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Lst>
  <p:sldSz cy="7562850" cx="10693400"/>
  <p:notesSz cx="10693400" cy="7562850"/>
  <p:embeddedFontLst>
    <p:embeddedFont>
      <p:font typeface="Arimo"/>
      <p:regular r:id="rId68"/>
      <p:bold r:id="rId69"/>
      <p:italic r:id="rId70"/>
      <p:boldItalic r:id="rId71"/>
    </p:embeddedFont>
    <p:embeddedFont>
      <p:font typeface="Helvetica Neue"/>
      <p:regular r:id="rId72"/>
      <p:bold r:id="rId73"/>
      <p:italic r:id="rId74"/>
      <p:boldItalic r:id="rId7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8AB1DB1-8ADB-4D9A-8FE6-866EEACACDEC}">
  <a:tblStyle styleId="{58AB1DB1-8ADB-4D9A-8FE6-866EEACACDEC}"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02B4719-DDAF-4ED6-AA46-171F827D3D1C}"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HelveticaNeue-bold.fntdata"/><Relationship Id="rId72" Type="http://schemas.openxmlformats.org/officeDocument/2006/relationships/font" Target="fonts/HelveticaNeue-regular.fntdata"/><Relationship Id="rId31" Type="http://schemas.openxmlformats.org/officeDocument/2006/relationships/slide" Target="slides/slide25.xml"/><Relationship Id="rId75" Type="http://schemas.openxmlformats.org/officeDocument/2006/relationships/font" Target="fonts/HelveticaNeue-boldItalic.fntdata"/><Relationship Id="rId30" Type="http://schemas.openxmlformats.org/officeDocument/2006/relationships/slide" Target="slides/slide24.xml"/><Relationship Id="rId74" Type="http://schemas.openxmlformats.org/officeDocument/2006/relationships/font" Target="fonts/HelveticaNeue-italic.fntdata"/><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Arimo-boldItalic.fntdata"/><Relationship Id="rId70" Type="http://schemas.openxmlformats.org/officeDocument/2006/relationships/font" Target="fonts/Arimo-italic.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font" Target="fonts/Arimo-regular.fntdata"/><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Arimo-bold.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4633913" cy="379413"/>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 name="Google Shape;4;n"/>
          <p:cNvSpPr txBox="1"/>
          <p:nvPr>
            <p:ph idx="10" type="dt"/>
          </p:nvPr>
        </p:nvSpPr>
        <p:spPr>
          <a:xfrm>
            <a:off x="6057900" y="0"/>
            <a:ext cx="4632325" cy="379413"/>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 name="Google Shape;5;n"/>
          <p:cNvSpPr/>
          <p:nvPr>
            <p:ph idx="3"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7183438"/>
            <a:ext cx="4633913" cy="37941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n"/>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t>‹#›</a:t>
            </a:fld>
            <a:endParaRPr sz="1200"/>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 name="Google Shape;45;p1: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Changes made in English version only:</a:t>
            </a:r>
            <a:endParaRPr/>
          </a:p>
          <a:p>
            <a:pPr indent="0" lvl="0" marL="0" rtl="0" algn="l">
              <a:spcBef>
                <a:spcPts val="0"/>
              </a:spcBef>
              <a:spcAft>
                <a:spcPts val="0"/>
              </a:spcAft>
              <a:buNone/>
            </a:pPr>
            <a:r>
              <a:rPr lang="en-US"/>
              <a:t>Diagram on p.17 updated to be editable.</a:t>
            </a:r>
            <a:endParaRPr/>
          </a:p>
          <a:p>
            <a:pPr indent="0" lvl="0" marL="0" rtl="0" algn="l">
              <a:spcBef>
                <a:spcPts val="0"/>
              </a:spcBef>
              <a:spcAft>
                <a:spcPts val="0"/>
              </a:spcAft>
              <a:buNone/>
            </a:pPr>
            <a:r>
              <a:rPr lang="en-US"/>
              <a:t>Connect code definition on slides 15, 20, 46 updated to include personal experience / everyday life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two blank pages are designed to improve presentation when printing double-sided.)</a:t>
            </a:r>
            <a:endParaRPr/>
          </a:p>
          <a:p>
            <a:pPr indent="0" lvl="0" marL="0" rtl="0" algn="l">
              <a:spcBef>
                <a:spcPts val="0"/>
              </a:spcBef>
              <a:spcAft>
                <a:spcPts val="0"/>
              </a:spcAft>
              <a:buNone/>
            </a:pPr>
            <a:r>
              <a:t/>
            </a:r>
            <a:endParaRPr b="0" i="0" sz="1800" u="none" strike="noStrike">
              <a:solidFill>
                <a:srgbClr val="1155CC"/>
              </a:solidFill>
              <a:highlight>
                <a:srgbClr val="FFFF00"/>
              </a:highlight>
              <a:latin typeface="Arial"/>
              <a:ea typeface="Arial"/>
              <a:cs typeface="Arial"/>
              <a:sym typeface="Arial"/>
            </a:endParaRPr>
          </a:p>
        </p:txBody>
      </p:sp>
      <p:sp>
        <p:nvSpPr>
          <p:cNvPr id="46" name="Google Shape;46;p1: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0: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1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1: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1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12: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12: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3: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4: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5: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6: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1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7: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8: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1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9: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1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2: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 name="Google Shape;71;p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0: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2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1: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2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2: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2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3: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2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4: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2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5: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2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6: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2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p27: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27: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28: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2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29: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p2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3: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 name="Google Shape;75;p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3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0" name="Google Shape;440;p30: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30: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31: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p3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32: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p3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33: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9" name="Google Shape;519;p3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34: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5" name="Google Shape;585;p3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35: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8" name="Google Shape;638;p3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36: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2" name="Google Shape;652;p3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37: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5" name="Google Shape;665;p3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38: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6" name="Google Shape;676;p3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39: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6" name="Google Shape;696;p3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4: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 name="Google Shape;80;p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40: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6" name="Google Shape;706;p4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p4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6" name="Google Shape;716;p41: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7" name="Google Shape;717;p41: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p42: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7" name="Google Shape;727;p4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p43: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4" name="Google Shape;734;p4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p44: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9" name="Google Shape;739;p4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p45: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4" name="Google Shape;744;p4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p46: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9" name="Google Shape;749;p4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p47: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4" name="Google Shape;754;p4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p48: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0" name="Google Shape;760;p4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p49: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7" name="Google Shape;767;p4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5: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 name="Google Shape;84;p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p50: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6" name="Google Shape;776;p5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p51: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2" name="Google Shape;782;p5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p52: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3" name="Google Shape;793;p5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p53: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9" name="Google Shape;799;p5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 name="Shape 818"/>
        <p:cNvGrpSpPr/>
        <p:nvPr/>
      </p:nvGrpSpPr>
      <p:grpSpPr>
        <a:xfrm>
          <a:off x="0" y="0"/>
          <a:ext cx="0" cy="0"/>
          <a:chOff x="0" y="0"/>
          <a:chExt cx="0" cy="0"/>
        </a:xfrm>
      </p:grpSpPr>
      <p:sp>
        <p:nvSpPr>
          <p:cNvPr id="819" name="Google Shape;819;p54: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0" name="Google Shape;820;p5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p55: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7" name="Google Shape;827;p5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p56: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8" name="Google Shape;848;p5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7" name="Shape 857"/>
        <p:cNvGrpSpPr/>
        <p:nvPr/>
      </p:nvGrpSpPr>
      <p:grpSpPr>
        <a:xfrm>
          <a:off x="0" y="0"/>
          <a:ext cx="0" cy="0"/>
          <a:chOff x="0" y="0"/>
          <a:chExt cx="0" cy="0"/>
        </a:xfrm>
      </p:grpSpPr>
      <p:sp>
        <p:nvSpPr>
          <p:cNvPr id="858" name="Google Shape;858;p57: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9" name="Google Shape;859;p5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p58: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7" name="Google Shape;867;p5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p59: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5" name="Google Shape;875;p5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6: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1" name="Shape 881"/>
        <p:cNvGrpSpPr/>
        <p:nvPr/>
      </p:nvGrpSpPr>
      <p:grpSpPr>
        <a:xfrm>
          <a:off x="0" y="0"/>
          <a:ext cx="0" cy="0"/>
          <a:chOff x="0" y="0"/>
          <a:chExt cx="0" cy="0"/>
        </a:xfrm>
      </p:grpSpPr>
      <p:sp>
        <p:nvSpPr>
          <p:cNvPr id="882" name="Google Shape;882;p6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3" name="Google Shape;883;p60: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4" name="Google Shape;884;p60: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p61: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1" name="Google Shape;891;p6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7: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7: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8: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8: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9: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9: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1185216" y="648596"/>
            <a:ext cx="8426450" cy="85280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600">
                <a:solidFill>
                  <a:srgbClr val="1A616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body"/>
          </p:nvPr>
        </p:nvSpPr>
        <p:spPr>
          <a:xfrm>
            <a:off x="532772" y="2090300"/>
            <a:ext cx="9732010" cy="378269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sz="1400">
                <a:solidFill>
                  <a:schemeClr val="dk1"/>
                </a:solidFill>
                <a:latin typeface="Arial"/>
                <a:ea typeface="Arial"/>
                <a:cs typeface="Arial"/>
                <a:sym typeface="Aria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 name="Google Shape;18;p2"/>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
          <p:cNvSpPr txBox="1"/>
          <p:nvPr>
            <p:ph idx="12" type="sldNum"/>
          </p:nvPr>
        </p:nvSpPr>
        <p:spPr>
          <a:xfrm>
            <a:off x="7699248" y="7033450"/>
            <a:ext cx="2459482" cy="378142"/>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1" name="Shape 21"/>
        <p:cNvGrpSpPr/>
        <p:nvPr/>
      </p:nvGrpSpPr>
      <p:grpSpPr>
        <a:xfrm>
          <a:off x="0" y="0"/>
          <a:ext cx="0" cy="0"/>
          <a:chOff x="0" y="0"/>
          <a:chExt cx="0" cy="0"/>
        </a:xfrm>
      </p:grpSpPr>
      <p:sp>
        <p:nvSpPr>
          <p:cNvPr id="22" name="Google Shape;22;p3"/>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
          <p:cNvSpPr txBox="1"/>
          <p:nvPr>
            <p:ph idx="12" type="sldNum"/>
          </p:nvPr>
        </p:nvSpPr>
        <p:spPr>
          <a:xfrm>
            <a:off x="7699248" y="7033450"/>
            <a:ext cx="2459482" cy="378142"/>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5" name="Shape 25"/>
        <p:cNvGrpSpPr/>
        <p:nvPr/>
      </p:nvGrpSpPr>
      <p:grpSpPr>
        <a:xfrm>
          <a:off x="0" y="0"/>
          <a:ext cx="0" cy="0"/>
          <a:chOff x="0" y="0"/>
          <a:chExt cx="0" cy="0"/>
        </a:xfrm>
      </p:grpSpPr>
      <p:sp>
        <p:nvSpPr>
          <p:cNvPr id="26" name="Google Shape;26;p4"/>
          <p:cNvSpPr txBox="1"/>
          <p:nvPr>
            <p:ph type="title"/>
          </p:nvPr>
        </p:nvSpPr>
        <p:spPr>
          <a:xfrm>
            <a:off x="1185216" y="648596"/>
            <a:ext cx="8426450" cy="85280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600">
                <a:solidFill>
                  <a:srgbClr val="1A616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body"/>
          </p:nvPr>
        </p:nvSpPr>
        <p:spPr>
          <a:xfrm>
            <a:off x="534670" y="1739455"/>
            <a:ext cx="4651629" cy="499148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8" name="Google Shape;28;p4"/>
          <p:cNvSpPr txBox="1"/>
          <p:nvPr>
            <p:ph idx="2" type="body"/>
          </p:nvPr>
        </p:nvSpPr>
        <p:spPr>
          <a:xfrm>
            <a:off x="5507101" y="1739455"/>
            <a:ext cx="4651629" cy="499148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 name="Google Shape;29;p4"/>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4"/>
          <p:cNvSpPr txBox="1"/>
          <p:nvPr>
            <p:ph idx="12" type="sldNum"/>
          </p:nvPr>
        </p:nvSpPr>
        <p:spPr>
          <a:xfrm>
            <a:off x="7699248" y="7033450"/>
            <a:ext cx="2459482" cy="378142"/>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2" name="Shape 32"/>
        <p:cNvGrpSpPr/>
        <p:nvPr/>
      </p:nvGrpSpPr>
      <p:grpSpPr>
        <a:xfrm>
          <a:off x="0" y="0"/>
          <a:ext cx="0" cy="0"/>
          <a:chOff x="0" y="0"/>
          <a:chExt cx="0" cy="0"/>
        </a:xfrm>
      </p:grpSpPr>
      <p:sp>
        <p:nvSpPr>
          <p:cNvPr id="33" name="Google Shape;33;p5"/>
          <p:cNvSpPr txBox="1"/>
          <p:nvPr>
            <p:ph type="ctrTitle"/>
          </p:nvPr>
        </p:nvSpPr>
        <p:spPr>
          <a:xfrm>
            <a:off x="802005" y="2344483"/>
            <a:ext cx="9089390" cy="1588198"/>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600">
                <a:solidFill>
                  <a:srgbClr val="1A616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5"/>
          <p:cNvSpPr txBox="1"/>
          <p:nvPr>
            <p:ph idx="1" type="subTitle"/>
          </p:nvPr>
        </p:nvSpPr>
        <p:spPr>
          <a:xfrm>
            <a:off x="1604010" y="4235196"/>
            <a:ext cx="7485380" cy="189071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140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5"/>
          <p:cNvSpPr txBox="1"/>
          <p:nvPr>
            <p:ph idx="12" type="sldNum"/>
          </p:nvPr>
        </p:nvSpPr>
        <p:spPr>
          <a:xfrm>
            <a:off x="7699248" y="7033450"/>
            <a:ext cx="2459482" cy="378142"/>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8" name="Shape 38"/>
        <p:cNvGrpSpPr/>
        <p:nvPr/>
      </p:nvGrpSpPr>
      <p:grpSpPr>
        <a:xfrm>
          <a:off x="0" y="0"/>
          <a:ext cx="0" cy="0"/>
          <a:chOff x="0" y="0"/>
          <a:chExt cx="0" cy="0"/>
        </a:xfrm>
      </p:grpSpPr>
      <p:sp>
        <p:nvSpPr>
          <p:cNvPr id="39" name="Google Shape;39;p6"/>
          <p:cNvSpPr txBox="1"/>
          <p:nvPr>
            <p:ph type="title"/>
          </p:nvPr>
        </p:nvSpPr>
        <p:spPr>
          <a:xfrm>
            <a:off x="1185216" y="648596"/>
            <a:ext cx="8426450" cy="85280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600">
                <a:solidFill>
                  <a:srgbClr val="1A616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6"/>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6"/>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2" type="sldNum"/>
          </p:nvPr>
        </p:nvSpPr>
        <p:spPr>
          <a:xfrm>
            <a:off x="7699248" y="7033450"/>
            <a:ext cx="2459482" cy="378142"/>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185216" y="648596"/>
            <a:ext cx="8426450" cy="852805"/>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2600" u="none" cap="none" strike="noStrike">
                <a:solidFill>
                  <a:srgbClr val="1A616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532772" y="2090300"/>
            <a:ext cx="9732010" cy="3782695"/>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2" name="Google Shape;12;p1"/>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1"/>
          <p:cNvSpPr txBox="1"/>
          <p:nvPr>
            <p:ph idx="12" type="sldNum"/>
          </p:nvPr>
        </p:nvSpPr>
        <p:spPr>
          <a:xfrm>
            <a:off x="7699248" y="7033450"/>
            <a:ext cx="2459482" cy="378142"/>
          </a:xfrm>
          <a:prstGeom prst="rect">
            <a:avLst/>
          </a:prstGeom>
          <a:noFill/>
          <a:ln>
            <a:noFill/>
          </a:ln>
        </p:spPr>
        <p:txBody>
          <a:bodyPr anchorCtr="0" anchor="t" bIns="0" lIns="0" spcFirstLastPara="1" rIns="0" wrap="square" tIns="0">
            <a:spAutoFit/>
          </a:bodyPr>
          <a:lstStyle>
            <a:lvl1pPr indent="0" lvl="0" algn="r">
              <a:spcBef>
                <a:spcPts val="0"/>
              </a:spcBef>
              <a:buNone/>
              <a:defRPr sz="1800">
                <a:solidFill>
                  <a:srgbClr val="888888"/>
                </a:solidFill>
              </a:defRPr>
            </a:lvl1pPr>
            <a:lvl2pPr indent="0" lvl="1" algn="r">
              <a:spcBef>
                <a:spcPts val="0"/>
              </a:spcBef>
              <a:buNone/>
              <a:defRPr sz="1800">
                <a:solidFill>
                  <a:srgbClr val="888888"/>
                </a:solidFill>
              </a:defRPr>
            </a:lvl2pPr>
            <a:lvl3pPr indent="0" lvl="2" algn="r">
              <a:spcBef>
                <a:spcPts val="0"/>
              </a:spcBef>
              <a:buNone/>
              <a:defRPr sz="1800">
                <a:solidFill>
                  <a:srgbClr val="888888"/>
                </a:solidFill>
              </a:defRPr>
            </a:lvl3pPr>
            <a:lvl4pPr indent="0" lvl="3" algn="r">
              <a:spcBef>
                <a:spcPts val="0"/>
              </a:spcBef>
              <a:buNone/>
              <a:defRPr sz="1800">
                <a:solidFill>
                  <a:srgbClr val="888888"/>
                </a:solidFill>
              </a:defRPr>
            </a:lvl4pPr>
            <a:lvl5pPr indent="0" lvl="4" algn="r">
              <a:spcBef>
                <a:spcPts val="0"/>
              </a:spcBef>
              <a:buNone/>
              <a:defRPr sz="1800">
                <a:solidFill>
                  <a:srgbClr val="888888"/>
                </a:solidFill>
              </a:defRPr>
            </a:lvl5pPr>
            <a:lvl6pPr indent="0" lvl="5" algn="r">
              <a:spcBef>
                <a:spcPts val="0"/>
              </a:spcBef>
              <a:buNone/>
              <a:defRPr sz="1800">
                <a:solidFill>
                  <a:srgbClr val="888888"/>
                </a:solidFill>
              </a:defRPr>
            </a:lvl6pPr>
            <a:lvl7pPr indent="0" lvl="6" algn="r">
              <a:spcBef>
                <a:spcPts val="0"/>
              </a:spcBef>
              <a:buNone/>
              <a:defRPr sz="1800">
                <a:solidFill>
                  <a:srgbClr val="888888"/>
                </a:solidFill>
              </a:defRPr>
            </a:lvl7pPr>
            <a:lvl8pPr indent="0" lvl="7" algn="r">
              <a:spcBef>
                <a:spcPts val="0"/>
              </a:spcBef>
              <a:buNone/>
              <a:defRPr sz="1800">
                <a:solidFill>
                  <a:srgbClr val="888888"/>
                </a:solidFill>
              </a:defRPr>
            </a:lvl8pPr>
            <a:lvl9pPr indent="0" lvl="8" algn="r">
              <a:spcBef>
                <a:spcPts val="0"/>
              </a:spcBef>
              <a:buNone/>
              <a:defRPr sz="18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image" Target="../media/image8.png"/><Relationship Id="rId13" Type="http://schemas.openxmlformats.org/officeDocument/2006/relationships/hyperlink" Target="mailto:T-SEDA@educ.cam.ac.uk" TargetMode="External"/><Relationship Id="rId12" Type="http://schemas.openxmlformats.org/officeDocument/2006/relationships/hyperlink" Target="http://bit.ly/T-SEDA"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13.jpg"/><Relationship Id="rId9" Type="http://schemas.openxmlformats.org/officeDocument/2006/relationships/image" Target="../media/image9.jpg"/><Relationship Id="rId15" Type="http://schemas.openxmlformats.org/officeDocument/2006/relationships/image" Target="../media/image4.png"/><Relationship Id="rId14" Type="http://schemas.openxmlformats.org/officeDocument/2006/relationships/image" Target="../media/image6.png"/><Relationship Id="rId5" Type="http://schemas.openxmlformats.org/officeDocument/2006/relationships/image" Target="../media/image5.jpg"/><Relationship Id="rId6" Type="http://schemas.openxmlformats.org/officeDocument/2006/relationships/image" Target="../media/image7.jpg"/><Relationship Id="rId7" Type="http://schemas.openxmlformats.org/officeDocument/2006/relationships/image" Target="../media/image11.jpg"/><Relationship Id="rId8"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bit.ly/T-SEDA" TargetMode="External"/><Relationship Id="rId4" Type="http://schemas.openxmlformats.org/officeDocument/2006/relationships/hyperlink" Target="http://www.edudialogue.org/" TargetMode="External"/><Relationship Id="rId5" Type="http://schemas.openxmlformats.org/officeDocument/2006/relationships/image" Target="../media/image14.png"/><Relationship Id="rId6" Type="http://schemas.openxmlformats.org/officeDocument/2006/relationships/hyperlink" Target="http://dx.doi.org/10.1002/rev3.3269" TargetMode="External"/><Relationship Id="rId7" Type="http://schemas.openxmlformats.org/officeDocument/2006/relationships/hyperlink" Target="http://www.camtree.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30.png"/><Relationship Id="rId13" Type="http://schemas.openxmlformats.org/officeDocument/2006/relationships/image" Target="../media/image25.png"/><Relationship Id="rId12"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10.png"/><Relationship Id="rId5" Type="http://schemas.openxmlformats.org/officeDocument/2006/relationships/hyperlink" Target="https://www.camtree.org/" TargetMode="External"/><Relationship Id="rId6" Type="http://schemas.openxmlformats.org/officeDocument/2006/relationships/hyperlink" Target="https://library.camtree.org/" TargetMode="External"/><Relationship Id="rId7" Type="http://schemas.openxmlformats.org/officeDocument/2006/relationships/image" Target="../media/image20.png"/><Relationship Id="rId8"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vimeopro.com/camtree/cedir/" TargetMode="Externa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9.pn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4.jpg"/><Relationship Id="rId4" Type="http://schemas.openxmlformats.org/officeDocument/2006/relationships/image" Target="../media/image22.png"/><Relationship Id="rId5" Type="http://schemas.openxmlformats.org/officeDocument/2006/relationships/hyperlink" Target="http://tinyurl.com/ESRCdialogue)" TargetMode="External"/><Relationship Id="rId6" Type="http://schemas.openxmlformats.org/officeDocument/2006/relationships/hyperlink" Target="https://www.edudialogue.org/resources/introductory-video-series/" TargetMode="External"/><Relationship Id="rId7" Type="http://schemas.openxmlformats.org/officeDocument/2006/relationships/hyperlink" Target="https://www.edudialogue.org/resources/introductory-video-serie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6.jpg"/><Relationship Id="rId4" Type="http://schemas.openxmlformats.org/officeDocument/2006/relationships/hyperlink" Target="https://www.edudialogue.org/resources/introductory-video-series/collection-4/#video15" TargetMode="External"/><Relationship Id="rId5" Type="http://schemas.openxmlformats.org/officeDocument/2006/relationships/hyperlink" Target="https://www.edudialogue.org/resources/introductory-video-series/collection-4/#video15" TargetMode="External"/><Relationship Id="rId6" Type="http://schemas.openxmlformats.org/officeDocument/2006/relationships/image" Target="../media/image29.png"/><Relationship Id="rId7"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edudialogue.org/resources/introductory-video-series/collection-2/" TargetMode="External"/><Relationship Id="rId4" Type="http://schemas.openxmlformats.org/officeDocument/2006/relationships/image" Target="../media/image32.jpg"/><Relationship Id="rId5"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www.gov.uk/government/publications/national-curriculum-in-england-english-programmes-of-study"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mailto:seda@educ.cam.ac.uk"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www.educ.cam.ac.uk/research/projects/episteme/" TargetMode="External"/><Relationship Id="rId4" Type="http://schemas.openxmlformats.org/officeDocument/2006/relationships/image" Target="../media/image29.png"/><Relationship Id="rId5"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bit.ly/T-SEDA" TargetMode="External"/></Relationships>
</file>

<file path=ppt/slides/_rels/slide27.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30.png"/><Relationship Id="rId12"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10.png"/><Relationship Id="rId5" Type="http://schemas.openxmlformats.org/officeDocument/2006/relationships/hyperlink" Target="https://www.camtree.org/" TargetMode="External"/><Relationship Id="rId6" Type="http://schemas.openxmlformats.org/officeDocument/2006/relationships/hyperlink" Target="https://library.camtree.org/" TargetMode="External"/><Relationship Id="rId7" Type="http://schemas.openxmlformats.org/officeDocument/2006/relationships/image" Target="../media/image20.png"/><Relationship Id="rId8" Type="http://schemas.openxmlformats.org/officeDocument/2006/relationships/image" Target="../media/image16.png"/></Relationships>
</file>

<file path=ppt/slides/_rels/slide28.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20.png"/><Relationship Id="rId13" Type="http://schemas.openxmlformats.org/officeDocument/2006/relationships/image" Target="../media/image23.png"/><Relationship Id="rId12"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52.png"/><Relationship Id="rId4" Type="http://schemas.openxmlformats.org/officeDocument/2006/relationships/image" Target="../media/image49.png"/><Relationship Id="rId9" Type="http://schemas.openxmlformats.org/officeDocument/2006/relationships/image" Target="../media/image51.png"/><Relationship Id="rId15" Type="http://schemas.openxmlformats.org/officeDocument/2006/relationships/image" Target="../media/image16.png"/><Relationship Id="rId14" Type="http://schemas.openxmlformats.org/officeDocument/2006/relationships/image" Target="../media/image26.png"/><Relationship Id="rId17" Type="http://schemas.openxmlformats.org/officeDocument/2006/relationships/hyperlink" Target="http://bit.ly/T-SEDA" TargetMode="External"/><Relationship Id="rId16" Type="http://schemas.openxmlformats.org/officeDocument/2006/relationships/image" Target="../media/image30.png"/><Relationship Id="rId5" Type="http://schemas.openxmlformats.org/officeDocument/2006/relationships/image" Target="../media/image45.png"/><Relationship Id="rId6" Type="http://schemas.openxmlformats.org/officeDocument/2006/relationships/image" Target="../media/image48.png"/><Relationship Id="rId18" Type="http://schemas.openxmlformats.org/officeDocument/2006/relationships/image" Target="../media/image53.png"/><Relationship Id="rId7" Type="http://schemas.openxmlformats.org/officeDocument/2006/relationships/image" Target="../media/image50.png"/><Relationship Id="rId8" Type="http://schemas.openxmlformats.org/officeDocument/2006/relationships/image" Target="../media/image4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0.png"/><Relationship Id="rId4" Type="http://schemas.openxmlformats.org/officeDocument/2006/relationships/image" Target="../media/image54.png"/><Relationship Id="rId5" Type="http://schemas.openxmlformats.org/officeDocument/2006/relationships/image" Target="../media/image5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tinyurl.com/BAdialogue" TargetMode="External"/><Relationship Id="rId4" Type="http://schemas.openxmlformats.org/officeDocument/2006/relationships/hyperlink" Target="http://tinyurl.com/ESRCdialogue)" TargetMode="External"/><Relationship Id="rId5" Type="http://schemas.openxmlformats.org/officeDocument/2006/relationships/hyperlink" Target="http://bit.ly/T-SEDA"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doi.org/10.1016/j.tate.2023.104067" TargetMode="External"/><Relationship Id="rId4" Type="http://schemas.openxmlformats.org/officeDocument/2006/relationships/hyperlink" Target="http://www.camtree.or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6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56.png"/><Relationship Id="rId4" Type="http://schemas.openxmlformats.org/officeDocument/2006/relationships/image" Target="../media/image5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5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66.png"/><Relationship Id="rId4" Type="http://schemas.openxmlformats.org/officeDocument/2006/relationships/image" Target="../media/image63.png"/><Relationship Id="rId5" Type="http://schemas.openxmlformats.org/officeDocument/2006/relationships/image" Target="../media/image67.png"/><Relationship Id="rId6" Type="http://schemas.openxmlformats.org/officeDocument/2006/relationships/image" Target="../media/image62.png"/><Relationship Id="rId7" Type="http://schemas.openxmlformats.org/officeDocument/2006/relationships/image" Target="../media/image6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65.png"/><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hyperlink" Target="https://www.edudialogue.org/resources/introductory-video-series/collection-2/" TargetMode="External"/><Relationship Id="rId4" Type="http://schemas.openxmlformats.org/officeDocument/2006/relationships/hyperlink" Target="https://www.edudialogue.org/resources/introductory-video-series/collection-2/" TargetMode="External"/><Relationship Id="rId9" Type="http://schemas.openxmlformats.org/officeDocument/2006/relationships/image" Target="../media/image22.png"/><Relationship Id="rId5" Type="http://schemas.openxmlformats.org/officeDocument/2006/relationships/hyperlink" Target="https://www.edudialogue.org/resources/introductory-video-series/collection-2/" TargetMode="External"/><Relationship Id="rId6" Type="http://schemas.openxmlformats.org/officeDocument/2006/relationships/image" Target="../media/image75.jpg"/><Relationship Id="rId7" Type="http://schemas.openxmlformats.org/officeDocument/2006/relationships/image" Target="../media/image70.png"/><Relationship Id="rId8" Type="http://schemas.openxmlformats.org/officeDocument/2006/relationships/image" Target="../media/image69.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74.png"/><Relationship Id="rId4" Type="http://schemas.openxmlformats.org/officeDocument/2006/relationships/hyperlink" Target="http://bit.ly/T-SEDA)"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77.jpg"/><Relationship Id="rId4" Type="http://schemas.openxmlformats.org/officeDocument/2006/relationships/image" Target="../media/image69.jpg"/><Relationship Id="rId5" Type="http://schemas.openxmlformats.org/officeDocument/2006/relationships/image" Target="../media/image7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bit.ly/T-SEDA" TargetMode="Externa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78.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80.png"/><Relationship Id="rId4" Type="http://schemas.openxmlformats.org/officeDocument/2006/relationships/image" Target="../media/image5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79.png"/><Relationship Id="rId4" Type="http://schemas.openxmlformats.org/officeDocument/2006/relationships/image" Target="../media/image76.png"/><Relationship Id="rId5" Type="http://schemas.openxmlformats.org/officeDocument/2006/relationships/image" Target="../media/image82.png"/><Relationship Id="rId6" Type="http://schemas.openxmlformats.org/officeDocument/2006/relationships/image" Target="../media/image81.png"/><Relationship Id="rId7" Type="http://schemas.openxmlformats.org/officeDocument/2006/relationships/image" Target="../media/image8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83.png"/><Relationship Id="rId4" Type="http://schemas.openxmlformats.org/officeDocument/2006/relationships/image" Target="../media/image86.png"/><Relationship Id="rId5" Type="http://schemas.openxmlformats.org/officeDocument/2006/relationships/image" Target="../media/image82.png"/><Relationship Id="rId6" Type="http://schemas.openxmlformats.org/officeDocument/2006/relationships/image" Target="../media/image87.png"/><Relationship Id="rId7" Type="http://schemas.openxmlformats.org/officeDocument/2006/relationships/image" Target="../media/image9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83.png"/><Relationship Id="rId4" Type="http://schemas.openxmlformats.org/officeDocument/2006/relationships/image" Target="../media/image8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8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8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8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edudialogue.org/tools-resources/introductory-video-series/" TargetMode="External"/><Relationship Id="rId4" Type="http://schemas.openxmlformats.org/officeDocument/2006/relationships/image" Target="../media/image14.png"/><Relationship Id="rId5" Type="http://schemas.openxmlformats.org/officeDocument/2006/relationships/hyperlink" Target="http://www.edudialogue.org/tools-resources/introductory-video-series/"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7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hyperlink" Target="http://bit.ly/T-SEDA" TargetMode="External"/><Relationship Id="rId4" Type="http://schemas.openxmlformats.org/officeDocument/2006/relationships/image" Target="../media/image5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www.repository.cam.ac.uk/handle/1810/382962."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7"/>
          <p:cNvSpPr/>
          <p:nvPr/>
        </p:nvSpPr>
        <p:spPr>
          <a:xfrm>
            <a:off x="3953389" y="2302512"/>
            <a:ext cx="3133083" cy="154431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9" name="Google Shape;49;p7"/>
          <p:cNvSpPr/>
          <p:nvPr/>
        </p:nvSpPr>
        <p:spPr>
          <a:xfrm>
            <a:off x="3948629" y="2161103"/>
            <a:ext cx="3141345" cy="1553210"/>
          </a:xfrm>
          <a:custGeom>
            <a:rect b="b" l="l" r="r" t="t"/>
            <a:pathLst>
              <a:path extrusionOk="0" h="1553210" w="3141345">
                <a:moveTo>
                  <a:pt x="0" y="0"/>
                </a:moveTo>
                <a:lnTo>
                  <a:pt x="3141011" y="0"/>
                </a:lnTo>
                <a:lnTo>
                  <a:pt x="3141011" y="1553052"/>
                </a:lnTo>
                <a:lnTo>
                  <a:pt x="0" y="1553052"/>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0" name="Google Shape;50;p7"/>
          <p:cNvSpPr/>
          <p:nvPr/>
        </p:nvSpPr>
        <p:spPr>
          <a:xfrm>
            <a:off x="7090930" y="2298703"/>
            <a:ext cx="2045957" cy="156019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1" name="Google Shape;51;p7"/>
          <p:cNvSpPr/>
          <p:nvPr/>
        </p:nvSpPr>
        <p:spPr>
          <a:xfrm>
            <a:off x="7086164" y="2157296"/>
            <a:ext cx="2054860" cy="1569085"/>
          </a:xfrm>
          <a:custGeom>
            <a:rect b="b" l="l" r="r" t="t"/>
            <a:pathLst>
              <a:path extrusionOk="0" h="1569085" w="2054859">
                <a:moveTo>
                  <a:pt x="0" y="0"/>
                </a:moveTo>
                <a:lnTo>
                  <a:pt x="2054446" y="0"/>
                </a:lnTo>
                <a:lnTo>
                  <a:pt x="2054446" y="1568919"/>
                </a:lnTo>
                <a:lnTo>
                  <a:pt x="0" y="1568919"/>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2" name="Google Shape;52;p7"/>
          <p:cNvSpPr/>
          <p:nvPr/>
        </p:nvSpPr>
        <p:spPr>
          <a:xfrm>
            <a:off x="4916055" y="3848737"/>
            <a:ext cx="3634092" cy="1380488"/>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3" name="Google Shape;53;p7"/>
          <p:cNvSpPr/>
          <p:nvPr/>
        </p:nvSpPr>
        <p:spPr>
          <a:xfrm>
            <a:off x="4911289" y="3707329"/>
            <a:ext cx="3642360" cy="1389380"/>
          </a:xfrm>
          <a:custGeom>
            <a:rect b="b" l="l" r="r" t="t"/>
            <a:pathLst>
              <a:path extrusionOk="0" h="1389379" w="3642359">
                <a:moveTo>
                  <a:pt x="0" y="0"/>
                </a:moveTo>
                <a:lnTo>
                  <a:pt x="3641771" y="0"/>
                </a:lnTo>
                <a:lnTo>
                  <a:pt x="3641771" y="1389305"/>
                </a:lnTo>
                <a:lnTo>
                  <a:pt x="0" y="1389305"/>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4" name="Google Shape;54;p7"/>
          <p:cNvSpPr/>
          <p:nvPr/>
        </p:nvSpPr>
        <p:spPr>
          <a:xfrm>
            <a:off x="2425585" y="3839212"/>
            <a:ext cx="2482209" cy="138938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5" name="Google Shape;55;p7"/>
          <p:cNvSpPr/>
          <p:nvPr/>
        </p:nvSpPr>
        <p:spPr>
          <a:xfrm>
            <a:off x="2420820" y="3697804"/>
            <a:ext cx="2490470" cy="1398270"/>
          </a:xfrm>
          <a:custGeom>
            <a:rect b="b" l="l" r="r" t="t"/>
            <a:pathLst>
              <a:path extrusionOk="0" h="1398270" w="2490470">
                <a:moveTo>
                  <a:pt x="0" y="0"/>
                </a:moveTo>
                <a:lnTo>
                  <a:pt x="2490469" y="0"/>
                </a:lnTo>
                <a:lnTo>
                  <a:pt x="2490469" y="1398192"/>
                </a:lnTo>
                <a:lnTo>
                  <a:pt x="0" y="1398192"/>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6" name="Google Shape;56;p7"/>
          <p:cNvSpPr/>
          <p:nvPr/>
        </p:nvSpPr>
        <p:spPr>
          <a:xfrm>
            <a:off x="1868049" y="2298703"/>
            <a:ext cx="2082158" cy="155384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7" name="Google Shape;57;p7"/>
          <p:cNvSpPr/>
          <p:nvPr/>
        </p:nvSpPr>
        <p:spPr>
          <a:xfrm>
            <a:off x="1863289" y="2157296"/>
            <a:ext cx="2091055" cy="1562735"/>
          </a:xfrm>
          <a:custGeom>
            <a:rect b="b" l="l" r="r" t="t"/>
            <a:pathLst>
              <a:path extrusionOk="0" h="1562735" w="2091054">
                <a:moveTo>
                  <a:pt x="0" y="0"/>
                </a:moveTo>
                <a:lnTo>
                  <a:pt x="2090623" y="0"/>
                </a:lnTo>
                <a:lnTo>
                  <a:pt x="2090623" y="1562573"/>
                </a:lnTo>
                <a:lnTo>
                  <a:pt x="0" y="1562573"/>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8" name="Google Shape;58;p7"/>
          <p:cNvSpPr/>
          <p:nvPr/>
        </p:nvSpPr>
        <p:spPr>
          <a:xfrm>
            <a:off x="6565900" y="6600825"/>
            <a:ext cx="1596618" cy="459754"/>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9" name="Google Shape;59;p7"/>
          <p:cNvSpPr/>
          <p:nvPr/>
        </p:nvSpPr>
        <p:spPr>
          <a:xfrm>
            <a:off x="3136900" y="6616462"/>
            <a:ext cx="1447800" cy="428480"/>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0" name="Google Shape;60;p7"/>
          <p:cNvSpPr/>
          <p:nvPr/>
        </p:nvSpPr>
        <p:spPr>
          <a:xfrm>
            <a:off x="4813300" y="6616462"/>
            <a:ext cx="1643133" cy="418074"/>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1" name="Google Shape;61;p7"/>
          <p:cNvSpPr/>
          <p:nvPr/>
        </p:nvSpPr>
        <p:spPr>
          <a:xfrm>
            <a:off x="546100" y="5686425"/>
            <a:ext cx="2304166" cy="985975"/>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2" name="Google Shape;62;p7"/>
          <p:cNvSpPr/>
          <p:nvPr/>
        </p:nvSpPr>
        <p:spPr>
          <a:xfrm>
            <a:off x="349369" y="625356"/>
            <a:ext cx="10046096" cy="6641465"/>
          </a:xfrm>
          <a:custGeom>
            <a:rect b="b" l="l" r="r" t="t"/>
            <a:pathLst>
              <a:path extrusionOk="0" h="6641465" w="9794875">
                <a:moveTo>
                  <a:pt x="0" y="0"/>
                </a:moveTo>
                <a:lnTo>
                  <a:pt x="9794322" y="0"/>
                </a:lnTo>
                <a:lnTo>
                  <a:pt x="9794322" y="6641251"/>
                </a:lnTo>
                <a:lnTo>
                  <a:pt x="0" y="6641251"/>
                </a:lnTo>
                <a:lnTo>
                  <a:pt x="0" y="0"/>
                </a:lnTo>
                <a:close/>
              </a:path>
            </a:pathLst>
          </a:custGeom>
          <a:noFill/>
          <a:ln cap="flat" cmpd="sng" w="32750">
            <a:solidFill>
              <a:srgbClr val="2791A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3" name="Google Shape;63;p7"/>
          <p:cNvSpPr txBox="1"/>
          <p:nvPr/>
        </p:nvSpPr>
        <p:spPr>
          <a:xfrm>
            <a:off x="8318500" y="6747272"/>
            <a:ext cx="2177931" cy="615553"/>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1800" u="sng">
                <a:solidFill>
                  <a:schemeClr val="hlink"/>
                </a:solidFill>
                <a:latin typeface="Arial"/>
                <a:ea typeface="Arial"/>
                <a:cs typeface="Arial"/>
                <a:sym typeface="Arial"/>
                <a:hlinkClick r:id="rId12"/>
              </a:rPr>
              <a:t>http://bit.ly/T-SEDA</a:t>
            </a:r>
            <a:endParaRPr sz="1800">
              <a:latin typeface="Arial"/>
              <a:ea typeface="Arial"/>
              <a:cs typeface="Arial"/>
              <a:sym typeface="Arial"/>
            </a:endParaRPr>
          </a:p>
          <a:p>
            <a:pPr indent="0" lvl="0" marL="0" rtl="0" algn="l">
              <a:spcBef>
                <a:spcPts val="0"/>
              </a:spcBef>
              <a:spcAft>
                <a:spcPts val="0"/>
              </a:spcAft>
              <a:buNone/>
            </a:pPr>
            <a:r>
              <a:t/>
            </a:r>
            <a:endParaRPr sz="1600"/>
          </a:p>
        </p:txBody>
      </p:sp>
      <p:sp>
        <p:nvSpPr>
          <p:cNvPr id="64" name="Google Shape;64;p7"/>
          <p:cNvSpPr txBox="1"/>
          <p:nvPr/>
        </p:nvSpPr>
        <p:spPr>
          <a:xfrm>
            <a:off x="158476" y="6798994"/>
            <a:ext cx="3657600" cy="276999"/>
          </a:xfrm>
          <a:prstGeom prst="rect">
            <a:avLst/>
          </a:prstGeom>
          <a:noFill/>
          <a:ln>
            <a:noFill/>
          </a:ln>
        </p:spPr>
        <p:txBody>
          <a:bodyPr anchorCtr="0" anchor="t" bIns="0" lIns="0" spcFirstLastPara="1" rIns="0" wrap="square" tIns="0">
            <a:spAutoFit/>
          </a:bodyPr>
          <a:lstStyle/>
          <a:p>
            <a:pPr indent="0" lvl="0" marL="369570" rtl="0" algn="l">
              <a:lnSpc>
                <a:spcPct val="100000"/>
              </a:lnSpc>
              <a:spcBef>
                <a:spcPts val="0"/>
              </a:spcBef>
              <a:spcAft>
                <a:spcPts val="0"/>
              </a:spcAft>
              <a:buNone/>
            </a:pPr>
            <a:r>
              <a:rPr b="1" lang="en-US" sz="1800" u="sng">
                <a:solidFill>
                  <a:schemeClr val="hlink"/>
                </a:solidFill>
                <a:latin typeface="Arial"/>
                <a:ea typeface="Arial"/>
                <a:cs typeface="Arial"/>
                <a:sym typeface="Arial"/>
                <a:hlinkClick r:id="rId13"/>
              </a:rPr>
              <a:t>T-SEDA@educ.cam.ac.uk</a:t>
            </a:r>
            <a:r>
              <a:rPr b="1" lang="en-US" sz="1600">
                <a:solidFill>
                  <a:srgbClr val="0000FF"/>
                </a:solidFill>
                <a:latin typeface="Arial"/>
                <a:ea typeface="Arial"/>
                <a:cs typeface="Arial"/>
                <a:sym typeface="Arial"/>
              </a:rPr>
              <a:t>	</a:t>
            </a:r>
            <a:endParaRPr sz="1600">
              <a:latin typeface="Times New Roman"/>
              <a:ea typeface="Times New Roman"/>
              <a:cs typeface="Times New Roman"/>
              <a:sym typeface="Times New Roman"/>
            </a:endParaRPr>
          </a:p>
        </p:txBody>
      </p:sp>
      <p:sp>
        <p:nvSpPr>
          <p:cNvPr id="65" name="Google Shape;65;p7"/>
          <p:cNvSpPr txBox="1"/>
          <p:nvPr/>
        </p:nvSpPr>
        <p:spPr>
          <a:xfrm>
            <a:off x="3365500" y="5391061"/>
            <a:ext cx="3814245" cy="600164"/>
          </a:xfrm>
          <a:prstGeom prst="rect">
            <a:avLst/>
          </a:prstGeom>
          <a:noFill/>
          <a:ln>
            <a:noFill/>
          </a:ln>
        </p:spPr>
        <p:txBody>
          <a:bodyPr anchorCtr="0" anchor="t" bIns="0" lIns="0" spcFirstLastPara="1" rIns="0" wrap="square" tIns="0">
            <a:spAutoFit/>
          </a:bodyPr>
          <a:lstStyle/>
          <a:p>
            <a:pPr indent="0" lvl="0" marL="369570" rtl="0" algn="l">
              <a:lnSpc>
                <a:spcPct val="100000"/>
              </a:lnSpc>
              <a:spcBef>
                <a:spcPts val="0"/>
              </a:spcBef>
              <a:spcAft>
                <a:spcPts val="0"/>
              </a:spcAft>
              <a:buNone/>
            </a:pPr>
            <a:r>
              <a:rPr b="1" lang="en-US" sz="1500">
                <a:solidFill>
                  <a:srgbClr val="0000FF"/>
                </a:solidFill>
                <a:latin typeface="Arial"/>
                <a:ea typeface="Arial"/>
                <a:cs typeface="Arial"/>
                <a:sym typeface="Arial"/>
              </a:rPr>
              <a:t>	</a:t>
            </a:r>
            <a:endParaRPr sz="1700">
              <a:latin typeface="Times New Roman"/>
              <a:ea typeface="Times New Roman"/>
              <a:cs typeface="Times New Roman"/>
              <a:sym typeface="Times New Roman"/>
            </a:endParaRPr>
          </a:p>
          <a:p>
            <a:pPr indent="0" lvl="0" marL="12700" rtl="0" algn="l">
              <a:lnSpc>
                <a:spcPct val="100000"/>
              </a:lnSpc>
              <a:spcBef>
                <a:spcPts val="0"/>
              </a:spcBef>
              <a:spcAft>
                <a:spcPts val="0"/>
              </a:spcAft>
              <a:buNone/>
            </a:pPr>
            <a:r>
              <a:rPr b="1" lang="en-US" sz="2400">
                <a:solidFill>
                  <a:srgbClr val="2E6A7B"/>
                </a:solidFill>
              </a:rPr>
              <a:t> </a:t>
            </a:r>
            <a:r>
              <a:rPr b="1" i="1" lang="en-US" sz="2400">
                <a:solidFill>
                  <a:srgbClr val="1A616F"/>
                </a:solidFill>
                <a:latin typeface="Arial"/>
                <a:ea typeface="Arial"/>
                <a:cs typeface="Arial"/>
                <a:sym typeface="Arial"/>
              </a:rPr>
              <a:t>v.9   </a:t>
            </a:r>
            <a:r>
              <a:rPr b="1" lang="en-US" sz="2200">
                <a:solidFill>
                  <a:srgbClr val="2E6A7B"/>
                </a:solidFill>
              </a:rPr>
              <a:t>©</a:t>
            </a:r>
            <a:r>
              <a:rPr b="1" i="1" lang="en-US" sz="2200">
                <a:solidFill>
                  <a:srgbClr val="1A616F"/>
                </a:solidFill>
                <a:latin typeface="Arial"/>
                <a:ea typeface="Arial"/>
                <a:cs typeface="Arial"/>
                <a:sym typeface="Arial"/>
              </a:rPr>
              <a:t>The T-SEDA Collective</a:t>
            </a:r>
            <a:endParaRPr sz="2400">
              <a:latin typeface="Arial"/>
              <a:ea typeface="Arial"/>
              <a:cs typeface="Arial"/>
              <a:sym typeface="Arial"/>
            </a:endParaRPr>
          </a:p>
        </p:txBody>
      </p:sp>
      <p:sp>
        <p:nvSpPr>
          <p:cNvPr id="66" name="Google Shape;66;p7"/>
          <p:cNvSpPr txBox="1"/>
          <p:nvPr>
            <p:ph type="title"/>
          </p:nvPr>
        </p:nvSpPr>
        <p:spPr>
          <a:xfrm>
            <a:off x="393700" y="809625"/>
            <a:ext cx="9874131" cy="1122487"/>
          </a:xfrm>
          <a:prstGeom prst="rect">
            <a:avLst/>
          </a:prstGeom>
          <a:noFill/>
          <a:ln>
            <a:noFill/>
          </a:ln>
        </p:spPr>
        <p:txBody>
          <a:bodyPr anchorCtr="0" anchor="t" bIns="0" lIns="0" spcFirstLastPara="1" rIns="0" wrap="square" tIns="0">
            <a:spAutoFit/>
          </a:bodyPr>
          <a:lstStyle/>
          <a:p>
            <a:pPr indent="0" lvl="0" marL="14288" marR="5080" rtl="0" algn="ctr">
              <a:lnSpc>
                <a:spcPct val="110000"/>
              </a:lnSpc>
              <a:spcBef>
                <a:spcPts val="0"/>
              </a:spcBef>
              <a:spcAft>
                <a:spcPts val="0"/>
              </a:spcAft>
              <a:buNone/>
            </a:pPr>
            <a:r>
              <a:rPr b="1" lang="en-US" sz="2400">
                <a:latin typeface="Helvetica Neue"/>
                <a:ea typeface="Helvetica Neue"/>
                <a:cs typeface="Helvetica Neue"/>
                <a:sym typeface="Helvetica Neue"/>
              </a:rPr>
              <a:t>SET DE HERRAMIENTAS PARA EL ANÁLISIS SISTEMÁTICO</a:t>
            </a:r>
            <a:r>
              <a:rPr b="1" lang="en-US" sz="2400">
                <a:latin typeface="Calibri"/>
                <a:ea typeface="Calibri"/>
                <a:cs typeface="Calibri"/>
                <a:sym typeface="Calibri"/>
              </a:rPr>
              <a:t> </a:t>
            </a:r>
            <a:r>
              <a:rPr b="1" lang="en-US" sz="2400">
                <a:latin typeface="Helvetica Neue"/>
                <a:ea typeface="Helvetica Neue"/>
                <a:cs typeface="Helvetica Neue"/>
                <a:sym typeface="Helvetica Neue"/>
              </a:rPr>
              <a:t>DEL DIÁLOGO EDUCATIVO (T-SEDA): </a:t>
            </a:r>
            <a:br>
              <a:rPr b="1" lang="en-US" sz="2400">
                <a:latin typeface="Helvetica Neue"/>
                <a:ea typeface="Helvetica Neue"/>
                <a:cs typeface="Helvetica Neue"/>
                <a:sym typeface="Helvetica Neue"/>
              </a:rPr>
            </a:br>
            <a:r>
              <a:rPr b="1" lang="en-US" sz="2000">
                <a:latin typeface="Helvetica Neue"/>
                <a:ea typeface="Helvetica Neue"/>
                <a:cs typeface="Helvetica Neue"/>
                <a:sym typeface="Helvetica Neue"/>
              </a:rPr>
              <a:t>Un recurso para la indagación sobre la prácti</a:t>
            </a:r>
            <a:r>
              <a:rPr b="1" lang="en-US" sz="1800">
                <a:latin typeface="Helvetica Neue"/>
                <a:ea typeface="Helvetica Neue"/>
                <a:cs typeface="Helvetica Neue"/>
                <a:sym typeface="Helvetica Neue"/>
              </a:rPr>
              <a:t>ca</a:t>
            </a:r>
            <a:r>
              <a:rPr lang="en-US" sz="1600">
                <a:latin typeface="Helvetica Neue"/>
                <a:ea typeface="Helvetica Neue"/>
                <a:cs typeface="Helvetica Neue"/>
                <a:sym typeface="Helvetica Neue"/>
              </a:rPr>
              <a:t> </a:t>
            </a:r>
            <a:endParaRPr sz="2400">
              <a:highlight>
                <a:srgbClr val="00FF00"/>
              </a:highlight>
              <a:latin typeface="Helvetica Neue"/>
              <a:ea typeface="Helvetica Neue"/>
              <a:cs typeface="Helvetica Neue"/>
              <a:sym typeface="Helvetica Neue"/>
            </a:endParaRPr>
          </a:p>
        </p:txBody>
      </p:sp>
      <p:pic>
        <p:nvPicPr>
          <p:cNvPr descr="Logo&#10;&#10;Description automatically generated" id="67" name="Google Shape;67;p7"/>
          <p:cNvPicPr preferRelativeResize="0"/>
          <p:nvPr/>
        </p:nvPicPr>
        <p:blipFill rotWithShape="1">
          <a:blip r:embed="rId14">
            <a:alphaModFix/>
          </a:blip>
          <a:srcRect b="0" l="0" r="0" t="0"/>
          <a:stretch/>
        </p:blipFill>
        <p:spPr>
          <a:xfrm>
            <a:off x="8699500" y="5385207"/>
            <a:ext cx="1596618" cy="1596618"/>
          </a:xfrm>
          <a:prstGeom prst="rect">
            <a:avLst/>
          </a:prstGeom>
          <a:noFill/>
          <a:ln>
            <a:noFill/>
          </a:ln>
        </p:spPr>
      </p:pic>
      <p:pic>
        <p:nvPicPr>
          <p:cNvPr descr="A grey and black sign with a person in a circle&#10;&#10;Description automatically generated with low confidence" id="68" name="Google Shape;68;p7"/>
          <p:cNvPicPr preferRelativeResize="0"/>
          <p:nvPr/>
        </p:nvPicPr>
        <p:blipFill rotWithShape="1">
          <a:blip r:embed="rId15">
            <a:alphaModFix/>
          </a:blip>
          <a:srcRect b="0" l="0" r="0" t="0"/>
          <a:stretch/>
        </p:blipFill>
        <p:spPr>
          <a:xfrm>
            <a:off x="7023100" y="5581627"/>
            <a:ext cx="969884" cy="3333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5" name="Shape 125"/>
        <p:cNvGrpSpPr/>
        <p:nvPr/>
      </p:nvGrpSpPr>
      <p:grpSpPr>
        <a:xfrm>
          <a:off x="0" y="0"/>
          <a:ext cx="0" cy="0"/>
          <a:chOff x="0" y="0"/>
          <a:chExt cx="0" cy="0"/>
        </a:xfrm>
      </p:grpSpPr>
      <p:sp>
        <p:nvSpPr>
          <p:cNvPr id="126" name="Google Shape;126;p16"/>
          <p:cNvSpPr txBox="1"/>
          <p:nvPr>
            <p:ph type="title"/>
          </p:nvPr>
        </p:nvSpPr>
        <p:spPr>
          <a:xfrm>
            <a:off x="549789" y="619006"/>
            <a:ext cx="2487930" cy="409575"/>
          </a:xfrm>
          <a:prstGeom prst="rect">
            <a:avLst/>
          </a:prstGeom>
          <a:solidFill>
            <a:srgbClr val="D9F1F6"/>
          </a:solidFill>
          <a:ln>
            <a:noFill/>
          </a:ln>
        </p:spPr>
        <p:txBody>
          <a:bodyPr anchorCtr="0" anchor="t" bIns="0" lIns="0" spcFirstLastPara="1" rIns="0" wrap="square" tIns="11425">
            <a:spAutoFit/>
          </a:bodyPr>
          <a:lstStyle/>
          <a:p>
            <a:pPr indent="0" lvl="0" marL="245745" rtl="0" algn="l">
              <a:lnSpc>
                <a:spcPct val="100000"/>
              </a:lnSpc>
              <a:spcBef>
                <a:spcPts val="0"/>
              </a:spcBef>
              <a:spcAft>
                <a:spcPts val="0"/>
              </a:spcAft>
              <a:buNone/>
            </a:pPr>
            <a:r>
              <a:rPr lang="en-US" sz="1800"/>
              <a:t>Parte a. Introducción</a:t>
            </a:r>
            <a:endParaRPr sz="1800"/>
          </a:p>
        </p:txBody>
      </p:sp>
      <p:sp>
        <p:nvSpPr>
          <p:cNvPr id="127" name="Google Shape;127;p16"/>
          <p:cNvSpPr txBox="1"/>
          <p:nvPr/>
        </p:nvSpPr>
        <p:spPr>
          <a:xfrm>
            <a:off x="4531595" y="730892"/>
            <a:ext cx="2030730" cy="238125"/>
          </a:xfrm>
          <a:prstGeom prst="rect">
            <a:avLst/>
          </a:prstGeom>
          <a:noFill/>
          <a:ln>
            <a:noFill/>
          </a:ln>
        </p:spPr>
        <p:txBody>
          <a:bodyPr anchorCtr="0" anchor="t" bIns="0" lIns="0" spcFirstLastPara="1" rIns="0" wrap="square" tIns="11425">
            <a:spAutoFit/>
          </a:bodyPr>
          <a:lstStyle/>
          <a:p>
            <a:pPr indent="0" lvl="0" marL="12700" rtl="0" algn="l">
              <a:lnSpc>
                <a:spcPct val="100000"/>
              </a:lnSpc>
              <a:spcBef>
                <a:spcPts val="0"/>
              </a:spcBef>
              <a:spcAft>
                <a:spcPts val="0"/>
              </a:spcAft>
              <a:buNone/>
            </a:pPr>
            <a:r>
              <a:rPr b="1" lang="en-US" sz="1400">
                <a:latin typeface="Arial"/>
                <a:ea typeface="Arial"/>
                <a:cs typeface="Arial"/>
                <a:sym typeface="Arial"/>
              </a:rPr>
              <a:t>Introducción: Sobre T-SEDA</a:t>
            </a:r>
            <a:endParaRPr sz="1400">
              <a:latin typeface="Arial"/>
              <a:ea typeface="Arial"/>
              <a:cs typeface="Arial"/>
              <a:sym typeface="Arial"/>
            </a:endParaRPr>
          </a:p>
        </p:txBody>
      </p:sp>
      <p:sp>
        <p:nvSpPr>
          <p:cNvPr id="128" name="Google Shape;128;p16"/>
          <p:cNvSpPr txBox="1"/>
          <p:nvPr/>
        </p:nvSpPr>
        <p:spPr>
          <a:xfrm>
            <a:off x="610241" y="1419225"/>
            <a:ext cx="4577080" cy="1548950"/>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92075">
            <a:spAutoFit/>
          </a:bodyPr>
          <a:lstStyle/>
          <a:p>
            <a:pPr indent="0" lvl="0" marL="99695" rtl="0" algn="just">
              <a:lnSpc>
                <a:spcPct val="100000"/>
              </a:lnSpc>
              <a:spcBef>
                <a:spcPts val="0"/>
              </a:spcBef>
              <a:spcAft>
                <a:spcPts val="0"/>
              </a:spcAft>
              <a:buNone/>
            </a:pPr>
            <a:r>
              <a:rPr b="1" lang="en-US" sz="1100">
                <a:latin typeface="Arial"/>
                <a:ea typeface="Arial"/>
                <a:cs typeface="Arial"/>
                <a:sym typeface="Arial"/>
              </a:rPr>
              <a:t>¿Qué es T-SEDA?</a:t>
            </a:r>
            <a:endParaRPr sz="1100">
              <a:latin typeface="Arial"/>
              <a:ea typeface="Arial"/>
              <a:cs typeface="Arial"/>
              <a:sym typeface="Arial"/>
            </a:endParaRPr>
          </a:p>
          <a:p>
            <a:pPr indent="0" lvl="0" marL="99695" marR="113029" rtl="0" algn="just">
              <a:lnSpc>
                <a:spcPct val="120700"/>
              </a:lnSpc>
              <a:spcBef>
                <a:spcPts val="615"/>
              </a:spcBef>
              <a:spcAft>
                <a:spcPts val="0"/>
              </a:spcAft>
              <a:buNone/>
            </a:pPr>
            <a:r>
              <a:rPr lang="en-US" sz="1100">
                <a:latin typeface="Arial"/>
                <a:ea typeface="Arial"/>
                <a:cs typeface="Arial"/>
                <a:sym typeface="Arial"/>
              </a:rPr>
              <a:t>T-SEDA es la sigla de </a:t>
            </a:r>
            <a:r>
              <a:rPr i="1" lang="en-US" sz="1100">
                <a:latin typeface="Arial"/>
                <a:ea typeface="Arial"/>
                <a:cs typeface="Arial"/>
                <a:sym typeface="Arial"/>
              </a:rPr>
              <a:t>Toolkit for Systematic Educational Dialogue Analysis </a:t>
            </a:r>
            <a:r>
              <a:rPr lang="en-US" sz="1100">
                <a:latin typeface="Arial"/>
                <a:ea typeface="Arial"/>
                <a:cs typeface="Arial"/>
                <a:sym typeface="Arial"/>
              </a:rPr>
              <a:t>(set de herramientas para el análisis sistemático del diálogo educativo). Es una colección de herramientas y recursos que le ayudarán a promover un diálogo de alta calidad en su entorno de aprendizaje. Le ayudará a investigar información sobre el diálogo en su entorno y realizar los cambios que desea ver.</a:t>
            </a:r>
            <a:endParaRPr sz="1100">
              <a:latin typeface="Arial"/>
              <a:ea typeface="Arial"/>
              <a:cs typeface="Arial"/>
              <a:sym typeface="Arial"/>
            </a:endParaRPr>
          </a:p>
        </p:txBody>
      </p:sp>
      <p:sp>
        <p:nvSpPr>
          <p:cNvPr id="129" name="Google Shape;129;p16"/>
          <p:cNvSpPr txBox="1"/>
          <p:nvPr/>
        </p:nvSpPr>
        <p:spPr>
          <a:xfrm>
            <a:off x="620396" y="5294095"/>
            <a:ext cx="4535806" cy="2063898"/>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91425">
            <a:spAutoFit/>
          </a:bodyPr>
          <a:lstStyle/>
          <a:p>
            <a:pPr indent="0" lvl="0" marL="97155" rtl="0" algn="just">
              <a:lnSpc>
                <a:spcPct val="100000"/>
              </a:lnSpc>
              <a:spcBef>
                <a:spcPts val="0"/>
              </a:spcBef>
              <a:spcAft>
                <a:spcPts val="0"/>
              </a:spcAft>
              <a:buNone/>
            </a:pPr>
            <a:r>
              <a:rPr b="1" lang="en-US" sz="1200">
                <a:latin typeface="Arial"/>
                <a:ea typeface="Arial"/>
                <a:cs typeface="Arial"/>
                <a:sym typeface="Arial"/>
              </a:rPr>
              <a:t>¿Para quién es T-SEDA?</a:t>
            </a:r>
            <a:endParaRPr sz="1200">
              <a:latin typeface="Arial"/>
              <a:ea typeface="Arial"/>
              <a:cs typeface="Arial"/>
              <a:sym typeface="Arial"/>
            </a:endParaRPr>
          </a:p>
          <a:p>
            <a:pPr indent="0" lvl="0" marL="97155" marR="114935" rtl="0" algn="just">
              <a:lnSpc>
                <a:spcPct val="115700"/>
              </a:lnSpc>
              <a:spcBef>
                <a:spcPts val="685"/>
              </a:spcBef>
              <a:spcAft>
                <a:spcPts val="0"/>
              </a:spcAft>
              <a:buNone/>
            </a:pPr>
            <a:r>
              <a:rPr lang="en-US" sz="1200">
                <a:latin typeface="Arial"/>
                <a:ea typeface="Arial"/>
                <a:cs typeface="Arial"/>
                <a:sym typeface="Arial"/>
              </a:rPr>
              <a:t>T-SEDA puede ser utilizado por profesores y profesoras en cualquier etapa educativa, desde los primeros años hasta estudiantes adultos. Se puede utilizar en entornos formales de aprendizaje presencial o en línea, en aulas escolares y seminarios universitarios, o en entornos informales como clubes de ocio y tiempo libre. </a:t>
            </a:r>
            <a:r>
              <a:rPr lang="en-US" sz="1200">
                <a:latin typeface="Arimo"/>
                <a:ea typeface="Arimo"/>
                <a:cs typeface="Arimo"/>
                <a:sym typeface="Arimo"/>
              </a:rPr>
              <a:t>Puede utilizarse para el diálogo entre adultos, incluidos los docentes. Este manual ofrece ejemplos de cómo se ha utilizado T-SEDA.</a:t>
            </a:r>
            <a:endParaRPr sz="1200">
              <a:latin typeface="Arial"/>
              <a:ea typeface="Arial"/>
              <a:cs typeface="Arial"/>
              <a:sym typeface="Arial"/>
            </a:endParaRPr>
          </a:p>
        </p:txBody>
      </p:sp>
      <p:sp>
        <p:nvSpPr>
          <p:cNvPr id="130" name="Google Shape;130;p16"/>
          <p:cNvSpPr txBox="1"/>
          <p:nvPr/>
        </p:nvSpPr>
        <p:spPr>
          <a:xfrm>
            <a:off x="622941" y="3150446"/>
            <a:ext cx="4535805" cy="1959191"/>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92700">
            <a:spAutoFit/>
          </a:bodyPr>
          <a:lstStyle/>
          <a:p>
            <a:pPr indent="0" lvl="0" marL="98425" rtl="0" algn="just">
              <a:lnSpc>
                <a:spcPct val="100000"/>
              </a:lnSpc>
              <a:spcBef>
                <a:spcPts val="0"/>
              </a:spcBef>
              <a:spcAft>
                <a:spcPts val="0"/>
              </a:spcAft>
              <a:buNone/>
            </a:pPr>
            <a:r>
              <a:rPr b="1" lang="en-US" sz="1100">
                <a:latin typeface="Arial"/>
                <a:ea typeface="Arial"/>
                <a:cs typeface="Arial"/>
                <a:sym typeface="Arial"/>
              </a:rPr>
              <a:t>¿Cómo funciona T-SEDA?</a:t>
            </a:r>
            <a:endParaRPr sz="1100">
              <a:latin typeface="Arial"/>
              <a:ea typeface="Arial"/>
              <a:cs typeface="Arial"/>
              <a:sym typeface="Arial"/>
            </a:endParaRPr>
          </a:p>
          <a:p>
            <a:pPr indent="0" lvl="0" marL="98425" marR="113664" rtl="0" algn="just">
              <a:lnSpc>
                <a:spcPct val="121000"/>
              </a:lnSpc>
              <a:spcBef>
                <a:spcPts val="585"/>
              </a:spcBef>
              <a:spcAft>
                <a:spcPts val="0"/>
              </a:spcAft>
              <a:buNone/>
            </a:pPr>
            <a:r>
              <a:rPr lang="en-US" sz="1100">
                <a:latin typeface="Arial"/>
                <a:ea typeface="Arial"/>
                <a:cs typeface="Arial"/>
                <a:sym typeface="Arial"/>
              </a:rPr>
              <a:t>Puede utilizar T-SEDA para hacer una investigación sobre el diálogo en su entorno de aprendizaje. Durante esta investigación, se volverá más consciente de cómo es el diálogo en este momento, averiguará qué es el diálogo de buena calidad y cómo investigarlo, y decidirá qué desea averiguar sobre el diálogo en su sala. El kit T-SEDA ha sido diseñado para brindar apoyo y ser flexible. Es una guía paso a paso, pero usted también puede adaptar o diseñar los materiales según sus propias necesidades e intereses.</a:t>
            </a:r>
            <a:endParaRPr sz="1100">
              <a:latin typeface="Arial"/>
              <a:ea typeface="Arial"/>
              <a:cs typeface="Arial"/>
              <a:sym typeface="Arial"/>
            </a:endParaRPr>
          </a:p>
        </p:txBody>
      </p:sp>
      <p:sp>
        <p:nvSpPr>
          <p:cNvPr id="131" name="Google Shape;131;p16"/>
          <p:cNvSpPr txBox="1"/>
          <p:nvPr/>
        </p:nvSpPr>
        <p:spPr>
          <a:xfrm>
            <a:off x="5725413" y="4927600"/>
            <a:ext cx="4716780" cy="2435225"/>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93975">
            <a:spAutoFit/>
          </a:bodyPr>
          <a:lstStyle/>
          <a:p>
            <a:pPr indent="0" lvl="0" marL="99060" rtl="0" algn="just">
              <a:lnSpc>
                <a:spcPct val="100000"/>
              </a:lnSpc>
              <a:spcBef>
                <a:spcPts val="0"/>
              </a:spcBef>
              <a:spcAft>
                <a:spcPts val="0"/>
              </a:spcAft>
              <a:buNone/>
            </a:pPr>
            <a:r>
              <a:rPr b="1" lang="en-US" sz="1200">
                <a:latin typeface="Arial"/>
                <a:ea typeface="Arial"/>
                <a:cs typeface="Arial"/>
                <a:sym typeface="Arial"/>
              </a:rPr>
              <a:t>¿Qué necesito saber?</a:t>
            </a:r>
            <a:endParaRPr sz="1200">
              <a:latin typeface="Arial"/>
              <a:ea typeface="Arial"/>
              <a:cs typeface="Arial"/>
              <a:sym typeface="Arial"/>
            </a:endParaRPr>
          </a:p>
          <a:p>
            <a:pPr indent="0" lvl="0" marL="99060" marR="210184" rtl="0" algn="just">
              <a:lnSpc>
                <a:spcPct val="120600"/>
              </a:lnSpc>
              <a:spcBef>
                <a:spcPts val="590"/>
              </a:spcBef>
              <a:spcAft>
                <a:spcPts val="0"/>
              </a:spcAft>
              <a:buNone/>
            </a:pPr>
            <a:r>
              <a:rPr lang="en-US" sz="1200">
                <a:latin typeface="Arial"/>
                <a:ea typeface="Arial"/>
                <a:cs typeface="Arial"/>
                <a:sym typeface="Arial"/>
              </a:rPr>
              <a:t>Puede encontrar todo lo que necesita en este kit y en el sitio web de T- SEDA: </a:t>
            </a:r>
            <a:r>
              <a:rPr lang="en-US" sz="1200" u="sng">
                <a:solidFill>
                  <a:schemeClr val="hlink"/>
                </a:solidFill>
                <a:latin typeface="Arial"/>
                <a:ea typeface="Arial"/>
                <a:cs typeface="Arial"/>
                <a:sym typeface="Arial"/>
                <a:hlinkClick r:id="rId3"/>
              </a:rPr>
              <a:t>http://bit.ly/T-SEDA.</a:t>
            </a:r>
            <a:r>
              <a:rPr lang="en-US" sz="1200">
                <a:latin typeface="Arial"/>
                <a:ea typeface="Arial"/>
                <a:cs typeface="Arial"/>
                <a:sym typeface="Arial"/>
              </a:rPr>
              <a:t> Hay una gran cantidad de otros recursos de apoyo en este sitio web: </a:t>
            </a:r>
            <a:r>
              <a:rPr lang="en-US" sz="1200" u="sng">
                <a:solidFill>
                  <a:schemeClr val="hlink"/>
                </a:solidFill>
                <a:latin typeface="Arial"/>
                <a:ea typeface="Arial"/>
                <a:cs typeface="Arial"/>
                <a:sym typeface="Arial"/>
                <a:hlinkClick r:id="rId4"/>
              </a:rPr>
              <a:t>www.edudialogue.org.</a:t>
            </a:r>
            <a:r>
              <a:rPr lang="en-US" sz="1200">
                <a:latin typeface="Arial"/>
                <a:ea typeface="Arial"/>
                <a:cs typeface="Arial"/>
                <a:sym typeface="Arial"/>
              </a:rPr>
              <a:t> A lo largo del paquete, se le indicará donde puede encontrar la información que necesita.</a:t>
            </a:r>
            <a:endParaRPr sz="1200">
              <a:latin typeface="Arial"/>
              <a:ea typeface="Arial"/>
              <a:cs typeface="Arial"/>
              <a:sym typeface="Arial"/>
            </a:endParaRPr>
          </a:p>
          <a:p>
            <a:pPr indent="0" lvl="0" marL="556260" marR="520065" rtl="0" algn="just">
              <a:lnSpc>
                <a:spcPct val="120000"/>
              </a:lnSpc>
              <a:spcBef>
                <a:spcPts val="625"/>
              </a:spcBef>
              <a:spcAft>
                <a:spcPts val="0"/>
              </a:spcAft>
              <a:buNone/>
            </a:pPr>
            <a:r>
              <a:rPr b="1" lang="en-US" sz="1200" u="sng">
                <a:solidFill>
                  <a:srgbClr val="0000FF"/>
                </a:solidFill>
                <a:latin typeface="Arial"/>
                <a:ea typeface="Arial"/>
                <a:cs typeface="Arial"/>
                <a:sym typeface="Arial"/>
              </a:rPr>
              <a:t>Video 5: T-SEDA kit—guía de bienvenida</a:t>
            </a:r>
            <a:r>
              <a:rPr b="1" lang="en-US" sz="1200">
                <a:solidFill>
                  <a:srgbClr val="0000FF"/>
                </a:solidFill>
                <a:latin typeface="Arial"/>
                <a:ea typeface="Arial"/>
                <a:cs typeface="Arial"/>
                <a:sym typeface="Arial"/>
              </a:rPr>
              <a:t> </a:t>
            </a:r>
            <a:r>
              <a:rPr lang="en-US" sz="1200">
                <a:latin typeface="Arial"/>
                <a:ea typeface="Arial"/>
                <a:cs typeface="Arial"/>
                <a:sym typeface="Arial"/>
              </a:rPr>
              <a:t>presenta una útil descripción general sobre cómo usar el paquete</a:t>
            </a:r>
            <a:endParaRPr sz="1200">
              <a:latin typeface="Arial"/>
              <a:ea typeface="Arial"/>
              <a:cs typeface="Arial"/>
              <a:sym typeface="Arial"/>
            </a:endParaRPr>
          </a:p>
        </p:txBody>
      </p:sp>
      <p:pic>
        <p:nvPicPr>
          <p:cNvPr id="132" name="Google Shape;132;p16"/>
          <p:cNvPicPr preferRelativeResize="0"/>
          <p:nvPr/>
        </p:nvPicPr>
        <p:blipFill rotWithShape="1">
          <a:blip r:embed="rId5">
            <a:alphaModFix/>
          </a:blip>
          <a:srcRect b="0" l="0" r="0" t="0"/>
          <a:stretch/>
        </p:blipFill>
        <p:spPr>
          <a:xfrm>
            <a:off x="5744089" y="6263155"/>
            <a:ext cx="344169" cy="344805"/>
          </a:xfrm>
          <a:prstGeom prst="rect">
            <a:avLst/>
          </a:prstGeom>
          <a:noFill/>
          <a:ln>
            <a:noFill/>
          </a:ln>
        </p:spPr>
      </p:pic>
      <p:sp>
        <p:nvSpPr>
          <p:cNvPr id="133" name="Google Shape;133;p16"/>
          <p:cNvSpPr txBox="1"/>
          <p:nvPr/>
        </p:nvSpPr>
        <p:spPr>
          <a:xfrm>
            <a:off x="5700594" y="1390257"/>
            <a:ext cx="4741599" cy="3132204"/>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74854" marR="86944" rtl="0" algn="l">
              <a:lnSpc>
                <a:spcPct val="120000"/>
              </a:lnSpc>
              <a:spcBef>
                <a:spcPts val="0"/>
              </a:spcBef>
              <a:spcAft>
                <a:spcPts val="0"/>
              </a:spcAft>
              <a:buNone/>
            </a:pPr>
            <a:r>
              <a:rPr b="1" i="0" lang="en-US" sz="1200" u="none" strike="noStrike">
                <a:solidFill>
                  <a:srgbClr val="000000"/>
                </a:solidFill>
                <a:latin typeface="Arial"/>
                <a:ea typeface="Arial"/>
                <a:cs typeface="Arial"/>
                <a:sym typeface="Arial"/>
              </a:rPr>
              <a:t>Trabajar con colegas</a:t>
            </a:r>
            <a:endParaRPr b="1" i="0" sz="1200" u="none" strike="noStrike">
              <a:solidFill>
                <a:srgbClr val="000000"/>
              </a:solidFill>
              <a:latin typeface="Arial"/>
              <a:ea typeface="Arial"/>
              <a:cs typeface="Arial"/>
              <a:sym typeface="Arial"/>
            </a:endParaRPr>
          </a:p>
          <a:p>
            <a:pPr indent="0" lvl="0" marL="74854" marR="86944" rtl="0" algn="l">
              <a:lnSpc>
                <a:spcPct val="120000"/>
              </a:lnSpc>
              <a:spcBef>
                <a:spcPts val="526"/>
              </a:spcBef>
              <a:spcAft>
                <a:spcPts val="0"/>
              </a:spcAft>
              <a:buNone/>
            </a:pPr>
            <a:r>
              <a:rPr i="0" lang="en-US" sz="1200" u="none" strike="noStrike">
                <a:solidFill>
                  <a:srgbClr val="000000"/>
                </a:solidFill>
                <a:latin typeface="Arial"/>
                <a:ea typeface="Arial"/>
                <a:cs typeface="Arial"/>
                <a:sym typeface="Arial"/>
              </a:rPr>
              <a:t>Puede limitarse a observar </a:t>
            </a:r>
            <a:r>
              <a:rPr lang="en-US" sz="1200">
                <a:solidFill>
                  <a:srgbClr val="000000"/>
                </a:solidFill>
                <a:latin typeface="Arial"/>
                <a:ea typeface="Arial"/>
                <a:cs typeface="Arial"/>
                <a:sym typeface="Arial"/>
              </a:rPr>
              <a:t>s</a:t>
            </a:r>
            <a:r>
              <a:rPr i="0" lang="en-US" sz="1200" u="none" strike="noStrike">
                <a:solidFill>
                  <a:srgbClr val="000000"/>
                </a:solidFill>
                <a:latin typeface="Arial"/>
                <a:ea typeface="Arial"/>
                <a:cs typeface="Arial"/>
                <a:sym typeface="Arial"/>
              </a:rPr>
              <a:t>u propia práctica, pero es muy eficaz llevar a cabo la indagación junto con otras personas que compartan el interés por desarrollar el diálogo. Recomendamos esta forma de trabajar siempre que sea posible, para así apoyar la reflexión crítica con los colegas. La investigación T-SEDA puede ser incluso el el foco de trabajo de toda una escuela o institución. </a:t>
            </a:r>
            <a:endParaRPr/>
          </a:p>
          <a:p>
            <a:pPr indent="0" lvl="0" marL="74854" marR="86944" rtl="0" algn="l">
              <a:lnSpc>
                <a:spcPct val="120000"/>
              </a:lnSpc>
              <a:spcBef>
                <a:spcPts val="526"/>
              </a:spcBef>
              <a:spcAft>
                <a:spcPts val="0"/>
              </a:spcAft>
              <a:buNone/>
            </a:pPr>
            <a:r>
              <a:t/>
            </a:r>
            <a:endParaRPr b="1" i="0" sz="1200" u="none" strike="noStrike">
              <a:solidFill>
                <a:srgbClr val="000000"/>
              </a:solidFill>
              <a:latin typeface="Arial"/>
              <a:ea typeface="Arial"/>
              <a:cs typeface="Arial"/>
              <a:sym typeface="Arial"/>
            </a:endParaRPr>
          </a:p>
          <a:p>
            <a:pPr indent="0" lvl="0" marL="74854" marR="86944" rtl="0" algn="l">
              <a:lnSpc>
                <a:spcPct val="120000"/>
              </a:lnSpc>
              <a:spcBef>
                <a:spcPts val="526"/>
              </a:spcBef>
              <a:spcAft>
                <a:spcPts val="0"/>
              </a:spcAft>
              <a:buNone/>
            </a:pPr>
            <a:r>
              <a:rPr i="0" lang="en-US" sz="1200" u="none" strike="noStrike">
                <a:solidFill>
                  <a:srgbClr val="000000"/>
                </a:solidFill>
                <a:latin typeface="Arial"/>
                <a:ea typeface="Arial"/>
                <a:cs typeface="Arial"/>
                <a:sym typeface="Arial"/>
              </a:rPr>
              <a:t>Hemos comprobado que funciona muy bien contar con un facilitador local que pueda convocar reuniones entre colegas y ofrecer apoyo. </a:t>
            </a:r>
            <a:r>
              <a:rPr i="0" lang="en-US" sz="1200" u="sng" strike="noStrike">
                <a:solidFill>
                  <a:schemeClr val="hlink"/>
                </a:solidFill>
                <a:latin typeface="Arial"/>
                <a:ea typeface="Arial"/>
                <a:cs typeface="Arial"/>
                <a:sym typeface="Arial"/>
                <a:hlinkClick r:id="rId6"/>
              </a:rPr>
              <a:t>Aquí</a:t>
            </a:r>
            <a:r>
              <a:rPr i="0" lang="en-US" sz="1200" u="none" strike="noStrike">
                <a:solidFill>
                  <a:srgbClr val="000000"/>
                </a:solidFill>
                <a:latin typeface="Arial"/>
                <a:ea typeface="Arial"/>
                <a:cs typeface="Arial"/>
                <a:sym typeface="Arial"/>
              </a:rPr>
              <a:t> se puede leer un artículo publicado sobre cómo funciona esto y a través de </a:t>
            </a:r>
            <a:r>
              <a:rPr i="0" lang="en-US" sz="1200" u="sng" strike="noStrike">
                <a:solidFill>
                  <a:schemeClr val="hlink"/>
                </a:solidFill>
                <a:latin typeface="Arial"/>
                <a:ea typeface="Arial"/>
                <a:cs typeface="Arial"/>
                <a:sym typeface="Arial"/>
                <a:hlinkClick r:id="rId7"/>
              </a:rPr>
              <a:t>Camtree</a:t>
            </a:r>
            <a:r>
              <a:rPr i="0" lang="en-US" sz="1200" u="none" strike="noStrike">
                <a:solidFill>
                  <a:srgbClr val="000000"/>
                </a:solidFill>
                <a:latin typeface="Arial"/>
                <a:ea typeface="Arial"/>
                <a:cs typeface="Arial"/>
                <a:sym typeface="Arial"/>
              </a:rPr>
              <a:t> se puede acceder a un curso para facilitadores</a:t>
            </a:r>
            <a:r>
              <a:rPr b="1" i="0" lang="en-US" sz="1200" u="none" strike="noStrike">
                <a:solidFill>
                  <a:srgbClr val="000000"/>
                </a:solidFill>
                <a:latin typeface="Arial"/>
                <a:ea typeface="Arial"/>
                <a:cs typeface="Arial"/>
                <a:sym typeface="Arial"/>
              </a:rPr>
              <a:t>.</a:t>
            </a:r>
            <a:endParaRPr sz="1200">
              <a:latin typeface="Arimo"/>
              <a:ea typeface="Arimo"/>
              <a:cs typeface="Arimo"/>
              <a:sym typeface="Arim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7" name="Shape 137"/>
        <p:cNvGrpSpPr/>
        <p:nvPr/>
      </p:nvGrpSpPr>
      <p:grpSpPr>
        <a:xfrm>
          <a:off x="0" y="0"/>
          <a:ext cx="0" cy="0"/>
          <a:chOff x="0" y="0"/>
          <a:chExt cx="0" cy="0"/>
        </a:xfrm>
      </p:grpSpPr>
      <p:grpSp>
        <p:nvGrpSpPr>
          <p:cNvPr id="138" name="Google Shape;138;p17"/>
          <p:cNvGrpSpPr/>
          <p:nvPr/>
        </p:nvGrpSpPr>
        <p:grpSpPr>
          <a:xfrm>
            <a:off x="1145926" y="3090533"/>
            <a:ext cx="2438400" cy="975360"/>
            <a:chOff x="1145926" y="3090533"/>
            <a:chExt cx="2438400" cy="975360"/>
          </a:xfrm>
        </p:grpSpPr>
        <p:sp>
          <p:nvSpPr>
            <p:cNvPr id="139" name="Google Shape;139;p17"/>
            <p:cNvSpPr/>
            <p:nvPr/>
          </p:nvSpPr>
          <p:spPr>
            <a:xfrm>
              <a:off x="1145926" y="3090533"/>
              <a:ext cx="2438400" cy="975360"/>
            </a:xfrm>
            <a:custGeom>
              <a:rect b="b" l="l" r="r" t="t"/>
              <a:pathLst>
                <a:path extrusionOk="0" h="975360" w="2438400">
                  <a:moveTo>
                    <a:pt x="1950246" y="0"/>
                  </a:moveTo>
                  <a:lnTo>
                    <a:pt x="0" y="0"/>
                  </a:lnTo>
                  <a:lnTo>
                    <a:pt x="487560" y="487561"/>
                  </a:lnTo>
                  <a:lnTo>
                    <a:pt x="0" y="975121"/>
                  </a:lnTo>
                  <a:lnTo>
                    <a:pt x="1950246" y="975121"/>
                  </a:lnTo>
                  <a:lnTo>
                    <a:pt x="2437804" y="487561"/>
                  </a:lnTo>
                  <a:lnTo>
                    <a:pt x="1950246" y="0"/>
                  </a:lnTo>
                  <a:close/>
                </a:path>
              </a:pathLst>
            </a:custGeom>
            <a:solidFill>
              <a:srgbClr val="1A616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40" name="Google Shape;140;p17"/>
            <p:cNvSpPr/>
            <p:nvPr/>
          </p:nvSpPr>
          <p:spPr>
            <a:xfrm>
              <a:off x="1145926" y="3090533"/>
              <a:ext cx="2438400" cy="975360"/>
            </a:xfrm>
            <a:custGeom>
              <a:rect b="b" l="l" r="r" t="t"/>
              <a:pathLst>
                <a:path extrusionOk="0" h="975360" w="2438400">
                  <a:moveTo>
                    <a:pt x="0" y="0"/>
                  </a:moveTo>
                  <a:lnTo>
                    <a:pt x="1950246" y="0"/>
                  </a:lnTo>
                  <a:lnTo>
                    <a:pt x="2437804" y="487561"/>
                  </a:lnTo>
                  <a:lnTo>
                    <a:pt x="1950246" y="975121"/>
                  </a:lnTo>
                  <a:lnTo>
                    <a:pt x="0" y="975121"/>
                  </a:lnTo>
                  <a:lnTo>
                    <a:pt x="487560" y="487561"/>
                  </a:lnTo>
                  <a:lnTo>
                    <a:pt x="0" y="0"/>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41" name="Google Shape;141;p17"/>
          <p:cNvSpPr txBox="1"/>
          <p:nvPr/>
        </p:nvSpPr>
        <p:spPr>
          <a:xfrm>
            <a:off x="1767643" y="3140042"/>
            <a:ext cx="1215390" cy="764540"/>
          </a:xfrm>
          <a:prstGeom prst="rect">
            <a:avLst/>
          </a:prstGeom>
          <a:noFill/>
          <a:ln>
            <a:noFill/>
          </a:ln>
        </p:spPr>
        <p:txBody>
          <a:bodyPr anchorCtr="0" anchor="t" bIns="0" lIns="0" spcFirstLastPara="1" rIns="0" wrap="square" tIns="76200">
            <a:spAutoFit/>
          </a:bodyPr>
          <a:lstStyle/>
          <a:p>
            <a:pPr indent="0" lvl="0" marL="0" rtl="0" algn="ctr">
              <a:lnSpc>
                <a:spcPct val="100000"/>
              </a:lnSpc>
              <a:spcBef>
                <a:spcPts val="0"/>
              </a:spcBef>
              <a:spcAft>
                <a:spcPts val="0"/>
              </a:spcAft>
              <a:buNone/>
            </a:pPr>
            <a:r>
              <a:rPr lang="en-US" sz="1600">
                <a:solidFill>
                  <a:srgbClr val="FFFFFF"/>
                </a:solidFill>
                <a:latin typeface="Arial"/>
                <a:ea typeface="Arial"/>
                <a:cs typeface="Arial"/>
                <a:sym typeface="Arial"/>
              </a:rPr>
              <a:t>Herramienta 1</a:t>
            </a:r>
            <a:endParaRPr sz="1600">
              <a:latin typeface="Arial"/>
              <a:ea typeface="Arial"/>
              <a:cs typeface="Arial"/>
              <a:sym typeface="Arial"/>
            </a:endParaRPr>
          </a:p>
          <a:p>
            <a:pPr indent="-634" lvl="0" marL="94615" marR="87630" rtl="0" algn="ctr">
              <a:lnSpc>
                <a:spcPct val="110769"/>
              </a:lnSpc>
              <a:spcBef>
                <a:spcPts val="545"/>
              </a:spcBef>
              <a:spcAft>
                <a:spcPts val="0"/>
              </a:spcAft>
              <a:buNone/>
            </a:pPr>
            <a:r>
              <a:rPr lang="en-US" sz="1300">
                <a:solidFill>
                  <a:srgbClr val="FFFFFF"/>
                </a:solidFill>
                <a:latin typeface="Arial"/>
                <a:ea typeface="Arial"/>
                <a:cs typeface="Arial"/>
                <a:sym typeface="Arial"/>
              </a:rPr>
              <a:t>Plantilla de autoevaluación</a:t>
            </a:r>
            <a:endParaRPr sz="1300">
              <a:latin typeface="Arial"/>
              <a:ea typeface="Arial"/>
              <a:cs typeface="Arial"/>
              <a:sym typeface="Arial"/>
            </a:endParaRPr>
          </a:p>
        </p:txBody>
      </p:sp>
      <p:grpSp>
        <p:nvGrpSpPr>
          <p:cNvPr id="142" name="Google Shape;142;p17"/>
          <p:cNvGrpSpPr/>
          <p:nvPr/>
        </p:nvGrpSpPr>
        <p:grpSpPr>
          <a:xfrm>
            <a:off x="3266816" y="3173418"/>
            <a:ext cx="2023745" cy="809625"/>
            <a:chOff x="3266816" y="3173418"/>
            <a:chExt cx="2023745" cy="809625"/>
          </a:xfrm>
        </p:grpSpPr>
        <p:sp>
          <p:nvSpPr>
            <p:cNvPr id="143" name="Google Shape;143;p17"/>
            <p:cNvSpPr/>
            <p:nvPr/>
          </p:nvSpPr>
          <p:spPr>
            <a:xfrm>
              <a:off x="3266816" y="3173418"/>
              <a:ext cx="2023745" cy="809625"/>
            </a:xfrm>
            <a:custGeom>
              <a:rect b="b" l="l" r="r" t="t"/>
              <a:pathLst>
                <a:path extrusionOk="0" h="809625" w="2023745">
                  <a:moveTo>
                    <a:pt x="1618701" y="0"/>
                  </a:moveTo>
                  <a:lnTo>
                    <a:pt x="0" y="0"/>
                  </a:lnTo>
                  <a:lnTo>
                    <a:pt x="404675" y="404675"/>
                  </a:lnTo>
                  <a:lnTo>
                    <a:pt x="0" y="809350"/>
                  </a:lnTo>
                  <a:lnTo>
                    <a:pt x="1618701" y="809350"/>
                  </a:lnTo>
                  <a:lnTo>
                    <a:pt x="2023376" y="404675"/>
                  </a:lnTo>
                  <a:lnTo>
                    <a:pt x="1618701" y="0"/>
                  </a:lnTo>
                  <a:close/>
                </a:path>
              </a:pathLst>
            </a:custGeom>
            <a:solidFill>
              <a:srgbClr val="2791A6">
                <a:alpha val="74509"/>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44" name="Google Shape;144;p17"/>
            <p:cNvSpPr/>
            <p:nvPr/>
          </p:nvSpPr>
          <p:spPr>
            <a:xfrm>
              <a:off x="3266816" y="3173418"/>
              <a:ext cx="2023745" cy="809625"/>
            </a:xfrm>
            <a:custGeom>
              <a:rect b="b" l="l" r="r" t="t"/>
              <a:pathLst>
                <a:path extrusionOk="0" h="809625" w="2023745">
                  <a:moveTo>
                    <a:pt x="0" y="0"/>
                  </a:moveTo>
                  <a:lnTo>
                    <a:pt x="1618702" y="0"/>
                  </a:lnTo>
                  <a:lnTo>
                    <a:pt x="2023377" y="404675"/>
                  </a:lnTo>
                  <a:lnTo>
                    <a:pt x="1618702" y="809351"/>
                  </a:lnTo>
                  <a:lnTo>
                    <a:pt x="0" y="809351"/>
                  </a:lnTo>
                  <a:lnTo>
                    <a:pt x="404675" y="404675"/>
                  </a:lnTo>
                  <a:lnTo>
                    <a:pt x="0" y="0"/>
                  </a:lnTo>
                  <a:close/>
                </a:path>
              </a:pathLst>
            </a:custGeom>
            <a:noFill/>
            <a:ln cap="flat" cmpd="sng" w="25400">
              <a:solidFill>
                <a:srgbClr val="D0D8E8"/>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45" name="Google Shape;145;p17"/>
          <p:cNvSpPr txBox="1"/>
          <p:nvPr/>
        </p:nvSpPr>
        <p:spPr>
          <a:xfrm>
            <a:off x="3705385" y="3196724"/>
            <a:ext cx="1159510" cy="737235"/>
          </a:xfrm>
          <a:prstGeom prst="rect">
            <a:avLst/>
          </a:prstGeom>
          <a:noFill/>
          <a:ln>
            <a:noFill/>
          </a:ln>
        </p:spPr>
        <p:txBody>
          <a:bodyPr anchorCtr="0" anchor="t" bIns="0" lIns="0" spcFirstLastPara="1" rIns="0" wrap="square" tIns="26650">
            <a:spAutoFit/>
          </a:bodyPr>
          <a:lstStyle/>
          <a:p>
            <a:pPr indent="0" lvl="0" marL="12700" marR="5080" rtl="0" algn="ctr">
              <a:lnSpc>
                <a:spcPct val="91500"/>
              </a:lnSpc>
              <a:spcBef>
                <a:spcPts val="0"/>
              </a:spcBef>
              <a:spcAft>
                <a:spcPts val="0"/>
              </a:spcAft>
              <a:buNone/>
            </a:pPr>
            <a:r>
              <a:rPr lang="en-US" sz="1000">
                <a:latin typeface="Arial"/>
                <a:ea typeface="Arial"/>
                <a:cs typeface="Arial"/>
                <a:sym typeface="Arial"/>
              </a:rPr>
              <a:t>Comience su viaje por T-SEDA reflexionando </a:t>
            </a:r>
            <a:r>
              <a:rPr b="1" lang="en-US" sz="1000">
                <a:latin typeface="Arial"/>
                <a:ea typeface="Arial"/>
                <a:cs typeface="Arial"/>
                <a:sym typeface="Arial"/>
              </a:rPr>
              <a:t>sistemáticamente </a:t>
            </a:r>
            <a:r>
              <a:rPr lang="en-US" sz="1000">
                <a:latin typeface="Arial"/>
                <a:ea typeface="Arial"/>
                <a:cs typeface="Arial"/>
                <a:sym typeface="Arial"/>
              </a:rPr>
              <a:t>sobre su práctica actual</a:t>
            </a:r>
            <a:endParaRPr sz="1000">
              <a:latin typeface="Arial"/>
              <a:ea typeface="Arial"/>
              <a:cs typeface="Arial"/>
              <a:sym typeface="Arial"/>
            </a:endParaRPr>
          </a:p>
        </p:txBody>
      </p:sp>
      <p:grpSp>
        <p:nvGrpSpPr>
          <p:cNvPr id="146" name="Google Shape;146;p17"/>
          <p:cNvGrpSpPr/>
          <p:nvPr/>
        </p:nvGrpSpPr>
        <p:grpSpPr>
          <a:xfrm>
            <a:off x="1145926" y="4202171"/>
            <a:ext cx="2438400" cy="975360"/>
            <a:chOff x="1145926" y="4202171"/>
            <a:chExt cx="2438400" cy="975360"/>
          </a:xfrm>
        </p:grpSpPr>
        <p:sp>
          <p:nvSpPr>
            <p:cNvPr id="147" name="Google Shape;147;p17"/>
            <p:cNvSpPr/>
            <p:nvPr/>
          </p:nvSpPr>
          <p:spPr>
            <a:xfrm>
              <a:off x="1145926" y="4202171"/>
              <a:ext cx="2438400" cy="975360"/>
            </a:xfrm>
            <a:custGeom>
              <a:rect b="b" l="l" r="r" t="t"/>
              <a:pathLst>
                <a:path extrusionOk="0" h="975360" w="2438400">
                  <a:moveTo>
                    <a:pt x="1950246" y="0"/>
                  </a:moveTo>
                  <a:lnTo>
                    <a:pt x="0" y="0"/>
                  </a:lnTo>
                  <a:lnTo>
                    <a:pt x="487560" y="487561"/>
                  </a:lnTo>
                  <a:lnTo>
                    <a:pt x="0" y="975121"/>
                  </a:lnTo>
                  <a:lnTo>
                    <a:pt x="1950246" y="975121"/>
                  </a:lnTo>
                  <a:lnTo>
                    <a:pt x="2437804" y="487561"/>
                  </a:lnTo>
                  <a:lnTo>
                    <a:pt x="1950246" y="0"/>
                  </a:lnTo>
                  <a:close/>
                </a:path>
              </a:pathLst>
            </a:custGeom>
            <a:solidFill>
              <a:srgbClr val="1A616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48" name="Google Shape;148;p17"/>
            <p:cNvSpPr/>
            <p:nvPr/>
          </p:nvSpPr>
          <p:spPr>
            <a:xfrm>
              <a:off x="1145926" y="4202171"/>
              <a:ext cx="2438400" cy="975360"/>
            </a:xfrm>
            <a:custGeom>
              <a:rect b="b" l="l" r="r" t="t"/>
              <a:pathLst>
                <a:path extrusionOk="0" h="975360" w="2438400">
                  <a:moveTo>
                    <a:pt x="0" y="0"/>
                  </a:moveTo>
                  <a:lnTo>
                    <a:pt x="1950246" y="0"/>
                  </a:lnTo>
                  <a:lnTo>
                    <a:pt x="2437804" y="487561"/>
                  </a:lnTo>
                  <a:lnTo>
                    <a:pt x="1950246" y="975121"/>
                  </a:lnTo>
                  <a:lnTo>
                    <a:pt x="0" y="975121"/>
                  </a:lnTo>
                  <a:lnTo>
                    <a:pt x="487560" y="487561"/>
                  </a:lnTo>
                  <a:lnTo>
                    <a:pt x="0" y="0"/>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49" name="Google Shape;149;p17"/>
          <p:cNvSpPr txBox="1"/>
          <p:nvPr/>
        </p:nvSpPr>
        <p:spPr>
          <a:xfrm>
            <a:off x="1649914" y="4191546"/>
            <a:ext cx="1449070" cy="901700"/>
          </a:xfrm>
          <a:prstGeom prst="rect">
            <a:avLst/>
          </a:prstGeom>
          <a:noFill/>
          <a:ln>
            <a:noFill/>
          </a:ln>
        </p:spPr>
        <p:txBody>
          <a:bodyPr anchorCtr="0" anchor="t" bIns="0" lIns="0" spcFirstLastPara="1" rIns="0" wrap="square" tIns="65400">
            <a:spAutoFit/>
          </a:bodyPr>
          <a:lstStyle/>
          <a:p>
            <a:pPr indent="0" lvl="0" marL="203200" rtl="0" algn="l">
              <a:lnSpc>
                <a:spcPct val="100000"/>
              </a:lnSpc>
              <a:spcBef>
                <a:spcPts val="0"/>
              </a:spcBef>
              <a:spcAft>
                <a:spcPts val="0"/>
              </a:spcAft>
              <a:buNone/>
            </a:pPr>
            <a:r>
              <a:rPr lang="en-US" sz="1400">
                <a:solidFill>
                  <a:srgbClr val="FFFFFF"/>
                </a:solidFill>
                <a:latin typeface="Arial"/>
                <a:ea typeface="Arial"/>
                <a:cs typeface="Arial"/>
                <a:sym typeface="Arial"/>
              </a:rPr>
              <a:t>Herramienta 2</a:t>
            </a:r>
            <a:endParaRPr sz="1400">
              <a:latin typeface="Arial"/>
              <a:ea typeface="Arial"/>
              <a:cs typeface="Arial"/>
              <a:sym typeface="Arial"/>
            </a:endParaRPr>
          </a:p>
          <a:p>
            <a:pPr indent="0" lvl="0" marL="12700" marR="5080" rtl="0" algn="ctr">
              <a:lnSpc>
                <a:spcPct val="91500"/>
              </a:lnSpc>
              <a:spcBef>
                <a:spcPts val="520"/>
              </a:spcBef>
              <a:spcAft>
                <a:spcPts val="0"/>
              </a:spcAft>
              <a:buNone/>
            </a:pPr>
            <a:r>
              <a:rPr lang="en-US" sz="1300">
                <a:solidFill>
                  <a:srgbClr val="FFFFFF"/>
                </a:solidFill>
                <a:latin typeface="Arial"/>
                <a:ea typeface="Arial"/>
                <a:cs typeface="Arial"/>
                <a:sym typeface="Arial"/>
              </a:rPr>
              <a:t>Ciclo reflexivo para la investigación en el aula</a:t>
            </a:r>
            <a:endParaRPr sz="1300">
              <a:latin typeface="Arial"/>
              <a:ea typeface="Arial"/>
              <a:cs typeface="Arial"/>
              <a:sym typeface="Arial"/>
            </a:endParaRPr>
          </a:p>
        </p:txBody>
      </p:sp>
      <p:grpSp>
        <p:nvGrpSpPr>
          <p:cNvPr id="150" name="Google Shape;150;p17"/>
          <p:cNvGrpSpPr/>
          <p:nvPr/>
        </p:nvGrpSpPr>
        <p:grpSpPr>
          <a:xfrm>
            <a:off x="3266816" y="4285057"/>
            <a:ext cx="2023745" cy="809625"/>
            <a:chOff x="3266816" y="4285057"/>
            <a:chExt cx="2023745" cy="809625"/>
          </a:xfrm>
        </p:grpSpPr>
        <p:sp>
          <p:nvSpPr>
            <p:cNvPr id="151" name="Google Shape;151;p17"/>
            <p:cNvSpPr/>
            <p:nvPr/>
          </p:nvSpPr>
          <p:spPr>
            <a:xfrm>
              <a:off x="3266816" y="4285057"/>
              <a:ext cx="2023745" cy="809625"/>
            </a:xfrm>
            <a:custGeom>
              <a:rect b="b" l="l" r="r" t="t"/>
              <a:pathLst>
                <a:path extrusionOk="0" h="809625" w="2023745">
                  <a:moveTo>
                    <a:pt x="1618701" y="0"/>
                  </a:moveTo>
                  <a:lnTo>
                    <a:pt x="0" y="0"/>
                  </a:lnTo>
                  <a:lnTo>
                    <a:pt x="404675" y="404675"/>
                  </a:lnTo>
                  <a:lnTo>
                    <a:pt x="0" y="809350"/>
                  </a:lnTo>
                  <a:lnTo>
                    <a:pt x="1618701" y="809350"/>
                  </a:lnTo>
                  <a:lnTo>
                    <a:pt x="2023376" y="404675"/>
                  </a:lnTo>
                  <a:lnTo>
                    <a:pt x="1618701" y="0"/>
                  </a:lnTo>
                  <a:close/>
                </a:path>
              </a:pathLst>
            </a:custGeom>
            <a:solidFill>
              <a:srgbClr val="2791A6">
                <a:alpha val="74509"/>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52" name="Google Shape;152;p17"/>
            <p:cNvSpPr/>
            <p:nvPr/>
          </p:nvSpPr>
          <p:spPr>
            <a:xfrm>
              <a:off x="3266816" y="4285057"/>
              <a:ext cx="2023745" cy="809625"/>
            </a:xfrm>
            <a:custGeom>
              <a:rect b="b" l="l" r="r" t="t"/>
              <a:pathLst>
                <a:path extrusionOk="0" h="809625" w="2023745">
                  <a:moveTo>
                    <a:pt x="0" y="0"/>
                  </a:moveTo>
                  <a:lnTo>
                    <a:pt x="1618702" y="0"/>
                  </a:lnTo>
                  <a:lnTo>
                    <a:pt x="2023377" y="404675"/>
                  </a:lnTo>
                  <a:lnTo>
                    <a:pt x="1618702" y="809351"/>
                  </a:lnTo>
                  <a:lnTo>
                    <a:pt x="0" y="809351"/>
                  </a:lnTo>
                  <a:lnTo>
                    <a:pt x="404675" y="404675"/>
                  </a:lnTo>
                  <a:lnTo>
                    <a:pt x="0" y="0"/>
                  </a:lnTo>
                  <a:close/>
                </a:path>
              </a:pathLst>
            </a:custGeom>
            <a:noFill/>
            <a:ln cap="flat" cmpd="sng" w="25400">
              <a:solidFill>
                <a:srgbClr val="D0D8E8"/>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53" name="Google Shape;153;p17"/>
          <p:cNvSpPr txBox="1"/>
          <p:nvPr/>
        </p:nvSpPr>
        <p:spPr>
          <a:xfrm>
            <a:off x="3753581" y="4257428"/>
            <a:ext cx="1062355" cy="833119"/>
          </a:xfrm>
          <a:prstGeom prst="rect">
            <a:avLst/>
          </a:prstGeom>
          <a:noFill/>
          <a:ln>
            <a:noFill/>
          </a:ln>
        </p:spPr>
        <p:txBody>
          <a:bodyPr anchorCtr="0" anchor="t" bIns="0" lIns="0" spcFirstLastPara="1" rIns="0" wrap="square" tIns="26025">
            <a:spAutoFit/>
          </a:bodyPr>
          <a:lstStyle/>
          <a:p>
            <a:pPr indent="0" lvl="0" marL="12065" marR="5080" rtl="0" algn="ctr">
              <a:lnSpc>
                <a:spcPct val="91400"/>
              </a:lnSpc>
              <a:spcBef>
                <a:spcPts val="0"/>
              </a:spcBef>
              <a:spcAft>
                <a:spcPts val="0"/>
              </a:spcAft>
              <a:buNone/>
            </a:pPr>
            <a:r>
              <a:rPr lang="en-US" sz="950">
                <a:latin typeface="Arial"/>
                <a:ea typeface="Arial"/>
                <a:cs typeface="Arial"/>
                <a:sym typeface="Arial"/>
              </a:rPr>
              <a:t>Utilice el ciclo de reflexión paso a paso para transformar su práctica y lleve un registro de cómo sucede esto.</a:t>
            </a:r>
            <a:endParaRPr sz="950">
              <a:latin typeface="Arial"/>
              <a:ea typeface="Arial"/>
              <a:cs typeface="Arial"/>
              <a:sym typeface="Arial"/>
            </a:endParaRPr>
          </a:p>
        </p:txBody>
      </p:sp>
      <p:grpSp>
        <p:nvGrpSpPr>
          <p:cNvPr id="154" name="Google Shape;154;p17"/>
          <p:cNvGrpSpPr/>
          <p:nvPr/>
        </p:nvGrpSpPr>
        <p:grpSpPr>
          <a:xfrm>
            <a:off x="1145926" y="5313811"/>
            <a:ext cx="2438400" cy="977265"/>
            <a:chOff x="1145926" y="5313811"/>
            <a:chExt cx="2438400" cy="977265"/>
          </a:xfrm>
        </p:grpSpPr>
        <p:sp>
          <p:nvSpPr>
            <p:cNvPr id="155" name="Google Shape;155;p17"/>
            <p:cNvSpPr/>
            <p:nvPr/>
          </p:nvSpPr>
          <p:spPr>
            <a:xfrm>
              <a:off x="1145926" y="5313811"/>
              <a:ext cx="2438400" cy="977265"/>
            </a:xfrm>
            <a:custGeom>
              <a:rect b="b" l="l" r="r" t="t"/>
              <a:pathLst>
                <a:path extrusionOk="0" h="977264" w="2438400">
                  <a:moveTo>
                    <a:pt x="1949246" y="0"/>
                  </a:moveTo>
                  <a:lnTo>
                    <a:pt x="0" y="0"/>
                  </a:lnTo>
                  <a:lnTo>
                    <a:pt x="488559" y="488561"/>
                  </a:lnTo>
                  <a:lnTo>
                    <a:pt x="0" y="977119"/>
                  </a:lnTo>
                  <a:lnTo>
                    <a:pt x="1949246" y="977119"/>
                  </a:lnTo>
                  <a:lnTo>
                    <a:pt x="2437804" y="488561"/>
                  </a:lnTo>
                  <a:lnTo>
                    <a:pt x="1949246" y="0"/>
                  </a:lnTo>
                  <a:close/>
                </a:path>
              </a:pathLst>
            </a:custGeom>
            <a:solidFill>
              <a:srgbClr val="1A616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56" name="Google Shape;156;p17"/>
            <p:cNvSpPr/>
            <p:nvPr/>
          </p:nvSpPr>
          <p:spPr>
            <a:xfrm>
              <a:off x="1145926" y="5313811"/>
              <a:ext cx="2438400" cy="977265"/>
            </a:xfrm>
            <a:custGeom>
              <a:rect b="b" l="l" r="r" t="t"/>
              <a:pathLst>
                <a:path extrusionOk="0" h="977264" w="2438400">
                  <a:moveTo>
                    <a:pt x="0" y="0"/>
                  </a:moveTo>
                  <a:lnTo>
                    <a:pt x="1949246" y="0"/>
                  </a:lnTo>
                  <a:lnTo>
                    <a:pt x="2437804" y="488561"/>
                  </a:lnTo>
                  <a:lnTo>
                    <a:pt x="1949246" y="977120"/>
                  </a:lnTo>
                  <a:lnTo>
                    <a:pt x="0" y="977120"/>
                  </a:lnTo>
                  <a:lnTo>
                    <a:pt x="488560" y="488561"/>
                  </a:lnTo>
                  <a:lnTo>
                    <a:pt x="0" y="0"/>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57" name="Google Shape;157;p17"/>
          <p:cNvSpPr txBox="1"/>
          <p:nvPr/>
        </p:nvSpPr>
        <p:spPr>
          <a:xfrm>
            <a:off x="1660644" y="5257357"/>
            <a:ext cx="1426210" cy="986155"/>
          </a:xfrm>
          <a:prstGeom prst="rect">
            <a:avLst/>
          </a:prstGeom>
          <a:noFill/>
          <a:ln>
            <a:noFill/>
          </a:ln>
        </p:spPr>
        <p:txBody>
          <a:bodyPr anchorCtr="0" anchor="t" bIns="0" lIns="0" spcFirstLastPara="1" rIns="0" wrap="square" tIns="78100">
            <a:spAutoFit/>
          </a:bodyPr>
          <a:lstStyle/>
          <a:p>
            <a:pPr indent="0" lvl="0" marL="0" rtl="0" algn="ctr">
              <a:lnSpc>
                <a:spcPct val="100000"/>
              </a:lnSpc>
              <a:spcBef>
                <a:spcPts val="0"/>
              </a:spcBef>
              <a:spcAft>
                <a:spcPts val="0"/>
              </a:spcAft>
              <a:buNone/>
            </a:pPr>
            <a:r>
              <a:rPr lang="en-US" sz="1400">
                <a:solidFill>
                  <a:srgbClr val="FFFFFF"/>
                </a:solidFill>
                <a:latin typeface="Arial"/>
                <a:ea typeface="Arial"/>
                <a:cs typeface="Arial"/>
                <a:sym typeface="Arial"/>
              </a:rPr>
              <a:t>Herramienta 3</a:t>
            </a:r>
            <a:endParaRPr sz="1400">
              <a:latin typeface="Arial"/>
              <a:ea typeface="Arial"/>
              <a:cs typeface="Arial"/>
              <a:sym typeface="Arial"/>
            </a:endParaRPr>
          </a:p>
          <a:p>
            <a:pPr indent="0" lvl="0" marL="12065" marR="5080" rtl="0" algn="ctr">
              <a:lnSpc>
                <a:spcPct val="91500"/>
              </a:lnSpc>
              <a:spcBef>
                <a:spcPts val="535"/>
              </a:spcBef>
              <a:spcAft>
                <a:spcPts val="0"/>
              </a:spcAft>
              <a:buNone/>
            </a:pPr>
            <a:r>
              <a:rPr lang="en-US" sz="1100">
                <a:solidFill>
                  <a:srgbClr val="FFFFFF"/>
                </a:solidFill>
                <a:latin typeface="Arial"/>
                <a:ea typeface="Arial"/>
                <a:cs typeface="Arial"/>
                <a:sym typeface="Arial"/>
              </a:rPr>
              <a:t>Esquema de codificación para identificar características clave del diálogo</a:t>
            </a:r>
            <a:endParaRPr sz="1100">
              <a:latin typeface="Arial"/>
              <a:ea typeface="Arial"/>
              <a:cs typeface="Arial"/>
              <a:sym typeface="Arial"/>
            </a:endParaRPr>
          </a:p>
        </p:txBody>
      </p:sp>
      <p:grpSp>
        <p:nvGrpSpPr>
          <p:cNvPr id="158" name="Google Shape;158;p17"/>
          <p:cNvGrpSpPr/>
          <p:nvPr/>
        </p:nvGrpSpPr>
        <p:grpSpPr>
          <a:xfrm>
            <a:off x="3266816" y="5397696"/>
            <a:ext cx="2023745" cy="809625"/>
            <a:chOff x="3266816" y="5397696"/>
            <a:chExt cx="2023745" cy="809625"/>
          </a:xfrm>
        </p:grpSpPr>
        <p:sp>
          <p:nvSpPr>
            <p:cNvPr id="159" name="Google Shape;159;p17"/>
            <p:cNvSpPr/>
            <p:nvPr/>
          </p:nvSpPr>
          <p:spPr>
            <a:xfrm>
              <a:off x="3266816" y="5397696"/>
              <a:ext cx="2023745" cy="809625"/>
            </a:xfrm>
            <a:custGeom>
              <a:rect b="b" l="l" r="r" t="t"/>
              <a:pathLst>
                <a:path extrusionOk="0" h="809625" w="2023745">
                  <a:moveTo>
                    <a:pt x="1618701" y="0"/>
                  </a:moveTo>
                  <a:lnTo>
                    <a:pt x="0" y="0"/>
                  </a:lnTo>
                  <a:lnTo>
                    <a:pt x="404675" y="404675"/>
                  </a:lnTo>
                  <a:lnTo>
                    <a:pt x="0" y="809350"/>
                  </a:lnTo>
                  <a:lnTo>
                    <a:pt x="1618701" y="809350"/>
                  </a:lnTo>
                  <a:lnTo>
                    <a:pt x="2023376" y="404675"/>
                  </a:lnTo>
                  <a:lnTo>
                    <a:pt x="1618701" y="0"/>
                  </a:lnTo>
                  <a:close/>
                </a:path>
              </a:pathLst>
            </a:custGeom>
            <a:solidFill>
              <a:srgbClr val="2791A6">
                <a:alpha val="74509"/>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60" name="Google Shape;160;p17"/>
            <p:cNvSpPr/>
            <p:nvPr/>
          </p:nvSpPr>
          <p:spPr>
            <a:xfrm>
              <a:off x="3266816" y="5397696"/>
              <a:ext cx="2023745" cy="809625"/>
            </a:xfrm>
            <a:custGeom>
              <a:rect b="b" l="l" r="r" t="t"/>
              <a:pathLst>
                <a:path extrusionOk="0" h="809625" w="2023745">
                  <a:moveTo>
                    <a:pt x="0" y="0"/>
                  </a:moveTo>
                  <a:lnTo>
                    <a:pt x="1618702" y="0"/>
                  </a:lnTo>
                  <a:lnTo>
                    <a:pt x="2023377" y="404675"/>
                  </a:lnTo>
                  <a:lnTo>
                    <a:pt x="1618702" y="809351"/>
                  </a:lnTo>
                  <a:lnTo>
                    <a:pt x="0" y="809351"/>
                  </a:lnTo>
                  <a:lnTo>
                    <a:pt x="404675" y="404675"/>
                  </a:lnTo>
                  <a:lnTo>
                    <a:pt x="0" y="0"/>
                  </a:lnTo>
                  <a:close/>
                </a:path>
              </a:pathLst>
            </a:custGeom>
            <a:noFill/>
            <a:ln cap="flat" cmpd="sng" w="25400">
              <a:solidFill>
                <a:srgbClr val="D0D8E8"/>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61" name="Google Shape;161;p17"/>
          <p:cNvSpPr txBox="1"/>
          <p:nvPr/>
        </p:nvSpPr>
        <p:spPr>
          <a:xfrm>
            <a:off x="3695828" y="5348612"/>
            <a:ext cx="1178560" cy="874394"/>
          </a:xfrm>
          <a:prstGeom prst="rect">
            <a:avLst/>
          </a:prstGeom>
          <a:noFill/>
          <a:ln>
            <a:noFill/>
          </a:ln>
        </p:spPr>
        <p:txBody>
          <a:bodyPr anchorCtr="0" anchor="t" bIns="0" lIns="0" spcFirstLastPara="1" rIns="0" wrap="square" tIns="26650">
            <a:spAutoFit/>
          </a:bodyPr>
          <a:lstStyle/>
          <a:p>
            <a:pPr indent="0" lvl="0" marL="12700" marR="5080" rtl="0" algn="ctr">
              <a:lnSpc>
                <a:spcPct val="91200"/>
              </a:lnSpc>
              <a:spcBef>
                <a:spcPts val="0"/>
              </a:spcBef>
              <a:spcAft>
                <a:spcPts val="0"/>
              </a:spcAft>
              <a:buNone/>
            </a:pPr>
            <a:r>
              <a:rPr lang="en-US" sz="1000">
                <a:latin typeface="Arial"/>
                <a:ea typeface="Arial"/>
                <a:cs typeface="Arial"/>
                <a:sym typeface="Arial"/>
              </a:rPr>
              <a:t>Identifique momentos de diálogo de alta calidad en su sala de clases y las condiciones que los crean.</a:t>
            </a:r>
            <a:endParaRPr sz="1000">
              <a:latin typeface="Arial"/>
              <a:ea typeface="Arial"/>
              <a:cs typeface="Arial"/>
              <a:sym typeface="Arial"/>
            </a:endParaRPr>
          </a:p>
        </p:txBody>
      </p:sp>
      <p:sp>
        <p:nvSpPr>
          <p:cNvPr id="162" name="Google Shape;162;p17"/>
          <p:cNvSpPr txBox="1"/>
          <p:nvPr/>
        </p:nvSpPr>
        <p:spPr>
          <a:xfrm>
            <a:off x="6331591" y="3491873"/>
            <a:ext cx="3711575" cy="1209040"/>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54600">
            <a:spAutoFit/>
          </a:bodyPr>
          <a:lstStyle/>
          <a:p>
            <a:pPr indent="0" lvl="0" marL="99060" marR="113029" rtl="0" algn="just">
              <a:lnSpc>
                <a:spcPct val="120600"/>
              </a:lnSpc>
              <a:spcBef>
                <a:spcPts val="0"/>
              </a:spcBef>
              <a:spcAft>
                <a:spcPts val="0"/>
              </a:spcAft>
              <a:buNone/>
            </a:pPr>
            <a:r>
              <a:rPr lang="en-US" sz="1200">
                <a:latin typeface="Arial"/>
                <a:ea typeface="Arial"/>
                <a:cs typeface="Arial"/>
                <a:sym typeface="Arial"/>
              </a:rPr>
              <a:t>Las buenas investigaciones comienzan identificando aspectos problemáticos, desconcertantes o interesantes de la práctica. Su auto-evaluación lo ayudará a hacer esto y a descubrir en qué desea enfocar su investigación.</a:t>
            </a:r>
            <a:endParaRPr sz="1200">
              <a:latin typeface="Arial"/>
              <a:ea typeface="Arial"/>
              <a:cs typeface="Arial"/>
              <a:sym typeface="Arial"/>
            </a:endParaRPr>
          </a:p>
        </p:txBody>
      </p:sp>
      <p:sp>
        <p:nvSpPr>
          <p:cNvPr id="163" name="Google Shape;163;p17"/>
          <p:cNvSpPr txBox="1"/>
          <p:nvPr/>
        </p:nvSpPr>
        <p:spPr>
          <a:xfrm>
            <a:off x="6334766" y="4863473"/>
            <a:ext cx="3696335" cy="858519"/>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52700">
            <a:spAutoFit/>
          </a:bodyPr>
          <a:lstStyle/>
          <a:p>
            <a:pPr indent="0" lvl="0" marL="99060" marR="113664" rtl="0" algn="l">
              <a:lnSpc>
                <a:spcPct val="121700"/>
              </a:lnSpc>
              <a:spcBef>
                <a:spcPts val="0"/>
              </a:spcBef>
              <a:spcAft>
                <a:spcPts val="0"/>
              </a:spcAft>
              <a:buNone/>
            </a:pPr>
            <a:r>
              <a:rPr lang="en-US" sz="1200">
                <a:latin typeface="Arial"/>
                <a:ea typeface="Arial"/>
                <a:cs typeface="Arial"/>
                <a:sym typeface="Arial"/>
              </a:rPr>
              <a:t>Esta guía lo orientará en el proceso de establecer una investigación sobre el diálogo.</a:t>
            </a:r>
            <a:endParaRPr sz="1200">
              <a:latin typeface="Arial"/>
              <a:ea typeface="Arial"/>
              <a:cs typeface="Arial"/>
              <a:sym typeface="Arial"/>
            </a:endParaRPr>
          </a:p>
        </p:txBody>
      </p:sp>
      <p:sp>
        <p:nvSpPr>
          <p:cNvPr id="164" name="Google Shape;164;p17"/>
          <p:cNvSpPr txBox="1"/>
          <p:nvPr/>
        </p:nvSpPr>
        <p:spPr>
          <a:xfrm>
            <a:off x="6336037" y="5875025"/>
            <a:ext cx="3707129" cy="1117600"/>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55225">
            <a:spAutoFit/>
          </a:bodyPr>
          <a:lstStyle/>
          <a:p>
            <a:pPr indent="0" lvl="0" marL="97790" marR="114935" rtl="0" algn="just">
              <a:lnSpc>
                <a:spcPct val="120600"/>
              </a:lnSpc>
              <a:spcBef>
                <a:spcPts val="0"/>
              </a:spcBef>
              <a:spcAft>
                <a:spcPts val="0"/>
              </a:spcAft>
              <a:buNone/>
            </a:pPr>
            <a:r>
              <a:rPr lang="en-US" sz="1200">
                <a:latin typeface="Arial"/>
                <a:ea typeface="Arial"/>
                <a:cs typeface="Arial"/>
                <a:sym typeface="Arial"/>
              </a:rPr>
              <a:t>El esquema de codificación identifica los tipos de cosas que puede oír y que son ejemplos de diálogos de alta calidad. Estos proporcionarán un enfoque para su investigación en el aula.</a:t>
            </a:r>
            <a:endParaRPr sz="1200">
              <a:latin typeface="Arial"/>
              <a:ea typeface="Arial"/>
              <a:cs typeface="Arial"/>
              <a:sym typeface="Arial"/>
            </a:endParaRPr>
          </a:p>
        </p:txBody>
      </p:sp>
      <p:sp>
        <p:nvSpPr>
          <p:cNvPr id="165" name="Google Shape;165;p17"/>
          <p:cNvSpPr txBox="1"/>
          <p:nvPr/>
        </p:nvSpPr>
        <p:spPr>
          <a:xfrm>
            <a:off x="666934" y="657225"/>
            <a:ext cx="4864100" cy="1939634"/>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90150">
            <a:spAutoFit/>
          </a:bodyPr>
          <a:lstStyle/>
          <a:p>
            <a:pPr indent="0" lvl="0" marL="1043305" rtl="0" algn="just">
              <a:lnSpc>
                <a:spcPct val="100000"/>
              </a:lnSpc>
              <a:spcBef>
                <a:spcPts val="0"/>
              </a:spcBef>
              <a:spcAft>
                <a:spcPts val="0"/>
              </a:spcAft>
              <a:buNone/>
            </a:pPr>
            <a:r>
              <a:rPr b="1" lang="en-US" sz="1400">
                <a:latin typeface="Arial"/>
                <a:ea typeface="Arial"/>
                <a:cs typeface="Arial"/>
                <a:sym typeface="Arial"/>
              </a:rPr>
              <a:t>Las herramientas centrales de T-SEDA</a:t>
            </a:r>
            <a:endParaRPr sz="1400">
              <a:latin typeface="Arial"/>
              <a:ea typeface="Arial"/>
              <a:cs typeface="Arial"/>
              <a:sym typeface="Arial"/>
            </a:endParaRPr>
          </a:p>
          <a:p>
            <a:pPr indent="0" lvl="0" marL="97790" marR="114935" rtl="0" algn="just">
              <a:lnSpc>
                <a:spcPct val="120800"/>
              </a:lnSpc>
              <a:spcBef>
                <a:spcPts val="670"/>
              </a:spcBef>
              <a:spcAft>
                <a:spcPts val="0"/>
              </a:spcAft>
              <a:buNone/>
            </a:pPr>
            <a:r>
              <a:rPr lang="en-US" sz="1200">
                <a:latin typeface="Arial"/>
                <a:ea typeface="Arial"/>
                <a:cs typeface="Arial"/>
                <a:sym typeface="Arial"/>
              </a:rPr>
              <a:t>Hay tres herramientas centrales que le permitirán realizar su investigación para identificar sistemáticamente cómo es el diálogo de sus estudiantes y su propia práctica, cómo utilizar esto como punto de partida para desarrollar una investigación y un esquema de codificación de diálogo para guiar el análisis. En el kit se explica cómo puede utilizar cada una de estas herramientas. Hay una variedad de herramientas de observación y consejos en las secciones 2 a 5.</a:t>
            </a:r>
            <a:endParaRPr sz="1200">
              <a:latin typeface="Arial"/>
              <a:ea typeface="Arial"/>
              <a:cs typeface="Arial"/>
              <a:sym typeface="Arial"/>
            </a:endParaRPr>
          </a:p>
        </p:txBody>
      </p:sp>
      <p:pic>
        <p:nvPicPr>
          <p:cNvPr id="166" name="Google Shape;166;p17"/>
          <p:cNvPicPr preferRelativeResize="0"/>
          <p:nvPr/>
        </p:nvPicPr>
        <p:blipFill rotWithShape="1">
          <a:blip r:embed="rId3">
            <a:alphaModFix/>
          </a:blip>
          <a:srcRect b="0" l="0" r="0" t="0"/>
          <a:stretch/>
        </p:blipFill>
        <p:spPr>
          <a:xfrm>
            <a:off x="7029330" y="881260"/>
            <a:ext cx="3006090" cy="199643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18"/>
          <p:cNvPicPr preferRelativeResize="0"/>
          <p:nvPr/>
        </p:nvPicPr>
        <p:blipFill rotWithShape="1">
          <a:blip r:embed="rId3">
            <a:alphaModFix/>
          </a:blip>
          <a:srcRect b="0" l="0" r="0" t="0"/>
          <a:stretch/>
        </p:blipFill>
        <p:spPr>
          <a:xfrm>
            <a:off x="3959514" y="1420030"/>
            <a:ext cx="1560869" cy="1229235"/>
          </a:xfrm>
          <a:prstGeom prst="rect">
            <a:avLst/>
          </a:prstGeom>
          <a:noFill/>
          <a:ln>
            <a:noFill/>
          </a:ln>
        </p:spPr>
      </p:pic>
      <p:sp>
        <p:nvSpPr>
          <p:cNvPr id="173" name="Google Shape;173;p18"/>
          <p:cNvSpPr txBox="1"/>
          <p:nvPr>
            <p:ph idx="12" type="sldNum"/>
          </p:nvPr>
        </p:nvSpPr>
        <p:spPr>
          <a:xfrm>
            <a:off x="7699248" y="7033450"/>
            <a:ext cx="2459482" cy="378142"/>
          </a:xfrm>
          <a:prstGeom prst="rect">
            <a:avLst/>
          </a:prstGeom>
          <a:noFill/>
          <a:ln>
            <a:noFill/>
          </a:ln>
        </p:spPr>
        <p:txBody>
          <a:bodyPr anchorCtr="0" anchor="t" bIns="0" lIns="0" spcFirstLastPara="1" rIns="0" wrap="square" tIns="625">
            <a:spAutoFit/>
          </a:bodyPr>
          <a:lstStyle/>
          <a:p>
            <a:pPr indent="0" lvl="0" marL="25400" rtl="0" algn="r">
              <a:lnSpc>
                <a:spcPct val="100000"/>
              </a:lnSpc>
              <a:spcBef>
                <a:spcPts val="0"/>
              </a:spcBef>
              <a:spcAft>
                <a:spcPts val="0"/>
              </a:spcAft>
              <a:buNone/>
            </a:pPr>
            <a:r>
              <a:rPr lang="en-US"/>
              <a:t>18</a:t>
            </a:r>
            <a:endParaRPr/>
          </a:p>
        </p:txBody>
      </p:sp>
      <p:sp>
        <p:nvSpPr>
          <p:cNvPr id="174" name="Google Shape;174;p18"/>
          <p:cNvSpPr txBox="1"/>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spcBef>
                <a:spcPts val="0"/>
              </a:spcBef>
              <a:spcAft>
                <a:spcPts val="0"/>
              </a:spcAft>
              <a:buNone/>
            </a:pPr>
            <a:r>
              <a:rPr b="0" i="0" lang="en-US" sz="1000">
                <a:solidFill>
                  <a:schemeClr val="dk1"/>
                </a:solidFill>
                <a:latin typeface="Arial"/>
                <a:ea typeface="Arial"/>
                <a:cs typeface="Arial"/>
                <a:sym typeface="Arial"/>
              </a:rPr>
              <a:t>18</a:t>
            </a:r>
            <a:endParaRPr b="0" i="0" sz="1000">
              <a:solidFill>
                <a:schemeClr val="dk1"/>
              </a:solidFill>
              <a:latin typeface="Arial"/>
              <a:ea typeface="Arial"/>
              <a:cs typeface="Arial"/>
              <a:sym typeface="Arial"/>
            </a:endParaRPr>
          </a:p>
        </p:txBody>
      </p:sp>
      <p:sp>
        <p:nvSpPr>
          <p:cNvPr id="175" name="Google Shape;175;p18"/>
          <p:cNvSpPr/>
          <p:nvPr/>
        </p:nvSpPr>
        <p:spPr>
          <a:xfrm>
            <a:off x="3655883" y="3245852"/>
            <a:ext cx="2075688" cy="2161579"/>
          </a:xfrm>
          <a:prstGeom prst="ellipse">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lt1"/>
              </a:solidFill>
            </a:endParaRPr>
          </a:p>
        </p:txBody>
      </p:sp>
      <p:sp>
        <p:nvSpPr>
          <p:cNvPr id="176" name="Google Shape;176;p18"/>
          <p:cNvSpPr/>
          <p:nvPr/>
        </p:nvSpPr>
        <p:spPr>
          <a:xfrm>
            <a:off x="4042252" y="3715937"/>
            <a:ext cx="1200170" cy="701251"/>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Repetir según sea necesario</a:t>
            </a:r>
            <a:endParaRPr sz="1200">
              <a:solidFill>
                <a:schemeClr val="lt1"/>
              </a:solidFill>
            </a:endParaRPr>
          </a:p>
        </p:txBody>
      </p:sp>
      <p:cxnSp>
        <p:nvCxnSpPr>
          <p:cNvPr id="177" name="Google Shape;177;p18"/>
          <p:cNvCxnSpPr/>
          <p:nvPr/>
        </p:nvCxnSpPr>
        <p:spPr>
          <a:xfrm>
            <a:off x="4064731" y="1471286"/>
            <a:ext cx="138969" cy="146063"/>
          </a:xfrm>
          <a:prstGeom prst="straightConnector1">
            <a:avLst/>
          </a:prstGeom>
          <a:noFill/>
          <a:ln cap="flat" cmpd="sng" w="9525">
            <a:solidFill>
              <a:srgbClr val="262626"/>
            </a:solidFill>
            <a:prstDash val="solid"/>
            <a:round/>
            <a:headEnd len="sm" w="sm" type="none"/>
            <a:tailEnd len="med" w="med" type="triangle"/>
          </a:ln>
        </p:spPr>
      </p:cxnSp>
      <p:cxnSp>
        <p:nvCxnSpPr>
          <p:cNvPr id="178" name="Google Shape;178;p18"/>
          <p:cNvCxnSpPr>
            <a:stCxn id="179" idx="5"/>
          </p:cNvCxnSpPr>
          <p:nvPr/>
        </p:nvCxnSpPr>
        <p:spPr>
          <a:xfrm>
            <a:off x="2537733" y="2107658"/>
            <a:ext cx="166500" cy="180300"/>
          </a:xfrm>
          <a:prstGeom prst="straightConnector1">
            <a:avLst/>
          </a:prstGeom>
          <a:noFill/>
          <a:ln cap="flat" cmpd="sng" w="9525">
            <a:solidFill>
              <a:srgbClr val="262626"/>
            </a:solidFill>
            <a:prstDash val="solid"/>
            <a:round/>
            <a:headEnd len="sm" w="sm" type="none"/>
            <a:tailEnd len="med" w="med" type="triangle"/>
          </a:ln>
        </p:spPr>
      </p:cxnSp>
      <p:cxnSp>
        <p:nvCxnSpPr>
          <p:cNvPr id="180" name="Google Shape;180;p18"/>
          <p:cNvCxnSpPr>
            <a:stCxn id="181" idx="7"/>
          </p:cNvCxnSpPr>
          <p:nvPr/>
        </p:nvCxnSpPr>
        <p:spPr>
          <a:xfrm flipH="1" rot="10800000">
            <a:off x="2971841" y="5978760"/>
            <a:ext cx="241200" cy="175200"/>
          </a:xfrm>
          <a:prstGeom prst="straightConnector1">
            <a:avLst/>
          </a:prstGeom>
          <a:noFill/>
          <a:ln cap="flat" cmpd="sng" w="9525">
            <a:solidFill>
              <a:srgbClr val="262626"/>
            </a:solidFill>
            <a:prstDash val="solid"/>
            <a:round/>
            <a:headEnd len="sm" w="sm" type="none"/>
            <a:tailEnd len="med" w="med" type="triangle"/>
          </a:ln>
        </p:spPr>
      </p:cxnSp>
      <p:cxnSp>
        <p:nvCxnSpPr>
          <p:cNvPr id="182" name="Google Shape;182;p18"/>
          <p:cNvCxnSpPr/>
          <p:nvPr/>
        </p:nvCxnSpPr>
        <p:spPr>
          <a:xfrm flipH="1">
            <a:off x="6981621" y="3683229"/>
            <a:ext cx="211966" cy="285617"/>
          </a:xfrm>
          <a:prstGeom prst="straightConnector1">
            <a:avLst/>
          </a:prstGeom>
          <a:noFill/>
          <a:ln cap="flat" cmpd="sng" w="9525">
            <a:solidFill>
              <a:srgbClr val="262626"/>
            </a:solidFill>
            <a:prstDash val="solid"/>
            <a:round/>
            <a:headEnd len="sm" w="sm" type="none"/>
            <a:tailEnd len="med" w="med" type="triangle"/>
          </a:ln>
        </p:spPr>
      </p:cxnSp>
      <p:cxnSp>
        <p:nvCxnSpPr>
          <p:cNvPr id="183" name="Google Shape;183;p18"/>
          <p:cNvCxnSpPr/>
          <p:nvPr/>
        </p:nvCxnSpPr>
        <p:spPr>
          <a:xfrm rot="10800000">
            <a:off x="6907911" y="3055150"/>
            <a:ext cx="213694" cy="237606"/>
          </a:xfrm>
          <a:prstGeom prst="straightConnector1">
            <a:avLst/>
          </a:prstGeom>
          <a:noFill/>
          <a:ln cap="flat" cmpd="sng" w="9525">
            <a:solidFill>
              <a:srgbClr val="262626"/>
            </a:solidFill>
            <a:prstDash val="solid"/>
            <a:round/>
            <a:headEnd len="sm" w="sm" type="none"/>
            <a:tailEnd len="med" w="med" type="triangle"/>
          </a:ln>
        </p:spPr>
      </p:cxnSp>
      <p:pic>
        <p:nvPicPr>
          <p:cNvPr id="184" name="Google Shape;184;p18"/>
          <p:cNvPicPr preferRelativeResize="0"/>
          <p:nvPr/>
        </p:nvPicPr>
        <p:blipFill rotWithShape="1">
          <a:blip r:embed="rId4">
            <a:alphaModFix/>
          </a:blip>
          <a:srcRect b="0" l="0" r="0" t="0"/>
          <a:stretch/>
        </p:blipFill>
        <p:spPr>
          <a:xfrm>
            <a:off x="3662888" y="3055150"/>
            <a:ext cx="2041604" cy="2041604"/>
          </a:xfrm>
          <a:prstGeom prst="rect">
            <a:avLst/>
          </a:prstGeom>
          <a:noFill/>
          <a:ln>
            <a:noFill/>
          </a:ln>
        </p:spPr>
      </p:pic>
      <p:sp>
        <p:nvSpPr>
          <p:cNvPr id="185" name="Google Shape;185;p18"/>
          <p:cNvSpPr txBox="1"/>
          <p:nvPr/>
        </p:nvSpPr>
        <p:spPr>
          <a:xfrm>
            <a:off x="7639061" y="6732529"/>
            <a:ext cx="280763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Calibri"/>
              <a:buNone/>
            </a:pPr>
            <a:r>
              <a:rPr b="1" lang="en-US" sz="1400" u="sng">
                <a:solidFill>
                  <a:schemeClr val="hlink"/>
                </a:solidFill>
                <a:latin typeface="Calibri"/>
                <a:ea typeface="Calibri"/>
                <a:cs typeface="Calibri"/>
                <a:sym typeface="Calibri"/>
                <a:hlinkClick r:id="rId5"/>
              </a:rPr>
              <a:t>https://www.camtree.org</a:t>
            </a:r>
            <a:endParaRPr b="1" sz="1400" u="non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400"/>
              <a:buFont typeface="Calibri"/>
              <a:buNone/>
            </a:pPr>
            <a:r>
              <a:rPr b="1" lang="en-US" sz="1400" u="sng">
                <a:solidFill>
                  <a:schemeClr val="hlink"/>
                </a:solidFill>
                <a:latin typeface="Calibri"/>
                <a:ea typeface="Calibri"/>
                <a:cs typeface="Calibri"/>
                <a:sym typeface="Calibri"/>
                <a:hlinkClick r:id="rId6"/>
              </a:rPr>
              <a:t>https://library.camtree.org</a:t>
            </a:r>
            <a:endParaRPr b="1" sz="1400" u="none">
              <a:solidFill>
                <a:schemeClr val="lt1"/>
              </a:solidFill>
              <a:latin typeface="Calibri"/>
              <a:ea typeface="Calibri"/>
              <a:cs typeface="Calibri"/>
              <a:sym typeface="Calibri"/>
            </a:endParaRPr>
          </a:p>
        </p:txBody>
      </p:sp>
      <p:grpSp>
        <p:nvGrpSpPr>
          <p:cNvPr id="186" name="Google Shape;186;p18"/>
          <p:cNvGrpSpPr/>
          <p:nvPr/>
        </p:nvGrpSpPr>
        <p:grpSpPr>
          <a:xfrm>
            <a:off x="1536700" y="879735"/>
            <a:ext cx="6858000" cy="5696951"/>
            <a:chOff x="1993900" y="751474"/>
            <a:chExt cx="6858000" cy="5696951"/>
          </a:xfrm>
        </p:grpSpPr>
        <p:sp>
          <p:nvSpPr>
            <p:cNvPr id="179" name="Google Shape;179;p18"/>
            <p:cNvSpPr/>
            <p:nvPr/>
          </p:nvSpPr>
          <p:spPr>
            <a:xfrm>
              <a:off x="1993900" y="1548626"/>
              <a:ext cx="1172783" cy="504680"/>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Compartir</a:t>
              </a:r>
              <a:endParaRPr sz="1200">
                <a:solidFill>
                  <a:schemeClr val="lt1"/>
                </a:solidFill>
              </a:endParaRPr>
            </a:p>
          </p:txBody>
        </p:sp>
        <p:sp>
          <p:nvSpPr>
            <p:cNvPr id="187" name="Google Shape;187;p18"/>
            <p:cNvSpPr/>
            <p:nvPr/>
          </p:nvSpPr>
          <p:spPr>
            <a:xfrm>
              <a:off x="7492066" y="3061508"/>
              <a:ext cx="1359834" cy="523219"/>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Esquema de codificacion</a:t>
              </a:r>
              <a:endParaRPr sz="1200">
                <a:solidFill>
                  <a:schemeClr val="lt1"/>
                </a:solidFill>
              </a:endParaRPr>
            </a:p>
          </p:txBody>
        </p:sp>
        <p:sp>
          <p:nvSpPr>
            <p:cNvPr id="181" name="Google Shape;181;p18"/>
            <p:cNvSpPr/>
            <p:nvPr/>
          </p:nvSpPr>
          <p:spPr>
            <a:xfrm>
              <a:off x="2445747" y="5953171"/>
              <a:ext cx="1152000" cy="495254"/>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Compartir</a:t>
              </a:r>
              <a:endParaRPr sz="1200">
                <a:solidFill>
                  <a:schemeClr val="lt1"/>
                </a:solidFill>
              </a:endParaRPr>
            </a:p>
          </p:txBody>
        </p:sp>
        <p:sp>
          <p:nvSpPr>
            <p:cNvPr id="188" name="Google Shape;188;p18"/>
            <p:cNvSpPr/>
            <p:nvPr/>
          </p:nvSpPr>
          <p:spPr>
            <a:xfrm>
              <a:off x="4021247" y="751474"/>
              <a:ext cx="1180573" cy="504680"/>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200">
                  <a:solidFill>
                    <a:schemeClr val="lt1"/>
                  </a:solidFill>
                  <a:latin typeface="Calibri"/>
                  <a:ea typeface="Calibri"/>
                  <a:cs typeface="Calibri"/>
                  <a:sym typeface="Calibri"/>
                </a:rPr>
                <a:t>Auto-evaluación</a:t>
              </a:r>
              <a:endParaRPr sz="1200">
                <a:solidFill>
                  <a:schemeClr val="lt1"/>
                </a:solidFill>
                <a:highlight>
                  <a:srgbClr val="00FF00"/>
                </a:highlight>
              </a:endParaRPr>
            </a:p>
          </p:txBody>
        </p:sp>
      </p:grpSp>
      <p:pic>
        <p:nvPicPr>
          <p:cNvPr id="189" name="Google Shape;189;p18"/>
          <p:cNvPicPr preferRelativeResize="0"/>
          <p:nvPr/>
        </p:nvPicPr>
        <p:blipFill rotWithShape="1">
          <a:blip r:embed="rId7">
            <a:alphaModFix/>
          </a:blip>
          <a:srcRect b="0" l="0" r="0" t="0"/>
          <a:stretch/>
        </p:blipFill>
        <p:spPr>
          <a:xfrm>
            <a:off x="5651500" y="2037502"/>
            <a:ext cx="1252525" cy="1262584"/>
          </a:xfrm>
          <a:prstGeom prst="rect">
            <a:avLst/>
          </a:prstGeom>
          <a:noFill/>
          <a:ln>
            <a:noFill/>
          </a:ln>
        </p:spPr>
      </p:pic>
      <p:pic>
        <p:nvPicPr>
          <p:cNvPr id="190" name="Google Shape;190;p18"/>
          <p:cNvPicPr preferRelativeResize="0"/>
          <p:nvPr/>
        </p:nvPicPr>
        <p:blipFill rotWithShape="1">
          <a:blip r:embed="rId8">
            <a:alphaModFix/>
          </a:blip>
          <a:srcRect b="0" l="0" r="0" t="0"/>
          <a:stretch/>
        </p:blipFill>
        <p:spPr>
          <a:xfrm>
            <a:off x="5872700" y="3938429"/>
            <a:ext cx="1302800" cy="1190457"/>
          </a:xfrm>
          <a:prstGeom prst="rect">
            <a:avLst/>
          </a:prstGeom>
          <a:noFill/>
          <a:ln>
            <a:noFill/>
          </a:ln>
        </p:spPr>
      </p:pic>
      <p:grpSp>
        <p:nvGrpSpPr>
          <p:cNvPr id="191" name="Google Shape;191;p18"/>
          <p:cNvGrpSpPr/>
          <p:nvPr/>
        </p:nvGrpSpPr>
        <p:grpSpPr>
          <a:xfrm>
            <a:off x="5070616" y="5130884"/>
            <a:ext cx="1038084" cy="1161349"/>
            <a:chOff x="8155751" y="5738829"/>
            <a:chExt cx="885190" cy="990298"/>
          </a:xfrm>
        </p:grpSpPr>
        <p:sp>
          <p:nvSpPr>
            <p:cNvPr id="192" name="Google Shape;192;p18"/>
            <p:cNvSpPr/>
            <p:nvPr/>
          </p:nvSpPr>
          <p:spPr>
            <a:xfrm>
              <a:off x="8155751" y="5738829"/>
              <a:ext cx="885190" cy="864235"/>
            </a:xfrm>
            <a:custGeom>
              <a:rect b="b" l="l" r="r" t="t"/>
              <a:pathLst>
                <a:path extrusionOk="0" h="864234" w="885190">
                  <a:moveTo>
                    <a:pt x="442283" y="0"/>
                  </a:moveTo>
                  <a:lnTo>
                    <a:pt x="394092" y="2535"/>
                  </a:lnTo>
                  <a:lnTo>
                    <a:pt x="347403" y="9966"/>
                  </a:lnTo>
                  <a:lnTo>
                    <a:pt x="302487" y="22028"/>
                  </a:lnTo>
                  <a:lnTo>
                    <a:pt x="259615" y="38459"/>
                  </a:lnTo>
                  <a:lnTo>
                    <a:pt x="219054" y="58993"/>
                  </a:lnTo>
                  <a:lnTo>
                    <a:pt x="181076" y="83369"/>
                  </a:lnTo>
                  <a:lnTo>
                    <a:pt x="145950" y="111322"/>
                  </a:lnTo>
                  <a:lnTo>
                    <a:pt x="113947" y="142589"/>
                  </a:lnTo>
                  <a:lnTo>
                    <a:pt x="85335" y="176906"/>
                  </a:lnTo>
                  <a:lnTo>
                    <a:pt x="60384" y="214009"/>
                  </a:lnTo>
                  <a:lnTo>
                    <a:pt x="39365" y="253635"/>
                  </a:lnTo>
                  <a:lnTo>
                    <a:pt x="22547" y="295521"/>
                  </a:lnTo>
                  <a:lnTo>
                    <a:pt x="10201" y="339402"/>
                  </a:lnTo>
                  <a:lnTo>
                    <a:pt x="2595" y="385015"/>
                  </a:lnTo>
                  <a:lnTo>
                    <a:pt x="0" y="432097"/>
                  </a:lnTo>
                  <a:lnTo>
                    <a:pt x="2595" y="479178"/>
                  </a:lnTo>
                  <a:lnTo>
                    <a:pt x="10201" y="524791"/>
                  </a:lnTo>
                  <a:lnTo>
                    <a:pt x="22547" y="568672"/>
                  </a:lnTo>
                  <a:lnTo>
                    <a:pt x="39365" y="610558"/>
                  </a:lnTo>
                  <a:lnTo>
                    <a:pt x="60384" y="650184"/>
                  </a:lnTo>
                  <a:lnTo>
                    <a:pt x="85335" y="687287"/>
                  </a:lnTo>
                  <a:lnTo>
                    <a:pt x="113947" y="721604"/>
                  </a:lnTo>
                  <a:lnTo>
                    <a:pt x="145950" y="752870"/>
                  </a:lnTo>
                  <a:lnTo>
                    <a:pt x="181076" y="780823"/>
                  </a:lnTo>
                  <a:lnTo>
                    <a:pt x="219054" y="805199"/>
                  </a:lnTo>
                  <a:lnTo>
                    <a:pt x="259615" y="825734"/>
                  </a:lnTo>
                  <a:lnTo>
                    <a:pt x="302487" y="842164"/>
                  </a:lnTo>
                  <a:lnTo>
                    <a:pt x="347403" y="854227"/>
                  </a:lnTo>
                  <a:lnTo>
                    <a:pt x="394092" y="861657"/>
                  </a:lnTo>
                  <a:lnTo>
                    <a:pt x="442283" y="864193"/>
                  </a:lnTo>
                  <a:lnTo>
                    <a:pt x="490475" y="861657"/>
                  </a:lnTo>
                  <a:lnTo>
                    <a:pt x="537163" y="854227"/>
                  </a:lnTo>
                  <a:lnTo>
                    <a:pt x="582079" y="842164"/>
                  </a:lnTo>
                  <a:lnTo>
                    <a:pt x="624951" y="825734"/>
                  </a:lnTo>
                  <a:lnTo>
                    <a:pt x="665512" y="805199"/>
                  </a:lnTo>
                  <a:lnTo>
                    <a:pt x="703489" y="780823"/>
                  </a:lnTo>
                  <a:lnTo>
                    <a:pt x="738615" y="752870"/>
                  </a:lnTo>
                  <a:lnTo>
                    <a:pt x="770619" y="721604"/>
                  </a:lnTo>
                  <a:lnTo>
                    <a:pt x="799231" y="687287"/>
                  </a:lnTo>
                  <a:lnTo>
                    <a:pt x="824181" y="650184"/>
                  </a:lnTo>
                  <a:lnTo>
                    <a:pt x="845200" y="610558"/>
                  </a:lnTo>
                  <a:lnTo>
                    <a:pt x="862018" y="568672"/>
                  </a:lnTo>
                  <a:lnTo>
                    <a:pt x="874365" y="524791"/>
                  </a:lnTo>
                  <a:lnTo>
                    <a:pt x="881971" y="479178"/>
                  </a:lnTo>
                  <a:lnTo>
                    <a:pt x="884566" y="432097"/>
                  </a:lnTo>
                  <a:lnTo>
                    <a:pt x="881971" y="385015"/>
                  </a:lnTo>
                  <a:lnTo>
                    <a:pt x="874365" y="339402"/>
                  </a:lnTo>
                  <a:lnTo>
                    <a:pt x="862018" y="295521"/>
                  </a:lnTo>
                  <a:lnTo>
                    <a:pt x="845200" y="253635"/>
                  </a:lnTo>
                  <a:lnTo>
                    <a:pt x="824181" y="214009"/>
                  </a:lnTo>
                  <a:lnTo>
                    <a:pt x="799231" y="176906"/>
                  </a:lnTo>
                  <a:lnTo>
                    <a:pt x="770619" y="142589"/>
                  </a:lnTo>
                  <a:lnTo>
                    <a:pt x="738615" y="111322"/>
                  </a:lnTo>
                  <a:lnTo>
                    <a:pt x="703489" y="83369"/>
                  </a:lnTo>
                  <a:lnTo>
                    <a:pt x="665512" y="58993"/>
                  </a:lnTo>
                  <a:lnTo>
                    <a:pt x="624951" y="38459"/>
                  </a:lnTo>
                  <a:lnTo>
                    <a:pt x="582079" y="22028"/>
                  </a:lnTo>
                  <a:lnTo>
                    <a:pt x="537163" y="9966"/>
                  </a:lnTo>
                  <a:lnTo>
                    <a:pt x="490475" y="2535"/>
                  </a:lnTo>
                  <a:lnTo>
                    <a:pt x="442283" y="0"/>
                  </a:lnTo>
                  <a:close/>
                </a:path>
              </a:pathLst>
            </a:custGeom>
            <a:solidFill>
              <a:srgbClr val="812C75"/>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93" name="Google Shape;193;p18"/>
            <p:cNvSpPr/>
            <p:nvPr/>
          </p:nvSpPr>
          <p:spPr>
            <a:xfrm>
              <a:off x="8350872" y="5954884"/>
              <a:ext cx="494665" cy="457834"/>
            </a:xfrm>
            <a:custGeom>
              <a:rect b="b" l="l" r="r" t="t"/>
              <a:pathLst>
                <a:path extrusionOk="0" h="457835" w="494665">
                  <a:moveTo>
                    <a:pt x="111620" y="121018"/>
                  </a:moveTo>
                  <a:lnTo>
                    <a:pt x="108432" y="118071"/>
                  </a:lnTo>
                  <a:lnTo>
                    <a:pt x="35077" y="118071"/>
                  </a:lnTo>
                  <a:lnTo>
                    <a:pt x="31889" y="121018"/>
                  </a:lnTo>
                  <a:lnTo>
                    <a:pt x="31889" y="129870"/>
                  </a:lnTo>
                  <a:lnTo>
                    <a:pt x="35077" y="132829"/>
                  </a:lnTo>
                  <a:lnTo>
                    <a:pt x="39865" y="132829"/>
                  </a:lnTo>
                  <a:lnTo>
                    <a:pt x="108432" y="132829"/>
                  </a:lnTo>
                  <a:lnTo>
                    <a:pt x="111620" y="129870"/>
                  </a:lnTo>
                  <a:lnTo>
                    <a:pt x="111620" y="121018"/>
                  </a:lnTo>
                  <a:close/>
                </a:path>
                <a:path extrusionOk="0" h="457835" w="494665">
                  <a:moveTo>
                    <a:pt x="111620" y="91503"/>
                  </a:moveTo>
                  <a:lnTo>
                    <a:pt x="108432" y="88544"/>
                  </a:lnTo>
                  <a:lnTo>
                    <a:pt x="35077" y="88544"/>
                  </a:lnTo>
                  <a:lnTo>
                    <a:pt x="31889" y="91503"/>
                  </a:lnTo>
                  <a:lnTo>
                    <a:pt x="31889" y="100355"/>
                  </a:lnTo>
                  <a:lnTo>
                    <a:pt x="35077" y="103314"/>
                  </a:lnTo>
                  <a:lnTo>
                    <a:pt x="39865" y="103314"/>
                  </a:lnTo>
                  <a:lnTo>
                    <a:pt x="108432" y="103314"/>
                  </a:lnTo>
                  <a:lnTo>
                    <a:pt x="111620" y="100355"/>
                  </a:lnTo>
                  <a:lnTo>
                    <a:pt x="111620" y="91503"/>
                  </a:lnTo>
                  <a:close/>
                </a:path>
                <a:path extrusionOk="0" h="457835" w="494665">
                  <a:moveTo>
                    <a:pt x="111620" y="61988"/>
                  </a:moveTo>
                  <a:lnTo>
                    <a:pt x="108432" y="59029"/>
                  </a:lnTo>
                  <a:lnTo>
                    <a:pt x="35077" y="59029"/>
                  </a:lnTo>
                  <a:lnTo>
                    <a:pt x="31889" y="61988"/>
                  </a:lnTo>
                  <a:lnTo>
                    <a:pt x="31889" y="70840"/>
                  </a:lnTo>
                  <a:lnTo>
                    <a:pt x="35077" y="73787"/>
                  </a:lnTo>
                  <a:lnTo>
                    <a:pt x="39865" y="73787"/>
                  </a:lnTo>
                  <a:lnTo>
                    <a:pt x="108432" y="73787"/>
                  </a:lnTo>
                  <a:lnTo>
                    <a:pt x="111620" y="70840"/>
                  </a:lnTo>
                  <a:lnTo>
                    <a:pt x="111620" y="61988"/>
                  </a:lnTo>
                  <a:close/>
                </a:path>
                <a:path extrusionOk="0" h="457835" w="494665">
                  <a:moveTo>
                    <a:pt x="111620" y="32473"/>
                  </a:moveTo>
                  <a:lnTo>
                    <a:pt x="108432" y="29514"/>
                  </a:lnTo>
                  <a:lnTo>
                    <a:pt x="35077" y="29514"/>
                  </a:lnTo>
                  <a:lnTo>
                    <a:pt x="31889" y="32473"/>
                  </a:lnTo>
                  <a:lnTo>
                    <a:pt x="31889" y="41325"/>
                  </a:lnTo>
                  <a:lnTo>
                    <a:pt x="35077" y="44272"/>
                  </a:lnTo>
                  <a:lnTo>
                    <a:pt x="39865" y="44272"/>
                  </a:lnTo>
                  <a:lnTo>
                    <a:pt x="108432" y="44272"/>
                  </a:lnTo>
                  <a:lnTo>
                    <a:pt x="111620" y="41325"/>
                  </a:lnTo>
                  <a:lnTo>
                    <a:pt x="111620" y="32473"/>
                  </a:lnTo>
                  <a:close/>
                </a:path>
                <a:path extrusionOk="0" h="457835" w="494665">
                  <a:moveTo>
                    <a:pt x="191350" y="101828"/>
                  </a:moveTo>
                  <a:lnTo>
                    <a:pt x="188163" y="98882"/>
                  </a:lnTo>
                  <a:lnTo>
                    <a:pt x="178587" y="98882"/>
                  </a:lnTo>
                  <a:lnTo>
                    <a:pt x="175399" y="101828"/>
                  </a:lnTo>
                  <a:lnTo>
                    <a:pt x="175399" y="122491"/>
                  </a:lnTo>
                  <a:lnTo>
                    <a:pt x="178587" y="126187"/>
                  </a:lnTo>
                  <a:lnTo>
                    <a:pt x="183375" y="126187"/>
                  </a:lnTo>
                  <a:lnTo>
                    <a:pt x="188163" y="126187"/>
                  </a:lnTo>
                  <a:lnTo>
                    <a:pt x="191350" y="123240"/>
                  </a:lnTo>
                  <a:lnTo>
                    <a:pt x="191350" y="101828"/>
                  </a:lnTo>
                  <a:close/>
                </a:path>
                <a:path extrusionOk="0" h="457835" w="494665">
                  <a:moveTo>
                    <a:pt x="287020" y="121018"/>
                  </a:moveTo>
                  <a:lnTo>
                    <a:pt x="283832" y="118071"/>
                  </a:lnTo>
                  <a:lnTo>
                    <a:pt x="210477" y="118071"/>
                  </a:lnTo>
                  <a:lnTo>
                    <a:pt x="207289" y="121018"/>
                  </a:lnTo>
                  <a:lnTo>
                    <a:pt x="207289" y="129870"/>
                  </a:lnTo>
                  <a:lnTo>
                    <a:pt x="210477" y="132829"/>
                  </a:lnTo>
                  <a:lnTo>
                    <a:pt x="215265" y="132829"/>
                  </a:lnTo>
                  <a:lnTo>
                    <a:pt x="283832" y="132829"/>
                  </a:lnTo>
                  <a:lnTo>
                    <a:pt x="287020" y="129870"/>
                  </a:lnTo>
                  <a:lnTo>
                    <a:pt x="287020" y="121018"/>
                  </a:lnTo>
                  <a:close/>
                </a:path>
                <a:path extrusionOk="0" h="457835" w="494665">
                  <a:moveTo>
                    <a:pt x="287020" y="91503"/>
                  </a:moveTo>
                  <a:lnTo>
                    <a:pt x="283832" y="88544"/>
                  </a:lnTo>
                  <a:lnTo>
                    <a:pt x="210477" y="88544"/>
                  </a:lnTo>
                  <a:lnTo>
                    <a:pt x="207289" y="91503"/>
                  </a:lnTo>
                  <a:lnTo>
                    <a:pt x="207289" y="100355"/>
                  </a:lnTo>
                  <a:lnTo>
                    <a:pt x="210477" y="103314"/>
                  </a:lnTo>
                  <a:lnTo>
                    <a:pt x="215265" y="103314"/>
                  </a:lnTo>
                  <a:lnTo>
                    <a:pt x="283832" y="103314"/>
                  </a:lnTo>
                  <a:lnTo>
                    <a:pt x="287020" y="100355"/>
                  </a:lnTo>
                  <a:lnTo>
                    <a:pt x="287020" y="91503"/>
                  </a:lnTo>
                  <a:close/>
                </a:path>
                <a:path extrusionOk="0" h="457835" w="494665">
                  <a:moveTo>
                    <a:pt x="287020" y="61988"/>
                  </a:moveTo>
                  <a:lnTo>
                    <a:pt x="283832" y="59029"/>
                  </a:lnTo>
                  <a:lnTo>
                    <a:pt x="210477" y="59029"/>
                  </a:lnTo>
                  <a:lnTo>
                    <a:pt x="207289" y="61988"/>
                  </a:lnTo>
                  <a:lnTo>
                    <a:pt x="207289" y="70840"/>
                  </a:lnTo>
                  <a:lnTo>
                    <a:pt x="210477" y="73787"/>
                  </a:lnTo>
                  <a:lnTo>
                    <a:pt x="215265" y="73787"/>
                  </a:lnTo>
                  <a:lnTo>
                    <a:pt x="283832" y="73787"/>
                  </a:lnTo>
                  <a:lnTo>
                    <a:pt x="287020" y="70840"/>
                  </a:lnTo>
                  <a:lnTo>
                    <a:pt x="287020" y="61988"/>
                  </a:lnTo>
                  <a:close/>
                </a:path>
                <a:path extrusionOk="0" h="457835" w="494665">
                  <a:moveTo>
                    <a:pt x="287020" y="32473"/>
                  </a:moveTo>
                  <a:lnTo>
                    <a:pt x="283832" y="29514"/>
                  </a:lnTo>
                  <a:lnTo>
                    <a:pt x="210477" y="29514"/>
                  </a:lnTo>
                  <a:lnTo>
                    <a:pt x="207289" y="32473"/>
                  </a:lnTo>
                  <a:lnTo>
                    <a:pt x="207289" y="41325"/>
                  </a:lnTo>
                  <a:lnTo>
                    <a:pt x="210477" y="44272"/>
                  </a:lnTo>
                  <a:lnTo>
                    <a:pt x="215265" y="44272"/>
                  </a:lnTo>
                  <a:lnTo>
                    <a:pt x="283832" y="44272"/>
                  </a:lnTo>
                  <a:lnTo>
                    <a:pt x="287020" y="41325"/>
                  </a:lnTo>
                  <a:lnTo>
                    <a:pt x="287020" y="32473"/>
                  </a:lnTo>
                  <a:close/>
                </a:path>
                <a:path extrusionOk="0" h="457835" w="494665">
                  <a:moveTo>
                    <a:pt x="382701" y="295173"/>
                  </a:moveTo>
                  <a:lnTo>
                    <a:pt x="381457" y="289661"/>
                  </a:lnTo>
                  <a:lnTo>
                    <a:pt x="372732" y="282067"/>
                  </a:lnTo>
                  <a:lnTo>
                    <a:pt x="366750" y="280085"/>
                  </a:lnTo>
                  <a:lnTo>
                    <a:pt x="366750" y="311404"/>
                  </a:lnTo>
                  <a:lnTo>
                    <a:pt x="366750" y="338709"/>
                  </a:lnTo>
                  <a:lnTo>
                    <a:pt x="336448" y="348297"/>
                  </a:lnTo>
                  <a:lnTo>
                    <a:pt x="333260" y="351993"/>
                  </a:lnTo>
                  <a:lnTo>
                    <a:pt x="334060" y="356412"/>
                  </a:lnTo>
                  <a:lnTo>
                    <a:pt x="335648" y="363054"/>
                  </a:lnTo>
                  <a:lnTo>
                    <a:pt x="342823" y="362318"/>
                  </a:lnTo>
                  <a:lnTo>
                    <a:pt x="343623" y="362318"/>
                  </a:lnTo>
                  <a:lnTo>
                    <a:pt x="353199" y="360845"/>
                  </a:lnTo>
                  <a:lnTo>
                    <a:pt x="360375" y="358635"/>
                  </a:lnTo>
                  <a:lnTo>
                    <a:pt x="365950" y="356412"/>
                  </a:lnTo>
                  <a:lnTo>
                    <a:pt x="365950" y="383717"/>
                  </a:lnTo>
                  <a:lnTo>
                    <a:pt x="355231" y="388327"/>
                  </a:lnTo>
                  <a:lnTo>
                    <a:pt x="331571" y="393407"/>
                  </a:lnTo>
                  <a:lnTo>
                    <a:pt x="295198" y="397522"/>
                  </a:lnTo>
                  <a:lnTo>
                    <a:pt x="246354" y="399211"/>
                  </a:lnTo>
                  <a:lnTo>
                    <a:pt x="197510" y="397522"/>
                  </a:lnTo>
                  <a:lnTo>
                    <a:pt x="161150" y="393407"/>
                  </a:lnTo>
                  <a:lnTo>
                    <a:pt x="137490" y="388327"/>
                  </a:lnTo>
                  <a:lnTo>
                    <a:pt x="126771" y="383717"/>
                  </a:lnTo>
                  <a:lnTo>
                    <a:pt x="126771" y="355676"/>
                  </a:lnTo>
                  <a:lnTo>
                    <a:pt x="156438" y="363474"/>
                  </a:lnTo>
                  <a:lnTo>
                    <a:pt x="191947" y="367677"/>
                  </a:lnTo>
                  <a:lnTo>
                    <a:pt x="224751" y="369379"/>
                  </a:lnTo>
                  <a:lnTo>
                    <a:pt x="246354" y="369697"/>
                  </a:lnTo>
                  <a:lnTo>
                    <a:pt x="263652" y="369557"/>
                  </a:lnTo>
                  <a:lnTo>
                    <a:pt x="312534" y="366750"/>
                  </a:lnTo>
                  <a:lnTo>
                    <a:pt x="319709" y="362318"/>
                  </a:lnTo>
                  <a:lnTo>
                    <a:pt x="319709" y="358635"/>
                  </a:lnTo>
                  <a:lnTo>
                    <a:pt x="319074" y="355676"/>
                  </a:lnTo>
                  <a:lnTo>
                    <a:pt x="318909" y="354939"/>
                  </a:lnTo>
                  <a:lnTo>
                    <a:pt x="315722" y="351993"/>
                  </a:lnTo>
                  <a:lnTo>
                    <a:pt x="310934" y="351993"/>
                  </a:lnTo>
                  <a:lnTo>
                    <a:pt x="296037" y="353390"/>
                  </a:lnTo>
                  <a:lnTo>
                    <a:pt x="280238" y="354291"/>
                  </a:lnTo>
                  <a:lnTo>
                    <a:pt x="263842" y="354787"/>
                  </a:lnTo>
                  <a:lnTo>
                    <a:pt x="247154" y="354939"/>
                  </a:lnTo>
                  <a:lnTo>
                    <a:pt x="198310" y="353250"/>
                  </a:lnTo>
                  <a:lnTo>
                    <a:pt x="161950" y="349135"/>
                  </a:lnTo>
                  <a:lnTo>
                    <a:pt x="138290" y="344043"/>
                  </a:lnTo>
                  <a:lnTo>
                    <a:pt x="127558" y="339445"/>
                  </a:lnTo>
                  <a:lnTo>
                    <a:pt x="127558" y="311404"/>
                  </a:lnTo>
                  <a:lnTo>
                    <a:pt x="157238" y="319201"/>
                  </a:lnTo>
                  <a:lnTo>
                    <a:pt x="192735" y="323392"/>
                  </a:lnTo>
                  <a:lnTo>
                    <a:pt x="225552" y="325107"/>
                  </a:lnTo>
                  <a:lnTo>
                    <a:pt x="247154" y="325424"/>
                  </a:lnTo>
                  <a:lnTo>
                    <a:pt x="268757" y="325107"/>
                  </a:lnTo>
                  <a:lnTo>
                    <a:pt x="301574" y="323392"/>
                  </a:lnTo>
                  <a:lnTo>
                    <a:pt x="337070" y="319201"/>
                  </a:lnTo>
                  <a:lnTo>
                    <a:pt x="366750" y="311404"/>
                  </a:lnTo>
                  <a:lnTo>
                    <a:pt x="366750" y="280085"/>
                  </a:lnTo>
                  <a:lnTo>
                    <a:pt x="349059" y="274205"/>
                  </a:lnTo>
                  <a:lnTo>
                    <a:pt x="302971" y="267868"/>
                  </a:lnTo>
                  <a:lnTo>
                    <a:pt x="298983" y="267868"/>
                  </a:lnTo>
                  <a:lnTo>
                    <a:pt x="328155" y="285724"/>
                  </a:lnTo>
                  <a:lnTo>
                    <a:pt x="347014" y="289179"/>
                  </a:lnTo>
                  <a:lnTo>
                    <a:pt x="359003" y="292481"/>
                  </a:lnTo>
                  <a:lnTo>
                    <a:pt x="365150" y="295173"/>
                  </a:lnTo>
                  <a:lnTo>
                    <a:pt x="352767" y="299974"/>
                  </a:lnTo>
                  <a:lnTo>
                    <a:pt x="328879" y="304761"/>
                  </a:lnTo>
                  <a:lnTo>
                    <a:pt x="293624" y="308457"/>
                  </a:lnTo>
                  <a:lnTo>
                    <a:pt x="247154" y="309930"/>
                  </a:lnTo>
                  <a:lnTo>
                    <a:pt x="200685" y="308457"/>
                  </a:lnTo>
                  <a:lnTo>
                    <a:pt x="165430" y="304761"/>
                  </a:lnTo>
                  <a:lnTo>
                    <a:pt x="141541" y="299974"/>
                  </a:lnTo>
                  <a:lnTo>
                    <a:pt x="129159" y="295173"/>
                  </a:lnTo>
                  <a:lnTo>
                    <a:pt x="135521" y="292481"/>
                  </a:lnTo>
                  <a:lnTo>
                    <a:pt x="147993" y="288899"/>
                  </a:lnTo>
                  <a:lnTo>
                    <a:pt x="166941" y="285419"/>
                  </a:lnTo>
                  <a:lnTo>
                    <a:pt x="193738" y="282625"/>
                  </a:lnTo>
                  <a:lnTo>
                    <a:pt x="198526" y="282625"/>
                  </a:lnTo>
                  <a:lnTo>
                    <a:pt x="201714" y="278930"/>
                  </a:lnTo>
                  <a:lnTo>
                    <a:pt x="200914" y="274510"/>
                  </a:lnTo>
                  <a:lnTo>
                    <a:pt x="200914" y="270814"/>
                  </a:lnTo>
                  <a:lnTo>
                    <a:pt x="196926" y="267131"/>
                  </a:lnTo>
                  <a:lnTo>
                    <a:pt x="192151" y="267868"/>
                  </a:lnTo>
                  <a:lnTo>
                    <a:pt x="145592" y="274205"/>
                  </a:lnTo>
                  <a:lnTo>
                    <a:pt x="121678" y="282067"/>
                  </a:lnTo>
                  <a:lnTo>
                    <a:pt x="112877" y="289661"/>
                  </a:lnTo>
                  <a:lnTo>
                    <a:pt x="111620" y="295173"/>
                  </a:lnTo>
                  <a:lnTo>
                    <a:pt x="111620" y="428002"/>
                  </a:lnTo>
                  <a:lnTo>
                    <a:pt x="113880" y="434657"/>
                  </a:lnTo>
                  <a:lnTo>
                    <a:pt x="120789" y="440359"/>
                  </a:lnTo>
                  <a:lnTo>
                    <a:pt x="132473" y="445223"/>
                  </a:lnTo>
                  <a:lnTo>
                    <a:pt x="149085" y="449402"/>
                  </a:lnTo>
                  <a:lnTo>
                    <a:pt x="149885" y="449402"/>
                  </a:lnTo>
                  <a:lnTo>
                    <a:pt x="156260" y="450875"/>
                  </a:lnTo>
                  <a:lnTo>
                    <a:pt x="158661" y="443496"/>
                  </a:lnTo>
                  <a:lnTo>
                    <a:pt x="159334" y="440359"/>
                  </a:lnTo>
                  <a:lnTo>
                    <a:pt x="159461" y="439801"/>
                  </a:lnTo>
                  <a:lnTo>
                    <a:pt x="157060" y="435381"/>
                  </a:lnTo>
                  <a:lnTo>
                    <a:pt x="152425" y="434657"/>
                  </a:lnTo>
                  <a:lnTo>
                    <a:pt x="140792" y="431914"/>
                  </a:lnTo>
                  <a:lnTo>
                    <a:pt x="133337" y="429475"/>
                  </a:lnTo>
                  <a:lnTo>
                    <a:pt x="129184" y="427583"/>
                  </a:lnTo>
                  <a:lnTo>
                    <a:pt x="127558" y="426516"/>
                  </a:lnTo>
                  <a:lnTo>
                    <a:pt x="127558" y="399211"/>
                  </a:lnTo>
                  <a:lnTo>
                    <a:pt x="157238" y="407009"/>
                  </a:lnTo>
                  <a:lnTo>
                    <a:pt x="192735" y="411213"/>
                  </a:lnTo>
                  <a:lnTo>
                    <a:pt x="225552" y="412915"/>
                  </a:lnTo>
                  <a:lnTo>
                    <a:pt x="247154" y="413232"/>
                  </a:lnTo>
                  <a:lnTo>
                    <a:pt x="268757" y="412915"/>
                  </a:lnTo>
                  <a:lnTo>
                    <a:pt x="301574" y="411213"/>
                  </a:lnTo>
                  <a:lnTo>
                    <a:pt x="337070" y="407009"/>
                  </a:lnTo>
                  <a:lnTo>
                    <a:pt x="366750" y="399211"/>
                  </a:lnTo>
                  <a:lnTo>
                    <a:pt x="366750" y="427253"/>
                  </a:lnTo>
                  <a:lnTo>
                    <a:pt x="355892" y="431914"/>
                  </a:lnTo>
                  <a:lnTo>
                    <a:pt x="355752" y="431914"/>
                  </a:lnTo>
                  <a:lnTo>
                    <a:pt x="332359" y="436943"/>
                  </a:lnTo>
                  <a:lnTo>
                    <a:pt x="295998" y="441058"/>
                  </a:lnTo>
                  <a:lnTo>
                    <a:pt x="247154" y="442760"/>
                  </a:lnTo>
                  <a:lnTo>
                    <a:pt x="230593" y="442607"/>
                  </a:lnTo>
                  <a:lnTo>
                    <a:pt x="214464" y="442112"/>
                  </a:lnTo>
                  <a:lnTo>
                    <a:pt x="198945" y="441198"/>
                  </a:lnTo>
                  <a:lnTo>
                    <a:pt x="184175" y="439801"/>
                  </a:lnTo>
                  <a:lnTo>
                    <a:pt x="179387" y="439064"/>
                  </a:lnTo>
                  <a:lnTo>
                    <a:pt x="177088" y="441198"/>
                  </a:lnTo>
                  <a:lnTo>
                    <a:pt x="176187" y="442112"/>
                  </a:lnTo>
                  <a:lnTo>
                    <a:pt x="174599" y="450875"/>
                  </a:lnTo>
                  <a:lnTo>
                    <a:pt x="177800" y="453821"/>
                  </a:lnTo>
                  <a:lnTo>
                    <a:pt x="230454" y="457365"/>
                  </a:lnTo>
                  <a:lnTo>
                    <a:pt x="247154" y="457517"/>
                  </a:lnTo>
                  <a:lnTo>
                    <a:pt x="276720" y="456869"/>
                  </a:lnTo>
                  <a:lnTo>
                    <a:pt x="277469" y="456869"/>
                  </a:lnTo>
                  <a:lnTo>
                    <a:pt x="323303" y="453275"/>
                  </a:lnTo>
                  <a:lnTo>
                    <a:pt x="364655" y="444436"/>
                  </a:lnTo>
                  <a:lnTo>
                    <a:pt x="366509" y="442760"/>
                  </a:lnTo>
                  <a:lnTo>
                    <a:pt x="382701" y="428002"/>
                  </a:lnTo>
                  <a:lnTo>
                    <a:pt x="382701" y="356412"/>
                  </a:lnTo>
                  <a:lnTo>
                    <a:pt x="382701" y="311404"/>
                  </a:lnTo>
                  <a:lnTo>
                    <a:pt x="382701" y="309930"/>
                  </a:lnTo>
                  <a:lnTo>
                    <a:pt x="382701" y="295173"/>
                  </a:lnTo>
                  <a:close/>
                </a:path>
                <a:path extrusionOk="0" h="457835" w="494665">
                  <a:moveTo>
                    <a:pt x="462419" y="121018"/>
                  </a:moveTo>
                  <a:lnTo>
                    <a:pt x="459232" y="118071"/>
                  </a:lnTo>
                  <a:lnTo>
                    <a:pt x="454444" y="118071"/>
                  </a:lnTo>
                  <a:lnTo>
                    <a:pt x="385889" y="118071"/>
                  </a:lnTo>
                  <a:lnTo>
                    <a:pt x="382689" y="121018"/>
                  </a:lnTo>
                  <a:lnTo>
                    <a:pt x="382689" y="129870"/>
                  </a:lnTo>
                  <a:lnTo>
                    <a:pt x="385889" y="132829"/>
                  </a:lnTo>
                  <a:lnTo>
                    <a:pt x="459232" y="132829"/>
                  </a:lnTo>
                  <a:lnTo>
                    <a:pt x="462419" y="129870"/>
                  </a:lnTo>
                  <a:lnTo>
                    <a:pt x="462419" y="121018"/>
                  </a:lnTo>
                  <a:close/>
                </a:path>
                <a:path extrusionOk="0" h="457835" w="494665">
                  <a:moveTo>
                    <a:pt x="462419" y="91503"/>
                  </a:moveTo>
                  <a:lnTo>
                    <a:pt x="459232" y="88544"/>
                  </a:lnTo>
                  <a:lnTo>
                    <a:pt x="454444" y="88544"/>
                  </a:lnTo>
                  <a:lnTo>
                    <a:pt x="385889" y="88544"/>
                  </a:lnTo>
                  <a:lnTo>
                    <a:pt x="382689" y="91503"/>
                  </a:lnTo>
                  <a:lnTo>
                    <a:pt x="382689" y="100355"/>
                  </a:lnTo>
                  <a:lnTo>
                    <a:pt x="385889" y="103314"/>
                  </a:lnTo>
                  <a:lnTo>
                    <a:pt x="459232" y="103314"/>
                  </a:lnTo>
                  <a:lnTo>
                    <a:pt x="462419" y="100355"/>
                  </a:lnTo>
                  <a:lnTo>
                    <a:pt x="462419" y="91503"/>
                  </a:lnTo>
                  <a:close/>
                </a:path>
                <a:path extrusionOk="0" h="457835" w="494665">
                  <a:moveTo>
                    <a:pt x="462419" y="61988"/>
                  </a:moveTo>
                  <a:lnTo>
                    <a:pt x="459232" y="59029"/>
                  </a:lnTo>
                  <a:lnTo>
                    <a:pt x="454444" y="59029"/>
                  </a:lnTo>
                  <a:lnTo>
                    <a:pt x="385889" y="59029"/>
                  </a:lnTo>
                  <a:lnTo>
                    <a:pt x="382689" y="61988"/>
                  </a:lnTo>
                  <a:lnTo>
                    <a:pt x="382689" y="70840"/>
                  </a:lnTo>
                  <a:lnTo>
                    <a:pt x="385889" y="73787"/>
                  </a:lnTo>
                  <a:lnTo>
                    <a:pt x="459232" y="73787"/>
                  </a:lnTo>
                  <a:lnTo>
                    <a:pt x="462419" y="70840"/>
                  </a:lnTo>
                  <a:lnTo>
                    <a:pt x="462419" y="61988"/>
                  </a:lnTo>
                  <a:close/>
                </a:path>
                <a:path extrusionOk="0" h="457835" w="494665">
                  <a:moveTo>
                    <a:pt x="462419" y="32473"/>
                  </a:moveTo>
                  <a:lnTo>
                    <a:pt x="459232" y="29514"/>
                  </a:lnTo>
                  <a:lnTo>
                    <a:pt x="454444" y="29514"/>
                  </a:lnTo>
                  <a:lnTo>
                    <a:pt x="385889" y="29514"/>
                  </a:lnTo>
                  <a:lnTo>
                    <a:pt x="382689" y="32473"/>
                  </a:lnTo>
                  <a:lnTo>
                    <a:pt x="382689" y="41325"/>
                  </a:lnTo>
                  <a:lnTo>
                    <a:pt x="385889" y="44272"/>
                  </a:lnTo>
                  <a:lnTo>
                    <a:pt x="459232" y="44272"/>
                  </a:lnTo>
                  <a:lnTo>
                    <a:pt x="462419" y="41325"/>
                  </a:lnTo>
                  <a:lnTo>
                    <a:pt x="462419" y="32473"/>
                  </a:lnTo>
                  <a:close/>
                </a:path>
                <a:path extrusionOk="0" h="457835" w="494665">
                  <a:moveTo>
                    <a:pt x="494309" y="2946"/>
                  </a:moveTo>
                  <a:lnTo>
                    <a:pt x="491121" y="0"/>
                  </a:lnTo>
                  <a:lnTo>
                    <a:pt x="353987" y="0"/>
                  </a:lnTo>
                  <a:lnTo>
                    <a:pt x="350799" y="2946"/>
                  </a:lnTo>
                  <a:lnTo>
                    <a:pt x="350799" y="159385"/>
                  </a:lnTo>
                  <a:lnTo>
                    <a:pt x="353987" y="162344"/>
                  </a:lnTo>
                  <a:lnTo>
                    <a:pt x="414591" y="162344"/>
                  </a:lnTo>
                  <a:lnTo>
                    <a:pt x="414591" y="206616"/>
                  </a:lnTo>
                  <a:lnTo>
                    <a:pt x="255130" y="206616"/>
                  </a:lnTo>
                  <a:lnTo>
                    <a:pt x="255130" y="162344"/>
                  </a:lnTo>
                  <a:lnTo>
                    <a:pt x="315722" y="162344"/>
                  </a:lnTo>
                  <a:lnTo>
                    <a:pt x="318909" y="159385"/>
                  </a:lnTo>
                  <a:lnTo>
                    <a:pt x="318909" y="2946"/>
                  </a:lnTo>
                  <a:lnTo>
                    <a:pt x="315722" y="0"/>
                  </a:lnTo>
                  <a:lnTo>
                    <a:pt x="178587" y="0"/>
                  </a:lnTo>
                  <a:lnTo>
                    <a:pt x="175399" y="2946"/>
                  </a:lnTo>
                  <a:lnTo>
                    <a:pt x="175399" y="81165"/>
                  </a:lnTo>
                  <a:lnTo>
                    <a:pt x="178587" y="84124"/>
                  </a:lnTo>
                  <a:lnTo>
                    <a:pt x="188163" y="84124"/>
                  </a:lnTo>
                  <a:lnTo>
                    <a:pt x="191350" y="81165"/>
                  </a:lnTo>
                  <a:lnTo>
                    <a:pt x="191350" y="14757"/>
                  </a:lnTo>
                  <a:lnTo>
                    <a:pt x="302971" y="14757"/>
                  </a:lnTo>
                  <a:lnTo>
                    <a:pt x="302971" y="147586"/>
                  </a:lnTo>
                  <a:lnTo>
                    <a:pt x="191350" y="147586"/>
                  </a:lnTo>
                  <a:lnTo>
                    <a:pt x="191350" y="143154"/>
                  </a:lnTo>
                  <a:lnTo>
                    <a:pt x="188163" y="140208"/>
                  </a:lnTo>
                  <a:lnTo>
                    <a:pt x="178587" y="140208"/>
                  </a:lnTo>
                  <a:lnTo>
                    <a:pt x="175399" y="143154"/>
                  </a:lnTo>
                  <a:lnTo>
                    <a:pt x="175399" y="159385"/>
                  </a:lnTo>
                  <a:lnTo>
                    <a:pt x="178587" y="162344"/>
                  </a:lnTo>
                  <a:lnTo>
                    <a:pt x="239179" y="162344"/>
                  </a:lnTo>
                  <a:lnTo>
                    <a:pt x="239179" y="206616"/>
                  </a:lnTo>
                  <a:lnTo>
                    <a:pt x="79730" y="206616"/>
                  </a:lnTo>
                  <a:lnTo>
                    <a:pt x="79730" y="162344"/>
                  </a:lnTo>
                  <a:lnTo>
                    <a:pt x="140322" y="162344"/>
                  </a:lnTo>
                  <a:lnTo>
                    <a:pt x="143510" y="159385"/>
                  </a:lnTo>
                  <a:lnTo>
                    <a:pt x="143510" y="2946"/>
                  </a:lnTo>
                  <a:lnTo>
                    <a:pt x="140322" y="0"/>
                  </a:lnTo>
                  <a:lnTo>
                    <a:pt x="3187" y="0"/>
                  </a:lnTo>
                  <a:lnTo>
                    <a:pt x="0" y="2946"/>
                  </a:lnTo>
                  <a:lnTo>
                    <a:pt x="0" y="55346"/>
                  </a:lnTo>
                  <a:lnTo>
                    <a:pt x="3187" y="58293"/>
                  </a:lnTo>
                  <a:lnTo>
                    <a:pt x="12750" y="58293"/>
                  </a:lnTo>
                  <a:lnTo>
                    <a:pt x="15938" y="55346"/>
                  </a:lnTo>
                  <a:lnTo>
                    <a:pt x="15938" y="14757"/>
                  </a:lnTo>
                  <a:lnTo>
                    <a:pt x="127558" y="14757"/>
                  </a:lnTo>
                  <a:lnTo>
                    <a:pt x="127558" y="147586"/>
                  </a:lnTo>
                  <a:lnTo>
                    <a:pt x="15938" y="147586"/>
                  </a:lnTo>
                  <a:lnTo>
                    <a:pt x="15938" y="76746"/>
                  </a:lnTo>
                  <a:lnTo>
                    <a:pt x="12750" y="73787"/>
                  </a:lnTo>
                  <a:lnTo>
                    <a:pt x="3187" y="73787"/>
                  </a:lnTo>
                  <a:lnTo>
                    <a:pt x="0" y="76746"/>
                  </a:lnTo>
                  <a:lnTo>
                    <a:pt x="0" y="159385"/>
                  </a:lnTo>
                  <a:lnTo>
                    <a:pt x="3187" y="162344"/>
                  </a:lnTo>
                  <a:lnTo>
                    <a:pt x="63779" y="162344"/>
                  </a:lnTo>
                  <a:lnTo>
                    <a:pt x="63779" y="218427"/>
                  </a:lnTo>
                  <a:lnTo>
                    <a:pt x="66967" y="221373"/>
                  </a:lnTo>
                  <a:lnTo>
                    <a:pt x="239179" y="221373"/>
                  </a:lnTo>
                  <a:lnTo>
                    <a:pt x="239179" y="270078"/>
                  </a:lnTo>
                  <a:lnTo>
                    <a:pt x="217652" y="250151"/>
                  </a:lnTo>
                  <a:lnTo>
                    <a:pt x="212877" y="250151"/>
                  </a:lnTo>
                  <a:lnTo>
                    <a:pt x="206489" y="256057"/>
                  </a:lnTo>
                  <a:lnTo>
                    <a:pt x="206489" y="260489"/>
                  </a:lnTo>
                  <a:lnTo>
                    <a:pt x="241579" y="292950"/>
                  </a:lnTo>
                  <a:lnTo>
                    <a:pt x="247154" y="296646"/>
                  </a:lnTo>
                  <a:lnTo>
                    <a:pt x="251942" y="293687"/>
                  </a:lnTo>
                  <a:lnTo>
                    <a:pt x="287820" y="260489"/>
                  </a:lnTo>
                  <a:lnTo>
                    <a:pt x="287820" y="256057"/>
                  </a:lnTo>
                  <a:lnTo>
                    <a:pt x="281444" y="250151"/>
                  </a:lnTo>
                  <a:lnTo>
                    <a:pt x="276656" y="250151"/>
                  </a:lnTo>
                  <a:lnTo>
                    <a:pt x="255130" y="270078"/>
                  </a:lnTo>
                  <a:lnTo>
                    <a:pt x="255130" y="221373"/>
                  </a:lnTo>
                  <a:lnTo>
                    <a:pt x="427342" y="221373"/>
                  </a:lnTo>
                  <a:lnTo>
                    <a:pt x="430530" y="218427"/>
                  </a:lnTo>
                  <a:lnTo>
                    <a:pt x="430530" y="162344"/>
                  </a:lnTo>
                  <a:lnTo>
                    <a:pt x="491121" y="162344"/>
                  </a:lnTo>
                  <a:lnTo>
                    <a:pt x="494309" y="159385"/>
                  </a:lnTo>
                  <a:lnTo>
                    <a:pt x="494309" y="40576"/>
                  </a:lnTo>
                  <a:lnTo>
                    <a:pt x="491121" y="37630"/>
                  </a:lnTo>
                  <a:lnTo>
                    <a:pt x="481558" y="37630"/>
                  </a:lnTo>
                  <a:lnTo>
                    <a:pt x="478370" y="40576"/>
                  </a:lnTo>
                  <a:lnTo>
                    <a:pt x="478370" y="147574"/>
                  </a:lnTo>
                  <a:lnTo>
                    <a:pt x="366750" y="147574"/>
                  </a:lnTo>
                  <a:lnTo>
                    <a:pt x="366750" y="14757"/>
                  </a:lnTo>
                  <a:lnTo>
                    <a:pt x="478370" y="14757"/>
                  </a:lnTo>
                  <a:lnTo>
                    <a:pt x="478370" y="19177"/>
                  </a:lnTo>
                  <a:lnTo>
                    <a:pt x="481558" y="22136"/>
                  </a:lnTo>
                  <a:lnTo>
                    <a:pt x="486346" y="22136"/>
                  </a:lnTo>
                  <a:lnTo>
                    <a:pt x="491121" y="22136"/>
                  </a:lnTo>
                  <a:lnTo>
                    <a:pt x="494309" y="19189"/>
                  </a:lnTo>
                  <a:lnTo>
                    <a:pt x="494309" y="2946"/>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94" name="Google Shape;194;p18"/>
            <p:cNvPicPr preferRelativeResize="0"/>
            <p:nvPr/>
          </p:nvPicPr>
          <p:blipFill rotWithShape="1">
            <a:blip r:embed="rId9">
              <a:alphaModFix/>
            </a:blip>
            <a:srcRect b="0" l="0" r="0" t="0"/>
            <a:stretch/>
          </p:blipFill>
          <p:spPr>
            <a:xfrm>
              <a:off x="8406817" y="6611941"/>
              <a:ext cx="388471" cy="117186"/>
            </a:xfrm>
            <a:prstGeom prst="rect">
              <a:avLst/>
            </a:prstGeom>
            <a:noFill/>
            <a:ln>
              <a:noFill/>
            </a:ln>
          </p:spPr>
        </p:pic>
      </p:grpSp>
      <p:pic>
        <p:nvPicPr>
          <p:cNvPr id="195" name="Google Shape;195;p18"/>
          <p:cNvPicPr preferRelativeResize="0"/>
          <p:nvPr/>
        </p:nvPicPr>
        <p:blipFill rotWithShape="1">
          <a:blip r:embed="rId10">
            <a:alphaModFix/>
          </a:blip>
          <a:srcRect b="0" l="0" r="0" t="0"/>
          <a:stretch/>
        </p:blipFill>
        <p:spPr>
          <a:xfrm>
            <a:off x="3349770" y="5026864"/>
            <a:ext cx="1180573" cy="1336778"/>
          </a:xfrm>
          <a:prstGeom prst="rect">
            <a:avLst/>
          </a:prstGeom>
          <a:noFill/>
          <a:ln>
            <a:noFill/>
          </a:ln>
        </p:spPr>
      </p:pic>
      <p:pic>
        <p:nvPicPr>
          <p:cNvPr id="196" name="Google Shape;196;p18"/>
          <p:cNvPicPr preferRelativeResize="0"/>
          <p:nvPr/>
        </p:nvPicPr>
        <p:blipFill rotWithShape="1">
          <a:blip r:embed="rId11">
            <a:alphaModFix/>
          </a:blip>
          <a:srcRect b="0" l="0" r="0" t="0"/>
          <a:stretch/>
        </p:blipFill>
        <p:spPr>
          <a:xfrm>
            <a:off x="2213498" y="3957430"/>
            <a:ext cx="1152001" cy="1208936"/>
          </a:xfrm>
          <a:prstGeom prst="rect">
            <a:avLst/>
          </a:prstGeom>
          <a:noFill/>
          <a:ln>
            <a:noFill/>
          </a:ln>
        </p:spPr>
      </p:pic>
      <p:pic>
        <p:nvPicPr>
          <p:cNvPr id="197" name="Google Shape;197;p18"/>
          <p:cNvPicPr preferRelativeResize="0"/>
          <p:nvPr/>
        </p:nvPicPr>
        <p:blipFill rotWithShape="1">
          <a:blip r:embed="rId12">
            <a:alphaModFix/>
          </a:blip>
          <a:srcRect b="0" l="0" r="0" t="0"/>
          <a:stretch/>
        </p:blipFill>
        <p:spPr>
          <a:xfrm>
            <a:off x="2146300" y="2309486"/>
            <a:ext cx="1497466" cy="1229235"/>
          </a:xfrm>
          <a:prstGeom prst="rect">
            <a:avLst/>
          </a:prstGeom>
          <a:noFill/>
          <a:ln>
            <a:noFill/>
          </a:ln>
        </p:spPr>
      </p:pic>
      <p:sp>
        <p:nvSpPr>
          <p:cNvPr id="198" name="Google Shape;198;p18"/>
          <p:cNvSpPr txBox="1"/>
          <p:nvPr/>
        </p:nvSpPr>
        <p:spPr>
          <a:xfrm>
            <a:off x="536412" y="6790429"/>
            <a:ext cx="3061335" cy="690245"/>
          </a:xfrm>
          <a:prstGeom prst="rect">
            <a:avLst/>
          </a:prstGeom>
          <a:noFill/>
          <a:ln>
            <a:noFill/>
          </a:ln>
        </p:spPr>
        <p:txBody>
          <a:bodyPr anchorCtr="0" anchor="t" bIns="0" lIns="0" spcFirstLastPara="1" rIns="0" wrap="square" tIns="13950">
            <a:spAutoFit/>
          </a:bodyPr>
          <a:lstStyle/>
          <a:p>
            <a:pPr indent="0" lvl="0" marL="12700" marR="5080" rtl="0" algn="l">
              <a:lnSpc>
                <a:spcPct val="120800"/>
              </a:lnSpc>
              <a:spcBef>
                <a:spcPts val="0"/>
              </a:spcBef>
              <a:spcAft>
                <a:spcPts val="0"/>
              </a:spcAft>
              <a:buNone/>
            </a:pPr>
            <a:r>
              <a:rPr b="1" lang="en-US" sz="1200" u="sng">
                <a:solidFill>
                  <a:srgbClr val="0000FF"/>
                </a:solidFill>
                <a:latin typeface="Arial"/>
                <a:ea typeface="Arial"/>
                <a:cs typeface="Arial"/>
                <a:sym typeface="Arial"/>
              </a:rPr>
              <a:t>Video 7: Completar el ciclo de reflexión:</a:t>
            </a:r>
            <a:r>
              <a:rPr b="1" lang="en-US" sz="1200">
                <a:solidFill>
                  <a:srgbClr val="0000FF"/>
                </a:solidFill>
                <a:latin typeface="Arial"/>
                <a:ea typeface="Arial"/>
                <a:cs typeface="Arial"/>
                <a:sym typeface="Arial"/>
              </a:rPr>
              <a:t> </a:t>
            </a:r>
            <a:r>
              <a:rPr lang="en-US" sz="1200">
                <a:latin typeface="Arial"/>
                <a:ea typeface="Arial"/>
                <a:cs typeface="Arial"/>
                <a:sym typeface="Arial"/>
              </a:rPr>
              <a:t>Entrega más información acerca del ciclo de reflexión y cómo completarlo.</a:t>
            </a:r>
            <a:endParaRPr sz="1200">
              <a:latin typeface="Arial"/>
              <a:ea typeface="Arial"/>
              <a:cs typeface="Arial"/>
              <a:sym typeface="Arial"/>
            </a:endParaRPr>
          </a:p>
        </p:txBody>
      </p:sp>
      <p:pic>
        <p:nvPicPr>
          <p:cNvPr id="199" name="Google Shape;199;p18"/>
          <p:cNvPicPr preferRelativeResize="0"/>
          <p:nvPr/>
        </p:nvPicPr>
        <p:blipFill rotWithShape="1">
          <a:blip r:embed="rId13">
            <a:alphaModFix/>
          </a:blip>
          <a:srcRect b="0" l="0" r="0" t="0"/>
          <a:stretch/>
        </p:blipFill>
        <p:spPr>
          <a:xfrm>
            <a:off x="106715" y="6832839"/>
            <a:ext cx="510539" cy="510539"/>
          </a:xfrm>
          <a:prstGeom prst="rect">
            <a:avLst/>
          </a:prstGeom>
          <a:noFill/>
          <a:ln>
            <a:noFill/>
          </a:ln>
        </p:spPr>
      </p:pic>
      <p:sp>
        <p:nvSpPr>
          <p:cNvPr id="200" name="Google Shape;200;p18"/>
          <p:cNvSpPr/>
          <p:nvPr/>
        </p:nvSpPr>
        <p:spPr>
          <a:xfrm>
            <a:off x="7190432" y="254284"/>
            <a:ext cx="3206383" cy="2672605"/>
          </a:xfrm>
          <a:custGeom>
            <a:rect b="b" l="l" r="r" t="t"/>
            <a:pathLst>
              <a:path extrusionOk="0" h="1184910" w="4866640">
                <a:moveTo>
                  <a:pt x="0" y="0"/>
                </a:moveTo>
                <a:lnTo>
                  <a:pt x="4866386" y="0"/>
                </a:lnTo>
                <a:lnTo>
                  <a:pt x="4866386" y="1184656"/>
                </a:lnTo>
                <a:lnTo>
                  <a:pt x="0" y="1184656"/>
                </a:lnTo>
                <a:lnTo>
                  <a:pt x="0" y="0"/>
                </a:lnTo>
                <a:close/>
              </a:path>
            </a:pathLst>
          </a:custGeom>
          <a:noFill/>
          <a:ln cap="flat" cmpd="sng" w="31750">
            <a:solidFill>
              <a:srgbClr val="2791A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01" name="Google Shape;201;p18"/>
          <p:cNvSpPr txBox="1"/>
          <p:nvPr/>
        </p:nvSpPr>
        <p:spPr>
          <a:xfrm>
            <a:off x="7227614" y="370008"/>
            <a:ext cx="3072086" cy="2517677"/>
          </a:xfrm>
          <a:prstGeom prst="rect">
            <a:avLst/>
          </a:prstGeom>
          <a:noFill/>
          <a:ln>
            <a:noFill/>
          </a:ln>
        </p:spPr>
        <p:txBody>
          <a:bodyPr anchorCtr="0" anchor="t" bIns="0" lIns="0" spcFirstLastPara="1" rIns="0" wrap="square" tIns="11425">
            <a:spAutoFit/>
          </a:bodyPr>
          <a:lstStyle/>
          <a:p>
            <a:pPr indent="0" lvl="0" marL="88900" rtl="0" algn="just">
              <a:lnSpc>
                <a:spcPct val="100000"/>
              </a:lnSpc>
              <a:spcBef>
                <a:spcPts val="0"/>
              </a:spcBef>
              <a:spcAft>
                <a:spcPts val="0"/>
              </a:spcAft>
              <a:buNone/>
            </a:pPr>
            <a:r>
              <a:rPr b="1" lang="en-US" sz="1400">
                <a:latin typeface="Arial"/>
                <a:ea typeface="Arial"/>
                <a:cs typeface="Arial"/>
                <a:sym typeface="Arial"/>
              </a:rPr>
              <a:t>El ciclo de investigación reflexivo</a:t>
            </a:r>
            <a:endParaRPr sz="1400">
              <a:latin typeface="Arial"/>
              <a:ea typeface="Arial"/>
              <a:cs typeface="Arial"/>
              <a:sym typeface="Arial"/>
            </a:endParaRPr>
          </a:p>
          <a:p>
            <a:pPr indent="0" lvl="0" marL="12700" marR="5080" rtl="0" algn="just">
              <a:lnSpc>
                <a:spcPct val="120800"/>
              </a:lnSpc>
              <a:spcBef>
                <a:spcPts val="645"/>
              </a:spcBef>
              <a:spcAft>
                <a:spcPts val="0"/>
              </a:spcAft>
              <a:buNone/>
            </a:pPr>
            <a:r>
              <a:rPr lang="en-US" sz="1200">
                <a:latin typeface="Arial"/>
                <a:ea typeface="Arial"/>
                <a:cs typeface="Arial"/>
                <a:sym typeface="Arial"/>
              </a:rPr>
              <a:t>El ciclo de investigación está en la base de T-SEDA. Cada sección de la guía del usuario le ayudará a completar las fases del ciclo de investigación, proporcionándole información útil sobre el diálogo en el aula. Puede haber varias iteraciones en su investigación, a medida que vaya viendo lo que ocurre y perfeccionando su enfoque. Puede que incluso decida realizar más ciclos completos con nuevas preguntas de investigación.</a:t>
            </a:r>
            <a:endParaRPr sz="120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5" name="Shape 205"/>
        <p:cNvGrpSpPr/>
        <p:nvPr/>
      </p:nvGrpSpPr>
      <p:grpSpPr>
        <a:xfrm>
          <a:off x="0" y="0"/>
          <a:ext cx="0" cy="0"/>
          <a:chOff x="0" y="0"/>
          <a:chExt cx="0" cy="0"/>
        </a:xfrm>
      </p:grpSpPr>
      <p:sp>
        <p:nvSpPr>
          <p:cNvPr id="206" name="Google Shape;206;p19"/>
          <p:cNvSpPr txBox="1"/>
          <p:nvPr/>
        </p:nvSpPr>
        <p:spPr>
          <a:xfrm>
            <a:off x="574683" y="620401"/>
            <a:ext cx="3855085" cy="1150620"/>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91425">
            <a:spAutoFit/>
          </a:bodyPr>
          <a:lstStyle/>
          <a:p>
            <a:pPr indent="0" lvl="0" marL="361950" rtl="0" algn="l">
              <a:lnSpc>
                <a:spcPct val="100000"/>
              </a:lnSpc>
              <a:spcBef>
                <a:spcPts val="0"/>
              </a:spcBef>
              <a:spcAft>
                <a:spcPts val="0"/>
              </a:spcAft>
              <a:buNone/>
            </a:pPr>
            <a:r>
              <a:rPr b="1" lang="en-US" sz="1400">
                <a:latin typeface="Arial"/>
                <a:ea typeface="Arial"/>
                <a:cs typeface="Arial"/>
                <a:sym typeface="Arial"/>
              </a:rPr>
              <a:t>Ejemplos de investigaciones de profesores</a:t>
            </a:r>
            <a:endParaRPr sz="1400">
              <a:latin typeface="Arial"/>
              <a:ea typeface="Arial"/>
              <a:cs typeface="Arial"/>
              <a:sym typeface="Arial"/>
            </a:endParaRPr>
          </a:p>
          <a:p>
            <a:pPr indent="0" lvl="0" marL="98425" marR="236854" rtl="0" algn="l">
              <a:lnSpc>
                <a:spcPct val="120000"/>
              </a:lnSpc>
              <a:spcBef>
                <a:spcPts val="680"/>
              </a:spcBef>
              <a:spcAft>
                <a:spcPts val="0"/>
              </a:spcAft>
              <a:buNone/>
            </a:pPr>
            <a:r>
              <a:rPr lang="en-US" sz="1200">
                <a:latin typeface="Arial"/>
                <a:ea typeface="Arial"/>
                <a:cs typeface="Arial"/>
                <a:sym typeface="Arial"/>
              </a:rPr>
              <a:t>A continuación, se muestran algunos ejemplos de las formas en que los profesores han utilizado el kit de T- SEDA para realizar sus propias investigaciones en el aula.</a:t>
            </a:r>
            <a:endParaRPr sz="1200">
              <a:latin typeface="Arial"/>
              <a:ea typeface="Arial"/>
              <a:cs typeface="Arial"/>
              <a:sym typeface="Arial"/>
            </a:endParaRPr>
          </a:p>
        </p:txBody>
      </p:sp>
      <p:sp>
        <p:nvSpPr>
          <p:cNvPr id="207" name="Google Shape;207;p19"/>
          <p:cNvSpPr txBox="1"/>
          <p:nvPr/>
        </p:nvSpPr>
        <p:spPr>
          <a:xfrm>
            <a:off x="724860" y="1888813"/>
            <a:ext cx="3489325" cy="4869815"/>
          </a:xfrm>
          <a:prstGeom prst="rect">
            <a:avLst/>
          </a:prstGeom>
          <a:solidFill>
            <a:srgbClr val="E6CCE6"/>
          </a:solidFill>
          <a:ln cap="flat" cmpd="sng" w="9525">
            <a:solidFill>
              <a:srgbClr val="000000"/>
            </a:solidFill>
            <a:prstDash val="solid"/>
            <a:round/>
            <a:headEnd len="sm" w="sm" type="none"/>
            <a:tailEnd len="sm" w="sm" type="none"/>
          </a:ln>
        </p:spPr>
        <p:txBody>
          <a:bodyPr anchorCtr="0" anchor="t" bIns="0" lIns="0" spcFirstLastPara="1" rIns="0" wrap="square" tIns="80625">
            <a:spAutoFit/>
          </a:bodyPr>
          <a:lstStyle/>
          <a:p>
            <a:pPr indent="0" lvl="0" marL="1078230" rtl="0" algn="l">
              <a:lnSpc>
                <a:spcPct val="100000"/>
              </a:lnSpc>
              <a:spcBef>
                <a:spcPts val="0"/>
              </a:spcBef>
              <a:spcAft>
                <a:spcPts val="0"/>
              </a:spcAft>
              <a:buNone/>
            </a:pPr>
            <a:r>
              <a:rPr b="1" lang="en-US" sz="1000">
                <a:latin typeface="Arial"/>
                <a:ea typeface="Arial"/>
                <a:cs typeface="Arial"/>
                <a:sym typeface="Arial"/>
              </a:rPr>
              <a:t>La investigación de Gary:</a:t>
            </a:r>
            <a:endParaRPr sz="1000">
              <a:latin typeface="Arial"/>
              <a:ea typeface="Arial"/>
              <a:cs typeface="Arial"/>
              <a:sym typeface="Arial"/>
            </a:endParaRPr>
          </a:p>
          <a:p>
            <a:pPr indent="0" lvl="0" marL="624205" rtl="0" algn="l">
              <a:lnSpc>
                <a:spcPct val="100000"/>
              </a:lnSpc>
              <a:spcBef>
                <a:spcPts val="865"/>
              </a:spcBef>
              <a:spcAft>
                <a:spcPts val="0"/>
              </a:spcAft>
              <a:buNone/>
            </a:pPr>
            <a:r>
              <a:rPr b="1" lang="en-US" sz="1000">
                <a:latin typeface="Arial"/>
                <a:ea typeface="Arial"/>
                <a:cs typeface="Arial"/>
                <a:sym typeface="Arial"/>
              </a:rPr>
              <a:t>Desarrollando el diálogo en juego de roles</a:t>
            </a:r>
            <a:endParaRPr sz="1000">
              <a:latin typeface="Arial"/>
              <a:ea typeface="Arial"/>
              <a:cs typeface="Arial"/>
              <a:sym typeface="Arial"/>
            </a:endParaRPr>
          </a:p>
          <a:p>
            <a:pPr indent="0" lvl="0" marL="88265" marR="118745" rtl="0" algn="l">
              <a:lnSpc>
                <a:spcPct val="120800"/>
              </a:lnSpc>
              <a:spcBef>
                <a:spcPts val="590"/>
              </a:spcBef>
              <a:spcAft>
                <a:spcPts val="0"/>
              </a:spcAft>
              <a:buNone/>
            </a:pPr>
            <a:r>
              <a:rPr lang="en-US" sz="1000">
                <a:latin typeface="Arial"/>
                <a:ea typeface="Arial"/>
                <a:cs typeface="Arial"/>
                <a:sym typeface="Arial"/>
              </a:rPr>
              <a:t>Soy profesora de niños y niñas de 4 a 5 años, y el área de juego de roles es una parte importante del aula en este nivel. Cuando utilicé la herramienta de auto-evaluación, me di cuenta de que, debido a que la clase tenía una estructura libre, necesitaba averiguar exactamente cómo los niños y niñas usaban el área y, en particular, cómo se respondían entre sí.</a:t>
            </a:r>
            <a:endParaRPr sz="1000">
              <a:latin typeface="Arial"/>
              <a:ea typeface="Arial"/>
              <a:cs typeface="Arial"/>
              <a:sym typeface="Arial"/>
            </a:endParaRPr>
          </a:p>
          <a:p>
            <a:pPr indent="0" lvl="0" marL="88265" marR="191770" rtl="0" algn="l">
              <a:lnSpc>
                <a:spcPct val="120600"/>
              </a:lnSpc>
              <a:spcBef>
                <a:spcPts val="620"/>
              </a:spcBef>
              <a:spcAft>
                <a:spcPts val="0"/>
              </a:spcAft>
              <a:buNone/>
            </a:pPr>
            <a:r>
              <a:rPr lang="en-US" sz="1000">
                <a:latin typeface="Arial"/>
                <a:ea typeface="Arial"/>
                <a:cs typeface="Arial"/>
                <a:sym typeface="Arial"/>
              </a:rPr>
              <a:t>Decidí observar a niños y niñas interactuando en el área de juego de roles para ver cómo usaban las ideas de los demás como base del diálogo entre ellos. Utilicé las plantillas 2C y 2D para codificar en vivo, y descubrí que algunos niños y niñas desarrollaban la expresión creativa en su conversación con otros, incorporando nuevas ideas en su juego. Sin embargo, la mayoría jugaban solos y no escuchaban ni respondían a otros niños o niñas.</a:t>
            </a:r>
            <a:endParaRPr sz="1000">
              <a:latin typeface="Arial"/>
              <a:ea typeface="Arial"/>
              <a:cs typeface="Arial"/>
              <a:sym typeface="Arial"/>
            </a:endParaRPr>
          </a:p>
          <a:p>
            <a:pPr indent="0" lvl="0" marL="88265" marR="102235" rtl="0" algn="l">
              <a:lnSpc>
                <a:spcPct val="120700"/>
              </a:lnSpc>
              <a:spcBef>
                <a:spcPts val="615"/>
              </a:spcBef>
              <a:spcAft>
                <a:spcPts val="0"/>
              </a:spcAft>
              <a:buNone/>
            </a:pPr>
            <a:r>
              <a:rPr lang="en-US" sz="1000">
                <a:latin typeface="Arial"/>
                <a:ea typeface="Arial"/>
                <a:cs typeface="Arial"/>
                <a:sym typeface="Arial"/>
              </a:rPr>
              <a:t>Después de esto, decidí preguntarles si querían jugar en parejas en el área de juego de roles y compartir ideas sobre cómo jugar. Descubrí que niños y niñas solo respondían a las ideas de los demás si estaban entusiasmados con ellas y también que descubrieron un círculo más amplio de compañeros de juego más allá de sus amistades habituales. Esto significaba que estaban escuchando una variedad de ideas diferentes.</a:t>
            </a:r>
            <a:endParaRPr sz="1000">
              <a:latin typeface="Arial"/>
              <a:ea typeface="Arial"/>
              <a:cs typeface="Arial"/>
              <a:sym typeface="Arial"/>
            </a:endParaRPr>
          </a:p>
        </p:txBody>
      </p:sp>
      <p:sp>
        <p:nvSpPr>
          <p:cNvPr id="208" name="Google Shape;208;p19"/>
          <p:cNvSpPr txBox="1"/>
          <p:nvPr/>
        </p:nvSpPr>
        <p:spPr>
          <a:xfrm>
            <a:off x="4787588" y="575636"/>
            <a:ext cx="5567680" cy="2785745"/>
          </a:xfrm>
          <a:prstGeom prst="rect">
            <a:avLst/>
          </a:prstGeom>
          <a:solidFill>
            <a:srgbClr val="E6B9B8"/>
          </a:solidFill>
          <a:ln cap="flat" cmpd="sng" w="9525">
            <a:solidFill>
              <a:srgbClr val="000000"/>
            </a:solidFill>
            <a:prstDash val="solid"/>
            <a:round/>
            <a:headEnd len="sm" w="sm" type="none"/>
            <a:tailEnd len="sm" w="sm" type="none"/>
          </a:ln>
        </p:spPr>
        <p:txBody>
          <a:bodyPr anchorCtr="0" anchor="t" bIns="0" lIns="0" spcFirstLastPara="1" rIns="0" wrap="square" tIns="3175">
            <a:spAutoFit/>
          </a:bodyPr>
          <a:lstStyle/>
          <a:p>
            <a:pPr indent="490854" lvl="0" marL="1609725" marR="1628139" rtl="0" algn="just">
              <a:lnSpc>
                <a:spcPct val="203900"/>
              </a:lnSpc>
              <a:spcBef>
                <a:spcPts val="0"/>
              </a:spcBef>
              <a:spcAft>
                <a:spcPts val="0"/>
              </a:spcAft>
              <a:buNone/>
            </a:pPr>
            <a:r>
              <a:rPr b="1" lang="en-US" sz="1000">
                <a:latin typeface="Arial"/>
                <a:ea typeface="Arial"/>
                <a:cs typeface="Arial"/>
                <a:sym typeface="Arial"/>
              </a:rPr>
              <a:t>La investigación de Kiran: Interrogando ideas de los demás en Historia</a:t>
            </a:r>
            <a:endParaRPr sz="1000">
              <a:latin typeface="Arial"/>
              <a:ea typeface="Arial"/>
              <a:cs typeface="Arial"/>
              <a:sym typeface="Arial"/>
            </a:endParaRPr>
          </a:p>
          <a:p>
            <a:pPr indent="0" lvl="0" marL="85725" marR="103504" rtl="0" algn="just">
              <a:lnSpc>
                <a:spcPct val="121000"/>
              </a:lnSpc>
              <a:spcBef>
                <a:spcPts val="380"/>
              </a:spcBef>
              <a:spcAft>
                <a:spcPts val="0"/>
              </a:spcAft>
              <a:buNone/>
            </a:pPr>
            <a:r>
              <a:rPr lang="en-US" sz="1000">
                <a:latin typeface="Arial"/>
                <a:ea typeface="Arial"/>
                <a:cs typeface="Arial"/>
                <a:sym typeface="Arial"/>
              </a:rPr>
              <a:t>Soy profesor de historia de secundaria (estudiantes de 11 a 16 años) y, utilizando la herramienta de autoevaluación, me preguntaba si mis estudiantes entendían cómo interrogar las ideas de los demás sobre las fuentes. Decidí observar cuánto desafiaban las ideas de los demás cuando analizaban fuentes en parejas. No solo esto, quería que los propios estudiantes se dieran cuenta de lo importante que es rebatir las ideas de los demás, porque algunas fuentes pueden ser deliberadamente engañosas.</a:t>
            </a:r>
            <a:endParaRPr sz="1000">
              <a:latin typeface="Arial"/>
              <a:ea typeface="Arial"/>
              <a:cs typeface="Arial"/>
              <a:sym typeface="Arial"/>
            </a:endParaRPr>
          </a:p>
          <a:p>
            <a:pPr indent="0" lvl="0" marL="85725" marR="103504" rtl="0" algn="just">
              <a:lnSpc>
                <a:spcPct val="120800"/>
              </a:lnSpc>
              <a:spcBef>
                <a:spcPts val="590"/>
              </a:spcBef>
              <a:spcAft>
                <a:spcPts val="0"/>
              </a:spcAft>
              <a:buNone/>
            </a:pPr>
            <a:r>
              <a:rPr lang="en-US" sz="1000">
                <a:latin typeface="Arial"/>
                <a:ea typeface="Arial"/>
                <a:cs typeface="Arial"/>
                <a:sym typeface="Arial"/>
              </a:rPr>
              <a:t>Mientras algunos estudiantes trabajaban en parejas, les pedí a otros que hicieran un recuento de cuántas veces cada estudiante de la pareja preguntó o desafió una idea durante un período de 10 minutos. Posteriormente, estos estudiantes dieron retroalimentación a la clase sobre sus observaciones. Esto llevó a un debate en clase realmente productivo sobre cómo rebatir las ideas de los demás y las fuentes, de modo que los y las estudiantes reflexionaran sobre su aprendizaje y obtuvieran una comprensión más profunda del uso de fuentes en historia.</a:t>
            </a:r>
            <a:endParaRPr sz="1000">
              <a:latin typeface="Arial"/>
              <a:ea typeface="Arial"/>
              <a:cs typeface="Arial"/>
              <a:sym typeface="Arial"/>
            </a:endParaRPr>
          </a:p>
        </p:txBody>
      </p:sp>
      <p:sp>
        <p:nvSpPr>
          <p:cNvPr id="209" name="Google Shape;209;p19"/>
          <p:cNvSpPr txBox="1"/>
          <p:nvPr/>
        </p:nvSpPr>
        <p:spPr>
          <a:xfrm>
            <a:off x="4830770" y="3509336"/>
            <a:ext cx="5575300" cy="3077845"/>
          </a:xfrm>
          <a:prstGeom prst="rect">
            <a:avLst/>
          </a:prstGeom>
          <a:solidFill>
            <a:srgbClr val="B9CDE5"/>
          </a:solidFill>
          <a:ln cap="flat" cmpd="sng" w="9525">
            <a:solidFill>
              <a:srgbClr val="000000"/>
            </a:solidFill>
            <a:prstDash val="solid"/>
            <a:round/>
            <a:headEnd len="sm" w="sm" type="none"/>
            <a:tailEnd len="sm" w="sm" type="none"/>
          </a:ln>
        </p:spPr>
        <p:txBody>
          <a:bodyPr anchorCtr="0" anchor="t" bIns="0" lIns="0" spcFirstLastPara="1" rIns="0" wrap="square" tIns="81900">
            <a:spAutoFit/>
          </a:bodyPr>
          <a:lstStyle/>
          <a:p>
            <a:pPr indent="0" lvl="0" marL="0" marR="13334" rtl="0" algn="ctr">
              <a:lnSpc>
                <a:spcPct val="100000"/>
              </a:lnSpc>
              <a:spcBef>
                <a:spcPts val="0"/>
              </a:spcBef>
              <a:spcAft>
                <a:spcPts val="0"/>
              </a:spcAft>
              <a:buNone/>
            </a:pPr>
            <a:r>
              <a:rPr b="1" lang="en-US" sz="1000">
                <a:latin typeface="Arial"/>
                <a:ea typeface="Arial"/>
                <a:cs typeface="Arial"/>
                <a:sym typeface="Arial"/>
              </a:rPr>
              <a:t>La investigación de Lily:</a:t>
            </a:r>
            <a:endParaRPr sz="1000">
              <a:latin typeface="Arial"/>
              <a:ea typeface="Arial"/>
              <a:cs typeface="Arial"/>
              <a:sym typeface="Arial"/>
            </a:endParaRPr>
          </a:p>
          <a:p>
            <a:pPr indent="0" lvl="0" marL="1139190" rtl="0" algn="just">
              <a:lnSpc>
                <a:spcPct val="100000"/>
              </a:lnSpc>
              <a:spcBef>
                <a:spcPts val="865"/>
              </a:spcBef>
              <a:spcAft>
                <a:spcPts val="0"/>
              </a:spcAft>
              <a:buNone/>
            </a:pPr>
            <a:r>
              <a:rPr b="1" lang="en-US" sz="1000">
                <a:latin typeface="Arial"/>
                <a:ea typeface="Arial"/>
                <a:cs typeface="Arial"/>
                <a:sym typeface="Arial"/>
              </a:rPr>
              <a:t>Desarrollar el razonamiento en el trabajo en grupo en ciencias</a:t>
            </a:r>
            <a:endParaRPr sz="1000">
              <a:latin typeface="Arial"/>
              <a:ea typeface="Arial"/>
              <a:cs typeface="Arial"/>
              <a:sym typeface="Arial"/>
            </a:endParaRPr>
          </a:p>
          <a:p>
            <a:pPr indent="0" lvl="0" marL="88265" marR="101600" rtl="0" algn="just">
              <a:lnSpc>
                <a:spcPct val="120700"/>
              </a:lnSpc>
              <a:spcBef>
                <a:spcPts val="590"/>
              </a:spcBef>
              <a:spcAft>
                <a:spcPts val="0"/>
              </a:spcAft>
              <a:buNone/>
            </a:pPr>
            <a:r>
              <a:rPr lang="en-US" sz="1000">
                <a:latin typeface="Arial"/>
                <a:ea typeface="Arial"/>
                <a:cs typeface="Arial"/>
                <a:sym typeface="Arial"/>
              </a:rPr>
              <a:t>Soy maestra de quinto año (9 a 10 años) y, después de usar la herramienta de autoevaluación, me preocupaba que no hubiera suficiente razonamiento en mi aula. Sentí que este era particularmente el caso de la ciencia, donde no todos los y las estudiantes demostraban su razonamiento, por ejemplo, aplicando sus conocimientos para hacer predicciones.</a:t>
            </a:r>
            <a:endParaRPr sz="1000">
              <a:latin typeface="Arial"/>
              <a:ea typeface="Arial"/>
              <a:cs typeface="Arial"/>
              <a:sym typeface="Arial"/>
            </a:endParaRPr>
          </a:p>
          <a:p>
            <a:pPr indent="0" lvl="0" marL="88265" marR="99695" rtl="0" algn="just">
              <a:lnSpc>
                <a:spcPct val="120500"/>
              </a:lnSpc>
              <a:spcBef>
                <a:spcPts val="620"/>
              </a:spcBef>
              <a:spcAft>
                <a:spcPts val="0"/>
              </a:spcAft>
              <a:buNone/>
            </a:pPr>
            <a:r>
              <a:rPr lang="en-US" sz="1000">
                <a:latin typeface="Arial"/>
                <a:ea typeface="Arial"/>
                <a:cs typeface="Arial"/>
                <a:sym typeface="Arial"/>
              </a:rPr>
              <a:t>Decidí usar el esquema de codificación T-SEDA para averiguar con qué frecuencia se desarrollaba el razonamiento en el trabajo grupal de niños y niñas durante una unidad de lecciones de ciencias. Hice observaciones en vivo de ciertos grupos utilizando la herramienta de muestreo de tiempo, plantilla 2B, y registré instancias de razonamiento. Descubrí que algunos estudiantes contribuían con su razonamiento con bastante frecuencia, pero otros no lo hacían para nada (al menos no verbalmente).</a:t>
            </a:r>
            <a:endParaRPr sz="1000">
              <a:latin typeface="Arial"/>
              <a:ea typeface="Arial"/>
              <a:cs typeface="Arial"/>
              <a:sym typeface="Arial"/>
            </a:endParaRPr>
          </a:p>
          <a:p>
            <a:pPr indent="0" lvl="0" marL="88265" marR="99695" rtl="0" algn="just">
              <a:lnSpc>
                <a:spcPct val="120000"/>
              </a:lnSpc>
              <a:spcBef>
                <a:spcPts val="625"/>
              </a:spcBef>
              <a:spcAft>
                <a:spcPts val="0"/>
              </a:spcAft>
              <a:buNone/>
            </a:pPr>
            <a:r>
              <a:rPr lang="en-US" sz="1000">
                <a:latin typeface="Arial"/>
                <a:ea typeface="Arial"/>
                <a:cs typeface="Arial"/>
                <a:sym typeface="Arial"/>
              </a:rPr>
              <a:t>Habiendo completado estas observaciones, me di cuenta de que necesitaba estructurar las actividades de trabajo en grupo para que todos se sintieran animados y se les diera la oportunidad de compartir su razonamiento dentro del grupo.</a:t>
            </a:r>
            <a:endParaRPr sz="1000">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3" name="Shape 213"/>
        <p:cNvGrpSpPr/>
        <p:nvPr/>
      </p:nvGrpSpPr>
      <p:grpSpPr>
        <a:xfrm>
          <a:off x="0" y="0"/>
          <a:ext cx="0" cy="0"/>
          <a:chOff x="0" y="0"/>
          <a:chExt cx="0" cy="0"/>
        </a:xfrm>
      </p:grpSpPr>
      <p:sp>
        <p:nvSpPr>
          <p:cNvPr id="214" name="Google Shape;214;p20"/>
          <p:cNvSpPr txBox="1"/>
          <p:nvPr/>
        </p:nvSpPr>
        <p:spPr>
          <a:xfrm>
            <a:off x="4776886" y="910724"/>
            <a:ext cx="1349375" cy="238125"/>
          </a:xfrm>
          <a:prstGeom prst="rect">
            <a:avLst/>
          </a:prstGeom>
          <a:noFill/>
          <a:ln>
            <a:noFill/>
          </a:ln>
        </p:spPr>
        <p:txBody>
          <a:bodyPr anchorCtr="0" anchor="t" bIns="0" lIns="0" spcFirstLastPara="1" rIns="0" wrap="square" tIns="11425">
            <a:spAutoFit/>
          </a:bodyPr>
          <a:lstStyle/>
          <a:p>
            <a:pPr indent="0" lvl="0" marL="12700" rtl="0" algn="l">
              <a:lnSpc>
                <a:spcPct val="100000"/>
              </a:lnSpc>
              <a:spcBef>
                <a:spcPts val="0"/>
              </a:spcBef>
              <a:spcAft>
                <a:spcPts val="0"/>
              </a:spcAft>
              <a:buNone/>
            </a:pPr>
            <a:r>
              <a:rPr b="1" lang="en-US" sz="1400">
                <a:latin typeface="Arial"/>
                <a:ea typeface="Arial"/>
                <a:cs typeface="Arial"/>
                <a:sym typeface="Arial"/>
              </a:rPr>
              <a:t>Diálogo educativo</a:t>
            </a:r>
            <a:endParaRPr sz="1400">
              <a:latin typeface="Arial"/>
              <a:ea typeface="Arial"/>
              <a:cs typeface="Arial"/>
              <a:sym typeface="Arial"/>
            </a:endParaRPr>
          </a:p>
        </p:txBody>
      </p:sp>
      <p:sp>
        <p:nvSpPr>
          <p:cNvPr id="215" name="Google Shape;215;p20"/>
          <p:cNvSpPr txBox="1"/>
          <p:nvPr/>
        </p:nvSpPr>
        <p:spPr>
          <a:xfrm>
            <a:off x="438664" y="956136"/>
            <a:ext cx="2743200" cy="737235"/>
          </a:xfrm>
          <a:prstGeom prst="rect">
            <a:avLst/>
          </a:prstGeom>
          <a:solidFill>
            <a:srgbClr val="D9F1F6"/>
          </a:solidFill>
          <a:ln>
            <a:noFill/>
          </a:ln>
        </p:spPr>
        <p:txBody>
          <a:bodyPr anchorCtr="0" anchor="t" bIns="0" lIns="0" spcFirstLastPara="1" rIns="0" wrap="square" tIns="15875">
            <a:spAutoFit/>
          </a:bodyPr>
          <a:lstStyle/>
          <a:p>
            <a:pPr indent="0" lvl="0" marL="24130" rtl="0" algn="l">
              <a:lnSpc>
                <a:spcPct val="100000"/>
              </a:lnSpc>
              <a:spcBef>
                <a:spcPts val="0"/>
              </a:spcBef>
              <a:spcAft>
                <a:spcPts val="0"/>
              </a:spcAft>
              <a:buNone/>
            </a:pPr>
            <a:r>
              <a:rPr b="1" lang="en-US" sz="1800">
                <a:solidFill>
                  <a:srgbClr val="1A616F"/>
                </a:solidFill>
                <a:latin typeface="Arial"/>
                <a:ea typeface="Arial"/>
                <a:cs typeface="Arial"/>
                <a:sym typeface="Arial"/>
              </a:rPr>
              <a:t>Parte b. ¿Qué es el diálogo</a:t>
            </a:r>
            <a:endParaRPr sz="1800">
              <a:latin typeface="Arial"/>
              <a:ea typeface="Arial"/>
              <a:cs typeface="Arial"/>
              <a:sym typeface="Arial"/>
            </a:endParaRPr>
          </a:p>
          <a:p>
            <a:pPr indent="0" lvl="0" marL="24130" rtl="0" algn="l">
              <a:lnSpc>
                <a:spcPct val="100000"/>
              </a:lnSpc>
              <a:spcBef>
                <a:spcPts val="455"/>
              </a:spcBef>
              <a:spcAft>
                <a:spcPts val="0"/>
              </a:spcAft>
              <a:buNone/>
            </a:pPr>
            <a:r>
              <a:rPr b="1" lang="en-US" sz="1800">
                <a:solidFill>
                  <a:srgbClr val="1A616F"/>
                </a:solidFill>
                <a:latin typeface="Arial"/>
                <a:ea typeface="Arial"/>
                <a:cs typeface="Arial"/>
                <a:sym typeface="Arial"/>
              </a:rPr>
              <a:t>educativo?</a:t>
            </a:r>
            <a:endParaRPr sz="1800">
              <a:latin typeface="Arial"/>
              <a:ea typeface="Arial"/>
              <a:cs typeface="Arial"/>
              <a:sym typeface="Arial"/>
            </a:endParaRPr>
          </a:p>
        </p:txBody>
      </p:sp>
      <p:sp>
        <p:nvSpPr>
          <p:cNvPr id="216" name="Google Shape;216;p20"/>
          <p:cNvSpPr/>
          <p:nvPr/>
        </p:nvSpPr>
        <p:spPr>
          <a:xfrm>
            <a:off x="480701" y="1851401"/>
            <a:ext cx="4773930" cy="5168900"/>
          </a:xfrm>
          <a:custGeom>
            <a:rect b="b" l="l" r="r" t="t"/>
            <a:pathLst>
              <a:path extrusionOk="0" h="5168900" w="4773930">
                <a:moveTo>
                  <a:pt x="0" y="0"/>
                </a:moveTo>
                <a:lnTo>
                  <a:pt x="4773676" y="0"/>
                </a:lnTo>
                <a:lnTo>
                  <a:pt x="4773676" y="5168646"/>
                </a:lnTo>
                <a:lnTo>
                  <a:pt x="0" y="5168646"/>
                </a:lnTo>
                <a:lnTo>
                  <a:pt x="0" y="0"/>
                </a:lnTo>
                <a:close/>
              </a:path>
            </a:pathLst>
          </a:custGeom>
          <a:noFill/>
          <a:ln cap="flat" cmpd="sng" w="31750">
            <a:solidFill>
              <a:srgbClr val="2791A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17" name="Google Shape;217;p20"/>
          <p:cNvSpPr txBox="1"/>
          <p:nvPr/>
        </p:nvSpPr>
        <p:spPr>
          <a:xfrm>
            <a:off x="566299" y="1931804"/>
            <a:ext cx="2218690" cy="238125"/>
          </a:xfrm>
          <a:prstGeom prst="rect">
            <a:avLst/>
          </a:prstGeom>
          <a:noFill/>
          <a:ln>
            <a:noFill/>
          </a:ln>
        </p:spPr>
        <p:txBody>
          <a:bodyPr anchorCtr="0" anchor="t" bIns="0" lIns="0" spcFirstLastPara="1" rIns="0" wrap="square" tIns="11425">
            <a:spAutoFit/>
          </a:bodyPr>
          <a:lstStyle/>
          <a:p>
            <a:pPr indent="0" lvl="0" marL="12700" rtl="0" algn="l">
              <a:lnSpc>
                <a:spcPct val="100000"/>
              </a:lnSpc>
              <a:spcBef>
                <a:spcPts val="0"/>
              </a:spcBef>
              <a:spcAft>
                <a:spcPts val="0"/>
              </a:spcAft>
              <a:buNone/>
            </a:pPr>
            <a:r>
              <a:rPr b="1" lang="en-US" sz="1400">
                <a:solidFill>
                  <a:srgbClr val="1A616F"/>
                </a:solidFill>
                <a:latin typeface="Arial"/>
                <a:ea typeface="Arial"/>
                <a:cs typeface="Arial"/>
                <a:sym typeface="Arial"/>
              </a:rPr>
              <a:t>¿Qué es el diálogo educativo?</a:t>
            </a:r>
            <a:endParaRPr sz="1400">
              <a:latin typeface="Arial"/>
              <a:ea typeface="Arial"/>
              <a:cs typeface="Arial"/>
              <a:sym typeface="Arial"/>
            </a:endParaRPr>
          </a:p>
        </p:txBody>
      </p:sp>
      <p:sp>
        <p:nvSpPr>
          <p:cNvPr id="218" name="Google Shape;218;p20"/>
          <p:cNvSpPr txBox="1"/>
          <p:nvPr/>
        </p:nvSpPr>
        <p:spPr>
          <a:xfrm>
            <a:off x="566299" y="2367668"/>
            <a:ext cx="4575175" cy="1323975"/>
          </a:xfrm>
          <a:prstGeom prst="rect">
            <a:avLst/>
          </a:prstGeom>
          <a:noFill/>
          <a:ln>
            <a:noFill/>
          </a:ln>
        </p:spPr>
        <p:txBody>
          <a:bodyPr anchorCtr="0" anchor="t" bIns="0" lIns="0" spcFirstLastPara="1" rIns="0" wrap="square" tIns="9525">
            <a:spAutoFit/>
          </a:bodyPr>
          <a:lstStyle/>
          <a:p>
            <a:pPr indent="0" lvl="0" marL="12700" marR="5080" rtl="0" algn="l">
              <a:lnSpc>
                <a:spcPct val="101699"/>
              </a:lnSpc>
              <a:spcBef>
                <a:spcPts val="0"/>
              </a:spcBef>
              <a:spcAft>
                <a:spcPts val="0"/>
              </a:spcAft>
              <a:buNone/>
            </a:pPr>
            <a:r>
              <a:rPr lang="en-US" sz="1200">
                <a:latin typeface="Arial"/>
                <a:ea typeface="Arial"/>
                <a:cs typeface="Arial"/>
                <a:sym typeface="Arial"/>
              </a:rPr>
              <a:t>En el diálogo, los participantes se escuchan unos a otros, contribuyen compartiendo sus ideas, justificando sus contribuciones e involucrándose con los puntos de vista de los demás. En particular, exploran y evalúan diferentes perspectivas y razonamientos. Las preguntas y aportes relevantes están vinculadas entre quienes dialogan, lo que permite que el conocimiento se construya colectivamente dentro de una clase o sobre una serie de clases interconectadas.</a:t>
            </a:r>
            <a:endParaRPr sz="1200">
              <a:latin typeface="Arial"/>
              <a:ea typeface="Arial"/>
              <a:cs typeface="Arial"/>
              <a:sym typeface="Arial"/>
            </a:endParaRPr>
          </a:p>
        </p:txBody>
      </p:sp>
      <p:sp>
        <p:nvSpPr>
          <p:cNvPr id="219" name="Google Shape;219;p20"/>
          <p:cNvSpPr txBox="1"/>
          <p:nvPr/>
        </p:nvSpPr>
        <p:spPr>
          <a:xfrm>
            <a:off x="566299" y="3845948"/>
            <a:ext cx="4548505" cy="1327150"/>
          </a:xfrm>
          <a:prstGeom prst="rect">
            <a:avLst/>
          </a:prstGeom>
          <a:noFill/>
          <a:ln>
            <a:noFill/>
          </a:ln>
        </p:spPr>
        <p:txBody>
          <a:bodyPr anchorCtr="0" anchor="t" bIns="0" lIns="0" spcFirstLastPara="1" rIns="0" wrap="square" tIns="8875">
            <a:spAutoFit/>
          </a:bodyPr>
          <a:lstStyle/>
          <a:p>
            <a:pPr indent="0" lvl="0" marL="12700" marR="5080" rtl="0" algn="l">
              <a:lnSpc>
                <a:spcPct val="101899"/>
              </a:lnSpc>
              <a:spcBef>
                <a:spcPts val="0"/>
              </a:spcBef>
              <a:spcAft>
                <a:spcPts val="0"/>
              </a:spcAft>
              <a:buNone/>
            </a:pPr>
            <a:r>
              <a:rPr lang="en-US" sz="1200">
                <a:latin typeface="Arial"/>
                <a:ea typeface="Arial"/>
                <a:cs typeface="Arial"/>
                <a:sym typeface="Arial"/>
              </a:rPr>
              <a:t>Aunque las interacciones verbales son fundamentales, el diálogo puede apoyarse con comunicación no verbal (por ejemplo, gestos, expresión facial y contacto visual) y mediante el uso de recursos visuales o tecnológicos. El silencio, el movimiento físico, las rutinas del aula y la ética también pueden ser aspectos importantes del diálogo, enmarcando y apoyando (o en ocasiones obstaculizando) la conversación hablada, que es el enfoque principal de este kit.</a:t>
            </a:r>
            <a:endParaRPr sz="1200">
              <a:latin typeface="Arial"/>
              <a:ea typeface="Arial"/>
              <a:cs typeface="Arial"/>
              <a:sym typeface="Arial"/>
            </a:endParaRPr>
          </a:p>
        </p:txBody>
      </p:sp>
      <p:sp>
        <p:nvSpPr>
          <p:cNvPr id="220" name="Google Shape;220;p20"/>
          <p:cNvSpPr txBox="1"/>
          <p:nvPr/>
        </p:nvSpPr>
        <p:spPr>
          <a:xfrm>
            <a:off x="566299" y="5327276"/>
            <a:ext cx="4507865" cy="952500"/>
          </a:xfrm>
          <a:prstGeom prst="rect">
            <a:avLst/>
          </a:prstGeom>
          <a:noFill/>
          <a:ln>
            <a:noFill/>
          </a:ln>
        </p:spPr>
        <p:txBody>
          <a:bodyPr anchorCtr="0" anchor="t" bIns="0" lIns="0" spcFirstLastPara="1" rIns="0" wrap="square" tIns="9525">
            <a:spAutoFit/>
          </a:bodyPr>
          <a:lstStyle/>
          <a:p>
            <a:pPr indent="0" lvl="0" marL="12700" marR="5080" rtl="0" algn="l">
              <a:lnSpc>
                <a:spcPct val="101699"/>
              </a:lnSpc>
              <a:spcBef>
                <a:spcPts val="0"/>
              </a:spcBef>
              <a:spcAft>
                <a:spcPts val="0"/>
              </a:spcAft>
              <a:buNone/>
            </a:pPr>
            <a:r>
              <a:rPr lang="en-US" sz="1200">
                <a:latin typeface="Arial"/>
                <a:ea typeface="Arial"/>
                <a:cs typeface="Arial"/>
                <a:sym typeface="Arial"/>
              </a:rPr>
              <a:t>Algunas características del diálogo educativo productivo ya están presentes en muchas aulas, pero mantener un diálogo educativo productivo lleva tiempo. También puede desafiar a los participantes, especialmente si no están acostumbrados a expresar sus puntos de vista en profundidad o a que evalúen sus ideas abiertamente.</a:t>
            </a:r>
            <a:endParaRPr sz="1200">
              <a:latin typeface="Arial"/>
              <a:ea typeface="Arial"/>
              <a:cs typeface="Arial"/>
              <a:sym typeface="Arial"/>
            </a:endParaRPr>
          </a:p>
        </p:txBody>
      </p:sp>
      <p:sp>
        <p:nvSpPr>
          <p:cNvPr id="221" name="Google Shape;221;p20"/>
          <p:cNvSpPr txBox="1"/>
          <p:nvPr/>
        </p:nvSpPr>
        <p:spPr>
          <a:xfrm>
            <a:off x="1023499" y="6394076"/>
            <a:ext cx="4060190" cy="470534"/>
          </a:xfrm>
          <a:prstGeom prst="rect">
            <a:avLst/>
          </a:prstGeom>
          <a:noFill/>
          <a:ln>
            <a:noFill/>
          </a:ln>
        </p:spPr>
        <p:txBody>
          <a:bodyPr anchorCtr="0" anchor="t" bIns="0" lIns="0" spcFirstLastPara="1" rIns="0" wrap="square" tIns="12700">
            <a:spAutoFit/>
          </a:bodyPr>
          <a:lstStyle/>
          <a:p>
            <a:pPr indent="0" lvl="0" marL="12700" marR="5080" rtl="0" algn="l">
              <a:lnSpc>
                <a:spcPct val="121700"/>
              </a:lnSpc>
              <a:spcBef>
                <a:spcPts val="0"/>
              </a:spcBef>
              <a:spcAft>
                <a:spcPts val="0"/>
              </a:spcAft>
              <a:buNone/>
            </a:pPr>
            <a:r>
              <a:rPr b="1" lang="en-US" sz="1200" u="sng">
                <a:solidFill>
                  <a:srgbClr val="0000FF"/>
                </a:solidFill>
                <a:latin typeface="Arial"/>
                <a:ea typeface="Arial"/>
                <a:cs typeface="Arial"/>
                <a:sym typeface="Arial"/>
              </a:rPr>
              <a:t>Video 1: ¿Qué es el diálogo educativo?</a:t>
            </a:r>
            <a:r>
              <a:rPr lang="en-US" sz="1200" u="sng">
                <a:solidFill>
                  <a:srgbClr val="0000FF"/>
                </a:solidFill>
                <a:latin typeface="Arial"/>
                <a:ea typeface="Arial"/>
                <a:cs typeface="Arial"/>
                <a:sym typeface="Arial"/>
              </a:rPr>
              <a:t>:</a:t>
            </a:r>
            <a:r>
              <a:rPr lang="en-US" sz="1200">
                <a:latin typeface="Arial"/>
                <a:ea typeface="Arial"/>
                <a:cs typeface="Arial"/>
                <a:sym typeface="Arial"/>
              </a:rPr>
              <a:t>Entrega más información sobre diálogo educativo.</a:t>
            </a:r>
            <a:endParaRPr sz="1200">
              <a:latin typeface="Arial"/>
              <a:ea typeface="Arial"/>
              <a:cs typeface="Arial"/>
              <a:sym typeface="Arial"/>
            </a:endParaRPr>
          </a:p>
        </p:txBody>
      </p:sp>
      <p:sp>
        <p:nvSpPr>
          <p:cNvPr id="222" name="Google Shape;222;p20"/>
          <p:cNvSpPr/>
          <p:nvPr/>
        </p:nvSpPr>
        <p:spPr>
          <a:xfrm>
            <a:off x="5568957" y="1712391"/>
            <a:ext cx="4744720" cy="5308600"/>
          </a:xfrm>
          <a:custGeom>
            <a:rect b="b" l="l" r="r" t="t"/>
            <a:pathLst>
              <a:path extrusionOk="0" h="5308600" w="4744720">
                <a:moveTo>
                  <a:pt x="0" y="0"/>
                </a:moveTo>
                <a:lnTo>
                  <a:pt x="4744466" y="0"/>
                </a:lnTo>
                <a:lnTo>
                  <a:pt x="4744466" y="5308346"/>
                </a:lnTo>
                <a:lnTo>
                  <a:pt x="0" y="5308346"/>
                </a:lnTo>
                <a:lnTo>
                  <a:pt x="0" y="0"/>
                </a:lnTo>
                <a:close/>
              </a:path>
            </a:pathLst>
          </a:custGeom>
          <a:noFill/>
          <a:ln cap="flat" cmpd="sng" w="31750">
            <a:solidFill>
              <a:srgbClr val="2791A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23" name="Google Shape;223;p20"/>
          <p:cNvSpPr txBox="1"/>
          <p:nvPr/>
        </p:nvSpPr>
        <p:spPr>
          <a:xfrm>
            <a:off x="5656460" y="1791596"/>
            <a:ext cx="3804285" cy="238125"/>
          </a:xfrm>
          <a:prstGeom prst="rect">
            <a:avLst/>
          </a:prstGeom>
          <a:noFill/>
          <a:ln>
            <a:noFill/>
          </a:ln>
        </p:spPr>
        <p:txBody>
          <a:bodyPr anchorCtr="0" anchor="t" bIns="0" lIns="0" spcFirstLastPara="1" rIns="0" wrap="square" tIns="11425">
            <a:spAutoFit/>
          </a:bodyPr>
          <a:lstStyle/>
          <a:p>
            <a:pPr indent="0" lvl="0" marL="12700" rtl="0" algn="l">
              <a:lnSpc>
                <a:spcPct val="100000"/>
              </a:lnSpc>
              <a:spcBef>
                <a:spcPts val="0"/>
              </a:spcBef>
              <a:spcAft>
                <a:spcPts val="0"/>
              </a:spcAft>
              <a:buNone/>
            </a:pPr>
            <a:r>
              <a:rPr b="1" lang="en-US" sz="1400">
                <a:solidFill>
                  <a:srgbClr val="1A616F"/>
                </a:solidFill>
                <a:latin typeface="Arial"/>
                <a:ea typeface="Arial"/>
                <a:cs typeface="Arial"/>
                <a:sym typeface="Arial"/>
              </a:rPr>
              <a:t>¿Cuál es la diferencia entre diálogo y conversación?</a:t>
            </a:r>
            <a:endParaRPr sz="1400">
              <a:latin typeface="Arial"/>
              <a:ea typeface="Arial"/>
              <a:cs typeface="Arial"/>
              <a:sym typeface="Arial"/>
            </a:endParaRPr>
          </a:p>
        </p:txBody>
      </p:sp>
      <p:sp>
        <p:nvSpPr>
          <p:cNvPr id="224" name="Google Shape;224;p20"/>
          <p:cNvSpPr txBox="1"/>
          <p:nvPr/>
        </p:nvSpPr>
        <p:spPr>
          <a:xfrm>
            <a:off x="5656460" y="2227460"/>
            <a:ext cx="4460875" cy="1323975"/>
          </a:xfrm>
          <a:prstGeom prst="rect">
            <a:avLst/>
          </a:prstGeom>
          <a:noFill/>
          <a:ln>
            <a:noFill/>
          </a:ln>
        </p:spPr>
        <p:txBody>
          <a:bodyPr anchorCtr="0" anchor="t" bIns="0" lIns="0" spcFirstLastPara="1" rIns="0" wrap="square" tIns="9525">
            <a:spAutoFit/>
          </a:bodyPr>
          <a:lstStyle/>
          <a:p>
            <a:pPr indent="0" lvl="0" marL="12700" marR="5080" rtl="0" algn="l">
              <a:lnSpc>
                <a:spcPct val="101699"/>
              </a:lnSpc>
              <a:spcBef>
                <a:spcPts val="0"/>
              </a:spcBef>
              <a:spcAft>
                <a:spcPts val="0"/>
              </a:spcAft>
              <a:buNone/>
            </a:pPr>
            <a:r>
              <a:rPr lang="en-US" sz="1200">
                <a:latin typeface="Arial"/>
                <a:ea typeface="Arial"/>
                <a:cs typeface="Arial"/>
                <a:sym typeface="Arial"/>
              </a:rPr>
              <a:t>Estudiantes y docentes hablan bastante durante el transcurso del día con distintos propósitos como, por ejemplo, dar instrucciones o compartir información. Sin embargo, estos ejemplos no son lo que entendemos por diálogo educativo. Incluso cuando los y las estudiantes conversan durante las situaciones de aprendizaje, es posible que no participen en un diálogo educativo. Tome este ejemplo de un maestro que ha utilizado los recursos de T-SEDA:</a:t>
            </a:r>
            <a:endParaRPr sz="1200">
              <a:latin typeface="Arial"/>
              <a:ea typeface="Arial"/>
              <a:cs typeface="Arial"/>
              <a:sym typeface="Arial"/>
            </a:endParaRPr>
          </a:p>
        </p:txBody>
      </p:sp>
      <p:sp>
        <p:nvSpPr>
          <p:cNvPr id="225" name="Google Shape;225;p20"/>
          <p:cNvSpPr txBox="1"/>
          <p:nvPr/>
        </p:nvSpPr>
        <p:spPr>
          <a:xfrm>
            <a:off x="5656460" y="3708788"/>
            <a:ext cx="4472305" cy="952500"/>
          </a:xfrm>
          <a:prstGeom prst="rect">
            <a:avLst/>
          </a:prstGeom>
          <a:noFill/>
          <a:ln>
            <a:noFill/>
          </a:ln>
        </p:spPr>
        <p:txBody>
          <a:bodyPr anchorCtr="0" anchor="t" bIns="0" lIns="0" spcFirstLastPara="1" rIns="0" wrap="square" tIns="9525">
            <a:spAutoFit/>
          </a:bodyPr>
          <a:lstStyle/>
          <a:p>
            <a:pPr indent="0" lvl="0" marL="12700" marR="5080" rtl="0" algn="l">
              <a:lnSpc>
                <a:spcPct val="101699"/>
              </a:lnSpc>
              <a:spcBef>
                <a:spcPts val="0"/>
              </a:spcBef>
              <a:spcAft>
                <a:spcPts val="0"/>
              </a:spcAft>
              <a:buNone/>
            </a:pPr>
            <a:r>
              <a:rPr i="1" lang="en-US" sz="1200">
                <a:latin typeface="Arial"/>
                <a:ea typeface="Arial"/>
                <a:cs typeface="Arial"/>
                <a:sym typeface="Arial"/>
              </a:rPr>
              <a:t>Algunos estudiantes dejan que su compañero de aprendizaje hable todo el tiempo, o expresan sus pensamientos sin escuchar lo que dice su compañero. Algunas parejas no hablaron en absoluto o hablaron acerca de otro tema. Los y las estudiantes no pudieron estructurar sus discusiones y no entendieron el propósito de su conversación. </a:t>
            </a:r>
            <a:r>
              <a:rPr lang="en-US" sz="1200">
                <a:latin typeface="Arial"/>
                <a:ea typeface="Arial"/>
                <a:cs typeface="Arial"/>
                <a:sym typeface="Arial"/>
              </a:rPr>
              <a:t>(Natalie)</a:t>
            </a:r>
            <a:endParaRPr sz="1200">
              <a:latin typeface="Arial"/>
              <a:ea typeface="Arial"/>
              <a:cs typeface="Arial"/>
              <a:sym typeface="Arial"/>
            </a:endParaRPr>
          </a:p>
        </p:txBody>
      </p:sp>
      <p:sp>
        <p:nvSpPr>
          <p:cNvPr id="226" name="Google Shape;226;p20"/>
          <p:cNvSpPr txBox="1"/>
          <p:nvPr/>
        </p:nvSpPr>
        <p:spPr>
          <a:xfrm>
            <a:off x="5656460" y="4749114"/>
            <a:ext cx="4474210" cy="1699311"/>
          </a:xfrm>
          <a:prstGeom prst="rect">
            <a:avLst/>
          </a:prstGeom>
          <a:noFill/>
          <a:ln>
            <a:noFill/>
          </a:ln>
        </p:spPr>
        <p:txBody>
          <a:bodyPr anchorCtr="0" anchor="t" bIns="0" lIns="0" spcFirstLastPara="1" rIns="0" wrap="square" tIns="9525">
            <a:spAutoFit/>
          </a:bodyPr>
          <a:lstStyle/>
          <a:p>
            <a:pPr indent="0" lvl="0" marL="12700" marR="5080" rtl="0" algn="just">
              <a:lnSpc>
                <a:spcPct val="101699"/>
              </a:lnSpc>
              <a:spcBef>
                <a:spcPts val="0"/>
              </a:spcBef>
              <a:spcAft>
                <a:spcPts val="0"/>
              </a:spcAft>
              <a:buNone/>
            </a:pPr>
            <a:r>
              <a:rPr lang="en-US" sz="1200">
                <a:latin typeface="Arial"/>
                <a:ea typeface="Arial"/>
                <a:cs typeface="Arial"/>
                <a:sym typeface="Arial"/>
              </a:rPr>
              <a:t>Aunque los y las estudiantes conversaban, no participaban en el diálogo porque no se relacionaban entre sí, no se escuchaban y su conversación no formaba parte del aprendizaje.</a:t>
            </a:r>
            <a:endParaRPr sz="1200">
              <a:latin typeface="Arial"/>
              <a:ea typeface="Arial"/>
              <a:cs typeface="Arial"/>
              <a:sym typeface="Arial"/>
            </a:endParaRPr>
          </a:p>
          <a:p>
            <a:pPr indent="0" lvl="0" marL="12700" marR="5080" rtl="0" algn="just">
              <a:lnSpc>
                <a:spcPct val="101699"/>
              </a:lnSpc>
              <a:spcBef>
                <a:spcPts val="75"/>
              </a:spcBef>
              <a:spcAft>
                <a:spcPts val="0"/>
              </a:spcAft>
              <a:buNone/>
            </a:pPr>
            <a:r>
              <a:t/>
            </a:r>
            <a:endParaRPr sz="1200">
              <a:latin typeface="Arial"/>
              <a:ea typeface="Arial"/>
              <a:cs typeface="Arial"/>
              <a:sym typeface="Arial"/>
            </a:endParaRPr>
          </a:p>
          <a:p>
            <a:pPr indent="0" lvl="0" marL="0" rtl="0" algn="just">
              <a:spcBef>
                <a:spcPts val="0"/>
              </a:spcBef>
              <a:spcAft>
                <a:spcPts val="0"/>
              </a:spcAft>
              <a:buNone/>
            </a:pPr>
            <a:r>
              <a:rPr b="1" lang="en-US" sz="1200">
                <a:solidFill>
                  <a:srgbClr val="000000"/>
                </a:solidFill>
                <a:latin typeface="Arimo"/>
                <a:ea typeface="Arimo"/>
                <a:cs typeface="Arimo"/>
                <a:sym typeface="Arimo"/>
              </a:rPr>
              <a:t>Video clips: </a:t>
            </a:r>
            <a:r>
              <a:rPr lang="en-US" sz="1200">
                <a:solidFill>
                  <a:srgbClr val="000000"/>
                </a:solidFill>
                <a:latin typeface="Arimo"/>
                <a:ea typeface="Arimo"/>
                <a:cs typeface="Arimo"/>
                <a:sym typeface="Arimo"/>
              </a:rPr>
              <a:t>Video clips descargables de enseñanza dialógica en salones de clase Reino Unido (primaria y secundaria) filmados para varios proyectos de investigación están disponibles en:</a:t>
            </a:r>
            <a:endParaRPr/>
          </a:p>
          <a:p>
            <a:pPr indent="0" lvl="0" marL="0" rtl="0" algn="just">
              <a:spcBef>
                <a:spcPts val="0"/>
              </a:spcBef>
              <a:spcAft>
                <a:spcPts val="0"/>
              </a:spcAft>
              <a:buNone/>
            </a:pPr>
            <a:r>
              <a:rPr lang="en-US" sz="1200" u="sng">
                <a:solidFill>
                  <a:schemeClr val="hlink"/>
                </a:solidFill>
                <a:latin typeface="Helvetica Neue"/>
                <a:ea typeface="Helvetica Neue"/>
                <a:cs typeface="Helvetica Neue"/>
                <a:sym typeface="Helvetica Neue"/>
                <a:hlinkClick r:id="rId3"/>
              </a:rPr>
              <a:t>https://vimeopro.com/camtree/cedir/</a:t>
            </a:r>
            <a:r>
              <a:rPr lang="en-US" sz="1200" u="sng">
                <a:latin typeface="Helvetica Neue"/>
                <a:ea typeface="Helvetica Neue"/>
                <a:cs typeface="Helvetica Neue"/>
                <a:sym typeface="Helvetica Neue"/>
              </a:rPr>
              <a:t> (Incluyen plantillas para discusión</a:t>
            </a:r>
            <a:r>
              <a:rPr lang="en-US" sz="1200">
                <a:solidFill>
                  <a:srgbClr val="000000"/>
                </a:solidFill>
                <a:latin typeface="Arimo"/>
                <a:ea typeface="Arimo"/>
                <a:cs typeface="Arimo"/>
                <a:sym typeface="Arimo"/>
              </a:rPr>
              <a:t>)</a:t>
            </a:r>
            <a:endParaRPr sz="1200">
              <a:latin typeface="Arial"/>
              <a:ea typeface="Arial"/>
              <a:cs typeface="Arial"/>
              <a:sym typeface="Arial"/>
            </a:endParaRPr>
          </a:p>
        </p:txBody>
      </p:sp>
      <p:sp>
        <p:nvSpPr>
          <p:cNvPr id="227" name="Google Shape;227;p20"/>
          <p:cNvSpPr txBox="1"/>
          <p:nvPr/>
        </p:nvSpPr>
        <p:spPr>
          <a:xfrm>
            <a:off x="5630163" y="6468005"/>
            <a:ext cx="4356735" cy="437620"/>
          </a:xfrm>
          <a:prstGeom prst="rect">
            <a:avLst/>
          </a:prstGeom>
          <a:noFill/>
          <a:ln>
            <a:noFill/>
          </a:ln>
        </p:spPr>
        <p:txBody>
          <a:bodyPr anchorCtr="0" anchor="t" bIns="0" lIns="0" spcFirstLastPara="1" rIns="0" wrap="square" tIns="11425">
            <a:spAutoFit/>
          </a:bodyPr>
          <a:lstStyle/>
          <a:p>
            <a:pPr indent="0" lvl="0" marL="12700" marR="5080" rtl="0" algn="l">
              <a:lnSpc>
                <a:spcPct val="120700"/>
              </a:lnSpc>
              <a:spcBef>
                <a:spcPts val="0"/>
              </a:spcBef>
              <a:spcAft>
                <a:spcPts val="0"/>
              </a:spcAft>
              <a:buNone/>
            </a:pPr>
            <a:r>
              <a:rPr b="1" lang="en-US" sz="1200">
                <a:latin typeface="Arial"/>
                <a:ea typeface="Arial"/>
                <a:cs typeface="Arial"/>
                <a:sym typeface="Arial"/>
              </a:rPr>
              <a:t>La tabla siguiente indica el tipo de conversación que puede escuchar cuando los y las estudiantes participan en un diálogo educativo.</a:t>
            </a:r>
            <a:endParaRPr sz="1200">
              <a:latin typeface="Arial"/>
              <a:ea typeface="Arial"/>
              <a:cs typeface="Arial"/>
              <a:sym typeface="Arial"/>
            </a:endParaRPr>
          </a:p>
        </p:txBody>
      </p:sp>
      <p:pic>
        <p:nvPicPr>
          <p:cNvPr id="228" name="Google Shape;228;p20"/>
          <p:cNvPicPr preferRelativeResize="0"/>
          <p:nvPr/>
        </p:nvPicPr>
        <p:blipFill rotWithShape="1">
          <a:blip r:embed="rId4">
            <a:alphaModFix/>
          </a:blip>
          <a:srcRect b="0" l="0" r="0" t="0"/>
          <a:stretch/>
        </p:blipFill>
        <p:spPr>
          <a:xfrm>
            <a:off x="572014" y="6436610"/>
            <a:ext cx="449580" cy="44958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2" name="Shape 232"/>
        <p:cNvGrpSpPr/>
        <p:nvPr/>
      </p:nvGrpSpPr>
      <p:grpSpPr>
        <a:xfrm>
          <a:off x="0" y="0"/>
          <a:ext cx="0" cy="0"/>
          <a:chOff x="0" y="0"/>
          <a:chExt cx="0" cy="0"/>
        </a:xfrm>
      </p:grpSpPr>
      <p:graphicFrame>
        <p:nvGraphicFramePr>
          <p:cNvPr id="233" name="Google Shape;233;p21"/>
          <p:cNvGraphicFramePr/>
          <p:nvPr/>
        </p:nvGraphicFramePr>
        <p:xfrm>
          <a:off x="463176" y="1243464"/>
          <a:ext cx="3000000" cy="3000000"/>
        </p:xfrm>
        <a:graphic>
          <a:graphicData uri="http://schemas.openxmlformats.org/drawingml/2006/table">
            <a:tbl>
              <a:tblPr bandRow="1" firstRow="1">
                <a:noFill/>
                <a:tableStyleId>{58AB1DB1-8ADB-4D9A-8FE6-866EEACACDEC}</a:tableStyleId>
              </a:tblPr>
              <a:tblGrid>
                <a:gridCol w="2066300"/>
                <a:gridCol w="3852550"/>
                <a:gridCol w="3852550"/>
              </a:tblGrid>
              <a:tr h="267975">
                <a:tc>
                  <a:txBody>
                    <a:bodyPr/>
                    <a:lstStyle/>
                    <a:p>
                      <a:pPr indent="0" lvl="0" marL="69850" marR="0" rtl="0" algn="l">
                        <a:lnSpc>
                          <a:spcPct val="118499"/>
                        </a:lnSpc>
                        <a:spcBef>
                          <a:spcPts val="0"/>
                        </a:spcBef>
                        <a:spcAft>
                          <a:spcPts val="0"/>
                        </a:spcAft>
                        <a:buNone/>
                      </a:pPr>
                      <a:r>
                        <a:rPr b="1" lang="en-US" sz="1000" u="none" cap="none" strike="noStrike">
                          <a:latin typeface="Arial"/>
                          <a:ea typeface="Arial"/>
                          <a:cs typeface="Arial"/>
                          <a:sym typeface="Arial"/>
                        </a:rPr>
                        <a:t>Categorías de diálogo</a:t>
                      </a:r>
                      <a:endParaRPr sz="1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9850" marR="0" rtl="0" algn="l">
                        <a:lnSpc>
                          <a:spcPct val="118499"/>
                        </a:lnSpc>
                        <a:spcBef>
                          <a:spcPts val="0"/>
                        </a:spcBef>
                        <a:spcAft>
                          <a:spcPts val="0"/>
                        </a:spcAft>
                        <a:buNone/>
                      </a:pPr>
                      <a:r>
                        <a:rPr b="1" lang="en-US" sz="1000" u="none" cap="none" strike="noStrike">
                          <a:latin typeface="Arial"/>
                          <a:ea typeface="Arial"/>
                          <a:cs typeface="Arial"/>
                          <a:sym typeface="Arial"/>
                        </a:rPr>
                        <a:t>Contribuciones y estrategias</a:t>
                      </a:r>
                      <a:endParaRPr sz="1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9850" marR="0" rtl="0" algn="l">
                        <a:lnSpc>
                          <a:spcPct val="118499"/>
                        </a:lnSpc>
                        <a:spcBef>
                          <a:spcPts val="0"/>
                        </a:spcBef>
                        <a:spcAft>
                          <a:spcPts val="0"/>
                        </a:spcAft>
                        <a:buNone/>
                      </a:pPr>
                      <a:r>
                        <a:rPr b="1" lang="en-US" sz="1000" u="none" cap="none" strike="noStrike">
                          <a:latin typeface="Arial"/>
                          <a:ea typeface="Arial"/>
                          <a:cs typeface="Arial"/>
                          <a:sym typeface="Arial"/>
                        </a:rPr>
                        <a:t>¿Qué escuchamos? (palabras clave)</a:t>
                      </a:r>
                      <a:endParaRPr sz="1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50850">
                <a:tc>
                  <a:txBody>
                    <a:bodyPr/>
                    <a:lstStyle/>
                    <a:p>
                      <a:pPr indent="0" lvl="0" marL="69850" marR="0" rtl="0" algn="l">
                        <a:lnSpc>
                          <a:spcPct val="118499"/>
                        </a:lnSpc>
                        <a:spcBef>
                          <a:spcPts val="0"/>
                        </a:spcBef>
                        <a:spcAft>
                          <a:spcPts val="0"/>
                        </a:spcAft>
                        <a:buNone/>
                      </a:pPr>
                      <a:r>
                        <a:rPr b="1" lang="en-US" sz="1000" u="none" cap="none" strike="noStrike">
                          <a:latin typeface="Arial"/>
                          <a:ea typeface="Arial"/>
                          <a:cs typeface="Arial"/>
                          <a:sym typeface="Arial"/>
                        </a:rPr>
                        <a:t>ID - Invitar a desarrollar ideas</a:t>
                      </a:r>
                      <a:endParaRPr sz="1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9850" marR="0" rtl="0" algn="l">
                        <a:lnSpc>
                          <a:spcPct val="118499"/>
                        </a:lnSpc>
                        <a:spcBef>
                          <a:spcPts val="0"/>
                        </a:spcBef>
                        <a:spcAft>
                          <a:spcPts val="0"/>
                        </a:spcAft>
                        <a:buNone/>
                      </a:pPr>
                      <a:r>
                        <a:rPr lang="en-US" sz="1000" u="none" cap="none" strike="noStrike">
                          <a:latin typeface="Arial"/>
                          <a:ea typeface="Arial"/>
                          <a:cs typeface="Arial"/>
                          <a:sym typeface="Arial"/>
                        </a:rPr>
                        <a:t>Invitar a otra a elaborar, construir sobre, clariﬁcar o enriquecer las</a:t>
                      </a:r>
                      <a:endParaRPr sz="1000" u="none" cap="none" strike="noStrike">
                        <a:latin typeface="Arial"/>
                        <a:ea typeface="Arial"/>
                        <a:cs typeface="Arial"/>
                        <a:sym typeface="Arial"/>
                      </a:endParaRPr>
                    </a:p>
                    <a:p>
                      <a:pPr indent="0" lvl="0" marL="69850" marR="0" rtl="0" algn="l">
                        <a:lnSpc>
                          <a:spcPct val="100000"/>
                        </a:lnSpc>
                        <a:spcBef>
                          <a:spcPts val="240"/>
                        </a:spcBef>
                        <a:spcAft>
                          <a:spcPts val="0"/>
                        </a:spcAft>
                        <a:buNone/>
                      </a:pPr>
                      <a:r>
                        <a:rPr lang="en-US" sz="1000" u="none" cap="none" strike="noStrike">
                          <a:latin typeface="Arial"/>
                          <a:ea typeface="Arial"/>
                          <a:cs typeface="Arial"/>
                          <a:sym typeface="Arial"/>
                        </a:rPr>
                        <a:t>ideas/aportes propios o de otros.</a:t>
                      </a:r>
                      <a:endParaRPr sz="1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9850" marR="0" rtl="0" algn="l">
                        <a:lnSpc>
                          <a:spcPct val="118499"/>
                        </a:lnSpc>
                        <a:spcBef>
                          <a:spcPts val="0"/>
                        </a:spcBef>
                        <a:spcAft>
                          <a:spcPts val="0"/>
                        </a:spcAft>
                        <a:buNone/>
                      </a:pPr>
                      <a:r>
                        <a:rPr lang="en-US" sz="1000" u="none" cap="none" strike="noStrike">
                          <a:latin typeface="Arial"/>
                          <a:ea typeface="Arial"/>
                          <a:cs typeface="Arial"/>
                          <a:sym typeface="Arial"/>
                        </a:rPr>
                        <a:t>‘Puedes añadir’, ‘¿Qué?’, ‘Dime’, ‘¿Puedes refrasear esto?’, ‘¿Piensas</a:t>
                      </a:r>
                      <a:endParaRPr sz="1000" u="none" cap="none" strike="noStrike">
                        <a:latin typeface="Arial"/>
                        <a:ea typeface="Arial"/>
                        <a:cs typeface="Arial"/>
                        <a:sym typeface="Arial"/>
                      </a:endParaRPr>
                    </a:p>
                    <a:p>
                      <a:pPr indent="0" lvl="0" marL="69850" marR="0" rtl="0" algn="l">
                        <a:lnSpc>
                          <a:spcPct val="100000"/>
                        </a:lnSpc>
                        <a:spcBef>
                          <a:spcPts val="240"/>
                        </a:spcBef>
                        <a:spcAft>
                          <a:spcPts val="0"/>
                        </a:spcAft>
                        <a:buNone/>
                      </a:pPr>
                      <a:r>
                        <a:rPr lang="en-US" sz="1000" u="none" cap="none" strike="noStrike">
                          <a:latin typeface="Arial"/>
                          <a:ea typeface="Arial"/>
                          <a:cs typeface="Arial"/>
                          <a:sym typeface="Arial"/>
                        </a:rPr>
                        <a:t>que?’, ‘¿Estás de acuerdo?’.</a:t>
                      </a:r>
                      <a:endParaRPr sz="1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33725">
                <a:tc>
                  <a:txBody>
                    <a:bodyPr/>
                    <a:lstStyle/>
                    <a:p>
                      <a:pPr indent="0" lvl="0" marL="69850" marR="0" rtl="0" algn="l">
                        <a:lnSpc>
                          <a:spcPct val="118499"/>
                        </a:lnSpc>
                        <a:spcBef>
                          <a:spcPts val="0"/>
                        </a:spcBef>
                        <a:spcAft>
                          <a:spcPts val="0"/>
                        </a:spcAft>
                        <a:buNone/>
                      </a:pPr>
                      <a:r>
                        <a:rPr b="1" lang="en-US" sz="1000" u="none" cap="none" strike="noStrike">
                          <a:latin typeface="Arial"/>
                          <a:ea typeface="Arial"/>
                          <a:cs typeface="Arial"/>
                          <a:sym typeface="Arial"/>
                        </a:rPr>
                        <a:t>D -Desarrollar ideas</a:t>
                      </a:r>
                      <a:endParaRPr sz="1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9850" marR="0" rtl="0" algn="l">
                        <a:lnSpc>
                          <a:spcPct val="118499"/>
                        </a:lnSpc>
                        <a:spcBef>
                          <a:spcPts val="0"/>
                        </a:spcBef>
                        <a:spcAft>
                          <a:spcPts val="0"/>
                        </a:spcAft>
                        <a:buNone/>
                      </a:pPr>
                      <a:r>
                        <a:rPr lang="en-US" sz="1000" u="none" cap="none" strike="noStrike">
                          <a:latin typeface="Arial"/>
                          <a:ea typeface="Arial"/>
                          <a:cs typeface="Arial"/>
                          <a:sym typeface="Arial"/>
                        </a:rPr>
                        <a:t>Construir sobre, elaborar, clariﬁcar, comentar las ideas propias o de los</a:t>
                      </a:r>
                      <a:endParaRPr sz="1000" u="none" cap="none" strike="noStrike">
                        <a:latin typeface="Arial"/>
                        <a:ea typeface="Arial"/>
                        <a:cs typeface="Arial"/>
                        <a:sym typeface="Arial"/>
                      </a:endParaRPr>
                    </a:p>
                    <a:p>
                      <a:pPr indent="0" lvl="0" marL="69850" marR="820419" rtl="0" algn="l">
                        <a:lnSpc>
                          <a:spcPct val="120000"/>
                        </a:lnSpc>
                        <a:spcBef>
                          <a:spcPts val="0"/>
                        </a:spcBef>
                        <a:spcAft>
                          <a:spcPts val="0"/>
                        </a:spcAft>
                        <a:buNone/>
                      </a:pPr>
                      <a:r>
                        <a:rPr lang="en-US" sz="1000" u="none" cap="none" strike="noStrike">
                          <a:latin typeface="Arial"/>
                          <a:ea typeface="Arial"/>
                          <a:cs typeface="Arial"/>
                          <a:sym typeface="Arial"/>
                        </a:rPr>
                        <a:t>demás expresadas en turnos previos o en otros aportes o contribuciones.</a:t>
                      </a:r>
                      <a:endParaRPr sz="1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9850" marR="0" rtl="0" algn="l">
                        <a:lnSpc>
                          <a:spcPct val="118499"/>
                        </a:lnSpc>
                        <a:spcBef>
                          <a:spcPts val="0"/>
                        </a:spcBef>
                        <a:spcAft>
                          <a:spcPts val="0"/>
                        </a:spcAft>
                        <a:buNone/>
                      </a:pPr>
                      <a:r>
                        <a:rPr lang="en-US" sz="1000" u="none" cap="none" strike="noStrike">
                          <a:latin typeface="Arial"/>
                          <a:ea typeface="Arial"/>
                          <a:cs typeface="Arial"/>
                          <a:sym typeface="Arial"/>
                        </a:rPr>
                        <a:t>‘También es’, ‘Eso me hace pensar’, ‘Quiero decir’, ‘Ella quiso decir’, Ssiguiendo con eso…’, ‘A partir de eso…’.</a:t>
                      </a:r>
                      <a:endParaRPr sz="1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64800">
                <a:tc>
                  <a:txBody>
                    <a:bodyPr/>
                    <a:lstStyle/>
                    <a:p>
                      <a:pPr indent="0" lvl="0" marL="69850" marR="0" rtl="0" algn="l">
                        <a:lnSpc>
                          <a:spcPct val="118499"/>
                        </a:lnSpc>
                        <a:spcBef>
                          <a:spcPts val="0"/>
                        </a:spcBef>
                        <a:spcAft>
                          <a:spcPts val="0"/>
                        </a:spcAft>
                        <a:buNone/>
                      </a:pPr>
                      <a:r>
                        <a:rPr b="1" lang="en-US" sz="1000" u="none" cap="none" strike="noStrike">
                          <a:latin typeface="Arial"/>
                          <a:ea typeface="Arial"/>
                          <a:cs typeface="Arial"/>
                          <a:sym typeface="Arial"/>
                        </a:rPr>
                        <a:t>R -Rebatir</a:t>
                      </a:r>
                      <a:endParaRPr sz="1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9850" marR="0" rtl="0" algn="l">
                        <a:lnSpc>
                          <a:spcPct val="118499"/>
                        </a:lnSpc>
                        <a:spcBef>
                          <a:spcPts val="0"/>
                        </a:spcBef>
                        <a:spcAft>
                          <a:spcPts val="0"/>
                        </a:spcAft>
                        <a:buNone/>
                      </a:pPr>
                      <a:r>
                        <a:rPr lang="en-US" sz="1000" u="none" cap="none" strike="noStrike">
                          <a:latin typeface="Arial"/>
                          <a:ea typeface="Arial"/>
                          <a:cs typeface="Arial"/>
                          <a:sym typeface="Arial"/>
                        </a:rPr>
                        <a:t>Cuestionar, rebatir, no estar de acuerdo o desafiar una idea.</a:t>
                      </a:r>
                      <a:endParaRPr sz="1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9850" marR="0" rtl="0" algn="l">
                        <a:lnSpc>
                          <a:spcPct val="118499"/>
                        </a:lnSpc>
                        <a:spcBef>
                          <a:spcPts val="0"/>
                        </a:spcBef>
                        <a:spcAft>
                          <a:spcPts val="0"/>
                        </a:spcAft>
                        <a:buNone/>
                      </a:pPr>
                      <a:r>
                        <a:rPr lang="en-US" sz="1000" u="none" cap="none" strike="noStrike">
                          <a:latin typeface="Arial"/>
                          <a:ea typeface="Arial"/>
                          <a:cs typeface="Arial"/>
                          <a:sym typeface="Arial"/>
                        </a:rPr>
                        <a:t>‘No estoy de acuerdo’, ‘Pero, ‘¿Estás seguro?’, ‘… una idea diferente’.</a:t>
                      </a:r>
                      <a:endParaRPr sz="1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50850">
                <a:tc>
                  <a:txBody>
                    <a:bodyPr/>
                    <a:lstStyle/>
                    <a:p>
                      <a:pPr indent="0" lvl="0" marL="69850" marR="0" rtl="0" algn="l">
                        <a:lnSpc>
                          <a:spcPct val="118499"/>
                        </a:lnSpc>
                        <a:spcBef>
                          <a:spcPts val="0"/>
                        </a:spcBef>
                        <a:spcAft>
                          <a:spcPts val="0"/>
                        </a:spcAft>
                        <a:buNone/>
                      </a:pPr>
                      <a:r>
                        <a:rPr b="1" lang="en-US" sz="1000" u="none" cap="none" strike="noStrike">
                          <a:latin typeface="Arial"/>
                          <a:ea typeface="Arial"/>
                          <a:cs typeface="Arial"/>
                          <a:sym typeface="Arial"/>
                        </a:rPr>
                        <a:t>IR - Invitar a razonar</a:t>
                      </a:r>
                      <a:endParaRPr sz="1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9850" marR="0" rtl="0" algn="l">
                        <a:lnSpc>
                          <a:spcPct val="118499"/>
                        </a:lnSpc>
                        <a:spcBef>
                          <a:spcPts val="0"/>
                        </a:spcBef>
                        <a:spcAft>
                          <a:spcPts val="0"/>
                        </a:spcAft>
                        <a:buNone/>
                      </a:pPr>
                      <a:r>
                        <a:rPr lang="en-US" sz="1000" u="none" cap="none" strike="noStrike">
                          <a:latin typeface="Arial"/>
                          <a:ea typeface="Arial"/>
                          <a:cs typeface="Arial"/>
                          <a:sym typeface="Arial"/>
                        </a:rPr>
                        <a:t>Invitar a otros a explicar, argumentar y/o especular en relación con las</a:t>
                      </a:r>
                      <a:endParaRPr sz="1000" u="none" cap="none" strike="noStrike">
                        <a:latin typeface="Arial"/>
                        <a:ea typeface="Arial"/>
                        <a:cs typeface="Arial"/>
                        <a:sym typeface="Arial"/>
                      </a:endParaRPr>
                    </a:p>
                    <a:p>
                      <a:pPr indent="0" lvl="0" marL="69850" marR="0" rtl="0" algn="l">
                        <a:lnSpc>
                          <a:spcPct val="100000"/>
                        </a:lnSpc>
                        <a:spcBef>
                          <a:spcPts val="265"/>
                        </a:spcBef>
                        <a:spcAft>
                          <a:spcPts val="0"/>
                        </a:spcAft>
                        <a:buNone/>
                      </a:pPr>
                      <a:r>
                        <a:rPr lang="en-US" sz="1000" u="none" cap="none" strike="noStrike">
                          <a:latin typeface="Arial"/>
                          <a:ea typeface="Arial"/>
                          <a:cs typeface="Arial"/>
                          <a:sym typeface="Arial"/>
                        </a:rPr>
                        <a:t>ideas propias o de otros</a:t>
                      </a:r>
                      <a:endParaRPr sz="1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9850" marR="0" rtl="0" algn="l">
                        <a:lnSpc>
                          <a:spcPct val="118499"/>
                        </a:lnSpc>
                        <a:spcBef>
                          <a:spcPts val="0"/>
                        </a:spcBef>
                        <a:spcAft>
                          <a:spcPts val="0"/>
                        </a:spcAft>
                        <a:buNone/>
                      </a:pPr>
                      <a:r>
                        <a:rPr lang="en-US" sz="1000" u="none" cap="none" strike="noStrike">
                          <a:latin typeface="Arial"/>
                          <a:ea typeface="Arial"/>
                          <a:cs typeface="Arial"/>
                          <a:sym typeface="Arial"/>
                        </a:rPr>
                        <a:t>‘¿Por qué?’, ‘¿Cómo?’, ‘¿Crees que?’, ‘Explícalo más’.</a:t>
                      </a:r>
                      <a:endParaRPr sz="1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50850">
                <a:tc>
                  <a:txBody>
                    <a:bodyPr/>
                    <a:lstStyle/>
                    <a:p>
                      <a:pPr indent="0" lvl="0" marL="69850" marR="0" rtl="0" algn="l">
                        <a:lnSpc>
                          <a:spcPct val="118499"/>
                        </a:lnSpc>
                        <a:spcBef>
                          <a:spcPts val="0"/>
                        </a:spcBef>
                        <a:spcAft>
                          <a:spcPts val="0"/>
                        </a:spcAft>
                        <a:buNone/>
                      </a:pPr>
                      <a:r>
                        <a:rPr b="1" lang="en-US" sz="1000" u="none" cap="none" strike="noStrike">
                          <a:latin typeface="Arial"/>
                          <a:ea typeface="Arial"/>
                          <a:cs typeface="Arial"/>
                          <a:sym typeface="Arial"/>
                        </a:rPr>
                        <a:t>RE - Razonar de forma explícita</a:t>
                      </a:r>
                      <a:endParaRPr sz="1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9850" marR="0" rtl="0" algn="l">
                        <a:lnSpc>
                          <a:spcPct val="118499"/>
                        </a:lnSpc>
                        <a:spcBef>
                          <a:spcPts val="0"/>
                        </a:spcBef>
                        <a:spcAft>
                          <a:spcPts val="0"/>
                        </a:spcAft>
                        <a:buNone/>
                      </a:pPr>
                      <a:r>
                        <a:rPr lang="en-US" sz="1000" u="none" cap="none" strike="noStrike">
                          <a:latin typeface="Arial"/>
                          <a:ea typeface="Arial"/>
                          <a:cs typeface="Arial"/>
                          <a:sym typeface="Arial"/>
                        </a:rPr>
                        <a:t>Explicar, argumentar y/o utilizar especular en relación con las ideas</a:t>
                      </a:r>
                      <a:endParaRPr sz="1000" u="none" cap="none" strike="noStrike">
                        <a:latin typeface="Arial"/>
                        <a:ea typeface="Arial"/>
                        <a:cs typeface="Arial"/>
                        <a:sym typeface="Arial"/>
                      </a:endParaRPr>
                    </a:p>
                    <a:p>
                      <a:pPr indent="0" lvl="0" marL="69850" marR="0" rtl="0" algn="l">
                        <a:lnSpc>
                          <a:spcPct val="100000"/>
                        </a:lnSpc>
                        <a:spcBef>
                          <a:spcPts val="265"/>
                        </a:spcBef>
                        <a:spcAft>
                          <a:spcPts val="0"/>
                        </a:spcAft>
                        <a:buNone/>
                      </a:pPr>
                      <a:r>
                        <a:rPr lang="en-US" sz="1000" u="none" cap="none" strike="noStrike">
                          <a:latin typeface="Arial"/>
                          <a:ea typeface="Arial"/>
                          <a:cs typeface="Arial"/>
                          <a:sym typeface="Arial"/>
                        </a:rPr>
                        <a:t>propias o de otros</a:t>
                      </a:r>
                      <a:endParaRPr sz="1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9850" marR="0" rtl="0" algn="l">
                        <a:lnSpc>
                          <a:spcPct val="118499"/>
                        </a:lnSpc>
                        <a:spcBef>
                          <a:spcPts val="0"/>
                        </a:spcBef>
                        <a:spcAft>
                          <a:spcPts val="0"/>
                        </a:spcAft>
                        <a:buNone/>
                      </a:pPr>
                      <a:r>
                        <a:rPr lang="en-US" sz="1000" u="none" cap="none" strike="noStrike">
                          <a:latin typeface="Arial"/>
                          <a:ea typeface="Arial"/>
                          <a:cs typeface="Arial"/>
                          <a:sym typeface="Arial"/>
                        </a:rPr>
                        <a:t>‘Creo’, ‘porque’, ‘así que’, ‘por lo tanto’, ‘para’, ‘si... entonces’, ‘es</a:t>
                      </a:r>
                      <a:endParaRPr sz="1000" u="none" cap="none" strike="noStrike">
                        <a:latin typeface="Arial"/>
                        <a:ea typeface="Arial"/>
                        <a:cs typeface="Arial"/>
                        <a:sym typeface="Arial"/>
                      </a:endParaRPr>
                    </a:p>
                    <a:p>
                      <a:pPr indent="0" lvl="0" marL="69850" marR="0" rtl="0" algn="l">
                        <a:lnSpc>
                          <a:spcPct val="100000"/>
                        </a:lnSpc>
                        <a:spcBef>
                          <a:spcPts val="265"/>
                        </a:spcBef>
                        <a:spcAft>
                          <a:spcPts val="0"/>
                        </a:spcAft>
                        <a:buNone/>
                      </a:pPr>
                      <a:r>
                        <a:rPr lang="en-US" sz="1000" u="none" cap="none" strike="noStrike">
                          <a:latin typeface="Arial"/>
                          <a:ea typeface="Arial"/>
                          <a:cs typeface="Arial"/>
                          <a:sym typeface="Arial"/>
                        </a:rPr>
                        <a:t>como...’, ‘imagina que...’, ‘podría’</a:t>
                      </a:r>
                      <a:endParaRPr sz="1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50850">
                <a:tc>
                  <a:txBody>
                    <a:bodyPr/>
                    <a:lstStyle/>
                    <a:p>
                      <a:pPr indent="0" lvl="0" marL="69850" marR="0" rtl="0" algn="l">
                        <a:lnSpc>
                          <a:spcPct val="118499"/>
                        </a:lnSpc>
                        <a:spcBef>
                          <a:spcPts val="0"/>
                        </a:spcBef>
                        <a:spcAft>
                          <a:spcPts val="0"/>
                        </a:spcAft>
                        <a:buNone/>
                      </a:pPr>
                      <a:r>
                        <a:rPr b="1" lang="en-US" sz="1000" u="none" cap="none" strike="noStrike">
                          <a:latin typeface="Arial"/>
                          <a:ea typeface="Arial"/>
                          <a:cs typeface="Arial"/>
                          <a:sym typeface="Arial"/>
                        </a:rPr>
                        <a:t>CA - Coordinar ideas y acuerdos</a:t>
                      </a:r>
                      <a:endParaRPr sz="1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9850" marR="0" rtl="0" algn="l">
                        <a:lnSpc>
                          <a:spcPct val="118499"/>
                        </a:lnSpc>
                        <a:spcBef>
                          <a:spcPts val="0"/>
                        </a:spcBef>
                        <a:spcAft>
                          <a:spcPts val="0"/>
                        </a:spcAft>
                        <a:buNone/>
                      </a:pPr>
                      <a:r>
                        <a:rPr lang="en-US" sz="1000" u="none" cap="none" strike="noStrike">
                          <a:latin typeface="Arial"/>
                          <a:ea typeface="Arial"/>
                          <a:cs typeface="Arial"/>
                          <a:sym typeface="Arial"/>
                        </a:rPr>
                        <a:t>Contrastar y sintetizar ideas, evaluarlas, expresar acuerdo y consenso; invitar a la coordinación/síntesis</a:t>
                      </a:r>
                      <a:endParaRPr sz="1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9850" marR="0" rtl="0" algn="l">
                        <a:lnSpc>
                          <a:spcPct val="118499"/>
                        </a:lnSpc>
                        <a:spcBef>
                          <a:spcPts val="0"/>
                        </a:spcBef>
                        <a:spcAft>
                          <a:spcPts val="0"/>
                        </a:spcAft>
                        <a:buNone/>
                      </a:pPr>
                      <a:r>
                        <a:rPr lang="en-US" sz="1000" u="none" cap="none" strike="noStrike">
                          <a:latin typeface="Arial"/>
                          <a:ea typeface="Arial"/>
                          <a:cs typeface="Arial"/>
                          <a:sym typeface="Arial"/>
                        </a:rPr>
                        <a:t>‘De acuerdo’, ‘En resumen, ...’, ‘Así pues, todos pensamos que...’,</a:t>
                      </a:r>
                      <a:endParaRPr sz="1000" u="none" cap="none" strike="noStrike">
                        <a:latin typeface="Arial"/>
                        <a:ea typeface="Arial"/>
                        <a:cs typeface="Arial"/>
                        <a:sym typeface="Arial"/>
                      </a:endParaRPr>
                    </a:p>
                    <a:p>
                      <a:pPr indent="0" lvl="0" marL="69850" marR="0" rtl="0" algn="l">
                        <a:lnSpc>
                          <a:spcPct val="100000"/>
                        </a:lnSpc>
                        <a:spcBef>
                          <a:spcPts val="260"/>
                        </a:spcBef>
                        <a:spcAft>
                          <a:spcPts val="0"/>
                        </a:spcAft>
                        <a:buNone/>
                      </a:pPr>
                      <a:r>
                        <a:rPr lang="en-US" sz="1000" u="none" cap="none" strike="noStrike">
                          <a:latin typeface="Arial"/>
                          <a:ea typeface="Arial"/>
                          <a:cs typeface="Arial"/>
                          <a:sym typeface="Arial"/>
                        </a:rPr>
                        <a:t>‘resumiendo’, ‘parecido y diferente’</a:t>
                      </a:r>
                      <a:endParaRPr sz="1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33725">
                <a:tc>
                  <a:txBody>
                    <a:bodyPr/>
                    <a:lstStyle/>
                    <a:p>
                      <a:pPr indent="0" lvl="0" marL="69850" marR="0" rtl="0" algn="l">
                        <a:lnSpc>
                          <a:spcPct val="100000"/>
                        </a:lnSpc>
                        <a:spcBef>
                          <a:spcPts val="0"/>
                        </a:spcBef>
                        <a:spcAft>
                          <a:spcPts val="0"/>
                        </a:spcAft>
                        <a:buNone/>
                      </a:pPr>
                      <a:r>
                        <a:rPr b="1" lang="en-US" sz="1000" u="none" cap="none" strike="noStrike">
                          <a:latin typeface="Arial"/>
                          <a:ea typeface="Arial"/>
                          <a:cs typeface="Arial"/>
                          <a:sym typeface="Arial"/>
                        </a:rPr>
                        <a:t>C – Conectar</a:t>
                      </a:r>
                      <a:endParaRPr sz="1000" u="none" cap="none" strike="noStrike">
                        <a:latin typeface="Arial"/>
                        <a:ea typeface="Arial"/>
                        <a:cs typeface="Arial"/>
                        <a:sym typeface="Arial"/>
                      </a:endParaRPr>
                    </a:p>
                  </a:txBody>
                  <a:tcPr marT="222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9850" marR="0" rtl="0" algn="l">
                        <a:lnSpc>
                          <a:spcPct val="118499"/>
                        </a:lnSpc>
                        <a:spcBef>
                          <a:spcPts val="0"/>
                        </a:spcBef>
                        <a:spcAft>
                          <a:spcPts val="0"/>
                        </a:spcAft>
                        <a:buNone/>
                      </a:pPr>
                      <a:r>
                        <a:rPr lang="en-US" sz="1000" u="none" cap="none" strike="noStrike">
                          <a:latin typeface="Arial"/>
                          <a:ea typeface="Arial"/>
                          <a:cs typeface="Arial"/>
                          <a:sym typeface="Arial"/>
                        </a:rPr>
                        <a:t>Hacer que el proceso de aprendizaje sea explícito, vinculando las</a:t>
                      </a:r>
                      <a:endParaRPr sz="1000" u="none" cap="none" strike="noStrike">
                        <a:latin typeface="Arial"/>
                        <a:ea typeface="Arial"/>
                        <a:cs typeface="Arial"/>
                        <a:sym typeface="Arial"/>
                      </a:endParaRPr>
                    </a:p>
                    <a:p>
                      <a:pPr indent="0" lvl="0" marL="69850" marR="450215" rtl="0" algn="l">
                        <a:lnSpc>
                          <a:spcPct val="146000"/>
                        </a:lnSpc>
                        <a:spcBef>
                          <a:spcPts val="70"/>
                        </a:spcBef>
                        <a:spcAft>
                          <a:spcPts val="0"/>
                        </a:spcAft>
                        <a:buNone/>
                      </a:pPr>
                      <a:r>
                        <a:rPr lang="en-US" sz="1000" u="none" cap="none" strike="noStrike">
                          <a:latin typeface="Arial"/>
                          <a:ea typeface="Arial"/>
                          <a:cs typeface="Arial"/>
                          <a:sym typeface="Arial"/>
                        </a:rPr>
                        <a:t>contribuciones, los conocimientos y las experiencias más allá del diálogo inmediato, incluyendo lo cotidiano</a:t>
                      </a:r>
                      <a:endParaRPr sz="1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9850" marR="0" rtl="0" algn="l">
                        <a:lnSpc>
                          <a:spcPct val="118499"/>
                        </a:lnSpc>
                        <a:spcBef>
                          <a:spcPts val="0"/>
                        </a:spcBef>
                        <a:spcAft>
                          <a:spcPts val="0"/>
                        </a:spcAft>
                        <a:buNone/>
                      </a:pPr>
                      <a:r>
                        <a:rPr lang="en-US" sz="1000" u="none" cap="none" strike="noStrike">
                          <a:latin typeface="Arial"/>
                          <a:ea typeface="Arial"/>
                          <a:cs typeface="Arial"/>
                          <a:sym typeface="Arial"/>
                        </a:rPr>
                        <a:t>‘En la úl_ma lección’, ‘anteriormente’, ‘eso me recuerda’, ‘en la</a:t>
                      </a:r>
                      <a:endParaRPr sz="1000" u="none" cap="none" strike="noStrike">
                        <a:latin typeface="Arial"/>
                        <a:ea typeface="Arial"/>
                        <a:cs typeface="Arial"/>
                        <a:sym typeface="Arial"/>
                      </a:endParaRPr>
                    </a:p>
                    <a:p>
                      <a:pPr indent="0" lvl="0" marL="69850" marR="0" rtl="0" algn="l">
                        <a:lnSpc>
                          <a:spcPct val="100000"/>
                        </a:lnSpc>
                        <a:spcBef>
                          <a:spcPts val="240"/>
                        </a:spcBef>
                        <a:spcAft>
                          <a:spcPts val="0"/>
                        </a:spcAft>
                        <a:buNone/>
                      </a:pPr>
                      <a:r>
                        <a:rPr lang="en-US" sz="1000" u="none" cap="none" strike="noStrike">
                          <a:latin typeface="Arial"/>
                          <a:ea typeface="Arial"/>
                          <a:cs typeface="Arial"/>
                          <a:sym typeface="Arial"/>
                        </a:rPr>
                        <a:t>próxima lección’, ‘en relación con’, ‘en casa’</a:t>
                      </a:r>
                      <a:endParaRPr sz="1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50850">
                <a:tc>
                  <a:txBody>
                    <a:bodyPr/>
                    <a:lstStyle/>
                    <a:p>
                      <a:pPr indent="0" lvl="0" marL="69850" marR="0" rtl="0" algn="l">
                        <a:lnSpc>
                          <a:spcPct val="118499"/>
                        </a:lnSpc>
                        <a:spcBef>
                          <a:spcPts val="0"/>
                        </a:spcBef>
                        <a:spcAft>
                          <a:spcPts val="0"/>
                        </a:spcAft>
                        <a:buNone/>
                      </a:pPr>
                      <a:r>
                        <a:rPr b="1" lang="en-US" sz="1000" u="none" cap="none" strike="noStrike">
                          <a:latin typeface="Arial"/>
                          <a:ea typeface="Arial"/>
                          <a:cs typeface="Arial"/>
                          <a:sym typeface="Arial"/>
                        </a:rPr>
                        <a:t>RD – Reﬂexionar sobre el diálogo o</a:t>
                      </a:r>
                      <a:endParaRPr sz="1000" u="none" cap="none" strike="noStrike">
                        <a:latin typeface="Arial"/>
                        <a:ea typeface="Arial"/>
                        <a:cs typeface="Arial"/>
                        <a:sym typeface="Arial"/>
                      </a:endParaRPr>
                    </a:p>
                    <a:p>
                      <a:pPr indent="0" lvl="0" marL="69850" marR="0" rtl="0" algn="l">
                        <a:lnSpc>
                          <a:spcPct val="100000"/>
                        </a:lnSpc>
                        <a:spcBef>
                          <a:spcPts val="260"/>
                        </a:spcBef>
                        <a:spcAft>
                          <a:spcPts val="0"/>
                        </a:spcAft>
                        <a:buNone/>
                      </a:pPr>
                      <a:r>
                        <a:rPr b="1" lang="en-US" sz="1000" u="none" cap="none" strike="noStrike">
                          <a:latin typeface="Arial"/>
                          <a:ea typeface="Arial"/>
                          <a:cs typeface="Arial"/>
                          <a:sym typeface="Arial"/>
                        </a:rPr>
                        <a:t>la actividad</a:t>
                      </a:r>
                      <a:endParaRPr sz="1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9850" marR="0" rtl="0" algn="l">
                        <a:lnSpc>
                          <a:spcPct val="118499"/>
                        </a:lnSpc>
                        <a:spcBef>
                          <a:spcPts val="0"/>
                        </a:spcBef>
                        <a:spcAft>
                          <a:spcPts val="0"/>
                        </a:spcAft>
                        <a:buNone/>
                      </a:pPr>
                      <a:r>
                        <a:rPr lang="en-US" sz="1000" u="none" cap="none" strike="noStrike">
                          <a:latin typeface="Arial"/>
                          <a:ea typeface="Arial"/>
                          <a:cs typeface="Arial"/>
                          <a:sym typeface="Arial"/>
                        </a:rPr>
                        <a:t>Evaluar y/o reﬂexionar de forma ‘metacogni_va’ sobre los procesos de</a:t>
                      </a:r>
                      <a:endParaRPr sz="1000" u="none" cap="none" strike="noStrike">
                        <a:latin typeface="Arial"/>
                        <a:ea typeface="Arial"/>
                        <a:cs typeface="Arial"/>
                        <a:sym typeface="Arial"/>
                      </a:endParaRPr>
                    </a:p>
                    <a:p>
                      <a:pPr indent="0" lvl="0" marL="69850" marR="0" rtl="0" algn="l">
                        <a:lnSpc>
                          <a:spcPct val="100000"/>
                        </a:lnSpc>
                        <a:spcBef>
                          <a:spcPts val="260"/>
                        </a:spcBef>
                        <a:spcAft>
                          <a:spcPts val="0"/>
                        </a:spcAft>
                        <a:buNone/>
                      </a:pPr>
                      <a:r>
                        <a:rPr lang="en-US" sz="1000" u="none" cap="none" strike="noStrike">
                          <a:latin typeface="Arial"/>
                          <a:ea typeface="Arial"/>
                          <a:cs typeface="Arial"/>
                          <a:sym typeface="Arial"/>
                        </a:rPr>
                        <a:t>diálogo o la ac_vidad de aprendizaje; invitar a otros a la reﬂexión</a:t>
                      </a:r>
                      <a:endParaRPr sz="1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9850" marR="0" rtl="0" algn="l">
                        <a:lnSpc>
                          <a:spcPct val="118499"/>
                        </a:lnSpc>
                        <a:spcBef>
                          <a:spcPts val="0"/>
                        </a:spcBef>
                        <a:spcAft>
                          <a:spcPts val="0"/>
                        </a:spcAft>
                        <a:buNone/>
                      </a:pPr>
                      <a:r>
                        <a:rPr lang="en-US" sz="1000" u="none" cap="none" strike="noStrike">
                          <a:latin typeface="Arial"/>
                          <a:ea typeface="Arial"/>
                          <a:cs typeface="Arial"/>
                          <a:sym typeface="Arial"/>
                        </a:rPr>
                        <a:t>‘Diálogo’, ‘conversación’, ‘compar_r’, ‘trabajar en grupos/parejas’,</a:t>
                      </a:r>
                      <a:endParaRPr sz="1000" u="none" cap="none" strike="noStrike">
                        <a:latin typeface="Arial"/>
                        <a:ea typeface="Arial"/>
                        <a:cs typeface="Arial"/>
                        <a:sym typeface="Arial"/>
                      </a:endParaRPr>
                    </a:p>
                    <a:p>
                      <a:pPr indent="0" lvl="0" marL="69850" marR="0" rtl="0" algn="l">
                        <a:lnSpc>
                          <a:spcPct val="100000"/>
                        </a:lnSpc>
                        <a:spcBef>
                          <a:spcPts val="260"/>
                        </a:spcBef>
                        <a:spcAft>
                          <a:spcPts val="0"/>
                        </a:spcAft>
                        <a:buNone/>
                      </a:pPr>
                      <a:r>
                        <a:rPr lang="en-US" sz="1000" u="none" cap="none" strike="noStrike">
                          <a:latin typeface="Arial"/>
                          <a:ea typeface="Arial"/>
                          <a:cs typeface="Arial"/>
                          <a:sym typeface="Arial"/>
                        </a:rPr>
                        <a:t>‘tarea’, ‘ac_vidad’, ‘lo que han aprendido’, ‘he cambiado de opinión’</a:t>
                      </a:r>
                      <a:endParaRPr sz="1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33725">
                <a:tc>
                  <a:txBody>
                    <a:bodyPr/>
                    <a:lstStyle/>
                    <a:p>
                      <a:pPr indent="0" lvl="0" marL="69850" marR="0" rtl="0" algn="l">
                        <a:lnSpc>
                          <a:spcPct val="118499"/>
                        </a:lnSpc>
                        <a:spcBef>
                          <a:spcPts val="0"/>
                        </a:spcBef>
                        <a:spcAft>
                          <a:spcPts val="0"/>
                        </a:spcAft>
                        <a:buNone/>
                      </a:pPr>
                      <a:r>
                        <a:rPr b="1" lang="en-US" sz="1000" u="none" cap="none" strike="noStrike">
                          <a:latin typeface="Arial"/>
                          <a:ea typeface="Arial"/>
                          <a:cs typeface="Arial"/>
                          <a:sym typeface="Arial"/>
                        </a:rPr>
                        <a:t>G – Guiar la dirección del diálogo o</a:t>
                      </a:r>
                      <a:endParaRPr sz="1000" u="none" cap="none" strike="noStrike">
                        <a:latin typeface="Arial"/>
                        <a:ea typeface="Arial"/>
                        <a:cs typeface="Arial"/>
                        <a:sym typeface="Arial"/>
                      </a:endParaRPr>
                    </a:p>
                    <a:p>
                      <a:pPr indent="0" lvl="0" marL="69850" marR="0" rtl="0" algn="l">
                        <a:lnSpc>
                          <a:spcPct val="100000"/>
                        </a:lnSpc>
                        <a:spcBef>
                          <a:spcPts val="260"/>
                        </a:spcBef>
                        <a:spcAft>
                          <a:spcPts val="0"/>
                        </a:spcAft>
                        <a:buNone/>
                      </a:pPr>
                      <a:r>
                        <a:rPr b="1" lang="en-US" sz="1000" u="none" cap="none" strike="noStrike">
                          <a:latin typeface="Arial"/>
                          <a:ea typeface="Arial"/>
                          <a:cs typeface="Arial"/>
                          <a:sym typeface="Arial"/>
                        </a:rPr>
                        <a:t>la actividad</a:t>
                      </a:r>
                      <a:endParaRPr sz="1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9850" marR="0" rtl="0" algn="l">
                        <a:lnSpc>
                          <a:spcPct val="118499"/>
                        </a:lnSpc>
                        <a:spcBef>
                          <a:spcPts val="0"/>
                        </a:spcBef>
                        <a:spcAft>
                          <a:spcPts val="0"/>
                        </a:spcAft>
                        <a:buNone/>
                      </a:pPr>
                      <a:r>
                        <a:rPr lang="en-US" sz="1000" u="none" cap="none" strike="noStrike">
                          <a:latin typeface="Arial"/>
                          <a:ea typeface="Arial"/>
                          <a:cs typeface="Arial"/>
                          <a:sym typeface="Arial"/>
                        </a:rPr>
                        <a:t>Asumir la responsabilidad de dar forma a la ac_vidad, de enfocar el</a:t>
                      </a:r>
                      <a:endParaRPr sz="1000" u="none" cap="none" strike="noStrike">
                        <a:latin typeface="Arial"/>
                        <a:ea typeface="Arial"/>
                        <a:cs typeface="Arial"/>
                        <a:sym typeface="Arial"/>
                      </a:endParaRPr>
                    </a:p>
                    <a:p>
                      <a:pPr indent="0" lvl="0" marL="69850" marR="474980" rtl="0" algn="l">
                        <a:lnSpc>
                          <a:spcPct val="120000"/>
                        </a:lnSpc>
                        <a:spcBef>
                          <a:spcPts val="20"/>
                        </a:spcBef>
                        <a:spcAft>
                          <a:spcPts val="0"/>
                        </a:spcAft>
                        <a:buNone/>
                      </a:pPr>
                      <a:r>
                        <a:rPr lang="en-US" sz="1000" u="none" cap="none" strike="noStrike">
                          <a:latin typeface="Arial"/>
                          <a:ea typeface="Arial"/>
                          <a:cs typeface="Arial"/>
                          <a:sym typeface="Arial"/>
                        </a:rPr>
                        <a:t>diálogo en la dirección deseada o de u_lizar otras estrategias de estructuración para apoyar el diálogo o el aprendizaje</a:t>
                      </a:r>
                      <a:endParaRPr sz="1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9850" marR="0" rtl="0" algn="l">
                        <a:lnSpc>
                          <a:spcPct val="118499"/>
                        </a:lnSpc>
                        <a:spcBef>
                          <a:spcPts val="0"/>
                        </a:spcBef>
                        <a:spcAft>
                          <a:spcPts val="0"/>
                        </a:spcAft>
                        <a:buNone/>
                      </a:pPr>
                      <a:r>
                        <a:rPr lang="en-US" sz="1000" u="none" cap="none" strike="noStrike">
                          <a:latin typeface="Arial"/>
                          <a:ea typeface="Arial"/>
                          <a:cs typeface="Arial"/>
                          <a:sym typeface="Arial"/>
                        </a:rPr>
                        <a:t>‘¿Qué te parece...?’, ‘enfócate’, ‘centrarse en’, ‘vamos a intentarlo’, ‘no</a:t>
                      </a:r>
                      <a:endParaRPr sz="1000" u="none" cap="none" strike="noStrike">
                        <a:latin typeface="Arial"/>
                        <a:ea typeface="Arial"/>
                        <a:cs typeface="Arial"/>
                        <a:sym typeface="Arial"/>
                      </a:endParaRPr>
                    </a:p>
                    <a:p>
                      <a:pPr indent="0" lvl="0" marL="69850" marR="0" rtl="0" algn="l">
                        <a:lnSpc>
                          <a:spcPct val="100000"/>
                        </a:lnSpc>
                        <a:spcBef>
                          <a:spcPts val="260"/>
                        </a:spcBef>
                        <a:spcAft>
                          <a:spcPts val="0"/>
                        </a:spcAft>
                        <a:buNone/>
                      </a:pPr>
                      <a:r>
                        <a:rPr lang="en-US" sz="1000" u="none" cap="none" strike="noStrike">
                          <a:latin typeface="Arial"/>
                          <a:ea typeface="Arial"/>
                          <a:cs typeface="Arial"/>
                          <a:sym typeface="Arial"/>
                        </a:rPr>
                        <a:t>hay prisa’, ‘¿Has pensado en...?’</a:t>
                      </a:r>
                      <a:endParaRPr sz="1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50850">
                <a:tc>
                  <a:txBody>
                    <a:bodyPr/>
                    <a:lstStyle/>
                    <a:p>
                      <a:pPr indent="0" lvl="0" marL="69850" marR="0" rtl="0" algn="l">
                        <a:lnSpc>
                          <a:spcPct val="100000"/>
                        </a:lnSpc>
                        <a:spcBef>
                          <a:spcPts val="0"/>
                        </a:spcBef>
                        <a:spcAft>
                          <a:spcPts val="0"/>
                        </a:spcAft>
                        <a:buNone/>
                      </a:pPr>
                      <a:r>
                        <a:rPr b="1" lang="en-US" sz="1000" u="none" cap="none" strike="noStrike">
                          <a:latin typeface="Arial"/>
                          <a:ea typeface="Arial"/>
                          <a:cs typeface="Arial"/>
                          <a:sym typeface="Arial"/>
                        </a:rPr>
                        <a:t>E – Expresar ideas o invitar a la</a:t>
                      </a:r>
                      <a:endParaRPr sz="1000" u="none" cap="none" strike="noStrike">
                        <a:latin typeface="Arial"/>
                        <a:ea typeface="Arial"/>
                        <a:cs typeface="Arial"/>
                        <a:sym typeface="Arial"/>
                      </a:endParaRPr>
                    </a:p>
                    <a:p>
                      <a:pPr indent="0" lvl="0" marL="69850" marR="0" rtl="0" algn="l">
                        <a:lnSpc>
                          <a:spcPct val="100000"/>
                        </a:lnSpc>
                        <a:spcBef>
                          <a:spcPts val="240"/>
                        </a:spcBef>
                        <a:spcAft>
                          <a:spcPts val="0"/>
                        </a:spcAft>
                        <a:buNone/>
                      </a:pPr>
                      <a:r>
                        <a:rPr b="1" lang="en-US" sz="1000" u="none" cap="none" strike="noStrike">
                          <a:latin typeface="Arial"/>
                          <a:ea typeface="Arial"/>
                          <a:cs typeface="Arial"/>
                          <a:sym typeface="Arial"/>
                        </a:rPr>
                        <a:t>expresión de ideas</a:t>
                      </a:r>
                      <a:endParaRPr sz="1000" u="none" cap="none" strike="noStrike">
                        <a:latin typeface="Arial"/>
                        <a:ea typeface="Arial"/>
                        <a:cs typeface="Arial"/>
                        <a:sym typeface="Arial"/>
                      </a:endParaRPr>
                    </a:p>
                  </a:txBody>
                  <a:tcPr marT="6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9850" marR="0" rtl="0" algn="l">
                        <a:lnSpc>
                          <a:spcPct val="100000"/>
                        </a:lnSpc>
                        <a:spcBef>
                          <a:spcPts val="0"/>
                        </a:spcBef>
                        <a:spcAft>
                          <a:spcPts val="0"/>
                        </a:spcAft>
                        <a:buNone/>
                      </a:pPr>
                      <a:r>
                        <a:rPr lang="en-US" sz="1000" u="none" cap="none" strike="noStrike">
                          <a:latin typeface="Arial"/>
                          <a:ea typeface="Arial"/>
                          <a:cs typeface="Arial"/>
                          <a:sym typeface="Arial"/>
                        </a:rPr>
                        <a:t>Ofrecer o invitar a contribuciones relevantes para iniciar o promover un</a:t>
                      </a:r>
                      <a:endParaRPr sz="1000" u="none" cap="none" strike="noStrike">
                        <a:latin typeface="Arial"/>
                        <a:ea typeface="Arial"/>
                        <a:cs typeface="Arial"/>
                        <a:sym typeface="Arial"/>
                      </a:endParaRPr>
                    </a:p>
                    <a:p>
                      <a:pPr indent="0" lvl="0" marL="69850" marR="0" rtl="0" algn="l">
                        <a:lnSpc>
                          <a:spcPct val="100000"/>
                        </a:lnSpc>
                        <a:spcBef>
                          <a:spcPts val="240"/>
                        </a:spcBef>
                        <a:spcAft>
                          <a:spcPts val="0"/>
                        </a:spcAft>
                        <a:buNone/>
                      </a:pPr>
                      <a:r>
                        <a:rPr lang="en-US" sz="1000" u="none" cap="none" strike="noStrike">
                          <a:latin typeface="Arial"/>
                          <a:ea typeface="Arial"/>
                          <a:cs typeface="Arial"/>
                          <a:sym typeface="Arial"/>
                        </a:rPr>
                        <a:t>diálogo (aquellas no cubiertas en otras categorías)</a:t>
                      </a:r>
                      <a:endParaRPr sz="1000" u="none" cap="none" strike="noStrike">
                        <a:latin typeface="Arial"/>
                        <a:ea typeface="Arial"/>
                        <a:cs typeface="Arial"/>
                        <a:sym typeface="Arial"/>
                      </a:endParaRPr>
                    </a:p>
                  </a:txBody>
                  <a:tcPr marT="6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98425" marR="0" rtl="0" algn="l">
                        <a:lnSpc>
                          <a:spcPct val="100000"/>
                        </a:lnSpc>
                        <a:spcBef>
                          <a:spcPts val="0"/>
                        </a:spcBef>
                        <a:spcAft>
                          <a:spcPts val="0"/>
                        </a:spcAft>
                        <a:buNone/>
                      </a:pPr>
                      <a:r>
                        <a:rPr lang="en-US" sz="1000" u="none" cap="none" strike="noStrike">
                          <a:latin typeface="Arial"/>
                          <a:ea typeface="Arial"/>
                          <a:cs typeface="Arial"/>
                          <a:sym typeface="Arial"/>
                        </a:rPr>
                        <a:t>‘¿Qué opinas sobre…?’, ‘Cuéntame’…, ‘ ‘mi opinión es</a:t>
                      </a:r>
                      <a:endParaRPr sz="1000" u="none" cap="none" strike="noStrike">
                        <a:latin typeface="Arial"/>
                        <a:ea typeface="Arial"/>
                        <a:cs typeface="Arial"/>
                        <a:sym typeface="Arial"/>
                      </a:endParaRPr>
                    </a:p>
                    <a:p>
                      <a:pPr indent="0" lvl="0" marL="69850" marR="0" rtl="0" algn="l">
                        <a:lnSpc>
                          <a:spcPct val="100000"/>
                        </a:lnSpc>
                        <a:spcBef>
                          <a:spcPts val="240"/>
                        </a:spcBef>
                        <a:spcAft>
                          <a:spcPts val="0"/>
                        </a:spcAft>
                        <a:buNone/>
                      </a:pPr>
                      <a:r>
                        <a:rPr lang="en-US" sz="1000" u="none" cap="none" strike="noStrike">
                          <a:latin typeface="Arial"/>
                          <a:ea typeface="Arial"/>
                          <a:cs typeface="Arial"/>
                          <a:sym typeface="Arial"/>
                        </a:rPr>
                        <a:t>que…’, ‘tus ideas…’</a:t>
                      </a:r>
                      <a:endParaRPr sz="1000" u="none" cap="none" strike="noStrike">
                        <a:latin typeface="Arial"/>
                        <a:ea typeface="Arial"/>
                        <a:cs typeface="Arial"/>
                        <a:sym typeface="Arial"/>
                      </a:endParaRPr>
                    </a:p>
                  </a:txBody>
                  <a:tcPr marT="6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234" name="Google Shape;234;p21"/>
          <p:cNvSpPr txBox="1"/>
          <p:nvPr/>
        </p:nvSpPr>
        <p:spPr>
          <a:xfrm>
            <a:off x="4477774" y="892436"/>
            <a:ext cx="3430270" cy="238125"/>
          </a:xfrm>
          <a:prstGeom prst="rect">
            <a:avLst/>
          </a:prstGeom>
          <a:noFill/>
          <a:ln>
            <a:noFill/>
          </a:ln>
        </p:spPr>
        <p:txBody>
          <a:bodyPr anchorCtr="0" anchor="t" bIns="0" lIns="0" spcFirstLastPara="1" rIns="0" wrap="square" tIns="11425">
            <a:spAutoFit/>
          </a:bodyPr>
          <a:lstStyle/>
          <a:p>
            <a:pPr indent="0" lvl="0" marL="12700" rtl="0" algn="l">
              <a:lnSpc>
                <a:spcPct val="100000"/>
              </a:lnSpc>
              <a:spcBef>
                <a:spcPts val="0"/>
              </a:spcBef>
              <a:spcAft>
                <a:spcPts val="0"/>
              </a:spcAft>
              <a:buNone/>
            </a:pPr>
            <a:r>
              <a:rPr b="1" lang="en-US" sz="1400">
                <a:latin typeface="Arial"/>
                <a:ea typeface="Arial"/>
                <a:cs typeface="Arial"/>
                <a:sym typeface="Arial"/>
              </a:rPr>
              <a:t>Esquema de codificación de diálogo de T-SEDA</a:t>
            </a:r>
            <a:endParaRPr sz="140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2"/>
          <p:cNvSpPr/>
          <p:nvPr/>
        </p:nvSpPr>
        <p:spPr>
          <a:xfrm>
            <a:off x="643262" y="739148"/>
            <a:ext cx="4828540" cy="6441440"/>
          </a:xfrm>
          <a:custGeom>
            <a:rect b="b" l="l" r="r" t="t"/>
            <a:pathLst>
              <a:path extrusionOk="0" h="6441440" w="4828540">
                <a:moveTo>
                  <a:pt x="0" y="0"/>
                </a:moveTo>
                <a:lnTo>
                  <a:pt x="4828286" y="0"/>
                </a:lnTo>
                <a:lnTo>
                  <a:pt x="4828286" y="6441186"/>
                </a:lnTo>
                <a:lnTo>
                  <a:pt x="0" y="6441186"/>
                </a:lnTo>
                <a:lnTo>
                  <a:pt x="0" y="0"/>
                </a:lnTo>
                <a:close/>
              </a:path>
            </a:pathLst>
          </a:custGeom>
          <a:noFill/>
          <a:ln cap="flat" cmpd="sng" w="31750">
            <a:solidFill>
              <a:srgbClr val="2791A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40" name="Google Shape;240;p22"/>
          <p:cNvSpPr txBox="1"/>
          <p:nvPr/>
        </p:nvSpPr>
        <p:spPr>
          <a:xfrm>
            <a:off x="727843" y="782707"/>
            <a:ext cx="4622165" cy="6225540"/>
          </a:xfrm>
          <a:prstGeom prst="rect">
            <a:avLst/>
          </a:prstGeom>
          <a:noFill/>
          <a:ln>
            <a:noFill/>
          </a:ln>
        </p:spPr>
        <p:txBody>
          <a:bodyPr anchorCtr="0" anchor="t" bIns="0" lIns="0" spcFirstLastPara="1" rIns="0" wrap="square" tIns="11425">
            <a:spAutoFit/>
          </a:bodyPr>
          <a:lstStyle/>
          <a:p>
            <a:pPr indent="0" lvl="0" marL="12700" marR="79375" rtl="0" algn="l">
              <a:lnSpc>
                <a:spcPct val="120600"/>
              </a:lnSpc>
              <a:spcBef>
                <a:spcPts val="0"/>
              </a:spcBef>
              <a:spcAft>
                <a:spcPts val="0"/>
              </a:spcAft>
              <a:buNone/>
            </a:pPr>
            <a:r>
              <a:rPr lang="en-US" sz="1200">
                <a:latin typeface="Arial"/>
                <a:ea typeface="Arial"/>
                <a:cs typeface="Arial"/>
                <a:sym typeface="Arial"/>
              </a:rPr>
              <a:t>Conseguir que una clase participe en un diálogo educativo productivo puede llevar tiempo. Es posible que los y las estudiantes no acostumbren compartir abiertamente sus ideas o a que otros estudiantes no estén de acuerdo con ellos.</a:t>
            </a:r>
            <a:endParaRPr sz="1200">
              <a:latin typeface="Arial"/>
              <a:ea typeface="Arial"/>
              <a:cs typeface="Arial"/>
              <a:sym typeface="Arial"/>
            </a:endParaRPr>
          </a:p>
          <a:p>
            <a:pPr indent="0" lvl="0" marL="12700" marR="76200" rtl="0" algn="l">
              <a:lnSpc>
                <a:spcPct val="120600"/>
              </a:lnSpc>
              <a:spcBef>
                <a:spcPts val="615"/>
              </a:spcBef>
              <a:spcAft>
                <a:spcPts val="0"/>
              </a:spcAft>
              <a:buNone/>
            </a:pPr>
            <a:r>
              <a:rPr lang="en-US" sz="1200">
                <a:latin typeface="Arial"/>
                <a:ea typeface="Arial"/>
                <a:cs typeface="Arial"/>
                <a:sym typeface="Arial"/>
              </a:rPr>
              <a:t>En la mayoría de los entornos, algunos estudiantes estarán muy interesados en compartir sus ideas y a otros no les gustará hablar en absoluto. Algunos estudiantes pueden preferir hablar a escribir, mientras que a otros les resulta difícil hacerse entender.</a:t>
            </a:r>
            <a:endParaRPr sz="1200">
              <a:latin typeface="Arial"/>
              <a:ea typeface="Arial"/>
              <a:cs typeface="Arial"/>
              <a:sym typeface="Arial"/>
            </a:endParaRPr>
          </a:p>
          <a:p>
            <a:pPr indent="0" lvl="0" marL="12700" marR="66040" rtl="0" algn="l">
              <a:lnSpc>
                <a:spcPct val="120800"/>
              </a:lnSpc>
              <a:spcBef>
                <a:spcPts val="615"/>
              </a:spcBef>
              <a:spcAft>
                <a:spcPts val="0"/>
              </a:spcAft>
              <a:buNone/>
            </a:pPr>
            <a:r>
              <a:rPr lang="en-US" sz="1200">
                <a:latin typeface="Arial"/>
                <a:ea typeface="Arial"/>
                <a:cs typeface="Arial"/>
                <a:sym typeface="Arial"/>
              </a:rPr>
              <a:t>Las reglas básicas o reglas de conversación son una buena forma de crear una cultura en el aula en la que todos y todas se sientan cómodos para compartir y rebatir ideas.</a:t>
            </a:r>
            <a:endParaRPr sz="1200">
              <a:latin typeface="Arial"/>
              <a:ea typeface="Arial"/>
              <a:cs typeface="Arial"/>
              <a:sym typeface="Arial"/>
            </a:endParaRPr>
          </a:p>
          <a:p>
            <a:pPr indent="0" lvl="0" marL="12700" marR="5080" rtl="0" algn="l">
              <a:lnSpc>
                <a:spcPct val="120800"/>
              </a:lnSpc>
              <a:spcBef>
                <a:spcPts val="585"/>
              </a:spcBef>
              <a:spcAft>
                <a:spcPts val="0"/>
              </a:spcAft>
              <a:buNone/>
            </a:pPr>
            <a:r>
              <a:rPr lang="en-US" sz="1200">
                <a:latin typeface="Arial"/>
                <a:ea typeface="Arial"/>
                <a:cs typeface="Arial"/>
                <a:sym typeface="Arial"/>
              </a:rPr>
              <a:t>Estas reglas permiten a todo el alumnado saber qué se espera de ellos y de los demás durante los debates y es necesario que en su creación participen activamente los y las estudiantes. Por ejemplo, podría pedirles a los y las estudiantes que compartan sus ideas sobre lo que creen que deberían ser las reglas de conversación. Luego, es importante recordarlas, por ejemplo, repetirlas al comienzo de las lecciones y alentar la reflexión y su seguimiento a lo largo del tiempo. (Consulte la escala 2F para calificar los niveles de participación de los y las estudiantes y medir su contribución para crear reglas de conversación)</a:t>
            </a:r>
            <a:endParaRPr sz="1200">
              <a:latin typeface="Arial"/>
              <a:ea typeface="Arial"/>
              <a:cs typeface="Arial"/>
              <a:sym typeface="Arial"/>
            </a:endParaRPr>
          </a:p>
          <a:p>
            <a:pPr indent="0" lvl="0" marL="469900" rtl="0" algn="l">
              <a:lnSpc>
                <a:spcPct val="100000"/>
              </a:lnSpc>
              <a:spcBef>
                <a:spcPts val="915"/>
              </a:spcBef>
              <a:spcAft>
                <a:spcPts val="0"/>
              </a:spcAft>
              <a:buNone/>
            </a:pPr>
            <a:r>
              <a:rPr b="1" lang="en-US" sz="1200" u="sng">
                <a:solidFill>
                  <a:srgbClr val="0000FF"/>
                </a:solidFill>
                <a:latin typeface="Arial"/>
                <a:ea typeface="Arial"/>
                <a:cs typeface="Arial"/>
                <a:sym typeface="Arial"/>
              </a:rPr>
              <a:t>Video 3: Consejos prácticos para apoyar el diálogo en el aula</a:t>
            </a:r>
            <a:endParaRPr sz="1200">
              <a:latin typeface="Arial"/>
              <a:ea typeface="Arial"/>
              <a:cs typeface="Arial"/>
              <a:sym typeface="Arial"/>
            </a:endParaRPr>
          </a:p>
          <a:p>
            <a:pPr indent="0" lvl="0" marL="469900" rtl="0" algn="l">
              <a:lnSpc>
                <a:spcPct val="100000"/>
              </a:lnSpc>
              <a:spcBef>
                <a:spcPts val="285"/>
              </a:spcBef>
              <a:spcAft>
                <a:spcPts val="0"/>
              </a:spcAft>
              <a:buNone/>
            </a:pPr>
            <a:r>
              <a:rPr lang="en-US" sz="1200">
                <a:latin typeface="Arial"/>
                <a:ea typeface="Arial"/>
                <a:cs typeface="Arial"/>
                <a:sym typeface="Arial"/>
              </a:rPr>
              <a:t>puede darle más información sobre cómo establecer estas reglas.</a:t>
            </a:r>
            <a:endParaRPr sz="1200">
              <a:latin typeface="Arial"/>
              <a:ea typeface="Arial"/>
              <a:cs typeface="Arial"/>
              <a:sym typeface="Arial"/>
            </a:endParaRPr>
          </a:p>
          <a:p>
            <a:pPr indent="0" lvl="0" marL="12700" marR="467994" rtl="0" algn="l">
              <a:lnSpc>
                <a:spcPct val="120800"/>
              </a:lnSpc>
              <a:spcBef>
                <a:spcPts val="590"/>
              </a:spcBef>
              <a:spcAft>
                <a:spcPts val="0"/>
              </a:spcAft>
              <a:buNone/>
            </a:pPr>
            <a:r>
              <a:rPr lang="en-US" sz="1200">
                <a:latin typeface="Arial"/>
                <a:ea typeface="Arial"/>
                <a:cs typeface="Arial"/>
                <a:sym typeface="Arial"/>
              </a:rPr>
              <a:t>También puede encontrar un set de reglas de conversación para establecer el diálogo aquí. Esta página le ayudará a pensar sobre el dialogo en su sala; revise los recursos que le parezcan relevantes.</a:t>
            </a:r>
            <a:endParaRPr sz="1200">
              <a:latin typeface="Arial"/>
              <a:ea typeface="Arial"/>
              <a:cs typeface="Arial"/>
              <a:sym typeface="Arial"/>
            </a:endParaRPr>
          </a:p>
          <a:p>
            <a:pPr indent="0" lvl="0" marL="12700" rtl="0" algn="l">
              <a:lnSpc>
                <a:spcPct val="100000"/>
              </a:lnSpc>
              <a:spcBef>
                <a:spcPts val="910"/>
              </a:spcBef>
              <a:spcAft>
                <a:spcPts val="0"/>
              </a:spcAft>
              <a:buNone/>
            </a:pPr>
            <a:r>
              <a:rPr lang="en-US" sz="1200" u="sng">
                <a:solidFill>
                  <a:srgbClr val="0000FF"/>
                </a:solidFill>
                <a:latin typeface="Arial"/>
                <a:ea typeface="Arial"/>
                <a:cs typeface="Arial"/>
                <a:sym typeface="Arial"/>
              </a:rPr>
              <a:t>https://thinkingtogether.educ.cam.ac.uk/resources/</a:t>
            </a:r>
            <a:endParaRPr sz="1200">
              <a:latin typeface="Arial"/>
              <a:ea typeface="Arial"/>
              <a:cs typeface="Arial"/>
              <a:sym typeface="Arial"/>
            </a:endParaRPr>
          </a:p>
        </p:txBody>
      </p:sp>
      <p:sp>
        <p:nvSpPr>
          <p:cNvPr id="241" name="Google Shape;241;p22"/>
          <p:cNvSpPr txBox="1"/>
          <p:nvPr/>
        </p:nvSpPr>
        <p:spPr>
          <a:xfrm>
            <a:off x="2648085" y="404756"/>
            <a:ext cx="4719320" cy="238125"/>
          </a:xfrm>
          <a:prstGeom prst="rect">
            <a:avLst/>
          </a:prstGeom>
          <a:noFill/>
          <a:ln>
            <a:noFill/>
          </a:ln>
        </p:spPr>
        <p:txBody>
          <a:bodyPr anchorCtr="0" anchor="t" bIns="0" lIns="0" spcFirstLastPara="1" rIns="0" wrap="square" tIns="11425">
            <a:spAutoFit/>
          </a:bodyPr>
          <a:lstStyle/>
          <a:p>
            <a:pPr indent="0" lvl="0" marL="12700" rtl="0" algn="l">
              <a:lnSpc>
                <a:spcPct val="100000"/>
              </a:lnSpc>
              <a:spcBef>
                <a:spcPts val="0"/>
              </a:spcBef>
              <a:spcAft>
                <a:spcPts val="0"/>
              </a:spcAft>
              <a:buNone/>
            </a:pPr>
            <a:r>
              <a:rPr b="1" lang="en-US" sz="1400">
                <a:latin typeface="Arial"/>
                <a:ea typeface="Arial"/>
                <a:cs typeface="Arial"/>
                <a:sym typeface="Arial"/>
              </a:rPr>
              <a:t>Promover una cultura de aula positiva para el diálogo educativo</a:t>
            </a:r>
            <a:endParaRPr sz="1400">
              <a:latin typeface="Arial"/>
              <a:ea typeface="Arial"/>
              <a:cs typeface="Arial"/>
              <a:sym typeface="Arial"/>
            </a:endParaRPr>
          </a:p>
        </p:txBody>
      </p:sp>
      <p:sp>
        <p:nvSpPr>
          <p:cNvPr id="242" name="Google Shape;242;p22"/>
          <p:cNvSpPr txBox="1"/>
          <p:nvPr/>
        </p:nvSpPr>
        <p:spPr>
          <a:xfrm>
            <a:off x="5742311" y="1300964"/>
            <a:ext cx="4641850" cy="3049905"/>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89525">
            <a:spAutoFit/>
          </a:bodyPr>
          <a:lstStyle/>
          <a:p>
            <a:pPr indent="0" lvl="0" marL="820419" rtl="0" algn="l">
              <a:lnSpc>
                <a:spcPct val="100000"/>
              </a:lnSpc>
              <a:spcBef>
                <a:spcPts val="0"/>
              </a:spcBef>
              <a:spcAft>
                <a:spcPts val="0"/>
              </a:spcAft>
              <a:buNone/>
            </a:pPr>
            <a:r>
              <a:rPr b="1" lang="en-US" sz="1600">
                <a:latin typeface="Arial"/>
                <a:ea typeface="Arial"/>
                <a:cs typeface="Arial"/>
                <a:sym typeface="Arial"/>
              </a:rPr>
              <a:t>Ejemplos de reglas de conversación</a:t>
            </a:r>
            <a:endParaRPr sz="1600">
              <a:latin typeface="Arial"/>
              <a:ea typeface="Arial"/>
              <a:cs typeface="Arial"/>
              <a:sym typeface="Arial"/>
            </a:endParaRPr>
          </a:p>
          <a:p>
            <a:pPr indent="0" lvl="0" marL="97155" marR="708025" rtl="0" algn="l">
              <a:lnSpc>
                <a:spcPct val="152500"/>
              </a:lnSpc>
              <a:spcBef>
                <a:spcPts val="0"/>
              </a:spcBef>
              <a:spcAft>
                <a:spcPts val="0"/>
              </a:spcAft>
              <a:buNone/>
            </a:pPr>
            <a:r>
              <a:rPr b="1" lang="en-US" sz="1600">
                <a:latin typeface="Arial"/>
                <a:ea typeface="Arial"/>
                <a:cs typeface="Arial"/>
                <a:sym typeface="Arial"/>
              </a:rPr>
              <a:t>No interrumpas cuando otros estén hablando Argumentamos nuestras ideas</a:t>
            </a:r>
            <a:endParaRPr sz="1600">
              <a:latin typeface="Arial"/>
              <a:ea typeface="Arial"/>
              <a:cs typeface="Arial"/>
              <a:sym typeface="Arial"/>
            </a:endParaRPr>
          </a:p>
          <a:p>
            <a:pPr indent="0" lvl="0" marL="97155" rtl="0" algn="l">
              <a:lnSpc>
                <a:spcPct val="100000"/>
              </a:lnSpc>
              <a:spcBef>
                <a:spcPts val="985"/>
              </a:spcBef>
              <a:spcAft>
                <a:spcPts val="0"/>
              </a:spcAft>
              <a:buNone/>
            </a:pPr>
            <a:r>
              <a:rPr b="1" lang="en-US" sz="1600">
                <a:latin typeface="Arial"/>
                <a:ea typeface="Arial"/>
                <a:cs typeface="Arial"/>
                <a:sym typeface="Arial"/>
              </a:rPr>
              <a:t>Escuchamos lo que dicen los demás</a:t>
            </a:r>
            <a:endParaRPr sz="1600">
              <a:latin typeface="Arial"/>
              <a:ea typeface="Arial"/>
              <a:cs typeface="Arial"/>
              <a:sym typeface="Arial"/>
            </a:endParaRPr>
          </a:p>
          <a:p>
            <a:pPr indent="0" lvl="0" marL="97155" marR="386715" rtl="0" algn="l">
              <a:lnSpc>
                <a:spcPct val="120000"/>
              </a:lnSpc>
              <a:spcBef>
                <a:spcPts val="625"/>
              </a:spcBef>
              <a:spcAft>
                <a:spcPts val="0"/>
              </a:spcAft>
              <a:buNone/>
            </a:pPr>
            <a:r>
              <a:rPr b="1" lang="en-US" sz="1600">
                <a:latin typeface="Arial"/>
                <a:ea typeface="Arial"/>
                <a:cs typeface="Arial"/>
                <a:sym typeface="Arial"/>
              </a:rPr>
              <a:t>Participar también significa pensar y escuchar, no solo hablar</a:t>
            </a:r>
            <a:endParaRPr sz="1600">
              <a:latin typeface="Arial"/>
              <a:ea typeface="Arial"/>
              <a:cs typeface="Arial"/>
              <a:sym typeface="Arial"/>
            </a:endParaRPr>
          </a:p>
          <a:p>
            <a:pPr indent="0" lvl="0" marL="97155" marR="976630" rtl="0" algn="l">
              <a:lnSpc>
                <a:spcPct val="152500"/>
              </a:lnSpc>
              <a:spcBef>
                <a:spcPts val="0"/>
              </a:spcBef>
              <a:spcAft>
                <a:spcPts val="0"/>
              </a:spcAft>
              <a:buNone/>
            </a:pPr>
            <a:r>
              <a:rPr b="1" lang="en-US" sz="1600">
                <a:latin typeface="Arial"/>
                <a:ea typeface="Arial"/>
                <a:cs typeface="Arial"/>
                <a:sym typeface="Arial"/>
              </a:rPr>
              <a:t>Está bien no estar de acuerdo con alguien Nos hacemos preguntas entre nosotros/as</a:t>
            </a:r>
            <a:endParaRPr sz="1600">
              <a:latin typeface="Arial"/>
              <a:ea typeface="Arial"/>
              <a:cs typeface="Arial"/>
              <a:sym typeface="Arial"/>
            </a:endParaRPr>
          </a:p>
        </p:txBody>
      </p:sp>
      <p:pic>
        <p:nvPicPr>
          <p:cNvPr id="243" name="Google Shape;243;p22"/>
          <p:cNvPicPr preferRelativeResize="0"/>
          <p:nvPr/>
        </p:nvPicPr>
        <p:blipFill rotWithShape="1">
          <a:blip r:embed="rId3">
            <a:alphaModFix/>
          </a:blip>
          <a:srcRect b="0" l="0" r="0" t="0"/>
          <a:stretch/>
        </p:blipFill>
        <p:spPr>
          <a:xfrm>
            <a:off x="694571" y="5604023"/>
            <a:ext cx="439419" cy="439420"/>
          </a:xfrm>
          <a:prstGeom prst="rect">
            <a:avLst/>
          </a:prstGeom>
          <a:noFill/>
          <a:ln>
            <a:noFill/>
          </a:ln>
        </p:spPr>
      </p:pic>
      <p:pic>
        <p:nvPicPr>
          <p:cNvPr id="244" name="Google Shape;244;p22"/>
          <p:cNvPicPr preferRelativeResize="0"/>
          <p:nvPr/>
        </p:nvPicPr>
        <p:blipFill rotWithShape="1">
          <a:blip r:embed="rId4">
            <a:alphaModFix/>
          </a:blip>
          <a:srcRect b="0" l="0" r="0" t="0"/>
          <a:stretch/>
        </p:blipFill>
        <p:spPr>
          <a:xfrm>
            <a:off x="6568957" y="4950339"/>
            <a:ext cx="3013708" cy="224917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8" name="Shape 248"/>
        <p:cNvGrpSpPr/>
        <p:nvPr/>
      </p:nvGrpSpPr>
      <p:grpSpPr>
        <a:xfrm>
          <a:off x="0" y="0"/>
          <a:ext cx="0" cy="0"/>
          <a:chOff x="0" y="0"/>
          <a:chExt cx="0" cy="0"/>
        </a:xfrm>
      </p:grpSpPr>
      <p:sp>
        <p:nvSpPr>
          <p:cNvPr id="249" name="Google Shape;249;p23"/>
          <p:cNvSpPr txBox="1"/>
          <p:nvPr/>
        </p:nvSpPr>
        <p:spPr>
          <a:xfrm>
            <a:off x="492006" y="342146"/>
            <a:ext cx="3379470" cy="869950"/>
          </a:xfrm>
          <a:prstGeom prst="rect">
            <a:avLst/>
          </a:prstGeom>
          <a:solidFill>
            <a:srgbClr val="D9F1F6"/>
          </a:solidFill>
          <a:ln>
            <a:noFill/>
          </a:ln>
        </p:spPr>
        <p:txBody>
          <a:bodyPr anchorCtr="0" anchor="t" bIns="0" lIns="0" spcFirstLastPara="1" rIns="0" wrap="square" tIns="18400">
            <a:spAutoFit/>
          </a:bodyPr>
          <a:lstStyle/>
          <a:p>
            <a:pPr indent="0" lvl="0" marL="25400" rtl="0" algn="l">
              <a:lnSpc>
                <a:spcPct val="100000"/>
              </a:lnSpc>
              <a:spcBef>
                <a:spcPts val="0"/>
              </a:spcBef>
              <a:spcAft>
                <a:spcPts val="0"/>
              </a:spcAft>
              <a:buNone/>
            </a:pPr>
            <a:r>
              <a:rPr b="1" lang="en-US" sz="1600">
                <a:solidFill>
                  <a:srgbClr val="1A616F"/>
                </a:solidFill>
                <a:latin typeface="Arial"/>
                <a:ea typeface="Arial"/>
                <a:cs typeface="Arial"/>
                <a:sym typeface="Arial"/>
              </a:rPr>
              <a:t>Parte c. Diálogo educativo y</a:t>
            </a:r>
            <a:endParaRPr sz="1600">
              <a:latin typeface="Arial"/>
              <a:ea typeface="Arial"/>
              <a:cs typeface="Arial"/>
              <a:sym typeface="Arial"/>
            </a:endParaRPr>
          </a:p>
          <a:p>
            <a:pPr indent="0" lvl="0" marL="25400" marR="81280" rtl="0" algn="l">
              <a:lnSpc>
                <a:spcPct val="120000"/>
              </a:lnSpc>
              <a:spcBef>
                <a:spcPts val="0"/>
              </a:spcBef>
              <a:spcAft>
                <a:spcPts val="0"/>
              </a:spcAft>
              <a:buNone/>
            </a:pPr>
            <a:r>
              <a:rPr b="1" lang="en-US" sz="1600">
                <a:solidFill>
                  <a:srgbClr val="1A616F"/>
                </a:solidFill>
                <a:latin typeface="Arial"/>
                <a:ea typeface="Arial"/>
                <a:cs typeface="Arial"/>
                <a:sym typeface="Arial"/>
              </a:rPr>
              <a:t>aprendizaje de estudiantes en diversos contextos</a:t>
            </a:r>
            <a:endParaRPr sz="1600">
              <a:latin typeface="Arial"/>
              <a:ea typeface="Arial"/>
              <a:cs typeface="Arial"/>
              <a:sym typeface="Arial"/>
            </a:endParaRPr>
          </a:p>
        </p:txBody>
      </p:sp>
      <p:sp>
        <p:nvSpPr>
          <p:cNvPr id="250" name="Google Shape;250;p23"/>
          <p:cNvSpPr/>
          <p:nvPr/>
        </p:nvSpPr>
        <p:spPr>
          <a:xfrm>
            <a:off x="5491359" y="1198654"/>
            <a:ext cx="4777105" cy="3568700"/>
          </a:xfrm>
          <a:custGeom>
            <a:rect b="b" l="l" r="r" t="t"/>
            <a:pathLst>
              <a:path extrusionOk="0" h="3568700" w="4777105">
                <a:moveTo>
                  <a:pt x="4777105" y="0"/>
                </a:moveTo>
                <a:lnTo>
                  <a:pt x="0" y="0"/>
                </a:lnTo>
                <a:lnTo>
                  <a:pt x="0" y="3568700"/>
                </a:lnTo>
                <a:lnTo>
                  <a:pt x="4777105" y="3568700"/>
                </a:lnTo>
                <a:lnTo>
                  <a:pt x="4777105"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51" name="Google Shape;251;p23"/>
          <p:cNvPicPr preferRelativeResize="0"/>
          <p:nvPr/>
        </p:nvPicPr>
        <p:blipFill rotWithShape="1">
          <a:blip r:embed="rId3">
            <a:alphaModFix/>
          </a:blip>
          <a:srcRect b="0" l="0" r="0" t="0"/>
          <a:stretch/>
        </p:blipFill>
        <p:spPr>
          <a:xfrm>
            <a:off x="1273055" y="5749385"/>
            <a:ext cx="3002009" cy="1536065"/>
          </a:xfrm>
          <a:prstGeom prst="rect">
            <a:avLst/>
          </a:prstGeom>
          <a:noFill/>
          <a:ln>
            <a:noFill/>
          </a:ln>
        </p:spPr>
      </p:pic>
      <p:sp>
        <p:nvSpPr>
          <p:cNvPr id="252" name="Google Shape;252;p23"/>
          <p:cNvSpPr txBox="1"/>
          <p:nvPr/>
        </p:nvSpPr>
        <p:spPr>
          <a:xfrm>
            <a:off x="3933087" y="409632"/>
            <a:ext cx="3542029" cy="506101"/>
          </a:xfrm>
          <a:prstGeom prst="rect">
            <a:avLst/>
          </a:prstGeom>
          <a:noFill/>
          <a:ln>
            <a:noFill/>
          </a:ln>
        </p:spPr>
        <p:txBody>
          <a:bodyPr anchorCtr="0" anchor="t" bIns="0" lIns="0" spcFirstLastPara="1" rIns="0" wrap="square" tIns="12700">
            <a:spAutoFit/>
          </a:bodyPr>
          <a:lstStyle/>
          <a:p>
            <a:pPr indent="-845819" lvl="0" marL="857885" marR="5080" rtl="0" algn="l">
              <a:lnSpc>
                <a:spcPct val="120000"/>
              </a:lnSpc>
              <a:spcBef>
                <a:spcPts val="0"/>
              </a:spcBef>
              <a:spcAft>
                <a:spcPts val="0"/>
              </a:spcAft>
              <a:buNone/>
            </a:pPr>
            <a:r>
              <a:rPr b="1" lang="en-US" sz="1400">
                <a:solidFill>
                  <a:schemeClr val="dk1"/>
                </a:solidFill>
                <a:latin typeface="Arial"/>
                <a:ea typeface="Arial"/>
                <a:cs typeface="Arial"/>
                <a:sym typeface="Arial"/>
              </a:rPr>
              <a:t>Evidencia de que el diálogo docente- estudiante promueve el aprendizaje</a:t>
            </a:r>
            <a:endParaRPr sz="1400">
              <a:solidFill>
                <a:schemeClr val="dk1"/>
              </a:solidFill>
              <a:latin typeface="Arial"/>
              <a:ea typeface="Arial"/>
              <a:cs typeface="Arial"/>
              <a:sym typeface="Arial"/>
            </a:endParaRPr>
          </a:p>
        </p:txBody>
      </p:sp>
      <p:sp>
        <p:nvSpPr>
          <p:cNvPr id="253" name="Google Shape;253;p23"/>
          <p:cNvSpPr/>
          <p:nvPr/>
        </p:nvSpPr>
        <p:spPr>
          <a:xfrm>
            <a:off x="5355278" y="4750288"/>
            <a:ext cx="439414" cy="439414"/>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aphicFrame>
        <p:nvGraphicFramePr>
          <p:cNvPr id="254" name="Google Shape;254;p23"/>
          <p:cNvGraphicFramePr/>
          <p:nvPr/>
        </p:nvGraphicFramePr>
        <p:xfrm>
          <a:off x="471176" y="1202274"/>
          <a:ext cx="3000000" cy="3000000"/>
        </p:xfrm>
        <a:graphic>
          <a:graphicData uri="http://schemas.openxmlformats.org/drawingml/2006/table">
            <a:tbl>
              <a:tblPr bandRow="1" firstRow="1">
                <a:noFill/>
                <a:tableStyleId>{58AB1DB1-8ADB-4D9A-8FE6-866EEACACDEC}</a:tableStyleId>
              </a:tblPr>
              <a:tblGrid>
                <a:gridCol w="5006975"/>
                <a:gridCol w="249550"/>
                <a:gridCol w="4419600"/>
                <a:gridCol w="92075"/>
              </a:tblGrid>
              <a:tr h="2233575">
                <a:tc rowSpan="2">
                  <a:txBody>
                    <a:bodyPr/>
                    <a:lstStyle/>
                    <a:p>
                      <a:pPr indent="0" lvl="0" marL="97790" marR="144780" rtl="0" algn="l">
                        <a:lnSpc>
                          <a:spcPct val="121200"/>
                        </a:lnSpc>
                        <a:spcBef>
                          <a:spcPts val="0"/>
                        </a:spcBef>
                        <a:spcAft>
                          <a:spcPts val="0"/>
                        </a:spcAft>
                        <a:buNone/>
                      </a:pPr>
                      <a:r>
                        <a:rPr lang="en-US" sz="1100" u="none" cap="none" strike="noStrike">
                          <a:latin typeface="Arial"/>
                          <a:ea typeface="Arial"/>
                          <a:cs typeface="Arial"/>
                          <a:sym typeface="Arial"/>
                        </a:rPr>
                        <a:t>Existe una base creciente de investigación internacional que apoya la idea de que la enseñanza dialógica es beneficiosa para el aprendizaje de los y las estudiantes y otros elementos de su desarrollo personal. Hallazgos de la evaluación de programas de desarrollo profesional incluyen:</a:t>
                      </a:r>
                      <a:endParaRPr sz="1100" u="none" cap="none" strike="noStrike">
                        <a:latin typeface="Arial"/>
                        <a:ea typeface="Arial"/>
                        <a:cs typeface="Arial"/>
                        <a:sym typeface="Arial"/>
                      </a:endParaRPr>
                    </a:p>
                    <a:p>
                      <a:pPr indent="0" lvl="0" marL="0" marR="0" rtl="0" algn="l">
                        <a:lnSpc>
                          <a:spcPct val="100000"/>
                        </a:lnSpc>
                        <a:spcBef>
                          <a:spcPts val="100"/>
                        </a:spcBef>
                        <a:spcAft>
                          <a:spcPts val="0"/>
                        </a:spcAft>
                        <a:buNone/>
                      </a:pPr>
                      <a:r>
                        <a:t/>
                      </a:r>
                      <a:endParaRPr sz="1100" u="none" cap="none" strike="noStrike">
                        <a:latin typeface="Times New Roman"/>
                        <a:ea typeface="Times New Roman"/>
                        <a:cs typeface="Times New Roman"/>
                        <a:sym typeface="Times New Roman"/>
                      </a:endParaRPr>
                    </a:p>
                    <a:p>
                      <a:pPr indent="-73025" lvl="0" marL="170815" marR="140970" rtl="0" algn="l">
                        <a:lnSpc>
                          <a:spcPct val="121800"/>
                        </a:lnSpc>
                        <a:spcBef>
                          <a:spcPts val="0"/>
                        </a:spcBef>
                        <a:spcAft>
                          <a:spcPts val="0"/>
                        </a:spcAft>
                        <a:buSzPts val="1100"/>
                        <a:buFont typeface="Arial"/>
                        <a:buChar char="-"/>
                      </a:pPr>
                      <a:r>
                        <a:rPr lang="en-US" sz="1100" u="none" cap="none" strike="noStrike">
                          <a:latin typeface="Arial"/>
                          <a:ea typeface="Arial"/>
                          <a:cs typeface="Arial"/>
                          <a:sym typeface="Arial"/>
                        </a:rPr>
                        <a:t>Mejor rendimiento académico de los y las estudiantes de primaria del Reino Unido (ver Alexander, 2018)</a:t>
                      </a:r>
                      <a:endParaRPr sz="1100" u="none" cap="none" strike="noStrike">
                        <a:latin typeface="Arial"/>
                        <a:ea typeface="Arial"/>
                        <a:cs typeface="Arial"/>
                        <a:sym typeface="Arial"/>
                      </a:endParaRPr>
                    </a:p>
                    <a:p>
                      <a:pPr indent="0" lvl="0" marL="0" marR="0" rtl="0" algn="l">
                        <a:lnSpc>
                          <a:spcPct val="100000"/>
                        </a:lnSpc>
                        <a:spcBef>
                          <a:spcPts val="415"/>
                        </a:spcBef>
                        <a:spcAft>
                          <a:spcPts val="0"/>
                        </a:spcAft>
                        <a:buSzPts val="1100"/>
                        <a:buFont typeface="Arial"/>
                        <a:buNone/>
                      </a:pPr>
                      <a:r>
                        <a:t/>
                      </a:r>
                      <a:endParaRPr sz="1100" u="none" cap="none" strike="noStrike">
                        <a:latin typeface="Times New Roman"/>
                        <a:ea typeface="Times New Roman"/>
                        <a:cs typeface="Times New Roman"/>
                        <a:sym typeface="Times New Roman"/>
                      </a:endParaRPr>
                    </a:p>
                    <a:p>
                      <a:pPr indent="-73025" lvl="0" marL="170815" marR="245109" rtl="0" algn="l">
                        <a:lnSpc>
                          <a:spcPct val="100000"/>
                        </a:lnSpc>
                        <a:spcBef>
                          <a:spcPts val="0"/>
                        </a:spcBef>
                        <a:spcAft>
                          <a:spcPts val="0"/>
                        </a:spcAft>
                        <a:buSzPts val="1100"/>
                        <a:buFont typeface="Arial"/>
                        <a:buChar char="-"/>
                      </a:pPr>
                      <a:r>
                        <a:rPr lang="en-US" sz="1100" u="none" cap="none" strike="noStrike">
                          <a:latin typeface="Arial"/>
                          <a:ea typeface="Arial"/>
                          <a:cs typeface="Arial"/>
                          <a:sym typeface="Arial"/>
                        </a:rPr>
                        <a:t>Aumento de la motivación por el aprendizaje, la autonomía percibida y el interés en las materias asociadas a Ciencia, Tecnología, Ingeniería y Matemática</a:t>
                      </a:r>
                      <a:endParaRPr sz="1100" u="none" cap="none" strike="noStrike">
                        <a:latin typeface="Arial"/>
                        <a:ea typeface="Arial"/>
                        <a:cs typeface="Arial"/>
                        <a:sym typeface="Arial"/>
                      </a:endParaRPr>
                    </a:p>
                    <a:p>
                      <a:pPr indent="0" lvl="0" marL="97790" marR="0" rtl="0" algn="l">
                        <a:lnSpc>
                          <a:spcPct val="100000"/>
                        </a:lnSpc>
                        <a:spcBef>
                          <a:spcPts val="25"/>
                        </a:spcBef>
                        <a:spcAft>
                          <a:spcPts val="0"/>
                        </a:spcAft>
                        <a:buNone/>
                      </a:pPr>
                      <a:r>
                        <a:rPr lang="en-US" sz="1100" u="none" cap="none" strike="noStrike">
                          <a:latin typeface="Arial"/>
                          <a:ea typeface="Arial"/>
                          <a:cs typeface="Arial"/>
                          <a:sym typeface="Arial"/>
                        </a:rPr>
                        <a:t>entre estudiantes de secundaria en Alemania, vinculado a una mayor</a:t>
                      </a:r>
                      <a:endParaRPr sz="1100" u="none" cap="none" strike="noStrike">
                        <a:latin typeface="Arial"/>
                        <a:ea typeface="Arial"/>
                        <a:cs typeface="Arial"/>
                        <a:sym typeface="Arial"/>
                      </a:endParaRPr>
                    </a:p>
                    <a:p>
                      <a:pPr indent="0" lvl="0" marL="97790" marR="0" rtl="0" algn="l">
                        <a:lnSpc>
                          <a:spcPct val="100000"/>
                        </a:lnSpc>
                        <a:spcBef>
                          <a:spcPts val="290"/>
                        </a:spcBef>
                        <a:spcAft>
                          <a:spcPts val="0"/>
                        </a:spcAft>
                        <a:buNone/>
                      </a:pPr>
                      <a:r>
                        <a:rPr lang="en-US" sz="1100" u="none" cap="none" strike="noStrike">
                          <a:latin typeface="Arial"/>
                          <a:ea typeface="Arial"/>
                          <a:cs typeface="Arial"/>
                          <a:sym typeface="Arial"/>
                        </a:rPr>
                        <a:t>retroalimentación constructiva de parte de los y las docentes (Kiemer et al., 2015).</a:t>
                      </a:r>
                      <a:endParaRPr sz="1100" u="none" cap="none" strike="noStrike">
                        <a:latin typeface="Arial"/>
                        <a:ea typeface="Arial"/>
                        <a:cs typeface="Arial"/>
                        <a:sym typeface="Arial"/>
                      </a:endParaRPr>
                    </a:p>
                    <a:p>
                      <a:pPr indent="0" lvl="0" marL="0" marR="0" rtl="0" algn="l">
                        <a:lnSpc>
                          <a:spcPct val="100000"/>
                        </a:lnSpc>
                        <a:spcBef>
                          <a:spcPts val="150"/>
                        </a:spcBef>
                        <a:spcAft>
                          <a:spcPts val="0"/>
                        </a:spcAft>
                        <a:buNone/>
                      </a:pPr>
                      <a:r>
                        <a:t/>
                      </a:r>
                      <a:endParaRPr sz="1100" u="none" cap="none" strike="noStrike">
                        <a:latin typeface="Times New Roman"/>
                        <a:ea typeface="Times New Roman"/>
                        <a:cs typeface="Times New Roman"/>
                        <a:sym typeface="Times New Roman"/>
                      </a:endParaRPr>
                    </a:p>
                    <a:p>
                      <a:pPr indent="0" lvl="0" marL="97790" marR="182245" rtl="0" algn="l">
                        <a:lnSpc>
                          <a:spcPct val="120000"/>
                        </a:lnSpc>
                        <a:spcBef>
                          <a:spcPts val="0"/>
                        </a:spcBef>
                        <a:spcAft>
                          <a:spcPts val="0"/>
                        </a:spcAft>
                        <a:buNone/>
                      </a:pPr>
                      <a:r>
                        <a:rPr lang="en-US" sz="1100" u="none" cap="none" strike="noStrike">
                          <a:latin typeface="Arial"/>
                          <a:ea typeface="Arial"/>
                          <a:cs typeface="Arial"/>
                          <a:sym typeface="Arial"/>
                        </a:rPr>
                        <a:t>Otros estudios se centran en el impacto de las "variaciones naturales" en el diálogo en el aula. Los hallazgos incluyen:</a:t>
                      </a:r>
                      <a:endParaRPr sz="1100" u="none" cap="none" strike="noStrike">
                        <a:latin typeface="Arial"/>
                        <a:ea typeface="Arial"/>
                        <a:cs typeface="Arial"/>
                        <a:sym typeface="Arial"/>
                      </a:endParaRPr>
                    </a:p>
                    <a:p>
                      <a:pPr indent="0" lvl="0" marL="0" marR="0" rtl="0" algn="l">
                        <a:lnSpc>
                          <a:spcPct val="100000"/>
                        </a:lnSpc>
                        <a:spcBef>
                          <a:spcPts val="150"/>
                        </a:spcBef>
                        <a:spcAft>
                          <a:spcPts val="0"/>
                        </a:spcAft>
                        <a:buNone/>
                      </a:pPr>
                      <a:r>
                        <a:t/>
                      </a:r>
                      <a:endParaRPr sz="1100" u="none" cap="none" strike="noStrike">
                        <a:latin typeface="Times New Roman"/>
                        <a:ea typeface="Times New Roman"/>
                        <a:cs typeface="Times New Roman"/>
                        <a:sym typeface="Times New Roman"/>
                      </a:endParaRPr>
                    </a:p>
                    <a:p>
                      <a:pPr indent="-73025" lvl="0" marL="170815" marR="137795" rtl="0" algn="l">
                        <a:lnSpc>
                          <a:spcPct val="120000"/>
                        </a:lnSpc>
                        <a:spcBef>
                          <a:spcPts val="0"/>
                        </a:spcBef>
                        <a:spcAft>
                          <a:spcPts val="0"/>
                        </a:spcAft>
                        <a:buSzPts val="1100"/>
                        <a:buFont typeface="Arial"/>
                        <a:buChar char="-"/>
                      </a:pPr>
                      <a:r>
                        <a:rPr lang="en-US" sz="1100" u="none" cap="none" strike="noStrike">
                          <a:latin typeface="Arial"/>
                          <a:ea typeface="Arial"/>
                          <a:cs typeface="Arial"/>
                          <a:sym typeface="Arial"/>
                        </a:rPr>
                        <a:t>Estudiantes que conversan utilizando un razonamiento de alta calidad en Lenguaje y Literatura logran mejores resultados (ver </a:t>
                      </a:r>
                      <a:r>
                        <a:rPr lang="en-US" sz="1100" u="sng" cap="none" strike="noStrike">
                          <a:solidFill>
                            <a:srgbClr val="0000FF"/>
                          </a:solidFill>
                          <a:latin typeface="Arial"/>
                          <a:ea typeface="Arial"/>
                          <a:cs typeface="Arial"/>
                          <a:sym typeface="Arial"/>
                        </a:rPr>
                        <a:t>Šeďová et al., 2019</a:t>
                      </a:r>
                      <a:r>
                        <a:rPr lang="en-US" sz="1100" u="none" cap="none" strike="noStrike">
                          <a:solidFill>
                            <a:srgbClr val="0000FF"/>
                          </a:solidFill>
                          <a:latin typeface="Arial"/>
                          <a:ea typeface="Arial"/>
                          <a:cs typeface="Arial"/>
                          <a:sym typeface="Arial"/>
                        </a:rPr>
                        <a:t> </a:t>
                      </a:r>
                      <a:r>
                        <a:rPr lang="en-US" sz="1100" u="none" cap="none" strike="noStrike">
                          <a:latin typeface="Arial"/>
                          <a:ea typeface="Arial"/>
                          <a:cs typeface="Arial"/>
                          <a:sym typeface="Arial"/>
                        </a:rPr>
                        <a:t>en República Checa).</a:t>
                      </a:r>
                      <a:endParaRPr sz="1100" u="none" cap="none" strike="noStrike">
                        <a:latin typeface="Arial"/>
                        <a:ea typeface="Arial"/>
                        <a:cs typeface="Arial"/>
                        <a:sym typeface="Arial"/>
                      </a:endParaRPr>
                    </a:p>
                    <a:p>
                      <a:pPr indent="0" lvl="0" marL="0" marR="0" rtl="0" algn="l">
                        <a:lnSpc>
                          <a:spcPct val="100000"/>
                        </a:lnSpc>
                        <a:spcBef>
                          <a:spcPts val="140"/>
                        </a:spcBef>
                        <a:spcAft>
                          <a:spcPts val="0"/>
                        </a:spcAft>
                        <a:buSzPts val="1100"/>
                        <a:buFont typeface="Arial"/>
                        <a:buNone/>
                      </a:pPr>
                      <a:r>
                        <a:t/>
                      </a:r>
                      <a:endParaRPr sz="1100" u="none" cap="none" strike="noStrike">
                        <a:latin typeface="Times New Roman"/>
                        <a:ea typeface="Times New Roman"/>
                        <a:cs typeface="Times New Roman"/>
                        <a:sym typeface="Times New Roman"/>
                      </a:endParaRPr>
                    </a:p>
                    <a:p>
                      <a:pPr indent="-73025" lvl="0" marL="170815" marR="143510" rtl="0" algn="l">
                        <a:lnSpc>
                          <a:spcPct val="120900"/>
                        </a:lnSpc>
                        <a:spcBef>
                          <a:spcPts val="0"/>
                        </a:spcBef>
                        <a:spcAft>
                          <a:spcPts val="0"/>
                        </a:spcAft>
                        <a:buSzPts val="1100"/>
                        <a:buFont typeface="Arial"/>
                        <a:buChar char="-"/>
                      </a:pPr>
                      <a:r>
                        <a:rPr lang="en-US" sz="1100" u="none" cap="none" strike="noStrike">
                          <a:latin typeface="Arial"/>
                          <a:ea typeface="Arial"/>
                          <a:cs typeface="Arial"/>
                          <a:sym typeface="Arial"/>
                        </a:rPr>
                        <a:t>Estudios de matemáticas en primaria en los EE. UU. encontraron que proporcionar explicaciones detalladas y correctas respaldadas con evidencia se relaciona con un mayor rendimiento.</a:t>
                      </a:r>
                      <a:endParaRPr sz="1100" u="none" cap="none" strike="noStrike">
                        <a:latin typeface="Arial"/>
                        <a:ea typeface="Arial"/>
                        <a:cs typeface="Arial"/>
                        <a:sym typeface="Arial"/>
                      </a:endParaRPr>
                    </a:p>
                  </a:txBody>
                  <a:tcPr marT="63500" marB="0" marR="0" marL="0">
                    <a:lnL cap="flat" cmpd="sng" w="38100">
                      <a:solidFill>
                        <a:srgbClr val="2791A6"/>
                      </a:solidFill>
                      <a:prstDash val="solid"/>
                      <a:round/>
                      <a:headEnd len="sm" w="sm" type="none"/>
                      <a:tailEnd len="sm" w="sm" type="none"/>
                    </a:lnL>
                    <a:lnR cap="flat" cmpd="sng" w="57150">
                      <a:solidFill>
                        <a:srgbClr val="2791A6"/>
                      </a:solidFill>
                      <a:prstDash val="solid"/>
                      <a:round/>
                      <a:headEnd len="sm" w="sm" type="none"/>
                      <a:tailEnd len="sm" w="sm" type="none"/>
                    </a:lnR>
                    <a:lnT cap="flat" cmpd="sng" w="38100">
                      <a:solidFill>
                        <a:srgbClr val="2791A6"/>
                      </a:solidFill>
                      <a:prstDash val="solid"/>
                      <a:round/>
                      <a:headEnd len="sm" w="sm" type="none"/>
                      <a:tailEnd len="sm" w="sm" type="none"/>
                    </a:lnT>
                    <a:lnB cap="flat" cmpd="sng" w="38100">
                      <a:solidFill>
                        <a:srgbClr val="2791A6"/>
                      </a:solidFill>
                      <a:prstDash val="solid"/>
                      <a:round/>
                      <a:headEnd len="sm" w="sm" type="none"/>
                      <a:tailEnd len="sm" w="sm" type="none"/>
                    </a:lnB>
                  </a:tcPr>
                </a:tc>
                <a:tc gridSpan="3">
                  <a:txBody>
                    <a:bodyPr/>
                    <a:lstStyle/>
                    <a:p>
                      <a:pPr indent="0" lvl="0" marL="107314" marR="114935" rtl="0" algn="just">
                        <a:lnSpc>
                          <a:spcPct val="101800"/>
                        </a:lnSpc>
                        <a:spcBef>
                          <a:spcPts val="0"/>
                        </a:spcBef>
                        <a:spcAft>
                          <a:spcPts val="0"/>
                        </a:spcAft>
                        <a:buNone/>
                      </a:pPr>
                      <a:r>
                        <a:rPr lang="en-US" sz="1100" u="none" cap="none" strike="noStrike">
                          <a:latin typeface="Arial"/>
                          <a:ea typeface="Arial"/>
                          <a:cs typeface="Arial"/>
                          <a:sym typeface="Arial"/>
                        </a:rPr>
                        <a:t>Recientemente, un equipo de la Universidad de Cambridge generó evidencia contundente sobre el impacto del diálogo docente-estudiante. Los datos provienen de análisis detallados de 144 lecciones por 72 profesores en 48 escuelas primarias en la asignatura de Inglés (</a:t>
                      </a:r>
                      <a:r>
                        <a:rPr lang="en-US" sz="1100" u="sng" cap="none" strike="noStrike">
                          <a:solidFill>
                            <a:schemeClr val="hlink"/>
                          </a:solidFill>
                          <a:latin typeface="Arial"/>
                          <a:ea typeface="Arial"/>
                          <a:cs typeface="Arial"/>
                          <a:sym typeface="Arial"/>
                          <a:hlinkClick r:id="rId5"/>
                        </a:rPr>
                        <a:t>http://tinyurl.com/ESRCdialogue).</a:t>
                      </a:r>
                      <a:endParaRPr sz="1100" u="none" cap="none" strike="noStrike">
                        <a:latin typeface="Arial"/>
                        <a:ea typeface="Arial"/>
                        <a:cs typeface="Arial"/>
                        <a:sym typeface="Arial"/>
                      </a:endParaRPr>
                    </a:p>
                    <a:p>
                      <a:pPr indent="0" lvl="0" marL="107314" marR="114935" rtl="0" algn="just">
                        <a:lnSpc>
                          <a:spcPct val="101800"/>
                        </a:lnSpc>
                        <a:spcBef>
                          <a:spcPts val="285"/>
                        </a:spcBef>
                        <a:spcAft>
                          <a:spcPts val="0"/>
                        </a:spcAft>
                        <a:buNone/>
                      </a:pPr>
                      <a:r>
                        <a:rPr lang="en-US" sz="1100" u="none" cap="none" strike="noStrike">
                          <a:latin typeface="Arial"/>
                          <a:ea typeface="Arial"/>
                          <a:cs typeface="Arial"/>
                          <a:sym typeface="Arial"/>
                        </a:rPr>
                        <a:t>¿Qué movimientos/elementos/estrategias de conversación están fuertemente asociados con los logros del aprendizaje?</a:t>
                      </a:r>
                      <a:endParaRPr sz="1100" u="none" cap="none" strike="noStrike">
                        <a:latin typeface="Arial"/>
                        <a:ea typeface="Arial"/>
                        <a:cs typeface="Arial"/>
                        <a:sym typeface="Arial"/>
                      </a:endParaRPr>
                    </a:p>
                    <a:p>
                      <a:pPr indent="-99694" lvl="0" marL="207009" marR="0" rtl="0" algn="l">
                        <a:lnSpc>
                          <a:spcPct val="100000"/>
                        </a:lnSpc>
                        <a:spcBef>
                          <a:spcPts val="335"/>
                        </a:spcBef>
                        <a:spcAft>
                          <a:spcPts val="0"/>
                        </a:spcAft>
                        <a:buSzPts val="1100"/>
                        <a:buFont typeface="Arial"/>
                        <a:buChar char="•"/>
                      </a:pPr>
                      <a:r>
                        <a:rPr lang="en-US" sz="1100" u="none" cap="none" strike="noStrike">
                          <a:latin typeface="Arial"/>
                          <a:ea typeface="Arial"/>
                          <a:cs typeface="Arial"/>
                          <a:sym typeface="Arial"/>
                        </a:rPr>
                        <a:t>desarrollar ideas es particularmente importante</a:t>
                      </a:r>
                      <a:endParaRPr sz="1100" u="none" cap="none" strike="noStrike">
                        <a:latin typeface="Arial"/>
                        <a:ea typeface="Arial"/>
                        <a:cs typeface="Arial"/>
                        <a:sym typeface="Arial"/>
                      </a:endParaRPr>
                    </a:p>
                    <a:p>
                      <a:pPr indent="-99694" lvl="0" marL="207009" marR="0" rtl="0" algn="l">
                        <a:lnSpc>
                          <a:spcPct val="100000"/>
                        </a:lnSpc>
                        <a:spcBef>
                          <a:spcPts val="315"/>
                        </a:spcBef>
                        <a:spcAft>
                          <a:spcPts val="0"/>
                        </a:spcAft>
                        <a:buSzPts val="1100"/>
                        <a:buFont typeface="Arial"/>
                        <a:buChar char="•"/>
                      </a:pPr>
                      <a:r>
                        <a:rPr lang="en-US" sz="1100" u="none" cap="none" strike="noStrike">
                          <a:latin typeface="Arial"/>
                          <a:ea typeface="Arial"/>
                          <a:cs typeface="Arial"/>
                          <a:sym typeface="Arial"/>
                        </a:rPr>
                        <a:t>invitaciones para desarrollar ideas</a:t>
                      </a:r>
                      <a:endParaRPr sz="1100" u="none" cap="none" strike="noStrike">
                        <a:latin typeface="Arial"/>
                        <a:ea typeface="Arial"/>
                        <a:cs typeface="Arial"/>
                        <a:sym typeface="Arial"/>
                      </a:endParaRPr>
                    </a:p>
                    <a:p>
                      <a:pPr indent="-99694" lvl="0" marL="207009" marR="0" rtl="0" algn="l">
                        <a:lnSpc>
                          <a:spcPct val="100000"/>
                        </a:lnSpc>
                        <a:spcBef>
                          <a:spcPts val="335"/>
                        </a:spcBef>
                        <a:spcAft>
                          <a:spcPts val="0"/>
                        </a:spcAft>
                        <a:buSzPts val="1100"/>
                        <a:buFont typeface="Arial"/>
                        <a:buChar char="•"/>
                      </a:pPr>
                      <a:r>
                        <a:rPr lang="en-US" sz="1100" u="none" cap="none" strike="noStrike">
                          <a:latin typeface="Arial"/>
                          <a:ea typeface="Arial"/>
                          <a:cs typeface="Arial"/>
                          <a:sym typeface="Arial"/>
                        </a:rPr>
                        <a:t>rebatir y cuestionar los puntos de vista de los demás con respeto *</a:t>
                      </a:r>
                      <a:endParaRPr sz="1100" u="none" cap="none" strike="noStrike">
                        <a:latin typeface="Arial"/>
                        <a:ea typeface="Arial"/>
                        <a:cs typeface="Arial"/>
                        <a:sym typeface="Arial"/>
                      </a:endParaRPr>
                    </a:p>
                    <a:p>
                      <a:pPr indent="0" lvl="0" marL="107314" marR="114935" rtl="0" algn="just">
                        <a:lnSpc>
                          <a:spcPct val="101800"/>
                        </a:lnSpc>
                        <a:spcBef>
                          <a:spcPts val="290"/>
                        </a:spcBef>
                        <a:spcAft>
                          <a:spcPts val="0"/>
                        </a:spcAft>
                        <a:buNone/>
                      </a:pPr>
                      <a:r>
                        <a:rPr lang="en-US" sz="1100" u="none" cap="none" strike="noStrike">
                          <a:latin typeface="Arial"/>
                          <a:ea typeface="Arial"/>
                          <a:cs typeface="Arial"/>
                          <a:sym typeface="Arial"/>
                        </a:rPr>
                        <a:t>Estos movimientos/elementos/estrategias de conversación deben ocurrir en el contexto de un aula que apoya a los y las estudiantes en la que se dan estos elementos:</a:t>
                      </a:r>
                      <a:endParaRPr sz="1100" u="none" cap="none" strike="noStrike">
                        <a:latin typeface="Arial"/>
                        <a:ea typeface="Arial"/>
                        <a:cs typeface="Arial"/>
                        <a:sym typeface="Arial"/>
                      </a:endParaRPr>
                    </a:p>
                    <a:p>
                      <a:pPr indent="-140335" lvl="0" marL="247649" marR="113664" rtl="0" algn="just">
                        <a:lnSpc>
                          <a:spcPct val="101800"/>
                        </a:lnSpc>
                        <a:spcBef>
                          <a:spcPts val="285"/>
                        </a:spcBef>
                        <a:spcAft>
                          <a:spcPts val="0"/>
                        </a:spcAft>
                        <a:buSzPts val="1100"/>
                        <a:buFont typeface="Arial"/>
                        <a:buChar char="•"/>
                      </a:pPr>
                      <a:r>
                        <a:rPr lang="en-US" sz="1100" u="none" cap="none" strike="noStrike">
                          <a:latin typeface="Arial"/>
                          <a:ea typeface="Arial"/>
                          <a:cs typeface="Arial"/>
                          <a:sym typeface="Arial"/>
                        </a:rPr>
                        <a:t>participación activa de los y las estudiantes: varios estudiantes brindan contribuciones extendidas y se involucran con las ideas de otros</a:t>
                      </a:r>
                      <a:endParaRPr sz="1100" u="none" cap="none" strike="noStrike">
                        <a:latin typeface="Arial"/>
                        <a:ea typeface="Arial"/>
                        <a:cs typeface="Arial"/>
                        <a:sym typeface="Arial"/>
                      </a:endParaRPr>
                    </a:p>
                    <a:p>
                      <a:pPr indent="-119380" lvl="0" marL="226694" marR="116204" rtl="0" algn="just">
                        <a:lnSpc>
                          <a:spcPct val="101800"/>
                        </a:lnSpc>
                        <a:spcBef>
                          <a:spcPts val="315"/>
                        </a:spcBef>
                        <a:spcAft>
                          <a:spcPts val="0"/>
                        </a:spcAft>
                        <a:buSzPts val="1100"/>
                        <a:buFont typeface="Arial"/>
                        <a:buChar char="•"/>
                      </a:pPr>
                      <a:r>
                        <a:rPr lang="en-US" sz="1100" u="none" cap="none" strike="noStrike">
                          <a:latin typeface="Arial"/>
                          <a:ea typeface="Arial"/>
                          <a:cs typeface="Arial"/>
                          <a:sym typeface="Arial"/>
                        </a:rPr>
                        <a:t>uso explícito de reglas básicas para hablar - apoyando prácticas dialógicas, negociadas con los y las estudiantes</a:t>
                      </a:r>
                      <a:endParaRPr sz="1100" u="none" cap="none" strike="noStrike">
                        <a:latin typeface="Arial"/>
                        <a:ea typeface="Arial"/>
                        <a:cs typeface="Arial"/>
                        <a:sym typeface="Arial"/>
                      </a:endParaRPr>
                    </a:p>
                    <a:p>
                      <a:pPr indent="0" lvl="0" marL="107314" marR="113664" rtl="0" algn="just">
                        <a:lnSpc>
                          <a:spcPct val="102000"/>
                        </a:lnSpc>
                        <a:spcBef>
                          <a:spcPts val="290"/>
                        </a:spcBef>
                        <a:spcAft>
                          <a:spcPts val="0"/>
                        </a:spcAft>
                        <a:buNone/>
                      </a:pPr>
                      <a:r>
                        <a:rPr lang="en-US" sz="1000" u="none" cap="none" strike="noStrike">
                          <a:latin typeface="Arial"/>
                          <a:ea typeface="Arial"/>
                          <a:cs typeface="Arial"/>
                          <a:sym typeface="Arial"/>
                        </a:rPr>
                        <a:t>* ¡Demasiados desafíos sin los otros elementos de apoyo pueden incluso tener un efecto negativo!</a:t>
                      </a:r>
                      <a:endParaRPr sz="1000" u="none" cap="none" strike="noStrike">
                        <a:latin typeface="Arial"/>
                        <a:ea typeface="Arial"/>
                        <a:cs typeface="Arial"/>
                        <a:sym typeface="Arial"/>
                      </a:endParaRPr>
                    </a:p>
                    <a:p>
                      <a:pPr indent="0" lvl="0" marL="107314" marR="113664" rtl="0" algn="just">
                        <a:lnSpc>
                          <a:spcPct val="102000"/>
                        </a:lnSpc>
                        <a:spcBef>
                          <a:spcPts val="290"/>
                        </a:spcBef>
                        <a:spcAft>
                          <a:spcPts val="0"/>
                        </a:spcAft>
                        <a:buNone/>
                      </a:pPr>
                      <a:r>
                        <a:t/>
                      </a:r>
                      <a:endParaRPr sz="1000" u="none" cap="none" strike="noStrike">
                        <a:latin typeface="Arial"/>
                        <a:ea typeface="Arial"/>
                        <a:cs typeface="Arial"/>
                        <a:sym typeface="Arial"/>
                      </a:endParaRPr>
                    </a:p>
                    <a:p>
                      <a:pPr indent="0" lvl="0" marL="312738" marR="113664" rtl="0" algn="just">
                        <a:lnSpc>
                          <a:spcPct val="102000"/>
                        </a:lnSpc>
                        <a:spcBef>
                          <a:spcPts val="290"/>
                        </a:spcBef>
                        <a:spcAft>
                          <a:spcPts val="0"/>
                        </a:spcAft>
                        <a:buNone/>
                      </a:pPr>
                      <a:r>
                        <a:rPr b="1" lang="en-US" sz="1000" u="sng" cap="none" strike="noStrike">
                          <a:solidFill>
                            <a:schemeClr val="hlink"/>
                          </a:solidFill>
                          <a:latin typeface="Arial"/>
                          <a:ea typeface="Arial"/>
                          <a:cs typeface="Arial"/>
                          <a:sym typeface="Arial"/>
                          <a:hlinkClick r:id="rId6"/>
                        </a:rPr>
                        <a:t> Video 2  </a:t>
                      </a:r>
                      <a:r>
                        <a:rPr b="0" lang="en-US" sz="1000" u="sng" cap="none" strike="noStrike">
                          <a:solidFill>
                            <a:schemeClr val="hlink"/>
                          </a:solidFill>
                          <a:latin typeface="Arial"/>
                          <a:ea typeface="Arial"/>
                          <a:cs typeface="Arial"/>
                          <a:sym typeface="Arial"/>
                          <a:hlinkClick r:id="rId7"/>
                        </a:rPr>
                        <a:t>¿Cómo el diálogo entre docentes y estudiantes promueve el aprendizaje?             </a:t>
                      </a:r>
                      <a:endParaRPr b="0" sz="1000" u="none" cap="none" strike="noStrike">
                        <a:latin typeface="Arial"/>
                        <a:ea typeface="Arial"/>
                        <a:cs typeface="Arial"/>
                        <a:sym typeface="Arial"/>
                      </a:endParaRPr>
                    </a:p>
                  </a:txBody>
                  <a:tcPr marT="83825" marB="0" marR="0" marL="0">
                    <a:lnL cap="flat" cmpd="sng" w="57150">
                      <a:solidFill>
                        <a:srgbClr val="2791A6"/>
                      </a:solidFill>
                      <a:prstDash val="solid"/>
                      <a:round/>
                      <a:headEnd len="sm" w="sm" type="none"/>
                      <a:tailEnd len="sm" w="sm" type="none"/>
                    </a:lnL>
                    <a:lnR cap="flat" cmpd="sng" w="38100">
                      <a:solidFill>
                        <a:srgbClr val="2791A6"/>
                      </a:solidFill>
                      <a:prstDash val="solid"/>
                      <a:round/>
                      <a:headEnd len="sm" w="sm" type="none"/>
                      <a:tailEnd len="sm" w="sm" type="none"/>
                    </a:lnR>
                    <a:lnT cap="flat" cmpd="sng" w="38100">
                      <a:solidFill>
                        <a:srgbClr val="2791A6"/>
                      </a:solidFill>
                      <a:prstDash val="solid"/>
                      <a:round/>
                      <a:headEnd len="sm" w="sm" type="none"/>
                      <a:tailEnd len="sm" w="sm" type="none"/>
                    </a:lnT>
                    <a:lnB cap="flat" cmpd="sng" w="38100">
                      <a:solidFill>
                        <a:srgbClr val="2791A6"/>
                      </a:solidFill>
                      <a:prstDash val="solid"/>
                      <a:round/>
                      <a:headEnd len="sm" w="sm" type="none"/>
                      <a:tailEnd len="sm" w="sm" type="none"/>
                    </a:lnB>
                    <a:solidFill>
                      <a:srgbClr val="FFFFFF"/>
                    </a:solidFill>
                  </a:tcPr>
                </a:tc>
                <a:tc hMerge="1"/>
                <a:tc hMerge="1"/>
              </a:tr>
              <a:tr h="913125">
                <a:tc vMerge="1"/>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38100">
                      <a:solidFill>
                        <a:srgbClr val="2791A6"/>
                      </a:solidFill>
                      <a:prstDash val="solid"/>
                      <a:round/>
                      <a:headEnd len="sm" w="sm" type="none"/>
                      <a:tailEnd len="sm" w="sm" type="none"/>
                    </a:lnL>
                    <a:lnR cap="flat" cmpd="sng" w="28575">
                      <a:solidFill>
                        <a:srgbClr val="2791A6"/>
                      </a:solidFill>
                      <a:prstDash val="solid"/>
                      <a:round/>
                      <a:headEnd len="sm" w="sm" type="none"/>
                      <a:tailEnd len="sm" w="sm" type="none"/>
                    </a:lnR>
                    <a:lnT cap="flat" cmpd="sng" w="38100">
                      <a:solidFill>
                        <a:srgbClr val="2791A6"/>
                      </a:solidFill>
                      <a:prstDash val="solid"/>
                      <a:round/>
                      <a:headEnd len="sm" w="sm" type="none"/>
                      <a:tailEnd len="sm" w="sm" type="none"/>
                    </a:lnT>
                    <a:lnB cap="flat" cmpd="sng" w="38100">
                      <a:solidFill>
                        <a:srgbClr val="2791A6"/>
                      </a:solidFill>
                      <a:prstDash val="solid"/>
                      <a:round/>
                      <a:headEnd len="sm" w="sm" type="none"/>
                      <a:tailEnd len="sm" w="sm" type="none"/>
                    </a:lnB>
                  </a:tcPr>
                </a:tc>
                <a:tc rowSpan="2">
                  <a:txBody>
                    <a:bodyPr/>
                    <a:lstStyle/>
                    <a:p>
                      <a:pPr indent="0" lvl="0" marL="0" marR="0" rtl="0" algn="l">
                        <a:lnSpc>
                          <a:spcPct val="100000"/>
                        </a:lnSpc>
                        <a:spcBef>
                          <a:spcPts val="0"/>
                        </a:spcBef>
                        <a:spcAft>
                          <a:spcPts val="0"/>
                        </a:spcAft>
                        <a:buNone/>
                      </a:pPr>
                      <a:r>
                        <a:t/>
                      </a:r>
                      <a:endParaRPr sz="1000" u="none" cap="none" strike="noStrike">
                        <a:latin typeface="Times New Roman"/>
                        <a:ea typeface="Times New Roman"/>
                        <a:cs typeface="Times New Roman"/>
                        <a:sym typeface="Times New Roman"/>
                      </a:endParaRPr>
                    </a:p>
                    <a:p>
                      <a:pPr indent="0" lvl="0" marL="0" marR="0" rtl="0" algn="l">
                        <a:lnSpc>
                          <a:spcPct val="100000"/>
                        </a:lnSpc>
                        <a:spcBef>
                          <a:spcPts val="875"/>
                        </a:spcBef>
                        <a:spcAft>
                          <a:spcPts val="0"/>
                        </a:spcAft>
                        <a:buNone/>
                      </a:pPr>
                      <a:r>
                        <a:t/>
                      </a:r>
                      <a:endParaRPr sz="1000" u="none" cap="none" strike="noStrike">
                        <a:latin typeface="Times New Roman"/>
                        <a:ea typeface="Times New Roman"/>
                        <a:cs typeface="Times New Roman"/>
                        <a:sym typeface="Times New Roman"/>
                      </a:endParaRPr>
                    </a:p>
                  </a:txBody>
                  <a:tcPr marT="0" marB="0" marR="0" marL="0">
                    <a:lnL cap="flat" cmpd="sng" w="28575">
                      <a:solidFill>
                        <a:srgbClr val="2791A6"/>
                      </a:solidFill>
                      <a:prstDash val="solid"/>
                      <a:round/>
                      <a:headEnd len="sm" w="sm" type="none"/>
                      <a:tailEnd len="sm" w="sm" type="none"/>
                    </a:lnL>
                    <a:lnR cap="flat" cmpd="sng" w="28575">
                      <a:solidFill>
                        <a:srgbClr val="2791A6"/>
                      </a:solidFill>
                      <a:prstDash val="solid"/>
                      <a:round/>
                      <a:headEnd len="sm" w="sm" type="none"/>
                      <a:tailEnd len="sm" w="sm" type="none"/>
                    </a:lnR>
                    <a:lnT cap="flat" cmpd="sng" w="38100">
                      <a:solidFill>
                        <a:srgbClr val="2791A6"/>
                      </a:solidFill>
                      <a:prstDash val="solid"/>
                      <a:round/>
                      <a:headEnd len="sm" w="sm" type="none"/>
                      <a:tailEnd len="sm" w="sm" type="none"/>
                    </a:lnT>
                    <a:lnB cap="flat" cmpd="sng" w="28575">
                      <a:solidFill>
                        <a:srgbClr val="2791A6"/>
                      </a:solidFill>
                      <a:prstDash val="solid"/>
                      <a:round/>
                      <a:headEnd len="sm" w="sm" type="none"/>
                      <a:tailEnd len="sm" w="sm" type="none"/>
                    </a:lnB>
                  </a:tcPr>
                </a:tc>
                <a:tc rowSpan="2">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28575">
                      <a:solidFill>
                        <a:srgbClr val="2791A6"/>
                      </a:solidFill>
                      <a:prstDash val="solid"/>
                      <a:round/>
                      <a:headEnd len="sm" w="sm" type="none"/>
                      <a:tailEnd len="sm" w="sm" type="none"/>
                    </a:lnL>
                    <a:lnT cap="flat" cmpd="sng" w="38100">
                      <a:solidFill>
                        <a:srgbClr val="2791A6"/>
                      </a:solidFill>
                      <a:prstDash val="solid"/>
                      <a:round/>
                      <a:headEnd len="sm" w="sm" type="none"/>
                      <a:tailEnd len="sm" w="sm" type="none"/>
                    </a:lnT>
                  </a:tcPr>
                </a:tc>
              </a:tr>
              <a:tr h="1611000">
                <a:tc gridSpan="2">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R cap="flat" cmpd="sng" w="28575">
                      <a:solidFill>
                        <a:srgbClr val="2791A6"/>
                      </a:solidFill>
                      <a:prstDash val="solid"/>
                      <a:round/>
                      <a:headEnd len="sm" w="sm" type="none"/>
                      <a:tailEnd len="sm" w="sm" type="none"/>
                    </a:lnR>
                    <a:lnT cap="flat" cmpd="sng" w="38100">
                      <a:solidFill>
                        <a:srgbClr val="2791A6"/>
                      </a:solidFill>
                      <a:prstDash val="solid"/>
                      <a:round/>
                      <a:headEnd len="sm" w="sm" type="none"/>
                      <a:tailEnd len="sm" w="sm" type="none"/>
                    </a:lnT>
                  </a:tcPr>
                </a:tc>
                <a:tc hMerge="1"/>
                <a:tc vMerge="1"/>
                <a:tc vMerge="1"/>
              </a:tr>
            </a:tbl>
          </a:graphicData>
        </a:graphic>
      </p:graphicFrame>
      <p:sp>
        <p:nvSpPr>
          <p:cNvPr id="255" name="Google Shape;255;p23"/>
          <p:cNvSpPr/>
          <p:nvPr/>
        </p:nvSpPr>
        <p:spPr>
          <a:xfrm>
            <a:off x="6953507" y="5718275"/>
            <a:ext cx="1750952" cy="1671402"/>
          </a:xfrm>
          <a:prstGeom prst="ellipse">
            <a:avLst/>
          </a:prstGeom>
          <a:solidFill>
            <a:srgbClr val="FF7E79">
              <a:alpha val="48627"/>
            </a:srgbClr>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56" name="Google Shape;256;p23"/>
          <p:cNvGrpSpPr/>
          <p:nvPr/>
        </p:nvGrpSpPr>
        <p:grpSpPr>
          <a:xfrm>
            <a:off x="6413500" y="5189701"/>
            <a:ext cx="2743200" cy="1958777"/>
            <a:chOff x="3744945" y="1523690"/>
            <a:chExt cx="4629681" cy="3394578"/>
          </a:xfrm>
        </p:grpSpPr>
        <p:sp>
          <p:nvSpPr>
            <p:cNvPr id="257" name="Google Shape;257;p23"/>
            <p:cNvSpPr/>
            <p:nvPr/>
          </p:nvSpPr>
          <p:spPr>
            <a:xfrm>
              <a:off x="3744945" y="1554202"/>
              <a:ext cx="2955071" cy="2896555"/>
            </a:xfrm>
            <a:prstGeom prst="ellipse">
              <a:avLst/>
            </a:prstGeom>
            <a:solidFill>
              <a:srgbClr val="0096FF">
                <a:alpha val="49411"/>
              </a:srgbClr>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8" name="Google Shape;258;p23"/>
            <p:cNvSpPr/>
            <p:nvPr/>
          </p:nvSpPr>
          <p:spPr>
            <a:xfrm>
              <a:off x="5419555" y="1523690"/>
              <a:ext cx="2955071" cy="2896555"/>
            </a:xfrm>
            <a:prstGeom prst="ellipse">
              <a:avLst/>
            </a:prstGeom>
            <a:solidFill>
              <a:srgbClr val="FFFC00">
                <a:alpha val="41568"/>
              </a:srgbClr>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9" name="Google Shape;259;p23"/>
            <p:cNvSpPr txBox="1"/>
            <p:nvPr/>
          </p:nvSpPr>
          <p:spPr>
            <a:xfrm>
              <a:off x="3982832" y="2041378"/>
              <a:ext cx="1663387" cy="69044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400" u="none" cap="none" strike="noStrike">
                  <a:solidFill>
                    <a:schemeClr val="dk1"/>
                  </a:solidFill>
                  <a:latin typeface="Calibri"/>
                  <a:ea typeface="Calibri"/>
                  <a:cs typeface="Calibri"/>
                  <a:sym typeface="Calibri"/>
                </a:rPr>
                <a:t>Desarrollar ideas</a:t>
              </a:r>
              <a:endParaRPr b="0" i="0" sz="1400" u="none" cap="none" strike="noStrike">
                <a:solidFill>
                  <a:srgbClr val="000000"/>
                </a:solidFill>
                <a:latin typeface="Arial"/>
                <a:ea typeface="Arial"/>
                <a:cs typeface="Arial"/>
                <a:sym typeface="Arial"/>
              </a:endParaRPr>
            </a:p>
          </p:txBody>
        </p:sp>
        <p:sp>
          <p:nvSpPr>
            <p:cNvPr id="260" name="Google Shape;260;p23"/>
            <p:cNvSpPr txBox="1"/>
            <p:nvPr/>
          </p:nvSpPr>
          <p:spPr>
            <a:xfrm>
              <a:off x="6713217" y="2160321"/>
              <a:ext cx="1634954" cy="36742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400" u="none" cap="none" strike="noStrike">
                  <a:solidFill>
                    <a:schemeClr val="dk1"/>
                  </a:solidFill>
                  <a:latin typeface="Calibri"/>
                  <a:ea typeface="Calibri"/>
                  <a:cs typeface="Calibri"/>
                  <a:sym typeface="Calibri"/>
                </a:rPr>
                <a:t>Rebatir</a:t>
              </a:r>
              <a:endParaRPr b="0" i="0" sz="1400" u="none" cap="none" strike="noStrike">
                <a:solidFill>
                  <a:srgbClr val="000000"/>
                </a:solidFill>
                <a:latin typeface="Arial"/>
                <a:ea typeface="Arial"/>
                <a:cs typeface="Arial"/>
                <a:sym typeface="Arial"/>
              </a:endParaRPr>
            </a:p>
          </p:txBody>
        </p:sp>
        <p:sp>
          <p:nvSpPr>
            <p:cNvPr id="261" name="Google Shape;261;p23"/>
            <p:cNvSpPr txBox="1"/>
            <p:nvPr/>
          </p:nvSpPr>
          <p:spPr>
            <a:xfrm>
              <a:off x="5127402" y="4271937"/>
              <a:ext cx="2036658"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400" u="none" cap="none" strike="noStrike">
                  <a:solidFill>
                    <a:schemeClr val="dk1"/>
                  </a:solidFill>
                  <a:latin typeface="Calibri"/>
                  <a:ea typeface="Calibri"/>
                  <a:cs typeface="Calibri"/>
                  <a:sym typeface="Calibri"/>
                </a:rPr>
                <a:t>Participación estudiantil</a:t>
              </a:r>
              <a:endParaRPr b="0" i="0" sz="1400" u="none" cap="none" strike="noStrike">
                <a:solidFill>
                  <a:srgbClr val="000000"/>
                </a:solidFill>
                <a:latin typeface="Arial"/>
                <a:ea typeface="Arial"/>
                <a:cs typeface="Arial"/>
                <a:sym typeface="Arial"/>
              </a:endParaRPr>
            </a:p>
          </p:txBody>
        </p:sp>
        <p:sp>
          <p:nvSpPr>
            <p:cNvPr id="262" name="Google Shape;262;p23"/>
            <p:cNvSpPr txBox="1"/>
            <p:nvPr/>
          </p:nvSpPr>
          <p:spPr>
            <a:xfrm>
              <a:off x="5288172" y="2755038"/>
              <a:ext cx="1572616"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lang="en-US" sz="1100">
                  <a:solidFill>
                    <a:schemeClr val="dk1"/>
                  </a:solidFill>
                  <a:latin typeface="Calibri"/>
                  <a:ea typeface="Calibri"/>
                  <a:cs typeface="Calibri"/>
                  <a:sym typeface="Calibri"/>
                </a:rPr>
                <a:t>Mejorar aprendizaje</a:t>
              </a:r>
              <a:endParaRPr b="0" i="0" sz="1100" u="none" cap="none" strike="noStrik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6" name="Shape 266"/>
        <p:cNvGrpSpPr/>
        <p:nvPr/>
      </p:nvGrpSpPr>
      <p:grpSpPr>
        <a:xfrm>
          <a:off x="0" y="0"/>
          <a:ext cx="0" cy="0"/>
          <a:chOff x="0" y="0"/>
          <a:chExt cx="0" cy="0"/>
        </a:xfrm>
      </p:grpSpPr>
      <p:pic>
        <p:nvPicPr>
          <p:cNvPr id="267" name="Google Shape;267;p24"/>
          <p:cNvPicPr preferRelativeResize="0"/>
          <p:nvPr/>
        </p:nvPicPr>
        <p:blipFill rotWithShape="1">
          <a:blip r:embed="rId3">
            <a:alphaModFix/>
          </a:blip>
          <a:srcRect b="0" l="0" r="0" t="0"/>
          <a:stretch/>
        </p:blipFill>
        <p:spPr>
          <a:xfrm>
            <a:off x="1179710" y="5001139"/>
            <a:ext cx="3501390" cy="1992629"/>
          </a:xfrm>
          <a:prstGeom prst="rect">
            <a:avLst/>
          </a:prstGeom>
          <a:noFill/>
          <a:ln>
            <a:noFill/>
          </a:ln>
        </p:spPr>
      </p:pic>
      <p:sp>
        <p:nvSpPr>
          <p:cNvPr id="268" name="Google Shape;268;p24"/>
          <p:cNvSpPr txBox="1"/>
          <p:nvPr/>
        </p:nvSpPr>
        <p:spPr>
          <a:xfrm>
            <a:off x="4167286" y="493147"/>
            <a:ext cx="2026285" cy="238125"/>
          </a:xfrm>
          <a:prstGeom prst="rect">
            <a:avLst/>
          </a:prstGeom>
          <a:noFill/>
          <a:ln>
            <a:noFill/>
          </a:ln>
        </p:spPr>
        <p:txBody>
          <a:bodyPr anchorCtr="0" anchor="t" bIns="0" lIns="0" spcFirstLastPara="1" rIns="0" wrap="square" tIns="11425">
            <a:spAutoFit/>
          </a:bodyPr>
          <a:lstStyle/>
          <a:p>
            <a:pPr indent="0" lvl="0" marL="12700" rtl="0" algn="l">
              <a:lnSpc>
                <a:spcPct val="100000"/>
              </a:lnSpc>
              <a:spcBef>
                <a:spcPts val="0"/>
              </a:spcBef>
              <a:spcAft>
                <a:spcPts val="0"/>
              </a:spcAft>
              <a:buNone/>
            </a:pPr>
            <a:r>
              <a:rPr b="1" lang="en-US" sz="1400">
                <a:latin typeface="Arial"/>
                <a:ea typeface="Arial"/>
                <a:cs typeface="Arial"/>
                <a:sym typeface="Arial"/>
              </a:rPr>
              <a:t>Diálogo en grupos de pares</a:t>
            </a:r>
            <a:endParaRPr sz="1400">
              <a:latin typeface="Arial"/>
              <a:ea typeface="Arial"/>
              <a:cs typeface="Arial"/>
              <a:sym typeface="Arial"/>
            </a:endParaRPr>
          </a:p>
        </p:txBody>
      </p:sp>
      <p:sp>
        <p:nvSpPr>
          <p:cNvPr id="269" name="Google Shape;269;p24"/>
          <p:cNvSpPr txBox="1"/>
          <p:nvPr/>
        </p:nvSpPr>
        <p:spPr>
          <a:xfrm>
            <a:off x="631198" y="822333"/>
            <a:ext cx="4642485" cy="3982309"/>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92075">
            <a:spAutoFit/>
          </a:bodyPr>
          <a:lstStyle/>
          <a:p>
            <a:pPr indent="0" lvl="0" marL="99695" rtl="0" algn="l">
              <a:lnSpc>
                <a:spcPct val="100000"/>
              </a:lnSpc>
              <a:spcBef>
                <a:spcPts val="0"/>
              </a:spcBef>
              <a:spcAft>
                <a:spcPts val="0"/>
              </a:spcAft>
              <a:buNone/>
            </a:pPr>
            <a:r>
              <a:rPr b="1" lang="en-US" sz="1100">
                <a:latin typeface="Arial"/>
                <a:ea typeface="Arial"/>
                <a:cs typeface="Arial"/>
                <a:sym typeface="Arial"/>
              </a:rPr>
              <a:t>¿Cuál es el valor del trabajo en grupo?</a:t>
            </a:r>
            <a:endParaRPr sz="1100">
              <a:latin typeface="Arial"/>
              <a:ea typeface="Arial"/>
              <a:cs typeface="Arial"/>
              <a:sym typeface="Arial"/>
            </a:endParaRPr>
          </a:p>
          <a:p>
            <a:pPr indent="0" lvl="0" marL="0" rtl="0" algn="l">
              <a:lnSpc>
                <a:spcPct val="100000"/>
              </a:lnSpc>
              <a:spcBef>
                <a:spcPts val="130"/>
              </a:spcBef>
              <a:spcAft>
                <a:spcPts val="0"/>
              </a:spcAft>
              <a:buNone/>
            </a:pPr>
            <a:r>
              <a:t/>
            </a:r>
            <a:endParaRPr sz="1100">
              <a:latin typeface="Arial"/>
              <a:ea typeface="Arial"/>
              <a:cs typeface="Arial"/>
              <a:sym typeface="Arial"/>
            </a:endParaRPr>
          </a:p>
          <a:p>
            <a:pPr indent="-63500" lvl="0" marL="163195" marR="124460" rtl="0" algn="l">
              <a:lnSpc>
                <a:spcPct val="101800"/>
              </a:lnSpc>
              <a:spcBef>
                <a:spcPts val="0"/>
              </a:spcBef>
              <a:spcAft>
                <a:spcPts val="0"/>
              </a:spcAft>
              <a:buSzPts val="1000"/>
              <a:buFont typeface="Arial"/>
              <a:buChar char="•"/>
            </a:pPr>
            <a:r>
              <a:rPr lang="en-US" sz="1100">
                <a:latin typeface="Arial"/>
                <a:ea typeface="Arial"/>
                <a:cs typeface="Arial"/>
                <a:sym typeface="Arial"/>
              </a:rPr>
              <a:t>El trabajo en grupo de alta calidad está </a:t>
            </a:r>
            <a:r>
              <a:rPr b="1" lang="en-US" sz="1100">
                <a:latin typeface="Arial"/>
                <a:ea typeface="Arial"/>
                <a:cs typeface="Arial"/>
                <a:sym typeface="Arial"/>
              </a:rPr>
              <a:t>fuertemente asociado </a:t>
            </a:r>
            <a:r>
              <a:rPr lang="en-US" sz="1100">
                <a:latin typeface="Arial"/>
                <a:ea typeface="Arial"/>
                <a:cs typeface="Arial"/>
                <a:sym typeface="Arial"/>
              </a:rPr>
              <a:t>con mejoras e 	en el aprendizaje (</a:t>
            </a:r>
            <a:r>
              <a:rPr lang="en-US" sz="1100" u="sng">
                <a:solidFill>
                  <a:srgbClr val="0000FF"/>
                </a:solidFill>
                <a:latin typeface="Arial"/>
                <a:ea typeface="Arial"/>
                <a:cs typeface="Arial"/>
                <a:sym typeface="Arial"/>
              </a:rPr>
              <a:t>Howe et al., 2019</a:t>
            </a:r>
            <a:r>
              <a:rPr lang="en-US" sz="1100">
                <a:latin typeface="Arial"/>
                <a:ea typeface="Arial"/>
                <a:cs typeface="Arial"/>
                <a:sym typeface="Arial"/>
              </a:rPr>
              <a:t>) especialmente cuando los y las 	participantes tienen perspectivas diferentes (</a:t>
            </a:r>
            <a:r>
              <a:rPr lang="en-US" sz="1100" u="sng">
                <a:solidFill>
                  <a:srgbClr val="0000FF"/>
                </a:solidFill>
                <a:latin typeface="Arial"/>
                <a:ea typeface="Arial"/>
                <a:cs typeface="Arial"/>
                <a:sym typeface="Arial"/>
              </a:rPr>
              <a:t>Bennett et al., 2009</a:t>
            </a:r>
            <a:r>
              <a:rPr lang="en-US" sz="1100">
                <a:latin typeface="Arial"/>
                <a:ea typeface="Arial"/>
                <a:cs typeface="Arial"/>
                <a:sym typeface="Arial"/>
              </a:rPr>
              <a:t>).</a:t>
            </a:r>
            <a:endParaRPr sz="1100">
              <a:latin typeface="Arial"/>
              <a:ea typeface="Arial"/>
              <a:cs typeface="Arial"/>
              <a:sym typeface="Arial"/>
            </a:endParaRPr>
          </a:p>
          <a:p>
            <a:pPr indent="0" lvl="0" marL="0" rtl="0" algn="l">
              <a:lnSpc>
                <a:spcPct val="100000"/>
              </a:lnSpc>
              <a:spcBef>
                <a:spcPts val="150"/>
              </a:spcBef>
              <a:spcAft>
                <a:spcPts val="0"/>
              </a:spcAft>
              <a:buSzPts val="1100"/>
              <a:buFont typeface="Arial"/>
              <a:buNone/>
            </a:pPr>
            <a:r>
              <a:t/>
            </a:r>
            <a:endParaRPr sz="1100">
              <a:latin typeface="Arial"/>
              <a:ea typeface="Arial"/>
              <a:cs typeface="Arial"/>
              <a:sym typeface="Arial"/>
            </a:endParaRPr>
          </a:p>
          <a:p>
            <a:pPr indent="-212090" lvl="0" marL="311785" rtl="0" algn="l">
              <a:lnSpc>
                <a:spcPct val="100000"/>
              </a:lnSpc>
              <a:spcBef>
                <a:spcPts val="0"/>
              </a:spcBef>
              <a:spcAft>
                <a:spcPts val="0"/>
              </a:spcAft>
              <a:buSzPts val="1000"/>
              <a:buFont typeface="Arial"/>
              <a:buChar char="•"/>
            </a:pPr>
            <a:r>
              <a:rPr lang="en-US" sz="1100">
                <a:latin typeface="Arial"/>
                <a:ea typeface="Arial"/>
                <a:cs typeface="Arial"/>
                <a:sym typeface="Arial"/>
              </a:rPr>
              <a:t>Los y las estudiantes pueden aprender de sus compañeros y compañeras.</a:t>
            </a:r>
            <a:endParaRPr sz="1100">
              <a:latin typeface="Arial"/>
              <a:ea typeface="Arial"/>
              <a:cs typeface="Arial"/>
              <a:sym typeface="Arial"/>
            </a:endParaRPr>
          </a:p>
          <a:p>
            <a:pPr indent="0" lvl="0" marL="0" rtl="0" algn="l">
              <a:lnSpc>
                <a:spcPct val="100000"/>
              </a:lnSpc>
              <a:spcBef>
                <a:spcPts val="150"/>
              </a:spcBef>
              <a:spcAft>
                <a:spcPts val="0"/>
              </a:spcAft>
              <a:buSzPts val="1100"/>
              <a:buFont typeface="Arial"/>
              <a:buNone/>
            </a:pPr>
            <a:r>
              <a:t/>
            </a:r>
            <a:endParaRPr sz="1100">
              <a:latin typeface="Arial"/>
              <a:ea typeface="Arial"/>
              <a:cs typeface="Arial"/>
              <a:sym typeface="Arial"/>
            </a:endParaRPr>
          </a:p>
          <a:p>
            <a:pPr indent="-88900" lvl="0" marL="188595" marR="146685" rtl="0" algn="l">
              <a:lnSpc>
                <a:spcPct val="101800"/>
              </a:lnSpc>
              <a:spcBef>
                <a:spcPts val="0"/>
              </a:spcBef>
              <a:spcAft>
                <a:spcPts val="0"/>
              </a:spcAft>
              <a:buSzPts val="1000"/>
              <a:buFont typeface="Arial"/>
              <a:buChar char="•"/>
            </a:pPr>
            <a:r>
              <a:rPr lang="en-US" sz="1100">
                <a:latin typeface="Arial"/>
                <a:ea typeface="Arial"/>
                <a:cs typeface="Arial"/>
                <a:sym typeface="Arial"/>
              </a:rPr>
              <a:t>Los aprendices pueden poner en prácfca las conversaciones para aprender, 	el razonamiento y la resolución de problemas sin requerir del o la 	docente.</a:t>
            </a:r>
            <a:endParaRPr sz="1100">
              <a:latin typeface="Arial"/>
              <a:ea typeface="Arial"/>
              <a:cs typeface="Arial"/>
              <a:sym typeface="Arial"/>
            </a:endParaRPr>
          </a:p>
          <a:p>
            <a:pPr indent="0" lvl="0" marL="0" rtl="0" algn="l">
              <a:lnSpc>
                <a:spcPct val="100000"/>
              </a:lnSpc>
              <a:spcBef>
                <a:spcPts val="130"/>
              </a:spcBef>
              <a:spcAft>
                <a:spcPts val="0"/>
              </a:spcAft>
              <a:buSzPts val="1100"/>
              <a:buFont typeface="Arial"/>
              <a:buNone/>
            </a:pPr>
            <a:r>
              <a:t/>
            </a:r>
            <a:endParaRPr sz="1100">
              <a:latin typeface="Arial"/>
              <a:ea typeface="Arial"/>
              <a:cs typeface="Arial"/>
              <a:sym typeface="Arial"/>
            </a:endParaRPr>
          </a:p>
          <a:p>
            <a:pPr indent="-120013" lvl="0" marL="219709" marR="143510" rtl="0" algn="just">
              <a:lnSpc>
                <a:spcPct val="101800"/>
              </a:lnSpc>
              <a:spcBef>
                <a:spcPts val="0"/>
              </a:spcBef>
              <a:spcAft>
                <a:spcPts val="0"/>
              </a:spcAft>
              <a:buSzPts val="1000"/>
              <a:buFont typeface="Arial"/>
              <a:buChar char="•"/>
            </a:pPr>
            <a:r>
              <a:rPr lang="en-US" sz="1100">
                <a:latin typeface="Arial"/>
                <a:ea typeface="Arial"/>
                <a:cs typeface="Arial"/>
                <a:sym typeface="Arial"/>
              </a:rPr>
              <a:t>Pueden ensayar/poner a prueba sus ideas en un entorno menos estresante 	antes de compartir su progreso con los y las estudiantes en otros grupos o 	con toda la clase (</a:t>
            </a:r>
            <a:r>
              <a:rPr lang="en-US" sz="1100" u="sng">
                <a:solidFill>
                  <a:srgbClr val="0000FF"/>
                </a:solidFill>
                <a:latin typeface="Arial"/>
                <a:ea typeface="Arial"/>
                <a:cs typeface="Arial"/>
                <a:sym typeface="Arial"/>
              </a:rPr>
              <a:t>Howe 2020</a:t>
            </a:r>
            <a:r>
              <a:rPr lang="en-US" sz="1100">
                <a:latin typeface="Arial"/>
                <a:ea typeface="Arial"/>
                <a:cs typeface="Arial"/>
                <a:sym typeface="Arial"/>
              </a:rPr>
              <a:t>).</a:t>
            </a:r>
            <a:endParaRPr sz="1100">
              <a:latin typeface="Arial"/>
              <a:ea typeface="Arial"/>
              <a:cs typeface="Arial"/>
              <a:sym typeface="Arial"/>
            </a:endParaRPr>
          </a:p>
          <a:p>
            <a:pPr indent="0" lvl="0" marL="0" rtl="0" algn="l">
              <a:lnSpc>
                <a:spcPct val="100000"/>
              </a:lnSpc>
              <a:spcBef>
                <a:spcPts val="125"/>
              </a:spcBef>
              <a:spcAft>
                <a:spcPts val="0"/>
              </a:spcAft>
              <a:buSzPts val="1100"/>
              <a:buFont typeface="Arial"/>
              <a:buNone/>
            </a:pPr>
            <a:r>
              <a:t/>
            </a:r>
            <a:endParaRPr sz="1100">
              <a:latin typeface="Arial"/>
              <a:ea typeface="Arial"/>
              <a:cs typeface="Arial"/>
              <a:sym typeface="Arial"/>
            </a:endParaRPr>
          </a:p>
          <a:p>
            <a:pPr indent="-88900" lvl="0" marL="188595" marR="226059" rtl="0" algn="just">
              <a:lnSpc>
                <a:spcPct val="121800"/>
              </a:lnSpc>
              <a:spcBef>
                <a:spcPts val="0"/>
              </a:spcBef>
              <a:spcAft>
                <a:spcPts val="0"/>
              </a:spcAft>
              <a:buSzPts val="1000"/>
              <a:buFont typeface="Arial"/>
              <a:buChar char="•"/>
            </a:pPr>
            <a:r>
              <a:rPr lang="en-US" sz="1100">
                <a:latin typeface="Arial"/>
                <a:ea typeface="Arial"/>
                <a:cs typeface="Arial"/>
                <a:sym typeface="Arial"/>
              </a:rPr>
              <a:t>Otros estudiantes pueden reflexionar y evaluar nuevas ideas incluyendo el 	uso de rúbricas formales, yendo más allá de la escucha pasiva</a:t>
            </a:r>
            <a:endParaRPr sz="1100">
              <a:latin typeface="Arial"/>
              <a:ea typeface="Arial"/>
              <a:cs typeface="Arial"/>
              <a:sym typeface="Arial"/>
            </a:endParaRPr>
          </a:p>
          <a:p>
            <a:pPr indent="0" lvl="0" marL="99695" marR="226059" rtl="0" algn="just">
              <a:lnSpc>
                <a:spcPct val="121800"/>
              </a:lnSpc>
              <a:spcBef>
                <a:spcPts val="0"/>
              </a:spcBef>
              <a:spcAft>
                <a:spcPts val="0"/>
              </a:spcAft>
              <a:buNone/>
            </a:pPr>
            <a:r>
              <a:t/>
            </a:r>
            <a:endParaRPr sz="1100" u="sng">
              <a:solidFill>
                <a:schemeClr val="hlink"/>
              </a:solidFill>
              <a:latin typeface="Arial"/>
              <a:ea typeface="Arial"/>
              <a:cs typeface="Arial"/>
              <a:sym typeface="Arial"/>
              <a:hlinkClick r:id="rId4"/>
            </a:endParaRPr>
          </a:p>
          <a:p>
            <a:pPr indent="0" lvl="0" marL="671513" marR="226059" rtl="0" algn="just">
              <a:lnSpc>
                <a:spcPct val="121800"/>
              </a:lnSpc>
              <a:spcBef>
                <a:spcPts val="0"/>
              </a:spcBef>
              <a:spcAft>
                <a:spcPts val="0"/>
              </a:spcAft>
              <a:buNone/>
            </a:pPr>
            <a:r>
              <a:rPr b="1" lang="en-US" sz="1100" u="sng">
                <a:solidFill>
                  <a:schemeClr val="hlink"/>
                </a:solidFill>
                <a:latin typeface="Arial"/>
                <a:ea typeface="Arial"/>
                <a:cs typeface="Arial"/>
                <a:sym typeface="Arial"/>
                <a:hlinkClick r:id="rId5"/>
              </a:rPr>
              <a:t>Video 15: El valor del diálogo en grupo</a:t>
            </a:r>
            <a:endParaRPr b="1" sz="1100">
              <a:latin typeface="Arimo"/>
              <a:ea typeface="Arimo"/>
              <a:cs typeface="Arimo"/>
              <a:sym typeface="Arimo"/>
            </a:endParaRPr>
          </a:p>
          <a:p>
            <a:pPr indent="0" lvl="0" marL="99695" marR="226059" rtl="0" algn="just">
              <a:lnSpc>
                <a:spcPct val="121800"/>
              </a:lnSpc>
              <a:spcBef>
                <a:spcPts val="0"/>
              </a:spcBef>
              <a:spcAft>
                <a:spcPts val="0"/>
              </a:spcAft>
              <a:buNone/>
            </a:pPr>
            <a:r>
              <a:t/>
            </a:r>
            <a:endParaRPr sz="1100">
              <a:latin typeface="Arial"/>
              <a:ea typeface="Arial"/>
              <a:cs typeface="Arial"/>
              <a:sym typeface="Arial"/>
            </a:endParaRPr>
          </a:p>
        </p:txBody>
      </p:sp>
      <p:sp>
        <p:nvSpPr>
          <p:cNvPr id="270" name="Google Shape;270;p24"/>
          <p:cNvSpPr txBox="1"/>
          <p:nvPr/>
        </p:nvSpPr>
        <p:spPr>
          <a:xfrm>
            <a:off x="5448307" y="793758"/>
            <a:ext cx="4918075" cy="3843040"/>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93325">
            <a:spAutoFit/>
          </a:bodyPr>
          <a:lstStyle/>
          <a:p>
            <a:pPr indent="0" lvl="0" marL="98425" rtl="0" algn="just">
              <a:lnSpc>
                <a:spcPct val="100000"/>
              </a:lnSpc>
              <a:spcBef>
                <a:spcPts val="0"/>
              </a:spcBef>
              <a:spcAft>
                <a:spcPts val="0"/>
              </a:spcAft>
              <a:buNone/>
            </a:pPr>
            <a:r>
              <a:rPr b="1" lang="en-US" sz="1100">
                <a:latin typeface="Arial"/>
                <a:ea typeface="Arial"/>
                <a:cs typeface="Arial"/>
                <a:sym typeface="Arial"/>
              </a:rPr>
              <a:t>¿Cómo hacer que el trabajo en grupo sea efectivo?</a:t>
            </a:r>
            <a:endParaRPr sz="1100">
              <a:latin typeface="Arial"/>
              <a:ea typeface="Arial"/>
              <a:cs typeface="Arial"/>
              <a:sym typeface="Arial"/>
            </a:endParaRPr>
          </a:p>
          <a:p>
            <a:pPr indent="0" lvl="0" marL="0" rtl="0" algn="l">
              <a:lnSpc>
                <a:spcPct val="100000"/>
              </a:lnSpc>
              <a:spcBef>
                <a:spcPts val="145"/>
              </a:spcBef>
              <a:spcAft>
                <a:spcPts val="0"/>
              </a:spcAft>
              <a:buNone/>
            </a:pPr>
            <a:r>
              <a:t/>
            </a:r>
            <a:endParaRPr sz="1100">
              <a:latin typeface="Arial"/>
              <a:ea typeface="Arial"/>
              <a:cs typeface="Arial"/>
              <a:sym typeface="Arial"/>
            </a:endParaRPr>
          </a:p>
          <a:p>
            <a:pPr indent="0" lvl="0" marL="98425" marR="111760" rtl="0" algn="just">
              <a:lnSpc>
                <a:spcPct val="120600"/>
              </a:lnSpc>
              <a:spcBef>
                <a:spcPts val="0"/>
              </a:spcBef>
              <a:spcAft>
                <a:spcPts val="0"/>
              </a:spcAft>
              <a:buNone/>
            </a:pPr>
            <a:r>
              <a:rPr lang="en-US" sz="1100">
                <a:latin typeface="Arial"/>
                <a:ea typeface="Arial"/>
                <a:cs typeface="Arial"/>
                <a:sym typeface="Arial"/>
              </a:rPr>
              <a:t>Niños y niñas necesitan </a:t>
            </a:r>
            <a:r>
              <a:rPr i="1" lang="en-US" sz="1100">
                <a:latin typeface="Arial"/>
                <a:ea typeface="Arial"/>
                <a:cs typeface="Arial"/>
                <a:sym typeface="Arial"/>
              </a:rPr>
              <a:t>aprender </a:t>
            </a:r>
            <a:r>
              <a:rPr lang="en-US" sz="1100">
                <a:latin typeface="Arial"/>
                <a:ea typeface="Arial"/>
                <a:cs typeface="Arial"/>
                <a:sym typeface="Arial"/>
              </a:rPr>
              <a:t>a dialogar y trabajar juntos de manera eficaz en grupos; a menudo no son expertos en esto. Las "reglas básicas" y “oraciones generadoras” pueden hacer que los alumnos se acostumbren a escuchar, hacer referencia a otros, expresar su acuerdo y rebatir respetuosamente, dar razones.</a:t>
            </a:r>
            <a:endParaRPr sz="1100">
              <a:latin typeface="Arial"/>
              <a:ea typeface="Arial"/>
              <a:cs typeface="Arial"/>
              <a:sym typeface="Arial"/>
            </a:endParaRPr>
          </a:p>
          <a:p>
            <a:pPr indent="0" lvl="0" marL="0" rtl="0" algn="l">
              <a:lnSpc>
                <a:spcPct val="100000"/>
              </a:lnSpc>
              <a:spcBef>
                <a:spcPts val="140"/>
              </a:spcBef>
              <a:spcAft>
                <a:spcPts val="0"/>
              </a:spcAft>
              <a:buNone/>
            </a:pPr>
            <a:r>
              <a:t/>
            </a:r>
            <a:endParaRPr sz="1100">
              <a:latin typeface="Arial"/>
              <a:ea typeface="Arial"/>
              <a:cs typeface="Arial"/>
              <a:sym typeface="Arial"/>
            </a:endParaRPr>
          </a:p>
          <a:p>
            <a:pPr indent="0" lvl="0" marL="98425" marR="112395" rtl="0" algn="just">
              <a:lnSpc>
                <a:spcPct val="120500"/>
              </a:lnSpc>
              <a:spcBef>
                <a:spcPts val="5"/>
              </a:spcBef>
              <a:spcAft>
                <a:spcPts val="0"/>
              </a:spcAft>
              <a:buNone/>
            </a:pPr>
            <a:r>
              <a:rPr lang="en-US" sz="1100">
                <a:latin typeface="Arial"/>
                <a:ea typeface="Arial"/>
                <a:cs typeface="Arial"/>
                <a:sym typeface="Arial"/>
              </a:rPr>
              <a:t>El apoyo al diálogo en el que los y las estudiantes se involucran con las ideas de los demás debe integrarse en el diseño de la actividad, por ejemplo, requiriendo que trabajen conjuntamente para alcanzar una meta y apuntando a estimular el debate razonado. Los puntos de conversación son una gran actividad para esto; vea el cuadro a continuación.</a:t>
            </a:r>
            <a:endParaRPr sz="1100">
              <a:latin typeface="Arial"/>
              <a:ea typeface="Arial"/>
              <a:cs typeface="Arial"/>
              <a:sym typeface="Arial"/>
            </a:endParaRPr>
          </a:p>
          <a:p>
            <a:pPr indent="0" lvl="0" marL="0" rtl="0" algn="l">
              <a:lnSpc>
                <a:spcPct val="100000"/>
              </a:lnSpc>
              <a:spcBef>
                <a:spcPts val="409"/>
              </a:spcBef>
              <a:spcAft>
                <a:spcPts val="0"/>
              </a:spcAft>
              <a:buNone/>
            </a:pPr>
            <a:r>
              <a:t/>
            </a:r>
            <a:endParaRPr sz="1100">
              <a:latin typeface="Arial"/>
              <a:ea typeface="Arial"/>
              <a:cs typeface="Arial"/>
              <a:sym typeface="Arial"/>
            </a:endParaRPr>
          </a:p>
          <a:p>
            <a:pPr indent="0" lvl="0" marL="98425" rtl="0" algn="just">
              <a:lnSpc>
                <a:spcPct val="100000"/>
              </a:lnSpc>
              <a:spcBef>
                <a:spcPts val="5"/>
              </a:spcBef>
              <a:spcAft>
                <a:spcPts val="0"/>
              </a:spcAft>
              <a:buNone/>
            </a:pPr>
            <a:r>
              <a:rPr lang="en-US" sz="1100">
                <a:latin typeface="Arial"/>
                <a:ea typeface="Arial"/>
                <a:cs typeface="Arial"/>
                <a:sym typeface="Arial"/>
              </a:rPr>
              <a:t>¿Cómo puede saber si el trabajo en grupo está potenciando el aprendizaje?</a:t>
            </a:r>
            <a:endParaRPr sz="1100">
              <a:latin typeface="Arial"/>
              <a:ea typeface="Arial"/>
              <a:cs typeface="Arial"/>
              <a:sym typeface="Arial"/>
            </a:endParaRPr>
          </a:p>
          <a:p>
            <a:pPr indent="0" lvl="0" marL="0" rtl="0" algn="l">
              <a:lnSpc>
                <a:spcPct val="100000"/>
              </a:lnSpc>
              <a:spcBef>
                <a:spcPts val="140"/>
              </a:spcBef>
              <a:spcAft>
                <a:spcPts val="0"/>
              </a:spcAft>
              <a:buNone/>
            </a:pPr>
            <a:r>
              <a:t/>
            </a:r>
            <a:endParaRPr sz="1100">
              <a:latin typeface="Arial"/>
              <a:ea typeface="Arial"/>
              <a:cs typeface="Arial"/>
              <a:sym typeface="Arial"/>
            </a:endParaRPr>
          </a:p>
          <a:p>
            <a:pPr indent="0" lvl="0" marL="98425" marR="113664" rtl="0" algn="just">
              <a:lnSpc>
                <a:spcPct val="120600"/>
              </a:lnSpc>
              <a:spcBef>
                <a:spcPts val="0"/>
              </a:spcBef>
              <a:spcAft>
                <a:spcPts val="0"/>
              </a:spcAft>
              <a:buNone/>
            </a:pPr>
            <a:r>
              <a:rPr lang="en-US" sz="1100">
                <a:latin typeface="Arial"/>
                <a:ea typeface="Arial"/>
                <a:cs typeface="Arial"/>
                <a:sym typeface="Arial"/>
              </a:rPr>
              <a:t>La </a:t>
            </a:r>
            <a:r>
              <a:rPr b="1" lang="en-US" sz="1100">
                <a:latin typeface="Arial"/>
                <a:ea typeface="Arial"/>
                <a:cs typeface="Arial"/>
                <a:sym typeface="Arial"/>
              </a:rPr>
              <a:t>herramienta 2G </a:t>
            </a:r>
            <a:r>
              <a:rPr lang="en-US" sz="1100">
                <a:latin typeface="Arial"/>
                <a:ea typeface="Arial"/>
                <a:cs typeface="Arial"/>
                <a:sym typeface="Arial"/>
              </a:rPr>
              <a:t>proporciona una escala de calificación para la calidad del trabajo en grupo; hay dos versiones: una para observar a los estudiantes y una para su autoevaluación. Puntajes altos en estas escalas están fuertemente vinculados con resultados de aprendizaje (ej. </a:t>
            </a:r>
            <a:r>
              <a:rPr lang="en-US" sz="1100" u="sng">
                <a:solidFill>
                  <a:srgbClr val="0000FF"/>
                </a:solidFill>
                <a:latin typeface="Arial"/>
                <a:ea typeface="Arial"/>
                <a:cs typeface="Arial"/>
                <a:sym typeface="Arial"/>
              </a:rPr>
              <a:t>Howe et al., 2019).</a:t>
            </a:r>
            <a:endParaRPr sz="1100">
              <a:latin typeface="Arial"/>
              <a:ea typeface="Arial"/>
              <a:cs typeface="Arial"/>
              <a:sym typeface="Arial"/>
            </a:endParaRPr>
          </a:p>
        </p:txBody>
      </p:sp>
      <p:sp>
        <p:nvSpPr>
          <p:cNvPr id="271" name="Google Shape;271;p24"/>
          <p:cNvSpPr txBox="1"/>
          <p:nvPr/>
        </p:nvSpPr>
        <p:spPr>
          <a:xfrm>
            <a:off x="5447672" y="4832991"/>
            <a:ext cx="4948555" cy="2144395"/>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89525">
            <a:spAutoFit/>
          </a:bodyPr>
          <a:lstStyle/>
          <a:p>
            <a:pPr indent="0" lvl="0" marL="99060" rtl="0" algn="l">
              <a:lnSpc>
                <a:spcPct val="100000"/>
              </a:lnSpc>
              <a:spcBef>
                <a:spcPts val="0"/>
              </a:spcBef>
              <a:spcAft>
                <a:spcPts val="0"/>
              </a:spcAft>
              <a:buNone/>
            </a:pPr>
            <a:r>
              <a:rPr b="1" lang="en-US" sz="1100">
                <a:latin typeface="Arial"/>
                <a:ea typeface="Arial"/>
                <a:cs typeface="Arial"/>
                <a:sym typeface="Arial"/>
              </a:rPr>
              <a:t>¿Qué son los puntos de conversación?</a:t>
            </a:r>
            <a:endParaRPr sz="1100">
              <a:latin typeface="Arial"/>
              <a:ea typeface="Arial"/>
              <a:cs typeface="Arial"/>
              <a:sym typeface="Arial"/>
            </a:endParaRPr>
          </a:p>
          <a:p>
            <a:pPr indent="-76199" lvl="0" marL="369570" marR="230504" rtl="0" algn="l">
              <a:lnSpc>
                <a:spcPct val="101800"/>
              </a:lnSpc>
              <a:spcBef>
                <a:spcPts val="1200"/>
              </a:spcBef>
              <a:spcAft>
                <a:spcPts val="0"/>
              </a:spcAft>
              <a:buSzPts val="1200"/>
              <a:buFont typeface="Arial"/>
              <a:buChar char="•"/>
            </a:pPr>
            <a:r>
              <a:rPr lang="en-US" sz="1100">
                <a:latin typeface="Arial"/>
                <a:ea typeface="Arial"/>
                <a:cs typeface="Arial"/>
                <a:sym typeface="Arial"/>
              </a:rPr>
              <a:t>	Frases – </a:t>
            </a:r>
            <a:r>
              <a:rPr i="1" lang="en-US" sz="1100">
                <a:latin typeface="Arial"/>
                <a:ea typeface="Arial"/>
                <a:cs typeface="Arial"/>
                <a:sym typeface="Arial"/>
              </a:rPr>
              <a:t>no preguntas</a:t>
            </a:r>
            <a:r>
              <a:rPr lang="en-US" sz="1100">
                <a:latin typeface="Arial"/>
                <a:ea typeface="Arial"/>
                <a:cs typeface="Arial"/>
                <a:sym typeface="Arial"/>
              </a:rPr>
              <a:t>- frente a las que los y las estudiantes deben asentir o disentir (respetuosamente) durante una discusión.</a:t>
            </a:r>
            <a:endParaRPr sz="1100">
              <a:latin typeface="Arial"/>
              <a:ea typeface="Arial"/>
              <a:cs typeface="Arial"/>
              <a:sym typeface="Arial"/>
            </a:endParaRPr>
          </a:p>
          <a:p>
            <a:pPr indent="-94615" lvl="0" marL="422275" rtl="0" algn="l">
              <a:lnSpc>
                <a:spcPct val="100000"/>
              </a:lnSpc>
              <a:spcBef>
                <a:spcPts val="75"/>
              </a:spcBef>
              <a:spcAft>
                <a:spcPts val="0"/>
              </a:spcAft>
              <a:buSzPts val="1100"/>
              <a:buFont typeface="Arial"/>
              <a:buChar char="•"/>
            </a:pPr>
            <a:r>
              <a:rPr lang="en-US" sz="1100">
                <a:latin typeface="Arial"/>
                <a:ea typeface="Arial"/>
                <a:cs typeface="Arial"/>
                <a:sym typeface="Arial"/>
              </a:rPr>
              <a:t>Pueden ser provocafvos, interesantes, verdaderos, falsos.</a:t>
            </a:r>
            <a:endParaRPr sz="1100">
              <a:latin typeface="Arial"/>
              <a:ea typeface="Arial"/>
              <a:cs typeface="Arial"/>
              <a:sym typeface="Arial"/>
            </a:endParaRPr>
          </a:p>
          <a:p>
            <a:pPr indent="-69850" lvl="0" marL="369570" marR="537210" rtl="0" algn="l">
              <a:lnSpc>
                <a:spcPct val="103600"/>
              </a:lnSpc>
              <a:spcBef>
                <a:spcPts val="25"/>
              </a:spcBef>
              <a:spcAft>
                <a:spcPts val="0"/>
              </a:spcAft>
              <a:buSzPts val="1100"/>
              <a:buFont typeface="Arial"/>
              <a:buChar char="•"/>
            </a:pPr>
            <a:r>
              <a:rPr lang="en-US" sz="1100">
                <a:latin typeface="Arial"/>
                <a:ea typeface="Arial"/>
                <a:cs typeface="Arial"/>
                <a:sym typeface="Arial"/>
              </a:rPr>
              <a:t>	Pueden ser usados para generar respuestas basadas en hechos o en la imaginación.</a:t>
            </a:r>
            <a:endParaRPr sz="1100">
              <a:latin typeface="Arial"/>
              <a:ea typeface="Arial"/>
              <a:cs typeface="Arial"/>
              <a:sym typeface="Arial"/>
            </a:endParaRPr>
          </a:p>
          <a:p>
            <a:pPr indent="-69850" lvl="0" marL="369570" marR="505459" rtl="0" algn="l">
              <a:lnSpc>
                <a:spcPct val="101800"/>
              </a:lnSpc>
              <a:spcBef>
                <a:spcPts val="45"/>
              </a:spcBef>
              <a:spcAft>
                <a:spcPts val="0"/>
              </a:spcAft>
              <a:buSzPts val="1100"/>
              <a:buFont typeface="Arial"/>
              <a:buChar char="•"/>
            </a:pPr>
            <a:r>
              <a:rPr lang="en-US" sz="1100">
                <a:latin typeface="Arial"/>
                <a:ea typeface="Arial"/>
                <a:cs typeface="Arial"/>
                <a:sym typeface="Arial"/>
              </a:rPr>
              <a:t>	Como las reglas básicas, puede ser usados en discusiones en grupos de trabajo o con toda la clase.</a:t>
            </a:r>
            <a:endParaRPr sz="1100">
              <a:latin typeface="Arial"/>
              <a:ea typeface="Arial"/>
              <a:cs typeface="Arial"/>
              <a:sym typeface="Arial"/>
            </a:endParaRPr>
          </a:p>
          <a:p>
            <a:pPr indent="0" lvl="0" marL="482600" rtl="0" algn="l">
              <a:lnSpc>
                <a:spcPct val="100000"/>
              </a:lnSpc>
              <a:spcBef>
                <a:spcPts val="25"/>
              </a:spcBef>
              <a:spcAft>
                <a:spcPts val="0"/>
              </a:spcAft>
              <a:buNone/>
            </a:pPr>
            <a:r>
              <a:rPr b="1" lang="en-US" sz="1050" u="sng">
                <a:solidFill>
                  <a:srgbClr val="0000FF"/>
                </a:solidFill>
                <a:latin typeface="Arial"/>
                <a:ea typeface="Arial"/>
                <a:cs typeface="Arial"/>
                <a:sym typeface="Arial"/>
              </a:rPr>
              <a:t>Video 4: Consejos prácticos para apoyar el diálogo en la sala de clases: puntos</a:t>
            </a:r>
            <a:endParaRPr sz="1050">
              <a:latin typeface="Arial"/>
              <a:ea typeface="Arial"/>
              <a:cs typeface="Arial"/>
              <a:sym typeface="Arial"/>
            </a:endParaRPr>
          </a:p>
          <a:p>
            <a:pPr indent="0" lvl="0" marL="99060" rtl="0" algn="l">
              <a:lnSpc>
                <a:spcPct val="100000"/>
              </a:lnSpc>
              <a:spcBef>
                <a:spcPts val="280"/>
              </a:spcBef>
              <a:spcAft>
                <a:spcPts val="0"/>
              </a:spcAft>
              <a:buNone/>
            </a:pPr>
            <a:r>
              <a:rPr b="1" lang="en-US" sz="1050" u="sng">
                <a:solidFill>
                  <a:srgbClr val="0000FF"/>
                </a:solidFill>
                <a:latin typeface="Arial"/>
                <a:ea typeface="Arial"/>
                <a:cs typeface="Arial"/>
                <a:sym typeface="Arial"/>
              </a:rPr>
              <a:t>de conversación</a:t>
            </a:r>
            <a:endParaRPr sz="1050">
              <a:latin typeface="Arial"/>
              <a:ea typeface="Arial"/>
              <a:cs typeface="Arial"/>
              <a:sym typeface="Arial"/>
            </a:endParaRPr>
          </a:p>
        </p:txBody>
      </p:sp>
      <p:pic>
        <p:nvPicPr>
          <p:cNvPr id="272" name="Google Shape;272;p24"/>
          <p:cNvPicPr preferRelativeResize="0"/>
          <p:nvPr/>
        </p:nvPicPr>
        <p:blipFill rotWithShape="1">
          <a:blip r:embed="rId6">
            <a:alphaModFix/>
          </a:blip>
          <a:srcRect b="0" l="0" r="0" t="0"/>
          <a:stretch/>
        </p:blipFill>
        <p:spPr>
          <a:xfrm>
            <a:off x="5444370" y="6323954"/>
            <a:ext cx="439419" cy="439420"/>
          </a:xfrm>
          <a:prstGeom prst="rect">
            <a:avLst/>
          </a:prstGeom>
          <a:noFill/>
          <a:ln>
            <a:noFill/>
          </a:ln>
        </p:spPr>
      </p:pic>
      <p:sp>
        <p:nvSpPr>
          <p:cNvPr id="273" name="Google Shape;273;p24"/>
          <p:cNvSpPr/>
          <p:nvPr/>
        </p:nvSpPr>
        <p:spPr>
          <a:xfrm>
            <a:off x="740301" y="4162425"/>
            <a:ext cx="439414" cy="43941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7" name="Shape 277"/>
        <p:cNvGrpSpPr/>
        <p:nvPr/>
      </p:nvGrpSpPr>
      <p:grpSpPr>
        <a:xfrm>
          <a:off x="0" y="0"/>
          <a:ext cx="0" cy="0"/>
          <a:chOff x="0" y="0"/>
          <a:chExt cx="0" cy="0"/>
        </a:xfrm>
      </p:grpSpPr>
      <p:graphicFrame>
        <p:nvGraphicFramePr>
          <p:cNvPr id="278" name="Google Shape;278;p25"/>
          <p:cNvGraphicFramePr/>
          <p:nvPr/>
        </p:nvGraphicFramePr>
        <p:xfrm>
          <a:off x="469272" y="4492632"/>
          <a:ext cx="3000000" cy="3000000"/>
        </p:xfrm>
        <a:graphic>
          <a:graphicData uri="http://schemas.openxmlformats.org/drawingml/2006/table">
            <a:tbl>
              <a:tblPr bandRow="1" firstRow="1">
                <a:noFill/>
                <a:tableStyleId>{58AB1DB1-8ADB-4D9A-8FE6-866EEACACDEC}</a:tableStyleId>
              </a:tblPr>
              <a:tblGrid>
                <a:gridCol w="1350000"/>
                <a:gridCol w="3898275"/>
                <a:gridCol w="4501525"/>
              </a:tblGrid>
              <a:tr h="816600">
                <a:tc>
                  <a:txBody>
                    <a:bodyPr/>
                    <a:lstStyle/>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txBody>
                  <a:tcPr marT="0" marB="0" marR="0" marL="0">
                    <a:lnR cap="flat" cmpd="sng" w="12700">
                      <a:solidFill>
                        <a:srgbClr val="FFFFFF"/>
                      </a:solidFill>
                      <a:prstDash val="solid"/>
                      <a:round/>
                      <a:headEnd len="sm" w="sm" type="none"/>
                      <a:tailEnd len="sm" w="sm" type="none"/>
                    </a:lnR>
                    <a:lnB cap="flat" cmpd="sng" w="12700">
                      <a:solidFill>
                        <a:srgbClr val="FFFFFF"/>
                      </a:solidFill>
                      <a:prstDash val="solid"/>
                      <a:round/>
                      <a:headEnd len="sm" w="sm" type="none"/>
                      <a:tailEnd len="sm" w="sm" type="none"/>
                    </a:lnB>
                    <a:solidFill>
                      <a:srgbClr val="A6B6CB"/>
                    </a:solidFill>
                  </a:tcPr>
                </a:tc>
                <a:tc>
                  <a:txBody>
                    <a:bodyPr/>
                    <a:lstStyle/>
                    <a:p>
                      <a:pPr indent="0" lvl="0" marL="36195" marR="100965" rtl="0" algn="l">
                        <a:lnSpc>
                          <a:spcPct val="144166"/>
                        </a:lnSpc>
                        <a:spcBef>
                          <a:spcPts val="0"/>
                        </a:spcBef>
                        <a:spcAft>
                          <a:spcPts val="0"/>
                        </a:spcAft>
                        <a:buNone/>
                      </a:pPr>
                      <a:r>
                        <a:rPr b="1" lang="en-US" sz="1200" u="none" cap="none" strike="noStrike">
                          <a:latin typeface="Arial"/>
                          <a:ea typeface="Arial"/>
                          <a:cs typeface="Arial"/>
                          <a:sym typeface="Arial"/>
                        </a:rPr>
                        <a:t>Niños y niñas pequeños: </a:t>
                      </a:r>
                      <a:r>
                        <a:rPr lang="en-US" sz="1200" u="none" cap="none" strike="noStrike">
                          <a:latin typeface="Arial"/>
                          <a:ea typeface="Arial"/>
                          <a:cs typeface="Arial"/>
                          <a:sym typeface="Arial"/>
                        </a:rPr>
                        <a:t>es posible que escuche un lenguaje más simple. En el desarrollo de ideas o al rebatirlas, se</a:t>
                      </a:r>
                      <a:endParaRPr sz="1200" u="none" cap="none" strike="noStrike">
                        <a:latin typeface="Arial"/>
                        <a:ea typeface="Arial"/>
                        <a:cs typeface="Arial"/>
                        <a:sym typeface="Arial"/>
                      </a:endParaRPr>
                    </a:p>
                    <a:p>
                      <a:pPr indent="0" lvl="0" marL="36195" marR="0" rtl="0" algn="l">
                        <a:lnSpc>
                          <a:spcPct val="100000"/>
                        </a:lnSpc>
                        <a:spcBef>
                          <a:spcPts val="204"/>
                        </a:spcBef>
                        <a:spcAft>
                          <a:spcPts val="0"/>
                        </a:spcAft>
                        <a:buNone/>
                      </a:pPr>
                      <a:r>
                        <a:rPr lang="en-US" sz="1200" u="none" cap="none" strike="noStrike">
                          <a:latin typeface="Arial"/>
                          <a:ea typeface="Arial"/>
                          <a:cs typeface="Arial"/>
                          <a:sym typeface="Arial"/>
                        </a:rPr>
                        <a:t>pueden escichar este tipo de frases:</a:t>
                      </a:r>
                      <a:endParaRPr sz="1200" u="none" cap="none" strike="noStrike">
                        <a:latin typeface="Arial"/>
                        <a:ea typeface="Arial"/>
                        <a:cs typeface="Arial"/>
                        <a:sym typeface="Arial"/>
                      </a:endParaRPr>
                    </a:p>
                  </a:txBody>
                  <a:tcPr marT="69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B cap="flat" cmpd="sng" w="12700">
                      <a:solidFill>
                        <a:srgbClr val="FFFFFF"/>
                      </a:solidFill>
                      <a:prstDash val="solid"/>
                      <a:round/>
                      <a:headEnd len="sm" w="sm" type="none"/>
                      <a:tailEnd len="sm" w="sm" type="none"/>
                    </a:lnB>
                    <a:solidFill>
                      <a:srgbClr val="A6B6CB"/>
                    </a:solidFill>
                  </a:tcPr>
                </a:tc>
                <a:tc>
                  <a:txBody>
                    <a:bodyPr/>
                    <a:lstStyle/>
                    <a:p>
                      <a:pPr indent="0" lvl="0" marL="36195" marR="111760" rtl="0" algn="l">
                        <a:lnSpc>
                          <a:spcPct val="144166"/>
                        </a:lnSpc>
                        <a:spcBef>
                          <a:spcPts val="0"/>
                        </a:spcBef>
                        <a:spcAft>
                          <a:spcPts val="0"/>
                        </a:spcAft>
                        <a:buNone/>
                      </a:pPr>
                      <a:r>
                        <a:rPr b="1" lang="en-US" sz="1200" u="none" cap="none" strike="noStrike">
                          <a:latin typeface="Arial"/>
                          <a:ea typeface="Arial"/>
                          <a:cs typeface="Arial"/>
                          <a:sym typeface="Arial"/>
                        </a:rPr>
                        <a:t>Estudiantes mayores: </a:t>
                      </a:r>
                      <a:r>
                        <a:rPr lang="en-US" sz="1200" u="none" cap="none" strike="noStrike">
                          <a:latin typeface="Arial"/>
                          <a:ea typeface="Arial"/>
                          <a:cs typeface="Arial"/>
                          <a:sym typeface="Arial"/>
                        </a:rPr>
                        <a:t>es posible que escuche iniciadores de oraciones más formales o un lenguaje más sofisticado.</a:t>
                      </a:r>
                      <a:endParaRPr sz="1200" u="none" cap="none" strike="noStrike">
                        <a:latin typeface="Arial"/>
                        <a:ea typeface="Arial"/>
                        <a:cs typeface="Arial"/>
                        <a:sym typeface="Arial"/>
                      </a:endParaRPr>
                    </a:p>
                  </a:txBody>
                  <a:tcPr marT="6975" marB="0" marR="0" marL="0">
                    <a:lnL cap="flat" cmpd="sng" w="12700">
                      <a:solidFill>
                        <a:srgbClr val="FFFFFF"/>
                      </a:solidFill>
                      <a:prstDash val="solid"/>
                      <a:round/>
                      <a:headEnd len="sm" w="sm" type="none"/>
                      <a:tailEnd len="sm" w="sm" type="none"/>
                    </a:lnL>
                    <a:lnB cap="flat" cmpd="sng" w="12700">
                      <a:solidFill>
                        <a:srgbClr val="FFFFFF"/>
                      </a:solidFill>
                      <a:prstDash val="solid"/>
                      <a:round/>
                      <a:headEnd len="sm" w="sm" type="none"/>
                      <a:tailEnd len="sm" w="sm" type="none"/>
                    </a:lnB>
                    <a:solidFill>
                      <a:srgbClr val="A6B6CB"/>
                    </a:solidFill>
                  </a:tcPr>
                </a:tc>
              </a:tr>
              <a:tr h="606425">
                <a:tc>
                  <a:txBody>
                    <a:bodyPr/>
                    <a:lstStyle/>
                    <a:p>
                      <a:pPr indent="0" lvl="0" marL="36195" marR="0" rtl="0" algn="l">
                        <a:lnSpc>
                          <a:spcPct val="100000"/>
                        </a:lnSpc>
                        <a:spcBef>
                          <a:spcPts val="0"/>
                        </a:spcBef>
                        <a:spcAft>
                          <a:spcPts val="0"/>
                        </a:spcAft>
                        <a:buNone/>
                      </a:pPr>
                      <a:r>
                        <a:rPr lang="en-US" sz="1200" u="none" cap="none" strike="noStrike">
                          <a:latin typeface="Arial"/>
                          <a:ea typeface="Arial"/>
                          <a:cs typeface="Arial"/>
                          <a:sym typeface="Arial"/>
                        </a:rPr>
                        <a:t>Desarrollar ideas</a:t>
                      </a:r>
                      <a:endParaRPr sz="1200" u="none" cap="none" strike="noStrike">
                        <a:latin typeface="Arial"/>
                        <a:ea typeface="Arial"/>
                        <a:cs typeface="Arial"/>
                        <a:sym typeface="Arial"/>
                      </a:endParaRPr>
                    </a:p>
                  </a:txBody>
                  <a:tcPr marT="39375" marB="0" marR="0" marL="0">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3DBE5"/>
                    </a:solidFill>
                  </a:tcPr>
                </a:tc>
                <a:tc>
                  <a:txBody>
                    <a:bodyPr/>
                    <a:lstStyle/>
                    <a:p>
                      <a:pPr indent="0" lvl="0" marL="36195" marR="0" rtl="0" algn="l">
                        <a:lnSpc>
                          <a:spcPct val="100000"/>
                        </a:lnSpc>
                        <a:spcBef>
                          <a:spcPts val="0"/>
                        </a:spcBef>
                        <a:spcAft>
                          <a:spcPts val="0"/>
                        </a:spcAft>
                        <a:buNone/>
                      </a:pPr>
                      <a:r>
                        <a:rPr lang="en-US" sz="1200" u="none" cap="none" strike="noStrike">
                          <a:latin typeface="Arial"/>
                          <a:ea typeface="Arial"/>
                          <a:cs typeface="Arial"/>
                          <a:sym typeface="Arial"/>
                        </a:rPr>
                        <a:t>‘Y…’; ‘Entonces…’; ‘Oh, sí…’;</a:t>
                      </a:r>
                      <a:endParaRPr sz="1200" u="none" cap="none" strike="noStrike">
                        <a:latin typeface="Arial"/>
                        <a:ea typeface="Arial"/>
                        <a:cs typeface="Arial"/>
                        <a:sym typeface="Arial"/>
                      </a:endParaRPr>
                    </a:p>
                  </a:txBody>
                  <a:tcPr marT="393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3DBE5"/>
                    </a:solidFill>
                  </a:tcPr>
                </a:tc>
                <a:tc>
                  <a:txBody>
                    <a:bodyPr/>
                    <a:lstStyle/>
                    <a:p>
                      <a:pPr indent="0" lvl="0" marL="36195" marR="486409" rtl="0" algn="l">
                        <a:lnSpc>
                          <a:spcPct val="120000"/>
                        </a:lnSpc>
                        <a:spcBef>
                          <a:spcPts val="0"/>
                        </a:spcBef>
                        <a:spcAft>
                          <a:spcPts val="0"/>
                        </a:spcAft>
                        <a:buNone/>
                      </a:pPr>
                      <a:r>
                        <a:rPr lang="en-US" sz="1200" u="none" cap="none" strike="noStrike">
                          <a:latin typeface="Arial"/>
                          <a:ea typeface="Arial"/>
                          <a:cs typeface="Arial"/>
                          <a:sym typeface="Arial"/>
                        </a:rPr>
                        <a:t>‘Estoy de acuerdo con…’; ‘Ese es un buen punto’; ‘Comenzamos pensando que…, y luego…’</a:t>
                      </a:r>
                      <a:endParaRPr sz="1200" u="none" cap="none" strike="noStrike">
                        <a:latin typeface="Arial"/>
                        <a:ea typeface="Arial"/>
                        <a:cs typeface="Arial"/>
                        <a:sym typeface="Arial"/>
                      </a:endParaRPr>
                    </a:p>
                  </a:txBody>
                  <a:tcPr marT="2550" marB="0" marR="0" marL="0">
                    <a:lnL cap="flat" cmpd="sng" w="12700">
                      <a:solidFill>
                        <a:srgbClr val="FFFFFF"/>
                      </a:solidFill>
                      <a:prstDash val="solid"/>
                      <a:round/>
                      <a:headEnd len="sm" w="sm" type="none"/>
                      <a:tailEnd len="sm" w="sm" type="none"/>
                    </a:lnL>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3DBE5"/>
                    </a:solidFill>
                  </a:tcPr>
                </a:tc>
              </a:tr>
              <a:tr h="603250">
                <a:tc>
                  <a:txBody>
                    <a:bodyPr/>
                    <a:lstStyle/>
                    <a:p>
                      <a:pPr indent="0" lvl="0" marL="36195" marR="0" rtl="0" algn="l">
                        <a:lnSpc>
                          <a:spcPct val="100000"/>
                        </a:lnSpc>
                        <a:spcBef>
                          <a:spcPts val="0"/>
                        </a:spcBef>
                        <a:spcAft>
                          <a:spcPts val="0"/>
                        </a:spcAft>
                        <a:buNone/>
                      </a:pPr>
                      <a:r>
                        <a:rPr lang="en-US" sz="1200" u="none" cap="none" strike="noStrike">
                          <a:latin typeface="Arial"/>
                          <a:ea typeface="Arial"/>
                          <a:cs typeface="Arial"/>
                          <a:sym typeface="Arial"/>
                        </a:rPr>
                        <a:t>Desafío</a:t>
                      </a:r>
                      <a:endParaRPr sz="1200" u="none" cap="none" strike="noStrike">
                        <a:latin typeface="Arial"/>
                        <a:ea typeface="Arial"/>
                        <a:cs typeface="Arial"/>
                        <a:sym typeface="Arial"/>
                      </a:endParaRPr>
                    </a:p>
                  </a:txBody>
                  <a:tcPr marT="36200" marB="0" marR="0" marL="0">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A6B6CB"/>
                    </a:solidFill>
                  </a:tcPr>
                </a:tc>
                <a:tc>
                  <a:txBody>
                    <a:bodyPr/>
                    <a:lstStyle/>
                    <a:p>
                      <a:pPr indent="0" lvl="0" marL="36195" marR="0" rtl="0" algn="l">
                        <a:lnSpc>
                          <a:spcPct val="100000"/>
                        </a:lnSpc>
                        <a:spcBef>
                          <a:spcPts val="0"/>
                        </a:spcBef>
                        <a:spcAft>
                          <a:spcPts val="0"/>
                        </a:spcAft>
                        <a:buNone/>
                      </a:pPr>
                      <a:r>
                        <a:rPr lang="en-US" sz="1200" u="none" cap="none" strike="noStrike">
                          <a:latin typeface="Arial"/>
                          <a:ea typeface="Arial"/>
                          <a:cs typeface="Arial"/>
                          <a:sym typeface="Arial"/>
                        </a:rPr>
                        <a:t>‘¡No!’; Pero…’; ‘No puede ser…’;</a:t>
                      </a:r>
                      <a:endParaRPr sz="1200" u="none" cap="none" strike="noStrike">
                        <a:latin typeface="Arial"/>
                        <a:ea typeface="Arial"/>
                        <a:cs typeface="Arial"/>
                        <a:sym typeface="Arial"/>
                      </a:endParaRPr>
                    </a:p>
                  </a:txBody>
                  <a:tcPr marT="362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A6B6CB"/>
                    </a:solidFill>
                  </a:tcPr>
                </a:tc>
                <a:tc>
                  <a:txBody>
                    <a:bodyPr/>
                    <a:lstStyle/>
                    <a:p>
                      <a:pPr indent="0" lvl="0" marL="36195" marR="216534" rtl="0" algn="l">
                        <a:lnSpc>
                          <a:spcPct val="120000"/>
                        </a:lnSpc>
                        <a:spcBef>
                          <a:spcPts val="0"/>
                        </a:spcBef>
                        <a:spcAft>
                          <a:spcPts val="0"/>
                        </a:spcAft>
                        <a:buNone/>
                      </a:pPr>
                      <a:r>
                        <a:rPr lang="en-US" sz="1200" u="none" cap="none" strike="noStrike">
                          <a:latin typeface="Arial"/>
                          <a:ea typeface="Arial"/>
                          <a:cs typeface="Arial"/>
                          <a:sym typeface="Arial"/>
                        </a:rPr>
                        <a:t>‘No estoy de acuerdo…’; Eso no parece correcto ‘; ‘Eso no es posible porque…’; ‘Creo que eso es correcto a la mitad’ ; ‘Eso no es posible’</a:t>
                      </a:r>
                      <a:endParaRPr sz="1200" u="none" cap="none" strike="noStrike">
                        <a:latin typeface="Arial"/>
                        <a:ea typeface="Arial"/>
                        <a:cs typeface="Arial"/>
                        <a:sym typeface="Arial"/>
                      </a:endParaRPr>
                    </a:p>
                  </a:txBody>
                  <a:tcPr marT="0" marB="0" marR="0" marL="0">
                    <a:lnL cap="flat" cmpd="sng" w="12700">
                      <a:solidFill>
                        <a:srgbClr val="FFFFFF"/>
                      </a:solidFill>
                      <a:prstDash val="solid"/>
                      <a:round/>
                      <a:headEnd len="sm" w="sm" type="none"/>
                      <a:tailEnd len="sm" w="sm" type="none"/>
                    </a:lnL>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A6B6CB"/>
                    </a:solidFill>
                  </a:tcPr>
                </a:tc>
              </a:tr>
              <a:tr h="575950">
                <a:tc>
                  <a:txBody>
                    <a:bodyPr/>
                    <a:lstStyle/>
                    <a:p>
                      <a:pPr indent="0" lvl="0" marL="36195" marR="0" rtl="0" algn="l">
                        <a:lnSpc>
                          <a:spcPct val="100000"/>
                        </a:lnSpc>
                        <a:spcBef>
                          <a:spcPts val="0"/>
                        </a:spcBef>
                        <a:spcAft>
                          <a:spcPts val="0"/>
                        </a:spcAft>
                        <a:buNone/>
                      </a:pPr>
                      <a:r>
                        <a:rPr lang="en-US" sz="1200" u="none" cap="none" strike="noStrike">
                          <a:latin typeface="Arial"/>
                          <a:ea typeface="Arial"/>
                          <a:cs typeface="Arial"/>
                          <a:sym typeface="Arial"/>
                        </a:rPr>
                        <a:t>Razonamiento</a:t>
                      </a:r>
                      <a:endParaRPr sz="1200" u="none" cap="none" strike="noStrike">
                        <a:latin typeface="Arial"/>
                        <a:ea typeface="Arial"/>
                        <a:cs typeface="Arial"/>
                        <a:sym typeface="Arial"/>
                      </a:endParaRPr>
                    </a:p>
                  </a:txBody>
                  <a:tcPr marT="36200" marB="0" marR="0" marL="0">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solidFill>
                      <a:srgbClr val="A6B6CB"/>
                    </a:solidFill>
                  </a:tcPr>
                </a:tc>
                <a:tc>
                  <a:txBody>
                    <a:bodyPr/>
                    <a:lstStyle/>
                    <a:p>
                      <a:pPr indent="0" lvl="0" marL="36195" marR="0" rtl="0" algn="l">
                        <a:lnSpc>
                          <a:spcPct val="100000"/>
                        </a:lnSpc>
                        <a:spcBef>
                          <a:spcPts val="0"/>
                        </a:spcBef>
                        <a:spcAft>
                          <a:spcPts val="0"/>
                        </a:spcAft>
                        <a:buNone/>
                      </a:pPr>
                      <a:r>
                        <a:rPr lang="en-US" sz="1200" u="none" cap="none" strike="noStrike">
                          <a:latin typeface="Arial"/>
                          <a:ea typeface="Arial"/>
                          <a:cs typeface="Arial"/>
                          <a:sym typeface="Arial"/>
                        </a:rPr>
                        <a:t>‘Porque…’</a:t>
                      </a:r>
                      <a:endParaRPr sz="1200" u="none" cap="none" strike="noStrike">
                        <a:latin typeface="Arial"/>
                        <a:ea typeface="Arial"/>
                        <a:cs typeface="Arial"/>
                        <a:sym typeface="Arial"/>
                      </a:endParaRPr>
                    </a:p>
                  </a:txBody>
                  <a:tcPr marT="362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solidFill>
                      <a:srgbClr val="A6B6CB"/>
                    </a:solidFill>
                  </a:tcPr>
                </a:tc>
                <a:tc>
                  <a:txBody>
                    <a:bodyPr/>
                    <a:lstStyle/>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T cap="flat" cmpd="sng" w="12700">
                      <a:solidFill>
                        <a:srgbClr val="FFFFFF"/>
                      </a:solidFill>
                      <a:prstDash val="solid"/>
                      <a:round/>
                      <a:headEnd len="sm" w="sm" type="none"/>
                      <a:tailEnd len="sm" w="sm" type="none"/>
                    </a:lnT>
                    <a:solidFill>
                      <a:srgbClr val="A6B6CB"/>
                    </a:solidFill>
                  </a:tcPr>
                </a:tc>
              </a:tr>
            </a:tbl>
          </a:graphicData>
        </a:graphic>
      </p:graphicFrame>
      <p:sp>
        <p:nvSpPr>
          <p:cNvPr id="279" name="Google Shape;279;p25"/>
          <p:cNvSpPr txBox="1"/>
          <p:nvPr/>
        </p:nvSpPr>
        <p:spPr>
          <a:xfrm>
            <a:off x="4287828" y="578492"/>
            <a:ext cx="2355850" cy="238125"/>
          </a:xfrm>
          <a:prstGeom prst="rect">
            <a:avLst/>
          </a:prstGeom>
          <a:noFill/>
          <a:ln>
            <a:noFill/>
          </a:ln>
        </p:spPr>
        <p:txBody>
          <a:bodyPr anchorCtr="0" anchor="t" bIns="0" lIns="0" spcFirstLastPara="1" rIns="0" wrap="square" tIns="11425">
            <a:spAutoFit/>
          </a:bodyPr>
          <a:lstStyle/>
          <a:p>
            <a:pPr indent="0" lvl="0" marL="12700" rtl="0" algn="l">
              <a:lnSpc>
                <a:spcPct val="100000"/>
              </a:lnSpc>
              <a:spcBef>
                <a:spcPts val="0"/>
              </a:spcBef>
              <a:spcAft>
                <a:spcPts val="0"/>
              </a:spcAft>
              <a:buNone/>
            </a:pPr>
            <a:r>
              <a:rPr b="1" lang="en-US" sz="1400">
                <a:latin typeface="Arial"/>
                <a:ea typeface="Arial"/>
                <a:cs typeface="Arial"/>
                <a:sym typeface="Arial"/>
              </a:rPr>
              <a:t>Diálogo en diferentes contextos</a:t>
            </a:r>
            <a:endParaRPr sz="1400">
              <a:latin typeface="Arial"/>
              <a:ea typeface="Arial"/>
              <a:cs typeface="Arial"/>
              <a:sym typeface="Arial"/>
            </a:endParaRPr>
          </a:p>
        </p:txBody>
      </p:sp>
      <p:sp>
        <p:nvSpPr>
          <p:cNvPr id="280" name="Google Shape;280;p25"/>
          <p:cNvSpPr txBox="1"/>
          <p:nvPr/>
        </p:nvSpPr>
        <p:spPr>
          <a:xfrm>
            <a:off x="419741" y="1015940"/>
            <a:ext cx="5115675" cy="1701747"/>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55225">
            <a:spAutoFit/>
          </a:bodyPr>
          <a:lstStyle/>
          <a:p>
            <a:pPr indent="0" lvl="0" marL="97790" marR="114300" rtl="0" algn="just">
              <a:lnSpc>
                <a:spcPct val="120700"/>
              </a:lnSpc>
              <a:spcBef>
                <a:spcPts val="0"/>
              </a:spcBef>
              <a:spcAft>
                <a:spcPts val="0"/>
              </a:spcAft>
              <a:buNone/>
            </a:pPr>
            <a:r>
              <a:rPr lang="en-US" sz="1200">
                <a:latin typeface="Arial"/>
                <a:ea typeface="Arial"/>
                <a:cs typeface="Arial"/>
                <a:sym typeface="Arial"/>
              </a:rPr>
              <a:t>El diálogo educativo se puede practicar con diversos grupos de estudiantes de todas las edades y en todos los temas y contenidos. Por esa razón, el kit T-SEDA está diseñado para ser versátil y adaptable, y ya ha sido utilizado por profesionales en diversos contextos.</a:t>
            </a:r>
            <a:endParaRPr sz="1200">
              <a:latin typeface="Arial"/>
              <a:ea typeface="Arial"/>
              <a:cs typeface="Arial"/>
              <a:sym typeface="Arial"/>
            </a:endParaRPr>
          </a:p>
          <a:p>
            <a:pPr indent="0" lvl="0" marL="582613" marR="114300" rtl="0" algn="just">
              <a:lnSpc>
                <a:spcPct val="120700"/>
              </a:lnSpc>
              <a:spcBef>
                <a:spcPts val="434"/>
              </a:spcBef>
              <a:spcAft>
                <a:spcPts val="0"/>
              </a:spcAft>
              <a:buNone/>
            </a:pPr>
            <a:r>
              <a:rPr b="1" lang="en-US" sz="1200" u="sng">
                <a:solidFill>
                  <a:schemeClr val="hlink"/>
                </a:solidFill>
                <a:latin typeface="Arial"/>
                <a:ea typeface="Arial"/>
                <a:cs typeface="Arial"/>
                <a:sym typeface="Arial"/>
                <a:hlinkClick r:id="rId3"/>
              </a:rPr>
              <a:t>Video 9: El impacto de la investigación basada en T-SEDA</a:t>
            </a:r>
            <a:endParaRPr sz="1200">
              <a:latin typeface="Arial"/>
              <a:ea typeface="Arial"/>
              <a:cs typeface="Arial"/>
              <a:sym typeface="Arial"/>
            </a:endParaRPr>
          </a:p>
          <a:p>
            <a:pPr indent="0" lvl="0" marL="97790" marR="114300" rtl="0" algn="just">
              <a:lnSpc>
                <a:spcPct val="120700"/>
              </a:lnSpc>
              <a:spcBef>
                <a:spcPts val="434"/>
              </a:spcBef>
              <a:spcAft>
                <a:spcPts val="0"/>
              </a:spcAft>
              <a:buNone/>
            </a:pPr>
            <a:r>
              <a:rPr lang="en-US" sz="1200">
                <a:latin typeface="Arial"/>
                <a:ea typeface="Arial"/>
                <a:cs typeface="Arial"/>
                <a:sym typeface="Arial"/>
              </a:rPr>
              <a:t> Las siguientes páginas le ayudarán a pensar en el diálogo en su entorno: busque las que sean relevantes para su trabajo.</a:t>
            </a:r>
            <a:endParaRPr sz="1200">
              <a:latin typeface="Arial"/>
              <a:ea typeface="Arial"/>
              <a:cs typeface="Arial"/>
              <a:sym typeface="Arial"/>
            </a:endParaRPr>
          </a:p>
        </p:txBody>
      </p:sp>
      <p:sp>
        <p:nvSpPr>
          <p:cNvPr id="281" name="Google Shape;281;p25"/>
          <p:cNvSpPr txBox="1"/>
          <p:nvPr/>
        </p:nvSpPr>
        <p:spPr>
          <a:xfrm>
            <a:off x="434856" y="2876947"/>
            <a:ext cx="5115674" cy="904478"/>
          </a:xfrm>
          <a:prstGeom prst="rect">
            <a:avLst/>
          </a:prstGeom>
          <a:solidFill>
            <a:srgbClr val="D9F1F6"/>
          </a:solidFill>
          <a:ln>
            <a:noFill/>
          </a:ln>
        </p:spPr>
        <p:txBody>
          <a:bodyPr anchorCtr="0" anchor="t" bIns="0" lIns="0" spcFirstLastPara="1" rIns="0" wrap="square" tIns="38100">
            <a:spAutoFit/>
          </a:bodyPr>
          <a:lstStyle/>
          <a:p>
            <a:pPr indent="0" lvl="0" marL="80010" marR="184785" rtl="0" algn="l">
              <a:lnSpc>
                <a:spcPct val="120000"/>
              </a:lnSpc>
              <a:spcBef>
                <a:spcPts val="0"/>
              </a:spcBef>
              <a:spcAft>
                <a:spcPts val="0"/>
              </a:spcAft>
              <a:buNone/>
            </a:pPr>
            <a:r>
              <a:rPr lang="en-US" sz="1200">
                <a:latin typeface="Arial"/>
                <a:ea typeface="Arial"/>
                <a:cs typeface="Arial"/>
                <a:sym typeface="Arial"/>
              </a:rPr>
              <a:t>Punto de reflexión: Revise los códigos de diálogo en la Parte B, con los ejemplos de lo que podría escuchar, y mire los ejemplos a continuación.</a:t>
            </a:r>
            <a:endParaRPr sz="1200">
              <a:latin typeface="Arial"/>
              <a:ea typeface="Arial"/>
              <a:cs typeface="Arial"/>
              <a:sym typeface="Arial"/>
            </a:endParaRPr>
          </a:p>
          <a:p>
            <a:pPr indent="0" lvl="0" marL="80010" marR="417194" rtl="0" algn="l">
              <a:lnSpc>
                <a:spcPct val="120000"/>
              </a:lnSpc>
              <a:spcBef>
                <a:spcPts val="20"/>
              </a:spcBef>
              <a:spcAft>
                <a:spcPts val="0"/>
              </a:spcAft>
              <a:buNone/>
            </a:pPr>
            <a:r>
              <a:rPr lang="en-US" sz="1200">
                <a:latin typeface="Arial"/>
                <a:ea typeface="Arial"/>
                <a:cs typeface="Arial"/>
                <a:sym typeface="Arial"/>
              </a:rPr>
              <a:t>¿Cómo cree que los y las estudiantes de su entorno verbalizarían los diferentes códigos de diálogo? ¿Qué podría escuchar en su aula?</a:t>
            </a:r>
            <a:endParaRPr sz="1200">
              <a:latin typeface="Arial"/>
              <a:ea typeface="Arial"/>
              <a:cs typeface="Arial"/>
              <a:sym typeface="Arial"/>
            </a:endParaRPr>
          </a:p>
        </p:txBody>
      </p:sp>
      <p:pic>
        <p:nvPicPr>
          <p:cNvPr id="282" name="Google Shape;282;p25"/>
          <p:cNvPicPr preferRelativeResize="0"/>
          <p:nvPr/>
        </p:nvPicPr>
        <p:blipFill rotWithShape="1">
          <a:blip r:embed="rId4">
            <a:alphaModFix/>
          </a:blip>
          <a:srcRect b="0" l="0" r="0" t="0"/>
          <a:stretch/>
        </p:blipFill>
        <p:spPr>
          <a:xfrm>
            <a:off x="6198749" y="1001843"/>
            <a:ext cx="3378200" cy="2533516"/>
          </a:xfrm>
          <a:prstGeom prst="rect">
            <a:avLst/>
          </a:prstGeom>
          <a:noFill/>
          <a:ln>
            <a:noFill/>
          </a:ln>
        </p:spPr>
      </p:pic>
      <p:sp>
        <p:nvSpPr>
          <p:cNvPr id="283" name="Google Shape;283;p25"/>
          <p:cNvSpPr/>
          <p:nvPr/>
        </p:nvSpPr>
        <p:spPr>
          <a:xfrm>
            <a:off x="469272" y="1898254"/>
            <a:ext cx="353015" cy="353015"/>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2" name="Shape 72"/>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87" name="Shape 287"/>
        <p:cNvGrpSpPr/>
        <p:nvPr/>
      </p:nvGrpSpPr>
      <p:grpSpPr>
        <a:xfrm>
          <a:off x="0" y="0"/>
          <a:ext cx="0" cy="0"/>
          <a:chOff x="0" y="0"/>
          <a:chExt cx="0" cy="0"/>
        </a:xfrm>
      </p:grpSpPr>
      <p:graphicFrame>
        <p:nvGraphicFramePr>
          <p:cNvPr id="288" name="Google Shape;288;p26"/>
          <p:cNvGraphicFramePr/>
          <p:nvPr/>
        </p:nvGraphicFramePr>
        <p:xfrm>
          <a:off x="463176" y="1810392"/>
          <a:ext cx="3000000" cy="3000000"/>
        </p:xfrm>
        <a:graphic>
          <a:graphicData uri="http://schemas.openxmlformats.org/drawingml/2006/table">
            <a:tbl>
              <a:tblPr bandRow="1" firstRow="1">
                <a:noFill/>
                <a:tableStyleId>{58AB1DB1-8ADB-4D9A-8FE6-866EEACACDEC}</a:tableStyleId>
              </a:tblPr>
              <a:tblGrid>
                <a:gridCol w="3511550"/>
                <a:gridCol w="3868425"/>
                <a:gridCol w="2399025"/>
              </a:tblGrid>
              <a:tr h="417200">
                <a:tc>
                  <a:txBody>
                    <a:bodyPr/>
                    <a:lstStyle/>
                    <a:p>
                      <a:pPr indent="0" lvl="0" marL="69850" marR="0" rtl="0" algn="l">
                        <a:lnSpc>
                          <a:spcPct val="100000"/>
                        </a:lnSpc>
                        <a:spcBef>
                          <a:spcPts val="0"/>
                        </a:spcBef>
                        <a:spcAft>
                          <a:spcPts val="0"/>
                        </a:spcAft>
                        <a:buNone/>
                      </a:pPr>
                      <a:r>
                        <a:rPr b="1" lang="en-US" sz="1100" u="none" cap="none" strike="noStrike">
                          <a:latin typeface="Arial"/>
                          <a:ea typeface="Arial"/>
                          <a:cs typeface="Arial"/>
                          <a:sym typeface="Arial"/>
                        </a:rPr>
                        <a:t>Escucha, Atención y Comprensión.</a:t>
                      </a:r>
                      <a:endParaRPr sz="1100" u="none" cap="none" strike="noStrike">
                        <a:latin typeface="Arial"/>
                        <a:ea typeface="Arial"/>
                        <a:cs typeface="Arial"/>
                        <a:sym typeface="Arial"/>
                      </a:endParaRPr>
                    </a:p>
                    <a:p>
                      <a:pPr indent="0" lvl="0" marL="69850" marR="0" rtl="0" algn="l">
                        <a:lnSpc>
                          <a:spcPct val="100000"/>
                        </a:lnSpc>
                        <a:spcBef>
                          <a:spcPts val="285"/>
                        </a:spcBef>
                        <a:spcAft>
                          <a:spcPts val="0"/>
                        </a:spcAft>
                        <a:buNone/>
                      </a:pPr>
                      <a:r>
                        <a:rPr b="1" lang="en-US" sz="1100" u="none" cap="none" strike="noStrike">
                          <a:latin typeface="Arial"/>
                          <a:ea typeface="Arial"/>
                          <a:cs typeface="Arial"/>
                          <a:sym typeface="Arial"/>
                        </a:rPr>
                        <a:t>Estudiantes en el nivel de desarrollo esperado:</a:t>
                      </a:r>
                      <a:endParaRPr sz="1100" u="none" cap="none" strike="noStrike">
                        <a:latin typeface="Arial"/>
                        <a:ea typeface="Arial"/>
                        <a:cs typeface="Arial"/>
                        <a:sym typeface="Arial"/>
                      </a:endParaRPr>
                    </a:p>
                  </a:txBody>
                  <a:tcPr marT="6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FF"/>
                    </a:solidFill>
                  </a:tcPr>
                </a:tc>
                <a:tc>
                  <a:txBody>
                    <a:bodyPr/>
                    <a:lstStyle/>
                    <a:p>
                      <a:pPr indent="0" lvl="0" marL="69850" marR="0" rtl="0" algn="l">
                        <a:lnSpc>
                          <a:spcPct val="100000"/>
                        </a:lnSpc>
                        <a:spcBef>
                          <a:spcPts val="0"/>
                        </a:spcBef>
                        <a:spcAft>
                          <a:spcPts val="0"/>
                        </a:spcAft>
                        <a:buNone/>
                      </a:pPr>
                      <a:r>
                        <a:rPr b="1" lang="en-US" sz="1100" u="none" cap="none" strike="noStrike">
                          <a:latin typeface="Arial"/>
                          <a:ea typeface="Arial"/>
                          <a:cs typeface="Arial"/>
                          <a:sym typeface="Arial"/>
                        </a:rPr>
                        <a:t>Posible código de diálogo T-SEDA</a:t>
                      </a:r>
                      <a:endParaRPr sz="1100" u="none" cap="none" strike="noStrike">
                        <a:latin typeface="Arial"/>
                        <a:ea typeface="Arial"/>
                        <a:cs typeface="Arial"/>
                        <a:sym typeface="Arial"/>
                      </a:endParaRPr>
                    </a:p>
                  </a:txBody>
                  <a:tcPr marT="6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FF"/>
                    </a:solidFill>
                  </a:tcPr>
                </a:tc>
                <a:tc>
                  <a:txBody>
                    <a:bodyPr/>
                    <a:lstStyle/>
                    <a:p>
                      <a:pPr indent="0" lvl="0" marL="69850" marR="0" rtl="0" algn="l">
                        <a:lnSpc>
                          <a:spcPct val="100000"/>
                        </a:lnSpc>
                        <a:spcBef>
                          <a:spcPts val="0"/>
                        </a:spcBef>
                        <a:spcAft>
                          <a:spcPts val="0"/>
                        </a:spcAft>
                        <a:buNone/>
                      </a:pPr>
                      <a:r>
                        <a:rPr b="1" lang="en-US" sz="1100" u="none" cap="none" strike="noStrike">
                          <a:latin typeface="Arial"/>
                          <a:ea typeface="Arial"/>
                          <a:cs typeface="Arial"/>
                          <a:sym typeface="Arial"/>
                        </a:rPr>
                        <a:t>Lo que usted podría escuchar</a:t>
                      </a:r>
                      <a:endParaRPr sz="1100" u="none" cap="none" strike="noStrike">
                        <a:latin typeface="Arial"/>
                        <a:ea typeface="Arial"/>
                        <a:cs typeface="Arial"/>
                        <a:sym typeface="Arial"/>
                      </a:endParaRPr>
                    </a:p>
                  </a:txBody>
                  <a:tcPr marT="6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FF"/>
                    </a:solidFill>
                  </a:tcPr>
                </a:tc>
              </a:tr>
              <a:tr h="877575">
                <a:tc>
                  <a:txBody>
                    <a:bodyPr/>
                    <a:lstStyle/>
                    <a:p>
                      <a:pPr indent="0" lvl="0" marL="69850" marR="0" rtl="0" algn="l">
                        <a:lnSpc>
                          <a:spcPct val="100000"/>
                        </a:lnSpc>
                        <a:spcBef>
                          <a:spcPts val="0"/>
                        </a:spcBef>
                        <a:spcAft>
                          <a:spcPts val="0"/>
                        </a:spcAft>
                        <a:buNone/>
                      </a:pPr>
                      <a:r>
                        <a:rPr lang="en-US" sz="1100" u="none" cap="none" strike="noStrike">
                          <a:latin typeface="Arial"/>
                          <a:ea typeface="Arial"/>
                          <a:cs typeface="Arial"/>
                          <a:sym typeface="Arial"/>
                        </a:rPr>
                        <a:t>Escuchan atentamente y responden a lo que escuchan con</a:t>
                      </a:r>
                      <a:endParaRPr sz="1100" u="none" cap="none" strike="noStrike">
                        <a:latin typeface="Arial"/>
                        <a:ea typeface="Arial"/>
                        <a:cs typeface="Arial"/>
                        <a:sym typeface="Arial"/>
                      </a:endParaRPr>
                    </a:p>
                    <a:p>
                      <a:pPr indent="0" lvl="0" marL="69850" marR="236220" rtl="0" algn="l">
                        <a:lnSpc>
                          <a:spcPct val="120000"/>
                        </a:lnSpc>
                        <a:spcBef>
                          <a:spcPts val="0"/>
                        </a:spcBef>
                        <a:spcAft>
                          <a:spcPts val="0"/>
                        </a:spcAft>
                        <a:buNone/>
                      </a:pPr>
                      <a:r>
                        <a:rPr lang="en-US" sz="1100" u="none" cap="none" strike="noStrike">
                          <a:latin typeface="Arial"/>
                          <a:ea typeface="Arial"/>
                          <a:cs typeface="Arial"/>
                          <a:sym typeface="Arial"/>
                        </a:rPr>
                        <a:t>preguntas, comentarios y acciones relevantes cuando se les lee y durante las discusiones de toda la clase y en las</a:t>
                      </a:r>
                      <a:endParaRPr sz="1100" u="none" cap="none" strike="noStrike">
                        <a:latin typeface="Arial"/>
                        <a:ea typeface="Arial"/>
                        <a:cs typeface="Arial"/>
                        <a:sym typeface="Arial"/>
                      </a:endParaRPr>
                    </a:p>
                    <a:p>
                      <a:pPr indent="0" lvl="0" marL="69850" marR="0" rtl="0" algn="l">
                        <a:lnSpc>
                          <a:spcPct val="100000"/>
                        </a:lnSpc>
                        <a:spcBef>
                          <a:spcPts val="290"/>
                        </a:spcBef>
                        <a:spcAft>
                          <a:spcPts val="0"/>
                        </a:spcAft>
                        <a:buNone/>
                      </a:pPr>
                      <a:r>
                        <a:rPr lang="en-US" sz="1100" u="none" cap="none" strike="noStrike">
                          <a:latin typeface="Arial"/>
                          <a:ea typeface="Arial"/>
                          <a:cs typeface="Arial"/>
                          <a:sym typeface="Arial"/>
                        </a:rPr>
                        <a:t>interacciones en grupos pequeños.</a:t>
                      </a:r>
                      <a:endParaRPr sz="1100" u="none" cap="none" strike="noStrike">
                        <a:latin typeface="Arial"/>
                        <a:ea typeface="Arial"/>
                        <a:cs typeface="Arial"/>
                        <a:sym typeface="Arial"/>
                      </a:endParaRPr>
                    </a:p>
                  </a:txBody>
                  <a:tcPr marT="31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9850" marR="0" rtl="0" algn="l">
                        <a:lnSpc>
                          <a:spcPct val="100000"/>
                        </a:lnSpc>
                        <a:spcBef>
                          <a:spcPts val="0"/>
                        </a:spcBef>
                        <a:spcAft>
                          <a:spcPts val="0"/>
                        </a:spcAft>
                        <a:buNone/>
                      </a:pPr>
                      <a:r>
                        <a:rPr lang="en-US" sz="1100" u="none" cap="none" strike="noStrike">
                          <a:latin typeface="Arial"/>
                          <a:ea typeface="Arial"/>
                          <a:cs typeface="Arial"/>
                          <a:sym typeface="Arial"/>
                        </a:rPr>
                        <a:t>Desarrollar ideas (D): Construir sobre, elaborar, clariﬁcar,</a:t>
                      </a:r>
                      <a:endParaRPr sz="1100" u="none" cap="none" strike="noStrike">
                        <a:latin typeface="Arial"/>
                        <a:ea typeface="Arial"/>
                        <a:cs typeface="Arial"/>
                        <a:sym typeface="Arial"/>
                      </a:endParaRPr>
                    </a:p>
                    <a:p>
                      <a:pPr indent="0" lvl="0" marL="69850" marR="147955" rtl="0" algn="l">
                        <a:lnSpc>
                          <a:spcPct val="120000"/>
                        </a:lnSpc>
                        <a:spcBef>
                          <a:spcPts val="0"/>
                        </a:spcBef>
                        <a:spcAft>
                          <a:spcPts val="0"/>
                        </a:spcAft>
                        <a:buNone/>
                      </a:pPr>
                      <a:r>
                        <a:rPr lang="en-US" sz="1100" u="none" cap="none" strike="noStrike">
                          <a:latin typeface="Arial"/>
                          <a:ea typeface="Arial"/>
                          <a:cs typeface="Arial"/>
                          <a:sym typeface="Arial"/>
                        </a:rPr>
                        <a:t>comentar las ideas propias o de los demás expresadas en turnos previos o en otros aportes o contribuciones.</a:t>
                      </a:r>
                      <a:endParaRPr sz="1100" u="none" cap="none" strike="noStrike">
                        <a:latin typeface="Arial"/>
                        <a:ea typeface="Arial"/>
                        <a:cs typeface="Arial"/>
                        <a:sym typeface="Arial"/>
                      </a:endParaRPr>
                    </a:p>
                  </a:txBody>
                  <a:tcPr marT="31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9850" marR="0" rtl="0" algn="l">
                        <a:lnSpc>
                          <a:spcPct val="100000"/>
                        </a:lnSpc>
                        <a:spcBef>
                          <a:spcPts val="0"/>
                        </a:spcBef>
                        <a:spcAft>
                          <a:spcPts val="0"/>
                        </a:spcAft>
                        <a:buNone/>
                      </a:pPr>
                      <a:r>
                        <a:rPr lang="en-US" sz="1100" u="none" cap="none" strike="noStrike">
                          <a:latin typeface="Arial"/>
                          <a:ea typeface="Arial"/>
                          <a:cs typeface="Arial"/>
                          <a:sym typeface="Arial"/>
                        </a:rPr>
                        <a:t>Me siento bien de no haber visto un</a:t>
                      </a:r>
                      <a:endParaRPr sz="1100" u="none" cap="none" strike="noStrike">
                        <a:latin typeface="Arial"/>
                        <a:ea typeface="Arial"/>
                        <a:cs typeface="Arial"/>
                        <a:sym typeface="Arial"/>
                      </a:endParaRPr>
                    </a:p>
                    <a:p>
                      <a:pPr indent="0" lvl="0" marL="69850" marR="0" rtl="0" algn="l">
                        <a:lnSpc>
                          <a:spcPct val="100000"/>
                        </a:lnSpc>
                        <a:spcBef>
                          <a:spcPts val="265"/>
                        </a:spcBef>
                        <a:spcAft>
                          <a:spcPts val="0"/>
                        </a:spcAft>
                        <a:buNone/>
                      </a:pPr>
                      <a:r>
                        <a:rPr lang="en-US" sz="1100" u="none" cap="none" strike="noStrike">
                          <a:latin typeface="Arial"/>
                          <a:ea typeface="Arial"/>
                          <a:cs typeface="Arial"/>
                          <a:sym typeface="Arial"/>
                        </a:rPr>
                        <a:t>monstruo. El ratón era valiente</a:t>
                      </a:r>
                      <a:endParaRPr sz="1100" u="none" cap="none" strike="noStrike">
                        <a:latin typeface="Arial"/>
                        <a:ea typeface="Arial"/>
                        <a:cs typeface="Arial"/>
                        <a:sym typeface="Arial"/>
                      </a:endParaRPr>
                    </a:p>
                    <a:p>
                      <a:pPr indent="0" lvl="0" marL="0" marR="0" rtl="0" algn="l">
                        <a:lnSpc>
                          <a:spcPct val="100000"/>
                        </a:lnSpc>
                        <a:spcBef>
                          <a:spcPts val="605"/>
                        </a:spcBef>
                        <a:spcAft>
                          <a:spcPts val="0"/>
                        </a:spcAft>
                        <a:buNone/>
                      </a:pPr>
                      <a:r>
                        <a:t/>
                      </a:r>
                      <a:endParaRPr sz="1100" u="none" cap="none" strike="noStrike">
                        <a:latin typeface="Times New Roman"/>
                        <a:ea typeface="Times New Roman"/>
                        <a:cs typeface="Times New Roman"/>
                        <a:sym typeface="Times New Roman"/>
                      </a:endParaRPr>
                    </a:p>
                    <a:p>
                      <a:pPr indent="0" lvl="0" marL="69850" marR="0" rtl="0" algn="l">
                        <a:lnSpc>
                          <a:spcPct val="100000"/>
                        </a:lnSpc>
                        <a:spcBef>
                          <a:spcPts val="5"/>
                        </a:spcBef>
                        <a:spcAft>
                          <a:spcPts val="0"/>
                        </a:spcAft>
                        <a:buNone/>
                      </a:pPr>
                      <a:r>
                        <a:rPr lang="en-US" sz="1100" u="none" cap="none" strike="noStrike">
                          <a:latin typeface="Arial"/>
                          <a:ea typeface="Arial"/>
                          <a:cs typeface="Arial"/>
                          <a:sym typeface="Arial"/>
                        </a:rPr>
                        <a:t>Sí, el ratón era valiente y travieso.</a:t>
                      </a:r>
                      <a:endParaRPr sz="1100" u="none" cap="none" strike="noStrike">
                        <a:latin typeface="Arial"/>
                        <a:ea typeface="Arial"/>
                        <a:cs typeface="Arial"/>
                        <a:sym typeface="Arial"/>
                      </a:endParaRPr>
                    </a:p>
                  </a:txBody>
                  <a:tcPr marT="31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26800">
                <a:tc>
                  <a:txBody>
                    <a:bodyPr/>
                    <a:lstStyle/>
                    <a:p>
                      <a:pPr indent="0" lvl="0" marL="69850" marR="0" rtl="0" algn="l">
                        <a:lnSpc>
                          <a:spcPct val="100000"/>
                        </a:lnSpc>
                        <a:spcBef>
                          <a:spcPts val="0"/>
                        </a:spcBef>
                        <a:spcAft>
                          <a:spcPts val="0"/>
                        </a:spcAft>
                        <a:buNone/>
                      </a:pPr>
                      <a:r>
                        <a:rPr lang="en-US" sz="1100" u="none" cap="none" strike="noStrike">
                          <a:latin typeface="Arial"/>
                          <a:ea typeface="Arial"/>
                          <a:cs typeface="Arial"/>
                          <a:sym typeface="Arial"/>
                        </a:rPr>
                        <a:t>Hacen comentarios sobre lo que han escuchado y hacen</a:t>
                      </a:r>
                      <a:endParaRPr sz="1100" u="none" cap="none" strike="noStrike">
                        <a:latin typeface="Arial"/>
                        <a:ea typeface="Arial"/>
                        <a:cs typeface="Arial"/>
                        <a:sym typeface="Arial"/>
                      </a:endParaRPr>
                    </a:p>
                    <a:p>
                      <a:pPr indent="0" lvl="0" marL="69850" marR="0" rtl="0" algn="l">
                        <a:lnSpc>
                          <a:spcPct val="100000"/>
                        </a:lnSpc>
                        <a:spcBef>
                          <a:spcPts val="265"/>
                        </a:spcBef>
                        <a:spcAft>
                          <a:spcPts val="0"/>
                        </a:spcAft>
                        <a:buNone/>
                      </a:pPr>
                      <a:r>
                        <a:rPr lang="en-US" sz="1100" u="none" cap="none" strike="noStrike">
                          <a:latin typeface="Arial"/>
                          <a:ea typeface="Arial"/>
                          <a:cs typeface="Arial"/>
                          <a:sym typeface="Arial"/>
                        </a:rPr>
                        <a:t>preguntas para aclarar su comprensión;</a:t>
                      </a:r>
                      <a:endParaRPr sz="1100" u="none" cap="none" strike="noStrike">
                        <a:latin typeface="Arial"/>
                        <a:ea typeface="Arial"/>
                        <a:cs typeface="Arial"/>
                        <a:sym typeface="Arial"/>
                      </a:endParaRPr>
                    </a:p>
                  </a:txBody>
                  <a:tcPr marT="31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9850" marR="0" rtl="0" algn="l">
                        <a:lnSpc>
                          <a:spcPct val="100000"/>
                        </a:lnSpc>
                        <a:spcBef>
                          <a:spcPts val="0"/>
                        </a:spcBef>
                        <a:spcAft>
                          <a:spcPts val="0"/>
                        </a:spcAft>
                        <a:buNone/>
                      </a:pPr>
                      <a:r>
                        <a:rPr lang="en-US" sz="1100" u="none" cap="none" strike="noStrike">
                          <a:latin typeface="Arial"/>
                          <a:ea typeface="Arial"/>
                          <a:cs typeface="Arial"/>
                          <a:sym typeface="Arial"/>
                        </a:rPr>
                        <a:t>Desarrollar ideas (D): Construir sobre, elaborar, clariﬁcar,</a:t>
                      </a:r>
                      <a:endParaRPr sz="1100" u="none" cap="none" strike="noStrike">
                        <a:latin typeface="Arial"/>
                        <a:ea typeface="Arial"/>
                        <a:cs typeface="Arial"/>
                        <a:sym typeface="Arial"/>
                      </a:endParaRPr>
                    </a:p>
                    <a:p>
                      <a:pPr indent="0" lvl="0" marL="69850" marR="147955" rtl="0" algn="l">
                        <a:lnSpc>
                          <a:spcPct val="146363"/>
                        </a:lnSpc>
                        <a:spcBef>
                          <a:spcPts val="80"/>
                        </a:spcBef>
                        <a:spcAft>
                          <a:spcPts val="0"/>
                        </a:spcAft>
                        <a:buNone/>
                      </a:pPr>
                      <a:r>
                        <a:rPr lang="en-US" sz="1100" u="none" cap="none" strike="noStrike">
                          <a:latin typeface="Arial"/>
                          <a:ea typeface="Arial"/>
                          <a:cs typeface="Arial"/>
                          <a:sym typeface="Arial"/>
                        </a:rPr>
                        <a:t>comentar las ideas propias o de los demás expresadas en turnos previos o en otros aportes o contribuciones.</a:t>
                      </a:r>
                      <a:endParaRPr sz="1100" u="none" cap="none" strike="noStrike">
                        <a:latin typeface="Arial"/>
                        <a:ea typeface="Arial"/>
                        <a:cs typeface="Arial"/>
                        <a:sym typeface="Arial"/>
                      </a:endParaRPr>
                    </a:p>
                    <a:p>
                      <a:pPr indent="0" lvl="0" marL="69850" marR="0" rtl="0" algn="l">
                        <a:lnSpc>
                          <a:spcPct val="100000"/>
                        </a:lnSpc>
                        <a:spcBef>
                          <a:spcPts val="160"/>
                        </a:spcBef>
                        <a:spcAft>
                          <a:spcPts val="0"/>
                        </a:spcAft>
                        <a:buNone/>
                      </a:pPr>
                      <a:r>
                        <a:rPr lang="en-US" sz="1100" u="none" cap="none" strike="noStrike">
                          <a:latin typeface="Arial"/>
                          <a:ea typeface="Arial"/>
                          <a:cs typeface="Arial"/>
                          <a:sym typeface="Arial"/>
                        </a:rPr>
                        <a:t>Rebatir (R): Cuesfonar, disenfr o desaﬁar una idea.</a:t>
                      </a:r>
                      <a:endParaRPr sz="1100" u="none" cap="none" strike="noStrike">
                        <a:latin typeface="Arial"/>
                        <a:ea typeface="Arial"/>
                        <a:cs typeface="Arial"/>
                        <a:sym typeface="Arial"/>
                      </a:endParaRPr>
                    </a:p>
                  </a:txBody>
                  <a:tcPr marT="31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9850" marR="0" rtl="0" algn="l">
                        <a:lnSpc>
                          <a:spcPct val="100000"/>
                        </a:lnSpc>
                        <a:spcBef>
                          <a:spcPts val="0"/>
                        </a:spcBef>
                        <a:spcAft>
                          <a:spcPts val="0"/>
                        </a:spcAft>
                        <a:buNone/>
                      </a:pPr>
                      <a:r>
                        <a:rPr lang="en-US" sz="1100" u="none" cap="none" strike="noStrike">
                          <a:latin typeface="Arial"/>
                          <a:ea typeface="Arial"/>
                          <a:cs typeface="Arial"/>
                          <a:sym typeface="Arial"/>
                        </a:rPr>
                        <a:t>¿De dónde venían entonces los</a:t>
                      </a:r>
                      <a:endParaRPr sz="1100" u="none" cap="none" strike="noStrike">
                        <a:latin typeface="Arial"/>
                        <a:ea typeface="Arial"/>
                        <a:cs typeface="Arial"/>
                        <a:sym typeface="Arial"/>
                      </a:endParaRPr>
                    </a:p>
                    <a:p>
                      <a:pPr indent="0" lvl="0" marL="69850" marR="0" rtl="0" algn="l">
                        <a:lnSpc>
                          <a:spcPct val="100000"/>
                        </a:lnSpc>
                        <a:spcBef>
                          <a:spcPts val="265"/>
                        </a:spcBef>
                        <a:spcAft>
                          <a:spcPts val="0"/>
                        </a:spcAft>
                        <a:buNone/>
                      </a:pPr>
                      <a:r>
                        <a:rPr lang="en-US" sz="1100" u="none" cap="none" strike="noStrike">
                          <a:latin typeface="Arial"/>
                          <a:ea typeface="Arial"/>
                          <a:cs typeface="Arial"/>
                          <a:sym typeface="Arial"/>
                        </a:rPr>
                        <a:t>esqueletos?</a:t>
                      </a:r>
                      <a:endParaRPr sz="1100" u="none" cap="none" strike="noStrike">
                        <a:latin typeface="Arial"/>
                        <a:ea typeface="Arial"/>
                        <a:cs typeface="Arial"/>
                        <a:sym typeface="Arial"/>
                      </a:endParaRPr>
                    </a:p>
                    <a:p>
                      <a:pPr indent="0" lvl="0" marL="0" marR="0" rtl="0" algn="l">
                        <a:lnSpc>
                          <a:spcPct val="100000"/>
                        </a:lnSpc>
                        <a:spcBef>
                          <a:spcPts val="345"/>
                        </a:spcBef>
                        <a:spcAft>
                          <a:spcPts val="0"/>
                        </a:spcAft>
                        <a:buNone/>
                      </a:pPr>
                      <a:r>
                        <a:t/>
                      </a:r>
                      <a:endParaRPr sz="1100" u="none" cap="none" strike="noStrike">
                        <a:latin typeface="Times New Roman"/>
                        <a:ea typeface="Times New Roman"/>
                        <a:cs typeface="Times New Roman"/>
                        <a:sym typeface="Times New Roman"/>
                      </a:endParaRPr>
                    </a:p>
                    <a:p>
                      <a:pPr indent="0" lvl="0" marL="69850" marR="218440" rtl="0" algn="l">
                        <a:lnSpc>
                          <a:spcPct val="120000"/>
                        </a:lnSpc>
                        <a:spcBef>
                          <a:spcPts val="0"/>
                        </a:spcBef>
                        <a:spcAft>
                          <a:spcPts val="0"/>
                        </a:spcAft>
                        <a:buNone/>
                      </a:pPr>
                      <a:r>
                        <a:rPr lang="en-US" sz="1100" u="none" cap="none" strike="noStrike">
                          <a:latin typeface="Arial"/>
                          <a:ea typeface="Arial"/>
                          <a:cs typeface="Arial"/>
                          <a:sym typeface="Arial"/>
                        </a:rPr>
                        <a:t>No, no me dan miedo los esqueletos, parecen amistosos.</a:t>
                      </a:r>
                      <a:endParaRPr sz="1100" u="none" cap="none" strike="noStrike">
                        <a:latin typeface="Arial"/>
                        <a:ea typeface="Arial"/>
                        <a:cs typeface="Arial"/>
                        <a:sym typeface="Arial"/>
                      </a:endParaRPr>
                    </a:p>
                  </a:txBody>
                  <a:tcPr marT="31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22950">
                <a:tc>
                  <a:txBody>
                    <a:bodyPr/>
                    <a:lstStyle/>
                    <a:p>
                      <a:pPr indent="0" lvl="0" marL="69850" marR="0" rtl="0" algn="l">
                        <a:lnSpc>
                          <a:spcPct val="100000"/>
                        </a:lnSpc>
                        <a:spcBef>
                          <a:spcPts val="0"/>
                        </a:spcBef>
                        <a:spcAft>
                          <a:spcPts val="0"/>
                        </a:spcAft>
                        <a:buNone/>
                      </a:pPr>
                      <a:r>
                        <a:rPr lang="en-US" sz="1100" u="none" cap="none" strike="noStrike">
                          <a:latin typeface="Arial"/>
                          <a:ea typeface="Arial"/>
                          <a:cs typeface="Arial"/>
                          <a:sym typeface="Arial"/>
                        </a:rPr>
                        <a:t>Mantienen una conversación cuando participan en</a:t>
                      </a:r>
                      <a:endParaRPr sz="1100" u="none" cap="none" strike="noStrike">
                        <a:latin typeface="Arial"/>
                        <a:ea typeface="Arial"/>
                        <a:cs typeface="Arial"/>
                        <a:sym typeface="Arial"/>
                      </a:endParaRPr>
                    </a:p>
                    <a:p>
                      <a:pPr indent="0" lvl="0" marL="69850" marR="359410" rtl="0" algn="l">
                        <a:lnSpc>
                          <a:spcPct val="146363"/>
                        </a:lnSpc>
                        <a:spcBef>
                          <a:spcPts val="80"/>
                        </a:spcBef>
                        <a:spcAft>
                          <a:spcPts val="0"/>
                        </a:spcAft>
                        <a:buNone/>
                      </a:pPr>
                      <a:r>
                        <a:rPr lang="en-US" sz="1100" u="none" cap="none" strike="noStrike">
                          <a:latin typeface="Arial"/>
                          <a:ea typeface="Arial"/>
                          <a:cs typeface="Arial"/>
                          <a:sym typeface="Arial"/>
                        </a:rPr>
                        <a:t>interacciones recíprocas con su profesor o profesora y compañeros o compañeras.</a:t>
                      </a:r>
                      <a:endParaRPr sz="11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9850" marR="0" rtl="0" algn="l">
                        <a:lnSpc>
                          <a:spcPct val="100000"/>
                        </a:lnSpc>
                        <a:spcBef>
                          <a:spcPts val="0"/>
                        </a:spcBef>
                        <a:spcAft>
                          <a:spcPts val="0"/>
                        </a:spcAft>
                        <a:buNone/>
                      </a:pPr>
                      <a:r>
                        <a:rPr lang="en-US" sz="1100" u="none" cap="none" strike="noStrike">
                          <a:latin typeface="Arial"/>
                          <a:ea typeface="Arial"/>
                          <a:cs typeface="Arial"/>
                          <a:sym typeface="Arial"/>
                        </a:rPr>
                        <a:t>Conectar (C): Hacer que el proceso de aprendizaje sea explícito,</a:t>
                      </a:r>
                      <a:endParaRPr sz="1100" u="none" cap="none" strike="noStrike">
                        <a:latin typeface="Arial"/>
                        <a:ea typeface="Arial"/>
                        <a:cs typeface="Arial"/>
                        <a:sym typeface="Arial"/>
                      </a:endParaRPr>
                    </a:p>
                    <a:p>
                      <a:pPr indent="0" lvl="0" marL="69850" marR="739140" rtl="0" algn="l">
                        <a:lnSpc>
                          <a:spcPct val="146363"/>
                        </a:lnSpc>
                        <a:spcBef>
                          <a:spcPts val="80"/>
                        </a:spcBef>
                        <a:spcAft>
                          <a:spcPts val="0"/>
                        </a:spcAft>
                        <a:buNone/>
                      </a:pPr>
                      <a:r>
                        <a:rPr lang="en-US" sz="1100" u="none" cap="none" strike="noStrike">
                          <a:latin typeface="Arial"/>
                          <a:ea typeface="Arial"/>
                          <a:cs typeface="Arial"/>
                          <a:sym typeface="Arial"/>
                        </a:rPr>
                        <a:t>vinculando las contribuciones, los conocimientos y las experiencias más allá del diálogo inmediato, incluyendo experiencias personales.</a:t>
                      </a:r>
                      <a:endParaRPr sz="11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9850" marR="0" rtl="0" algn="l">
                        <a:lnSpc>
                          <a:spcPct val="100000"/>
                        </a:lnSpc>
                        <a:spcBef>
                          <a:spcPts val="0"/>
                        </a:spcBef>
                        <a:spcAft>
                          <a:spcPts val="0"/>
                        </a:spcAft>
                        <a:buNone/>
                      </a:pPr>
                      <a:r>
                        <a:rPr lang="en-US" sz="1100" u="none" cap="none" strike="noStrike">
                          <a:latin typeface="Arial"/>
                          <a:ea typeface="Arial"/>
                          <a:cs typeface="Arial"/>
                          <a:sym typeface="Arial"/>
                        </a:rPr>
                        <a:t>Igual como leímos en el libro. Fuimos al</a:t>
                      </a:r>
                      <a:endParaRPr sz="1100" u="none" cap="none" strike="noStrike">
                        <a:latin typeface="Arial"/>
                        <a:ea typeface="Arial"/>
                        <a:cs typeface="Arial"/>
                        <a:sym typeface="Arial"/>
                      </a:endParaRPr>
                    </a:p>
                    <a:p>
                      <a:pPr indent="0" lvl="0" marL="69850" marR="0" rtl="0" algn="l">
                        <a:lnSpc>
                          <a:spcPct val="100000"/>
                        </a:lnSpc>
                        <a:spcBef>
                          <a:spcPts val="265"/>
                        </a:spcBef>
                        <a:spcAft>
                          <a:spcPts val="0"/>
                        </a:spcAft>
                        <a:buNone/>
                      </a:pPr>
                      <a:r>
                        <a:rPr lang="en-US" sz="1100" u="none" cap="none" strike="noStrike">
                          <a:latin typeface="Arial"/>
                          <a:ea typeface="Arial"/>
                          <a:cs typeface="Arial"/>
                          <a:sym typeface="Arial"/>
                        </a:rPr>
                        <a:t>bosque y nos tropezamos y</a:t>
                      </a:r>
                      <a:endParaRPr sz="1100" u="none" cap="none" strike="noStrike">
                        <a:latin typeface="Arial"/>
                        <a:ea typeface="Arial"/>
                        <a:cs typeface="Arial"/>
                        <a:sym typeface="Arial"/>
                      </a:endParaRPr>
                    </a:p>
                    <a:p>
                      <a:pPr indent="0" lvl="0" marL="69850" marR="600075" rtl="0" algn="l">
                        <a:lnSpc>
                          <a:spcPct val="120000"/>
                        </a:lnSpc>
                        <a:spcBef>
                          <a:spcPts val="25"/>
                        </a:spcBef>
                        <a:spcAft>
                          <a:spcPts val="0"/>
                        </a:spcAft>
                        <a:buNone/>
                      </a:pPr>
                      <a:r>
                        <a:rPr lang="en-US" sz="1100" u="none" cap="none" strike="noStrike">
                          <a:latin typeface="Arial"/>
                          <a:ea typeface="Arial"/>
                          <a:cs typeface="Arial"/>
                          <a:sym typeface="Arial"/>
                        </a:rPr>
                        <a:t>resbalamos, nos tropezamos y resbalamos.</a:t>
                      </a:r>
                      <a:endParaRPr sz="11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17200">
                <a:tc>
                  <a:txBody>
                    <a:bodyPr/>
                    <a:lstStyle/>
                    <a:p>
                      <a:pPr indent="0" lvl="0" marL="69850" marR="0" rtl="0" algn="l">
                        <a:lnSpc>
                          <a:spcPct val="100000"/>
                        </a:lnSpc>
                        <a:spcBef>
                          <a:spcPts val="0"/>
                        </a:spcBef>
                        <a:spcAft>
                          <a:spcPts val="0"/>
                        </a:spcAft>
                        <a:buNone/>
                      </a:pPr>
                      <a:r>
                        <a:rPr b="1" lang="en-US" sz="1100" u="none" cap="none" strike="noStrike">
                          <a:latin typeface="Arial"/>
                          <a:ea typeface="Arial"/>
                          <a:cs typeface="Arial"/>
                          <a:sym typeface="Arial"/>
                        </a:rPr>
                        <a:t>Hablar</a:t>
                      </a:r>
                      <a:endParaRPr sz="1100" u="none" cap="none" strike="noStrike">
                        <a:latin typeface="Arial"/>
                        <a:ea typeface="Arial"/>
                        <a:cs typeface="Arial"/>
                        <a:sym typeface="Arial"/>
                      </a:endParaRPr>
                    </a:p>
                    <a:p>
                      <a:pPr indent="0" lvl="0" marL="69850" marR="0" rtl="0" algn="l">
                        <a:lnSpc>
                          <a:spcPct val="100000"/>
                        </a:lnSpc>
                        <a:spcBef>
                          <a:spcPts val="260"/>
                        </a:spcBef>
                        <a:spcAft>
                          <a:spcPts val="0"/>
                        </a:spcAft>
                        <a:buNone/>
                      </a:pPr>
                      <a:r>
                        <a:rPr b="1" lang="en-US" sz="1100" u="none" cap="none" strike="noStrike">
                          <a:latin typeface="Arial"/>
                          <a:ea typeface="Arial"/>
                          <a:cs typeface="Arial"/>
                          <a:sym typeface="Arial"/>
                        </a:rPr>
                        <a:t>Estudiantes en el nivel de desarrollo esperado:</a:t>
                      </a:r>
                      <a:endParaRPr sz="1100" u="none" cap="none" strike="noStrike">
                        <a:latin typeface="Arial"/>
                        <a:ea typeface="Arial"/>
                        <a:cs typeface="Arial"/>
                        <a:sym typeface="Arial"/>
                      </a:endParaRPr>
                    </a:p>
                  </a:txBody>
                  <a:tcPr marT="6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FF"/>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FF"/>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FF"/>
                    </a:solidFill>
                  </a:tcPr>
                </a:tc>
              </a:tr>
              <a:tr h="822950">
                <a:tc>
                  <a:txBody>
                    <a:bodyPr/>
                    <a:lstStyle/>
                    <a:p>
                      <a:pPr indent="0" lvl="0" marL="69850" marR="0" rtl="0" algn="l">
                        <a:lnSpc>
                          <a:spcPct val="100000"/>
                        </a:lnSpc>
                        <a:spcBef>
                          <a:spcPts val="0"/>
                        </a:spcBef>
                        <a:spcAft>
                          <a:spcPts val="0"/>
                        </a:spcAft>
                        <a:buNone/>
                      </a:pPr>
                      <a:r>
                        <a:rPr lang="en-US" sz="1100" u="none" cap="none" strike="noStrike">
                          <a:latin typeface="Arial"/>
                          <a:ea typeface="Arial"/>
                          <a:cs typeface="Arial"/>
                          <a:sym typeface="Arial"/>
                        </a:rPr>
                        <a:t>Participan en debates en grupos pequeños, en la clase y de</a:t>
                      </a:r>
                      <a:endParaRPr sz="1100" u="none" cap="none" strike="noStrike">
                        <a:latin typeface="Arial"/>
                        <a:ea typeface="Arial"/>
                        <a:cs typeface="Arial"/>
                        <a:sym typeface="Arial"/>
                      </a:endParaRPr>
                    </a:p>
                    <a:p>
                      <a:pPr indent="0" lvl="0" marL="69850" marR="0" rtl="0" algn="l">
                        <a:lnSpc>
                          <a:spcPct val="100000"/>
                        </a:lnSpc>
                        <a:spcBef>
                          <a:spcPts val="265"/>
                        </a:spcBef>
                        <a:spcAft>
                          <a:spcPts val="0"/>
                        </a:spcAft>
                        <a:buNone/>
                      </a:pPr>
                      <a:r>
                        <a:rPr lang="en-US" sz="1100" u="none" cap="none" strike="noStrike">
                          <a:latin typeface="Arial"/>
                          <a:ea typeface="Arial"/>
                          <a:cs typeface="Arial"/>
                          <a:sym typeface="Arial"/>
                        </a:rPr>
                        <a:t>manera individual, dando a conocer sus propias ideas,</a:t>
                      </a:r>
                      <a:endParaRPr sz="1100" u="none" cap="none" strike="noStrike">
                        <a:latin typeface="Arial"/>
                        <a:ea typeface="Arial"/>
                        <a:cs typeface="Arial"/>
                        <a:sym typeface="Arial"/>
                      </a:endParaRPr>
                    </a:p>
                    <a:p>
                      <a:pPr indent="0" lvl="0" marL="69850" marR="805180" rtl="0" algn="l">
                        <a:lnSpc>
                          <a:spcPct val="120000"/>
                        </a:lnSpc>
                        <a:spcBef>
                          <a:spcPts val="25"/>
                        </a:spcBef>
                        <a:spcAft>
                          <a:spcPts val="0"/>
                        </a:spcAft>
                        <a:buNone/>
                      </a:pPr>
                      <a:r>
                        <a:rPr lang="en-US" sz="1100" u="none" cap="none" strike="noStrike">
                          <a:latin typeface="Arial"/>
                          <a:ea typeface="Arial"/>
                          <a:cs typeface="Arial"/>
                          <a:sym typeface="Arial"/>
                        </a:rPr>
                        <a:t>utilizando vocabulario introducido o adquirido recientemente;</a:t>
                      </a:r>
                      <a:endParaRPr sz="11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9850" marR="0" rtl="0" algn="l">
                        <a:lnSpc>
                          <a:spcPct val="100000"/>
                        </a:lnSpc>
                        <a:spcBef>
                          <a:spcPts val="0"/>
                        </a:spcBef>
                        <a:spcAft>
                          <a:spcPts val="0"/>
                        </a:spcAft>
                        <a:buNone/>
                      </a:pPr>
                      <a:r>
                        <a:rPr lang="en-US" sz="1100" u="none" cap="none" strike="noStrike">
                          <a:latin typeface="Arial"/>
                          <a:ea typeface="Arial"/>
                          <a:cs typeface="Arial"/>
                          <a:sym typeface="Arial"/>
                        </a:rPr>
                        <a:t>Guiar la dirección del diálogo o la actividad (G): Asumir la</a:t>
                      </a:r>
                      <a:endParaRPr sz="1100" u="none" cap="none" strike="noStrike">
                        <a:latin typeface="Arial"/>
                        <a:ea typeface="Arial"/>
                        <a:cs typeface="Arial"/>
                        <a:sym typeface="Arial"/>
                      </a:endParaRPr>
                    </a:p>
                    <a:p>
                      <a:pPr indent="0" lvl="0" marL="69850" marR="0" rtl="0" algn="l">
                        <a:lnSpc>
                          <a:spcPct val="100000"/>
                        </a:lnSpc>
                        <a:spcBef>
                          <a:spcPts val="265"/>
                        </a:spcBef>
                        <a:spcAft>
                          <a:spcPts val="0"/>
                        </a:spcAft>
                        <a:buNone/>
                      </a:pPr>
                      <a:r>
                        <a:rPr lang="en-US" sz="1100" u="none" cap="none" strike="noStrike">
                          <a:latin typeface="Arial"/>
                          <a:ea typeface="Arial"/>
                          <a:cs typeface="Arial"/>
                          <a:sym typeface="Arial"/>
                        </a:rPr>
                        <a:t>responsabilidad de dar forma a la acfvidad, de enfocar el diálogo</a:t>
                      </a:r>
                      <a:endParaRPr sz="1100" u="none" cap="none" strike="noStrike">
                        <a:latin typeface="Arial"/>
                        <a:ea typeface="Arial"/>
                        <a:cs typeface="Arial"/>
                        <a:sym typeface="Arial"/>
                      </a:endParaRPr>
                    </a:p>
                    <a:p>
                      <a:pPr indent="0" lvl="0" marL="69850" marR="608330" rtl="0" algn="l">
                        <a:lnSpc>
                          <a:spcPct val="120000"/>
                        </a:lnSpc>
                        <a:spcBef>
                          <a:spcPts val="25"/>
                        </a:spcBef>
                        <a:spcAft>
                          <a:spcPts val="0"/>
                        </a:spcAft>
                        <a:buNone/>
                      </a:pPr>
                      <a:r>
                        <a:rPr lang="en-US" sz="1100" u="none" cap="none" strike="noStrike">
                          <a:latin typeface="Arial"/>
                          <a:ea typeface="Arial"/>
                          <a:cs typeface="Arial"/>
                          <a:sym typeface="Arial"/>
                        </a:rPr>
                        <a:t>en la dirección deseada o de uflizar otras estrategias de estructuración para apoyar el diálogo o el aprendizaje.</a:t>
                      </a:r>
                      <a:endParaRPr sz="11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9850" marR="0" rtl="0" algn="l">
                        <a:lnSpc>
                          <a:spcPct val="100000"/>
                        </a:lnSpc>
                        <a:spcBef>
                          <a:spcPts val="0"/>
                        </a:spcBef>
                        <a:spcAft>
                          <a:spcPts val="0"/>
                        </a:spcAft>
                        <a:buNone/>
                      </a:pPr>
                      <a:r>
                        <a:rPr lang="en-US" sz="1100" u="none" cap="none" strike="noStrike">
                          <a:latin typeface="Arial"/>
                          <a:ea typeface="Arial"/>
                          <a:cs typeface="Arial"/>
                          <a:sym typeface="Arial"/>
                        </a:rPr>
                        <a:t>Toma un plato grande y entonces</a:t>
                      </a:r>
                      <a:endParaRPr sz="1100" u="none" cap="none" strike="noStrike">
                        <a:latin typeface="Arial"/>
                        <a:ea typeface="Arial"/>
                        <a:cs typeface="Arial"/>
                        <a:sym typeface="Arial"/>
                      </a:endParaRPr>
                    </a:p>
                    <a:p>
                      <a:pPr indent="0" lvl="0" marL="69850" marR="0" rtl="0" algn="l">
                        <a:lnSpc>
                          <a:spcPct val="100000"/>
                        </a:lnSpc>
                        <a:spcBef>
                          <a:spcPts val="265"/>
                        </a:spcBef>
                        <a:spcAft>
                          <a:spcPts val="0"/>
                        </a:spcAft>
                        <a:buNone/>
                      </a:pPr>
                      <a:r>
                        <a:rPr lang="en-US" sz="1100" u="none" cap="none" strike="noStrike">
                          <a:latin typeface="Arial"/>
                          <a:ea typeface="Arial"/>
                          <a:cs typeface="Arial"/>
                          <a:sym typeface="Arial"/>
                        </a:rPr>
                        <a:t>puede ser papa oso. Yo seré mamá osa.</a:t>
                      </a:r>
                      <a:endParaRPr sz="11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22950">
                <a:tc>
                  <a:txBody>
                    <a:bodyPr/>
                    <a:lstStyle/>
                    <a:p>
                      <a:pPr indent="0" lvl="0" marL="69850" marR="0" rtl="0" algn="l">
                        <a:lnSpc>
                          <a:spcPct val="100000"/>
                        </a:lnSpc>
                        <a:spcBef>
                          <a:spcPts val="0"/>
                        </a:spcBef>
                        <a:spcAft>
                          <a:spcPts val="0"/>
                        </a:spcAft>
                        <a:buNone/>
                      </a:pPr>
                      <a:r>
                        <a:rPr lang="en-US" sz="1100" u="none" cap="none" strike="noStrike">
                          <a:latin typeface="Arial"/>
                          <a:ea typeface="Arial"/>
                          <a:cs typeface="Arial"/>
                          <a:sym typeface="Arial"/>
                        </a:rPr>
                        <a:t>Ofrecen explicaciones de por qué pueden suceder las</a:t>
                      </a:r>
                      <a:endParaRPr sz="1100" u="none" cap="none" strike="noStrike">
                        <a:latin typeface="Arial"/>
                        <a:ea typeface="Arial"/>
                        <a:cs typeface="Arial"/>
                        <a:sym typeface="Arial"/>
                      </a:endParaRPr>
                    </a:p>
                    <a:p>
                      <a:pPr indent="0" lvl="0" marL="69850" marR="0" rtl="0" algn="l">
                        <a:lnSpc>
                          <a:spcPct val="100000"/>
                        </a:lnSpc>
                        <a:spcBef>
                          <a:spcPts val="265"/>
                        </a:spcBef>
                        <a:spcAft>
                          <a:spcPts val="0"/>
                        </a:spcAft>
                        <a:buNone/>
                      </a:pPr>
                      <a:r>
                        <a:rPr lang="en-US" sz="1100" u="none" cap="none" strike="noStrike">
                          <a:latin typeface="Arial"/>
                          <a:ea typeface="Arial"/>
                          <a:cs typeface="Arial"/>
                          <a:sym typeface="Arial"/>
                        </a:rPr>
                        <a:t>cosas, haciendo uso de vocabulario introducido o adquirido</a:t>
                      </a:r>
                      <a:endParaRPr sz="1100" u="none" cap="none" strike="noStrike">
                        <a:latin typeface="Arial"/>
                        <a:ea typeface="Arial"/>
                        <a:cs typeface="Arial"/>
                        <a:sym typeface="Arial"/>
                      </a:endParaRPr>
                    </a:p>
                    <a:p>
                      <a:pPr indent="0" lvl="0" marL="69850" marR="365125" rtl="0" algn="l">
                        <a:lnSpc>
                          <a:spcPct val="120000"/>
                        </a:lnSpc>
                        <a:spcBef>
                          <a:spcPts val="25"/>
                        </a:spcBef>
                        <a:spcAft>
                          <a:spcPts val="0"/>
                        </a:spcAft>
                        <a:buNone/>
                      </a:pPr>
                      <a:r>
                        <a:rPr lang="en-US" sz="1100" u="none" cap="none" strike="noStrike">
                          <a:latin typeface="Arial"/>
                          <a:ea typeface="Arial"/>
                          <a:cs typeface="Arial"/>
                          <a:sym typeface="Arial"/>
                        </a:rPr>
                        <a:t>recientemente a través de cuentos, no ficción, rimas y poemas cuando sea apropiado;</a:t>
                      </a:r>
                      <a:endParaRPr sz="11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9850" marR="0" rtl="0" algn="l">
                        <a:lnSpc>
                          <a:spcPct val="100000"/>
                        </a:lnSpc>
                        <a:spcBef>
                          <a:spcPts val="0"/>
                        </a:spcBef>
                        <a:spcAft>
                          <a:spcPts val="0"/>
                        </a:spcAft>
                        <a:buNone/>
                      </a:pPr>
                      <a:r>
                        <a:rPr lang="en-US" sz="1100" u="none" cap="none" strike="noStrike">
                          <a:latin typeface="Arial"/>
                          <a:ea typeface="Arial"/>
                          <a:cs typeface="Arial"/>
                          <a:sym typeface="Arial"/>
                        </a:rPr>
                        <a:t>Razonar de forma explícita (RE): Explicar, argumentar y/o</a:t>
                      </a:r>
                      <a:endParaRPr sz="1100" u="none" cap="none" strike="noStrike">
                        <a:latin typeface="Arial"/>
                        <a:ea typeface="Arial"/>
                        <a:cs typeface="Arial"/>
                        <a:sym typeface="Arial"/>
                      </a:endParaRPr>
                    </a:p>
                    <a:p>
                      <a:pPr indent="0" lvl="0" marL="69850" marR="0" rtl="0" algn="l">
                        <a:lnSpc>
                          <a:spcPct val="100000"/>
                        </a:lnSpc>
                        <a:spcBef>
                          <a:spcPts val="265"/>
                        </a:spcBef>
                        <a:spcAft>
                          <a:spcPts val="0"/>
                        </a:spcAft>
                        <a:buNone/>
                      </a:pPr>
                      <a:r>
                        <a:rPr lang="en-US" sz="1100" u="none" cap="none" strike="noStrike">
                          <a:latin typeface="Arial"/>
                          <a:ea typeface="Arial"/>
                          <a:cs typeface="Arial"/>
                          <a:sym typeface="Arial"/>
                        </a:rPr>
                        <a:t>especular en relación con las ideas propias o de otros.</a:t>
                      </a:r>
                      <a:endParaRPr sz="11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9850" marR="0" rtl="0" algn="l">
                        <a:lnSpc>
                          <a:spcPct val="100000"/>
                        </a:lnSpc>
                        <a:spcBef>
                          <a:spcPts val="0"/>
                        </a:spcBef>
                        <a:spcAft>
                          <a:spcPts val="0"/>
                        </a:spcAft>
                        <a:buNone/>
                      </a:pPr>
                      <a:r>
                        <a:rPr lang="en-US" sz="1100" u="none" cap="none" strike="noStrike">
                          <a:latin typeface="Arial"/>
                          <a:ea typeface="Arial"/>
                          <a:cs typeface="Arial"/>
                          <a:sym typeface="Arial"/>
                        </a:rPr>
                        <a:t>Creo que si hago un sandwich gigante</a:t>
                      </a:r>
                      <a:endParaRPr sz="1100" u="none" cap="none" strike="noStrike">
                        <a:latin typeface="Arial"/>
                        <a:ea typeface="Arial"/>
                        <a:cs typeface="Arial"/>
                        <a:sym typeface="Arial"/>
                      </a:endParaRPr>
                    </a:p>
                    <a:p>
                      <a:pPr indent="0" lvl="0" marL="69850" marR="142875" rtl="0" algn="l">
                        <a:lnSpc>
                          <a:spcPct val="146363"/>
                        </a:lnSpc>
                        <a:spcBef>
                          <a:spcPts val="80"/>
                        </a:spcBef>
                        <a:spcAft>
                          <a:spcPts val="0"/>
                        </a:spcAft>
                        <a:buNone/>
                      </a:pPr>
                      <a:r>
                        <a:rPr lang="en-US" sz="1100" u="none" cap="none" strike="noStrike">
                          <a:latin typeface="Arial"/>
                          <a:ea typeface="Arial"/>
                          <a:cs typeface="Arial"/>
                          <a:sym typeface="Arial"/>
                        </a:rPr>
                        <a:t>con mermelada, el pan se pondrá muy blando.</a:t>
                      </a:r>
                      <a:endParaRPr sz="11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pic>
        <p:nvPicPr>
          <p:cNvPr id="289" name="Google Shape;289;p26"/>
          <p:cNvPicPr preferRelativeResize="0"/>
          <p:nvPr/>
        </p:nvPicPr>
        <p:blipFill rotWithShape="1">
          <a:blip r:embed="rId3">
            <a:alphaModFix/>
          </a:blip>
          <a:srcRect b="0" l="0" r="0" t="0"/>
          <a:stretch/>
        </p:blipFill>
        <p:spPr>
          <a:xfrm>
            <a:off x="7523359" y="263406"/>
            <a:ext cx="2522588" cy="1487804"/>
          </a:xfrm>
          <a:prstGeom prst="rect">
            <a:avLst/>
          </a:prstGeom>
          <a:noFill/>
          <a:ln>
            <a:noFill/>
          </a:ln>
        </p:spPr>
      </p:pic>
      <p:sp>
        <p:nvSpPr>
          <p:cNvPr id="290" name="Google Shape;290;p26"/>
          <p:cNvSpPr txBox="1"/>
          <p:nvPr/>
        </p:nvSpPr>
        <p:spPr>
          <a:xfrm>
            <a:off x="425458" y="288933"/>
            <a:ext cx="6430645" cy="1353820"/>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91425">
            <a:spAutoFit/>
          </a:bodyPr>
          <a:lstStyle/>
          <a:p>
            <a:pPr indent="0" lvl="0" marL="0" marR="16510" rtl="0" algn="ctr">
              <a:lnSpc>
                <a:spcPct val="100000"/>
              </a:lnSpc>
              <a:spcBef>
                <a:spcPts val="0"/>
              </a:spcBef>
              <a:spcAft>
                <a:spcPts val="0"/>
              </a:spcAft>
              <a:buNone/>
            </a:pPr>
            <a:r>
              <a:rPr b="1" lang="en-US" sz="1200">
                <a:latin typeface="Arial"/>
                <a:ea typeface="Arial"/>
                <a:cs typeface="Arial"/>
                <a:sym typeface="Arial"/>
              </a:rPr>
              <a:t>Diálogo con niños y niñas que comienzan su escolaridad</a:t>
            </a:r>
            <a:endParaRPr sz="1200">
              <a:latin typeface="Arial"/>
              <a:ea typeface="Arial"/>
              <a:cs typeface="Arial"/>
              <a:sym typeface="Arial"/>
            </a:endParaRPr>
          </a:p>
          <a:p>
            <a:pPr indent="0" lvl="0" marL="98425" marR="114300" rtl="0" algn="just">
              <a:lnSpc>
                <a:spcPct val="116100"/>
              </a:lnSpc>
              <a:spcBef>
                <a:spcPts val="994"/>
              </a:spcBef>
              <a:spcAft>
                <a:spcPts val="0"/>
              </a:spcAft>
              <a:buNone/>
            </a:pPr>
            <a:r>
              <a:rPr lang="en-US" sz="1200">
                <a:latin typeface="Arial"/>
                <a:ea typeface="Arial"/>
                <a:cs typeface="Arial"/>
                <a:sym typeface="Arial"/>
              </a:rPr>
              <a:t>El diálogo está en el centro de la educación en los años preescolares (de 2 a 5 años). Hay varias formas en las que implementar una investigación T-SEDA ayudará a identificar los tipos de diálogo que utilizan niños y niñas en esta etapa. La siguiente tabla muestra las habilidades para hablar y escuchar extraídas de un plan de estudios nacional (Inglaterra). ¿Podría aplicarlos en su propio contexto?</a:t>
            </a:r>
            <a:endParaRPr sz="1200">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4" name="Shape 294"/>
        <p:cNvGrpSpPr/>
        <p:nvPr/>
      </p:nvGrpSpPr>
      <p:grpSpPr>
        <a:xfrm>
          <a:off x="0" y="0"/>
          <a:ext cx="0" cy="0"/>
          <a:chOff x="0" y="0"/>
          <a:chExt cx="0" cy="0"/>
        </a:xfrm>
      </p:grpSpPr>
      <p:sp>
        <p:nvSpPr>
          <p:cNvPr id="295" name="Google Shape;295;p27"/>
          <p:cNvSpPr txBox="1"/>
          <p:nvPr/>
        </p:nvSpPr>
        <p:spPr>
          <a:xfrm>
            <a:off x="3635209" y="529724"/>
            <a:ext cx="3444875" cy="20827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200">
                <a:latin typeface="Arial"/>
                <a:ea typeface="Arial"/>
                <a:cs typeface="Arial"/>
                <a:sym typeface="Arial"/>
              </a:rPr>
              <a:t>Diálogo en Educación Superior con aprendices adultos</a:t>
            </a:r>
            <a:endParaRPr sz="1200">
              <a:latin typeface="Arial"/>
              <a:ea typeface="Arial"/>
              <a:cs typeface="Arial"/>
              <a:sym typeface="Arial"/>
            </a:endParaRPr>
          </a:p>
        </p:txBody>
      </p:sp>
      <p:sp>
        <p:nvSpPr>
          <p:cNvPr id="296" name="Google Shape;296;p27"/>
          <p:cNvSpPr/>
          <p:nvPr/>
        </p:nvSpPr>
        <p:spPr>
          <a:xfrm>
            <a:off x="491498" y="875620"/>
            <a:ext cx="4721225" cy="5791835"/>
          </a:xfrm>
          <a:custGeom>
            <a:rect b="b" l="l" r="r" t="t"/>
            <a:pathLst>
              <a:path extrusionOk="0" h="5791834" w="4721225">
                <a:moveTo>
                  <a:pt x="0" y="0"/>
                </a:moveTo>
                <a:lnTo>
                  <a:pt x="4720971" y="0"/>
                </a:lnTo>
                <a:lnTo>
                  <a:pt x="4720971" y="5791581"/>
                </a:lnTo>
                <a:lnTo>
                  <a:pt x="0" y="5791581"/>
                </a:lnTo>
                <a:lnTo>
                  <a:pt x="0" y="0"/>
                </a:lnTo>
                <a:close/>
              </a:path>
            </a:pathLst>
          </a:custGeom>
          <a:noFill/>
          <a:ln cap="flat" cmpd="sng" w="31750">
            <a:solidFill>
              <a:srgbClr val="2791A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97" name="Google Shape;297;p27"/>
          <p:cNvSpPr txBox="1"/>
          <p:nvPr/>
        </p:nvSpPr>
        <p:spPr>
          <a:xfrm>
            <a:off x="578490" y="923526"/>
            <a:ext cx="4529455" cy="5594350"/>
          </a:xfrm>
          <a:prstGeom prst="rect">
            <a:avLst/>
          </a:prstGeom>
          <a:noFill/>
          <a:ln>
            <a:noFill/>
          </a:ln>
        </p:spPr>
        <p:txBody>
          <a:bodyPr anchorCtr="0" anchor="t" bIns="0" lIns="0" spcFirstLastPara="1" rIns="0" wrap="square" tIns="11425">
            <a:spAutoFit/>
          </a:bodyPr>
          <a:lstStyle/>
          <a:p>
            <a:pPr indent="0" lvl="0" marL="12700" marR="6350" rtl="0" algn="just">
              <a:lnSpc>
                <a:spcPct val="120700"/>
              </a:lnSpc>
              <a:spcBef>
                <a:spcPts val="0"/>
              </a:spcBef>
              <a:spcAft>
                <a:spcPts val="0"/>
              </a:spcAft>
              <a:buNone/>
            </a:pPr>
            <a:r>
              <a:rPr lang="en-US" sz="1100">
                <a:latin typeface="Arial"/>
                <a:ea typeface="Arial"/>
                <a:cs typeface="Arial"/>
                <a:sym typeface="Arial"/>
              </a:rPr>
              <a:t>El diálogo educativo también tiene un papel valioso que desempeñar en la educación superior (ES) y la educación de personas adultas. Docentes de varios países han llevado a cabo con éxito investigaciones de T-SEDA en sus universidades, donde creían que un mayor diálogo sería beneficioso para el aprendizaje de los y las estudiantes. A continuación, se muestran algunos ejemplos en contextos de educación superior.</a:t>
            </a:r>
            <a:endParaRPr sz="1100">
              <a:latin typeface="Arial"/>
              <a:ea typeface="Arial"/>
              <a:cs typeface="Arial"/>
              <a:sym typeface="Arial"/>
            </a:endParaRPr>
          </a:p>
          <a:p>
            <a:pPr indent="0" lvl="0" marL="12700" marR="7620" rtl="0" algn="just">
              <a:lnSpc>
                <a:spcPct val="121200"/>
              </a:lnSpc>
              <a:spcBef>
                <a:spcPts val="585"/>
              </a:spcBef>
              <a:spcAft>
                <a:spcPts val="0"/>
              </a:spcAft>
              <a:buNone/>
            </a:pPr>
            <a:r>
              <a:rPr lang="en-US" sz="1100">
                <a:latin typeface="Arial"/>
                <a:ea typeface="Arial"/>
                <a:cs typeface="Arial"/>
                <a:sym typeface="Arial"/>
              </a:rPr>
              <a:t>Steven es un profesor de derecho que ha utilizado los recursos de T-SEDA para realizar su propia investigación. Señaló que el valor de la educación dialógica es que ayuda a promover habilidades de aprendizaje autodirigido que son importantes en el contexto de la ES.</a:t>
            </a:r>
            <a:endParaRPr sz="1100">
              <a:latin typeface="Arial"/>
              <a:ea typeface="Arial"/>
              <a:cs typeface="Arial"/>
              <a:sym typeface="Arial"/>
            </a:endParaRPr>
          </a:p>
          <a:p>
            <a:pPr indent="0" lvl="0" marL="12700" marR="5080" rtl="0" algn="just">
              <a:lnSpc>
                <a:spcPct val="120600"/>
              </a:lnSpc>
              <a:spcBef>
                <a:spcPts val="590"/>
              </a:spcBef>
              <a:spcAft>
                <a:spcPts val="0"/>
              </a:spcAft>
              <a:buNone/>
            </a:pPr>
            <a:r>
              <a:rPr lang="en-US" sz="1100">
                <a:latin typeface="Arial"/>
                <a:ea typeface="Arial"/>
                <a:cs typeface="Arial"/>
                <a:sym typeface="Arial"/>
              </a:rPr>
              <a:t>Steven también se dio cuenta de que los diferentes tipos de entornos de aprendizaje en ES podrían promover diferentes formas de interacción dialógica. En una clase expositiva, descubrió que hacer preguntas abiertas era una forma de alentar a los y las estudiantes a participar en el diálogo.</a:t>
            </a:r>
            <a:endParaRPr sz="1100">
              <a:latin typeface="Arial"/>
              <a:ea typeface="Arial"/>
              <a:cs typeface="Arial"/>
              <a:sym typeface="Arial"/>
            </a:endParaRPr>
          </a:p>
          <a:p>
            <a:pPr indent="0" lvl="0" marL="12700" marR="6985" rtl="0" algn="just">
              <a:lnSpc>
                <a:spcPct val="120800"/>
              </a:lnSpc>
              <a:spcBef>
                <a:spcPts val="615"/>
              </a:spcBef>
              <a:spcAft>
                <a:spcPts val="0"/>
              </a:spcAft>
              <a:buNone/>
            </a:pPr>
            <a:r>
              <a:rPr lang="en-US" sz="1100">
                <a:latin typeface="Arial"/>
                <a:ea typeface="Arial"/>
                <a:cs typeface="Arial"/>
                <a:sym typeface="Arial"/>
              </a:rPr>
              <a:t>Por ejemplo, cuando formuló la pregunta: "¿Debería el Derecho Internacional de Inversiones estar involucrado de alguna manera con los esfuerzos de la lucha contra el lavado de dinero / contra el financiamiento del terrorismo, o deberían ser mutuamente excluyentes?", Steven no estaba buscando una respuesta predefinida. En cambio, quería que los y las estudiantes "comenzaran a explorar, analizar y evaluar la pregunta utilizando su diálogo interno". Luego, podrían discutir la pregunta en un grupo más pequeño en un momento posterior y considerar cómo otros habían reflexionado a partir de esta pregunta.</a:t>
            </a:r>
            <a:endParaRPr sz="1100">
              <a:latin typeface="Arial"/>
              <a:ea typeface="Arial"/>
              <a:cs typeface="Arial"/>
              <a:sym typeface="Arial"/>
            </a:endParaRPr>
          </a:p>
          <a:p>
            <a:pPr indent="0" lvl="0" marL="12700" marR="6350" rtl="0" algn="just">
              <a:lnSpc>
                <a:spcPct val="121200"/>
              </a:lnSpc>
              <a:spcBef>
                <a:spcPts val="580"/>
              </a:spcBef>
              <a:spcAft>
                <a:spcPts val="0"/>
              </a:spcAft>
              <a:buNone/>
            </a:pPr>
            <a:r>
              <a:rPr lang="en-US" sz="1100">
                <a:latin typeface="Arial"/>
                <a:ea typeface="Arial"/>
                <a:cs typeface="Arial"/>
                <a:sym typeface="Arial"/>
              </a:rPr>
              <a:t>Steven concluyó que las prácticas dialógicas sugeridas en el kit T-SEDA pueden usarse junto con el contenido de la asignatura de educación superior para permitir que los y las estudiantes discutan temas con mayor profundidad y desarrollen una visión crítica frente a las materias.</a:t>
            </a:r>
            <a:endParaRPr sz="1100">
              <a:latin typeface="Arial"/>
              <a:ea typeface="Arial"/>
              <a:cs typeface="Arial"/>
              <a:sym typeface="Arial"/>
            </a:endParaRPr>
          </a:p>
        </p:txBody>
      </p:sp>
      <p:sp>
        <p:nvSpPr>
          <p:cNvPr id="298" name="Google Shape;298;p27"/>
          <p:cNvSpPr txBox="1"/>
          <p:nvPr/>
        </p:nvSpPr>
        <p:spPr>
          <a:xfrm>
            <a:off x="5445766" y="1027331"/>
            <a:ext cx="4448175" cy="2376170"/>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56500">
            <a:spAutoFit/>
          </a:bodyPr>
          <a:lstStyle/>
          <a:p>
            <a:pPr indent="0" lvl="0" marL="98425" marR="113029" rtl="0" algn="just">
              <a:lnSpc>
                <a:spcPct val="120900"/>
              </a:lnSpc>
              <a:spcBef>
                <a:spcPts val="0"/>
              </a:spcBef>
              <a:spcAft>
                <a:spcPts val="0"/>
              </a:spcAft>
              <a:buNone/>
            </a:pPr>
            <a:r>
              <a:rPr lang="en-US" sz="1100">
                <a:latin typeface="Arial"/>
                <a:ea typeface="Arial"/>
                <a:cs typeface="Arial"/>
                <a:sym typeface="Arial"/>
              </a:rPr>
              <a:t>Katy enseña inglés como segundo idioma a estudiantes adultos. Ella llevó a cabo una investigación T-SEDA con el fin de crear un ambiente de aula de apoyo para aumentar la motivación y permitir que los y las estudiantes exploren el contenido de sus clases de manera más creativa. Estaba particularmente interesada en el uso de reglas básicas para hablar.</a:t>
            </a:r>
            <a:endParaRPr sz="1100">
              <a:latin typeface="Arial"/>
              <a:ea typeface="Arial"/>
              <a:cs typeface="Arial"/>
              <a:sym typeface="Arial"/>
            </a:endParaRPr>
          </a:p>
          <a:p>
            <a:pPr indent="0" lvl="0" marL="98425" marR="113664" rtl="0" algn="just">
              <a:lnSpc>
                <a:spcPct val="120500"/>
              </a:lnSpc>
              <a:spcBef>
                <a:spcPts val="615"/>
              </a:spcBef>
              <a:spcAft>
                <a:spcPts val="0"/>
              </a:spcAft>
              <a:buNone/>
            </a:pPr>
            <a:r>
              <a:rPr lang="en-US" sz="1100">
                <a:latin typeface="Arial"/>
                <a:ea typeface="Arial"/>
                <a:cs typeface="Arial"/>
                <a:sym typeface="Arial"/>
              </a:rPr>
              <a:t>Katy descubrió que la investigación le permitía prestar más atención a aspectos de su propia enseñanza, como los tipos de preguntas que estaba haciendo. Sus estudiantes participaron mucho durante las clases, demostrando que podían rebatir las ideas de los demás y enriquecer lo que otros habían dicho.</a:t>
            </a:r>
            <a:endParaRPr sz="1100">
              <a:latin typeface="Arial"/>
              <a:ea typeface="Arial"/>
              <a:cs typeface="Arial"/>
              <a:sym typeface="Arial"/>
            </a:endParaRPr>
          </a:p>
        </p:txBody>
      </p:sp>
      <p:grpSp>
        <p:nvGrpSpPr>
          <p:cNvPr id="299" name="Google Shape;299;p27"/>
          <p:cNvGrpSpPr/>
          <p:nvPr/>
        </p:nvGrpSpPr>
        <p:grpSpPr>
          <a:xfrm>
            <a:off x="5318005" y="4012975"/>
            <a:ext cx="4593588" cy="3084830"/>
            <a:chOff x="5318005" y="4012975"/>
            <a:chExt cx="4593588" cy="3084830"/>
          </a:xfrm>
        </p:grpSpPr>
        <p:pic>
          <p:nvPicPr>
            <p:cNvPr id="300" name="Google Shape;300;p27"/>
            <p:cNvPicPr preferRelativeResize="0"/>
            <p:nvPr/>
          </p:nvPicPr>
          <p:blipFill rotWithShape="1">
            <a:blip r:embed="rId3">
              <a:alphaModFix/>
            </a:blip>
            <a:srcRect b="0" l="0" r="0" t="0"/>
            <a:stretch/>
          </p:blipFill>
          <p:spPr>
            <a:xfrm>
              <a:off x="7278885" y="5122955"/>
              <a:ext cx="2632708" cy="1974850"/>
            </a:xfrm>
            <a:prstGeom prst="rect">
              <a:avLst/>
            </a:prstGeom>
            <a:noFill/>
            <a:ln>
              <a:noFill/>
            </a:ln>
          </p:spPr>
        </p:pic>
        <p:sp>
          <p:nvSpPr>
            <p:cNvPr id="301" name="Google Shape;301;p27"/>
            <p:cNvSpPr/>
            <p:nvPr/>
          </p:nvSpPr>
          <p:spPr>
            <a:xfrm>
              <a:off x="5349755" y="4012975"/>
              <a:ext cx="3318510" cy="1682750"/>
            </a:xfrm>
            <a:custGeom>
              <a:rect b="b" l="l" r="r" t="t"/>
              <a:pathLst>
                <a:path extrusionOk="0" h="1682750" w="3318509">
                  <a:moveTo>
                    <a:pt x="1382712" y="1382395"/>
                  </a:moveTo>
                  <a:lnTo>
                    <a:pt x="553085" y="1382395"/>
                  </a:lnTo>
                  <a:lnTo>
                    <a:pt x="1499967" y="1682125"/>
                  </a:lnTo>
                  <a:lnTo>
                    <a:pt x="1382712" y="1382395"/>
                  </a:lnTo>
                  <a:close/>
                </a:path>
                <a:path extrusionOk="0" h="1682750" w="3318509">
                  <a:moveTo>
                    <a:pt x="3088105" y="0"/>
                  </a:moveTo>
                  <a:lnTo>
                    <a:pt x="230404" y="0"/>
                  </a:lnTo>
                  <a:lnTo>
                    <a:pt x="183970" y="4681"/>
                  </a:lnTo>
                  <a:lnTo>
                    <a:pt x="140720" y="18106"/>
                  </a:lnTo>
                  <a:lnTo>
                    <a:pt x="101583" y="39349"/>
                  </a:lnTo>
                  <a:lnTo>
                    <a:pt x="67483" y="67484"/>
                  </a:lnTo>
                  <a:lnTo>
                    <a:pt x="39349" y="101583"/>
                  </a:lnTo>
                  <a:lnTo>
                    <a:pt x="18106" y="140721"/>
                  </a:lnTo>
                  <a:lnTo>
                    <a:pt x="4681" y="183970"/>
                  </a:lnTo>
                  <a:lnTo>
                    <a:pt x="0" y="230405"/>
                  </a:lnTo>
                  <a:lnTo>
                    <a:pt x="0" y="1151997"/>
                  </a:lnTo>
                  <a:lnTo>
                    <a:pt x="4681" y="1198424"/>
                  </a:lnTo>
                  <a:lnTo>
                    <a:pt x="18106" y="1241674"/>
                  </a:lnTo>
                  <a:lnTo>
                    <a:pt x="39349" y="1280811"/>
                  </a:lnTo>
                  <a:lnTo>
                    <a:pt x="67483" y="1314911"/>
                  </a:lnTo>
                  <a:lnTo>
                    <a:pt x="101583" y="1343045"/>
                  </a:lnTo>
                  <a:lnTo>
                    <a:pt x="140720" y="1364288"/>
                  </a:lnTo>
                  <a:lnTo>
                    <a:pt x="183970" y="1377713"/>
                  </a:lnTo>
                  <a:lnTo>
                    <a:pt x="230404" y="1382395"/>
                  </a:lnTo>
                  <a:lnTo>
                    <a:pt x="3088105" y="1382395"/>
                  </a:lnTo>
                  <a:lnTo>
                    <a:pt x="3134539" y="1377713"/>
                  </a:lnTo>
                  <a:lnTo>
                    <a:pt x="3177789" y="1364288"/>
                  </a:lnTo>
                  <a:lnTo>
                    <a:pt x="3216926" y="1343045"/>
                  </a:lnTo>
                  <a:lnTo>
                    <a:pt x="3251026" y="1314911"/>
                  </a:lnTo>
                  <a:lnTo>
                    <a:pt x="3279160" y="1280811"/>
                  </a:lnTo>
                  <a:lnTo>
                    <a:pt x="3300403" y="1241674"/>
                  </a:lnTo>
                  <a:lnTo>
                    <a:pt x="3313828" y="1198424"/>
                  </a:lnTo>
                  <a:lnTo>
                    <a:pt x="3318510" y="1151997"/>
                  </a:lnTo>
                  <a:lnTo>
                    <a:pt x="3318510" y="230405"/>
                  </a:lnTo>
                  <a:lnTo>
                    <a:pt x="3313828" y="183970"/>
                  </a:lnTo>
                  <a:lnTo>
                    <a:pt x="3300403" y="140721"/>
                  </a:lnTo>
                  <a:lnTo>
                    <a:pt x="3279160" y="101583"/>
                  </a:lnTo>
                  <a:lnTo>
                    <a:pt x="3251026" y="67484"/>
                  </a:lnTo>
                  <a:lnTo>
                    <a:pt x="3216926" y="39349"/>
                  </a:lnTo>
                  <a:lnTo>
                    <a:pt x="3177789" y="18106"/>
                  </a:lnTo>
                  <a:lnTo>
                    <a:pt x="3134539" y="4681"/>
                  </a:lnTo>
                  <a:lnTo>
                    <a:pt x="3088105"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02" name="Google Shape;302;p27"/>
            <p:cNvSpPr/>
            <p:nvPr/>
          </p:nvSpPr>
          <p:spPr>
            <a:xfrm>
              <a:off x="5318005" y="4012975"/>
              <a:ext cx="3382010" cy="1682750"/>
            </a:xfrm>
            <a:custGeom>
              <a:rect b="b" l="l" r="r" t="t"/>
              <a:pathLst>
                <a:path extrusionOk="0" h="1682750" w="3382009">
                  <a:moveTo>
                    <a:pt x="50750" y="898701"/>
                  </a:moveTo>
                  <a:lnTo>
                    <a:pt x="31750" y="899180"/>
                  </a:lnTo>
                  <a:lnTo>
                    <a:pt x="31750" y="1151996"/>
                  </a:lnTo>
                  <a:lnTo>
                    <a:pt x="32939" y="1175547"/>
                  </a:lnTo>
                  <a:lnTo>
                    <a:pt x="42109" y="1220505"/>
                  </a:lnTo>
                  <a:lnTo>
                    <a:pt x="59559" y="1261814"/>
                  </a:lnTo>
                  <a:lnTo>
                    <a:pt x="84363" y="1298549"/>
                  </a:lnTo>
                  <a:lnTo>
                    <a:pt x="115596" y="1329781"/>
                  </a:lnTo>
                  <a:lnTo>
                    <a:pt x="152330" y="1354587"/>
                  </a:lnTo>
                  <a:lnTo>
                    <a:pt x="193639" y="1372036"/>
                  </a:lnTo>
                  <a:lnTo>
                    <a:pt x="238597" y="1381206"/>
                  </a:lnTo>
                  <a:lnTo>
                    <a:pt x="262154" y="1382395"/>
                  </a:lnTo>
                  <a:lnTo>
                    <a:pt x="584835" y="1382395"/>
                  </a:lnTo>
                  <a:lnTo>
                    <a:pt x="1531717" y="1682125"/>
                  </a:lnTo>
                  <a:lnTo>
                    <a:pt x="1512029" y="1631797"/>
                  </a:lnTo>
                  <a:lnTo>
                    <a:pt x="1477937" y="1631797"/>
                  </a:lnTo>
                  <a:lnTo>
                    <a:pt x="589741" y="1350645"/>
                  </a:lnTo>
                  <a:lnTo>
                    <a:pt x="262956" y="1350645"/>
                  </a:lnTo>
                  <a:lnTo>
                    <a:pt x="241801" y="1349576"/>
                  </a:lnTo>
                  <a:lnTo>
                    <a:pt x="203073" y="1341678"/>
                  </a:lnTo>
                  <a:lnTo>
                    <a:pt x="167500" y="1326652"/>
                  </a:lnTo>
                  <a:lnTo>
                    <a:pt x="135826" y="1305264"/>
                  </a:lnTo>
                  <a:lnTo>
                    <a:pt x="108880" y="1278318"/>
                  </a:lnTo>
                  <a:lnTo>
                    <a:pt x="87494" y="1246647"/>
                  </a:lnTo>
                  <a:lnTo>
                    <a:pt x="72466" y="1211073"/>
                  </a:lnTo>
                  <a:lnTo>
                    <a:pt x="64568" y="1172343"/>
                  </a:lnTo>
                  <a:lnTo>
                    <a:pt x="50815" y="899981"/>
                  </a:lnTo>
                  <a:lnTo>
                    <a:pt x="50750" y="898701"/>
                  </a:lnTo>
                  <a:close/>
                </a:path>
                <a:path extrusionOk="0" h="1682750" w="3382009">
                  <a:moveTo>
                    <a:pt x="3331259" y="898701"/>
                  </a:moveTo>
                  <a:lnTo>
                    <a:pt x="3317441" y="1172343"/>
                  </a:lnTo>
                  <a:lnTo>
                    <a:pt x="3309545" y="1211073"/>
                  </a:lnTo>
                  <a:lnTo>
                    <a:pt x="3294515" y="1246647"/>
                  </a:lnTo>
                  <a:lnTo>
                    <a:pt x="3273129" y="1278318"/>
                  </a:lnTo>
                  <a:lnTo>
                    <a:pt x="3246183" y="1305264"/>
                  </a:lnTo>
                  <a:lnTo>
                    <a:pt x="3214512" y="1326652"/>
                  </a:lnTo>
                  <a:lnTo>
                    <a:pt x="3178938" y="1341678"/>
                  </a:lnTo>
                  <a:lnTo>
                    <a:pt x="3140208" y="1349576"/>
                  </a:lnTo>
                  <a:lnTo>
                    <a:pt x="3119053" y="1350645"/>
                  </a:lnTo>
                  <a:lnTo>
                    <a:pt x="1367948" y="1350645"/>
                  </a:lnTo>
                  <a:lnTo>
                    <a:pt x="1477937" y="1631797"/>
                  </a:lnTo>
                  <a:lnTo>
                    <a:pt x="1512029" y="1631797"/>
                  </a:lnTo>
                  <a:lnTo>
                    <a:pt x="1414462" y="1382395"/>
                  </a:lnTo>
                  <a:lnTo>
                    <a:pt x="3119855" y="1382395"/>
                  </a:lnTo>
                  <a:lnTo>
                    <a:pt x="3166290" y="1377713"/>
                  </a:lnTo>
                  <a:lnTo>
                    <a:pt x="3209538" y="1364288"/>
                  </a:lnTo>
                  <a:lnTo>
                    <a:pt x="3248676" y="1343045"/>
                  </a:lnTo>
                  <a:lnTo>
                    <a:pt x="3282776" y="1314911"/>
                  </a:lnTo>
                  <a:lnTo>
                    <a:pt x="3310910" y="1280811"/>
                  </a:lnTo>
                  <a:lnTo>
                    <a:pt x="3332153" y="1241673"/>
                  </a:lnTo>
                  <a:lnTo>
                    <a:pt x="3345578" y="1198425"/>
                  </a:lnTo>
                  <a:lnTo>
                    <a:pt x="3350260" y="1151996"/>
                  </a:lnTo>
                  <a:lnTo>
                    <a:pt x="3350260" y="899180"/>
                  </a:lnTo>
                  <a:lnTo>
                    <a:pt x="3331259" y="898701"/>
                  </a:lnTo>
                  <a:close/>
                </a:path>
                <a:path extrusionOk="0" h="1682750" w="3382009">
                  <a:moveTo>
                    <a:pt x="31750" y="899180"/>
                  </a:moveTo>
                  <a:lnTo>
                    <a:pt x="0" y="899981"/>
                  </a:lnTo>
                  <a:lnTo>
                    <a:pt x="0" y="1151996"/>
                  </a:lnTo>
                  <a:lnTo>
                    <a:pt x="31750" y="1151996"/>
                  </a:lnTo>
                  <a:lnTo>
                    <a:pt x="31750" y="899180"/>
                  </a:lnTo>
                  <a:close/>
                </a:path>
                <a:path extrusionOk="0" h="1682750" w="3382009">
                  <a:moveTo>
                    <a:pt x="3350260" y="899180"/>
                  </a:moveTo>
                  <a:lnTo>
                    <a:pt x="3350260" y="1151996"/>
                  </a:lnTo>
                  <a:lnTo>
                    <a:pt x="3382010" y="1151996"/>
                  </a:lnTo>
                  <a:lnTo>
                    <a:pt x="3382010" y="899981"/>
                  </a:lnTo>
                  <a:lnTo>
                    <a:pt x="3350260" y="899180"/>
                  </a:lnTo>
                  <a:close/>
                </a:path>
                <a:path extrusionOk="0" h="1682750" w="3382009">
                  <a:moveTo>
                    <a:pt x="63500" y="898701"/>
                  </a:moveTo>
                  <a:lnTo>
                    <a:pt x="50750" y="898701"/>
                  </a:lnTo>
                  <a:lnTo>
                    <a:pt x="63500" y="1151191"/>
                  </a:lnTo>
                  <a:lnTo>
                    <a:pt x="63500" y="898701"/>
                  </a:lnTo>
                  <a:close/>
                </a:path>
                <a:path extrusionOk="0" h="1682750" w="3382009">
                  <a:moveTo>
                    <a:pt x="3236166" y="31750"/>
                  </a:moveTo>
                  <a:lnTo>
                    <a:pt x="3119053" y="31750"/>
                  </a:lnTo>
                  <a:lnTo>
                    <a:pt x="3140208" y="32818"/>
                  </a:lnTo>
                  <a:lnTo>
                    <a:pt x="3159925" y="35827"/>
                  </a:lnTo>
                  <a:lnTo>
                    <a:pt x="3197164" y="47387"/>
                  </a:lnTo>
                  <a:lnTo>
                    <a:pt x="3230886" y="65692"/>
                  </a:lnTo>
                  <a:lnTo>
                    <a:pt x="3260299" y="89960"/>
                  </a:lnTo>
                  <a:lnTo>
                    <a:pt x="3284570" y="119374"/>
                  </a:lnTo>
                  <a:lnTo>
                    <a:pt x="3302873" y="153097"/>
                  </a:lnTo>
                  <a:lnTo>
                    <a:pt x="3314433" y="190334"/>
                  </a:lnTo>
                  <a:lnTo>
                    <a:pt x="3318469" y="230405"/>
                  </a:lnTo>
                  <a:lnTo>
                    <a:pt x="3318510" y="1151191"/>
                  </a:lnTo>
                  <a:lnTo>
                    <a:pt x="3331194" y="899981"/>
                  </a:lnTo>
                  <a:lnTo>
                    <a:pt x="3331259" y="898701"/>
                  </a:lnTo>
                  <a:lnTo>
                    <a:pt x="3350260" y="898701"/>
                  </a:lnTo>
                  <a:lnTo>
                    <a:pt x="3350260" y="230405"/>
                  </a:lnTo>
                  <a:lnTo>
                    <a:pt x="3345578" y="183970"/>
                  </a:lnTo>
                  <a:lnTo>
                    <a:pt x="3332153" y="140721"/>
                  </a:lnTo>
                  <a:lnTo>
                    <a:pt x="3310910" y="101583"/>
                  </a:lnTo>
                  <a:lnTo>
                    <a:pt x="3282776" y="67483"/>
                  </a:lnTo>
                  <a:lnTo>
                    <a:pt x="3248676" y="39349"/>
                  </a:lnTo>
                  <a:lnTo>
                    <a:pt x="3236166" y="31750"/>
                  </a:lnTo>
                  <a:close/>
                </a:path>
                <a:path extrusionOk="0" h="1682750" w="3382009">
                  <a:moveTo>
                    <a:pt x="3119855" y="0"/>
                  </a:moveTo>
                  <a:lnTo>
                    <a:pt x="262154" y="0"/>
                  </a:lnTo>
                  <a:lnTo>
                    <a:pt x="238597" y="1189"/>
                  </a:lnTo>
                  <a:lnTo>
                    <a:pt x="193639" y="10359"/>
                  </a:lnTo>
                  <a:lnTo>
                    <a:pt x="152330" y="27809"/>
                  </a:lnTo>
                  <a:lnTo>
                    <a:pt x="115596" y="52613"/>
                  </a:lnTo>
                  <a:lnTo>
                    <a:pt x="84363" y="83846"/>
                  </a:lnTo>
                  <a:lnTo>
                    <a:pt x="59559" y="120580"/>
                  </a:lnTo>
                  <a:lnTo>
                    <a:pt x="42109" y="161889"/>
                  </a:lnTo>
                  <a:lnTo>
                    <a:pt x="32939" y="206847"/>
                  </a:lnTo>
                  <a:lnTo>
                    <a:pt x="31750" y="230405"/>
                  </a:lnTo>
                  <a:lnTo>
                    <a:pt x="31750" y="899180"/>
                  </a:lnTo>
                  <a:lnTo>
                    <a:pt x="50750" y="898701"/>
                  </a:lnTo>
                  <a:lnTo>
                    <a:pt x="63500" y="898701"/>
                  </a:lnTo>
                  <a:lnTo>
                    <a:pt x="63540" y="230405"/>
                  </a:lnTo>
                  <a:lnTo>
                    <a:pt x="67577" y="190334"/>
                  </a:lnTo>
                  <a:lnTo>
                    <a:pt x="79136" y="153097"/>
                  </a:lnTo>
                  <a:lnTo>
                    <a:pt x="97442" y="119374"/>
                  </a:lnTo>
                  <a:lnTo>
                    <a:pt x="121710" y="89960"/>
                  </a:lnTo>
                  <a:lnTo>
                    <a:pt x="151123" y="65692"/>
                  </a:lnTo>
                  <a:lnTo>
                    <a:pt x="184847" y="47387"/>
                  </a:lnTo>
                  <a:lnTo>
                    <a:pt x="222084" y="35827"/>
                  </a:lnTo>
                  <a:lnTo>
                    <a:pt x="262956" y="31750"/>
                  </a:lnTo>
                  <a:lnTo>
                    <a:pt x="3236166" y="31750"/>
                  </a:lnTo>
                  <a:lnTo>
                    <a:pt x="3229679" y="27809"/>
                  </a:lnTo>
                  <a:lnTo>
                    <a:pt x="3209538" y="18106"/>
                  </a:lnTo>
                  <a:lnTo>
                    <a:pt x="3188370" y="10359"/>
                  </a:lnTo>
                  <a:lnTo>
                    <a:pt x="3166290" y="4681"/>
                  </a:lnTo>
                  <a:lnTo>
                    <a:pt x="3143412" y="1189"/>
                  </a:lnTo>
                  <a:lnTo>
                    <a:pt x="3119855" y="0"/>
                  </a:lnTo>
                  <a:close/>
                </a:path>
                <a:path extrusionOk="0" h="1682750" w="3382009">
                  <a:moveTo>
                    <a:pt x="3350260" y="898701"/>
                  </a:moveTo>
                  <a:lnTo>
                    <a:pt x="3331259" y="898701"/>
                  </a:lnTo>
                  <a:lnTo>
                    <a:pt x="3350260" y="899180"/>
                  </a:lnTo>
                  <a:lnTo>
                    <a:pt x="3350260" y="898701"/>
                  </a:lnTo>
                  <a:close/>
                </a:path>
              </a:pathLst>
            </a:custGeom>
            <a:solidFill>
              <a:srgbClr val="1A616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303" name="Google Shape;303;p27"/>
          <p:cNvSpPr txBox="1"/>
          <p:nvPr/>
        </p:nvSpPr>
        <p:spPr>
          <a:xfrm>
            <a:off x="5461388" y="4081253"/>
            <a:ext cx="3028950" cy="1040765"/>
          </a:xfrm>
          <a:prstGeom prst="rect">
            <a:avLst/>
          </a:prstGeom>
          <a:noFill/>
          <a:ln>
            <a:noFill/>
          </a:ln>
        </p:spPr>
        <p:txBody>
          <a:bodyPr anchorCtr="0" anchor="t" bIns="0" lIns="0" spcFirstLastPara="1" rIns="0" wrap="square" tIns="13950">
            <a:spAutoFit/>
          </a:bodyPr>
          <a:lstStyle/>
          <a:p>
            <a:pPr indent="0" lvl="0" marL="12700" marR="5080" rtl="0" algn="l">
              <a:lnSpc>
                <a:spcPct val="120900"/>
              </a:lnSpc>
              <a:spcBef>
                <a:spcPts val="0"/>
              </a:spcBef>
              <a:spcAft>
                <a:spcPts val="0"/>
              </a:spcAft>
              <a:buNone/>
            </a:pPr>
            <a:r>
              <a:rPr lang="en-US" sz="1100">
                <a:latin typeface="Arial"/>
                <a:ea typeface="Arial"/>
                <a:cs typeface="Arial"/>
                <a:sym typeface="Arial"/>
              </a:rPr>
              <a:t>Creo que una vez que los profesores se den cuenta del poder de simplemente cambiar la forma en que haces preguntas, o cambiar la forma en que alumnos y alumnas hacen preguntas, podría ser un gran descubrimiento.</a:t>
            </a:r>
            <a:endParaRPr sz="1100">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07" name="Shape 307"/>
        <p:cNvGrpSpPr/>
        <p:nvPr/>
      </p:nvGrpSpPr>
      <p:grpSpPr>
        <a:xfrm>
          <a:off x="0" y="0"/>
          <a:ext cx="0" cy="0"/>
          <a:chOff x="0" y="0"/>
          <a:chExt cx="0" cy="0"/>
        </a:xfrm>
      </p:grpSpPr>
      <p:sp>
        <p:nvSpPr>
          <p:cNvPr id="308" name="Google Shape;308;p28"/>
          <p:cNvSpPr txBox="1"/>
          <p:nvPr/>
        </p:nvSpPr>
        <p:spPr>
          <a:xfrm>
            <a:off x="5679447" y="1256673"/>
            <a:ext cx="4715510" cy="4591685"/>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55225">
            <a:spAutoFit/>
          </a:bodyPr>
          <a:lstStyle/>
          <a:p>
            <a:pPr indent="0" lvl="0" marL="99060" marR="113664" rtl="0" algn="just">
              <a:lnSpc>
                <a:spcPct val="120800"/>
              </a:lnSpc>
              <a:spcBef>
                <a:spcPts val="0"/>
              </a:spcBef>
              <a:spcAft>
                <a:spcPts val="0"/>
              </a:spcAft>
              <a:buNone/>
            </a:pPr>
            <a:r>
              <a:rPr lang="en-US" sz="1200">
                <a:latin typeface="Arial"/>
                <a:ea typeface="Arial"/>
                <a:cs typeface="Arial"/>
                <a:sym typeface="Arial"/>
              </a:rPr>
              <a:t>En Inglaterra, el documento National Curriculum¹ (Curriculum Nacional) para edades de 5 a 16 años establece que los y las estudiantes deben dominar el lenguaje hablado en la escuela:</a:t>
            </a:r>
            <a:endParaRPr sz="1200">
              <a:latin typeface="Arial"/>
              <a:ea typeface="Arial"/>
              <a:cs typeface="Arial"/>
              <a:sym typeface="Arial"/>
            </a:endParaRPr>
          </a:p>
          <a:p>
            <a:pPr indent="0" lvl="0" marL="556260" marR="113029" rtl="0" algn="just">
              <a:lnSpc>
                <a:spcPct val="120800"/>
              </a:lnSpc>
              <a:spcBef>
                <a:spcPts val="590"/>
              </a:spcBef>
              <a:spcAft>
                <a:spcPts val="0"/>
              </a:spcAft>
              <a:buNone/>
            </a:pPr>
            <a:r>
              <a:rPr i="1" lang="en-US" sz="1200">
                <a:latin typeface="Arial"/>
                <a:ea typeface="Arial"/>
                <a:cs typeface="Arial"/>
                <a:sym typeface="Arial"/>
              </a:rPr>
              <a:t>6.2 Se debe enseñar a los y las estudiantes a hablar con claridad y </a:t>
            </a:r>
            <a:r>
              <a:rPr b="1" i="1" lang="en-US" sz="1200">
                <a:latin typeface="Arial"/>
                <a:ea typeface="Arial"/>
                <a:cs typeface="Arial"/>
                <a:sym typeface="Arial"/>
              </a:rPr>
              <a:t>transmitir  ideas  </a:t>
            </a:r>
            <a:r>
              <a:rPr i="1" lang="en-US" sz="1200">
                <a:latin typeface="Arial"/>
                <a:ea typeface="Arial"/>
                <a:cs typeface="Arial"/>
                <a:sym typeface="Arial"/>
              </a:rPr>
              <a:t>con  confianza  utilizando  el  inglés  estándar. Deben aprender a </a:t>
            </a:r>
            <a:r>
              <a:rPr b="1" i="1" lang="en-US" sz="1200">
                <a:latin typeface="Arial"/>
                <a:ea typeface="Arial"/>
                <a:cs typeface="Arial"/>
                <a:sym typeface="Arial"/>
              </a:rPr>
              <a:t>justificar ideas con razones</a:t>
            </a:r>
            <a:r>
              <a:rPr i="1" lang="en-US" sz="1200">
                <a:latin typeface="Arial"/>
                <a:ea typeface="Arial"/>
                <a:cs typeface="Arial"/>
                <a:sym typeface="Arial"/>
              </a:rPr>
              <a:t>; hacer preguntas para comprobar su nivel de comprensión; desarrollar vocabulario y adquirir conocimientos; negociar; evaluar y </a:t>
            </a:r>
            <a:r>
              <a:rPr b="1" i="1" lang="en-US" sz="1200">
                <a:latin typeface="Arial"/>
                <a:ea typeface="Arial"/>
                <a:cs typeface="Arial"/>
                <a:sym typeface="Arial"/>
              </a:rPr>
              <a:t>desarrollar ideas a partir de las de otros</a:t>
            </a:r>
            <a:r>
              <a:rPr i="1" lang="en-US" sz="1200">
                <a:latin typeface="Arial"/>
                <a:ea typeface="Arial"/>
                <a:cs typeface="Arial"/>
                <a:sym typeface="Arial"/>
              </a:rPr>
              <a:t>; y seleccionar el registro apropiado para una comunicación eficaz. Se les debe enseñar a hacer descripciones y dar explicaciones bien estructuradas y a desarrollar su comprensión mediante la especulación, la formulación de hipótesis y la exploración de ideas. Esto les permitirá aclarar su pensamiento y organizar sus ideas para escribir.</a:t>
            </a:r>
            <a:endParaRPr sz="1200">
              <a:latin typeface="Arial"/>
              <a:ea typeface="Arial"/>
              <a:cs typeface="Arial"/>
              <a:sym typeface="Arial"/>
            </a:endParaRPr>
          </a:p>
          <a:p>
            <a:pPr indent="0" lvl="0" marL="99060" marR="113029" rtl="0" algn="just">
              <a:lnSpc>
                <a:spcPct val="120800"/>
              </a:lnSpc>
              <a:spcBef>
                <a:spcPts val="585"/>
              </a:spcBef>
              <a:spcAft>
                <a:spcPts val="0"/>
              </a:spcAft>
              <a:buNone/>
            </a:pPr>
            <a:r>
              <a:rPr lang="en-US" sz="1200">
                <a:latin typeface="Arial"/>
                <a:ea typeface="Arial"/>
                <a:cs typeface="Arial"/>
                <a:sym typeface="Arial"/>
              </a:rPr>
              <a:t>Las frases resaltadas en la declaración anterior muestran las similitudes entre los objetivos curriculares del Lenguaje hablado y el diálogo que es clave para el aprendizaje que se muestra en la Parte B. Por supuesto, lo que escuchará en su aula depende de la edad y la etapa de sus estudiantes.</a:t>
            </a:r>
            <a:endParaRPr sz="1200">
              <a:latin typeface="Arial"/>
              <a:ea typeface="Arial"/>
              <a:cs typeface="Arial"/>
              <a:sym typeface="Arial"/>
            </a:endParaRPr>
          </a:p>
        </p:txBody>
      </p:sp>
      <p:sp>
        <p:nvSpPr>
          <p:cNvPr id="309" name="Google Shape;309;p28"/>
          <p:cNvSpPr txBox="1"/>
          <p:nvPr/>
        </p:nvSpPr>
        <p:spPr>
          <a:xfrm>
            <a:off x="4286201" y="525457"/>
            <a:ext cx="2205990" cy="519430"/>
          </a:xfrm>
          <a:prstGeom prst="rect">
            <a:avLst/>
          </a:prstGeom>
          <a:noFill/>
          <a:ln>
            <a:noFill/>
          </a:ln>
        </p:spPr>
        <p:txBody>
          <a:bodyPr anchorCtr="0" anchor="t" bIns="0" lIns="0" spcFirstLastPara="1" rIns="0" wrap="square" tIns="12700">
            <a:spAutoFit/>
          </a:bodyPr>
          <a:lstStyle/>
          <a:p>
            <a:pPr indent="-694055" lvl="0" marL="706120" marR="5080" rtl="0" algn="l">
              <a:lnSpc>
                <a:spcPct val="115700"/>
              </a:lnSpc>
              <a:spcBef>
                <a:spcPts val="0"/>
              </a:spcBef>
              <a:spcAft>
                <a:spcPts val="0"/>
              </a:spcAft>
              <a:buNone/>
            </a:pPr>
            <a:r>
              <a:rPr b="1" lang="en-US" sz="1400">
                <a:latin typeface="Arial"/>
                <a:ea typeface="Arial"/>
                <a:cs typeface="Arial"/>
                <a:sym typeface="Arial"/>
              </a:rPr>
              <a:t>Diálogo en las asignaturas del curriculum</a:t>
            </a:r>
            <a:endParaRPr sz="1400">
              <a:latin typeface="Arial"/>
              <a:ea typeface="Arial"/>
              <a:cs typeface="Arial"/>
              <a:sym typeface="Arial"/>
            </a:endParaRPr>
          </a:p>
        </p:txBody>
      </p:sp>
      <p:sp>
        <p:nvSpPr>
          <p:cNvPr id="310" name="Google Shape;310;p28"/>
          <p:cNvSpPr txBox="1"/>
          <p:nvPr/>
        </p:nvSpPr>
        <p:spPr>
          <a:xfrm>
            <a:off x="627260" y="6720212"/>
            <a:ext cx="5775960" cy="17907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1000">
                <a:latin typeface="Arial"/>
                <a:ea typeface="Arial"/>
                <a:cs typeface="Arial"/>
                <a:sym typeface="Arial"/>
              </a:rPr>
              <a:t>1.  </a:t>
            </a:r>
            <a:r>
              <a:rPr lang="en-US" sz="1000" u="sng">
                <a:solidFill>
                  <a:srgbClr val="0000FF"/>
                </a:solidFill>
                <a:latin typeface="Arial"/>
                <a:ea typeface="Arial"/>
                <a:cs typeface="Arial"/>
                <a:sym typeface="Arial"/>
              </a:rPr>
              <a:t>https://</a:t>
            </a:r>
            <a:r>
              <a:rPr lang="en-US" sz="1000" u="sng">
                <a:solidFill>
                  <a:schemeClr val="hlink"/>
                </a:solidFill>
                <a:latin typeface="Arial"/>
                <a:ea typeface="Arial"/>
                <a:cs typeface="Arial"/>
                <a:sym typeface="Arial"/>
                <a:hlinkClick r:id="rId3"/>
              </a:rPr>
              <a:t>www.gov.uk/government/publications/national-curriculum-in-england-english-programmes-of-study</a:t>
            </a:r>
            <a:endParaRPr sz="1000">
              <a:latin typeface="Arial"/>
              <a:ea typeface="Arial"/>
              <a:cs typeface="Arial"/>
              <a:sym typeface="Arial"/>
            </a:endParaRPr>
          </a:p>
        </p:txBody>
      </p:sp>
      <p:sp>
        <p:nvSpPr>
          <p:cNvPr id="311" name="Google Shape;311;p28"/>
          <p:cNvSpPr txBox="1"/>
          <p:nvPr/>
        </p:nvSpPr>
        <p:spPr>
          <a:xfrm>
            <a:off x="619133" y="1255780"/>
            <a:ext cx="4701540" cy="4811395"/>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53325">
            <a:spAutoFit/>
          </a:bodyPr>
          <a:lstStyle/>
          <a:p>
            <a:pPr indent="0" lvl="0" marL="99695" marR="113029" rtl="0" algn="just">
              <a:lnSpc>
                <a:spcPct val="120800"/>
              </a:lnSpc>
              <a:spcBef>
                <a:spcPts val="0"/>
              </a:spcBef>
              <a:spcAft>
                <a:spcPts val="0"/>
              </a:spcAft>
              <a:buNone/>
            </a:pPr>
            <a:r>
              <a:rPr lang="en-US" sz="1200">
                <a:latin typeface="Arial"/>
                <a:ea typeface="Arial"/>
                <a:cs typeface="Arial"/>
                <a:sym typeface="Arial"/>
              </a:rPr>
              <a:t>Las investigaciones de T-SEDA se pueden realizar en todas las asignaturas con estudiantes de cualquier edad. Ayudar a los y las estudiantes a mejorar su diálogo puede ayudar al aprendizaje desde los primeros años de la escuela primaria hasta estudiantes en los últimos años de la edad escolar.</a:t>
            </a:r>
            <a:endParaRPr sz="1200">
              <a:latin typeface="Arial"/>
              <a:ea typeface="Arial"/>
              <a:cs typeface="Arial"/>
              <a:sym typeface="Arial"/>
            </a:endParaRPr>
          </a:p>
          <a:p>
            <a:pPr indent="0" lvl="0" marL="99695" marR="112395" rtl="0" algn="just">
              <a:lnSpc>
                <a:spcPct val="120600"/>
              </a:lnSpc>
              <a:spcBef>
                <a:spcPts val="615"/>
              </a:spcBef>
              <a:spcAft>
                <a:spcPts val="0"/>
              </a:spcAft>
              <a:buNone/>
            </a:pPr>
            <a:r>
              <a:rPr lang="en-US" sz="1200">
                <a:latin typeface="Arial"/>
                <a:ea typeface="Arial"/>
                <a:cs typeface="Arial"/>
                <a:sym typeface="Arial"/>
              </a:rPr>
              <a:t>Los profesores han usado el kit T-SEDA en diversas de materias: matemáticas de primaria; clases de física con jóvenes de 16 años; clases de psicología con jóvenes de 16 años; en clases de secundaria de historia de inglés. Estos son solo algunos ejemplos.</a:t>
            </a:r>
            <a:endParaRPr sz="1200">
              <a:latin typeface="Arial"/>
              <a:ea typeface="Arial"/>
              <a:cs typeface="Arial"/>
              <a:sym typeface="Arial"/>
            </a:endParaRPr>
          </a:p>
          <a:p>
            <a:pPr indent="0" lvl="0" marL="99695" marR="113029" rtl="0" algn="just">
              <a:lnSpc>
                <a:spcPct val="120600"/>
              </a:lnSpc>
              <a:spcBef>
                <a:spcPts val="615"/>
              </a:spcBef>
              <a:spcAft>
                <a:spcPts val="0"/>
              </a:spcAft>
              <a:buNone/>
            </a:pPr>
            <a:r>
              <a:rPr lang="en-US" sz="1200">
                <a:latin typeface="Arial"/>
                <a:ea typeface="Arial"/>
                <a:cs typeface="Arial"/>
                <a:sym typeface="Arial"/>
              </a:rPr>
              <a:t>Una reacción típica de estos docentes es que las prácticas dialógicas “realmente ayudan a desarrollar el conocimiento [de los y las estudiantes] en ese tema, y que “rebatir ideas les hizo pensar en ellas desde una perspectiva diferente”(Jacob).</a:t>
            </a:r>
            <a:endParaRPr sz="1200">
              <a:latin typeface="Arial"/>
              <a:ea typeface="Arial"/>
              <a:cs typeface="Arial"/>
              <a:sym typeface="Arial"/>
            </a:endParaRPr>
          </a:p>
          <a:p>
            <a:pPr indent="0" lvl="0" marL="99695" marR="112395" rtl="0" algn="just">
              <a:lnSpc>
                <a:spcPct val="120800"/>
              </a:lnSpc>
              <a:spcBef>
                <a:spcPts val="610"/>
              </a:spcBef>
              <a:spcAft>
                <a:spcPts val="0"/>
              </a:spcAft>
              <a:buNone/>
            </a:pPr>
            <a:r>
              <a:rPr lang="en-US" sz="1200">
                <a:latin typeface="Arial"/>
                <a:ea typeface="Arial"/>
                <a:cs typeface="Arial"/>
                <a:sym typeface="Arial"/>
              </a:rPr>
              <a:t>Otros profesores o profesoras han querido observar y mejorar el diálogo de sus estudiantes como parte de la cultura del aula y no como parte de un tema específico. Por ejemplo, Nadia quería investigar si niños y niñas podían aprovechar las ideas de los demás en una variedad de asignaturas como inglés, matemáticas, geografía e historia. Otra profesora, Lucy, descubrió que estudiantes de su clase usaban reglas de conversación y señales auditivas para aprovechar las ideas de los demás durante el</a:t>
            </a:r>
            <a:endParaRPr sz="1200">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5" name="Shape 315"/>
        <p:cNvGrpSpPr/>
        <p:nvPr/>
      </p:nvGrpSpPr>
      <p:grpSpPr>
        <a:xfrm>
          <a:off x="0" y="0"/>
          <a:ext cx="0" cy="0"/>
          <a:chOff x="0" y="0"/>
          <a:chExt cx="0" cy="0"/>
        </a:xfrm>
      </p:grpSpPr>
      <p:grpSp>
        <p:nvGrpSpPr>
          <p:cNvPr id="316" name="Google Shape;316;p29"/>
          <p:cNvGrpSpPr/>
          <p:nvPr/>
        </p:nvGrpSpPr>
        <p:grpSpPr>
          <a:xfrm>
            <a:off x="545981" y="544074"/>
            <a:ext cx="9784080" cy="6810696"/>
            <a:chOff x="545981" y="544074"/>
            <a:chExt cx="9784080" cy="6810696"/>
          </a:xfrm>
        </p:grpSpPr>
        <p:sp>
          <p:nvSpPr>
            <p:cNvPr id="317" name="Google Shape;317;p29"/>
            <p:cNvSpPr/>
            <p:nvPr/>
          </p:nvSpPr>
          <p:spPr>
            <a:xfrm>
              <a:off x="556774" y="5406590"/>
              <a:ext cx="9768840" cy="1948180"/>
            </a:xfrm>
            <a:custGeom>
              <a:rect b="b" l="l" r="r" t="t"/>
              <a:pathLst>
                <a:path extrusionOk="0" h="1948179" w="9768840">
                  <a:moveTo>
                    <a:pt x="9768840" y="0"/>
                  </a:moveTo>
                  <a:lnTo>
                    <a:pt x="0" y="0"/>
                  </a:lnTo>
                  <a:lnTo>
                    <a:pt x="0" y="1948180"/>
                  </a:lnTo>
                  <a:lnTo>
                    <a:pt x="9768840" y="1948180"/>
                  </a:lnTo>
                  <a:lnTo>
                    <a:pt x="976884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18" name="Google Shape;318;p29"/>
            <p:cNvSpPr/>
            <p:nvPr/>
          </p:nvSpPr>
          <p:spPr>
            <a:xfrm>
              <a:off x="7066795" y="1388624"/>
              <a:ext cx="3261360" cy="4300220"/>
            </a:xfrm>
            <a:custGeom>
              <a:rect b="b" l="l" r="r" t="t"/>
              <a:pathLst>
                <a:path extrusionOk="0" h="4300220" w="3261359">
                  <a:moveTo>
                    <a:pt x="0" y="4300063"/>
                  </a:moveTo>
                  <a:lnTo>
                    <a:pt x="3261359" y="4300063"/>
                  </a:lnTo>
                  <a:lnTo>
                    <a:pt x="3261359" y="0"/>
                  </a:lnTo>
                  <a:lnTo>
                    <a:pt x="0" y="0"/>
                  </a:lnTo>
                  <a:lnTo>
                    <a:pt x="0" y="4300063"/>
                  </a:lnTo>
                  <a:close/>
                </a:path>
              </a:pathLst>
            </a:custGeom>
            <a:solidFill>
              <a:srgbClr val="D9F1F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19" name="Google Shape;319;p29"/>
            <p:cNvSpPr/>
            <p:nvPr/>
          </p:nvSpPr>
          <p:spPr>
            <a:xfrm>
              <a:off x="545981" y="544074"/>
              <a:ext cx="9784080" cy="844550"/>
            </a:xfrm>
            <a:custGeom>
              <a:rect b="b" l="l" r="r" t="t"/>
              <a:pathLst>
                <a:path extrusionOk="0" h="844550" w="9784080">
                  <a:moveTo>
                    <a:pt x="9784079" y="0"/>
                  </a:moveTo>
                  <a:lnTo>
                    <a:pt x="0" y="0"/>
                  </a:lnTo>
                  <a:lnTo>
                    <a:pt x="0" y="844550"/>
                  </a:lnTo>
                  <a:lnTo>
                    <a:pt x="9784079" y="844550"/>
                  </a:lnTo>
                  <a:lnTo>
                    <a:pt x="9784079"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graphicFrame>
        <p:nvGraphicFramePr>
          <p:cNvPr id="320" name="Google Shape;320;p29"/>
          <p:cNvGraphicFramePr/>
          <p:nvPr/>
        </p:nvGraphicFramePr>
        <p:xfrm>
          <a:off x="541662" y="541026"/>
          <a:ext cx="3000000" cy="3000000"/>
        </p:xfrm>
        <a:graphic>
          <a:graphicData uri="http://schemas.openxmlformats.org/drawingml/2006/table">
            <a:tbl>
              <a:tblPr bandRow="1" firstRow="1">
                <a:noFill/>
                <a:tableStyleId>{58AB1DB1-8ADB-4D9A-8FE6-866EEACACDEC}</a:tableStyleId>
              </a:tblPr>
              <a:tblGrid>
                <a:gridCol w="3258825"/>
                <a:gridCol w="3248650"/>
                <a:gridCol w="3248650"/>
              </a:tblGrid>
              <a:tr h="818525">
                <a:tc gridSpan="3">
                  <a:txBody>
                    <a:bodyPr/>
                    <a:lstStyle/>
                    <a:p>
                      <a:pPr indent="0" lvl="0" marL="0" marR="12700" rtl="0" algn="ctr">
                        <a:lnSpc>
                          <a:spcPct val="100000"/>
                        </a:lnSpc>
                        <a:spcBef>
                          <a:spcPts val="0"/>
                        </a:spcBef>
                        <a:spcAft>
                          <a:spcPts val="0"/>
                        </a:spcAft>
                        <a:buNone/>
                      </a:pPr>
                      <a:r>
                        <a:rPr b="1" lang="en-US" sz="1400" u="none" cap="none" strike="noStrike">
                          <a:latin typeface="Arial"/>
                          <a:ea typeface="Arial"/>
                          <a:cs typeface="Arial"/>
                          <a:sym typeface="Arial"/>
                        </a:rPr>
                        <a:t>Equidad y participación de todo el alumnado</a:t>
                      </a:r>
                      <a:endParaRPr sz="1400" u="none" cap="none" strike="noStrike">
                        <a:latin typeface="Arial"/>
                        <a:ea typeface="Arial"/>
                        <a:cs typeface="Arial"/>
                        <a:sym typeface="Arial"/>
                      </a:endParaRPr>
                    </a:p>
                    <a:p>
                      <a:pPr indent="0" lvl="0" marL="99060" marR="0" rtl="0" algn="l">
                        <a:lnSpc>
                          <a:spcPct val="100000"/>
                        </a:lnSpc>
                        <a:spcBef>
                          <a:spcPts val="1280"/>
                        </a:spcBef>
                        <a:spcAft>
                          <a:spcPts val="0"/>
                        </a:spcAft>
                        <a:buNone/>
                      </a:pPr>
                      <a:r>
                        <a:rPr lang="en-US" sz="1200" u="none" cap="none" strike="noStrike">
                          <a:latin typeface="Arial"/>
                          <a:ea typeface="Arial"/>
                          <a:cs typeface="Arial"/>
                          <a:sym typeface="Arial"/>
                        </a:rPr>
                        <a:t>El diálogo educativo puede ayudar a crear un espacio para las voces de todo el alumnado y una clase con un espíritu más inclusivo.</a:t>
                      </a:r>
                      <a:endParaRPr sz="1200" u="none" cap="none" strike="noStrike">
                        <a:latin typeface="Arial"/>
                        <a:ea typeface="Arial"/>
                        <a:cs typeface="Arial"/>
                        <a:sym typeface="Arial"/>
                      </a:endParaRPr>
                    </a:p>
                  </a:txBody>
                  <a:tcPr marT="90800" marB="0" marR="0" marL="0">
                    <a:lnL cap="flat" cmpd="sng" w="38100">
                      <a:solidFill>
                        <a:srgbClr val="2791A6"/>
                      </a:solidFill>
                      <a:prstDash val="solid"/>
                      <a:round/>
                      <a:headEnd len="sm" w="sm" type="none"/>
                      <a:tailEnd len="sm" w="sm" type="none"/>
                    </a:lnL>
                    <a:lnR cap="flat" cmpd="sng" w="38100">
                      <a:solidFill>
                        <a:srgbClr val="2791A6"/>
                      </a:solidFill>
                      <a:prstDash val="solid"/>
                      <a:round/>
                      <a:headEnd len="sm" w="sm" type="none"/>
                      <a:tailEnd len="sm" w="sm" type="none"/>
                    </a:lnR>
                    <a:lnT cap="flat" cmpd="sng" w="38100">
                      <a:solidFill>
                        <a:srgbClr val="2791A6"/>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hMerge="1"/>
                <a:tc hMerge="1"/>
              </a:tr>
              <a:tr h="4043050">
                <a:tc>
                  <a:txBody>
                    <a:bodyPr/>
                    <a:lstStyle/>
                    <a:p>
                      <a:pPr indent="0" lvl="0" marL="44450" marR="471805" rtl="0" algn="l">
                        <a:lnSpc>
                          <a:spcPct val="101699"/>
                        </a:lnSpc>
                        <a:spcBef>
                          <a:spcPts val="0"/>
                        </a:spcBef>
                        <a:spcAft>
                          <a:spcPts val="0"/>
                        </a:spcAft>
                        <a:buNone/>
                      </a:pPr>
                      <a:r>
                        <a:rPr b="1" lang="en-US" sz="1200" u="none" cap="none" strike="noStrike">
                          <a:latin typeface="Arial"/>
                          <a:ea typeface="Arial"/>
                          <a:cs typeface="Arial"/>
                          <a:sym typeface="Arial"/>
                        </a:rPr>
                        <a:t>Principios dialógicos para una participación equitativa:</a:t>
                      </a:r>
                      <a:endParaRPr sz="1200" u="none" cap="none" strike="noStrike">
                        <a:latin typeface="Arial"/>
                        <a:ea typeface="Arial"/>
                        <a:cs typeface="Arial"/>
                        <a:sym typeface="Arial"/>
                      </a:endParaRPr>
                    </a:p>
                    <a:p>
                      <a:pPr indent="0" lvl="0" marL="0" marR="0" rtl="0" algn="l">
                        <a:lnSpc>
                          <a:spcPct val="100000"/>
                        </a:lnSpc>
                        <a:spcBef>
                          <a:spcPts val="80"/>
                        </a:spcBef>
                        <a:spcAft>
                          <a:spcPts val="0"/>
                        </a:spcAft>
                        <a:buNone/>
                      </a:pPr>
                      <a:r>
                        <a:t/>
                      </a:r>
                      <a:endParaRPr sz="1200" u="none" cap="none" strike="noStrike">
                        <a:latin typeface="Times New Roman"/>
                        <a:ea typeface="Times New Roman"/>
                        <a:cs typeface="Times New Roman"/>
                        <a:sym typeface="Times New Roman"/>
                      </a:endParaRPr>
                    </a:p>
                    <a:p>
                      <a:pPr indent="-110489" lvl="0" marL="154939" marR="607695" rtl="0" algn="just">
                        <a:lnSpc>
                          <a:spcPct val="101699"/>
                        </a:lnSpc>
                        <a:spcBef>
                          <a:spcPts val="5"/>
                        </a:spcBef>
                        <a:spcAft>
                          <a:spcPts val="0"/>
                        </a:spcAft>
                        <a:buSzPts val="1200"/>
                        <a:buFont typeface="Arial"/>
                        <a:buChar char="•"/>
                      </a:pPr>
                      <a:r>
                        <a:rPr lang="en-US" sz="1200" u="none" cap="none" strike="noStrike">
                          <a:latin typeface="Arial"/>
                          <a:ea typeface="Arial"/>
                          <a:cs typeface="Arial"/>
                          <a:sym typeface="Arial"/>
                        </a:rPr>
                        <a:t>La noción de diálogo es intrínsecamente inclusiva de los diversos puntos de vista y conocimientos de las personas.</a:t>
                      </a:r>
                      <a:endParaRPr sz="1200" u="none" cap="none" strike="noStrike">
                        <a:latin typeface="Arial"/>
                        <a:ea typeface="Arial"/>
                        <a:cs typeface="Arial"/>
                        <a:sym typeface="Arial"/>
                      </a:endParaRPr>
                    </a:p>
                    <a:p>
                      <a:pPr indent="0" lvl="0" marL="0" marR="0" rtl="0" algn="l">
                        <a:lnSpc>
                          <a:spcPct val="100000"/>
                        </a:lnSpc>
                        <a:spcBef>
                          <a:spcPts val="55"/>
                        </a:spcBef>
                        <a:spcAft>
                          <a:spcPts val="0"/>
                        </a:spcAft>
                        <a:buSzPts val="1200"/>
                        <a:buFont typeface="Arial"/>
                        <a:buNone/>
                      </a:pPr>
                      <a:r>
                        <a:t/>
                      </a:r>
                      <a:endParaRPr sz="1200" u="none" cap="none" strike="noStrike">
                        <a:latin typeface="Times New Roman"/>
                        <a:ea typeface="Times New Roman"/>
                        <a:cs typeface="Times New Roman"/>
                        <a:sym typeface="Times New Roman"/>
                      </a:endParaRPr>
                    </a:p>
                    <a:p>
                      <a:pPr indent="-110489" lvl="0" marL="154939" marR="647065" rtl="0" algn="just">
                        <a:lnSpc>
                          <a:spcPct val="103299"/>
                        </a:lnSpc>
                        <a:spcBef>
                          <a:spcPts val="5"/>
                        </a:spcBef>
                        <a:spcAft>
                          <a:spcPts val="0"/>
                        </a:spcAft>
                        <a:buSzPts val="1200"/>
                        <a:buFont typeface="Arial"/>
                        <a:buChar char="•"/>
                      </a:pPr>
                      <a:r>
                        <a:rPr lang="en-US" sz="1200" u="none" cap="none" strike="noStrike">
                          <a:latin typeface="Arial"/>
                          <a:ea typeface="Arial"/>
                          <a:cs typeface="Arial"/>
                          <a:sym typeface="Arial"/>
                        </a:rPr>
                        <a:t>todas las personas tienen derecho a ser escuchadas</a:t>
                      </a:r>
                      <a:endParaRPr sz="1200" u="none" cap="none" strike="noStrike">
                        <a:latin typeface="Arial"/>
                        <a:ea typeface="Arial"/>
                        <a:cs typeface="Arial"/>
                        <a:sym typeface="Arial"/>
                      </a:endParaRPr>
                    </a:p>
                    <a:p>
                      <a:pPr indent="0" lvl="0" marL="0" marR="0" rtl="0" algn="l">
                        <a:lnSpc>
                          <a:spcPct val="100000"/>
                        </a:lnSpc>
                        <a:spcBef>
                          <a:spcPts val="80"/>
                        </a:spcBef>
                        <a:spcAft>
                          <a:spcPts val="0"/>
                        </a:spcAft>
                        <a:buSzPts val="1200"/>
                        <a:buFont typeface="Arial"/>
                        <a:buNone/>
                      </a:pPr>
                      <a:r>
                        <a:t/>
                      </a:r>
                      <a:endParaRPr sz="1200" u="none" cap="none" strike="noStrike">
                        <a:latin typeface="Times New Roman"/>
                        <a:ea typeface="Times New Roman"/>
                        <a:cs typeface="Times New Roman"/>
                        <a:sym typeface="Times New Roman"/>
                      </a:endParaRPr>
                    </a:p>
                    <a:p>
                      <a:pPr indent="-110489" lvl="0" marL="154939" marR="187325" rtl="0" algn="l">
                        <a:lnSpc>
                          <a:spcPct val="101699"/>
                        </a:lnSpc>
                        <a:spcBef>
                          <a:spcPts val="0"/>
                        </a:spcBef>
                        <a:spcAft>
                          <a:spcPts val="0"/>
                        </a:spcAft>
                        <a:buSzPts val="1200"/>
                        <a:buFont typeface="Arial"/>
                        <a:buChar char="•"/>
                      </a:pPr>
                      <a:r>
                        <a:rPr lang="en-US" sz="1200" u="none" cap="none" strike="noStrike">
                          <a:latin typeface="Arial"/>
                          <a:ea typeface="Arial"/>
                          <a:cs typeface="Arial"/>
                          <a:sym typeface="Arial"/>
                        </a:rPr>
                        <a:t>todas las personas participan para promover el aprendizaje de todos los y las estudiantes.</a:t>
                      </a:r>
                      <a:endParaRPr sz="1200" u="none" cap="none" strike="noStrike">
                        <a:latin typeface="Arial"/>
                        <a:ea typeface="Arial"/>
                        <a:cs typeface="Arial"/>
                        <a:sym typeface="Arial"/>
                      </a:endParaRPr>
                    </a:p>
                    <a:p>
                      <a:pPr indent="0" lvl="0" marL="0" marR="0" rtl="0" algn="l">
                        <a:lnSpc>
                          <a:spcPct val="100000"/>
                        </a:lnSpc>
                        <a:spcBef>
                          <a:spcPts val="85"/>
                        </a:spcBef>
                        <a:spcAft>
                          <a:spcPts val="0"/>
                        </a:spcAft>
                        <a:buSzPts val="1200"/>
                        <a:buFont typeface="Arial"/>
                        <a:buNone/>
                      </a:pPr>
                      <a:r>
                        <a:t/>
                      </a:r>
                      <a:endParaRPr sz="1200" u="none" cap="none" strike="noStrike">
                        <a:latin typeface="Times New Roman"/>
                        <a:ea typeface="Times New Roman"/>
                        <a:cs typeface="Times New Roman"/>
                        <a:sym typeface="Times New Roman"/>
                      </a:endParaRPr>
                    </a:p>
                    <a:p>
                      <a:pPr indent="-110489" lvl="0" marL="154939" marR="135255" rtl="0" algn="l">
                        <a:lnSpc>
                          <a:spcPct val="101699"/>
                        </a:lnSpc>
                        <a:spcBef>
                          <a:spcPts val="0"/>
                        </a:spcBef>
                        <a:spcAft>
                          <a:spcPts val="0"/>
                        </a:spcAft>
                        <a:buSzPts val="1200"/>
                        <a:buFont typeface="Arial"/>
                        <a:buChar char="•"/>
                      </a:pPr>
                      <a:r>
                        <a:rPr lang="en-US" sz="1200" u="none" cap="none" strike="noStrike">
                          <a:latin typeface="Arial"/>
                          <a:ea typeface="Arial"/>
                          <a:cs typeface="Arial"/>
                          <a:sym typeface="Arial"/>
                        </a:rPr>
                        <a:t>La inclusión de diversas voces y perspectivas contribuirá a la comprensión de lo que significa el diálogo en la práctica.</a:t>
                      </a:r>
                      <a:endParaRPr sz="1200" u="none" cap="none" strike="noStrike">
                        <a:latin typeface="Arial"/>
                        <a:ea typeface="Arial"/>
                        <a:cs typeface="Arial"/>
                        <a:sym typeface="Arial"/>
                      </a:endParaRPr>
                    </a:p>
                  </a:txBody>
                  <a:tcPr marT="56525"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F1F6"/>
                    </a:solidFill>
                  </a:tcPr>
                </a:tc>
                <a:tc>
                  <a:txBody>
                    <a:bodyPr/>
                    <a:lstStyle/>
                    <a:p>
                      <a:pPr indent="0" lvl="0" marL="43815" marR="469265" rtl="0" algn="just">
                        <a:lnSpc>
                          <a:spcPct val="101699"/>
                        </a:lnSpc>
                        <a:spcBef>
                          <a:spcPts val="0"/>
                        </a:spcBef>
                        <a:spcAft>
                          <a:spcPts val="0"/>
                        </a:spcAft>
                        <a:buNone/>
                      </a:pPr>
                      <a:r>
                        <a:rPr b="1" lang="en-US" sz="1200" u="none" cap="none" strike="noStrike">
                          <a:latin typeface="Arial"/>
                          <a:ea typeface="Arial"/>
                          <a:cs typeface="Arial"/>
                          <a:sym typeface="Arial"/>
                        </a:rPr>
                        <a:t>PERO existen barreras para la participación dialógica de todo el alumnado que pueden encontrarse en:</a:t>
                      </a:r>
                      <a:endParaRPr sz="1200" u="none" cap="none" strike="noStrike">
                        <a:latin typeface="Arial"/>
                        <a:ea typeface="Arial"/>
                        <a:cs typeface="Arial"/>
                        <a:sym typeface="Arial"/>
                      </a:endParaRPr>
                    </a:p>
                    <a:p>
                      <a:pPr indent="0" lvl="0" marL="0" marR="0" rtl="0" algn="l">
                        <a:lnSpc>
                          <a:spcPct val="100000"/>
                        </a:lnSpc>
                        <a:spcBef>
                          <a:spcPts val="110"/>
                        </a:spcBef>
                        <a:spcAft>
                          <a:spcPts val="0"/>
                        </a:spcAft>
                        <a:buNone/>
                      </a:pPr>
                      <a:r>
                        <a:t/>
                      </a:r>
                      <a:endParaRPr sz="1200" u="none" cap="none" strike="noStrike">
                        <a:latin typeface="Times New Roman"/>
                        <a:ea typeface="Times New Roman"/>
                        <a:cs typeface="Times New Roman"/>
                        <a:sym typeface="Times New Roman"/>
                      </a:endParaRPr>
                    </a:p>
                    <a:p>
                      <a:pPr indent="-110489" lvl="0" marL="334645" marR="0" rtl="0" algn="l">
                        <a:lnSpc>
                          <a:spcPct val="100000"/>
                        </a:lnSpc>
                        <a:spcBef>
                          <a:spcPts val="0"/>
                        </a:spcBef>
                        <a:spcAft>
                          <a:spcPts val="0"/>
                        </a:spcAft>
                        <a:buSzPts val="1200"/>
                        <a:buFont typeface="Arial"/>
                        <a:buChar char="•"/>
                      </a:pPr>
                      <a:r>
                        <a:rPr lang="en-US" sz="1200" u="none" cap="none" strike="noStrike">
                          <a:latin typeface="Arial"/>
                          <a:ea typeface="Arial"/>
                          <a:cs typeface="Arial"/>
                          <a:sym typeface="Arial"/>
                        </a:rPr>
                        <a:t>formas de comunicarse</a:t>
                      </a:r>
                      <a:endParaRPr sz="1200" u="none" cap="none" strike="noStrike">
                        <a:latin typeface="Arial"/>
                        <a:ea typeface="Arial"/>
                        <a:cs typeface="Arial"/>
                        <a:sym typeface="Arial"/>
                      </a:endParaRPr>
                    </a:p>
                    <a:p>
                      <a:pPr indent="0" lvl="0" marL="0" marR="0" rtl="0" algn="l">
                        <a:lnSpc>
                          <a:spcPct val="100000"/>
                        </a:lnSpc>
                        <a:spcBef>
                          <a:spcPts val="105"/>
                        </a:spcBef>
                        <a:spcAft>
                          <a:spcPts val="0"/>
                        </a:spcAft>
                        <a:buSzPts val="1200"/>
                        <a:buFont typeface="Arial"/>
                        <a:buNone/>
                      </a:pPr>
                      <a:r>
                        <a:t/>
                      </a:r>
                      <a:endParaRPr sz="1200" u="none" cap="none" strike="noStrike">
                        <a:latin typeface="Times New Roman"/>
                        <a:ea typeface="Times New Roman"/>
                        <a:cs typeface="Times New Roman"/>
                        <a:sym typeface="Times New Roman"/>
                      </a:endParaRPr>
                    </a:p>
                    <a:p>
                      <a:pPr indent="-110489" lvl="0" marL="334645" marR="0" rtl="0" algn="l">
                        <a:lnSpc>
                          <a:spcPct val="100000"/>
                        </a:lnSpc>
                        <a:spcBef>
                          <a:spcPts val="0"/>
                        </a:spcBef>
                        <a:spcAft>
                          <a:spcPts val="0"/>
                        </a:spcAft>
                        <a:buSzPts val="1200"/>
                        <a:buFont typeface="Arial"/>
                        <a:buChar char="•"/>
                      </a:pPr>
                      <a:r>
                        <a:rPr lang="en-US" sz="1200" u="none" cap="none" strike="noStrike">
                          <a:latin typeface="Arial"/>
                          <a:ea typeface="Arial"/>
                          <a:cs typeface="Arial"/>
                          <a:sym typeface="Arial"/>
                        </a:rPr>
                        <a:t>falta de confianza para participar</a:t>
                      </a:r>
                      <a:endParaRPr sz="1200" u="none" cap="none" strike="noStrike">
                        <a:latin typeface="Arial"/>
                        <a:ea typeface="Arial"/>
                        <a:cs typeface="Arial"/>
                        <a:sym typeface="Arial"/>
                      </a:endParaRPr>
                    </a:p>
                    <a:p>
                      <a:pPr indent="0" lvl="0" marL="0" marR="0" rtl="0" algn="l">
                        <a:lnSpc>
                          <a:spcPct val="100000"/>
                        </a:lnSpc>
                        <a:spcBef>
                          <a:spcPts val="85"/>
                        </a:spcBef>
                        <a:spcAft>
                          <a:spcPts val="0"/>
                        </a:spcAft>
                        <a:buSzPts val="1200"/>
                        <a:buFont typeface="Arial"/>
                        <a:buNone/>
                      </a:pPr>
                      <a:r>
                        <a:t/>
                      </a:r>
                      <a:endParaRPr sz="1200" u="none" cap="none" strike="noStrike">
                        <a:latin typeface="Times New Roman"/>
                        <a:ea typeface="Times New Roman"/>
                        <a:cs typeface="Times New Roman"/>
                        <a:sym typeface="Times New Roman"/>
                      </a:endParaRPr>
                    </a:p>
                    <a:p>
                      <a:pPr indent="-110488" lvl="0" marL="334643" marR="180975" rtl="0" algn="l">
                        <a:lnSpc>
                          <a:spcPct val="101699"/>
                        </a:lnSpc>
                        <a:spcBef>
                          <a:spcPts val="0"/>
                        </a:spcBef>
                        <a:spcAft>
                          <a:spcPts val="0"/>
                        </a:spcAft>
                        <a:buSzPts val="1200"/>
                        <a:buFont typeface="Arial"/>
                        <a:buChar char="•"/>
                      </a:pPr>
                      <a:r>
                        <a:rPr lang="en-US" sz="1200" u="none" cap="none" strike="noStrike">
                          <a:latin typeface="Arial"/>
                          <a:ea typeface="Arial"/>
                          <a:cs typeface="Arial"/>
                          <a:sym typeface="Arial"/>
                        </a:rPr>
                        <a:t>la comprensión de diferentes perspectivas y formas de pensar</a:t>
                      </a:r>
                      <a:endParaRPr sz="1200" u="none" cap="none" strike="noStrike">
                        <a:latin typeface="Arial"/>
                        <a:ea typeface="Arial"/>
                        <a:cs typeface="Arial"/>
                        <a:sym typeface="Arial"/>
                      </a:endParaRPr>
                    </a:p>
                    <a:p>
                      <a:pPr indent="0" lvl="0" marL="0" marR="0" rtl="0" algn="l">
                        <a:lnSpc>
                          <a:spcPct val="100000"/>
                        </a:lnSpc>
                        <a:spcBef>
                          <a:spcPts val="85"/>
                        </a:spcBef>
                        <a:spcAft>
                          <a:spcPts val="0"/>
                        </a:spcAft>
                        <a:buSzPts val="1200"/>
                        <a:buFont typeface="Arial"/>
                        <a:buNone/>
                      </a:pPr>
                      <a:r>
                        <a:t/>
                      </a:r>
                      <a:endParaRPr sz="1200" u="none" cap="none" strike="noStrike">
                        <a:latin typeface="Times New Roman"/>
                        <a:ea typeface="Times New Roman"/>
                        <a:cs typeface="Times New Roman"/>
                        <a:sym typeface="Times New Roman"/>
                      </a:endParaRPr>
                    </a:p>
                    <a:p>
                      <a:pPr indent="-110488" lvl="0" marL="334643" marR="575945" rtl="0" algn="l">
                        <a:lnSpc>
                          <a:spcPct val="101699"/>
                        </a:lnSpc>
                        <a:spcBef>
                          <a:spcPts val="0"/>
                        </a:spcBef>
                        <a:spcAft>
                          <a:spcPts val="0"/>
                        </a:spcAft>
                        <a:buSzPts val="1200"/>
                        <a:buFont typeface="Arial"/>
                        <a:buChar char="•"/>
                      </a:pPr>
                      <a:r>
                        <a:rPr lang="en-US" sz="1200" u="none" cap="none" strike="noStrike">
                          <a:latin typeface="Arial"/>
                          <a:ea typeface="Arial"/>
                          <a:cs typeface="Arial"/>
                          <a:sym typeface="Arial"/>
                        </a:rPr>
                        <a:t>la aceptación y valoración de diversas opiniones</a:t>
                      </a:r>
                      <a:endParaRPr sz="1200" u="none" cap="none" strike="noStrike">
                        <a:latin typeface="Arial"/>
                        <a:ea typeface="Arial"/>
                        <a:cs typeface="Arial"/>
                        <a:sym typeface="Arial"/>
                      </a:endParaRPr>
                    </a:p>
                    <a:p>
                      <a:pPr indent="0" lvl="0" marL="0" marR="0" rtl="0" algn="l">
                        <a:lnSpc>
                          <a:spcPct val="100000"/>
                        </a:lnSpc>
                        <a:spcBef>
                          <a:spcPts val="80"/>
                        </a:spcBef>
                        <a:spcAft>
                          <a:spcPts val="0"/>
                        </a:spcAft>
                        <a:buSzPts val="1200"/>
                        <a:buFont typeface="Arial"/>
                        <a:buNone/>
                      </a:pPr>
                      <a:r>
                        <a:t/>
                      </a:r>
                      <a:endParaRPr sz="1200" u="none" cap="none" strike="noStrike">
                        <a:latin typeface="Times New Roman"/>
                        <a:ea typeface="Times New Roman"/>
                        <a:cs typeface="Times New Roman"/>
                        <a:sym typeface="Times New Roman"/>
                      </a:endParaRPr>
                    </a:p>
                    <a:p>
                      <a:pPr indent="-110488" lvl="0" marL="334643" marR="150495" rtl="0" algn="l">
                        <a:lnSpc>
                          <a:spcPct val="101699"/>
                        </a:lnSpc>
                        <a:spcBef>
                          <a:spcPts val="5"/>
                        </a:spcBef>
                        <a:spcAft>
                          <a:spcPts val="0"/>
                        </a:spcAft>
                        <a:buSzPts val="1200"/>
                        <a:buFont typeface="Arial"/>
                        <a:buChar char="•"/>
                      </a:pPr>
                      <a:r>
                        <a:rPr lang="en-US" sz="1200" u="none" cap="none" strike="noStrike">
                          <a:latin typeface="Arial"/>
                          <a:ea typeface="Arial"/>
                          <a:cs typeface="Arial"/>
                          <a:sym typeface="Arial"/>
                        </a:rPr>
                        <a:t>percepciones y motivaciones contradictorias para la participación</a:t>
                      </a:r>
                      <a:endParaRPr sz="1200" u="none" cap="none" strike="noStrike">
                        <a:latin typeface="Arial"/>
                        <a:ea typeface="Arial"/>
                        <a:cs typeface="Arial"/>
                        <a:sym typeface="Arial"/>
                      </a:endParaRPr>
                    </a:p>
                    <a:p>
                      <a:pPr indent="0" lvl="0" marL="0" marR="0" rtl="0" algn="l">
                        <a:lnSpc>
                          <a:spcPct val="100000"/>
                        </a:lnSpc>
                        <a:spcBef>
                          <a:spcPts val="80"/>
                        </a:spcBef>
                        <a:spcAft>
                          <a:spcPts val="0"/>
                        </a:spcAft>
                        <a:buSzPts val="1200"/>
                        <a:buFont typeface="Arial"/>
                        <a:buNone/>
                      </a:pPr>
                      <a:r>
                        <a:t/>
                      </a:r>
                      <a:endParaRPr sz="1200" u="none" cap="none" strike="noStrike">
                        <a:latin typeface="Times New Roman"/>
                        <a:ea typeface="Times New Roman"/>
                        <a:cs typeface="Times New Roman"/>
                        <a:sym typeface="Times New Roman"/>
                      </a:endParaRPr>
                    </a:p>
                    <a:p>
                      <a:pPr indent="-110488" lvl="0" marL="334643" marR="146685" rtl="0" algn="l">
                        <a:lnSpc>
                          <a:spcPct val="101699"/>
                        </a:lnSpc>
                        <a:spcBef>
                          <a:spcPts val="0"/>
                        </a:spcBef>
                        <a:spcAft>
                          <a:spcPts val="0"/>
                        </a:spcAft>
                        <a:buSzPts val="1200"/>
                        <a:buFont typeface="Arial"/>
                        <a:buChar char="•"/>
                      </a:pPr>
                      <a:r>
                        <a:rPr lang="en-US" sz="1200" u="none" cap="none" strike="noStrike">
                          <a:latin typeface="Arial"/>
                          <a:ea typeface="Arial"/>
                          <a:cs typeface="Arial"/>
                          <a:sym typeface="Arial"/>
                        </a:rPr>
                        <a:t>ideas preconcebidas sobre la "habilidad" y la capacidad para participar</a:t>
                      </a:r>
                      <a:endParaRPr sz="1200" u="none" cap="none" strike="noStrike">
                        <a:latin typeface="Arial"/>
                        <a:ea typeface="Arial"/>
                        <a:cs typeface="Arial"/>
                        <a:sym typeface="Arial"/>
                      </a:endParaRPr>
                    </a:p>
                    <a:p>
                      <a:pPr indent="0" lvl="0" marL="0" marR="0" rtl="0" algn="l">
                        <a:lnSpc>
                          <a:spcPct val="100000"/>
                        </a:lnSpc>
                        <a:spcBef>
                          <a:spcPts val="110"/>
                        </a:spcBef>
                        <a:spcAft>
                          <a:spcPts val="0"/>
                        </a:spcAft>
                        <a:buSzPts val="1200"/>
                        <a:buFont typeface="Arial"/>
                        <a:buNone/>
                      </a:pPr>
                      <a:r>
                        <a:t/>
                      </a:r>
                      <a:endParaRPr sz="1200" u="none" cap="none" strike="noStrike">
                        <a:latin typeface="Times New Roman"/>
                        <a:ea typeface="Times New Roman"/>
                        <a:cs typeface="Times New Roman"/>
                        <a:sym typeface="Times New Roman"/>
                      </a:endParaRPr>
                    </a:p>
                    <a:p>
                      <a:pPr indent="-110489" lvl="0" marL="334645" marR="0" rtl="0" algn="l">
                        <a:lnSpc>
                          <a:spcPct val="100000"/>
                        </a:lnSpc>
                        <a:spcBef>
                          <a:spcPts val="0"/>
                        </a:spcBef>
                        <a:spcAft>
                          <a:spcPts val="0"/>
                        </a:spcAft>
                        <a:buSzPts val="1200"/>
                        <a:buFont typeface="Arial"/>
                        <a:buChar char="•"/>
                      </a:pPr>
                      <a:r>
                        <a:rPr lang="en-US" sz="1200" u="none" cap="none" strike="noStrike">
                          <a:latin typeface="Arial"/>
                          <a:ea typeface="Arial"/>
                          <a:cs typeface="Arial"/>
                          <a:sym typeface="Arial"/>
                        </a:rPr>
                        <a:t>desafío cognitivo</a:t>
                      </a:r>
                      <a:endParaRPr sz="1200" u="none" cap="none" strike="noStrike">
                        <a:latin typeface="Arial"/>
                        <a:ea typeface="Arial"/>
                        <a:cs typeface="Arial"/>
                        <a:sym typeface="Arial"/>
                      </a:endParaRPr>
                    </a:p>
                  </a:txBody>
                  <a:tcPr marT="6540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F1F6"/>
                    </a:solidFill>
                  </a:tcPr>
                </a:tc>
                <a:tc rowSpan="2">
                  <a:txBody>
                    <a:bodyPr/>
                    <a:lstStyle/>
                    <a:p>
                      <a:pPr indent="0" lvl="0" marL="56514" marR="99695" rtl="0" algn="l">
                        <a:lnSpc>
                          <a:spcPct val="121666"/>
                        </a:lnSpc>
                        <a:spcBef>
                          <a:spcPts val="0"/>
                        </a:spcBef>
                        <a:spcAft>
                          <a:spcPts val="0"/>
                        </a:spcAft>
                        <a:buNone/>
                      </a:pPr>
                      <a:r>
                        <a:rPr b="1" lang="en-US" sz="1200" u="none" cap="none" strike="noStrike">
                          <a:latin typeface="Arial"/>
                          <a:ea typeface="Arial"/>
                          <a:cs typeface="Arial"/>
                          <a:sym typeface="Arial"/>
                        </a:rPr>
                        <a:t>ENTONCES, es importante considerar factores relacionados con la participación de las personas y el contexto, tales como:</a:t>
                      </a:r>
                      <a:endParaRPr sz="1200" u="none" cap="none" strike="noStrike">
                        <a:latin typeface="Arial"/>
                        <a:ea typeface="Arial"/>
                        <a:cs typeface="Arial"/>
                        <a:sym typeface="Arial"/>
                      </a:endParaRPr>
                    </a:p>
                    <a:p>
                      <a:pPr indent="0" lvl="0" marL="0" marR="0" rtl="0" algn="l">
                        <a:lnSpc>
                          <a:spcPct val="100000"/>
                        </a:lnSpc>
                        <a:spcBef>
                          <a:spcPts val="40"/>
                        </a:spcBef>
                        <a:spcAft>
                          <a:spcPts val="0"/>
                        </a:spcAft>
                        <a:buNone/>
                      </a:pPr>
                      <a:r>
                        <a:t/>
                      </a:r>
                      <a:endParaRPr sz="1200" u="none" cap="none" strike="noStrike">
                        <a:latin typeface="Times New Roman"/>
                        <a:ea typeface="Times New Roman"/>
                        <a:cs typeface="Times New Roman"/>
                        <a:sym typeface="Times New Roman"/>
                      </a:endParaRPr>
                    </a:p>
                    <a:p>
                      <a:pPr indent="-91439" lvl="0" marL="376555" marR="147955" rtl="0" algn="l">
                        <a:lnSpc>
                          <a:spcPct val="101699"/>
                        </a:lnSpc>
                        <a:spcBef>
                          <a:spcPts val="0"/>
                        </a:spcBef>
                        <a:spcAft>
                          <a:spcPts val="0"/>
                        </a:spcAft>
                        <a:buSzPts val="1100"/>
                        <a:buFont typeface="Arial"/>
                        <a:buChar char="•"/>
                      </a:pPr>
                      <a:r>
                        <a:rPr lang="en-US" sz="1200" u="none" cap="none" strike="noStrike">
                          <a:latin typeface="Arial"/>
                          <a:ea typeface="Arial"/>
                          <a:cs typeface="Arial"/>
                          <a:sym typeface="Arial"/>
                        </a:rPr>
                        <a:t>diferencias individuales en la comunicación, incluyendo elementos no verbales.</a:t>
                      </a:r>
                      <a:endParaRPr sz="1200" u="none" cap="none" strike="noStrike">
                        <a:latin typeface="Arial"/>
                        <a:ea typeface="Arial"/>
                        <a:cs typeface="Arial"/>
                        <a:sym typeface="Arial"/>
                      </a:endParaRPr>
                    </a:p>
                    <a:p>
                      <a:pPr indent="0" lvl="0" marL="0" marR="0" rtl="0" algn="l">
                        <a:lnSpc>
                          <a:spcPct val="100000"/>
                        </a:lnSpc>
                        <a:spcBef>
                          <a:spcPts val="180"/>
                        </a:spcBef>
                        <a:spcAft>
                          <a:spcPts val="0"/>
                        </a:spcAft>
                        <a:buSzPts val="1200"/>
                        <a:buFont typeface="Arial"/>
                        <a:buNone/>
                      </a:pPr>
                      <a:r>
                        <a:t/>
                      </a:r>
                      <a:endParaRPr sz="1200" u="none" cap="none" strike="noStrike">
                        <a:latin typeface="Times New Roman"/>
                        <a:ea typeface="Times New Roman"/>
                        <a:cs typeface="Times New Roman"/>
                        <a:sym typeface="Times New Roman"/>
                      </a:endParaRPr>
                    </a:p>
                    <a:p>
                      <a:pPr indent="-104138" lvl="0" marL="389255" marR="0" rtl="0" algn="l">
                        <a:lnSpc>
                          <a:spcPct val="100000"/>
                        </a:lnSpc>
                        <a:spcBef>
                          <a:spcPts val="0"/>
                        </a:spcBef>
                        <a:spcAft>
                          <a:spcPts val="0"/>
                        </a:spcAft>
                        <a:buSzPts val="1200"/>
                        <a:buFont typeface="Arial"/>
                        <a:buChar char="•"/>
                      </a:pPr>
                      <a:r>
                        <a:rPr lang="en-US" sz="1200" u="none" cap="none" strike="noStrike">
                          <a:latin typeface="Arial"/>
                          <a:ea typeface="Arial"/>
                          <a:cs typeface="Arial"/>
                          <a:sym typeface="Arial"/>
                        </a:rPr>
                        <a:t>diferencias culturales y elementos comunes.</a:t>
                      </a:r>
                      <a:endParaRPr sz="1200" u="none" cap="none" strike="noStrike">
                        <a:latin typeface="Arial"/>
                        <a:ea typeface="Arial"/>
                        <a:cs typeface="Arial"/>
                        <a:sym typeface="Arial"/>
                      </a:endParaRPr>
                    </a:p>
                    <a:p>
                      <a:pPr indent="0" lvl="0" marL="0" marR="0" rtl="0" algn="l">
                        <a:lnSpc>
                          <a:spcPct val="100000"/>
                        </a:lnSpc>
                        <a:spcBef>
                          <a:spcPts val="155"/>
                        </a:spcBef>
                        <a:spcAft>
                          <a:spcPts val="0"/>
                        </a:spcAft>
                        <a:buSzPts val="1200"/>
                        <a:buFont typeface="Arial"/>
                        <a:buNone/>
                      </a:pPr>
                      <a:r>
                        <a:t/>
                      </a:r>
                      <a:endParaRPr sz="1200" u="none" cap="none" strike="noStrike">
                        <a:latin typeface="Times New Roman"/>
                        <a:ea typeface="Times New Roman"/>
                        <a:cs typeface="Times New Roman"/>
                        <a:sym typeface="Times New Roman"/>
                      </a:endParaRPr>
                    </a:p>
                    <a:p>
                      <a:pPr indent="-104138" lvl="0" marL="389254" marR="144780" rtl="0" algn="l">
                        <a:lnSpc>
                          <a:spcPct val="101699"/>
                        </a:lnSpc>
                        <a:spcBef>
                          <a:spcPts val="0"/>
                        </a:spcBef>
                        <a:spcAft>
                          <a:spcPts val="0"/>
                        </a:spcAft>
                        <a:buSzPts val="1200"/>
                        <a:buFont typeface="Arial"/>
                        <a:buChar char="•"/>
                      </a:pPr>
                      <a:r>
                        <a:rPr lang="en-US" sz="1200" u="none" cap="none" strike="noStrike">
                          <a:latin typeface="Arial"/>
                          <a:ea typeface="Arial"/>
                          <a:cs typeface="Arial"/>
                          <a:sym typeface="Arial"/>
                        </a:rPr>
                        <a:t>estructura de las clases, rutinas, actividades y ambiente (físico y social).</a:t>
                      </a:r>
                      <a:endParaRPr sz="1200" u="none" cap="none" strike="noStrike">
                        <a:latin typeface="Arial"/>
                        <a:ea typeface="Arial"/>
                        <a:cs typeface="Arial"/>
                        <a:sym typeface="Arial"/>
                      </a:endParaRPr>
                    </a:p>
                    <a:p>
                      <a:pPr indent="0" lvl="0" marL="0" marR="0" rtl="0" algn="l">
                        <a:lnSpc>
                          <a:spcPct val="100000"/>
                        </a:lnSpc>
                        <a:spcBef>
                          <a:spcPts val="65"/>
                        </a:spcBef>
                        <a:spcAft>
                          <a:spcPts val="0"/>
                        </a:spcAft>
                        <a:buNone/>
                      </a:pPr>
                      <a:r>
                        <a:t/>
                      </a:r>
                      <a:endParaRPr sz="1200" u="none" cap="none" strike="noStrike">
                        <a:latin typeface="Times New Roman"/>
                        <a:ea typeface="Times New Roman"/>
                        <a:cs typeface="Times New Roman"/>
                        <a:sym typeface="Times New Roman"/>
                      </a:endParaRPr>
                    </a:p>
                    <a:p>
                      <a:pPr indent="0" lvl="0" marL="56514" marR="0" rtl="0" algn="l">
                        <a:lnSpc>
                          <a:spcPct val="100000"/>
                        </a:lnSpc>
                        <a:spcBef>
                          <a:spcPts val="0"/>
                        </a:spcBef>
                        <a:spcAft>
                          <a:spcPts val="0"/>
                        </a:spcAft>
                        <a:buNone/>
                      </a:pPr>
                      <a:r>
                        <a:rPr b="1" lang="en-US" sz="1100" u="none" cap="none" strike="noStrike">
                          <a:latin typeface="Arial"/>
                          <a:ea typeface="Arial"/>
                          <a:cs typeface="Arial"/>
                          <a:sym typeface="Arial"/>
                        </a:rPr>
                        <a:t>MEDIDAS PRÁCTICAS pueden incluir:</a:t>
                      </a:r>
                      <a:endParaRPr sz="1100" u="none" cap="none" strike="noStrike">
                        <a:latin typeface="Arial"/>
                        <a:ea typeface="Arial"/>
                        <a:cs typeface="Arial"/>
                        <a:sym typeface="Arial"/>
                      </a:endParaRPr>
                    </a:p>
                    <a:p>
                      <a:pPr indent="-110489" lvl="0" marL="167004" marR="280670" rtl="0" algn="l">
                        <a:lnSpc>
                          <a:spcPct val="101699"/>
                        </a:lnSpc>
                        <a:spcBef>
                          <a:spcPts val="1220"/>
                        </a:spcBef>
                        <a:spcAft>
                          <a:spcPts val="0"/>
                        </a:spcAft>
                        <a:buSzPts val="1200"/>
                        <a:buFont typeface="Arial"/>
                        <a:buChar char="•"/>
                      </a:pPr>
                      <a:r>
                        <a:rPr lang="en-US" sz="1200" u="none" cap="none" strike="noStrike">
                          <a:latin typeface="Arial"/>
                          <a:ea typeface="Arial"/>
                          <a:cs typeface="Arial"/>
                          <a:sym typeface="Arial"/>
                        </a:rPr>
                        <a:t>discutir el valor de escuchar otras voces en el aula</a:t>
                      </a:r>
                      <a:endParaRPr sz="1200" u="none" cap="none" strike="noStrike">
                        <a:latin typeface="Arial"/>
                        <a:ea typeface="Arial"/>
                        <a:cs typeface="Arial"/>
                        <a:sym typeface="Arial"/>
                      </a:endParaRPr>
                    </a:p>
                    <a:p>
                      <a:pPr indent="-110489" lvl="0" marL="167004" marR="213995" rtl="0" algn="l">
                        <a:lnSpc>
                          <a:spcPct val="101699"/>
                        </a:lnSpc>
                        <a:spcBef>
                          <a:spcPts val="600"/>
                        </a:spcBef>
                        <a:spcAft>
                          <a:spcPts val="0"/>
                        </a:spcAft>
                        <a:buSzPts val="1200"/>
                        <a:buFont typeface="Arial"/>
                        <a:buChar char="•"/>
                      </a:pPr>
                      <a:r>
                        <a:rPr lang="en-US" sz="1200" u="none" cap="none" strike="noStrike">
                          <a:latin typeface="Arial"/>
                          <a:ea typeface="Arial"/>
                          <a:cs typeface="Arial"/>
                          <a:sym typeface="Arial"/>
                        </a:rPr>
                        <a:t>adaptar y ampliar las plan~llas de observación en el kit T-SEDA para responder preguntas especíﬁcas sobre la inclusión</a:t>
                      </a:r>
                      <a:endParaRPr sz="1200" u="none" cap="none" strike="noStrike">
                        <a:latin typeface="Arial"/>
                        <a:ea typeface="Arial"/>
                        <a:cs typeface="Arial"/>
                        <a:sym typeface="Arial"/>
                      </a:endParaRPr>
                    </a:p>
                    <a:p>
                      <a:pPr indent="-110489" lvl="0" marL="167004" marR="118110" rtl="0" algn="l">
                        <a:lnSpc>
                          <a:spcPct val="101699"/>
                        </a:lnSpc>
                        <a:spcBef>
                          <a:spcPts val="600"/>
                        </a:spcBef>
                        <a:spcAft>
                          <a:spcPts val="0"/>
                        </a:spcAft>
                        <a:buSzPts val="1200"/>
                        <a:buFont typeface="Arial"/>
                        <a:buChar char="•"/>
                      </a:pPr>
                      <a:r>
                        <a:rPr lang="en-US" sz="1200" u="none" cap="none" strike="noStrike">
                          <a:latin typeface="Arial"/>
                          <a:ea typeface="Arial"/>
                          <a:cs typeface="Arial"/>
                          <a:sym typeface="Arial"/>
                        </a:rPr>
                        <a:t>Desarrollar nuevas estructuras de apoyo para la interacción grupal y la conciencia sobre la diversidad cultural.</a:t>
                      </a:r>
                      <a:endParaRPr sz="1200" u="none" cap="none" strike="noStrike">
                        <a:latin typeface="Arial"/>
                        <a:ea typeface="Arial"/>
                        <a:cs typeface="Arial"/>
                        <a:sym typeface="Arial"/>
                      </a:endParaRPr>
                    </a:p>
                  </a:txBody>
                  <a:tcPr marT="5725"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tcPr>
                </a:tc>
              </a:tr>
              <a:tr h="152400">
                <a:tc gridSpan="2">
                  <a:txBody>
                    <a:bodyPr/>
                    <a:lstStyle/>
                    <a:p>
                      <a:pPr indent="0" lvl="0" marL="151130" marR="0" rtl="0" algn="l">
                        <a:lnSpc>
                          <a:spcPct val="86250"/>
                        </a:lnSpc>
                        <a:spcBef>
                          <a:spcPts val="0"/>
                        </a:spcBef>
                        <a:spcAft>
                          <a:spcPts val="0"/>
                        </a:spcAft>
                        <a:buNone/>
                      </a:pPr>
                      <a:r>
                        <a:rPr b="1" lang="en-US" sz="1200" u="none" cap="none" strike="noStrike">
                          <a:latin typeface="Arial"/>
                          <a:ea typeface="Arial"/>
                          <a:cs typeface="Arial"/>
                          <a:sym typeface="Arial"/>
                        </a:rPr>
                        <a:t>Incluir en el diálogo a estudiantes con Trastorno del Espectro Autista</a:t>
                      </a:r>
                      <a:endParaRPr sz="1200" u="none" cap="none" strike="noStrike">
                        <a:latin typeface="Arial"/>
                        <a:ea typeface="Arial"/>
                        <a:cs typeface="Arial"/>
                        <a:sym typeface="Arial"/>
                      </a:endParaRPr>
                    </a:p>
                  </a:txBody>
                  <a:tcPr marT="112400" marB="0" marR="0" marL="0">
                    <a:lnL cap="flat" cmpd="sng" w="38100">
                      <a:solidFill>
                        <a:srgbClr val="2791A6"/>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tcPr>
                </a:tc>
                <a:tc hMerge="1"/>
                <a:tc vMerge="1"/>
              </a:tr>
              <a:tr h="1665600">
                <a:tc gridSpan="3">
                  <a:txBody>
                    <a:bodyPr/>
                    <a:lstStyle/>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p>
                      <a:pPr indent="0" lvl="0" marL="151130" marR="146050" rtl="0" algn="just">
                        <a:lnSpc>
                          <a:spcPct val="101699"/>
                        </a:lnSpc>
                        <a:spcBef>
                          <a:spcPts val="5"/>
                        </a:spcBef>
                        <a:spcAft>
                          <a:spcPts val="0"/>
                        </a:spcAft>
                        <a:buNone/>
                      </a:pPr>
                      <a:r>
                        <a:rPr lang="en-US" sz="1200" u="none" cap="none" strike="noStrike">
                          <a:latin typeface="Arial"/>
                          <a:ea typeface="Arial"/>
                          <a:cs typeface="Arial"/>
                          <a:sym typeface="Arial"/>
                        </a:rPr>
                        <a:t>Por ejemplo, Ana Laura Trigo Clapés ha ideado formas de ajustar el esquema de codificación T-SEDA a las características de comunicación asociadas con el autismo. Algunas de las estrategias se enriquecieron, agregando sugerencias de cómo podrían implementarse para ayudar a los y las estudiantes a comprender el contenido y la estructura del diálogo y lo que se espera de su participación. Se agregaron seis características principales, incluida la incorporación de representaciones visuales o físicas, ser explícito/a, dividir la información en pasos, ofrecer opciones, mediar el diálogo con los compañeros y brindar apoyo 1 a 1. También otras nuevas estrategias relacionadas con la configuración del entorno físico del aula y la planificación de actividades más amigables o asequibles que abren oportunidades para diferentes formas de contribuir al diálogo. Póngase en contacto con t- </a:t>
                      </a:r>
                      <a:r>
                        <a:rPr lang="en-US" sz="1200" u="sng" cap="none" strike="noStrike">
                          <a:solidFill>
                            <a:schemeClr val="hlink"/>
                          </a:solidFill>
                          <a:latin typeface="Arial"/>
                          <a:ea typeface="Arial"/>
                          <a:cs typeface="Arial"/>
                          <a:sym typeface="Arial"/>
                          <a:hlinkClick r:id="rId3"/>
                        </a:rPr>
                        <a:t>seda@educ.cam.ac.uk</a:t>
                      </a:r>
                      <a:r>
                        <a:rPr lang="en-US" sz="1200" u="none" cap="none" strike="noStrike">
                          <a:latin typeface="Arial"/>
                          <a:ea typeface="Arial"/>
                          <a:cs typeface="Arial"/>
                          <a:sym typeface="Arial"/>
                        </a:rPr>
                        <a:t> para obtener más información sobre los recursos gratuitos disponibles.</a:t>
                      </a:r>
                      <a:endParaRPr sz="1200" u="none" cap="none" strike="noStrike">
                        <a:latin typeface="Arial"/>
                        <a:ea typeface="Arial"/>
                        <a:cs typeface="Arial"/>
                        <a:sym typeface="Arial"/>
                      </a:endParaRPr>
                    </a:p>
                  </a:txBody>
                  <a:tcPr marT="82550" marB="0" marR="0" marL="0">
                    <a:lnL cap="flat" cmpd="sng" w="38100">
                      <a:solidFill>
                        <a:srgbClr val="2791A6"/>
                      </a:solidFill>
                      <a:prstDash val="solid"/>
                      <a:round/>
                      <a:headEnd len="sm" w="sm" type="none"/>
                      <a:tailEnd len="sm" w="sm" type="none"/>
                    </a:lnL>
                    <a:lnR cap="flat" cmpd="sng" w="38100">
                      <a:solidFill>
                        <a:srgbClr val="2791A6"/>
                      </a:solidFill>
                      <a:prstDash val="solid"/>
                      <a:round/>
                      <a:headEnd len="sm" w="sm" type="none"/>
                      <a:tailEnd len="sm" w="sm" type="none"/>
                    </a:lnR>
                    <a:lnB cap="flat" cmpd="sng" w="38100">
                      <a:solidFill>
                        <a:srgbClr val="2791A6"/>
                      </a:solidFill>
                      <a:prstDash val="solid"/>
                      <a:round/>
                      <a:headEnd len="sm" w="sm" type="none"/>
                      <a:tailEnd len="sm" w="sm" type="none"/>
                    </a:lnB>
                  </a:tcPr>
                </a:tc>
                <a:tc hMerge="1"/>
                <a:tc hMerge="1"/>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24" name="Shape 324"/>
        <p:cNvGrpSpPr/>
        <p:nvPr/>
      </p:nvGrpSpPr>
      <p:grpSpPr>
        <a:xfrm>
          <a:off x="0" y="0"/>
          <a:ext cx="0" cy="0"/>
          <a:chOff x="0" y="0"/>
          <a:chExt cx="0" cy="0"/>
        </a:xfrm>
      </p:grpSpPr>
      <p:sp>
        <p:nvSpPr>
          <p:cNvPr id="325" name="Google Shape;325;p30"/>
          <p:cNvSpPr txBox="1"/>
          <p:nvPr/>
        </p:nvSpPr>
        <p:spPr>
          <a:xfrm>
            <a:off x="619006" y="607574"/>
            <a:ext cx="3576320" cy="1094105"/>
          </a:xfrm>
          <a:prstGeom prst="rect">
            <a:avLst/>
          </a:prstGeom>
          <a:solidFill>
            <a:srgbClr val="D9F1F6"/>
          </a:solidFill>
          <a:ln>
            <a:noFill/>
          </a:ln>
        </p:spPr>
        <p:txBody>
          <a:bodyPr anchorCtr="0" anchor="t" bIns="0" lIns="0" spcFirstLastPara="1" rIns="0" wrap="square" tIns="17125">
            <a:spAutoFit/>
          </a:bodyPr>
          <a:lstStyle/>
          <a:p>
            <a:pPr indent="0" lvl="0" marL="23495" rtl="0" algn="l">
              <a:lnSpc>
                <a:spcPct val="100000"/>
              </a:lnSpc>
              <a:spcBef>
                <a:spcPts val="0"/>
              </a:spcBef>
              <a:spcAft>
                <a:spcPts val="0"/>
              </a:spcAft>
              <a:buNone/>
            </a:pPr>
            <a:r>
              <a:rPr b="1" lang="en-US" sz="1800">
                <a:solidFill>
                  <a:srgbClr val="1A616F"/>
                </a:solidFill>
                <a:latin typeface="Arial"/>
                <a:ea typeface="Arial"/>
                <a:cs typeface="Arial"/>
                <a:sym typeface="Arial"/>
              </a:rPr>
              <a:t>Parte d. ¿Hasta qué punto es</a:t>
            </a:r>
            <a:endParaRPr sz="1800">
              <a:latin typeface="Arial"/>
              <a:ea typeface="Arial"/>
              <a:cs typeface="Arial"/>
              <a:sym typeface="Arial"/>
            </a:endParaRPr>
          </a:p>
          <a:p>
            <a:pPr indent="0" lvl="0" marL="23495" marR="137795" rtl="0" algn="l">
              <a:lnSpc>
                <a:spcPct val="145555"/>
              </a:lnSpc>
              <a:spcBef>
                <a:spcPts val="135"/>
              </a:spcBef>
              <a:spcAft>
                <a:spcPts val="0"/>
              </a:spcAft>
              <a:buNone/>
            </a:pPr>
            <a:r>
              <a:rPr b="1" lang="en-US" sz="1800">
                <a:solidFill>
                  <a:srgbClr val="1A616F"/>
                </a:solidFill>
                <a:latin typeface="Arial"/>
                <a:ea typeface="Arial"/>
                <a:cs typeface="Arial"/>
                <a:sym typeface="Arial"/>
              </a:rPr>
              <a:t>productivo es el diálogo en mi aula? Una auto-evaluación para docentes</a:t>
            </a:r>
            <a:endParaRPr sz="1800">
              <a:latin typeface="Arial"/>
              <a:ea typeface="Arial"/>
              <a:cs typeface="Arial"/>
              <a:sym typeface="Arial"/>
            </a:endParaRPr>
          </a:p>
        </p:txBody>
      </p:sp>
      <p:sp>
        <p:nvSpPr>
          <p:cNvPr id="326" name="Google Shape;326;p30"/>
          <p:cNvSpPr txBox="1"/>
          <p:nvPr/>
        </p:nvSpPr>
        <p:spPr>
          <a:xfrm>
            <a:off x="4879220" y="709556"/>
            <a:ext cx="1431925" cy="238125"/>
          </a:xfrm>
          <a:prstGeom prst="rect">
            <a:avLst/>
          </a:prstGeom>
          <a:noFill/>
          <a:ln>
            <a:noFill/>
          </a:ln>
        </p:spPr>
        <p:txBody>
          <a:bodyPr anchorCtr="0" anchor="t" bIns="0" lIns="0" spcFirstLastPara="1" rIns="0" wrap="square" tIns="11425">
            <a:spAutoFit/>
          </a:bodyPr>
          <a:lstStyle/>
          <a:p>
            <a:pPr indent="0" lvl="0" marL="12700" rtl="0" algn="l">
              <a:lnSpc>
                <a:spcPct val="100000"/>
              </a:lnSpc>
              <a:spcBef>
                <a:spcPts val="0"/>
              </a:spcBef>
              <a:spcAft>
                <a:spcPts val="0"/>
              </a:spcAft>
              <a:buNone/>
            </a:pPr>
            <a:r>
              <a:rPr b="1" lang="en-US" sz="1400">
                <a:latin typeface="Arial"/>
                <a:ea typeface="Arial"/>
                <a:cs typeface="Arial"/>
                <a:sym typeface="Arial"/>
              </a:rPr>
              <a:t>Su auto-evaluación</a:t>
            </a:r>
            <a:endParaRPr sz="1400">
              <a:latin typeface="Arial"/>
              <a:ea typeface="Arial"/>
              <a:cs typeface="Arial"/>
              <a:sym typeface="Arial"/>
            </a:endParaRPr>
          </a:p>
        </p:txBody>
      </p:sp>
      <p:sp>
        <p:nvSpPr>
          <p:cNvPr id="327" name="Google Shape;327;p30"/>
          <p:cNvSpPr/>
          <p:nvPr/>
        </p:nvSpPr>
        <p:spPr>
          <a:xfrm>
            <a:off x="622308" y="1829813"/>
            <a:ext cx="9751695" cy="4315460"/>
          </a:xfrm>
          <a:custGeom>
            <a:rect b="b" l="l" r="r" t="t"/>
            <a:pathLst>
              <a:path extrusionOk="0" h="4315460" w="9751695">
                <a:moveTo>
                  <a:pt x="0" y="0"/>
                </a:moveTo>
                <a:lnTo>
                  <a:pt x="9751441" y="0"/>
                </a:lnTo>
                <a:lnTo>
                  <a:pt x="9751441" y="4315206"/>
                </a:lnTo>
                <a:lnTo>
                  <a:pt x="0" y="4315206"/>
                </a:lnTo>
                <a:lnTo>
                  <a:pt x="0" y="0"/>
                </a:lnTo>
                <a:close/>
              </a:path>
            </a:pathLst>
          </a:custGeom>
          <a:noFill/>
          <a:ln cap="flat" cmpd="sng" w="31750">
            <a:solidFill>
              <a:srgbClr val="2791A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28" name="Google Shape;328;p30"/>
          <p:cNvSpPr txBox="1"/>
          <p:nvPr/>
        </p:nvSpPr>
        <p:spPr>
          <a:xfrm>
            <a:off x="671455" y="1873892"/>
            <a:ext cx="9408160" cy="3954779"/>
          </a:xfrm>
          <a:prstGeom prst="rect">
            <a:avLst/>
          </a:prstGeom>
          <a:noFill/>
          <a:ln>
            <a:noFill/>
          </a:ln>
        </p:spPr>
        <p:txBody>
          <a:bodyPr anchorCtr="0" anchor="t" bIns="0" lIns="0" spcFirstLastPara="1" rIns="0" wrap="square" tIns="12700">
            <a:spAutoFit/>
          </a:bodyPr>
          <a:lstStyle/>
          <a:p>
            <a:pPr indent="0" lvl="0" marL="50800" marR="111760" rtl="0" algn="l">
              <a:lnSpc>
                <a:spcPct val="120000"/>
              </a:lnSpc>
              <a:spcBef>
                <a:spcPts val="0"/>
              </a:spcBef>
              <a:spcAft>
                <a:spcPts val="0"/>
              </a:spcAft>
              <a:buNone/>
            </a:pPr>
            <a:r>
              <a:rPr lang="en-US" sz="1200">
                <a:latin typeface="Arial"/>
                <a:ea typeface="Arial"/>
                <a:cs typeface="Arial"/>
                <a:sym typeface="Arial"/>
              </a:rPr>
              <a:t>Quizás usted quiera comenzar su autoevaluación¹. Pero recuerde que a veces podemos comprender las afirmaciones de la autoevaluación de manera diferente. Por ejemplo, una regla básica como “confiamos en los demás y los escuchamos” puede tener diferentes significados, tales como</a:t>
            </a:r>
            <a:r>
              <a:rPr baseline="30000" lang="en-US" sz="1200">
                <a:latin typeface="Arial"/>
                <a:ea typeface="Arial"/>
                <a:cs typeface="Arial"/>
                <a:sym typeface="Arial"/>
              </a:rPr>
              <a:t>2</a:t>
            </a:r>
            <a:r>
              <a:rPr lang="en-US" sz="1200">
                <a:latin typeface="Arial"/>
                <a:ea typeface="Arial"/>
                <a:cs typeface="Arial"/>
                <a:sym typeface="Arial"/>
              </a:rPr>
              <a:t>:</a:t>
            </a:r>
            <a:endParaRPr sz="1200">
              <a:latin typeface="Arial"/>
              <a:ea typeface="Arial"/>
              <a:cs typeface="Arial"/>
              <a:sym typeface="Arial"/>
            </a:endParaRPr>
          </a:p>
          <a:p>
            <a:pPr indent="-110489" lvl="0" marL="161290" rtl="0" algn="l">
              <a:lnSpc>
                <a:spcPct val="100000"/>
              </a:lnSpc>
              <a:spcBef>
                <a:spcPts val="910"/>
              </a:spcBef>
              <a:spcAft>
                <a:spcPts val="0"/>
              </a:spcAft>
              <a:buSzPts val="1200"/>
              <a:buFont typeface="Arial"/>
              <a:buChar char="•"/>
            </a:pPr>
            <a:r>
              <a:rPr lang="en-US" sz="1200">
                <a:latin typeface="Arial"/>
                <a:ea typeface="Arial"/>
                <a:cs typeface="Arial"/>
                <a:sym typeface="Arial"/>
              </a:rPr>
              <a:t>Promover las relaciones interpersonales</a:t>
            </a:r>
            <a:endParaRPr sz="1200">
              <a:latin typeface="Arial"/>
              <a:ea typeface="Arial"/>
              <a:cs typeface="Arial"/>
              <a:sym typeface="Arial"/>
            </a:endParaRPr>
          </a:p>
          <a:p>
            <a:pPr indent="-110489" lvl="0" marL="161290" rtl="0" algn="l">
              <a:lnSpc>
                <a:spcPct val="100000"/>
              </a:lnSpc>
              <a:spcBef>
                <a:spcPts val="890"/>
              </a:spcBef>
              <a:spcAft>
                <a:spcPts val="0"/>
              </a:spcAft>
              <a:buSzPts val="1200"/>
              <a:buFont typeface="Arial"/>
              <a:buChar char="•"/>
            </a:pPr>
            <a:r>
              <a:rPr lang="en-US" sz="1200">
                <a:latin typeface="Arial"/>
                <a:ea typeface="Arial"/>
                <a:cs typeface="Arial"/>
                <a:sym typeface="Arial"/>
              </a:rPr>
              <a:t>Escuchar las ideas de todos y todas</a:t>
            </a:r>
            <a:endParaRPr sz="1200">
              <a:latin typeface="Arial"/>
              <a:ea typeface="Arial"/>
              <a:cs typeface="Arial"/>
              <a:sym typeface="Arial"/>
            </a:endParaRPr>
          </a:p>
          <a:p>
            <a:pPr indent="-110489" lvl="0" marL="161290" rtl="0" algn="l">
              <a:lnSpc>
                <a:spcPct val="100000"/>
              </a:lnSpc>
              <a:spcBef>
                <a:spcPts val="910"/>
              </a:spcBef>
              <a:spcAft>
                <a:spcPts val="0"/>
              </a:spcAft>
              <a:buSzPts val="1200"/>
              <a:buFont typeface="Arial"/>
              <a:buChar char="•"/>
            </a:pPr>
            <a:r>
              <a:rPr lang="en-US" sz="1200">
                <a:latin typeface="Arial"/>
                <a:ea typeface="Arial"/>
                <a:cs typeface="Arial"/>
                <a:sym typeface="Arial"/>
              </a:rPr>
              <a:t>Aprender del modo de razonar de los demás.</a:t>
            </a:r>
            <a:endParaRPr sz="1200">
              <a:latin typeface="Arial"/>
              <a:ea typeface="Arial"/>
              <a:cs typeface="Arial"/>
              <a:sym typeface="Arial"/>
            </a:endParaRPr>
          </a:p>
          <a:p>
            <a:pPr indent="0" lvl="0" marL="50800" rtl="0" algn="l">
              <a:lnSpc>
                <a:spcPct val="100000"/>
              </a:lnSpc>
              <a:spcBef>
                <a:spcPts val="890"/>
              </a:spcBef>
              <a:spcAft>
                <a:spcPts val="0"/>
              </a:spcAft>
              <a:buNone/>
            </a:pPr>
            <a:r>
              <a:rPr lang="en-US" sz="1200">
                <a:latin typeface="Arial"/>
                <a:ea typeface="Arial"/>
                <a:cs typeface="Arial"/>
                <a:sym typeface="Arial"/>
              </a:rPr>
              <a:t>Su auto-evaluación le ayudará a identificar las características de su práctica en el aula. También le ayudará a:</a:t>
            </a:r>
            <a:endParaRPr sz="1200">
              <a:latin typeface="Arial"/>
              <a:ea typeface="Arial"/>
              <a:cs typeface="Arial"/>
              <a:sym typeface="Arial"/>
            </a:endParaRPr>
          </a:p>
          <a:p>
            <a:pPr indent="-110489" lvl="0" marL="161290" rtl="0" algn="l">
              <a:lnSpc>
                <a:spcPct val="100000"/>
              </a:lnSpc>
              <a:spcBef>
                <a:spcPts val="910"/>
              </a:spcBef>
              <a:spcAft>
                <a:spcPts val="0"/>
              </a:spcAft>
              <a:buSzPts val="1200"/>
              <a:buFont typeface="Arial"/>
              <a:buChar char="•"/>
            </a:pPr>
            <a:r>
              <a:rPr lang="en-US" sz="1200">
                <a:latin typeface="Arial"/>
                <a:ea typeface="Arial"/>
                <a:cs typeface="Arial"/>
                <a:sym typeface="Arial"/>
              </a:rPr>
              <a:t>Empezar su ciclo de reflexión enfocándose en sus intereses y propósitos y así empezar a pensar en su investigación.</a:t>
            </a:r>
            <a:endParaRPr sz="1200">
              <a:latin typeface="Arial"/>
              <a:ea typeface="Arial"/>
              <a:cs typeface="Arial"/>
              <a:sym typeface="Arial"/>
            </a:endParaRPr>
          </a:p>
          <a:p>
            <a:pPr indent="-110489" lvl="0" marL="161290" rtl="0" algn="l">
              <a:lnSpc>
                <a:spcPct val="100000"/>
              </a:lnSpc>
              <a:spcBef>
                <a:spcPts val="890"/>
              </a:spcBef>
              <a:spcAft>
                <a:spcPts val="0"/>
              </a:spcAft>
              <a:buSzPts val="1200"/>
              <a:buFont typeface="Arial"/>
              <a:buChar char="•"/>
            </a:pPr>
            <a:r>
              <a:rPr lang="en-US" sz="1200">
                <a:latin typeface="Arial"/>
                <a:ea typeface="Arial"/>
                <a:cs typeface="Arial"/>
                <a:sym typeface="Arial"/>
              </a:rPr>
              <a:t>Reflexionar y monitorear lo que sucede a medida que avanza.</a:t>
            </a:r>
            <a:endParaRPr sz="1200">
              <a:latin typeface="Arial"/>
              <a:ea typeface="Arial"/>
              <a:cs typeface="Arial"/>
              <a:sym typeface="Arial"/>
            </a:endParaRPr>
          </a:p>
          <a:p>
            <a:pPr indent="-110489" lvl="0" marL="161290" rtl="0" algn="l">
              <a:lnSpc>
                <a:spcPct val="100000"/>
              </a:lnSpc>
              <a:spcBef>
                <a:spcPts val="910"/>
              </a:spcBef>
              <a:spcAft>
                <a:spcPts val="0"/>
              </a:spcAft>
              <a:buSzPts val="1200"/>
              <a:buFont typeface="Arial"/>
              <a:buChar char="•"/>
            </a:pPr>
            <a:r>
              <a:rPr lang="en-US" sz="1200">
                <a:latin typeface="Arial"/>
                <a:ea typeface="Arial"/>
                <a:cs typeface="Arial"/>
                <a:sym typeface="Arial"/>
              </a:rPr>
              <a:t>Ver cómo ha cambiado el diálogo en su aula repitiendo la evaluación después de su investigación.</a:t>
            </a:r>
            <a:endParaRPr sz="1200">
              <a:latin typeface="Arial"/>
              <a:ea typeface="Arial"/>
              <a:cs typeface="Arial"/>
              <a:sym typeface="Arial"/>
            </a:endParaRPr>
          </a:p>
          <a:p>
            <a:pPr indent="0" lvl="0" marL="0" rtl="0" algn="l">
              <a:lnSpc>
                <a:spcPct val="100000"/>
              </a:lnSpc>
              <a:spcBef>
                <a:spcPts val="0"/>
              </a:spcBef>
              <a:spcAft>
                <a:spcPts val="0"/>
              </a:spcAft>
              <a:buNone/>
            </a:pPr>
            <a:r>
              <a:t/>
            </a:r>
            <a:endParaRPr sz="1200">
              <a:latin typeface="Arial"/>
              <a:ea typeface="Arial"/>
              <a:cs typeface="Arial"/>
              <a:sym typeface="Arial"/>
            </a:endParaRPr>
          </a:p>
          <a:p>
            <a:pPr indent="0" lvl="0" marL="0" rtl="0" algn="l">
              <a:lnSpc>
                <a:spcPct val="100000"/>
              </a:lnSpc>
              <a:spcBef>
                <a:spcPts val="480"/>
              </a:spcBef>
              <a:spcAft>
                <a:spcPts val="0"/>
              </a:spcAft>
              <a:buNone/>
            </a:pPr>
            <a:r>
              <a:t/>
            </a:r>
            <a:endParaRPr sz="1200">
              <a:latin typeface="Arial"/>
              <a:ea typeface="Arial"/>
              <a:cs typeface="Arial"/>
              <a:sym typeface="Arial"/>
            </a:endParaRPr>
          </a:p>
          <a:p>
            <a:pPr indent="0" lvl="0" marL="50800" rtl="0" algn="l">
              <a:lnSpc>
                <a:spcPct val="100000"/>
              </a:lnSpc>
              <a:spcBef>
                <a:spcPts val="0"/>
              </a:spcBef>
              <a:spcAft>
                <a:spcPts val="0"/>
              </a:spcAft>
              <a:buNone/>
            </a:pPr>
            <a:r>
              <a:rPr lang="en-US" sz="1200">
                <a:latin typeface="Arial"/>
                <a:ea typeface="Arial"/>
                <a:cs typeface="Arial"/>
                <a:sym typeface="Arial"/>
              </a:rPr>
              <a:t>Encontrará la auto- evaluación en la página siguiente. También hay una versión descargable disponible en el sitio web de T-SEDA para que la complete.</a:t>
            </a:r>
            <a:endParaRPr sz="1200">
              <a:latin typeface="Arial"/>
              <a:ea typeface="Arial"/>
              <a:cs typeface="Arial"/>
              <a:sym typeface="Arial"/>
            </a:endParaRPr>
          </a:p>
          <a:p>
            <a:pPr indent="0" lvl="0" marL="50800" marR="49530" rtl="0" algn="l">
              <a:lnSpc>
                <a:spcPct val="121700"/>
              </a:lnSpc>
              <a:spcBef>
                <a:spcPts val="575"/>
              </a:spcBef>
              <a:spcAft>
                <a:spcPts val="0"/>
              </a:spcAft>
              <a:buNone/>
            </a:pPr>
            <a:r>
              <a:rPr b="1" lang="en-US" sz="1200">
                <a:latin typeface="Arial"/>
                <a:ea typeface="Arial"/>
                <a:cs typeface="Arial"/>
                <a:sym typeface="Arial"/>
              </a:rPr>
              <a:t>Herramienta 2H, Cuestionario de enseñanza dialógica: la evaluación de su práctica </a:t>
            </a:r>
            <a:r>
              <a:rPr lang="en-US" sz="1200">
                <a:latin typeface="Arial"/>
                <a:ea typeface="Arial"/>
                <a:cs typeface="Arial"/>
                <a:sym typeface="Arial"/>
              </a:rPr>
              <a:t>también le ofrece la oportunidad de reflexionar sobre su práctica. Puede hacer esto en diferentes instancias para investigar cómo podría estar cambiando su práctica.</a:t>
            </a:r>
            <a:endParaRPr sz="1200">
              <a:latin typeface="Arial"/>
              <a:ea typeface="Arial"/>
              <a:cs typeface="Arial"/>
              <a:sym typeface="Arial"/>
            </a:endParaRPr>
          </a:p>
          <a:p>
            <a:pPr indent="0" lvl="0" marL="508000" rtl="0" algn="l">
              <a:lnSpc>
                <a:spcPct val="100000"/>
              </a:lnSpc>
              <a:spcBef>
                <a:spcPts val="890"/>
              </a:spcBef>
              <a:spcAft>
                <a:spcPts val="0"/>
              </a:spcAft>
              <a:buNone/>
            </a:pPr>
            <a:r>
              <a:rPr b="1" lang="en-US" sz="1200" u="sng">
                <a:solidFill>
                  <a:srgbClr val="0000FF"/>
                </a:solidFill>
                <a:latin typeface="Arial"/>
                <a:ea typeface="Arial"/>
                <a:cs typeface="Arial"/>
                <a:sym typeface="Arial"/>
              </a:rPr>
              <a:t>Video 6: Completar su auto-evaluación</a:t>
            </a:r>
            <a:endParaRPr sz="1200">
              <a:latin typeface="Arial"/>
              <a:ea typeface="Arial"/>
              <a:cs typeface="Arial"/>
              <a:sym typeface="Arial"/>
            </a:endParaRPr>
          </a:p>
        </p:txBody>
      </p:sp>
      <p:sp>
        <p:nvSpPr>
          <p:cNvPr id="329" name="Google Shape;329;p30"/>
          <p:cNvSpPr txBox="1"/>
          <p:nvPr/>
        </p:nvSpPr>
        <p:spPr>
          <a:xfrm>
            <a:off x="736986" y="6300807"/>
            <a:ext cx="9621520" cy="836294"/>
          </a:xfrm>
          <a:prstGeom prst="rect">
            <a:avLst/>
          </a:prstGeom>
          <a:noFill/>
          <a:ln>
            <a:noFill/>
          </a:ln>
        </p:spPr>
        <p:txBody>
          <a:bodyPr anchorCtr="0" anchor="t" bIns="0" lIns="0" spcFirstLastPara="1" rIns="0" wrap="square" tIns="12050">
            <a:spAutoFit/>
          </a:bodyPr>
          <a:lstStyle/>
          <a:p>
            <a:pPr indent="-92075" lvl="0" marL="104775" marR="589280" rtl="0" algn="l">
              <a:lnSpc>
                <a:spcPct val="120000"/>
              </a:lnSpc>
              <a:spcBef>
                <a:spcPts val="0"/>
              </a:spcBef>
              <a:spcAft>
                <a:spcPts val="0"/>
              </a:spcAft>
              <a:buSzPts val="1000"/>
              <a:buFont typeface="Arial"/>
              <a:buAutoNum type="arabicPlain"/>
            </a:pPr>
            <a:r>
              <a:rPr lang="en-US" sz="1000">
                <a:latin typeface="Arial"/>
                <a:ea typeface="Arial"/>
                <a:cs typeface="Arial"/>
                <a:sym typeface="Arial"/>
              </a:rPr>
              <a:t>Esta auto-evaluación se basa en una tabla original escrita por Diane Rawlins, una de nuestras co-investigadoras docentes en Cambridge. (Beca del Consejo de Investigaciones Económicas y Sociales nº RES063270081).</a:t>
            </a:r>
            <a:endParaRPr sz="1000">
              <a:latin typeface="Arial"/>
              <a:ea typeface="Arial"/>
              <a:cs typeface="Arial"/>
              <a:sym typeface="Arial"/>
            </a:endParaRPr>
          </a:p>
          <a:p>
            <a:pPr indent="-92075" lvl="0" marL="104775" marR="5080" rtl="0" algn="l">
              <a:lnSpc>
                <a:spcPct val="120000"/>
              </a:lnSpc>
              <a:spcBef>
                <a:spcPts val="625"/>
              </a:spcBef>
              <a:spcAft>
                <a:spcPts val="0"/>
              </a:spcAft>
              <a:buSzPts val="1000"/>
              <a:buFont typeface="Arial"/>
              <a:buAutoNum type="arabicPlain"/>
            </a:pPr>
            <a:r>
              <a:rPr lang="en-US" sz="1000">
                <a:latin typeface="Arial"/>
                <a:ea typeface="Arial"/>
                <a:cs typeface="Arial"/>
                <a:sym typeface="Arial"/>
              </a:rPr>
              <a:t>Esta distinción entre las tres capas y elementos diferentes del diálogo en el aula se destacó en un estudio de intervención de métodos mixtos a gran escala sobre el diálogo en el aula en la enseñanza de ciencias y matemáticas (</a:t>
            </a:r>
            <a:r>
              <a:rPr lang="en-US" sz="1000" u="sng">
                <a:solidFill>
                  <a:schemeClr val="hlink"/>
                </a:solidFill>
                <a:latin typeface="Arial"/>
                <a:ea typeface="Arial"/>
                <a:cs typeface="Arial"/>
                <a:sym typeface="Arial"/>
                <a:hlinkClick r:id="rId3"/>
              </a:rPr>
              <a:t>www.educ.cam.ac.uk/research/projects/episteme/</a:t>
            </a:r>
            <a:r>
              <a:rPr lang="en-US" sz="1000">
                <a:latin typeface="Arial"/>
                <a:ea typeface="Arial"/>
                <a:cs typeface="Arial"/>
                <a:sym typeface="Arial"/>
              </a:rPr>
              <a:t> ).</a:t>
            </a:r>
            <a:endParaRPr sz="1000">
              <a:latin typeface="Arial"/>
              <a:ea typeface="Arial"/>
              <a:cs typeface="Arial"/>
              <a:sym typeface="Arial"/>
            </a:endParaRPr>
          </a:p>
        </p:txBody>
      </p:sp>
      <p:sp>
        <p:nvSpPr>
          <p:cNvPr id="330" name="Google Shape;330;p30"/>
          <p:cNvSpPr txBox="1"/>
          <p:nvPr/>
        </p:nvSpPr>
        <p:spPr>
          <a:xfrm>
            <a:off x="8271643" y="1474604"/>
            <a:ext cx="1878330" cy="19367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i="1" lang="en-US" sz="1100">
                <a:latin typeface="Arial"/>
                <a:ea typeface="Arial"/>
                <a:cs typeface="Arial"/>
                <a:sym typeface="Arial"/>
              </a:rPr>
              <a:t>Sección del ciclo de investigación</a:t>
            </a:r>
            <a:endParaRPr sz="1100">
              <a:latin typeface="Arial"/>
              <a:ea typeface="Arial"/>
              <a:cs typeface="Arial"/>
              <a:sym typeface="Arial"/>
            </a:endParaRPr>
          </a:p>
        </p:txBody>
      </p:sp>
      <p:pic>
        <p:nvPicPr>
          <p:cNvPr id="331" name="Google Shape;331;p30"/>
          <p:cNvPicPr preferRelativeResize="0"/>
          <p:nvPr/>
        </p:nvPicPr>
        <p:blipFill rotWithShape="1">
          <a:blip r:embed="rId4">
            <a:alphaModFix/>
          </a:blip>
          <a:srcRect b="0" l="0" r="0" t="0"/>
          <a:stretch/>
        </p:blipFill>
        <p:spPr>
          <a:xfrm>
            <a:off x="723781" y="5605930"/>
            <a:ext cx="439419" cy="439419"/>
          </a:xfrm>
          <a:prstGeom prst="rect">
            <a:avLst/>
          </a:prstGeom>
          <a:noFill/>
          <a:ln>
            <a:noFill/>
          </a:ln>
        </p:spPr>
      </p:pic>
      <p:pic>
        <p:nvPicPr>
          <p:cNvPr id="332" name="Google Shape;332;p30"/>
          <p:cNvPicPr preferRelativeResize="0"/>
          <p:nvPr/>
        </p:nvPicPr>
        <p:blipFill rotWithShape="1">
          <a:blip r:embed="rId5">
            <a:alphaModFix/>
          </a:blip>
          <a:srcRect b="0" l="0" r="0" t="0"/>
          <a:stretch/>
        </p:blipFill>
        <p:spPr>
          <a:xfrm>
            <a:off x="8119624" y="412631"/>
            <a:ext cx="2285364" cy="1093469"/>
          </a:xfrm>
          <a:prstGeom prst="rect">
            <a:avLst/>
          </a:prstGeom>
          <a:noFill/>
          <a:ln>
            <a:noFill/>
          </a:ln>
        </p:spPr>
      </p:pic>
      <p:sp>
        <p:nvSpPr>
          <p:cNvPr id="333" name="Google Shape;333;p30"/>
          <p:cNvSpPr txBox="1"/>
          <p:nvPr/>
        </p:nvSpPr>
        <p:spPr>
          <a:xfrm>
            <a:off x="9045455" y="693935"/>
            <a:ext cx="983615" cy="497205"/>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1900">
            <a:spAutoFit/>
          </a:bodyPr>
          <a:lstStyle/>
          <a:p>
            <a:pPr indent="0" lvl="0" marL="82550" marR="331470" rtl="0" algn="l">
              <a:lnSpc>
                <a:spcPct val="120000"/>
              </a:lnSpc>
              <a:spcBef>
                <a:spcPts val="0"/>
              </a:spcBef>
              <a:spcAft>
                <a:spcPts val="0"/>
              </a:spcAft>
              <a:buNone/>
            </a:pPr>
            <a:r>
              <a:rPr lang="en-US" sz="1000">
                <a:latin typeface="Arial"/>
                <a:ea typeface="Arial"/>
                <a:cs typeface="Arial"/>
                <a:sym typeface="Arial"/>
              </a:rPr>
              <a:t>Intereses y propósitos</a:t>
            </a:r>
            <a:endParaRPr sz="1000">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37" name="Shape 337"/>
        <p:cNvGrpSpPr/>
        <p:nvPr/>
      </p:nvGrpSpPr>
      <p:grpSpPr>
        <a:xfrm>
          <a:off x="0" y="0"/>
          <a:ext cx="0" cy="0"/>
          <a:chOff x="0" y="0"/>
          <a:chExt cx="0" cy="0"/>
        </a:xfrm>
      </p:grpSpPr>
      <p:graphicFrame>
        <p:nvGraphicFramePr>
          <p:cNvPr id="338" name="Google Shape;338;p31"/>
          <p:cNvGraphicFramePr/>
          <p:nvPr/>
        </p:nvGraphicFramePr>
        <p:xfrm>
          <a:off x="463176" y="1764672"/>
          <a:ext cx="3000000" cy="3000000"/>
        </p:xfrm>
        <a:graphic>
          <a:graphicData uri="http://schemas.openxmlformats.org/drawingml/2006/table">
            <a:tbl>
              <a:tblPr bandRow="1" firstRow="1">
                <a:noFill/>
                <a:tableStyleId>{58AB1DB1-8ADB-4D9A-8FE6-866EEACACDEC}</a:tableStyleId>
              </a:tblPr>
              <a:tblGrid>
                <a:gridCol w="4959350"/>
                <a:gridCol w="637550"/>
                <a:gridCol w="3130550"/>
                <a:gridCol w="807725"/>
              </a:tblGrid>
              <a:tr h="603250">
                <a:tc gridSpan="4">
                  <a:txBody>
                    <a:bodyPr/>
                    <a:lstStyle/>
                    <a:p>
                      <a:pPr indent="0" lvl="0" marL="63500" marR="0" rtl="0" algn="l">
                        <a:lnSpc>
                          <a:spcPct val="100000"/>
                        </a:lnSpc>
                        <a:spcBef>
                          <a:spcPts val="0"/>
                        </a:spcBef>
                        <a:spcAft>
                          <a:spcPts val="0"/>
                        </a:spcAft>
                        <a:buClr>
                          <a:schemeClr val="dk1"/>
                        </a:buClr>
                        <a:buSzPts val="1050"/>
                        <a:buFont typeface="Arial"/>
                        <a:buNone/>
                      </a:pPr>
                      <a:r>
                        <a:rPr b="1" lang="en-US" sz="1050" u="none" cap="none" strike="noStrike">
                          <a:solidFill>
                            <a:schemeClr val="dk1"/>
                          </a:solidFill>
                          <a:latin typeface="Arial"/>
                          <a:ea typeface="Arial"/>
                          <a:cs typeface="Arial"/>
                          <a:sym typeface="Arial"/>
                        </a:rPr>
                        <a:t>Autoevaluación: apoyar el desarrollo del diálogo en el aula</a:t>
                      </a:r>
                      <a:endParaRPr sz="1050" u="none" cap="none" strike="noStrike">
                        <a:solidFill>
                          <a:schemeClr val="dk1"/>
                        </a:solidFill>
                        <a:latin typeface="Arial"/>
                        <a:ea typeface="Arial"/>
                        <a:cs typeface="Arial"/>
                        <a:sym typeface="Arial"/>
                      </a:endParaRPr>
                    </a:p>
                    <a:p>
                      <a:pPr indent="0" lvl="0" marL="63500" marR="0" rtl="0" algn="l">
                        <a:lnSpc>
                          <a:spcPct val="100000"/>
                        </a:lnSpc>
                        <a:spcBef>
                          <a:spcPts val="509"/>
                        </a:spcBef>
                        <a:spcAft>
                          <a:spcPts val="0"/>
                        </a:spcAft>
                        <a:buNone/>
                      </a:pPr>
                      <a:r>
                        <a:rPr lang="en-US" sz="1050" u="none" cap="none" strike="noStrike">
                          <a:solidFill>
                            <a:schemeClr val="dk1"/>
                          </a:solidFill>
                          <a:latin typeface="Arial"/>
                          <a:ea typeface="Arial"/>
                          <a:cs typeface="Arial"/>
                          <a:sym typeface="Arial"/>
                        </a:rPr>
                        <a:t>Reflexione sobre el aprendizaje y la enseñanza en su clase y puntúe cada afirmación con: </a:t>
                      </a:r>
                      <a:r>
                        <a:rPr b="1" lang="en-US" sz="1050" u="none" cap="none" strike="noStrike">
                          <a:solidFill>
                            <a:schemeClr val="dk1"/>
                          </a:solidFill>
                          <a:latin typeface="Arial"/>
                          <a:ea typeface="Arial"/>
                          <a:cs typeface="Arial"/>
                          <a:sym typeface="Arial"/>
                        </a:rPr>
                        <a:t>(1)</a:t>
                      </a:r>
                      <a:r>
                        <a:rPr lang="en-US" sz="1050" u="none" cap="none" strike="noStrike">
                          <a:solidFill>
                            <a:schemeClr val="dk1"/>
                          </a:solidFill>
                          <a:latin typeface="Arial"/>
                          <a:ea typeface="Arial"/>
                          <a:cs typeface="Arial"/>
                          <a:sym typeface="Arial"/>
                        </a:rPr>
                        <a:t> rara vez </a:t>
                      </a:r>
                      <a:r>
                        <a:rPr b="1" lang="en-US" sz="1050" u="none" cap="none" strike="noStrike">
                          <a:solidFill>
                            <a:schemeClr val="dk1"/>
                          </a:solidFill>
                          <a:latin typeface="Arial"/>
                          <a:ea typeface="Arial"/>
                          <a:cs typeface="Arial"/>
                          <a:sym typeface="Arial"/>
                        </a:rPr>
                        <a:t>(2)</a:t>
                      </a:r>
                      <a:r>
                        <a:rPr lang="en-US" sz="1050" u="none" cap="none" strike="noStrike">
                          <a:solidFill>
                            <a:schemeClr val="dk1"/>
                          </a:solidFill>
                          <a:latin typeface="Arial"/>
                          <a:ea typeface="Arial"/>
                          <a:cs typeface="Arial"/>
                          <a:sym typeface="Arial"/>
                        </a:rPr>
                        <a:t> a veces </a:t>
                      </a:r>
                      <a:r>
                        <a:rPr b="1" lang="en-US" sz="1050" u="none" cap="none" strike="noStrike">
                          <a:solidFill>
                            <a:schemeClr val="dk1"/>
                          </a:solidFill>
                          <a:latin typeface="Arial"/>
                          <a:ea typeface="Arial"/>
                          <a:cs typeface="Arial"/>
                          <a:sym typeface="Arial"/>
                        </a:rPr>
                        <a:t>(3)</a:t>
                      </a:r>
                      <a:r>
                        <a:rPr lang="en-US" sz="1050" u="none" cap="none" strike="noStrike">
                          <a:solidFill>
                            <a:schemeClr val="dk1"/>
                          </a:solidFill>
                          <a:latin typeface="Arial"/>
                          <a:ea typeface="Arial"/>
                          <a:cs typeface="Arial"/>
                          <a:sym typeface="Arial"/>
                        </a:rPr>
                        <a:t> habitualmente</a:t>
                      </a:r>
                      <a:r>
                        <a:rPr lang="en-US" sz="1050" u="none" cap="none" strike="noStrike">
                          <a:latin typeface="Arial"/>
                          <a:ea typeface="Arial"/>
                          <a:cs typeface="Arial"/>
                          <a:sym typeface="Arial"/>
                        </a:rPr>
                        <a:t> </a:t>
                      </a:r>
                      <a:endParaRPr sz="1050" u="none" cap="none" strike="noStrike">
                        <a:latin typeface="Arial"/>
                        <a:ea typeface="Arial"/>
                        <a:cs typeface="Arial"/>
                        <a:sym typeface="Arial"/>
                      </a:endParaRPr>
                    </a:p>
                  </a:txBody>
                  <a:tcPr marT="647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hMerge="1"/>
              </a:tr>
              <a:tr h="679450">
                <a:tc>
                  <a:txBody>
                    <a:bodyPr/>
                    <a:lstStyle/>
                    <a:p>
                      <a:pPr indent="0" lvl="0" marL="173355" marR="0" rtl="0" algn="l">
                        <a:lnSpc>
                          <a:spcPct val="100000"/>
                        </a:lnSpc>
                        <a:spcBef>
                          <a:spcPts val="0"/>
                        </a:spcBef>
                        <a:spcAft>
                          <a:spcPts val="0"/>
                        </a:spcAft>
                        <a:buNone/>
                      </a:pPr>
                      <a:r>
                        <a:rPr b="1" lang="en-US" sz="1050" u="none" cap="none" strike="noStrike">
                          <a:latin typeface="Arial"/>
                          <a:ea typeface="Arial"/>
                          <a:cs typeface="Arial"/>
                          <a:sym typeface="Arial"/>
                        </a:rPr>
                        <a:t>En mi enseñanza, yo...</a:t>
                      </a:r>
                      <a:endParaRPr sz="1050" u="none" cap="none" strike="noStrike">
                        <a:latin typeface="Arial"/>
                        <a:ea typeface="Arial"/>
                        <a:cs typeface="Arial"/>
                        <a:sym typeface="Arial"/>
                      </a:endParaRPr>
                    </a:p>
                  </a:txBody>
                  <a:tcPr marT="647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3812" lvl="0" marL="98425" marR="74930" rtl="0" algn="l">
                        <a:lnSpc>
                          <a:spcPct val="102000"/>
                        </a:lnSpc>
                        <a:spcBef>
                          <a:spcPts val="0"/>
                        </a:spcBef>
                        <a:spcAft>
                          <a:spcPts val="0"/>
                        </a:spcAft>
                        <a:buNone/>
                      </a:pPr>
                      <a:r>
                        <a:rPr b="1" lang="en-US" sz="1050" u="none" cap="none" strike="noStrike">
                          <a:latin typeface="Arial"/>
                          <a:ea typeface="Arial"/>
                          <a:cs typeface="Arial"/>
                          <a:sym typeface="Arial"/>
                        </a:rPr>
                        <a:t>Mi </a:t>
                      </a:r>
                      <a:r>
                        <a:rPr b="1" lang="en-US" sz="1050" u="none" cap="none" strike="noStrike">
                          <a:solidFill>
                            <a:schemeClr val="dk1"/>
                          </a:solidFill>
                          <a:latin typeface="Arial"/>
                          <a:ea typeface="Arial"/>
                          <a:cs typeface="Arial"/>
                          <a:sym typeface="Arial"/>
                        </a:rPr>
                        <a:t>puntaje</a:t>
                      </a:r>
                      <a:r>
                        <a:rPr lang="en-US" sz="1050" u="none" cap="none" strike="noStrike">
                          <a:latin typeface="Arial"/>
                          <a:ea typeface="Arial"/>
                          <a:cs typeface="Arial"/>
                          <a:sym typeface="Arial"/>
                        </a:rPr>
                        <a:t> </a:t>
                      </a:r>
                      <a:endParaRPr sz="1050" u="none" cap="none" strike="noStrike">
                        <a:latin typeface="Arial"/>
                        <a:ea typeface="Arial"/>
                        <a:cs typeface="Arial"/>
                        <a:sym typeface="Arial"/>
                      </a:endParaRPr>
                    </a:p>
                  </a:txBody>
                  <a:tcPr marT="58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270510" marR="0" rtl="0" algn="l">
                        <a:lnSpc>
                          <a:spcPct val="100000"/>
                        </a:lnSpc>
                        <a:spcBef>
                          <a:spcPts val="0"/>
                        </a:spcBef>
                        <a:spcAft>
                          <a:spcPts val="0"/>
                        </a:spcAft>
                        <a:buNone/>
                      </a:pPr>
                      <a:r>
                        <a:rPr b="1" lang="en-US" sz="1050" u="none" cap="none" strike="noStrike">
                          <a:latin typeface="Arial"/>
                          <a:ea typeface="Arial"/>
                          <a:cs typeface="Arial"/>
                          <a:sym typeface="Arial"/>
                        </a:rPr>
                        <a:t>En nuestra clase, </a:t>
                      </a:r>
                      <a:r>
                        <a:rPr b="1" lang="en-US" sz="1050" u="none" cap="none" strike="noStrike">
                          <a:solidFill>
                            <a:schemeClr val="dk1"/>
                          </a:solidFill>
                          <a:latin typeface="Arial"/>
                          <a:ea typeface="Arial"/>
                          <a:cs typeface="Arial"/>
                          <a:sym typeface="Arial"/>
                        </a:rPr>
                        <a:t>los estudiantes y yo </a:t>
                      </a:r>
                      <a:r>
                        <a:rPr b="1" lang="en-US" sz="1050" u="none" cap="none" strike="noStrike">
                          <a:latin typeface="Arial"/>
                          <a:ea typeface="Arial"/>
                          <a:cs typeface="Arial"/>
                          <a:sym typeface="Arial"/>
                        </a:rPr>
                        <a:t>...</a:t>
                      </a:r>
                      <a:endParaRPr sz="1050" u="none" cap="none" strike="noStrike">
                        <a:latin typeface="Arial"/>
                        <a:ea typeface="Arial"/>
                        <a:cs typeface="Arial"/>
                        <a:sym typeface="Arial"/>
                      </a:endParaRPr>
                    </a:p>
                  </a:txBody>
                  <a:tcPr marT="647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8575" lvl="0" marL="135255" marR="78105" rtl="0" algn="l">
                        <a:lnSpc>
                          <a:spcPct val="102000"/>
                        </a:lnSpc>
                        <a:spcBef>
                          <a:spcPts val="0"/>
                        </a:spcBef>
                        <a:spcAft>
                          <a:spcPts val="0"/>
                        </a:spcAft>
                        <a:buNone/>
                      </a:pPr>
                      <a:r>
                        <a:rPr b="1" lang="en-US" sz="1050" u="none" cap="none" strike="noStrike">
                          <a:latin typeface="Arial"/>
                          <a:ea typeface="Arial"/>
                          <a:cs typeface="Arial"/>
                          <a:sym typeface="Arial"/>
                        </a:rPr>
                        <a:t>Mi </a:t>
                      </a:r>
                      <a:r>
                        <a:rPr b="1" lang="en-US" sz="1050" u="none" cap="none" strike="noStrike">
                          <a:solidFill>
                            <a:schemeClr val="dk1"/>
                          </a:solidFill>
                          <a:latin typeface="Arial"/>
                          <a:ea typeface="Arial"/>
                          <a:cs typeface="Arial"/>
                          <a:sym typeface="Arial"/>
                        </a:rPr>
                        <a:t>puntaje</a:t>
                      </a:r>
                      <a:endParaRPr sz="1050" u="none" cap="none" strike="noStrike">
                        <a:latin typeface="Arial"/>
                        <a:ea typeface="Arial"/>
                        <a:cs typeface="Arial"/>
                        <a:sym typeface="Arial"/>
                      </a:endParaRPr>
                    </a:p>
                  </a:txBody>
                  <a:tcPr marT="58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01450">
                <a:tc>
                  <a:txBody>
                    <a:bodyPr/>
                    <a:lstStyle/>
                    <a:p>
                      <a:pPr indent="-122238" lvl="0" marL="171450" marR="0" rtl="0" algn="l">
                        <a:spcBef>
                          <a:spcPts val="0"/>
                        </a:spcBef>
                        <a:spcAft>
                          <a:spcPts val="0"/>
                        </a:spcAft>
                        <a:buClr>
                          <a:schemeClr val="dk1"/>
                        </a:buClr>
                        <a:buSzPts val="1575"/>
                        <a:buFont typeface="Arial"/>
                        <a:buChar char="•"/>
                      </a:pPr>
                      <a:r>
                        <a:rPr lang="en-US" sz="1050" u="none" cap="none" strike="noStrike">
                          <a:solidFill>
                            <a:schemeClr val="dk1"/>
                          </a:solidFill>
                          <a:latin typeface="Arial"/>
                          <a:ea typeface="Arial"/>
                          <a:cs typeface="Arial"/>
                          <a:sym typeface="Arial"/>
                        </a:rPr>
                        <a:t>valoro el habla de los alumnos en mis lecciones y planifico para que se lleve a cabo en grupos y en situaciones en las que participe toda la clase</a:t>
                      </a:r>
                      <a:endParaRPr sz="1050" u="none" cap="none" strike="noStrike">
                        <a:solidFill>
                          <a:schemeClr val="dk1"/>
                        </a:solidFill>
                        <a:latin typeface="Arial"/>
                        <a:ea typeface="Arial"/>
                        <a:cs typeface="Arial"/>
                        <a:sym typeface="Arial"/>
                      </a:endParaRPr>
                    </a:p>
                    <a:p>
                      <a:pPr indent="-122238" lvl="0" marL="171450" marR="0" rtl="0" algn="l">
                        <a:spcBef>
                          <a:spcPts val="0"/>
                        </a:spcBef>
                        <a:spcAft>
                          <a:spcPts val="0"/>
                        </a:spcAft>
                        <a:buClr>
                          <a:schemeClr val="dk1"/>
                        </a:buClr>
                        <a:buSzPts val="1575"/>
                        <a:buFont typeface="Arial"/>
                        <a:buChar char="•"/>
                      </a:pPr>
                      <a:r>
                        <a:rPr lang="en-US" sz="1050" u="none" cap="none" strike="noStrike">
                          <a:solidFill>
                            <a:schemeClr val="dk1"/>
                          </a:solidFill>
                          <a:latin typeface="Arial"/>
                          <a:ea typeface="Arial"/>
                          <a:cs typeface="Arial"/>
                          <a:sym typeface="Arial"/>
                        </a:rPr>
                        <a:t>garantizo que todos participen alguna vez en el diálogo de la clase, incluido yo mismo/a</a:t>
                      </a:r>
                      <a:endParaRPr sz="1050" u="none" cap="none" strike="noStrike">
                        <a:solidFill>
                          <a:schemeClr val="dk1"/>
                        </a:solidFill>
                        <a:latin typeface="Arial"/>
                        <a:ea typeface="Arial"/>
                        <a:cs typeface="Arial"/>
                        <a:sym typeface="Arial"/>
                      </a:endParaRPr>
                    </a:p>
                    <a:p>
                      <a:pPr indent="-122238" lvl="0" marL="171450" marR="0" rtl="0" algn="l">
                        <a:spcBef>
                          <a:spcPts val="0"/>
                        </a:spcBef>
                        <a:spcAft>
                          <a:spcPts val="0"/>
                        </a:spcAft>
                        <a:buClr>
                          <a:schemeClr val="dk1"/>
                        </a:buClr>
                        <a:buSzPts val="1575"/>
                        <a:buFont typeface="Arial"/>
                        <a:buChar char="•"/>
                      </a:pPr>
                      <a:r>
                        <a:rPr lang="en-US" sz="1050" u="none" cap="none" strike="noStrike">
                          <a:solidFill>
                            <a:schemeClr val="dk1"/>
                          </a:solidFill>
                          <a:latin typeface="Arial"/>
                          <a:ea typeface="Arial"/>
                          <a:cs typeface="Arial"/>
                          <a:sym typeface="Arial"/>
                        </a:rPr>
                        <a:t>tengo en cuenta las necesidades e intereses individuales de cada estudiante al desarrollar el diálogo</a:t>
                      </a:r>
                      <a:endParaRPr sz="1050" u="none" cap="none" strike="noStrike">
                        <a:solidFill>
                          <a:schemeClr val="dk1"/>
                        </a:solidFill>
                        <a:latin typeface="Arial"/>
                        <a:ea typeface="Arial"/>
                        <a:cs typeface="Arial"/>
                        <a:sym typeface="Arial"/>
                      </a:endParaRPr>
                    </a:p>
                    <a:p>
                      <a:pPr indent="-122238" lvl="0" marL="171450" marR="0" rtl="0" algn="l">
                        <a:spcBef>
                          <a:spcPts val="0"/>
                        </a:spcBef>
                        <a:spcAft>
                          <a:spcPts val="0"/>
                        </a:spcAft>
                        <a:buClr>
                          <a:schemeClr val="dk1"/>
                        </a:buClr>
                        <a:buSzPts val="1575"/>
                        <a:buFont typeface="Arial"/>
                        <a:buChar char="•"/>
                      </a:pPr>
                      <a:r>
                        <a:rPr lang="en-US" sz="1050" u="none" cap="none" strike="noStrike">
                          <a:solidFill>
                            <a:schemeClr val="dk1"/>
                          </a:solidFill>
                          <a:latin typeface="Arial"/>
                          <a:ea typeface="Arial"/>
                          <a:cs typeface="Arial"/>
                          <a:sym typeface="Arial"/>
                        </a:rPr>
                        <a:t>animo a los estudiantes a que se responsabilicen de su propio aprendizaje (de forma individual y colectiva)</a:t>
                      </a:r>
                      <a:endParaRPr sz="1050" u="none" cap="none" strike="noStrike">
                        <a:solidFill>
                          <a:schemeClr val="dk1"/>
                        </a:solidFill>
                        <a:latin typeface="Arial"/>
                        <a:ea typeface="Arial"/>
                        <a:cs typeface="Arial"/>
                        <a:sym typeface="Arial"/>
                      </a:endParaRPr>
                    </a:p>
                    <a:p>
                      <a:pPr indent="-122238" lvl="0" marL="171450" marR="0" rtl="0" algn="l">
                        <a:spcBef>
                          <a:spcPts val="0"/>
                        </a:spcBef>
                        <a:spcAft>
                          <a:spcPts val="0"/>
                        </a:spcAft>
                        <a:buClr>
                          <a:schemeClr val="dk1"/>
                        </a:buClr>
                        <a:buSzPts val="1575"/>
                        <a:buFont typeface="Arial"/>
                        <a:buChar char="•"/>
                      </a:pPr>
                      <a:r>
                        <a:rPr lang="en-US" sz="1050" u="none" cap="none" strike="noStrike">
                          <a:solidFill>
                            <a:schemeClr val="dk1"/>
                          </a:solidFill>
                          <a:latin typeface="Arial"/>
                          <a:ea typeface="Arial"/>
                          <a:cs typeface="Arial"/>
                          <a:sym typeface="Arial"/>
                        </a:rPr>
                        <a:t>invito a los estudiantes a que desarrollen sus propias ideas y las de los demás</a:t>
                      </a:r>
                      <a:endParaRPr sz="1050" u="none" cap="none" strike="noStrike">
                        <a:solidFill>
                          <a:schemeClr val="dk1"/>
                        </a:solidFill>
                        <a:latin typeface="Arial"/>
                        <a:ea typeface="Arial"/>
                        <a:cs typeface="Arial"/>
                        <a:sym typeface="Arial"/>
                      </a:endParaRPr>
                    </a:p>
                    <a:p>
                      <a:pPr indent="-122238" lvl="0" marL="171450" marR="0" rtl="0" algn="l">
                        <a:spcBef>
                          <a:spcPts val="0"/>
                        </a:spcBef>
                        <a:spcAft>
                          <a:spcPts val="0"/>
                        </a:spcAft>
                        <a:buClr>
                          <a:schemeClr val="dk1"/>
                        </a:buClr>
                        <a:buSzPts val="1575"/>
                        <a:buFont typeface="Arial"/>
                        <a:buChar char="•"/>
                      </a:pPr>
                      <a:r>
                        <a:rPr lang="en-US" sz="1050" u="none" cap="none" strike="noStrike">
                          <a:solidFill>
                            <a:schemeClr val="dk1"/>
                          </a:solidFill>
                          <a:latin typeface="Arial"/>
                          <a:ea typeface="Arial"/>
                          <a:cs typeface="Arial"/>
                          <a:sym typeface="Arial"/>
                        </a:rPr>
                        <a:t>invito a los estudiantes a que argumenten sus ideas y opiniones</a:t>
                      </a:r>
                      <a:endParaRPr sz="1050" u="none" cap="none" strike="noStrike">
                        <a:solidFill>
                          <a:schemeClr val="dk1"/>
                        </a:solidFill>
                        <a:latin typeface="Arial"/>
                        <a:ea typeface="Arial"/>
                        <a:cs typeface="Arial"/>
                        <a:sym typeface="Arial"/>
                      </a:endParaRPr>
                    </a:p>
                    <a:p>
                      <a:pPr indent="-122238" lvl="0" marL="171450" marR="0" rtl="0" algn="l">
                        <a:spcBef>
                          <a:spcPts val="0"/>
                        </a:spcBef>
                        <a:spcAft>
                          <a:spcPts val="0"/>
                        </a:spcAft>
                        <a:buClr>
                          <a:schemeClr val="dk1"/>
                        </a:buClr>
                        <a:buSzPts val="1575"/>
                        <a:buFont typeface="Arial"/>
                        <a:buChar char="•"/>
                      </a:pPr>
                      <a:r>
                        <a:rPr lang="en-US" sz="1050" u="none" cap="none" strike="noStrike">
                          <a:solidFill>
                            <a:schemeClr val="dk1"/>
                          </a:solidFill>
                          <a:latin typeface="Arial"/>
                          <a:ea typeface="Arial"/>
                          <a:cs typeface="Arial"/>
                          <a:sym typeface="Arial"/>
                        </a:rPr>
                        <a:t>invito a los estudiantes a que se planteen preguntas unos a otros, que desafíen sus ideas</a:t>
                      </a:r>
                      <a:endParaRPr sz="1050" u="none" cap="none" strike="noStrike">
                        <a:solidFill>
                          <a:schemeClr val="dk1"/>
                        </a:solidFill>
                        <a:latin typeface="Arial"/>
                        <a:ea typeface="Arial"/>
                        <a:cs typeface="Arial"/>
                        <a:sym typeface="Arial"/>
                      </a:endParaRPr>
                    </a:p>
                    <a:p>
                      <a:pPr indent="-122238" lvl="0" marL="171450" marR="0" rtl="0" algn="l">
                        <a:spcBef>
                          <a:spcPts val="0"/>
                        </a:spcBef>
                        <a:spcAft>
                          <a:spcPts val="0"/>
                        </a:spcAft>
                        <a:buClr>
                          <a:schemeClr val="dk1"/>
                        </a:buClr>
                        <a:buSzPts val="1575"/>
                        <a:buFont typeface="Arial"/>
                        <a:buChar char="•"/>
                      </a:pPr>
                      <a:r>
                        <a:rPr lang="en-US" sz="1050" u="none" cap="none" strike="noStrike">
                          <a:solidFill>
                            <a:schemeClr val="dk1"/>
                          </a:solidFill>
                          <a:latin typeface="Arial"/>
                          <a:ea typeface="Arial"/>
                          <a:cs typeface="Arial"/>
                          <a:sym typeface="Arial"/>
                        </a:rPr>
                        <a:t>apoyo a los niños de distintas formas para permitirles que expresen sus ideas, puntos de vista y emociones</a:t>
                      </a:r>
                      <a:endParaRPr sz="1050" u="none" cap="none" strike="noStrike">
                        <a:solidFill>
                          <a:schemeClr val="dk1"/>
                        </a:solidFill>
                        <a:latin typeface="Arial"/>
                        <a:ea typeface="Arial"/>
                        <a:cs typeface="Arial"/>
                        <a:sym typeface="Arial"/>
                      </a:endParaRPr>
                    </a:p>
                    <a:p>
                      <a:pPr indent="-122238" lvl="0" marL="171450" marR="0" rtl="0" algn="l">
                        <a:spcBef>
                          <a:spcPts val="0"/>
                        </a:spcBef>
                        <a:spcAft>
                          <a:spcPts val="0"/>
                        </a:spcAft>
                        <a:buClr>
                          <a:schemeClr val="dk1"/>
                        </a:buClr>
                        <a:buSzPts val="1575"/>
                        <a:buFont typeface="Arial"/>
                        <a:buChar char="•"/>
                      </a:pPr>
                      <a:r>
                        <a:rPr lang="en-US" sz="1050" u="none" cap="none" strike="noStrike">
                          <a:solidFill>
                            <a:schemeClr val="dk1"/>
                          </a:solidFill>
                          <a:latin typeface="Arial"/>
                          <a:ea typeface="Arial"/>
                          <a:cs typeface="Arial"/>
                          <a:sym typeface="Arial"/>
                        </a:rPr>
                        <a:t>me baso en las contribuciones de los niños para avanzar en el diálogo utilizando mis propios conocimientos y comprensión de la asignatura</a:t>
                      </a:r>
                      <a:endParaRPr sz="1050" u="none" cap="none" strike="noStrike">
                        <a:solidFill>
                          <a:schemeClr val="dk1"/>
                        </a:solidFill>
                        <a:latin typeface="Arial"/>
                        <a:ea typeface="Arial"/>
                        <a:cs typeface="Arial"/>
                        <a:sym typeface="Arial"/>
                      </a:endParaRPr>
                    </a:p>
                    <a:p>
                      <a:pPr indent="-122238" lvl="0" marL="171450" marR="0" rtl="0" algn="l">
                        <a:spcBef>
                          <a:spcPts val="0"/>
                        </a:spcBef>
                        <a:spcAft>
                          <a:spcPts val="0"/>
                        </a:spcAft>
                        <a:buClr>
                          <a:schemeClr val="dk1"/>
                        </a:buClr>
                        <a:buSzPts val="1575"/>
                        <a:buFont typeface="Arial"/>
                        <a:buChar char="•"/>
                      </a:pPr>
                      <a:r>
                        <a:rPr lang="en-US" sz="1050" u="none" cap="none" strike="noStrike">
                          <a:solidFill>
                            <a:schemeClr val="dk1"/>
                          </a:solidFill>
                          <a:latin typeface="Arial"/>
                          <a:ea typeface="Arial"/>
                          <a:cs typeface="Arial"/>
                          <a:sym typeface="Arial"/>
                        </a:rPr>
                        <a:t>asumo riesgos y experimento probando nuevos enfoques de enseñanza dialógica</a:t>
                      </a:r>
                      <a:endParaRPr sz="1050" u="none" cap="none" strike="noStrike">
                        <a:solidFill>
                          <a:schemeClr val="dk1"/>
                        </a:solidFill>
                        <a:latin typeface="Arial"/>
                        <a:ea typeface="Arial"/>
                        <a:cs typeface="Arial"/>
                        <a:sym typeface="Arial"/>
                      </a:endParaRPr>
                    </a:p>
                    <a:p>
                      <a:pPr indent="-122238" lvl="0" marL="171450" marR="0" rtl="0" algn="l">
                        <a:spcBef>
                          <a:spcPts val="0"/>
                        </a:spcBef>
                        <a:spcAft>
                          <a:spcPts val="0"/>
                        </a:spcAft>
                        <a:buClr>
                          <a:schemeClr val="dk1"/>
                        </a:buClr>
                        <a:buSzPts val="1575"/>
                        <a:buFont typeface="Arial"/>
                        <a:buChar char="•"/>
                      </a:pPr>
                      <a:r>
                        <a:rPr lang="en-US" sz="1050" u="none" cap="none" strike="noStrike">
                          <a:solidFill>
                            <a:schemeClr val="dk1"/>
                          </a:solidFill>
                          <a:latin typeface="Arial"/>
                          <a:ea typeface="Arial"/>
                          <a:cs typeface="Arial"/>
                          <a:sym typeface="Arial"/>
                        </a:rPr>
                        <a:t>escucho a los alumnos, les doy mi opinión y les respondo de forma constructiva</a:t>
                      </a:r>
                      <a:r>
                        <a:rPr lang="en-US" sz="1050" u="none" cap="none" strike="noStrike">
                          <a:latin typeface="Arial"/>
                          <a:ea typeface="Arial"/>
                          <a:cs typeface="Arial"/>
                          <a:sym typeface="Arial"/>
                        </a:rPr>
                        <a:t> </a:t>
                      </a:r>
                      <a:endParaRPr sz="1050" u="none" cap="none" strike="noStrike">
                        <a:latin typeface="Arial"/>
                        <a:ea typeface="Arial"/>
                        <a:cs typeface="Arial"/>
                        <a:sym typeface="Arial"/>
                      </a:endParaRPr>
                    </a:p>
                  </a:txBody>
                  <a:tcPr marT="11685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71450" lvl="0" marL="269875" marR="0" rtl="0" algn="l">
                        <a:spcBef>
                          <a:spcPts val="0"/>
                        </a:spcBef>
                        <a:spcAft>
                          <a:spcPts val="0"/>
                        </a:spcAft>
                        <a:buClr>
                          <a:schemeClr val="dk1"/>
                        </a:buClr>
                        <a:buSzPts val="1575"/>
                        <a:buFont typeface="Arial"/>
                        <a:buChar char="•"/>
                      </a:pPr>
                      <a:r>
                        <a:rPr lang="en-US" sz="1050" u="none" cap="none" strike="noStrike">
                          <a:solidFill>
                            <a:schemeClr val="dk1"/>
                          </a:solidFill>
                          <a:latin typeface="Arial"/>
                          <a:ea typeface="Arial"/>
                          <a:cs typeface="Arial"/>
                          <a:sym typeface="Arial"/>
                        </a:rPr>
                        <a:t>creamos una conversación inclusiva</a:t>
                      </a:r>
                      <a:endParaRPr sz="1050" u="none" cap="none" strike="noStrike">
                        <a:solidFill>
                          <a:schemeClr val="dk1"/>
                        </a:solidFill>
                        <a:latin typeface="Arial"/>
                        <a:ea typeface="Arial"/>
                        <a:cs typeface="Arial"/>
                        <a:sym typeface="Arial"/>
                      </a:endParaRPr>
                    </a:p>
                    <a:p>
                      <a:pPr indent="-171450" lvl="0" marL="269875" marR="0" rtl="0" algn="l">
                        <a:spcBef>
                          <a:spcPts val="0"/>
                        </a:spcBef>
                        <a:spcAft>
                          <a:spcPts val="0"/>
                        </a:spcAft>
                        <a:buClr>
                          <a:schemeClr val="dk1"/>
                        </a:buClr>
                        <a:buSzPts val="1575"/>
                        <a:buFont typeface="Arial"/>
                        <a:buChar char="•"/>
                      </a:pPr>
                      <a:r>
                        <a:rPr lang="en-US" sz="1050" u="none" cap="none" strike="noStrike">
                          <a:solidFill>
                            <a:schemeClr val="dk1"/>
                          </a:solidFill>
                          <a:latin typeface="Arial"/>
                          <a:ea typeface="Arial"/>
                          <a:cs typeface="Arial"/>
                          <a:sym typeface="Arial"/>
                        </a:rPr>
                        <a:t>confiamos los unos en los otros y nos escuchamos</a:t>
                      </a:r>
                      <a:endParaRPr sz="1050" u="none" cap="none" strike="noStrike">
                        <a:solidFill>
                          <a:schemeClr val="dk1"/>
                        </a:solidFill>
                        <a:latin typeface="Arial"/>
                        <a:ea typeface="Arial"/>
                        <a:cs typeface="Arial"/>
                        <a:sym typeface="Arial"/>
                      </a:endParaRPr>
                    </a:p>
                    <a:p>
                      <a:pPr indent="-171450" lvl="0" marL="269875" marR="0" rtl="0" algn="l">
                        <a:spcBef>
                          <a:spcPts val="0"/>
                        </a:spcBef>
                        <a:spcAft>
                          <a:spcPts val="0"/>
                        </a:spcAft>
                        <a:buClr>
                          <a:schemeClr val="dk1"/>
                        </a:buClr>
                        <a:buSzPts val="1575"/>
                        <a:buFont typeface="Arial"/>
                        <a:buChar char="•"/>
                      </a:pPr>
                      <a:r>
                        <a:rPr lang="en-US" sz="1050" u="none" cap="none" strike="noStrike">
                          <a:solidFill>
                            <a:schemeClr val="dk1"/>
                          </a:solidFill>
                          <a:latin typeface="Arial"/>
                          <a:ea typeface="Arial"/>
                          <a:cs typeface="Arial"/>
                          <a:sym typeface="Arial"/>
                        </a:rPr>
                        <a:t>expresamos varios puntos de vista</a:t>
                      </a:r>
                      <a:endParaRPr sz="1050" u="none" cap="none" strike="noStrike">
                        <a:solidFill>
                          <a:schemeClr val="dk1"/>
                        </a:solidFill>
                        <a:latin typeface="Arial"/>
                        <a:ea typeface="Arial"/>
                        <a:cs typeface="Arial"/>
                        <a:sym typeface="Arial"/>
                      </a:endParaRPr>
                    </a:p>
                    <a:p>
                      <a:pPr indent="-171450" lvl="0" marL="269875" marR="0" rtl="0" algn="l">
                        <a:spcBef>
                          <a:spcPts val="0"/>
                        </a:spcBef>
                        <a:spcAft>
                          <a:spcPts val="0"/>
                        </a:spcAft>
                        <a:buClr>
                          <a:schemeClr val="dk1"/>
                        </a:buClr>
                        <a:buSzPts val="1575"/>
                        <a:buFont typeface="Arial"/>
                        <a:buChar char="•"/>
                      </a:pPr>
                      <a:r>
                        <a:rPr lang="en-US" sz="1050" u="none" cap="none" strike="noStrike">
                          <a:solidFill>
                            <a:schemeClr val="dk1"/>
                          </a:solidFill>
                          <a:latin typeface="Arial"/>
                          <a:ea typeface="Arial"/>
                          <a:cs typeface="Arial"/>
                          <a:sym typeface="Arial"/>
                        </a:rPr>
                        <a:t>nos rebatimos y desafiamos los unos a los otros de forma respetuosa</a:t>
                      </a:r>
                      <a:endParaRPr sz="1050" u="none" cap="none" strike="noStrike">
                        <a:solidFill>
                          <a:schemeClr val="dk1"/>
                        </a:solidFill>
                        <a:latin typeface="Arial"/>
                        <a:ea typeface="Arial"/>
                        <a:cs typeface="Arial"/>
                        <a:sym typeface="Arial"/>
                      </a:endParaRPr>
                    </a:p>
                    <a:p>
                      <a:pPr indent="-171450" lvl="0" marL="269875" marR="0" rtl="0" algn="l">
                        <a:spcBef>
                          <a:spcPts val="0"/>
                        </a:spcBef>
                        <a:spcAft>
                          <a:spcPts val="0"/>
                        </a:spcAft>
                        <a:buClr>
                          <a:schemeClr val="dk1"/>
                        </a:buClr>
                        <a:buSzPts val="1575"/>
                        <a:buFont typeface="Arial"/>
                        <a:buChar char="•"/>
                      </a:pPr>
                      <a:r>
                        <a:rPr lang="en-US" sz="1050" u="none" cap="none" strike="noStrike">
                          <a:solidFill>
                            <a:schemeClr val="dk1"/>
                          </a:solidFill>
                          <a:latin typeface="Arial"/>
                          <a:ea typeface="Arial"/>
                          <a:cs typeface="Arial"/>
                          <a:sym typeface="Arial"/>
                        </a:rPr>
                        <a:t>explicamos nuestros razonamientos de forma clara</a:t>
                      </a:r>
                      <a:endParaRPr sz="1050" u="none" cap="none" strike="noStrike">
                        <a:solidFill>
                          <a:schemeClr val="dk1"/>
                        </a:solidFill>
                        <a:latin typeface="Arial"/>
                        <a:ea typeface="Arial"/>
                        <a:cs typeface="Arial"/>
                        <a:sym typeface="Arial"/>
                      </a:endParaRPr>
                    </a:p>
                    <a:p>
                      <a:pPr indent="-171450" lvl="0" marL="269875" marR="0" rtl="0" algn="l">
                        <a:spcBef>
                          <a:spcPts val="0"/>
                        </a:spcBef>
                        <a:spcAft>
                          <a:spcPts val="0"/>
                        </a:spcAft>
                        <a:buClr>
                          <a:schemeClr val="dk1"/>
                        </a:buClr>
                        <a:buSzPts val="1575"/>
                        <a:buFont typeface="Arial"/>
                        <a:buChar char="•"/>
                      </a:pPr>
                      <a:r>
                        <a:rPr lang="en-US" sz="1050" u="none" cap="none" strike="noStrike">
                          <a:solidFill>
                            <a:schemeClr val="dk1"/>
                          </a:solidFill>
                          <a:latin typeface="Arial"/>
                          <a:ea typeface="Arial"/>
                          <a:cs typeface="Arial"/>
                          <a:sym typeface="Arial"/>
                        </a:rPr>
                        <a:t>tenemos la voluntad de cambiar de opinión de vez en cuando</a:t>
                      </a:r>
                      <a:endParaRPr sz="1050" u="none" cap="none" strike="noStrike">
                        <a:solidFill>
                          <a:schemeClr val="dk1"/>
                        </a:solidFill>
                        <a:latin typeface="Arial"/>
                        <a:ea typeface="Arial"/>
                        <a:cs typeface="Arial"/>
                        <a:sym typeface="Arial"/>
                      </a:endParaRPr>
                    </a:p>
                    <a:p>
                      <a:pPr indent="-171450" lvl="0" marL="269875" marR="0" rtl="0" algn="l">
                        <a:spcBef>
                          <a:spcPts val="0"/>
                        </a:spcBef>
                        <a:spcAft>
                          <a:spcPts val="0"/>
                        </a:spcAft>
                        <a:buClr>
                          <a:schemeClr val="dk1"/>
                        </a:buClr>
                        <a:buSzPts val="1575"/>
                        <a:buFont typeface="Arial"/>
                        <a:buChar char="•"/>
                      </a:pPr>
                      <a:r>
                        <a:rPr lang="en-US" sz="1050" u="none" cap="none" strike="noStrike">
                          <a:solidFill>
                            <a:schemeClr val="dk1"/>
                          </a:solidFill>
                          <a:latin typeface="Arial"/>
                          <a:ea typeface="Arial"/>
                          <a:cs typeface="Arial"/>
                          <a:sym typeface="Arial"/>
                        </a:rPr>
                        <a:t>a veces llegamos a un acuerdo</a:t>
                      </a:r>
                      <a:endParaRPr sz="1050" u="none" cap="none" strike="noStrike">
                        <a:solidFill>
                          <a:schemeClr val="dk1"/>
                        </a:solidFill>
                        <a:latin typeface="Arial"/>
                        <a:ea typeface="Arial"/>
                        <a:cs typeface="Arial"/>
                        <a:sym typeface="Arial"/>
                      </a:endParaRPr>
                    </a:p>
                    <a:p>
                      <a:pPr indent="-171450" lvl="0" marL="269875" marR="0" rtl="0" algn="l">
                        <a:spcBef>
                          <a:spcPts val="0"/>
                        </a:spcBef>
                        <a:spcAft>
                          <a:spcPts val="0"/>
                        </a:spcAft>
                        <a:buClr>
                          <a:schemeClr val="dk1"/>
                        </a:buClr>
                        <a:buSzPts val="1575"/>
                        <a:buFont typeface="Arial"/>
                        <a:buChar char="•"/>
                      </a:pPr>
                      <a:r>
                        <a:rPr lang="en-US" sz="1050" u="none" cap="none" strike="noStrike">
                          <a:solidFill>
                            <a:schemeClr val="dk1"/>
                          </a:solidFill>
                          <a:latin typeface="Arial"/>
                          <a:ea typeface="Arial"/>
                          <a:cs typeface="Arial"/>
                          <a:sym typeface="Arial"/>
                        </a:rPr>
                        <a:t>nos ayudamos los unos a los otros a entender las cosas de forma distinta y a mejorar conjuntamente las ideas</a:t>
                      </a:r>
                      <a:endParaRPr sz="1050" u="none" cap="none" strike="noStrike">
                        <a:solidFill>
                          <a:schemeClr val="dk1"/>
                        </a:solidFill>
                        <a:latin typeface="Arial"/>
                        <a:ea typeface="Arial"/>
                        <a:cs typeface="Arial"/>
                        <a:sym typeface="Arial"/>
                      </a:endParaRPr>
                    </a:p>
                    <a:p>
                      <a:pPr indent="-171450" lvl="0" marL="269875" marR="0" rtl="0" algn="l">
                        <a:spcBef>
                          <a:spcPts val="0"/>
                        </a:spcBef>
                        <a:spcAft>
                          <a:spcPts val="0"/>
                        </a:spcAft>
                        <a:buClr>
                          <a:schemeClr val="dk1"/>
                        </a:buClr>
                        <a:buSzPts val="1575"/>
                        <a:buFont typeface="Arial"/>
                        <a:buChar char="•"/>
                      </a:pPr>
                      <a:r>
                        <a:rPr lang="en-US" sz="1050" u="none" cap="none" strike="noStrike">
                          <a:solidFill>
                            <a:schemeClr val="dk1"/>
                          </a:solidFill>
                          <a:latin typeface="Arial"/>
                          <a:ea typeface="Arial"/>
                          <a:cs typeface="Arial"/>
                          <a:sym typeface="Arial"/>
                        </a:rPr>
                        <a:t>construimos nuevo conocimiento juntos</a:t>
                      </a:r>
                      <a:endParaRPr sz="1050" u="none" cap="none" strike="noStrike">
                        <a:solidFill>
                          <a:schemeClr val="dk1"/>
                        </a:solidFill>
                        <a:latin typeface="Arial"/>
                        <a:ea typeface="Arial"/>
                        <a:cs typeface="Arial"/>
                        <a:sym typeface="Arial"/>
                      </a:endParaRPr>
                    </a:p>
                    <a:p>
                      <a:pPr indent="-171450" lvl="0" marL="269875" marR="0" rtl="0" algn="l">
                        <a:spcBef>
                          <a:spcPts val="0"/>
                        </a:spcBef>
                        <a:spcAft>
                          <a:spcPts val="0"/>
                        </a:spcAft>
                        <a:buClr>
                          <a:schemeClr val="dk1"/>
                        </a:buClr>
                        <a:buSzPts val="1575"/>
                        <a:buFont typeface="Arial"/>
                        <a:buChar char="•"/>
                      </a:pPr>
                      <a:r>
                        <a:rPr lang="en-US" sz="1050" u="none" cap="none" strike="noStrike">
                          <a:solidFill>
                            <a:schemeClr val="dk1"/>
                          </a:solidFill>
                          <a:latin typeface="Arial"/>
                          <a:ea typeface="Arial"/>
                          <a:cs typeface="Arial"/>
                          <a:sym typeface="Arial"/>
                        </a:rPr>
                        <a:t>ampliamos y perfeccionamos lo que ya sabemos</a:t>
                      </a:r>
                      <a:endParaRPr sz="1050" u="none" cap="none" strike="noStrike">
                        <a:solidFill>
                          <a:schemeClr val="dk1"/>
                        </a:solidFill>
                        <a:latin typeface="Arial"/>
                        <a:ea typeface="Arial"/>
                        <a:cs typeface="Arial"/>
                        <a:sym typeface="Arial"/>
                      </a:endParaRPr>
                    </a:p>
                    <a:p>
                      <a:pPr indent="-171450" lvl="0" marL="269875" marR="0" rtl="0" algn="l">
                        <a:spcBef>
                          <a:spcPts val="0"/>
                        </a:spcBef>
                        <a:spcAft>
                          <a:spcPts val="0"/>
                        </a:spcAft>
                        <a:buClr>
                          <a:schemeClr val="dk1"/>
                        </a:buClr>
                        <a:buSzPts val="1575"/>
                        <a:buFont typeface="Arial"/>
                        <a:buChar char="•"/>
                      </a:pPr>
                      <a:r>
                        <a:rPr lang="en-US" sz="1050" u="none" cap="none" strike="noStrike">
                          <a:solidFill>
                            <a:schemeClr val="dk1"/>
                          </a:solidFill>
                          <a:latin typeface="Arial"/>
                          <a:ea typeface="Arial"/>
                          <a:cs typeface="Arial"/>
                          <a:sym typeface="Arial"/>
                        </a:rPr>
                        <a:t>proseguimos con el diálogo a lo largo del tiempo, de una lección a otra</a:t>
                      </a:r>
                      <a:endParaRPr sz="1050" u="none" cap="none" strike="noStrike">
                        <a:solidFill>
                          <a:schemeClr val="dk1"/>
                        </a:solidFill>
                        <a:latin typeface="Arial"/>
                        <a:ea typeface="Arial"/>
                        <a:cs typeface="Arial"/>
                        <a:sym typeface="Arial"/>
                      </a:endParaRPr>
                    </a:p>
                    <a:p>
                      <a:pPr indent="-171450" lvl="0" marL="269875" marR="0" rtl="0" algn="l">
                        <a:spcBef>
                          <a:spcPts val="0"/>
                        </a:spcBef>
                        <a:spcAft>
                          <a:spcPts val="0"/>
                        </a:spcAft>
                        <a:buClr>
                          <a:schemeClr val="dk1"/>
                        </a:buClr>
                        <a:buSzPts val="1575"/>
                        <a:buFont typeface="Arial"/>
                        <a:buChar char="•"/>
                      </a:pPr>
                      <a:r>
                        <a:rPr lang="en-US" sz="1050" u="none" cap="none" strike="noStrike">
                          <a:solidFill>
                            <a:schemeClr val="dk1"/>
                          </a:solidFill>
                          <a:latin typeface="Arial"/>
                          <a:ea typeface="Arial"/>
                          <a:cs typeface="Arial"/>
                          <a:sym typeface="Arial"/>
                        </a:rPr>
                        <a:t>nos damos cuenta de lo que todavía necesitamos o queremos aprender y cómo nos gustaría hacerlo</a:t>
                      </a:r>
                      <a:r>
                        <a:rPr lang="en-US" sz="1000" u="none" cap="none" strike="noStrike">
                          <a:latin typeface="Arial"/>
                          <a:ea typeface="Arial"/>
                          <a:cs typeface="Arial"/>
                          <a:sym typeface="Arial"/>
                        </a:rPr>
                        <a:t> </a:t>
                      </a:r>
                      <a:endParaRPr sz="1000" u="none" cap="none" strike="noStrike">
                        <a:latin typeface="Arial"/>
                        <a:ea typeface="Arial"/>
                        <a:cs typeface="Arial"/>
                        <a:sym typeface="Arial"/>
                      </a:endParaRPr>
                    </a:p>
                  </a:txBody>
                  <a:tcPr marT="11685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339" name="Google Shape;339;p31"/>
          <p:cNvSpPr txBox="1"/>
          <p:nvPr/>
        </p:nvSpPr>
        <p:spPr>
          <a:xfrm>
            <a:off x="596146" y="735210"/>
            <a:ext cx="9799320" cy="937260"/>
          </a:xfrm>
          <a:prstGeom prst="rect">
            <a:avLst/>
          </a:prstGeom>
          <a:solidFill>
            <a:srgbClr val="CCCCFF"/>
          </a:solidFill>
          <a:ln>
            <a:noFill/>
          </a:ln>
        </p:spPr>
        <p:txBody>
          <a:bodyPr anchorCtr="0" anchor="t" bIns="0" lIns="0" spcFirstLastPara="1" rIns="0" wrap="square" tIns="72375">
            <a:spAutoFit/>
          </a:bodyPr>
          <a:lstStyle/>
          <a:p>
            <a:pPr indent="0" lvl="0" marL="80010" rtl="0" algn="l">
              <a:lnSpc>
                <a:spcPct val="100000"/>
              </a:lnSpc>
              <a:spcBef>
                <a:spcPts val="0"/>
              </a:spcBef>
              <a:spcAft>
                <a:spcPts val="0"/>
              </a:spcAft>
              <a:buNone/>
            </a:pPr>
            <a:r>
              <a:rPr lang="en-US" sz="1200">
                <a:latin typeface="Arial"/>
                <a:ea typeface="Arial"/>
                <a:cs typeface="Arial"/>
                <a:sym typeface="Arial"/>
              </a:rPr>
              <a:t>Punto de reflexión: al realizar la auto-evaluación, pregúntese:</a:t>
            </a:r>
            <a:endParaRPr sz="1200">
              <a:latin typeface="Arial"/>
              <a:ea typeface="Arial"/>
              <a:cs typeface="Arial"/>
              <a:sym typeface="Arial"/>
            </a:endParaRPr>
          </a:p>
          <a:p>
            <a:pPr indent="-110488" lvl="0" marL="190500" rtl="0" algn="l">
              <a:lnSpc>
                <a:spcPct val="100000"/>
              </a:lnSpc>
              <a:spcBef>
                <a:spcPts val="20"/>
              </a:spcBef>
              <a:spcAft>
                <a:spcPts val="0"/>
              </a:spcAft>
              <a:buSzPts val="1200"/>
              <a:buFont typeface="Arial"/>
              <a:buChar char="•"/>
            </a:pPr>
            <a:r>
              <a:rPr b="1" lang="en-US" sz="1200">
                <a:latin typeface="Arial"/>
                <a:ea typeface="Arial"/>
                <a:cs typeface="Arial"/>
                <a:sym typeface="Arial"/>
              </a:rPr>
              <a:t>¿Qué significan esto en mi práctica y cómo sé que realmente está sucediendo?</a:t>
            </a:r>
            <a:endParaRPr sz="1200">
              <a:latin typeface="Arial"/>
              <a:ea typeface="Arial"/>
              <a:cs typeface="Arial"/>
              <a:sym typeface="Arial"/>
            </a:endParaRPr>
          </a:p>
          <a:p>
            <a:pPr indent="-110488" lvl="0" marL="190500" rtl="0" algn="l">
              <a:lnSpc>
                <a:spcPct val="100000"/>
              </a:lnSpc>
              <a:spcBef>
                <a:spcPts val="25"/>
              </a:spcBef>
              <a:spcAft>
                <a:spcPts val="0"/>
              </a:spcAft>
              <a:buSzPts val="1200"/>
              <a:buFont typeface="Arial"/>
              <a:buChar char="•"/>
            </a:pPr>
            <a:r>
              <a:rPr b="1" lang="en-US" sz="1200">
                <a:latin typeface="Arial"/>
                <a:ea typeface="Arial"/>
                <a:cs typeface="Arial"/>
                <a:sym typeface="Arial"/>
              </a:rPr>
              <a:t>¿En qué medida mi aula favorece el diálogo para el aprendizaje?</a:t>
            </a:r>
            <a:endParaRPr sz="1200">
              <a:latin typeface="Arial"/>
              <a:ea typeface="Arial"/>
              <a:cs typeface="Arial"/>
              <a:sym typeface="Arial"/>
            </a:endParaRPr>
          </a:p>
          <a:p>
            <a:pPr indent="-110488" lvl="0" marL="190500" rtl="0" algn="l">
              <a:lnSpc>
                <a:spcPct val="100000"/>
              </a:lnSpc>
              <a:spcBef>
                <a:spcPts val="50"/>
              </a:spcBef>
              <a:spcAft>
                <a:spcPts val="0"/>
              </a:spcAft>
              <a:buSzPts val="1200"/>
              <a:buFont typeface="Arial"/>
              <a:buChar char="•"/>
            </a:pPr>
            <a:r>
              <a:rPr b="1" lang="en-US" sz="1200">
                <a:latin typeface="Arial"/>
                <a:ea typeface="Arial"/>
                <a:cs typeface="Arial"/>
                <a:sym typeface="Arial"/>
              </a:rPr>
              <a:t>¿Cuál es la diferencia entre las columnas "yo" y "nosotros"? ¿Existe alguna diferencia entre su planificación y lo que sucede en la práctica?</a:t>
            </a:r>
            <a:endParaRPr sz="1200">
              <a:latin typeface="Arial"/>
              <a:ea typeface="Arial"/>
              <a:cs typeface="Arial"/>
              <a:sym typeface="Arial"/>
            </a:endParaRPr>
          </a:p>
        </p:txBody>
      </p:sp>
      <p:pic>
        <p:nvPicPr>
          <p:cNvPr id="340" name="Google Shape;340;p31"/>
          <p:cNvPicPr preferRelativeResize="0"/>
          <p:nvPr/>
        </p:nvPicPr>
        <p:blipFill rotWithShape="1">
          <a:blip r:embed="rId3">
            <a:alphaModFix/>
          </a:blip>
          <a:srcRect b="0" l="0" r="0" t="0"/>
          <a:stretch/>
        </p:blipFill>
        <p:spPr>
          <a:xfrm>
            <a:off x="8470900" y="1952625"/>
            <a:ext cx="289560" cy="2889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44" name="Shape 344"/>
        <p:cNvGrpSpPr/>
        <p:nvPr/>
      </p:nvGrpSpPr>
      <p:grpSpPr>
        <a:xfrm>
          <a:off x="0" y="0"/>
          <a:ext cx="0" cy="0"/>
          <a:chOff x="0" y="0"/>
          <a:chExt cx="0" cy="0"/>
        </a:xfrm>
      </p:grpSpPr>
      <p:sp>
        <p:nvSpPr>
          <p:cNvPr id="345" name="Google Shape;345;p32"/>
          <p:cNvSpPr txBox="1"/>
          <p:nvPr/>
        </p:nvSpPr>
        <p:spPr>
          <a:xfrm>
            <a:off x="619006" y="1139601"/>
            <a:ext cx="3344545" cy="737235"/>
          </a:xfrm>
          <a:prstGeom prst="rect">
            <a:avLst/>
          </a:prstGeom>
          <a:solidFill>
            <a:srgbClr val="D9F1F6"/>
          </a:solidFill>
          <a:ln>
            <a:noFill/>
          </a:ln>
        </p:spPr>
        <p:txBody>
          <a:bodyPr anchorCtr="0" anchor="t" bIns="0" lIns="0" spcFirstLastPara="1" rIns="0" wrap="square" tIns="15225">
            <a:spAutoFit/>
          </a:bodyPr>
          <a:lstStyle/>
          <a:p>
            <a:pPr indent="0" lvl="0" marL="23495" rtl="0" algn="l">
              <a:lnSpc>
                <a:spcPct val="100000"/>
              </a:lnSpc>
              <a:spcBef>
                <a:spcPts val="0"/>
              </a:spcBef>
              <a:spcAft>
                <a:spcPts val="0"/>
              </a:spcAft>
              <a:buNone/>
            </a:pPr>
            <a:r>
              <a:rPr b="1" lang="en-US" sz="1800">
                <a:solidFill>
                  <a:srgbClr val="1A616F"/>
                </a:solidFill>
                <a:latin typeface="Arial"/>
                <a:ea typeface="Arial"/>
                <a:cs typeface="Arial"/>
                <a:sym typeface="Arial"/>
              </a:rPr>
              <a:t>Parte e. Ciclo reflexivo de la</a:t>
            </a:r>
            <a:endParaRPr sz="1800">
              <a:latin typeface="Arial"/>
              <a:ea typeface="Arial"/>
              <a:cs typeface="Arial"/>
              <a:sym typeface="Arial"/>
            </a:endParaRPr>
          </a:p>
          <a:p>
            <a:pPr indent="0" lvl="0" marL="23495" rtl="0" algn="l">
              <a:lnSpc>
                <a:spcPct val="100000"/>
              </a:lnSpc>
              <a:spcBef>
                <a:spcPts val="455"/>
              </a:spcBef>
              <a:spcAft>
                <a:spcPts val="0"/>
              </a:spcAft>
              <a:buNone/>
            </a:pPr>
            <a:r>
              <a:rPr b="1" lang="en-US" sz="1800">
                <a:solidFill>
                  <a:srgbClr val="1A616F"/>
                </a:solidFill>
                <a:latin typeface="Arial"/>
                <a:ea typeface="Arial"/>
                <a:cs typeface="Arial"/>
                <a:sym typeface="Arial"/>
              </a:rPr>
              <a:t>investigación en el aula</a:t>
            </a:r>
            <a:endParaRPr sz="1800">
              <a:latin typeface="Arial"/>
              <a:ea typeface="Arial"/>
              <a:cs typeface="Arial"/>
              <a:sym typeface="Arial"/>
            </a:endParaRPr>
          </a:p>
        </p:txBody>
      </p:sp>
      <p:sp>
        <p:nvSpPr>
          <p:cNvPr id="346" name="Google Shape;346;p32"/>
          <p:cNvSpPr txBox="1"/>
          <p:nvPr/>
        </p:nvSpPr>
        <p:spPr>
          <a:xfrm>
            <a:off x="629291" y="2171603"/>
            <a:ext cx="4723765" cy="4239895"/>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54600">
            <a:spAutoFit/>
          </a:bodyPr>
          <a:lstStyle/>
          <a:p>
            <a:pPr indent="0" lvl="0" marL="99060" marR="113664" rtl="0" algn="just">
              <a:lnSpc>
                <a:spcPct val="120700"/>
              </a:lnSpc>
              <a:spcBef>
                <a:spcPts val="0"/>
              </a:spcBef>
              <a:spcAft>
                <a:spcPts val="0"/>
              </a:spcAft>
              <a:buNone/>
            </a:pPr>
            <a:r>
              <a:rPr lang="en-US" sz="1200">
                <a:latin typeface="Arial"/>
                <a:ea typeface="Arial"/>
                <a:cs typeface="Arial"/>
                <a:sym typeface="Arial"/>
              </a:rPr>
              <a:t>T-SEDA es particularmente adecuado para situaciones en las que los docentes han identificado un </a:t>
            </a:r>
            <a:r>
              <a:rPr b="1" lang="en-US" sz="1200">
                <a:latin typeface="Arial"/>
                <a:ea typeface="Arial"/>
                <a:cs typeface="Arial"/>
                <a:sym typeface="Arial"/>
              </a:rPr>
              <a:t>interés o preocupación particular </a:t>
            </a:r>
            <a:r>
              <a:rPr lang="en-US" sz="1200">
                <a:latin typeface="Arial"/>
                <a:ea typeface="Arial"/>
                <a:cs typeface="Arial"/>
                <a:sym typeface="Arial"/>
              </a:rPr>
              <a:t>en el habla y el aprendizaje en el aula. En este punto, es posible que usted haya identificado a partir de su auto-evaluación que tiene un objetivo o propósito particular para su aula, o puede haberlo identificado durante conversaciones con colegas o incluso con sus estudiantes.</a:t>
            </a:r>
            <a:endParaRPr sz="1200">
              <a:latin typeface="Arial"/>
              <a:ea typeface="Arial"/>
              <a:cs typeface="Arial"/>
              <a:sym typeface="Arial"/>
            </a:endParaRPr>
          </a:p>
          <a:p>
            <a:pPr indent="0" lvl="0" marL="99060" marR="113029" rtl="0" algn="just">
              <a:lnSpc>
                <a:spcPct val="120800"/>
              </a:lnSpc>
              <a:spcBef>
                <a:spcPts val="615"/>
              </a:spcBef>
              <a:spcAft>
                <a:spcPts val="0"/>
              </a:spcAft>
              <a:buNone/>
            </a:pPr>
            <a:r>
              <a:rPr lang="en-US" sz="1200">
                <a:latin typeface="Arial"/>
                <a:ea typeface="Arial"/>
                <a:cs typeface="Arial"/>
                <a:sym typeface="Arial"/>
              </a:rPr>
              <a:t>Los enfoques descritos en el kit T-SEDA se basan en la creencia de que la </a:t>
            </a:r>
            <a:r>
              <a:rPr b="1" lang="en-US" sz="1200">
                <a:latin typeface="Arial"/>
                <a:ea typeface="Arial"/>
                <a:cs typeface="Arial"/>
                <a:sym typeface="Arial"/>
              </a:rPr>
              <a:t>indagación reflexiva </a:t>
            </a:r>
            <a:r>
              <a:rPr lang="en-US" sz="1200">
                <a:latin typeface="Arial"/>
                <a:ea typeface="Arial"/>
                <a:cs typeface="Arial"/>
                <a:sym typeface="Arial"/>
              </a:rPr>
              <a:t>está en la base de la enseñanza. Centrar las </a:t>
            </a:r>
            <a:r>
              <a:rPr b="1" lang="en-US" sz="1200">
                <a:latin typeface="Arial"/>
                <a:ea typeface="Arial"/>
                <a:cs typeface="Arial"/>
                <a:sym typeface="Arial"/>
              </a:rPr>
              <a:t>preguntas de investigación </a:t>
            </a:r>
            <a:r>
              <a:rPr lang="en-US" sz="1200">
                <a:latin typeface="Arial"/>
                <a:ea typeface="Arial"/>
                <a:cs typeface="Arial"/>
                <a:sym typeface="Arial"/>
              </a:rPr>
              <a:t>y realizar una </a:t>
            </a:r>
            <a:r>
              <a:rPr b="1" lang="en-US" sz="1200">
                <a:latin typeface="Arial"/>
                <a:ea typeface="Arial"/>
                <a:cs typeface="Arial"/>
                <a:sym typeface="Arial"/>
              </a:rPr>
              <a:t>breve investigación </a:t>
            </a:r>
            <a:r>
              <a:rPr lang="en-US" sz="1200">
                <a:latin typeface="Arial"/>
                <a:ea typeface="Arial"/>
                <a:cs typeface="Arial"/>
                <a:sym typeface="Arial"/>
              </a:rPr>
              <a:t>en el aula puede ayudar a centrar la atención, agudizar la conciencia y desarrollar la comprensión de </a:t>
            </a:r>
            <a:r>
              <a:rPr b="1" lang="en-US" sz="1200">
                <a:latin typeface="Arial"/>
                <a:ea typeface="Arial"/>
                <a:cs typeface="Arial"/>
                <a:sym typeface="Arial"/>
              </a:rPr>
              <a:t>lo que realmente está sucediendo </a:t>
            </a:r>
            <a:r>
              <a:rPr lang="en-US" sz="1200">
                <a:latin typeface="Arial"/>
                <a:ea typeface="Arial"/>
                <a:cs typeface="Arial"/>
                <a:sym typeface="Arial"/>
              </a:rPr>
              <a:t>en el acelerado entorno del aula. La reflexión sobre la evidencia observada y la discusión adicional con los colegas respalda la toma de decisiones posterior sobre el establecimiento de prioridades y la decisión de intervenir y cómo. Este proceso de indagación se asemeja a la investigación-acción basada en la escuela, en la que el conocimiento y la comprensión se desarrollan a través de ciclos iterativos de planificación, pilotos en el aula, observación, evaluación, reflexión y modificación.</a:t>
            </a:r>
            <a:endParaRPr sz="1200">
              <a:latin typeface="Arial"/>
              <a:ea typeface="Arial"/>
              <a:cs typeface="Arial"/>
              <a:sym typeface="Arial"/>
            </a:endParaRPr>
          </a:p>
        </p:txBody>
      </p:sp>
      <p:sp>
        <p:nvSpPr>
          <p:cNvPr id="347" name="Google Shape;347;p32"/>
          <p:cNvSpPr txBox="1"/>
          <p:nvPr/>
        </p:nvSpPr>
        <p:spPr>
          <a:xfrm>
            <a:off x="4644249" y="1208208"/>
            <a:ext cx="1720850" cy="537845"/>
          </a:xfrm>
          <a:prstGeom prst="rect">
            <a:avLst/>
          </a:prstGeom>
          <a:noFill/>
          <a:ln>
            <a:noFill/>
          </a:ln>
        </p:spPr>
        <p:txBody>
          <a:bodyPr anchorCtr="0" anchor="t" bIns="0" lIns="0" spcFirstLastPara="1" rIns="0" wrap="square" tIns="12700">
            <a:spAutoFit/>
          </a:bodyPr>
          <a:lstStyle/>
          <a:p>
            <a:pPr indent="-486409" lvl="0" marL="498475" marR="5080" rtl="0" algn="l">
              <a:lnSpc>
                <a:spcPct val="120000"/>
              </a:lnSpc>
              <a:spcBef>
                <a:spcPts val="0"/>
              </a:spcBef>
              <a:spcAft>
                <a:spcPts val="0"/>
              </a:spcAft>
              <a:buNone/>
            </a:pPr>
            <a:r>
              <a:rPr b="1" lang="en-US" sz="1400">
                <a:latin typeface="Arial"/>
                <a:ea typeface="Arial"/>
                <a:cs typeface="Arial"/>
                <a:sym typeface="Arial"/>
              </a:rPr>
              <a:t>Enfocarse en el diálogo educativo</a:t>
            </a:r>
            <a:endParaRPr sz="1400">
              <a:latin typeface="Arial"/>
              <a:ea typeface="Arial"/>
              <a:cs typeface="Arial"/>
              <a:sym typeface="Arial"/>
            </a:endParaRPr>
          </a:p>
        </p:txBody>
      </p:sp>
      <p:sp>
        <p:nvSpPr>
          <p:cNvPr id="348" name="Google Shape;348;p32"/>
          <p:cNvSpPr txBox="1"/>
          <p:nvPr/>
        </p:nvSpPr>
        <p:spPr>
          <a:xfrm>
            <a:off x="5756789" y="2170204"/>
            <a:ext cx="4640580" cy="4438015"/>
          </a:xfrm>
          <a:prstGeom prst="rect">
            <a:avLst/>
          </a:prstGeom>
          <a:solidFill>
            <a:srgbClr val="D9F1F6"/>
          </a:solidFill>
          <a:ln>
            <a:noFill/>
          </a:ln>
        </p:spPr>
        <p:txBody>
          <a:bodyPr anchorCtr="0" anchor="t" bIns="0" lIns="0" spcFirstLastPara="1" rIns="0" wrap="square" tIns="73025">
            <a:spAutoFit/>
          </a:bodyPr>
          <a:lstStyle/>
          <a:p>
            <a:pPr indent="0" lvl="0" marL="80010" rtl="0" algn="l">
              <a:lnSpc>
                <a:spcPct val="100000"/>
              </a:lnSpc>
              <a:spcBef>
                <a:spcPts val="0"/>
              </a:spcBef>
              <a:spcAft>
                <a:spcPts val="0"/>
              </a:spcAft>
              <a:buNone/>
            </a:pPr>
            <a:r>
              <a:rPr b="1" lang="en-US" sz="1200">
                <a:latin typeface="Arial"/>
                <a:ea typeface="Arial"/>
                <a:cs typeface="Arial"/>
                <a:sym typeface="Arial"/>
              </a:rPr>
              <a:t>Puntos de reflexión:</a:t>
            </a:r>
            <a:endParaRPr sz="1200">
              <a:latin typeface="Arial"/>
              <a:ea typeface="Arial"/>
              <a:cs typeface="Arial"/>
              <a:sym typeface="Arial"/>
            </a:endParaRPr>
          </a:p>
          <a:p>
            <a:pPr indent="-149860" lvl="0" marL="229870" marR="177800" rtl="0" algn="l">
              <a:lnSpc>
                <a:spcPct val="120600"/>
              </a:lnSpc>
              <a:spcBef>
                <a:spcPts val="615"/>
              </a:spcBef>
              <a:spcAft>
                <a:spcPts val="0"/>
              </a:spcAft>
              <a:buSzPts val="1200"/>
              <a:buFont typeface="Arial"/>
              <a:buAutoNum type="arabicPeriod"/>
            </a:pPr>
            <a:r>
              <a:rPr lang="en-US" sz="1200">
                <a:latin typeface="Arial"/>
                <a:ea typeface="Arial"/>
                <a:cs typeface="Arial"/>
                <a:sym typeface="Arial"/>
              </a:rPr>
              <a:t>Ahora que ha completado su auto-evaluación, ¿cuáles son los temas que más le interesan para realizar una investigación? ¿Qué quiere averiguar o cambiar sobre el diálogo en su aula? Anote algunas ideas para una posible investigación.</a:t>
            </a:r>
            <a:endParaRPr sz="1200">
              <a:latin typeface="Arial"/>
              <a:ea typeface="Arial"/>
              <a:cs typeface="Arial"/>
              <a:sym typeface="Arial"/>
            </a:endParaRPr>
          </a:p>
          <a:p>
            <a:pPr indent="-149860" lvl="0" marL="229870" rtl="0" algn="l">
              <a:lnSpc>
                <a:spcPct val="100000"/>
              </a:lnSpc>
              <a:spcBef>
                <a:spcPts val="910"/>
              </a:spcBef>
              <a:spcAft>
                <a:spcPts val="0"/>
              </a:spcAft>
              <a:buSzPts val="1200"/>
              <a:buFont typeface="Arial"/>
              <a:buAutoNum type="arabicPeriod"/>
            </a:pPr>
            <a:r>
              <a:rPr lang="en-US" sz="1200">
                <a:latin typeface="Arial"/>
                <a:ea typeface="Arial"/>
                <a:cs typeface="Arial"/>
                <a:sym typeface="Arial"/>
              </a:rPr>
              <a:t>Regrese y observe el esquema de codificación T-SEDA en la Parte b.</a:t>
            </a:r>
            <a:endParaRPr sz="1200">
              <a:latin typeface="Arial"/>
              <a:ea typeface="Arial"/>
              <a:cs typeface="Arial"/>
              <a:sym typeface="Arial"/>
            </a:endParaRPr>
          </a:p>
          <a:p>
            <a:pPr indent="0" lvl="0" marL="80010" marR="196215" rtl="0" algn="l">
              <a:lnSpc>
                <a:spcPct val="145833"/>
              </a:lnSpc>
              <a:spcBef>
                <a:spcPts val="90"/>
              </a:spcBef>
              <a:spcAft>
                <a:spcPts val="0"/>
              </a:spcAft>
              <a:buNone/>
            </a:pPr>
            <a:r>
              <a:rPr lang="en-US" sz="1200">
                <a:latin typeface="Arial"/>
                <a:ea typeface="Arial"/>
                <a:cs typeface="Arial"/>
                <a:sym typeface="Arial"/>
              </a:rPr>
              <a:t>¿Cuáles de los códigos cree que son más relevantes para usted? Anote los códigos junto a sus ideas para una posible investigación.</a:t>
            </a:r>
            <a:endParaRPr sz="1200">
              <a:latin typeface="Arial"/>
              <a:ea typeface="Arial"/>
              <a:cs typeface="Arial"/>
              <a:sym typeface="Arial"/>
            </a:endParaRPr>
          </a:p>
          <a:p>
            <a:pPr indent="-149860" lvl="0" marL="229870" marR="304800" rtl="0" algn="l">
              <a:lnSpc>
                <a:spcPct val="121100"/>
              </a:lnSpc>
              <a:spcBef>
                <a:spcPts val="475"/>
              </a:spcBef>
              <a:spcAft>
                <a:spcPts val="0"/>
              </a:spcAft>
              <a:buSzPts val="1200"/>
              <a:buFont typeface="Arial"/>
              <a:buAutoNum type="arabicPeriod" startAt="3"/>
            </a:pPr>
            <a:r>
              <a:rPr lang="en-US" sz="1200">
                <a:latin typeface="Arial"/>
                <a:ea typeface="Arial"/>
                <a:cs typeface="Arial"/>
                <a:sym typeface="Arial"/>
              </a:rPr>
              <a:t>También puede interesarle otros aspectos del diálogo, como las reglas de conversación y / o los niveles generales de participación en una sesión (plantilla 2F) o la autoevaluación de estudiantes sobre la calidad del trabajo en grupo (plantilla 2G).</a:t>
            </a:r>
            <a:endParaRPr sz="1200">
              <a:latin typeface="Arial"/>
              <a:ea typeface="Arial"/>
              <a:cs typeface="Arial"/>
              <a:sym typeface="Arial"/>
            </a:endParaRPr>
          </a:p>
          <a:p>
            <a:pPr indent="-149860" lvl="0" marL="229870" marR="139700" rtl="0" algn="l">
              <a:lnSpc>
                <a:spcPct val="120700"/>
              </a:lnSpc>
              <a:spcBef>
                <a:spcPts val="590"/>
              </a:spcBef>
              <a:spcAft>
                <a:spcPts val="0"/>
              </a:spcAft>
              <a:buSzPts val="1200"/>
              <a:buFont typeface="Arial"/>
              <a:buAutoNum type="arabicPeriod" startAt="3"/>
            </a:pPr>
            <a:r>
              <a:rPr lang="en-US" sz="1200">
                <a:latin typeface="Arial"/>
                <a:ea typeface="Arial"/>
                <a:cs typeface="Arial"/>
                <a:sym typeface="Arial"/>
              </a:rPr>
              <a:t>Ahora mire el ciclo de investigación en la página siguiente. Ha estado trabajando en la sección superior, Intereses y objetivos, para la que identificó puntos de interés y posibles objetivos. También ha comenzado a pensar en los códigos T-SEDA relevantes del esquema. La siguiente sección del kit le ayudará a delimitar su enfoque para que pueda planificar su investigación.</a:t>
            </a:r>
            <a:endParaRPr sz="1200">
              <a:latin typeface="Arial"/>
              <a:ea typeface="Arial"/>
              <a:cs typeface="Arial"/>
              <a:sym typeface="Arial"/>
            </a:endParaRPr>
          </a:p>
        </p:txBody>
      </p:sp>
      <p:sp>
        <p:nvSpPr>
          <p:cNvPr id="349" name="Google Shape;349;p32"/>
          <p:cNvSpPr txBox="1"/>
          <p:nvPr/>
        </p:nvSpPr>
        <p:spPr>
          <a:xfrm>
            <a:off x="5756789" y="6704826"/>
            <a:ext cx="4640580" cy="276999"/>
          </a:xfrm>
          <a:prstGeom prst="rect">
            <a:avLst/>
          </a:prstGeom>
          <a:noFill/>
          <a:ln cap="flat" cmpd="sng" w="25400">
            <a:solidFill>
              <a:srgbClr val="2791A6"/>
            </a:solidFill>
            <a:prstDash val="solid"/>
            <a:round/>
            <a:headEnd len="sm" w="sm" type="none"/>
            <a:tailEnd len="sm" w="sm" type="none"/>
          </a:ln>
        </p:spPr>
        <p:txBody>
          <a:bodyPr anchorCtr="0" anchor="t" bIns="45700" lIns="91425" spcFirstLastPara="1" rIns="91425" wrap="square" tIns="45700">
            <a:spAutoFit/>
          </a:bodyPr>
          <a:lstStyle/>
          <a:p>
            <a:pPr indent="0" lvl="0" marL="0" rtl="0" algn="l">
              <a:spcBef>
                <a:spcPts val="0"/>
              </a:spcBef>
              <a:spcAft>
                <a:spcPts val="0"/>
              </a:spcAft>
              <a:buNone/>
            </a:pPr>
            <a:r>
              <a:rPr lang="en-US" sz="1200">
                <a:highlight>
                  <a:srgbClr val="00FFFF"/>
                </a:highlight>
                <a:latin typeface="Arial"/>
                <a:ea typeface="Arial"/>
                <a:cs typeface="Arial"/>
                <a:sym typeface="Arial"/>
              </a:rPr>
              <a:t>Una plantilla descargable puede encontrarse en nuestro </a:t>
            </a:r>
            <a:r>
              <a:rPr lang="en-US" sz="1200" u="sng">
                <a:solidFill>
                  <a:schemeClr val="hlink"/>
                </a:solidFill>
                <a:highlight>
                  <a:srgbClr val="00FFFF"/>
                </a:highlight>
                <a:latin typeface="Arial"/>
                <a:ea typeface="Arial"/>
                <a:cs typeface="Arial"/>
                <a:sym typeface="Arial"/>
                <a:hlinkClick r:id="rId3"/>
              </a:rPr>
              <a:t>website</a:t>
            </a:r>
            <a:endParaRPr sz="1200">
              <a:highlight>
                <a:srgbClr val="00FFFF"/>
              </a:highlight>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id="355" name="Google Shape;355;p33"/>
          <p:cNvPicPr preferRelativeResize="0"/>
          <p:nvPr/>
        </p:nvPicPr>
        <p:blipFill rotWithShape="1">
          <a:blip r:embed="rId3">
            <a:alphaModFix/>
          </a:blip>
          <a:srcRect b="0" l="0" r="0" t="0"/>
          <a:stretch/>
        </p:blipFill>
        <p:spPr>
          <a:xfrm>
            <a:off x="4416714" y="1291769"/>
            <a:ext cx="1560869" cy="1229235"/>
          </a:xfrm>
          <a:prstGeom prst="rect">
            <a:avLst/>
          </a:prstGeom>
          <a:noFill/>
          <a:ln>
            <a:noFill/>
          </a:ln>
        </p:spPr>
      </p:pic>
      <p:sp>
        <p:nvSpPr>
          <p:cNvPr id="356" name="Google Shape;356;p33"/>
          <p:cNvSpPr txBox="1"/>
          <p:nvPr>
            <p:ph idx="12" type="sldNum"/>
          </p:nvPr>
        </p:nvSpPr>
        <p:spPr>
          <a:xfrm>
            <a:off x="7699248" y="7033450"/>
            <a:ext cx="2459482" cy="378142"/>
          </a:xfrm>
          <a:prstGeom prst="rect">
            <a:avLst/>
          </a:prstGeom>
          <a:noFill/>
          <a:ln>
            <a:noFill/>
          </a:ln>
        </p:spPr>
        <p:txBody>
          <a:bodyPr anchorCtr="0" anchor="t" bIns="0" lIns="0" spcFirstLastPara="1" rIns="0" wrap="square" tIns="625">
            <a:spAutoFit/>
          </a:bodyPr>
          <a:lstStyle/>
          <a:p>
            <a:pPr indent="0" lvl="0" marL="25400" rtl="0" algn="r">
              <a:lnSpc>
                <a:spcPct val="100000"/>
              </a:lnSpc>
              <a:spcBef>
                <a:spcPts val="0"/>
              </a:spcBef>
              <a:spcAft>
                <a:spcPts val="0"/>
              </a:spcAft>
              <a:buNone/>
            </a:pPr>
            <a:r>
              <a:rPr lang="en-US"/>
              <a:t>18</a:t>
            </a:r>
            <a:endParaRPr/>
          </a:p>
        </p:txBody>
      </p:sp>
      <p:sp>
        <p:nvSpPr>
          <p:cNvPr id="357" name="Google Shape;357;p33"/>
          <p:cNvSpPr txBox="1"/>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spcBef>
                <a:spcPts val="0"/>
              </a:spcBef>
              <a:spcAft>
                <a:spcPts val="0"/>
              </a:spcAft>
              <a:buNone/>
            </a:pPr>
            <a:r>
              <a:rPr b="0" i="0" lang="en-US" sz="1000">
                <a:solidFill>
                  <a:schemeClr val="dk1"/>
                </a:solidFill>
                <a:latin typeface="Arial"/>
                <a:ea typeface="Arial"/>
                <a:cs typeface="Arial"/>
                <a:sym typeface="Arial"/>
              </a:rPr>
              <a:t>18</a:t>
            </a:r>
            <a:endParaRPr b="0" i="0" sz="1000">
              <a:solidFill>
                <a:schemeClr val="dk1"/>
              </a:solidFill>
              <a:latin typeface="Arial"/>
              <a:ea typeface="Arial"/>
              <a:cs typeface="Arial"/>
              <a:sym typeface="Arial"/>
            </a:endParaRPr>
          </a:p>
        </p:txBody>
      </p:sp>
      <p:sp>
        <p:nvSpPr>
          <p:cNvPr id="358" name="Google Shape;358;p33"/>
          <p:cNvSpPr/>
          <p:nvPr/>
        </p:nvSpPr>
        <p:spPr>
          <a:xfrm>
            <a:off x="4113083" y="3117591"/>
            <a:ext cx="2075688" cy="2161579"/>
          </a:xfrm>
          <a:prstGeom prst="ellipse">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lt1"/>
              </a:solidFill>
            </a:endParaRPr>
          </a:p>
        </p:txBody>
      </p:sp>
      <p:sp>
        <p:nvSpPr>
          <p:cNvPr id="359" name="Google Shape;359;p33"/>
          <p:cNvSpPr txBox="1"/>
          <p:nvPr/>
        </p:nvSpPr>
        <p:spPr>
          <a:xfrm>
            <a:off x="7685031" y="3947691"/>
            <a:ext cx="2649152" cy="520527"/>
          </a:xfrm>
          <a:prstGeom prst="rect">
            <a:avLst/>
          </a:prstGeom>
          <a:noFill/>
          <a:ln cap="flat" cmpd="sng" w="9525">
            <a:solidFill>
              <a:srgbClr val="70413C"/>
            </a:solidFill>
            <a:prstDash val="solid"/>
            <a:round/>
            <a:headEnd len="sm" w="sm" type="none"/>
            <a:tailEnd len="sm" w="sm" type="none"/>
          </a:ln>
        </p:spPr>
        <p:txBody>
          <a:bodyPr anchorCtr="0" anchor="t" bIns="45700" lIns="91425" spcFirstLastPara="1" rIns="91425" wrap="square" tIns="45700">
            <a:spAutoFit/>
          </a:bodyPr>
          <a:lstStyle/>
          <a:p>
            <a:pPr indent="0" lvl="0" marL="8890" marR="8890" rtl="0" algn="ctr">
              <a:lnSpc>
                <a:spcPct val="101000"/>
              </a:lnSpc>
              <a:spcBef>
                <a:spcPts val="0"/>
              </a:spcBef>
              <a:spcAft>
                <a:spcPts val="0"/>
              </a:spcAft>
              <a:buNone/>
            </a:pPr>
            <a:r>
              <a:rPr lang="en-US" sz="1400"/>
              <a:t>Planificar la indagación o investigación y escoger métodos y herramientas </a:t>
            </a:r>
            <a:endParaRPr sz="1400"/>
          </a:p>
        </p:txBody>
      </p:sp>
      <p:sp>
        <p:nvSpPr>
          <p:cNvPr id="360" name="Google Shape;360;p33"/>
          <p:cNvSpPr txBox="1"/>
          <p:nvPr/>
        </p:nvSpPr>
        <p:spPr>
          <a:xfrm>
            <a:off x="5866221" y="1369561"/>
            <a:ext cx="2705838" cy="523220"/>
          </a:xfrm>
          <a:prstGeom prst="rect">
            <a:avLst/>
          </a:prstGeom>
          <a:noFill/>
          <a:ln cap="flat" cmpd="sng" w="9525">
            <a:solidFill>
              <a:srgbClr val="B38834"/>
            </a:solidFill>
            <a:prstDash val="solid"/>
            <a:round/>
            <a:headEnd len="sm" w="sm" type="none"/>
            <a:tailEnd len="sm" w="sm" type="none"/>
          </a:ln>
        </p:spPr>
        <p:txBody>
          <a:bodyPr anchorCtr="0" anchor="t" bIns="45700" lIns="91425" spcFirstLastPara="1" rIns="91425" wrap="square" tIns="45700">
            <a:spAutoFit/>
          </a:bodyPr>
          <a:lstStyle/>
          <a:p>
            <a:pPr indent="0" lvl="0" marL="0" rtl="0" algn="ctr">
              <a:spcBef>
                <a:spcPts val="0"/>
              </a:spcBef>
              <a:spcAft>
                <a:spcPts val="0"/>
              </a:spcAft>
              <a:buNone/>
            </a:pPr>
            <a:r>
              <a:rPr lang="en-US" sz="1400"/>
              <a:t>Identificando puntos de interés y posibles objetivos </a:t>
            </a:r>
            <a:endParaRPr sz="1400"/>
          </a:p>
        </p:txBody>
      </p:sp>
      <p:sp>
        <p:nvSpPr>
          <p:cNvPr id="361" name="Google Shape;361;p33"/>
          <p:cNvSpPr txBox="1"/>
          <p:nvPr/>
        </p:nvSpPr>
        <p:spPr>
          <a:xfrm>
            <a:off x="7484266" y="2250448"/>
            <a:ext cx="2849917" cy="523220"/>
          </a:xfrm>
          <a:prstGeom prst="rect">
            <a:avLst/>
          </a:prstGeom>
          <a:noFill/>
          <a:ln cap="flat" cmpd="sng" w="9525">
            <a:solidFill>
              <a:srgbClr val="507696"/>
            </a:solidFill>
            <a:prstDash val="solid"/>
            <a:round/>
            <a:headEnd len="sm" w="sm" type="none"/>
            <a:tailEnd len="sm" w="sm" type="none"/>
          </a:ln>
        </p:spPr>
        <p:txBody>
          <a:bodyPr anchorCtr="0" anchor="t" bIns="45700" lIns="91425" spcFirstLastPara="1" rIns="91425" wrap="square" tIns="45700">
            <a:spAutoFit/>
          </a:bodyPr>
          <a:lstStyle/>
          <a:p>
            <a:pPr indent="0" lvl="0" marL="0" rtl="0" algn="ctr">
              <a:spcBef>
                <a:spcPts val="0"/>
              </a:spcBef>
              <a:spcAft>
                <a:spcPts val="0"/>
              </a:spcAft>
              <a:buNone/>
            </a:pPr>
            <a:r>
              <a:rPr lang="en-US" sz="1400"/>
              <a:t>Definir el foco y las preguntas de investigación, vinculando con T-SEDA </a:t>
            </a:r>
            <a:endParaRPr sz="1400"/>
          </a:p>
        </p:txBody>
      </p:sp>
      <p:sp>
        <p:nvSpPr>
          <p:cNvPr id="362" name="Google Shape;362;p33"/>
          <p:cNvSpPr txBox="1"/>
          <p:nvPr/>
        </p:nvSpPr>
        <p:spPr>
          <a:xfrm>
            <a:off x="6725104" y="5279170"/>
            <a:ext cx="2649153" cy="523220"/>
          </a:xfrm>
          <a:prstGeom prst="rect">
            <a:avLst/>
          </a:prstGeom>
          <a:noFill/>
          <a:ln cap="flat" cmpd="sng" w="9525">
            <a:solidFill>
              <a:srgbClr val="812C75"/>
            </a:solidFill>
            <a:prstDash val="solid"/>
            <a:round/>
            <a:headEnd len="sm" w="sm" type="none"/>
            <a:tailEnd len="sm" w="sm" type="none"/>
          </a:ln>
        </p:spPr>
        <p:txBody>
          <a:bodyPr anchorCtr="0" anchor="t" bIns="45700" lIns="91425" spcFirstLastPara="1" rIns="91425" wrap="square" tIns="45700">
            <a:spAutoFit/>
          </a:bodyPr>
          <a:lstStyle/>
          <a:p>
            <a:pPr indent="0" lvl="0" marL="0" rtl="0" algn="ctr">
              <a:spcBef>
                <a:spcPts val="0"/>
              </a:spcBef>
              <a:spcAft>
                <a:spcPts val="0"/>
              </a:spcAft>
              <a:buNone/>
            </a:pPr>
            <a:r>
              <a:rPr lang="en-US" sz="1400"/>
              <a:t>Conducir la indagación o investigación y recoger evidencia</a:t>
            </a:r>
            <a:endParaRPr sz="1400"/>
          </a:p>
        </p:txBody>
      </p:sp>
      <p:sp>
        <p:nvSpPr>
          <p:cNvPr id="363" name="Google Shape;363;p33"/>
          <p:cNvSpPr txBox="1"/>
          <p:nvPr/>
        </p:nvSpPr>
        <p:spPr>
          <a:xfrm>
            <a:off x="412719" y="5279170"/>
            <a:ext cx="3054927" cy="523220"/>
          </a:xfrm>
          <a:prstGeom prst="rect">
            <a:avLst/>
          </a:prstGeom>
          <a:noFill/>
          <a:ln cap="flat" cmpd="sng" w="9525">
            <a:solidFill>
              <a:srgbClr val="0F857B"/>
            </a:solidFill>
            <a:prstDash val="solid"/>
            <a:round/>
            <a:headEnd len="sm" w="sm" type="none"/>
            <a:tailEnd len="sm" w="sm" type="none"/>
          </a:ln>
        </p:spPr>
        <p:txBody>
          <a:bodyPr anchorCtr="0" anchor="t" bIns="45700" lIns="91425" spcFirstLastPara="1" rIns="91425" wrap="square" tIns="45700">
            <a:spAutoFit/>
          </a:bodyPr>
          <a:lstStyle/>
          <a:p>
            <a:pPr indent="0" lvl="0" marL="0" rtl="0" algn="ctr">
              <a:spcBef>
                <a:spcPts val="0"/>
              </a:spcBef>
              <a:spcAft>
                <a:spcPts val="0"/>
              </a:spcAft>
              <a:buNone/>
            </a:pPr>
            <a:r>
              <a:rPr lang="en-US" sz="1400"/>
              <a:t>Considerar los hallazgos y reflexionar sobre qué significan </a:t>
            </a:r>
            <a:endParaRPr sz="1400"/>
          </a:p>
        </p:txBody>
      </p:sp>
      <p:sp>
        <p:nvSpPr>
          <p:cNvPr id="364" name="Google Shape;364;p33"/>
          <p:cNvSpPr/>
          <p:nvPr/>
        </p:nvSpPr>
        <p:spPr>
          <a:xfrm>
            <a:off x="4499452" y="3587676"/>
            <a:ext cx="1200170" cy="701251"/>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Repetir según sea necesario</a:t>
            </a:r>
            <a:endParaRPr sz="1200">
              <a:solidFill>
                <a:schemeClr val="lt1"/>
              </a:solidFill>
            </a:endParaRPr>
          </a:p>
        </p:txBody>
      </p:sp>
      <p:cxnSp>
        <p:nvCxnSpPr>
          <p:cNvPr id="365" name="Google Shape;365;p33"/>
          <p:cNvCxnSpPr/>
          <p:nvPr/>
        </p:nvCxnSpPr>
        <p:spPr>
          <a:xfrm>
            <a:off x="4521931" y="1343025"/>
            <a:ext cx="138969" cy="146063"/>
          </a:xfrm>
          <a:prstGeom prst="straightConnector1">
            <a:avLst/>
          </a:prstGeom>
          <a:noFill/>
          <a:ln cap="flat" cmpd="sng" w="9525">
            <a:solidFill>
              <a:srgbClr val="262626"/>
            </a:solidFill>
            <a:prstDash val="solid"/>
            <a:round/>
            <a:headEnd len="sm" w="sm" type="none"/>
            <a:tailEnd len="med" w="med" type="triangle"/>
          </a:ln>
        </p:spPr>
      </p:cxnSp>
      <p:cxnSp>
        <p:nvCxnSpPr>
          <p:cNvPr id="366" name="Google Shape;366;p33"/>
          <p:cNvCxnSpPr>
            <a:stCxn id="367" idx="5"/>
          </p:cNvCxnSpPr>
          <p:nvPr/>
        </p:nvCxnSpPr>
        <p:spPr>
          <a:xfrm>
            <a:off x="2994933" y="1979397"/>
            <a:ext cx="166500" cy="180300"/>
          </a:xfrm>
          <a:prstGeom prst="straightConnector1">
            <a:avLst/>
          </a:prstGeom>
          <a:noFill/>
          <a:ln cap="flat" cmpd="sng" w="9525">
            <a:solidFill>
              <a:srgbClr val="262626"/>
            </a:solidFill>
            <a:prstDash val="solid"/>
            <a:round/>
            <a:headEnd len="sm" w="sm" type="none"/>
            <a:tailEnd len="med" w="med" type="triangle"/>
          </a:ln>
        </p:spPr>
      </p:cxnSp>
      <p:cxnSp>
        <p:nvCxnSpPr>
          <p:cNvPr id="368" name="Google Shape;368;p33"/>
          <p:cNvCxnSpPr>
            <a:stCxn id="369" idx="7"/>
          </p:cNvCxnSpPr>
          <p:nvPr/>
        </p:nvCxnSpPr>
        <p:spPr>
          <a:xfrm flipH="1" rot="10800000">
            <a:off x="3455503" y="6118672"/>
            <a:ext cx="241200" cy="175200"/>
          </a:xfrm>
          <a:prstGeom prst="straightConnector1">
            <a:avLst/>
          </a:prstGeom>
          <a:noFill/>
          <a:ln cap="flat" cmpd="sng" w="9525">
            <a:solidFill>
              <a:srgbClr val="262626"/>
            </a:solidFill>
            <a:prstDash val="solid"/>
            <a:round/>
            <a:headEnd len="sm" w="sm" type="none"/>
            <a:tailEnd len="med" w="med" type="triangle"/>
          </a:ln>
        </p:spPr>
      </p:cxnSp>
      <p:cxnSp>
        <p:nvCxnSpPr>
          <p:cNvPr id="370" name="Google Shape;370;p33"/>
          <p:cNvCxnSpPr/>
          <p:nvPr/>
        </p:nvCxnSpPr>
        <p:spPr>
          <a:xfrm flipH="1">
            <a:off x="7438821" y="3554968"/>
            <a:ext cx="211966" cy="285617"/>
          </a:xfrm>
          <a:prstGeom prst="straightConnector1">
            <a:avLst/>
          </a:prstGeom>
          <a:noFill/>
          <a:ln cap="flat" cmpd="sng" w="9525">
            <a:solidFill>
              <a:srgbClr val="262626"/>
            </a:solidFill>
            <a:prstDash val="solid"/>
            <a:round/>
            <a:headEnd len="sm" w="sm" type="none"/>
            <a:tailEnd len="med" w="med" type="triangle"/>
          </a:ln>
        </p:spPr>
      </p:cxnSp>
      <p:cxnSp>
        <p:nvCxnSpPr>
          <p:cNvPr id="371" name="Google Shape;371;p33"/>
          <p:cNvCxnSpPr/>
          <p:nvPr/>
        </p:nvCxnSpPr>
        <p:spPr>
          <a:xfrm rot="10800000">
            <a:off x="7365111" y="2926889"/>
            <a:ext cx="213694" cy="237606"/>
          </a:xfrm>
          <a:prstGeom prst="straightConnector1">
            <a:avLst/>
          </a:prstGeom>
          <a:noFill/>
          <a:ln cap="flat" cmpd="sng" w="9525">
            <a:solidFill>
              <a:srgbClr val="262626"/>
            </a:solidFill>
            <a:prstDash val="solid"/>
            <a:round/>
            <a:headEnd len="sm" w="sm" type="none"/>
            <a:tailEnd len="med" w="med" type="triangle"/>
          </a:ln>
        </p:spPr>
      </p:cxnSp>
      <p:pic>
        <p:nvPicPr>
          <p:cNvPr id="372" name="Google Shape;372;p33"/>
          <p:cNvPicPr preferRelativeResize="0"/>
          <p:nvPr/>
        </p:nvPicPr>
        <p:blipFill rotWithShape="1">
          <a:blip r:embed="rId4">
            <a:alphaModFix/>
          </a:blip>
          <a:srcRect b="0" l="0" r="0" t="0"/>
          <a:stretch/>
        </p:blipFill>
        <p:spPr>
          <a:xfrm>
            <a:off x="4120088" y="2926889"/>
            <a:ext cx="2041604" cy="2041604"/>
          </a:xfrm>
          <a:prstGeom prst="rect">
            <a:avLst/>
          </a:prstGeom>
          <a:noFill/>
          <a:ln>
            <a:noFill/>
          </a:ln>
        </p:spPr>
      </p:pic>
      <p:sp>
        <p:nvSpPr>
          <p:cNvPr id="373" name="Google Shape;373;p33"/>
          <p:cNvSpPr txBox="1"/>
          <p:nvPr/>
        </p:nvSpPr>
        <p:spPr>
          <a:xfrm>
            <a:off x="7870208" y="6732529"/>
            <a:ext cx="280763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Calibri"/>
              <a:buNone/>
            </a:pPr>
            <a:r>
              <a:rPr b="1" lang="en-US" sz="1400" u="sng">
                <a:solidFill>
                  <a:schemeClr val="hlink"/>
                </a:solidFill>
                <a:latin typeface="Calibri"/>
                <a:ea typeface="Calibri"/>
                <a:cs typeface="Calibri"/>
                <a:sym typeface="Calibri"/>
                <a:hlinkClick r:id="rId5"/>
              </a:rPr>
              <a:t>https://www.camtree.org</a:t>
            </a:r>
            <a:endParaRPr b="1" sz="1400" u="non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400"/>
              <a:buFont typeface="Calibri"/>
              <a:buNone/>
            </a:pPr>
            <a:r>
              <a:rPr b="1" lang="en-US" sz="1400" u="sng">
                <a:solidFill>
                  <a:schemeClr val="hlink"/>
                </a:solidFill>
                <a:latin typeface="Calibri"/>
                <a:ea typeface="Calibri"/>
                <a:cs typeface="Calibri"/>
                <a:sym typeface="Calibri"/>
                <a:hlinkClick r:id="rId6"/>
              </a:rPr>
              <a:t>https://library.camtree.org</a:t>
            </a:r>
            <a:endParaRPr b="1" sz="1400" u="none">
              <a:solidFill>
                <a:schemeClr val="lt1"/>
              </a:solidFill>
              <a:latin typeface="Calibri"/>
              <a:ea typeface="Calibri"/>
              <a:cs typeface="Calibri"/>
              <a:sym typeface="Calibri"/>
            </a:endParaRPr>
          </a:p>
        </p:txBody>
      </p:sp>
      <p:sp>
        <p:nvSpPr>
          <p:cNvPr id="374" name="Google Shape;374;p33"/>
          <p:cNvSpPr txBox="1"/>
          <p:nvPr/>
        </p:nvSpPr>
        <p:spPr>
          <a:xfrm>
            <a:off x="132908" y="3936770"/>
            <a:ext cx="2397284" cy="523220"/>
          </a:xfrm>
          <a:prstGeom prst="rect">
            <a:avLst/>
          </a:prstGeom>
          <a:noFill/>
          <a:ln cap="flat" cmpd="sng" w="9525">
            <a:solidFill>
              <a:srgbClr val="CE6328"/>
            </a:solidFill>
            <a:prstDash val="solid"/>
            <a:round/>
            <a:headEnd len="sm" w="sm" type="none"/>
            <a:tailEnd len="sm" w="sm" type="none"/>
          </a:ln>
        </p:spPr>
        <p:txBody>
          <a:bodyPr anchorCtr="0" anchor="t" bIns="45700" lIns="91425" spcFirstLastPara="1" rIns="91425" wrap="square" tIns="45700">
            <a:spAutoFit/>
          </a:bodyPr>
          <a:lstStyle/>
          <a:p>
            <a:pPr indent="0" lvl="0" marL="0" rtl="0" algn="ctr">
              <a:spcBef>
                <a:spcPts val="0"/>
              </a:spcBef>
              <a:spcAft>
                <a:spcPts val="0"/>
              </a:spcAft>
              <a:buNone/>
            </a:pPr>
            <a:r>
              <a:rPr lang="en-US" sz="1400"/>
              <a:t>Desarrollar prácticas basadas en los hallazgos </a:t>
            </a:r>
            <a:endParaRPr sz="1400"/>
          </a:p>
        </p:txBody>
      </p:sp>
      <p:sp>
        <p:nvSpPr>
          <p:cNvPr id="375" name="Google Shape;375;p33"/>
          <p:cNvSpPr txBox="1"/>
          <p:nvPr/>
        </p:nvSpPr>
        <p:spPr>
          <a:xfrm>
            <a:off x="132908" y="2277326"/>
            <a:ext cx="2604607" cy="523220"/>
          </a:xfrm>
          <a:prstGeom prst="rect">
            <a:avLst/>
          </a:prstGeom>
          <a:noFill/>
          <a:ln cap="flat" cmpd="sng" w="9525">
            <a:solidFill>
              <a:srgbClr val="C61624"/>
            </a:solidFill>
            <a:prstDash val="solid"/>
            <a:round/>
            <a:headEnd len="sm" w="sm" type="none"/>
            <a:tailEnd len="sm" w="sm" type="none"/>
          </a:ln>
        </p:spPr>
        <p:txBody>
          <a:bodyPr anchorCtr="0" anchor="t" bIns="45700" lIns="91425" spcFirstLastPara="1" rIns="91425" wrap="square" tIns="45700">
            <a:spAutoFit/>
          </a:bodyPr>
          <a:lstStyle/>
          <a:p>
            <a:pPr indent="0" lvl="0" marL="0" rtl="0" algn="ctr">
              <a:spcBef>
                <a:spcPts val="0"/>
              </a:spcBef>
              <a:spcAft>
                <a:spcPts val="0"/>
              </a:spcAft>
              <a:buNone/>
            </a:pPr>
            <a:r>
              <a:rPr lang="en-US" sz="1400"/>
              <a:t>Pensar en cómo ha funcionado todo el proceso </a:t>
            </a:r>
            <a:endParaRPr sz="1400"/>
          </a:p>
        </p:txBody>
      </p:sp>
      <p:grpSp>
        <p:nvGrpSpPr>
          <p:cNvPr id="376" name="Google Shape;376;p33"/>
          <p:cNvGrpSpPr/>
          <p:nvPr/>
        </p:nvGrpSpPr>
        <p:grpSpPr>
          <a:xfrm>
            <a:off x="1993900" y="751474"/>
            <a:ext cx="6858000" cy="5965124"/>
            <a:chOff x="1993900" y="751474"/>
            <a:chExt cx="6858000" cy="5965124"/>
          </a:xfrm>
        </p:grpSpPr>
        <p:sp>
          <p:nvSpPr>
            <p:cNvPr id="367" name="Google Shape;367;p33"/>
            <p:cNvSpPr/>
            <p:nvPr/>
          </p:nvSpPr>
          <p:spPr>
            <a:xfrm>
              <a:off x="1993900" y="1548626"/>
              <a:ext cx="1172783" cy="504680"/>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Compartir</a:t>
              </a:r>
              <a:endParaRPr sz="1200">
                <a:solidFill>
                  <a:schemeClr val="lt1"/>
                </a:solidFill>
              </a:endParaRPr>
            </a:p>
          </p:txBody>
        </p:sp>
        <p:sp>
          <p:nvSpPr>
            <p:cNvPr id="377" name="Google Shape;377;p33"/>
            <p:cNvSpPr/>
            <p:nvPr/>
          </p:nvSpPr>
          <p:spPr>
            <a:xfrm>
              <a:off x="7492066" y="3061508"/>
              <a:ext cx="1359834" cy="523219"/>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Esquema de codificacion</a:t>
              </a:r>
              <a:endParaRPr sz="1200">
                <a:solidFill>
                  <a:schemeClr val="lt1"/>
                </a:solidFill>
              </a:endParaRPr>
            </a:p>
          </p:txBody>
        </p:sp>
        <p:sp>
          <p:nvSpPr>
            <p:cNvPr id="369" name="Google Shape;369;p33"/>
            <p:cNvSpPr/>
            <p:nvPr/>
          </p:nvSpPr>
          <p:spPr>
            <a:xfrm>
              <a:off x="2472209" y="6221344"/>
              <a:ext cx="1152000" cy="495254"/>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Compartir</a:t>
              </a:r>
              <a:endParaRPr sz="1200">
                <a:solidFill>
                  <a:schemeClr val="lt1"/>
                </a:solidFill>
              </a:endParaRPr>
            </a:p>
          </p:txBody>
        </p:sp>
        <p:sp>
          <p:nvSpPr>
            <p:cNvPr id="378" name="Google Shape;378;p33"/>
            <p:cNvSpPr/>
            <p:nvPr/>
          </p:nvSpPr>
          <p:spPr>
            <a:xfrm>
              <a:off x="4021247" y="751474"/>
              <a:ext cx="1180573" cy="504680"/>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200">
                  <a:solidFill>
                    <a:schemeClr val="lt1"/>
                  </a:solidFill>
                  <a:latin typeface="Calibri"/>
                  <a:ea typeface="Calibri"/>
                  <a:cs typeface="Calibri"/>
                  <a:sym typeface="Calibri"/>
                </a:rPr>
                <a:t>Auto-evaluación</a:t>
              </a:r>
              <a:endParaRPr sz="1200">
                <a:solidFill>
                  <a:schemeClr val="lt1"/>
                </a:solidFill>
                <a:highlight>
                  <a:srgbClr val="00FF00"/>
                </a:highlight>
              </a:endParaRPr>
            </a:p>
          </p:txBody>
        </p:sp>
      </p:grpSp>
      <p:pic>
        <p:nvPicPr>
          <p:cNvPr id="379" name="Google Shape;379;p33"/>
          <p:cNvPicPr preferRelativeResize="0"/>
          <p:nvPr/>
        </p:nvPicPr>
        <p:blipFill rotWithShape="1">
          <a:blip r:embed="rId7">
            <a:alphaModFix/>
          </a:blip>
          <a:srcRect b="0" l="0" r="0" t="0"/>
          <a:stretch/>
        </p:blipFill>
        <p:spPr>
          <a:xfrm>
            <a:off x="6108700" y="1909241"/>
            <a:ext cx="1252525" cy="1262584"/>
          </a:xfrm>
          <a:prstGeom prst="rect">
            <a:avLst/>
          </a:prstGeom>
          <a:noFill/>
          <a:ln>
            <a:noFill/>
          </a:ln>
        </p:spPr>
      </p:pic>
      <p:pic>
        <p:nvPicPr>
          <p:cNvPr id="380" name="Google Shape;380;p33"/>
          <p:cNvPicPr preferRelativeResize="0"/>
          <p:nvPr/>
        </p:nvPicPr>
        <p:blipFill rotWithShape="1">
          <a:blip r:embed="rId8">
            <a:alphaModFix/>
          </a:blip>
          <a:srcRect b="0" l="0" r="0" t="0"/>
          <a:stretch/>
        </p:blipFill>
        <p:spPr>
          <a:xfrm>
            <a:off x="6329900" y="3810168"/>
            <a:ext cx="1302800" cy="1190457"/>
          </a:xfrm>
          <a:prstGeom prst="rect">
            <a:avLst/>
          </a:prstGeom>
          <a:noFill/>
          <a:ln>
            <a:noFill/>
          </a:ln>
        </p:spPr>
      </p:pic>
      <p:grpSp>
        <p:nvGrpSpPr>
          <p:cNvPr id="381" name="Google Shape;381;p33"/>
          <p:cNvGrpSpPr/>
          <p:nvPr/>
        </p:nvGrpSpPr>
        <p:grpSpPr>
          <a:xfrm>
            <a:off x="5527816" y="5002623"/>
            <a:ext cx="1038084" cy="1161349"/>
            <a:chOff x="8155751" y="5738829"/>
            <a:chExt cx="885190" cy="990298"/>
          </a:xfrm>
        </p:grpSpPr>
        <p:sp>
          <p:nvSpPr>
            <p:cNvPr id="382" name="Google Shape;382;p33"/>
            <p:cNvSpPr/>
            <p:nvPr/>
          </p:nvSpPr>
          <p:spPr>
            <a:xfrm>
              <a:off x="8155751" y="5738829"/>
              <a:ext cx="885190" cy="864235"/>
            </a:xfrm>
            <a:custGeom>
              <a:rect b="b" l="l" r="r" t="t"/>
              <a:pathLst>
                <a:path extrusionOk="0" h="864234" w="885190">
                  <a:moveTo>
                    <a:pt x="442283" y="0"/>
                  </a:moveTo>
                  <a:lnTo>
                    <a:pt x="394092" y="2535"/>
                  </a:lnTo>
                  <a:lnTo>
                    <a:pt x="347403" y="9966"/>
                  </a:lnTo>
                  <a:lnTo>
                    <a:pt x="302487" y="22028"/>
                  </a:lnTo>
                  <a:lnTo>
                    <a:pt x="259615" y="38459"/>
                  </a:lnTo>
                  <a:lnTo>
                    <a:pt x="219054" y="58993"/>
                  </a:lnTo>
                  <a:lnTo>
                    <a:pt x="181076" y="83369"/>
                  </a:lnTo>
                  <a:lnTo>
                    <a:pt x="145950" y="111322"/>
                  </a:lnTo>
                  <a:lnTo>
                    <a:pt x="113947" y="142589"/>
                  </a:lnTo>
                  <a:lnTo>
                    <a:pt x="85335" y="176906"/>
                  </a:lnTo>
                  <a:lnTo>
                    <a:pt x="60384" y="214009"/>
                  </a:lnTo>
                  <a:lnTo>
                    <a:pt x="39365" y="253635"/>
                  </a:lnTo>
                  <a:lnTo>
                    <a:pt x="22547" y="295521"/>
                  </a:lnTo>
                  <a:lnTo>
                    <a:pt x="10201" y="339402"/>
                  </a:lnTo>
                  <a:lnTo>
                    <a:pt x="2595" y="385015"/>
                  </a:lnTo>
                  <a:lnTo>
                    <a:pt x="0" y="432097"/>
                  </a:lnTo>
                  <a:lnTo>
                    <a:pt x="2595" y="479178"/>
                  </a:lnTo>
                  <a:lnTo>
                    <a:pt x="10201" y="524791"/>
                  </a:lnTo>
                  <a:lnTo>
                    <a:pt x="22547" y="568672"/>
                  </a:lnTo>
                  <a:lnTo>
                    <a:pt x="39365" y="610558"/>
                  </a:lnTo>
                  <a:lnTo>
                    <a:pt x="60384" y="650184"/>
                  </a:lnTo>
                  <a:lnTo>
                    <a:pt x="85335" y="687287"/>
                  </a:lnTo>
                  <a:lnTo>
                    <a:pt x="113947" y="721604"/>
                  </a:lnTo>
                  <a:lnTo>
                    <a:pt x="145950" y="752870"/>
                  </a:lnTo>
                  <a:lnTo>
                    <a:pt x="181076" y="780823"/>
                  </a:lnTo>
                  <a:lnTo>
                    <a:pt x="219054" y="805199"/>
                  </a:lnTo>
                  <a:lnTo>
                    <a:pt x="259615" y="825734"/>
                  </a:lnTo>
                  <a:lnTo>
                    <a:pt x="302487" y="842164"/>
                  </a:lnTo>
                  <a:lnTo>
                    <a:pt x="347403" y="854227"/>
                  </a:lnTo>
                  <a:lnTo>
                    <a:pt x="394092" y="861657"/>
                  </a:lnTo>
                  <a:lnTo>
                    <a:pt x="442283" y="864193"/>
                  </a:lnTo>
                  <a:lnTo>
                    <a:pt x="490475" y="861657"/>
                  </a:lnTo>
                  <a:lnTo>
                    <a:pt x="537163" y="854227"/>
                  </a:lnTo>
                  <a:lnTo>
                    <a:pt x="582079" y="842164"/>
                  </a:lnTo>
                  <a:lnTo>
                    <a:pt x="624951" y="825734"/>
                  </a:lnTo>
                  <a:lnTo>
                    <a:pt x="665512" y="805199"/>
                  </a:lnTo>
                  <a:lnTo>
                    <a:pt x="703489" y="780823"/>
                  </a:lnTo>
                  <a:lnTo>
                    <a:pt x="738615" y="752870"/>
                  </a:lnTo>
                  <a:lnTo>
                    <a:pt x="770619" y="721604"/>
                  </a:lnTo>
                  <a:lnTo>
                    <a:pt x="799231" y="687287"/>
                  </a:lnTo>
                  <a:lnTo>
                    <a:pt x="824181" y="650184"/>
                  </a:lnTo>
                  <a:lnTo>
                    <a:pt x="845200" y="610558"/>
                  </a:lnTo>
                  <a:lnTo>
                    <a:pt x="862018" y="568672"/>
                  </a:lnTo>
                  <a:lnTo>
                    <a:pt x="874365" y="524791"/>
                  </a:lnTo>
                  <a:lnTo>
                    <a:pt x="881971" y="479178"/>
                  </a:lnTo>
                  <a:lnTo>
                    <a:pt x="884566" y="432097"/>
                  </a:lnTo>
                  <a:lnTo>
                    <a:pt x="881971" y="385015"/>
                  </a:lnTo>
                  <a:lnTo>
                    <a:pt x="874365" y="339402"/>
                  </a:lnTo>
                  <a:lnTo>
                    <a:pt x="862018" y="295521"/>
                  </a:lnTo>
                  <a:lnTo>
                    <a:pt x="845200" y="253635"/>
                  </a:lnTo>
                  <a:lnTo>
                    <a:pt x="824181" y="214009"/>
                  </a:lnTo>
                  <a:lnTo>
                    <a:pt x="799231" y="176906"/>
                  </a:lnTo>
                  <a:lnTo>
                    <a:pt x="770619" y="142589"/>
                  </a:lnTo>
                  <a:lnTo>
                    <a:pt x="738615" y="111322"/>
                  </a:lnTo>
                  <a:lnTo>
                    <a:pt x="703489" y="83369"/>
                  </a:lnTo>
                  <a:lnTo>
                    <a:pt x="665512" y="58993"/>
                  </a:lnTo>
                  <a:lnTo>
                    <a:pt x="624951" y="38459"/>
                  </a:lnTo>
                  <a:lnTo>
                    <a:pt x="582079" y="22028"/>
                  </a:lnTo>
                  <a:lnTo>
                    <a:pt x="537163" y="9966"/>
                  </a:lnTo>
                  <a:lnTo>
                    <a:pt x="490475" y="2535"/>
                  </a:lnTo>
                  <a:lnTo>
                    <a:pt x="442283" y="0"/>
                  </a:lnTo>
                  <a:close/>
                </a:path>
              </a:pathLst>
            </a:custGeom>
            <a:solidFill>
              <a:srgbClr val="812C75"/>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83" name="Google Shape;383;p33"/>
            <p:cNvSpPr/>
            <p:nvPr/>
          </p:nvSpPr>
          <p:spPr>
            <a:xfrm>
              <a:off x="8350872" y="5954884"/>
              <a:ext cx="494665" cy="457834"/>
            </a:xfrm>
            <a:custGeom>
              <a:rect b="b" l="l" r="r" t="t"/>
              <a:pathLst>
                <a:path extrusionOk="0" h="457835" w="494665">
                  <a:moveTo>
                    <a:pt x="111620" y="121018"/>
                  </a:moveTo>
                  <a:lnTo>
                    <a:pt x="108432" y="118071"/>
                  </a:lnTo>
                  <a:lnTo>
                    <a:pt x="35077" y="118071"/>
                  </a:lnTo>
                  <a:lnTo>
                    <a:pt x="31889" y="121018"/>
                  </a:lnTo>
                  <a:lnTo>
                    <a:pt x="31889" y="129870"/>
                  </a:lnTo>
                  <a:lnTo>
                    <a:pt x="35077" y="132829"/>
                  </a:lnTo>
                  <a:lnTo>
                    <a:pt x="39865" y="132829"/>
                  </a:lnTo>
                  <a:lnTo>
                    <a:pt x="108432" y="132829"/>
                  </a:lnTo>
                  <a:lnTo>
                    <a:pt x="111620" y="129870"/>
                  </a:lnTo>
                  <a:lnTo>
                    <a:pt x="111620" y="121018"/>
                  </a:lnTo>
                  <a:close/>
                </a:path>
                <a:path extrusionOk="0" h="457835" w="494665">
                  <a:moveTo>
                    <a:pt x="111620" y="91503"/>
                  </a:moveTo>
                  <a:lnTo>
                    <a:pt x="108432" y="88544"/>
                  </a:lnTo>
                  <a:lnTo>
                    <a:pt x="35077" y="88544"/>
                  </a:lnTo>
                  <a:lnTo>
                    <a:pt x="31889" y="91503"/>
                  </a:lnTo>
                  <a:lnTo>
                    <a:pt x="31889" y="100355"/>
                  </a:lnTo>
                  <a:lnTo>
                    <a:pt x="35077" y="103314"/>
                  </a:lnTo>
                  <a:lnTo>
                    <a:pt x="39865" y="103314"/>
                  </a:lnTo>
                  <a:lnTo>
                    <a:pt x="108432" y="103314"/>
                  </a:lnTo>
                  <a:lnTo>
                    <a:pt x="111620" y="100355"/>
                  </a:lnTo>
                  <a:lnTo>
                    <a:pt x="111620" y="91503"/>
                  </a:lnTo>
                  <a:close/>
                </a:path>
                <a:path extrusionOk="0" h="457835" w="494665">
                  <a:moveTo>
                    <a:pt x="111620" y="61988"/>
                  </a:moveTo>
                  <a:lnTo>
                    <a:pt x="108432" y="59029"/>
                  </a:lnTo>
                  <a:lnTo>
                    <a:pt x="35077" y="59029"/>
                  </a:lnTo>
                  <a:lnTo>
                    <a:pt x="31889" y="61988"/>
                  </a:lnTo>
                  <a:lnTo>
                    <a:pt x="31889" y="70840"/>
                  </a:lnTo>
                  <a:lnTo>
                    <a:pt x="35077" y="73787"/>
                  </a:lnTo>
                  <a:lnTo>
                    <a:pt x="39865" y="73787"/>
                  </a:lnTo>
                  <a:lnTo>
                    <a:pt x="108432" y="73787"/>
                  </a:lnTo>
                  <a:lnTo>
                    <a:pt x="111620" y="70840"/>
                  </a:lnTo>
                  <a:lnTo>
                    <a:pt x="111620" y="61988"/>
                  </a:lnTo>
                  <a:close/>
                </a:path>
                <a:path extrusionOk="0" h="457835" w="494665">
                  <a:moveTo>
                    <a:pt x="111620" y="32473"/>
                  </a:moveTo>
                  <a:lnTo>
                    <a:pt x="108432" y="29514"/>
                  </a:lnTo>
                  <a:lnTo>
                    <a:pt x="35077" y="29514"/>
                  </a:lnTo>
                  <a:lnTo>
                    <a:pt x="31889" y="32473"/>
                  </a:lnTo>
                  <a:lnTo>
                    <a:pt x="31889" y="41325"/>
                  </a:lnTo>
                  <a:lnTo>
                    <a:pt x="35077" y="44272"/>
                  </a:lnTo>
                  <a:lnTo>
                    <a:pt x="39865" y="44272"/>
                  </a:lnTo>
                  <a:lnTo>
                    <a:pt x="108432" y="44272"/>
                  </a:lnTo>
                  <a:lnTo>
                    <a:pt x="111620" y="41325"/>
                  </a:lnTo>
                  <a:lnTo>
                    <a:pt x="111620" y="32473"/>
                  </a:lnTo>
                  <a:close/>
                </a:path>
                <a:path extrusionOk="0" h="457835" w="494665">
                  <a:moveTo>
                    <a:pt x="191350" y="101828"/>
                  </a:moveTo>
                  <a:lnTo>
                    <a:pt x="188163" y="98882"/>
                  </a:lnTo>
                  <a:lnTo>
                    <a:pt x="178587" y="98882"/>
                  </a:lnTo>
                  <a:lnTo>
                    <a:pt x="175399" y="101828"/>
                  </a:lnTo>
                  <a:lnTo>
                    <a:pt x="175399" y="122491"/>
                  </a:lnTo>
                  <a:lnTo>
                    <a:pt x="178587" y="126187"/>
                  </a:lnTo>
                  <a:lnTo>
                    <a:pt x="183375" y="126187"/>
                  </a:lnTo>
                  <a:lnTo>
                    <a:pt x="188163" y="126187"/>
                  </a:lnTo>
                  <a:lnTo>
                    <a:pt x="191350" y="123240"/>
                  </a:lnTo>
                  <a:lnTo>
                    <a:pt x="191350" y="101828"/>
                  </a:lnTo>
                  <a:close/>
                </a:path>
                <a:path extrusionOk="0" h="457835" w="494665">
                  <a:moveTo>
                    <a:pt x="287020" y="121018"/>
                  </a:moveTo>
                  <a:lnTo>
                    <a:pt x="283832" y="118071"/>
                  </a:lnTo>
                  <a:lnTo>
                    <a:pt x="210477" y="118071"/>
                  </a:lnTo>
                  <a:lnTo>
                    <a:pt x="207289" y="121018"/>
                  </a:lnTo>
                  <a:lnTo>
                    <a:pt x="207289" y="129870"/>
                  </a:lnTo>
                  <a:lnTo>
                    <a:pt x="210477" y="132829"/>
                  </a:lnTo>
                  <a:lnTo>
                    <a:pt x="215265" y="132829"/>
                  </a:lnTo>
                  <a:lnTo>
                    <a:pt x="283832" y="132829"/>
                  </a:lnTo>
                  <a:lnTo>
                    <a:pt x="287020" y="129870"/>
                  </a:lnTo>
                  <a:lnTo>
                    <a:pt x="287020" y="121018"/>
                  </a:lnTo>
                  <a:close/>
                </a:path>
                <a:path extrusionOk="0" h="457835" w="494665">
                  <a:moveTo>
                    <a:pt x="287020" y="91503"/>
                  </a:moveTo>
                  <a:lnTo>
                    <a:pt x="283832" y="88544"/>
                  </a:lnTo>
                  <a:lnTo>
                    <a:pt x="210477" y="88544"/>
                  </a:lnTo>
                  <a:lnTo>
                    <a:pt x="207289" y="91503"/>
                  </a:lnTo>
                  <a:lnTo>
                    <a:pt x="207289" y="100355"/>
                  </a:lnTo>
                  <a:lnTo>
                    <a:pt x="210477" y="103314"/>
                  </a:lnTo>
                  <a:lnTo>
                    <a:pt x="215265" y="103314"/>
                  </a:lnTo>
                  <a:lnTo>
                    <a:pt x="283832" y="103314"/>
                  </a:lnTo>
                  <a:lnTo>
                    <a:pt x="287020" y="100355"/>
                  </a:lnTo>
                  <a:lnTo>
                    <a:pt x="287020" y="91503"/>
                  </a:lnTo>
                  <a:close/>
                </a:path>
                <a:path extrusionOk="0" h="457835" w="494665">
                  <a:moveTo>
                    <a:pt x="287020" y="61988"/>
                  </a:moveTo>
                  <a:lnTo>
                    <a:pt x="283832" y="59029"/>
                  </a:lnTo>
                  <a:lnTo>
                    <a:pt x="210477" y="59029"/>
                  </a:lnTo>
                  <a:lnTo>
                    <a:pt x="207289" y="61988"/>
                  </a:lnTo>
                  <a:lnTo>
                    <a:pt x="207289" y="70840"/>
                  </a:lnTo>
                  <a:lnTo>
                    <a:pt x="210477" y="73787"/>
                  </a:lnTo>
                  <a:lnTo>
                    <a:pt x="215265" y="73787"/>
                  </a:lnTo>
                  <a:lnTo>
                    <a:pt x="283832" y="73787"/>
                  </a:lnTo>
                  <a:lnTo>
                    <a:pt x="287020" y="70840"/>
                  </a:lnTo>
                  <a:lnTo>
                    <a:pt x="287020" y="61988"/>
                  </a:lnTo>
                  <a:close/>
                </a:path>
                <a:path extrusionOk="0" h="457835" w="494665">
                  <a:moveTo>
                    <a:pt x="287020" y="32473"/>
                  </a:moveTo>
                  <a:lnTo>
                    <a:pt x="283832" y="29514"/>
                  </a:lnTo>
                  <a:lnTo>
                    <a:pt x="210477" y="29514"/>
                  </a:lnTo>
                  <a:lnTo>
                    <a:pt x="207289" y="32473"/>
                  </a:lnTo>
                  <a:lnTo>
                    <a:pt x="207289" y="41325"/>
                  </a:lnTo>
                  <a:lnTo>
                    <a:pt x="210477" y="44272"/>
                  </a:lnTo>
                  <a:lnTo>
                    <a:pt x="215265" y="44272"/>
                  </a:lnTo>
                  <a:lnTo>
                    <a:pt x="283832" y="44272"/>
                  </a:lnTo>
                  <a:lnTo>
                    <a:pt x="287020" y="41325"/>
                  </a:lnTo>
                  <a:lnTo>
                    <a:pt x="287020" y="32473"/>
                  </a:lnTo>
                  <a:close/>
                </a:path>
                <a:path extrusionOk="0" h="457835" w="494665">
                  <a:moveTo>
                    <a:pt x="382701" y="295173"/>
                  </a:moveTo>
                  <a:lnTo>
                    <a:pt x="381457" y="289661"/>
                  </a:lnTo>
                  <a:lnTo>
                    <a:pt x="372732" y="282067"/>
                  </a:lnTo>
                  <a:lnTo>
                    <a:pt x="366750" y="280085"/>
                  </a:lnTo>
                  <a:lnTo>
                    <a:pt x="366750" y="311404"/>
                  </a:lnTo>
                  <a:lnTo>
                    <a:pt x="366750" y="338709"/>
                  </a:lnTo>
                  <a:lnTo>
                    <a:pt x="336448" y="348297"/>
                  </a:lnTo>
                  <a:lnTo>
                    <a:pt x="333260" y="351993"/>
                  </a:lnTo>
                  <a:lnTo>
                    <a:pt x="334060" y="356412"/>
                  </a:lnTo>
                  <a:lnTo>
                    <a:pt x="335648" y="363054"/>
                  </a:lnTo>
                  <a:lnTo>
                    <a:pt x="342823" y="362318"/>
                  </a:lnTo>
                  <a:lnTo>
                    <a:pt x="343623" y="362318"/>
                  </a:lnTo>
                  <a:lnTo>
                    <a:pt x="353199" y="360845"/>
                  </a:lnTo>
                  <a:lnTo>
                    <a:pt x="360375" y="358635"/>
                  </a:lnTo>
                  <a:lnTo>
                    <a:pt x="365950" y="356412"/>
                  </a:lnTo>
                  <a:lnTo>
                    <a:pt x="365950" y="383717"/>
                  </a:lnTo>
                  <a:lnTo>
                    <a:pt x="355231" y="388327"/>
                  </a:lnTo>
                  <a:lnTo>
                    <a:pt x="331571" y="393407"/>
                  </a:lnTo>
                  <a:lnTo>
                    <a:pt x="295198" y="397522"/>
                  </a:lnTo>
                  <a:lnTo>
                    <a:pt x="246354" y="399211"/>
                  </a:lnTo>
                  <a:lnTo>
                    <a:pt x="197510" y="397522"/>
                  </a:lnTo>
                  <a:lnTo>
                    <a:pt x="161150" y="393407"/>
                  </a:lnTo>
                  <a:lnTo>
                    <a:pt x="137490" y="388327"/>
                  </a:lnTo>
                  <a:lnTo>
                    <a:pt x="126771" y="383717"/>
                  </a:lnTo>
                  <a:lnTo>
                    <a:pt x="126771" y="355676"/>
                  </a:lnTo>
                  <a:lnTo>
                    <a:pt x="156438" y="363474"/>
                  </a:lnTo>
                  <a:lnTo>
                    <a:pt x="191947" y="367677"/>
                  </a:lnTo>
                  <a:lnTo>
                    <a:pt x="224751" y="369379"/>
                  </a:lnTo>
                  <a:lnTo>
                    <a:pt x="246354" y="369697"/>
                  </a:lnTo>
                  <a:lnTo>
                    <a:pt x="263652" y="369557"/>
                  </a:lnTo>
                  <a:lnTo>
                    <a:pt x="312534" y="366750"/>
                  </a:lnTo>
                  <a:lnTo>
                    <a:pt x="319709" y="362318"/>
                  </a:lnTo>
                  <a:lnTo>
                    <a:pt x="319709" y="358635"/>
                  </a:lnTo>
                  <a:lnTo>
                    <a:pt x="319074" y="355676"/>
                  </a:lnTo>
                  <a:lnTo>
                    <a:pt x="318909" y="354939"/>
                  </a:lnTo>
                  <a:lnTo>
                    <a:pt x="315722" y="351993"/>
                  </a:lnTo>
                  <a:lnTo>
                    <a:pt x="310934" y="351993"/>
                  </a:lnTo>
                  <a:lnTo>
                    <a:pt x="296037" y="353390"/>
                  </a:lnTo>
                  <a:lnTo>
                    <a:pt x="280238" y="354291"/>
                  </a:lnTo>
                  <a:lnTo>
                    <a:pt x="263842" y="354787"/>
                  </a:lnTo>
                  <a:lnTo>
                    <a:pt x="247154" y="354939"/>
                  </a:lnTo>
                  <a:lnTo>
                    <a:pt x="198310" y="353250"/>
                  </a:lnTo>
                  <a:lnTo>
                    <a:pt x="161950" y="349135"/>
                  </a:lnTo>
                  <a:lnTo>
                    <a:pt x="138290" y="344043"/>
                  </a:lnTo>
                  <a:lnTo>
                    <a:pt x="127558" y="339445"/>
                  </a:lnTo>
                  <a:lnTo>
                    <a:pt x="127558" y="311404"/>
                  </a:lnTo>
                  <a:lnTo>
                    <a:pt x="157238" y="319201"/>
                  </a:lnTo>
                  <a:lnTo>
                    <a:pt x="192735" y="323392"/>
                  </a:lnTo>
                  <a:lnTo>
                    <a:pt x="225552" y="325107"/>
                  </a:lnTo>
                  <a:lnTo>
                    <a:pt x="247154" y="325424"/>
                  </a:lnTo>
                  <a:lnTo>
                    <a:pt x="268757" y="325107"/>
                  </a:lnTo>
                  <a:lnTo>
                    <a:pt x="301574" y="323392"/>
                  </a:lnTo>
                  <a:lnTo>
                    <a:pt x="337070" y="319201"/>
                  </a:lnTo>
                  <a:lnTo>
                    <a:pt x="366750" y="311404"/>
                  </a:lnTo>
                  <a:lnTo>
                    <a:pt x="366750" y="280085"/>
                  </a:lnTo>
                  <a:lnTo>
                    <a:pt x="349059" y="274205"/>
                  </a:lnTo>
                  <a:lnTo>
                    <a:pt x="302971" y="267868"/>
                  </a:lnTo>
                  <a:lnTo>
                    <a:pt x="298983" y="267868"/>
                  </a:lnTo>
                  <a:lnTo>
                    <a:pt x="328155" y="285724"/>
                  </a:lnTo>
                  <a:lnTo>
                    <a:pt x="347014" y="289179"/>
                  </a:lnTo>
                  <a:lnTo>
                    <a:pt x="359003" y="292481"/>
                  </a:lnTo>
                  <a:lnTo>
                    <a:pt x="365150" y="295173"/>
                  </a:lnTo>
                  <a:lnTo>
                    <a:pt x="352767" y="299974"/>
                  </a:lnTo>
                  <a:lnTo>
                    <a:pt x="328879" y="304761"/>
                  </a:lnTo>
                  <a:lnTo>
                    <a:pt x="293624" y="308457"/>
                  </a:lnTo>
                  <a:lnTo>
                    <a:pt x="247154" y="309930"/>
                  </a:lnTo>
                  <a:lnTo>
                    <a:pt x="200685" y="308457"/>
                  </a:lnTo>
                  <a:lnTo>
                    <a:pt x="165430" y="304761"/>
                  </a:lnTo>
                  <a:lnTo>
                    <a:pt x="141541" y="299974"/>
                  </a:lnTo>
                  <a:lnTo>
                    <a:pt x="129159" y="295173"/>
                  </a:lnTo>
                  <a:lnTo>
                    <a:pt x="135521" y="292481"/>
                  </a:lnTo>
                  <a:lnTo>
                    <a:pt x="147993" y="288899"/>
                  </a:lnTo>
                  <a:lnTo>
                    <a:pt x="166941" y="285419"/>
                  </a:lnTo>
                  <a:lnTo>
                    <a:pt x="193738" y="282625"/>
                  </a:lnTo>
                  <a:lnTo>
                    <a:pt x="198526" y="282625"/>
                  </a:lnTo>
                  <a:lnTo>
                    <a:pt x="201714" y="278930"/>
                  </a:lnTo>
                  <a:lnTo>
                    <a:pt x="200914" y="274510"/>
                  </a:lnTo>
                  <a:lnTo>
                    <a:pt x="200914" y="270814"/>
                  </a:lnTo>
                  <a:lnTo>
                    <a:pt x="196926" y="267131"/>
                  </a:lnTo>
                  <a:lnTo>
                    <a:pt x="192151" y="267868"/>
                  </a:lnTo>
                  <a:lnTo>
                    <a:pt x="145592" y="274205"/>
                  </a:lnTo>
                  <a:lnTo>
                    <a:pt x="121678" y="282067"/>
                  </a:lnTo>
                  <a:lnTo>
                    <a:pt x="112877" y="289661"/>
                  </a:lnTo>
                  <a:lnTo>
                    <a:pt x="111620" y="295173"/>
                  </a:lnTo>
                  <a:lnTo>
                    <a:pt x="111620" y="428002"/>
                  </a:lnTo>
                  <a:lnTo>
                    <a:pt x="113880" y="434657"/>
                  </a:lnTo>
                  <a:lnTo>
                    <a:pt x="120789" y="440359"/>
                  </a:lnTo>
                  <a:lnTo>
                    <a:pt x="132473" y="445223"/>
                  </a:lnTo>
                  <a:lnTo>
                    <a:pt x="149085" y="449402"/>
                  </a:lnTo>
                  <a:lnTo>
                    <a:pt x="149885" y="449402"/>
                  </a:lnTo>
                  <a:lnTo>
                    <a:pt x="156260" y="450875"/>
                  </a:lnTo>
                  <a:lnTo>
                    <a:pt x="158661" y="443496"/>
                  </a:lnTo>
                  <a:lnTo>
                    <a:pt x="159334" y="440359"/>
                  </a:lnTo>
                  <a:lnTo>
                    <a:pt x="159461" y="439801"/>
                  </a:lnTo>
                  <a:lnTo>
                    <a:pt x="157060" y="435381"/>
                  </a:lnTo>
                  <a:lnTo>
                    <a:pt x="152425" y="434657"/>
                  </a:lnTo>
                  <a:lnTo>
                    <a:pt x="140792" y="431914"/>
                  </a:lnTo>
                  <a:lnTo>
                    <a:pt x="133337" y="429475"/>
                  </a:lnTo>
                  <a:lnTo>
                    <a:pt x="129184" y="427583"/>
                  </a:lnTo>
                  <a:lnTo>
                    <a:pt x="127558" y="426516"/>
                  </a:lnTo>
                  <a:lnTo>
                    <a:pt x="127558" y="399211"/>
                  </a:lnTo>
                  <a:lnTo>
                    <a:pt x="157238" y="407009"/>
                  </a:lnTo>
                  <a:lnTo>
                    <a:pt x="192735" y="411213"/>
                  </a:lnTo>
                  <a:lnTo>
                    <a:pt x="225552" y="412915"/>
                  </a:lnTo>
                  <a:lnTo>
                    <a:pt x="247154" y="413232"/>
                  </a:lnTo>
                  <a:lnTo>
                    <a:pt x="268757" y="412915"/>
                  </a:lnTo>
                  <a:lnTo>
                    <a:pt x="301574" y="411213"/>
                  </a:lnTo>
                  <a:lnTo>
                    <a:pt x="337070" y="407009"/>
                  </a:lnTo>
                  <a:lnTo>
                    <a:pt x="366750" y="399211"/>
                  </a:lnTo>
                  <a:lnTo>
                    <a:pt x="366750" y="427253"/>
                  </a:lnTo>
                  <a:lnTo>
                    <a:pt x="355892" y="431914"/>
                  </a:lnTo>
                  <a:lnTo>
                    <a:pt x="355752" y="431914"/>
                  </a:lnTo>
                  <a:lnTo>
                    <a:pt x="332359" y="436943"/>
                  </a:lnTo>
                  <a:lnTo>
                    <a:pt x="295998" y="441058"/>
                  </a:lnTo>
                  <a:lnTo>
                    <a:pt x="247154" y="442760"/>
                  </a:lnTo>
                  <a:lnTo>
                    <a:pt x="230593" y="442607"/>
                  </a:lnTo>
                  <a:lnTo>
                    <a:pt x="214464" y="442112"/>
                  </a:lnTo>
                  <a:lnTo>
                    <a:pt x="198945" y="441198"/>
                  </a:lnTo>
                  <a:lnTo>
                    <a:pt x="184175" y="439801"/>
                  </a:lnTo>
                  <a:lnTo>
                    <a:pt x="179387" y="439064"/>
                  </a:lnTo>
                  <a:lnTo>
                    <a:pt x="177088" y="441198"/>
                  </a:lnTo>
                  <a:lnTo>
                    <a:pt x="176187" y="442112"/>
                  </a:lnTo>
                  <a:lnTo>
                    <a:pt x="174599" y="450875"/>
                  </a:lnTo>
                  <a:lnTo>
                    <a:pt x="177800" y="453821"/>
                  </a:lnTo>
                  <a:lnTo>
                    <a:pt x="230454" y="457365"/>
                  </a:lnTo>
                  <a:lnTo>
                    <a:pt x="247154" y="457517"/>
                  </a:lnTo>
                  <a:lnTo>
                    <a:pt x="276720" y="456869"/>
                  </a:lnTo>
                  <a:lnTo>
                    <a:pt x="277469" y="456869"/>
                  </a:lnTo>
                  <a:lnTo>
                    <a:pt x="323303" y="453275"/>
                  </a:lnTo>
                  <a:lnTo>
                    <a:pt x="364655" y="444436"/>
                  </a:lnTo>
                  <a:lnTo>
                    <a:pt x="366509" y="442760"/>
                  </a:lnTo>
                  <a:lnTo>
                    <a:pt x="382701" y="428002"/>
                  </a:lnTo>
                  <a:lnTo>
                    <a:pt x="382701" y="356412"/>
                  </a:lnTo>
                  <a:lnTo>
                    <a:pt x="382701" y="311404"/>
                  </a:lnTo>
                  <a:lnTo>
                    <a:pt x="382701" y="309930"/>
                  </a:lnTo>
                  <a:lnTo>
                    <a:pt x="382701" y="295173"/>
                  </a:lnTo>
                  <a:close/>
                </a:path>
                <a:path extrusionOk="0" h="457835" w="494665">
                  <a:moveTo>
                    <a:pt x="462419" y="121018"/>
                  </a:moveTo>
                  <a:lnTo>
                    <a:pt x="459232" y="118071"/>
                  </a:lnTo>
                  <a:lnTo>
                    <a:pt x="454444" y="118071"/>
                  </a:lnTo>
                  <a:lnTo>
                    <a:pt x="385889" y="118071"/>
                  </a:lnTo>
                  <a:lnTo>
                    <a:pt x="382689" y="121018"/>
                  </a:lnTo>
                  <a:lnTo>
                    <a:pt x="382689" y="129870"/>
                  </a:lnTo>
                  <a:lnTo>
                    <a:pt x="385889" y="132829"/>
                  </a:lnTo>
                  <a:lnTo>
                    <a:pt x="459232" y="132829"/>
                  </a:lnTo>
                  <a:lnTo>
                    <a:pt x="462419" y="129870"/>
                  </a:lnTo>
                  <a:lnTo>
                    <a:pt x="462419" y="121018"/>
                  </a:lnTo>
                  <a:close/>
                </a:path>
                <a:path extrusionOk="0" h="457835" w="494665">
                  <a:moveTo>
                    <a:pt x="462419" y="91503"/>
                  </a:moveTo>
                  <a:lnTo>
                    <a:pt x="459232" y="88544"/>
                  </a:lnTo>
                  <a:lnTo>
                    <a:pt x="454444" y="88544"/>
                  </a:lnTo>
                  <a:lnTo>
                    <a:pt x="385889" y="88544"/>
                  </a:lnTo>
                  <a:lnTo>
                    <a:pt x="382689" y="91503"/>
                  </a:lnTo>
                  <a:lnTo>
                    <a:pt x="382689" y="100355"/>
                  </a:lnTo>
                  <a:lnTo>
                    <a:pt x="385889" y="103314"/>
                  </a:lnTo>
                  <a:lnTo>
                    <a:pt x="459232" y="103314"/>
                  </a:lnTo>
                  <a:lnTo>
                    <a:pt x="462419" y="100355"/>
                  </a:lnTo>
                  <a:lnTo>
                    <a:pt x="462419" y="91503"/>
                  </a:lnTo>
                  <a:close/>
                </a:path>
                <a:path extrusionOk="0" h="457835" w="494665">
                  <a:moveTo>
                    <a:pt x="462419" y="61988"/>
                  </a:moveTo>
                  <a:lnTo>
                    <a:pt x="459232" y="59029"/>
                  </a:lnTo>
                  <a:lnTo>
                    <a:pt x="454444" y="59029"/>
                  </a:lnTo>
                  <a:lnTo>
                    <a:pt x="385889" y="59029"/>
                  </a:lnTo>
                  <a:lnTo>
                    <a:pt x="382689" y="61988"/>
                  </a:lnTo>
                  <a:lnTo>
                    <a:pt x="382689" y="70840"/>
                  </a:lnTo>
                  <a:lnTo>
                    <a:pt x="385889" y="73787"/>
                  </a:lnTo>
                  <a:lnTo>
                    <a:pt x="459232" y="73787"/>
                  </a:lnTo>
                  <a:lnTo>
                    <a:pt x="462419" y="70840"/>
                  </a:lnTo>
                  <a:lnTo>
                    <a:pt x="462419" y="61988"/>
                  </a:lnTo>
                  <a:close/>
                </a:path>
                <a:path extrusionOk="0" h="457835" w="494665">
                  <a:moveTo>
                    <a:pt x="462419" y="32473"/>
                  </a:moveTo>
                  <a:lnTo>
                    <a:pt x="459232" y="29514"/>
                  </a:lnTo>
                  <a:lnTo>
                    <a:pt x="454444" y="29514"/>
                  </a:lnTo>
                  <a:lnTo>
                    <a:pt x="385889" y="29514"/>
                  </a:lnTo>
                  <a:lnTo>
                    <a:pt x="382689" y="32473"/>
                  </a:lnTo>
                  <a:lnTo>
                    <a:pt x="382689" y="41325"/>
                  </a:lnTo>
                  <a:lnTo>
                    <a:pt x="385889" y="44272"/>
                  </a:lnTo>
                  <a:lnTo>
                    <a:pt x="459232" y="44272"/>
                  </a:lnTo>
                  <a:lnTo>
                    <a:pt x="462419" y="41325"/>
                  </a:lnTo>
                  <a:lnTo>
                    <a:pt x="462419" y="32473"/>
                  </a:lnTo>
                  <a:close/>
                </a:path>
                <a:path extrusionOk="0" h="457835" w="494665">
                  <a:moveTo>
                    <a:pt x="494309" y="2946"/>
                  </a:moveTo>
                  <a:lnTo>
                    <a:pt x="491121" y="0"/>
                  </a:lnTo>
                  <a:lnTo>
                    <a:pt x="353987" y="0"/>
                  </a:lnTo>
                  <a:lnTo>
                    <a:pt x="350799" y="2946"/>
                  </a:lnTo>
                  <a:lnTo>
                    <a:pt x="350799" y="159385"/>
                  </a:lnTo>
                  <a:lnTo>
                    <a:pt x="353987" y="162344"/>
                  </a:lnTo>
                  <a:lnTo>
                    <a:pt x="414591" y="162344"/>
                  </a:lnTo>
                  <a:lnTo>
                    <a:pt x="414591" y="206616"/>
                  </a:lnTo>
                  <a:lnTo>
                    <a:pt x="255130" y="206616"/>
                  </a:lnTo>
                  <a:lnTo>
                    <a:pt x="255130" y="162344"/>
                  </a:lnTo>
                  <a:lnTo>
                    <a:pt x="315722" y="162344"/>
                  </a:lnTo>
                  <a:lnTo>
                    <a:pt x="318909" y="159385"/>
                  </a:lnTo>
                  <a:lnTo>
                    <a:pt x="318909" y="2946"/>
                  </a:lnTo>
                  <a:lnTo>
                    <a:pt x="315722" y="0"/>
                  </a:lnTo>
                  <a:lnTo>
                    <a:pt x="178587" y="0"/>
                  </a:lnTo>
                  <a:lnTo>
                    <a:pt x="175399" y="2946"/>
                  </a:lnTo>
                  <a:lnTo>
                    <a:pt x="175399" y="81165"/>
                  </a:lnTo>
                  <a:lnTo>
                    <a:pt x="178587" y="84124"/>
                  </a:lnTo>
                  <a:lnTo>
                    <a:pt x="188163" y="84124"/>
                  </a:lnTo>
                  <a:lnTo>
                    <a:pt x="191350" y="81165"/>
                  </a:lnTo>
                  <a:lnTo>
                    <a:pt x="191350" y="14757"/>
                  </a:lnTo>
                  <a:lnTo>
                    <a:pt x="302971" y="14757"/>
                  </a:lnTo>
                  <a:lnTo>
                    <a:pt x="302971" y="147586"/>
                  </a:lnTo>
                  <a:lnTo>
                    <a:pt x="191350" y="147586"/>
                  </a:lnTo>
                  <a:lnTo>
                    <a:pt x="191350" y="143154"/>
                  </a:lnTo>
                  <a:lnTo>
                    <a:pt x="188163" y="140208"/>
                  </a:lnTo>
                  <a:lnTo>
                    <a:pt x="178587" y="140208"/>
                  </a:lnTo>
                  <a:lnTo>
                    <a:pt x="175399" y="143154"/>
                  </a:lnTo>
                  <a:lnTo>
                    <a:pt x="175399" y="159385"/>
                  </a:lnTo>
                  <a:lnTo>
                    <a:pt x="178587" y="162344"/>
                  </a:lnTo>
                  <a:lnTo>
                    <a:pt x="239179" y="162344"/>
                  </a:lnTo>
                  <a:lnTo>
                    <a:pt x="239179" y="206616"/>
                  </a:lnTo>
                  <a:lnTo>
                    <a:pt x="79730" y="206616"/>
                  </a:lnTo>
                  <a:lnTo>
                    <a:pt x="79730" y="162344"/>
                  </a:lnTo>
                  <a:lnTo>
                    <a:pt x="140322" y="162344"/>
                  </a:lnTo>
                  <a:lnTo>
                    <a:pt x="143510" y="159385"/>
                  </a:lnTo>
                  <a:lnTo>
                    <a:pt x="143510" y="2946"/>
                  </a:lnTo>
                  <a:lnTo>
                    <a:pt x="140322" y="0"/>
                  </a:lnTo>
                  <a:lnTo>
                    <a:pt x="3187" y="0"/>
                  </a:lnTo>
                  <a:lnTo>
                    <a:pt x="0" y="2946"/>
                  </a:lnTo>
                  <a:lnTo>
                    <a:pt x="0" y="55346"/>
                  </a:lnTo>
                  <a:lnTo>
                    <a:pt x="3187" y="58293"/>
                  </a:lnTo>
                  <a:lnTo>
                    <a:pt x="12750" y="58293"/>
                  </a:lnTo>
                  <a:lnTo>
                    <a:pt x="15938" y="55346"/>
                  </a:lnTo>
                  <a:lnTo>
                    <a:pt x="15938" y="14757"/>
                  </a:lnTo>
                  <a:lnTo>
                    <a:pt x="127558" y="14757"/>
                  </a:lnTo>
                  <a:lnTo>
                    <a:pt x="127558" y="147586"/>
                  </a:lnTo>
                  <a:lnTo>
                    <a:pt x="15938" y="147586"/>
                  </a:lnTo>
                  <a:lnTo>
                    <a:pt x="15938" y="76746"/>
                  </a:lnTo>
                  <a:lnTo>
                    <a:pt x="12750" y="73787"/>
                  </a:lnTo>
                  <a:lnTo>
                    <a:pt x="3187" y="73787"/>
                  </a:lnTo>
                  <a:lnTo>
                    <a:pt x="0" y="76746"/>
                  </a:lnTo>
                  <a:lnTo>
                    <a:pt x="0" y="159385"/>
                  </a:lnTo>
                  <a:lnTo>
                    <a:pt x="3187" y="162344"/>
                  </a:lnTo>
                  <a:lnTo>
                    <a:pt x="63779" y="162344"/>
                  </a:lnTo>
                  <a:lnTo>
                    <a:pt x="63779" y="218427"/>
                  </a:lnTo>
                  <a:lnTo>
                    <a:pt x="66967" y="221373"/>
                  </a:lnTo>
                  <a:lnTo>
                    <a:pt x="239179" y="221373"/>
                  </a:lnTo>
                  <a:lnTo>
                    <a:pt x="239179" y="270078"/>
                  </a:lnTo>
                  <a:lnTo>
                    <a:pt x="217652" y="250151"/>
                  </a:lnTo>
                  <a:lnTo>
                    <a:pt x="212877" y="250151"/>
                  </a:lnTo>
                  <a:lnTo>
                    <a:pt x="206489" y="256057"/>
                  </a:lnTo>
                  <a:lnTo>
                    <a:pt x="206489" y="260489"/>
                  </a:lnTo>
                  <a:lnTo>
                    <a:pt x="241579" y="292950"/>
                  </a:lnTo>
                  <a:lnTo>
                    <a:pt x="247154" y="296646"/>
                  </a:lnTo>
                  <a:lnTo>
                    <a:pt x="251942" y="293687"/>
                  </a:lnTo>
                  <a:lnTo>
                    <a:pt x="287820" y="260489"/>
                  </a:lnTo>
                  <a:lnTo>
                    <a:pt x="287820" y="256057"/>
                  </a:lnTo>
                  <a:lnTo>
                    <a:pt x="281444" y="250151"/>
                  </a:lnTo>
                  <a:lnTo>
                    <a:pt x="276656" y="250151"/>
                  </a:lnTo>
                  <a:lnTo>
                    <a:pt x="255130" y="270078"/>
                  </a:lnTo>
                  <a:lnTo>
                    <a:pt x="255130" y="221373"/>
                  </a:lnTo>
                  <a:lnTo>
                    <a:pt x="427342" y="221373"/>
                  </a:lnTo>
                  <a:lnTo>
                    <a:pt x="430530" y="218427"/>
                  </a:lnTo>
                  <a:lnTo>
                    <a:pt x="430530" y="162344"/>
                  </a:lnTo>
                  <a:lnTo>
                    <a:pt x="491121" y="162344"/>
                  </a:lnTo>
                  <a:lnTo>
                    <a:pt x="494309" y="159385"/>
                  </a:lnTo>
                  <a:lnTo>
                    <a:pt x="494309" y="40576"/>
                  </a:lnTo>
                  <a:lnTo>
                    <a:pt x="491121" y="37630"/>
                  </a:lnTo>
                  <a:lnTo>
                    <a:pt x="481558" y="37630"/>
                  </a:lnTo>
                  <a:lnTo>
                    <a:pt x="478370" y="40576"/>
                  </a:lnTo>
                  <a:lnTo>
                    <a:pt x="478370" y="147574"/>
                  </a:lnTo>
                  <a:lnTo>
                    <a:pt x="366750" y="147574"/>
                  </a:lnTo>
                  <a:lnTo>
                    <a:pt x="366750" y="14757"/>
                  </a:lnTo>
                  <a:lnTo>
                    <a:pt x="478370" y="14757"/>
                  </a:lnTo>
                  <a:lnTo>
                    <a:pt x="478370" y="19177"/>
                  </a:lnTo>
                  <a:lnTo>
                    <a:pt x="481558" y="22136"/>
                  </a:lnTo>
                  <a:lnTo>
                    <a:pt x="486346" y="22136"/>
                  </a:lnTo>
                  <a:lnTo>
                    <a:pt x="491121" y="22136"/>
                  </a:lnTo>
                  <a:lnTo>
                    <a:pt x="494309" y="19189"/>
                  </a:lnTo>
                  <a:lnTo>
                    <a:pt x="494309" y="2946"/>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84" name="Google Shape;384;p33"/>
            <p:cNvPicPr preferRelativeResize="0"/>
            <p:nvPr/>
          </p:nvPicPr>
          <p:blipFill rotWithShape="1">
            <a:blip r:embed="rId9">
              <a:alphaModFix/>
            </a:blip>
            <a:srcRect b="0" l="0" r="0" t="0"/>
            <a:stretch/>
          </p:blipFill>
          <p:spPr>
            <a:xfrm>
              <a:off x="8406817" y="6611941"/>
              <a:ext cx="388471" cy="117186"/>
            </a:xfrm>
            <a:prstGeom prst="rect">
              <a:avLst/>
            </a:prstGeom>
            <a:noFill/>
            <a:ln>
              <a:noFill/>
            </a:ln>
          </p:spPr>
        </p:pic>
      </p:grpSp>
      <p:pic>
        <p:nvPicPr>
          <p:cNvPr id="385" name="Google Shape;385;p33"/>
          <p:cNvPicPr preferRelativeResize="0"/>
          <p:nvPr/>
        </p:nvPicPr>
        <p:blipFill rotWithShape="1">
          <a:blip r:embed="rId10">
            <a:alphaModFix/>
          </a:blip>
          <a:srcRect b="0" l="0" r="0" t="0"/>
          <a:stretch/>
        </p:blipFill>
        <p:spPr>
          <a:xfrm>
            <a:off x="3806970" y="4898603"/>
            <a:ext cx="1180573" cy="1336778"/>
          </a:xfrm>
          <a:prstGeom prst="rect">
            <a:avLst/>
          </a:prstGeom>
          <a:noFill/>
          <a:ln>
            <a:noFill/>
          </a:ln>
        </p:spPr>
      </p:pic>
      <p:pic>
        <p:nvPicPr>
          <p:cNvPr id="386" name="Google Shape;386;p33"/>
          <p:cNvPicPr preferRelativeResize="0"/>
          <p:nvPr/>
        </p:nvPicPr>
        <p:blipFill rotWithShape="1">
          <a:blip r:embed="rId11">
            <a:alphaModFix/>
          </a:blip>
          <a:srcRect b="0" l="0" r="0" t="0"/>
          <a:stretch/>
        </p:blipFill>
        <p:spPr>
          <a:xfrm>
            <a:off x="2670698" y="3829169"/>
            <a:ext cx="1152001" cy="1208936"/>
          </a:xfrm>
          <a:prstGeom prst="rect">
            <a:avLst/>
          </a:prstGeom>
          <a:noFill/>
          <a:ln>
            <a:noFill/>
          </a:ln>
        </p:spPr>
      </p:pic>
      <p:pic>
        <p:nvPicPr>
          <p:cNvPr id="387" name="Google Shape;387;p33"/>
          <p:cNvPicPr preferRelativeResize="0"/>
          <p:nvPr/>
        </p:nvPicPr>
        <p:blipFill rotWithShape="1">
          <a:blip r:embed="rId12">
            <a:alphaModFix/>
          </a:blip>
          <a:srcRect b="0" l="0" r="0" t="0"/>
          <a:stretch/>
        </p:blipFill>
        <p:spPr>
          <a:xfrm>
            <a:off x="2603500" y="2181225"/>
            <a:ext cx="1497466" cy="1229235"/>
          </a:xfrm>
          <a:prstGeom prst="rect">
            <a:avLst/>
          </a:prstGeom>
          <a:noFill/>
          <a:ln>
            <a:noFill/>
          </a:ln>
        </p:spPr>
      </p:pic>
      <p:sp>
        <p:nvSpPr>
          <p:cNvPr id="388" name="Google Shape;388;p33"/>
          <p:cNvSpPr txBox="1"/>
          <p:nvPr/>
        </p:nvSpPr>
        <p:spPr>
          <a:xfrm>
            <a:off x="363855" y="245804"/>
            <a:ext cx="3306445" cy="928139"/>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54600">
            <a:spAutoFit/>
          </a:bodyPr>
          <a:lstStyle/>
          <a:p>
            <a:pPr indent="0" lvl="0" marL="99695" marR="158750" rtl="0" algn="just">
              <a:lnSpc>
                <a:spcPct val="120800"/>
              </a:lnSpc>
              <a:spcBef>
                <a:spcPts val="0"/>
              </a:spcBef>
              <a:spcAft>
                <a:spcPts val="0"/>
              </a:spcAft>
              <a:buNone/>
            </a:pPr>
            <a:r>
              <a:rPr lang="en-US" sz="1200">
                <a:latin typeface="Arial"/>
                <a:ea typeface="Arial"/>
                <a:cs typeface="Arial"/>
                <a:sym typeface="Arial"/>
              </a:rPr>
              <a:t>Esta página muestra el ciclo reflexive de investigación con información adicional sobre cada etapa, lo que le ayudará a completar su propio ciclo.</a:t>
            </a:r>
            <a:endParaRPr sz="1200">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34"/>
          <p:cNvSpPr txBox="1"/>
          <p:nvPr/>
        </p:nvSpPr>
        <p:spPr>
          <a:xfrm>
            <a:off x="1599288" y="307612"/>
            <a:ext cx="3544205" cy="224513"/>
          </a:xfrm>
          <a:prstGeom prst="rect">
            <a:avLst/>
          </a:prstGeom>
          <a:noFill/>
          <a:ln>
            <a:noFill/>
          </a:ln>
        </p:spPr>
        <p:txBody>
          <a:bodyPr anchorCtr="0" anchor="t" bIns="0" lIns="0" spcFirstLastPara="1" rIns="0" wrap="square" tIns="8975">
            <a:spAutoFit/>
          </a:bodyPr>
          <a:lstStyle/>
          <a:p>
            <a:pPr indent="0" lvl="0" marL="8981" rtl="0" algn="l">
              <a:spcBef>
                <a:spcPts val="0"/>
              </a:spcBef>
              <a:spcAft>
                <a:spcPts val="0"/>
              </a:spcAft>
              <a:buNone/>
            </a:pPr>
            <a:r>
              <a:rPr lang="en-US" sz="1400">
                <a:latin typeface="Arial"/>
                <a:ea typeface="Arial"/>
                <a:cs typeface="Arial"/>
                <a:sym typeface="Arial"/>
              </a:rPr>
              <a:t>Ejemplo de un ciclo completo de indagación</a:t>
            </a:r>
            <a:endParaRPr sz="1400">
              <a:latin typeface="Arial"/>
              <a:ea typeface="Arial"/>
              <a:cs typeface="Arial"/>
              <a:sym typeface="Arial"/>
            </a:endParaRPr>
          </a:p>
        </p:txBody>
      </p:sp>
      <p:sp>
        <p:nvSpPr>
          <p:cNvPr id="394" name="Google Shape;394;p34"/>
          <p:cNvSpPr txBox="1"/>
          <p:nvPr>
            <p:ph type="title"/>
          </p:nvPr>
        </p:nvSpPr>
        <p:spPr>
          <a:xfrm>
            <a:off x="774699" y="564346"/>
            <a:ext cx="5193385" cy="409179"/>
          </a:xfrm>
          <a:prstGeom prst="rect">
            <a:avLst/>
          </a:prstGeom>
          <a:noFill/>
          <a:ln>
            <a:noFill/>
          </a:ln>
        </p:spPr>
        <p:txBody>
          <a:bodyPr anchorCtr="0" anchor="t" bIns="0" lIns="0" spcFirstLastPara="1" rIns="0" wrap="square" tIns="8975">
            <a:spAutoFit/>
          </a:bodyPr>
          <a:lstStyle/>
          <a:p>
            <a:pPr indent="0" lvl="0" marL="8981" rtl="0" algn="l">
              <a:spcBef>
                <a:spcPts val="0"/>
              </a:spcBef>
              <a:spcAft>
                <a:spcPts val="0"/>
              </a:spcAft>
              <a:buNone/>
            </a:pPr>
            <a:r>
              <a:rPr lang="en-US"/>
              <a:t>Ciclo Reflexivo de Indagación</a:t>
            </a:r>
            <a:endParaRPr/>
          </a:p>
        </p:txBody>
      </p:sp>
      <p:sp>
        <p:nvSpPr>
          <p:cNvPr id="395" name="Google Shape;395;p34"/>
          <p:cNvSpPr txBox="1"/>
          <p:nvPr/>
        </p:nvSpPr>
        <p:spPr>
          <a:xfrm>
            <a:off x="7224970" y="632623"/>
            <a:ext cx="2515755" cy="286069"/>
          </a:xfrm>
          <a:prstGeom prst="rect">
            <a:avLst/>
          </a:prstGeom>
          <a:noFill/>
          <a:ln>
            <a:noFill/>
          </a:ln>
        </p:spPr>
        <p:txBody>
          <a:bodyPr anchorCtr="0" anchor="t" bIns="0" lIns="0" spcFirstLastPara="1" rIns="0" wrap="square" tIns="8975">
            <a:spAutoFit/>
          </a:bodyPr>
          <a:lstStyle/>
          <a:p>
            <a:pPr indent="0" lvl="0" marL="8981" rtl="0" algn="l">
              <a:spcBef>
                <a:spcPts val="0"/>
              </a:spcBef>
              <a:spcAft>
                <a:spcPts val="0"/>
              </a:spcAft>
              <a:buNone/>
            </a:pPr>
            <a:r>
              <a:rPr b="1" lang="en-US" sz="1800">
                <a:solidFill>
                  <a:srgbClr val="800000"/>
                </a:solidFill>
                <a:latin typeface="Arial"/>
                <a:ea typeface="Arial"/>
                <a:cs typeface="Arial"/>
                <a:sym typeface="Arial"/>
              </a:rPr>
              <a:t>Nombre: Julia Martínez</a:t>
            </a:r>
            <a:endParaRPr sz="1800">
              <a:latin typeface="Arial"/>
              <a:ea typeface="Arial"/>
              <a:cs typeface="Arial"/>
              <a:sym typeface="Arial"/>
            </a:endParaRPr>
          </a:p>
        </p:txBody>
      </p:sp>
      <p:pic>
        <p:nvPicPr>
          <p:cNvPr id="396" name="Google Shape;396;p34"/>
          <p:cNvPicPr preferRelativeResize="0"/>
          <p:nvPr/>
        </p:nvPicPr>
        <p:blipFill rotWithShape="1">
          <a:blip r:embed="rId3">
            <a:alphaModFix/>
          </a:blip>
          <a:srcRect b="0" l="0" r="0" t="0"/>
          <a:stretch/>
        </p:blipFill>
        <p:spPr>
          <a:xfrm>
            <a:off x="4099583" y="1854822"/>
            <a:ext cx="2909193" cy="1236297"/>
          </a:xfrm>
          <a:prstGeom prst="rect">
            <a:avLst/>
          </a:prstGeom>
          <a:noFill/>
          <a:ln>
            <a:noFill/>
          </a:ln>
        </p:spPr>
      </p:pic>
      <p:sp>
        <p:nvSpPr>
          <p:cNvPr id="397" name="Google Shape;397;p34"/>
          <p:cNvSpPr txBox="1"/>
          <p:nvPr/>
        </p:nvSpPr>
        <p:spPr>
          <a:xfrm>
            <a:off x="4250657" y="2231166"/>
            <a:ext cx="2413394" cy="829038"/>
          </a:xfrm>
          <a:prstGeom prst="rect">
            <a:avLst/>
          </a:prstGeom>
          <a:noFill/>
          <a:ln>
            <a:noFill/>
          </a:ln>
        </p:spPr>
        <p:txBody>
          <a:bodyPr anchorCtr="0" anchor="t" bIns="0" lIns="0" spcFirstLastPara="1" rIns="0" wrap="square" tIns="13900">
            <a:spAutoFit/>
          </a:bodyPr>
          <a:lstStyle/>
          <a:p>
            <a:pPr indent="-5838" lvl="0" marL="8981" marR="3593" rtl="0" algn="ctr">
              <a:lnSpc>
                <a:spcPct val="95900"/>
              </a:lnSpc>
              <a:spcBef>
                <a:spcPts val="0"/>
              </a:spcBef>
              <a:spcAft>
                <a:spcPts val="0"/>
              </a:spcAft>
              <a:buNone/>
            </a:pPr>
            <a:r>
              <a:rPr lang="en-US" sz="777">
                <a:latin typeface="Arial"/>
                <a:ea typeface="Arial"/>
                <a:cs typeface="Arial"/>
                <a:sym typeface="Arial"/>
              </a:rPr>
              <a:t>Cuando intento animar a niños y niñas de distintos niveles a que trabajen juntos, los que tienen un nivel de desempeño más alto tienden a decirles la respuesta a los que tienen más dificultades.</a:t>
            </a:r>
            <a:endParaRPr sz="777">
              <a:latin typeface="Arial"/>
              <a:ea typeface="Arial"/>
              <a:cs typeface="Arial"/>
              <a:sym typeface="Arial"/>
            </a:endParaRPr>
          </a:p>
        </p:txBody>
      </p:sp>
      <p:pic>
        <p:nvPicPr>
          <p:cNvPr id="398" name="Google Shape;398;p34"/>
          <p:cNvPicPr preferRelativeResize="0"/>
          <p:nvPr/>
        </p:nvPicPr>
        <p:blipFill rotWithShape="1">
          <a:blip r:embed="rId4">
            <a:alphaModFix/>
          </a:blip>
          <a:srcRect b="0" l="0" r="0" t="0"/>
          <a:stretch/>
        </p:blipFill>
        <p:spPr>
          <a:xfrm>
            <a:off x="7171606" y="2825786"/>
            <a:ext cx="2909193" cy="1236295"/>
          </a:xfrm>
          <a:prstGeom prst="rect">
            <a:avLst/>
          </a:prstGeom>
          <a:noFill/>
          <a:ln>
            <a:noFill/>
          </a:ln>
        </p:spPr>
      </p:pic>
      <p:sp>
        <p:nvSpPr>
          <p:cNvPr id="399" name="Google Shape;399;p34"/>
          <p:cNvSpPr txBox="1"/>
          <p:nvPr/>
        </p:nvSpPr>
        <p:spPr>
          <a:xfrm>
            <a:off x="7302511" y="2860385"/>
            <a:ext cx="2088526" cy="1144806"/>
          </a:xfrm>
          <a:prstGeom prst="rect">
            <a:avLst/>
          </a:prstGeom>
          <a:noFill/>
          <a:ln>
            <a:noFill/>
          </a:ln>
        </p:spPr>
        <p:txBody>
          <a:bodyPr anchorCtr="0" anchor="t" bIns="0" lIns="0" spcFirstLastPara="1" rIns="0" wrap="square" tIns="16600">
            <a:spAutoFit/>
          </a:bodyPr>
          <a:lstStyle/>
          <a:p>
            <a:pPr indent="0" lvl="0" marL="8981" marR="3593" rtl="0" algn="ctr">
              <a:lnSpc>
                <a:spcPct val="115444"/>
              </a:lnSpc>
              <a:spcBef>
                <a:spcPts val="0"/>
              </a:spcBef>
              <a:spcAft>
                <a:spcPts val="0"/>
              </a:spcAft>
              <a:buNone/>
            </a:pPr>
            <a:r>
              <a:rPr lang="en-US" sz="777">
                <a:latin typeface="Arial"/>
                <a:ea typeface="Arial"/>
                <a:cs typeface="Arial"/>
                <a:sym typeface="Arial"/>
              </a:rPr>
              <a:t>¿Construyen los alumnos sus ideas a partir de ideas de otros?</a:t>
            </a:r>
            <a:endParaRPr sz="777">
              <a:latin typeface="Arial"/>
              <a:ea typeface="Arial"/>
              <a:cs typeface="Arial"/>
              <a:sym typeface="Arial"/>
            </a:endParaRPr>
          </a:p>
          <a:p>
            <a:pPr indent="0" lvl="0" marL="0" rtl="0" algn="ctr">
              <a:lnSpc>
                <a:spcPct val="108365"/>
              </a:lnSpc>
              <a:spcBef>
                <a:spcPts val="0"/>
              </a:spcBef>
              <a:spcAft>
                <a:spcPts val="0"/>
              </a:spcAft>
              <a:buNone/>
            </a:pPr>
            <a:r>
              <a:rPr lang="en-US" sz="777">
                <a:latin typeface="Arial"/>
                <a:ea typeface="Arial"/>
                <a:cs typeface="Arial"/>
                <a:sym typeface="Arial"/>
              </a:rPr>
              <a:t>¿Todos los alumnos aportan?</a:t>
            </a:r>
            <a:endParaRPr sz="777">
              <a:latin typeface="Arial"/>
              <a:ea typeface="Arial"/>
              <a:cs typeface="Arial"/>
              <a:sym typeface="Arial"/>
            </a:endParaRPr>
          </a:p>
          <a:p>
            <a:pPr indent="0" lvl="0" marL="0" rtl="0" algn="ctr">
              <a:lnSpc>
                <a:spcPct val="115444"/>
              </a:lnSpc>
              <a:spcBef>
                <a:spcPts val="0"/>
              </a:spcBef>
              <a:spcAft>
                <a:spcPts val="0"/>
              </a:spcAft>
              <a:buNone/>
            </a:pPr>
            <a:r>
              <a:rPr lang="en-US" sz="777">
                <a:latin typeface="Arial"/>
                <a:ea typeface="Arial"/>
                <a:cs typeface="Arial"/>
                <a:sym typeface="Arial"/>
              </a:rPr>
              <a:t>¿Participan los alumnos silenciosos?</a:t>
            </a:r>
            <a:endParaRPr sz="777">
              <a:latin typeface="Arial"/>
              <a:ea typeface="Arial"/>
              <a:cs typeface="Arial"/>
              <a:sym typeface="Arial"/>
            </a:endParaRPr>
          </a:p>
          <a:p>
            <a:pPr indent="0" lvl="0" marL="15268" marR="6287" rtl="0" algn="ctr">
              <a:lnSpc>
                <a:spcPct val="115444"/>
              </a:lnSpc>
              <a:spcBef>
                <a:spcPts val="42"/>
              </a:spcBef>
              <a:spcAft>
                <a:spcPts val="0"/>
              </a:spcAft>
              <a:buNone/>
            </a:pPr>
            <a:r>
              <a:rPr lang="en-US" sz="777">
                <a:latin typeface="Arial"/>
                <a:ea typeface="Arial"/>
                <a:cs typeface="Arial"/>
                <a:sym typeface="Arial"/>
              </a:rPr>
              <a:t>¿Se cuestionan respetuosamente las ideas?</a:t>
            </a:r>
            <a:endParaRPr sz="777">
              <a:latin typeface="Arial"/>
              <a:ea typeface="Arial"/>
              <a:cs typeface="Arial"/>
              <a:sym typeface="Arial"/>
            </a:endParaRPr>
          </a:p>
          <a:p>
            <a:pPr indent="0" lvl="0" marL="0" rtl="0" algn="ctr">
              <a:lnSpc>
                <a:spcPct val="110553"/>
              </a:lnSpc>
              <a:spcBef>
                <a:spcPts val="0"/>
              </a:spcBef>
              <a:spcAft>
                <a:spcPts val="0"/>
              </a:spcAft>
              <a:buNone/>
            </a:pPr>
            <a:r>
              <a:rPr lang="en-US" sz="777">
                <a:latin typeface="Arial"/>
                <a:ea typeface="Arial"/>
                <a:cs typeface="Arial"/>
                <a:sym typeface="Arial"/>
              </a:rPr>
              <a:t>¿Se desarrollan las ideas?</a:t>
            </a:r>
            <a:endParaRPr sz="777">
              <a:latin typeface="Arial"/>
              <a:ea typeface="Arial"/>
              <a:cs typeface="Arial"/>
              <a:sym typeface="Arial"/>
            </a:endParaRPr>
          </a:p>
        </p:txBody>
      </p:sp>
      <p:pic>
        <p:nvPicPr>
          <p:cNvPr id="400" name="Google Shape;400;p34"/>
          <p:cNvPicPr preferRelativeResize="0"/>
          <p:nvPr/>
        </p:nvPicPr>
        <p:blipFill rotWithShape="1">
          <a:blip r:embed="rId5">
            <a:alphaModFix/>
          </a:blip>
          <a:srcRect b="0" l="0" r="0" t="0"/>
          <a:stretch/>
        </p:blipFill>
        <p:spPr>
          <a:xfrm>
            <a:off x="7171606" y="4259902"/>
            <a:ext cx="2909193" cy="1236297"/>
          </a:xfrm>
          <a:prstGeom prst="rect">
            <a:avLst/>
          </a:prstGeom>
          <a:noFill/>
          <a:ln>
            <a:noFill/>
          </a:ln>
        </p:spPr>
      </p:pic>
      <p:sp>
        <p:nvSpPr>
          <p:cNvPr id="401" name="Google Shape;401;p34"/>
          <p:cNvSpPr txBox="1"/>
          <p:nvPr/>
        </p:nvSpPr>
        <p:spPr>
          <a:xfrm>
            <a:off x="7281239" y="4447109"/>
            <a:ext cx="1895378" cy="843658"/>
          </a:xfrm>
          <a:prstGeom prst="rect">
            <a:avLst/>
          </a:prstGeom>
          <a:noFill/>
          <a:ln>
            <a:noFill/>
          </a:ln>
        </p:spPr>
        <p:txBody>
          <a:bodyPr anchorCtr="0" anchor="t" bIns="0" lIns="0" spcFirstLastPara="1" rIns="0" wrap="square" tIns="12125">
            <a:spAutoFit/>
          </a:bodyPr>
          <a:lstStyle/>
          <a:p>
            <a:pPr indent="-897" lvl="0" marL="8981" marR="3593" rtl="0" algn="ctr">
              <a:lnSpc>
                <a:spcPct val="97700"/>
              </a:lnSpc>
              <a:spcBef>
                <a:spcPts val="0"/>
              </a:spcBef>
              <a:spcAft>
                <a:spcPts val="0"/>
              </a:spcAft>
              <a:buNone/>
            </a:pPr>
            <a:r>
              <a:rPr lang="en-US" sz="777">
                <a:latin typeface="Arial"/>
                <a:ea typeface="Arial"/>
                <a:cs typeface="Arial"/>
                <a:sym typeface="Arial"/>
              </a:rPr>
              <a:t>Observar a niños y niñas que trabajan en parejas de nivel mixto utilizando las herramientas 2A y 2C para estudiar la participación y la calidad del diálogo.</a:t>
            </a:r>
            <a:endParaRPr sz="777">
              <a:latin typeface="Arial"/>
              <a:ea typeface="Arial"/>
              <a:cs typeface="Arial"/>
              <a:sym typeface="Arial"/>
            </a:endParaRPr>
          </a:p>
        </p:txBody>
      </p:sp>
      <p:pic>
        <p:nvPicPr>
          <p:cNvPr id="402" name="Google Shape;402;p34"/>
          <p:cNvPicPr preferRelativeResize="0"/>
          <p:nvPr/>
        </p:nvPicPr>
        <p:blipFill rotWithShape="1">
          <a:blip r:embed="rId6">
            <a:alphaModFix/>
          </a:blip>
          <a:srcRect b="0" l="0" r="0" t="0"/>
          <a:stretch/>
        </p:blipFill>
        <p:spPr>
          <a:xfrm>
            <a:off x="2541467" y="5821728"/>
            <a:ext cx="2909193" cy="1236297"/>
          </a:xfrm>
          <a:prstGeom prst="rect">
            <a:avLst/>
          </a:prstGeom>
          <a:noFill/>
          <a:ln>
            <a:noFill/>
          </a:ln>
        </p:spPr>
      </p:pic>
      <p:sp>
        <p:nvSpPr>
          <p:cNvPr id="403" name="Google Shape;403;p34"/>
          <p:cNvSpPr txBox="1"/>
          <p:nvPr/>
        </p:nvSpPr>
        <p:spPr>
          <a:xfrm>
            <a:off x="3043896" y="5824093"/>
            <a:ext cx="2332336" cy="1152724"/>
          </a:xfrm>
          <a:prstGeom prst="rect">
            <a:avLst/>
          </a:prstGeom>
          <a:noFill/>
          <a:ln>
            <a:noFill/>
          </a:ln>
        </p:spPr>
        <p:txBody>
          <a:bodyPr anchorCtr="0" anchor="t" bIns="0" lIns="0" spcFirstLastPara="1" rIns="0" wrap="square" tIns="13900">
            <a:spAutoFit/>
          </a:bodyPr>
          <a:lstStyle/>
          <a:p>
            <a:pPr indent="0" lvl="0" marL="8981" marR="3593" rtl="0" algn="l">
              <a:lnSpc>
                <a:spcPct val="96100"/>
              </a:lnSpc>
              <a:spcBef>
                <a:spcPts val="0"/>
              </a:spcBef>
              <a:spcAft>
                <a:spcPts val="0"/>
              </a:spcAft>
              <a:buNone/>
            </a:pPr>
            <a:r>
              <a:rPr lang="en-US" sz="777">
                <a:latin typeface="Arial"/>
                <a:ea typeface="Arial"/>
                <a:cs typeface="Arial"/>
                <a:sym typeface="Arial"/>
              </a:rPr>
              <a:t>Los niños y niñas rara vez desarrollan las ideas. Los de alto desempeño explican o enuncian las respuestas, dirigen las interacciones. Muy poca participación de los de bajo desempeño, ya sea de forma performativa o con una participación mínima.</a:t>
            </a:r>
            <a:endParaRPr sz="777">
              <a:latin typeface="Arial"/>
              <a:ea typeface="Arial"/>
              <a:cs typeface="Arial"/>
              <a:sym typeface="Arial"/>
            </a:endParaRPr>
          </a:p>
        </p:txBody>
      </p:sp>
      <p:pic>
        <p:nvPicPr>
          <p:cNvPr id="404" name="Google Shape;404;p34"/>
          <p:cNvPicPr preferRelativeResize="0"/>
          <p:nvPr/>
        </p:nvPicPr>
        <p:blipFill rotWithShape="1">
          <a:blip r:embed="rId7">
            <a:alphaModFix/>
          </a:blip>
          <a:srcRect b="0" l="0" r="0" t="0"/>
          <a:stretch/>
        </p:blipFill>
        <p:spPr>
          <a:xfrm>
            <a:off x="5678136" y="5796066"/>
            <a:ext cx="2909193" cy="1236299"/>
          </a:xfrm>
          <a:prstGeom prst="rect">
            <a:avLst/>
          </a:prstGeom>
          <a:noFill/>
          <a:ln>
            <a:noFill/>
          </a:ln>
        </p:spPr>
      </p:pic>
      <p:sp>
        <p:nvSpPr>
          <p:cNvPr id="405" name="Google Shape;405;p34"/>
          <p:cNvSpPr txBox="1"/>
          <p:nvPr/>
        </p:nvSpPr>
        <p:spPr>
          <a:xfrm>
            <a:off x="5968085" y="6079427"/>
            <a:ext cx="1790256" cy="511901"/>
          </a:xfrm>
          <a:prstGeom prst="rect">
            <a:avLst/>
          </a:prstGeom>
          <a:noFill/>
          <a:ln>
            <a:noFill/>
          </a:ln>
        </p:spPr>
        <p:txBody>
          <a:bodyPr anchorCtr="0" anchor="t" bIns="0" lIns="0" spcFirstLastPara="1" rIns="0" wrap="square" tIns="16600">
            <a:spAutoFit/>
          </a:bodyPr>
          <a:lstStyle/>
          <a:p>
            <a:pPr indent="3593" lvl="0" marL="8981" marR="3593" rtl="0" algn="ctr">
              <a:lnSpc>
                <a:spcPct val="115444"/>
              </a:lnSpc>
              <a:spcBef>
                <a:spcPts val="0"/>
              </a:spcBef>
              <a:spcAft>
                <a:spcPts val="0"/>
              </a:spcAft>
              <a:buNone/>
            </a:pPr>
            <a:r>
              <a:rPr lang="en-US" sz="777">
                <a:latin typeface="Arial"/>
                <a:ea typeface="Arial"/>
                <a:cs typeface="Arial"/>
                <a:sym typeface="Arial"/>
              </a:rPr>
              <a:t>Transcribir y codificar episodios cortos, identificando y contando ejemplos de cada código.</a:t>
            </a:r>
            <a:endParaRPr sz="777">
              <a:latin typeface="Arial"/>
              <a:ea typeface="Arial"/>
              <a:cs typeface="Arial"/>
              <a:sym typeface="Arial"/>
            </a:endParaRPr>
          </a:p>
        </p:txBody>
      </p:sp>
      <p:pic>
        <p:nvPicPr>
          <p:cNvPr id="406" name="Google Shape;406;p34"/>
          <p:cNvPicPr preferRelativeResize="0"/>
          <p:nvPr/>
        </p:nvPicPr>
        <p:blipFill rotWithShape="1">
          <a:blip r:embed="rId8">
            <a:alphaModFix/>
          </a:blip>
          <a:srcRect b="0" l="0" r="0" t="0"/>
          <a:stretch/>
        </p:blipFill>
        <p:spPr>
          <a:xfrm>
            <a:off x="1027562" y="4283817"/>
            <a:ext cx="2909194" cy="1236297"/>
          </a:xfrm>
          <a:prstGeom prst="rect">
            <a:avLst/>
          </a:prstGeom>
          <a:noFill/>
          <a:ln>
            <a:noFill/>
          </a:ln>
        </p:spPr>
      </p:pic>
      <p:sp>
        <p:nvSpPr>
          <p:cNvPr id="407" name="Google Shape;407;p34"/>
          <p:cNvSpPr txBox="1"/>
          <p:nvPr/>
        </p:nvSpPr>
        <p:spPr>
          <a:xfrm>
            <a:off x="1530128" y="4465347"/>
            <a:ext cx="2081561" cy="993327"/>
          </a:xfrm>
          <a:prstGeom prst="rect">
            <a:avLst/>
          </a:prstGeom>
          <a:noFill/>
          <a:ln>
            <a:noFill/>
          </a:ln>
        </p:spPr>
        <p:txBody>
          <a:bodyPr anchorCtr="0" anchor="t" bIns="0" lIns="0" spcFirstLastPara="1" rIns="0" wrap="square" tIns="14350">
            <a:spAutoFit/>
          </a:bodyPr>
          <a:lstStyle/>
          <a:p>
            <a:pPr indent="448" lvl="0" marL="8981" marR="3593" rtl="0" algn="ctr">
              <a:lnSpc>
                <a:spcPct val="95800"/>
              </a:lnSpc>
              <a:spcBef>
                <a:spcPts val="0"/>
              </a:spcBef>
              <a:spcAft>
                <a:spcPts val="0"/>
              </a:spcAft>
              <a:buNone/>
            </a:pPr>
            <a:r>
              <a:rPr lang="en-US" sz="777">
                <a:latin typeface="Arial"/>
                <a:ea typeface="Arial"/>
                <a:cs typeface="Arial"/>
                <a:sym typeface="Arial"/>
              </a:rPr>
              <a:t>Establecer juntos las normas básicas. Hablar sobre cómo el diálogo puede ayudar a todos los alumnos. Introducir las frases que ayuden al diálogo.</a:t>
            </a:r>
            <a:endParaRPr sz="777">
              <a:latin typeface="Arial"/>
              <a:ea typeface="Arial"/>
              <a:cs typeface="Arial"/>
              <a:sym typeface="Arial"/>
            </a:endParaRPr>
          </a:p>
          <a:p>
            <a:pPr indent="0" lvl="0" marL="45354" marR="38170" rtl="0" algn="ctr">
              <a:lnSpc>
                <a:spcPct val="115444"/>
              </a:lnSpc>
              <a:spcBef>
                <a:spcPts val="24"/>
              </a:spcBef>
              <a:spcAft>
                <a:spcPts val="0"/>
              </a:spcAft>
              <a:buNone/>
            </a:pPr>
            <a:r>
              <a:rPr lang="en-US" sz="777">
                <a:latin typeface="Arial"/>
                <a:ea typeface="Arial"/>
                <a:cs typeface="Arial"/>
                <a:sym typeface="Arial"/>
              </a:rPr>
              <a:t>Desarrollar la metaconciencia de las ventajas del diálogo.</a:t>
            </a:r>
            <a:endParaRPr sz="777">
              <a:latin typeface="Arial"/>
              <a:ea typeface="Arial"/>
              <a:cs typeface="Arial"/>
              <a:sym typeface="Arial"/>
            </a:endParaRPr>
          </a:p>
        </p:txBody>
      </p:sp>
      <p:pic>
        <p:nvPicPr>
          <p:cNvPr id="408" name="Google Shape;408;p34"/>
          <p:cNvPicPr preferRelativeResize="0"/>
          <p:nvPr/>
        </p:nvPicPr>
        <p:blipFill rotWithShape="1">
          <a:blip r:embed="rId9">
            <a:alphaModFix/>
          </a:blip>
          <a:srcRect b="0" l="0" r="0" t="0"/>
          <a:stretch/>
        </p:blipFill>
        <p:spPr>
          <a:xfrm>
            <a:off x="1027562" y="2825786"/>
            <a:ext cx="2909194" cy="1236297"/>
          </a:xfrm>
          <a:prstGeom prst="rect">
            <a:avLst/>
          </a:prstGeom>
          <a:noFill/>
          <a:ln>
            <a:noFill/>
          </a:ln>
        </p:spPr>
      </p:pic>
      <p:sp>
        <p:nvSpPr>
          <p:cNvPr id="409" name="Google Shape;409;p34"/>
          <p:cNvSpPr txBox="1"/>
          <p:nvPr/>
        </p:nvSpPr>
        <p:spPr>
          <a:xfrm>
            <a:off x="1709469" y="2872545"/>
            <a:ext cx="2047998" cy="1152724"/>
          </a:xfrm>
          <a:prstGeom prst="rect">
            <a:avLst/>
          </a:prstGeom>
          <a:noFill/>
          <a:ln>
            <a:noFill/>
          </a:ln>
        </p:spPr>
        <p:txBody>
          <a:bodyPr anchorCtr="0" anchor="t" bIns="0" lIns="0" spcFirstLastPara="1" rIns="0" wrap="square" tIns="13900">
            <a:spAutoFit/>
          </a:bodyPr>
          <a:lstStyle/>
          <a:p>
            <a:pPr indent="3144" lvl="0" marL="8981" marR="3593" rtl="0" algn="ctr">
              <a:lnSpc>
                <a:spcPct val="96100"/>
              </a:lnSpc>
              <a:spcBef>
                <a:spcPts val="0"/>
              </a:spcBef>
              <a:spcAft>
                <a:spcPts val="0"/>
              </a:spcAft>
              <a:buNone/>
            </a:pPr>
            <a:r>
              <a:rPr lang="en-US" sz="777">
                <a:latin typeface="Arial"/>
                <a:ea typeface="Arial"/>
                <a:cs typeface="Arial"/>
                <a:sym typeface="Arial"/>
              </a:rPr>
              <a:t>Mejora sustancial de la cantidad y calidad del diálogo, explicando razonamientos y desarrollando ideas. ¿Influye esto en el aprendizaje? ¿Serían los resultados diferentes en parejas de estudiantes de nivel similar?</a:t>
            </a:r>
            <a:endParaRPr sz="777">
              <a:latin typeface="Arial"/>
              <a:ea typeface="Arial"/>
              <a:cs typeface="Arial"/>
              <a:sym typeface="Arial"/>
            </a:endParaRPr>
          </a:p>
        </p:txBody>
      </p:sp>
      <p:sp>
        <p:nvSpPr>
          <p:cNvPr id="410" name="Google Shape;410;p34"/>
          <p:cNvSpPr/>
          <p:nvPr/>
        </p:nvSpPr>
        <p:spPr>
          <a:xfrm>
            <a:off x="4521952" y="3440681"/>
            <a:ext cx="2065095" cy="2013800"/>
          </a:xfrm>
          <a:custGeom>
            <a:rect b="b" l="l" r="r" t="t"/>
            <a:pathLst>
              <a:path extrusionOk="0" h="2019300" w="2070734">
                <a:moveTo>
                  <a:pt x="1211277" y="12700"/>
                </a:moveTo>
                <a:lnTo>
                  <a:pt x="1109868" y="12700"/>
                </a:lnTo>
                <a:lnTo>
                  <a:pt x="1159474" y="25400"/>
                </a:lnTo>
                <a:lnTo>
                  <a:pt x="1208539" y="25400"/>
                </a:lnTo>
                <a:lnTo>
                  <a:pt x="1397876" y="76200"/>
                </a:lnTo>
                <a:lnTo>
                  <a:pt x="1443094" y="101600"/>
                </a:lnTo>
                <a:lnTo>
                  <a:pt x="1487313" y="114300"/>
                </a:lnTo>
                <a:lnTo>
                  <a:pt x="1530455" y="139700"/>
                </a:lnTo>
                <a:lnTo>
                  <a:pt x="1572444" y="165100"/>
                </a:lnTo>
                <a:lnTo>
                  <a:pt x="1613202" y="190500"/>
                </a:lnTo>
                <a:lnTo>
                  <a:pt x="1652653" y="215900"/>
                </a:lnTo>
                <a:lnTo>
                  <a:pt x="1690719" y="254000"/>
                </a:lnTo>
                <a:lnTo>
                  <a:pt x="1727325" y="279400"/>
                </a:lnTo>
                <a:lnTo>
                  <a:pt x="1762394" y="317500"/>
                </a:lnTo>
                <a:lnTo>
                  <a:pt x="1795848" y="355600"/>
                </a:lnTo>
                <a:lnTo>
                  <a:pt x="1827612" y="393700"/>
                </a:lnTo>
                <a:lnTo>
                  <a:pt x="1857608" y="431800"/>
                </a:lnTo>
                <a:lnTo>
                  <a:pt x="1885762" y="469900"/>
                </a:lnTo>
                <a:lnTo>
                  <a:pt x="1911995" y="508000"/>
                </a:lnTo>
                <a:lnTo>
                  <a:pt x="1936231" y="546100"/>
                </a:lnTo>
                <a:lnTo>
                  <a:pt x="1958397" y="596900"/>
                </a:lnTo>
                <a:lnTo>
                  <a:pt x="1978412" y="635000"/>
                </a:lnTo>
                <a:lnTo>
                  <a:pt x="1996203" y="685800"/>
                </a:lnTo>
                <a:lnTo>
                  <a:pt x="2011695" y="736600"/>
                </a:lnTo>
                <a:lnTo>
                  <a:pt x="2024807" y="787399"/>
                </a:lnTo>
                <a:lnTo>
                  <a:pt x="2035345" y="838199"/>
                </a:lnTo>
                <a:lnTo>
                  <a:pt x="2043192" y="888999"/>
                </a:lnTo>
                <a:lnTo>
                  <a:pt x="2048398" y="939799"/>
                </a:lnTo>
                <a:lnTo>
                  <a:pt x="2051011" y="990599"/>
                </a:lnTo>
                <a:lnTo>
                  <a:pt x="2051079" y="1041399"/>
                </a:lnTo>
                <a:lnTo>
                  <a:pt x="2048649" y="1079499"/>
                </a:lnTo>
                <a:lnTo>
                  <a:pt x="2043770" y="1130299"/>
                </a:lnTo>
                <a:lnTo>
                  <a:pt x="2036489" y="1181099"/>
                </a:lnTo>
                <a:lnTo>
                  <a:pt x="2026853" y="1231899"/>
                </a:lnTo>
                <a:lnTo>
                  <a:pt x="2014912" y="1269999"/>
                </a:lnTo>
                <a:lnTo>
                  <a:pt x="2000711" y="1320799"/>
                </a:lnTo>
                <a:lnTo>
                  <a:pt x="1984297" y="1371599"/>
                </a:lnTo>
                <a:lnTo>
                  <a:pt x="1965719" y="1409699"/>
                </a:lnTo>
                <a:lnTo>
                  <a:pt x="1945026" y="1460499"/>
                </a:lnTo>
                <a:lnTo>
                  <a:pt x="1922263" y="1498599"/>
                </a:lnTo>
                <a:lnTo>
                  <a:pt x="1897479" y="1536699"/>
                </a:lnTo>
                <a:lnTo>
                  <a:pt x="1870720" y="1574799"/>
                </a:lnTo>
                <a:lnTo>
                  <a:pt x="1842035" y="1612899"/>
                </a:lnTo>
                <a:lnTo>
                  <a:pt x="1811474" y="1650999"/>
                </a:lnTo>
                <a:lnTo>
                  <a:pt x="1779080" y="1689099"/>
                </a:lnTo>
                <a:lnTo>
                  <a:pt x="1744906" y="1727199"/>
                </a:lnTo>
                <a:lnTo>
                  <a:pt x="1708995" y="1752599"/>
                </a:lnTo>
                <a:lnTo>
                  <a:pt x="1671398" y="1790699"/>
                </a:lnTo>
                <a:lnTo>
                  <a:pt x="1632162" y="1816099"/>
                </a:lnTo>
                <a:lnTo>
                  <a:pt x="1591332" y="1841499"/>
                </a:lnTo>
                <a:lnTo>
                  <a:pt x="1548959" y="1866899"/>
                </a:lnTo>
                <a:lnTo>
                  <a:pt x="1505089" y="1892299"/>
                </a:lnTo>
                <a:lnTo>
                  <a:pt x="1459769" y="1917699"/>
                </a:lnTo>
                <a:lnTo>
                  <a:pt x="1413047" y="1930399"/>
                </a:lnTo>
                <a:lnTo>
                  <a:pt x="1364970" y="1955799"/>
                </a:lnTo>
                <a:lnTo>
                  <a:pt x="1213688" y="1993899"/>
                </a:lnTo>
                <a:lnTo>
                  <a:pt x="1162524" y="1993899"/>
                </a:lnTo>
                <a:lnTo>
                  <a:pt x="1111521" y="2006599"/>
                </a:lnTo>
                <a:lnTo>
                  <a:pt x="858819" y="2006599"/>
                </a:lnTo>
                <a:lnTo>
                  <a:pt x="908799" y="2019299"/>
                </a:lnTo>
                <a:lnTo>
                  <a:pt x="1165362" y="2019299"/>
                </a:lnTo>
                <a:lnTo>
                  <a:pt x="1371470" y="1968499"/>
                </a:lnTo>
                <a:lnTo>
                  <a:pt x="1420427" y="1955799"/>
                </a:lnTo>
                <a:lnTo>
                  <a:pt x="1468009" y="1930399"/>
                </a:lnTo>
                <a:lnTo>
                  <a:pt x="1514165" y="1904999"/>
                </a:lnTo>
                <a:lnTo>
                  <a:pt x="1558846" y="1892299"/>
                </a:lnTo>
                <a:lnTo>
                  <a:pt x="1602003" y="1854199"/>
                </a:lnTo>
                <a:lnTo>
                  <a:pt x="1643587" y="1828799"/>
                </a:lnTo>
                <a:lnTo>
                  <a:pt x="1683550" y="1803399"/>
                </a:lnTo>
                <a:lnTo>
                  <a:pt x="1721841" y="1765299"/>
                </a:lnTo>
                <a:lnTo>
                  <a:pt x="1758415" y="1739899"/>
                </a:lnTo>
                <a:lnTo>
                  <a:pt x="1793220" y="1701799"/>
                </a:lnTo>
                <a:lnTo>
                  <a:pt x="1826211" y="1663699"/>
                </a:lnTo>
                <a:lnTo>
                  <a:pt x="1857335" y="1625599"/>
                </a:lnTo>
                <a:lnTo>
                  <a:pt x="1886548" y="1587499"/>
                </a:lnTo>
                <a:lnTo>
                  <a:pt x="1913797" y="1549399"/>
                </a:lnTo>
                <a:lnTo>
                  <a:pt x="1939037" y="1511299"/>
                </a:lnTo>
                <a:lnTo>
                  <a:pt x="1962217" y="1460499"/>
                </a:lnTo>
                <a:lnTo>
                  <a:pt x="1983289" y="1422399"/>
                </a:lnTo>
                <a:lnTo>
                  <a:pt x="2002204" y="1371599"/>
                </a:lnTo>
                <a:lnTo>
                  <a:pt x="2018915" y="1320799"/>
                </a:lnTo>
                <a:lnTo>
                  <a:pt x="2033371" y="1282699"/>
                </a:lnTo>
                <a:lnTo>
                  <a:pt x="2045524" y="1231899"/>
                </a:lnTo>
                <a:lnTo>
                  <a:pt x="2055324" y="1181099"/>
                </a:lnTo>
                <a:lnTo>
                  <a:pt x="2062725" y="1130299"/>
                </a:lnTo>
                <a:lnTo>
                  <a:pt x="2067676" y="1079499"/>
                </a:lnTo>
                <a:lnTo>
                  <a:pt x="2070129" y="1041399"/>
                </a:lnTo>
                <a:lnTo>
                  <a:pt x="2070035" y="990599"/>
                </a:lnTo>
                <a:lnTo>
                  <a:pt x="2067345" y="939799"/>
                </a:lnTo>
                <a:lnTo>
                  <a:pt x="2062012" y="888999"/>
                </a:lnTo>
                <a:lnTo>
                  <a:pt x="2053987" y="838199"/>
                </a:lnTo>
                <a:lnTo>
                  <a:pt x="2043224" y="787399"/>
                </a:lnTo>
                <a:lnTo>
                  <a:pt x="2029835" y="736600"/>
                </a:lnTo>
                <a:lnTo>
                  <a:pt x="2014023" y="685800"/>
                </a:lnTo>
                <a:lnTo>
                  <a:pt x="1995864" y="635000"/>
                </a:lnTo>
                <a:lnTo>
                  <a:pt x="1975438" y="584200"/>
                </a:lnTo>
                <a:lnTo>
                  <a:pt x="1952821" y="546100"/>
                </a:lnTo>
                <a:lnTo>
                  <a:pt x="1928096" y="495300"/>
                </a:lnTo>
                <a:lnTo>
                  <a:pt x="1901337" y="457200"/>
                </a:lnTo>
                <a:lnTo>
                  <a:pt x="1872625" y="419100"/>
                </a:lnTo>
                <a:lnTo>
                  <a:pt x="1842035" y="381000"/>
                </a:lnTo>
                <a:lnTo>
                  <a:pt x="1809650" y="342900"/>
                </a:lnTo>
                <a:lnTo>
                  <a:pt x="1775547" y="304800"/>
                </a:lnTo>
                <a:lnTo>
                  <a:pt x="1739803" y="266700"/>
                </a:lnTo>
                <a:lnTo>
                  <a:pt x="1702495" y="241300"/>
                </a:lnTo>
                <a:lnTo>
                  <a:pt x="1663703" y="203200"/>
                </a:lnTo>
                <a:lnTo>
                  <a:pt x="1623507" y="177800"/>
                </a:lnTo>
                <a:lnTo>
                  <a:pt x="1581979" y="152400"/>
                </a:lnTo>
                <a:lnTo>
                  <a:pt x="1539201" y="127000"/>
                </a:lnTo>
                <a:lnTo>
                  <a:pt x="1495252" y="101600"/>
                </a:lnTo>
                <a:lnTo>
                  <a:pt x="1450206" y="76200"/>
                </a:lnTo>
                <a:lnTo>
                  <a:pt x="1260631" y="25400"/>
                </a:lnTo>
                <a:lnTo>
                  <a:pt x="1211277" y="12700"/>
                </a:lnTo>
                <a:close/>
              </a:path>
              <a:path extrusionOk="0" h="2019300" w="2070734">
                <a:moveTo>
                  <a:pt x="490108" y="147610"/>
                </a:moveTo>
                <a:lnTo>
                  <a:pt x="445952" y="177800"/>
                </a:lnTo>
                <a:lnTo>
                  <a:pt x="410837" y="203200"/>
                </a:lnTo>
                <a:lnTo>
                  <a:pt x="376990" y="228600"/>
                </a:lnTo>
                <a:lnTo>
                  <a:pt x="344435" y="254000"/>
                </a:lnTo>
                <a:lnTo>
                  <a:pt x="313195" y="279400"/>
                </a:lnTo>
                <a:lnTo>
                  <a:pt x="283295" y="317500"/>
                </a:lnTo>
                <a:lnTo>
                  <a:pt x="254755" y="342900"/>
                </a:lnTo>
                <a:lnTo>
                  <a:pt x="227600" y="381000"/>
                </a:lnTo>
                <a:lnTo>
                  <a:pt x="201852" y="406400"/>
                </a:lnTo>
                <a:lnTo>
                  <a:pt x="177534" y="444500"/>
                </a:lnTo>
                <a:lnTo>
                  <a:pt x="154670" y="482600"/>
                </a:lnTo>
                <a:lnTo>
                  <a:pt x="133282" y="508000"/>
                </a:lnTo>
                <a:lnTo>
                  <a:pt x="113393" y="546100"/>
                </a:lnTo>
                <a:lnTo>
                  <a:pt x="95025" y="584200"/>
                </a:lnTo>
                <a:lnTo>
                  <a:pt x="78202" y="622300"/>
                </a:lnTo>
                <a:lnTo>
                  <a:pt x="62948" y="660400"/>
                </a:lnTo>
                <a:lnTo>
                  <a:pt x="49284" y="698500"/>
                </a:lnTo>
                <a:lnTo>
                  <a:pt x="37235" y="736600"/>
                </a:lnTo>
                <a:lnTo>
                  <a:pt x="26821" y="787399"/>
                </a:lnTo>
                <a:lnTo>
                  <a:pt x="18067" y="825499"/>
                </a:lnTo>
                <a:lnTo>
                  <a:pt x="10996" y="863599"/>
                </a:lnTo>
                <a:lnTo>
                  <a:pt x="5631" y="901699"/>
                </a:lnTo>
                <a:lnTo>
                  <a:pt x="1995" y="939799"/>
                </a:lnTo>
                <a:lnTo>
                  <a:pt x="110" y="990599"/>
                </a:lnTo>
                <a:lnTo>
                  <a:pt x="0" y="1028699"/>
                </a:lnTo>
                <a:lnTo>
                  <a:pt x="1686" y="1066799"/>
                </a:lnTo>
                <a:lnTo>
                  <a:pt x="5194" y="1117599"/>
                </a:lnTo>
                <a:lnTo>
                  <a:pt x="10543" y="1155699"/>
                </a:lnTo>
                <a:lnTo>
                  <a:pt x="17759" y="1193799"/>
                </a:lnTo>
                <a:lnTo>
                  <a:pt x="26874" y="1244599"/>
                </a:lnTo>
                <a:lnTo>
                  <a:pt x="40261" y="1295399"/>
                </a:lnTo>
                <a:lnTo>
                  <a:pt x="56074" y="1346199"/>
                </a:lnTo>
                <a:lnTo>
                  <a:pt x="74232" y="1384299"/>
                </a:lnTo>
                <a:lnTo>
                  <a:pt x="94659" y="1435099"/>
                </a:lnTo>
                <a:lnTo>
                  <a:pt x="117275" y="1485899"/>
                </a:lnTo>
                <a:lnTo>
                  <a:pt x="142001" y="1523999"/>
                </a:lnTo>
                <a:lnTo>
                  <a:pt x="168760" y="1562099"/>
                </a:lnTo>
                <a:lnTo>
                  <a:pt x="197473" y="1612899"/>
                </a:lnTo>
                <a:lnTo>
                  <a:pt x="228061" y="1650999"/>
                </a:lnTo>
                <a:lnTo>
                  <a:pt x="260446" y="1689099"/>
                </a:lnTo>
                <a:lnTo>
                  <a:pt x="294549" y="1714499"/>
                </a:lnTo>
                <a:lnTo>
                  <a:pt x="330295" y="1752599"/>
                </a:lnTo>
                <a:lnTo>
                  <a:pt x="367601" y="1790699"/>
                </a:lnTo>
                <a:lnTo>
                  <a:pt x="406393" y="1816099"/>
                </a:lnTo>
                <a:lnTo>
                  <a:pt x="446591" y="1841499"/>
                </a:lnTo>
                <a:lnTo>
                  <a:pt x="488118" y="1866899"/>
                </a:lnTo>
                <a:lnTo>
                  <a:pt x="530895" y="1892299"/>
                </a:lnTo>
                <a:lnTo>
                  <a:pt x="574845" y="1917699"/>
                </a:lnTo>
                <a:lnTo>
                  <a:pt x="619890" y="1943099"/>
                </a:lnTo>
                <a:lnTo>
                  <a:pt x="665953" y="1955799"/>
                </a:lnTo>
                <a:lnTo>
                  <a:pt x="712956" y="1981199"/>
                </a:lnTo>
                <a:lnTo>
                  <a:pt x="809466" y="2006599"/>
                </a:lnTo>
                <a:lnTo>
                  <a:pt x="960229" y="2006599"/>
                </a:lnTo>
                <a:lnTo>
                  <a:pt x="910623" y="1993899"/>
                </a:lnTo>
                <a:lnTo>
                  <a:pt x="861557" y="1993899"/>
                </a:lnTo>
                <a:lnTo>
                  <a:pt x="672222" y="1943099"/>
                </a:lnTo>
                <a:lnTo>
                  <a:pt x="627002" y="1917699"/>
                </a:lnTo>
                <a:lnTo>
                  <a:pt x="582785" y="1904999"/>
                </a:lnTo>
                <a:lnTo>
                  <a:pt x="539642" y="1879599"/>
                </a:lnTo>
                <a:lnTo>
                  <a:pt x="497653" y="1854199"/>
                </a:lnTo>
                <a:lnTo>
                  <a:pt x="456895" y="1828799"/>
                </a:lnTo>
                <a:lnTo>
                  <a:pt x="417445" y="1803399"/>
                </a:lnTo>
                <a:lnTo>
                  <a:pt x="379378" y="1777999"/>
                </a:lnTo>
                <a:lnTo>
                  <a:pt x="342771" y="1739899"/>
                </a:lnTo>
                <a:lnTo>
                  <a:pt x="307703" y="1701799"/>
                </a:lnTo>
                <a:lnTo>
                  <a:pt x="274248" y="1676399"/>
                </a:lnTo>
                <a:lnTo>
                  <a:pt x="242486" y="1638299"/>
                </a:lnTo>
                <a:lnTo>
                  <a:pt x="212488" y="1600199"/>
                </a:lnTo>
                <a:lnTo>
                  <a:pt x="184336" y="1562099"/>
                </a:lnTo>
                <a:lnTo>
                  <a:pt x="158103" y="1511299"/>
                </a:lnTo>
                <a:lnTo>
                  <a:pt x="133865" y="1473199"/>
                </a:lnTo>
                <a:lnTo>
                  <a:pt x="111701" y="1422399"/>
                </a:lnTo>
                <a:lnTo>
                  <a:pt x="91685" y="1384299"/>
                </a:lnTo>
                <a:lnTo>
                  <a:pt x="73893" y="1333499"/>
                </a:lnTo>
                <a:lnTo>
                  <a:pt x="58403" y="1282699"/>
                </a:lnTo>
                <a:lnTo>
                  <a:pt x="45289" y="1231899"/>
                </a:lnTo>
                <a:lnTo>
                  <a:pt x="36385" y="1193799"/>
                </a:lnTo>
                <a:lnTo>
                  <a:pt x="29324" y="1155699"/>
                </a:lnTo>
                <a:lnTo>
                  <a:pt x="24094" y="1117599"/>
                </a:lnTo>
                <a:lnTo>
                  <a:pt x="20671" y="1066799"/>
                </a:lnTo>
                <a:lnTo>
                  <a:pt x="19034" y="1028699"/>
                </a:lnTo>
                <a:lnTo>
                  <a:pt x="19160" y="990599"/>
                </a:lnTo>
                <a:lnTo>
                  <a:pt x="21024" y="952499"/>
                </a:lnTo>
                <a:lnTo>
                  <a:pt x="24608" y="901699"/>
                </a:lnTo>
                <a:lnTo>
                  <a:pt x="29886" y="863599"/>
                </a:lnTo>
                <a:lnTo>
                  <a:pt x="36838" y="825499"/>
                </a:lnTo>
                <a:lnTo>
                  <a:pt x="45440" y="787399"/>
                </a:lnTo>
                <a:lnTo>
                  <a:pt x="55670" y="749300"/>
                </a:lnTo>
                <a:lnTo>
                  <a:pt x="67506" y="711200"/>
                </a:lnTo>
                <a:lnTo>
                  <a:pt x="80925" y="673100"/>
                </a:lnTo>
                <a:lnTo>
                  <a:pt x="95905" y="635000"/>
                </a:lnTo>
                <a:lnTo>
                  <a:pt x="112424" y="596900"/>
                </a:lnTo>
                <a:lnTo>
                  <a:pt x="130459" y="558800"/>
                </a:lnTo>
                <a:lnTo>
                  <a:pt x="149987" y="520700"/>
                </a:lnTo>
                <a:lnTo>
                  <a:pt x="170986" y="482600"/>
                </a:lnTo>
                <a:lnTo>
                  <a:pt x="193434" y="457200"/>
                </a:lnTo>
                <a:lnTo>
                  <a:pt x="217309" y="419100"/>
                </a:lnTo>
                <a:lnTo>
                  <a:pt x="242587" y="393700"/>
                </a:lnTo>
                <a:lnTo>
                  <a:pt x="269247" y="355600"/>
                </a:lnTo>
                <a:lnTo>
                  <a:pt x="297266" y="330200"/>
                </a:lnTo>
                <a:lnTo>
                  <a:pt x="326621" y="292100"/>
                </a:lnTo>
                <a:lnTo>
                  <a:pt x="357290" y="266700"/>
                </a:lnTo>
                <a:lnTo>
                  <a:pt x="389251" y="241300"/>
                </a:lnTo>
                <a:lnTo>
                  <a:pt x="422483" y="215900"/>
                </a:lnTo>
                <a:lnTo>
                  <a:pt x="456961" y="190500"/>
                </a:lnTo>
                <a:lnTo>
                  <a:pt x="492664" y="165100"/>
                </a:lnTo>
                <a:lnTo>
                  <a:pt x="498237" y="161520"/>
                </a:lnTo>
                <a:lnTo>
                  <a:pt x="490108" y="147610"/>
                </a:lnTo>
                <a:close/>
              </a:path>
              <a:path extrusionOk="0" h="2019300" w="2070734">
                <a:moveTo>
                  <a:pt x="547171" y="139700"/>
                </a:moveTo>
                <a:lnTo>
                  <a:pt x="502980" y="139700"/>
                </a:lnTo>
                <a:lnTo>
                  <a:pt x="512439" y="152400"/>
                </a:lnTo>
                <a:lnTo>
                  <a:pt x="498237" y="161520"/>
                </a:lnTo>
                <a:lnTo>
                  <a:pt x="515172" y="190500"/>
                </a:lnTo>
                <a:lnTo>
                  <a:pt x="547171" y="139700"/>
                </a:lnTo>
                <a:close/>
              </a:path>
              <a:path extrusionOk="0" h="2019300" w="2070734">
                <a:moveTo>
                  <a:pt x="502980" y="139700"/>
                </a:moveTo>
                <a:lnTo>
                  <a:pt x="490108" y="147610"/>
                </a:lnTo>
                <a:lnTo>
                  <a:pt x="498237" y="161520"/>
                </a:lnTo>
                <a:lnTo>
                  <a:pt x="512439" y="152400"/>
                </a:lnTo>
                <a:lnTo>
                  <a:pt x="502980" y="139700"/>
                </a:lnTo>
                <a:close/>
              </a:path>
              <a:path extrusionOk="0" h="2019300" w="2070734">
                <a:moveTo>
                  <a:pt x="563171" y="114300"/>
                </a:moveTo>
                <a:lnTo>
                  <a:pt x="478063" y="127000"/>
                </a:lnTo>
                <a:lnTo>
                  <a:pt x="490108" y="147610"/>
                </a:lnTo>
                <a:lnTo>
                  <a:pt x="502980" y="139700"/>
                </a:lnTo>
                <a:lnTo>
                  <a:pt x="547171" y="139700"/>
                </a:lnTo>
                <a:lnTo>
                  <a:pt x="563171" y="114300"/>
                </a:lnTo>
                <a:close/>
              </a:path>
              <a:path extrusionOk="0" h="2019300" w="2070734">
                <a:moveTo>
                  <a:pt x="1161298" y="0"/>
                </a:moveTo>
                <a:lnTo>
                  <a:pt x="904735" y="0"/>
                </a:lnTo>
                <a:lnTo>
                  <a:pt x="800931" y="25400"/>
                </a:lnTo>
                <a:lnTo>
                  <a:pt x="804701" y="38100"/>
                </a:lnTo>
                <a:lnTo>
                  <a:pt x="856409" y="25400"/>
                </a:lnTo>
                <a:lnTo>
                  <a:pt x="907572" y="25400"/>
                </a:lnTo>
                <a:lnTo>
                  <a:pt x="958575" y="12700"/>
                </a:lnTo>
                <a:lnTo>
                  <a:pt x="1211277" y="12700"/>
                </a:lnTo>
                <a:lnTo>
                  <a:pt x="1161298" y="0"/>
                </a:lnTo>
                <a:close/>
              </a:path>
            </a:pathLst>
          </a:custGeom>
          <a:solidFill>
            <a:srgbClr val="C4BD9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11" name="Google Shape;411;p34"/>
          <p:cNvPicPr preferRelativeResize="0"/>
          <p:nvPr/>
        </p:nvPicPr>
        <p:blipFill rotWithShape="1">
          <a:blip r:embed="rId10">
            <a:alphaModFix/>
          </a:blip>
          <a:srcRect b="0" l="0" r="0" t="0"/>
          <a:stretch/>
        </p:blipFill>
        <p:spPr>
          <a:xfrm>
            <a:off x="9374899" y="2781936"/>
            <a:ext cx="1077201" cy="1085852"/>
          </a:xfrm>
          <a:prstGeom prst="rect">
            <a:avLst/>
          </a:prstGeom>
          <a:noFill/>
          <a:ln>
            <a:noFill/>
          </a:ln>
        </p:spPr>
      </p:pic>
      <p:grpSp>
        <p:nvGrpSpPr>
          <p:cNvPr id="412" name="Google Shape;412;p34"/>
          <p:cNvGrpSpPr/>
          <p:nvPr/>
        </p:nvGrpSpPr>
        <p:grpSpPr>
          <a:xfrm>
            <a:off x="8041599" y="5641782"/>
            <a:ext cx="882779" cy="987602"/>
            <a:chOff x="8155751" y="5738829"/>
            <a:chExt cx="885190" cy="990298"/>
          </a:xfrm>
        </p:grpSpPr>
        <p:sp>
          <p:nvSpPr>
            <p:cNvPr id="413" name="Google Shape;413;p34"/>
            <p:cNvSpPr/>
            <p:nvPr/>
          </p:nvSpPr>
          <p:spPr>
            <a:xfrm>
              <a:off x="8155751" y="5738829"/>
              <a:ext cx="885190" cy="864235"/>
            </a:xfrm>
            <a:custGeom>
              <a:rect b="b" l="l" r="r" t="t"/>
              <a:pathLst>
                <a:path extrusionOk="0" h="864234" w="885190">
                  <a:moveTo>
                    <a:pt x="442283" y="0"/>
                  </a:moveTo>
                  <a:lnTo>
                    <a:pt x="394092" y="2535"/>
                  </a:lnTo>
                  <a:lnTo>
                    <a:pt x="347403" y="9966"/>
                  </a:lnTo>
                  <a:lnTo>
                    <a:pt x="302487" y="22028"/>
                  </a:lnTo>
                  <a:lnTo>
                    <a:pt x="259615" y="38459"/>
                  </a:lnTo>
                  <a:lnTo>
                    <a:pt x="219054" y="58993"/>
                  </a:lnTo>
                  <a:lnTo>
                    <a:pt x="181076" y="83369"/>
                  </a:lnTo>
                  <a:lnTo>
                    <a:pt x="145950" y="111322"/>
                  </a:lnTo>
                  <a:lnTo>
                    <a:pt x="113947" y="142589"/>
                  </a:lnTo>
                  <a:lnTo>
                    <a:pt x="85335" y="176906"/>
                  </a:lnTo>
                  <a:lnTo>
                    <a:pt x="60384" y="214009"/>
                  </a:lnTo>
                  <a:lnTo>
                    <a:pt x="39365" y="253635"/>
                  </a:lnTo>
                  <a:lnTo>
                    <a:pt x="22547" y="295521"/>
                  </a:lnTo>
                  <a:lnTo>
                    <a:pt x="10201" y="339402"/>
                  </a:lnTo>
                  <a:lnTo>
                    <a:pt x="2595" y="385015"/>
                  </a:lnTo>
                  <a:lnTo>
                    <a:pt x="0" y="432097"/>
                  </a:lnTo>
                  <a:lnTo>
                    <a:pt x="2595" y="479178"/>
                  </a:lnTo>
                  <a:lnTo>
                    <a:pt x="10201" y="524791"/>
                  </a:lnTo>
                  <a:lnTo>
                    <a:pt x="22547" y="568672"/>
                  </a:lnTo>
                  <a:lnTo>
                    <a:pt x="39365" y="610558"/>
                  </a:lnTo>
                  <a:lnTo>
                    <a:pt x="60384" y="650184"/>
                  </a:lnTo>
                  <a:lnTo>
                    <a:pt x="85335" y="687287"/>
                  </a:lnTo>
                  <a:lnTo>
                    <a:pt x="113947" y="721604"/>
                  </a:lnTo>
                  <a:lnTo>
                    <a:pt x="145950" y="752870"/>
                  </a:lnTo>
                  <a:lnTo>
                    <a:pt x="181076" y="780823"/>
                  </a:lnTo>
                  <a:lnTo>
                    <a:pt x="219054" y="805199"/>
                  </a:lnTo>
                  <a:lnTo>
                    <a:pt x="259615" y="825734"/>
                  </a:lnTo>
                  <a:lnTo>
                    <a:pt x="302487" y="842164"/>
                  </a:lnTo>
                  <a:lnTo>
                    <a:pt x="347403" y="854227"/>
                  </a:lnTo>
                  <a:lnTo>
                    <a:pt x="394092" y="861657"/>
                  </a:lnTo>
                  <a:lnTo>
                    <a:pt x="442283" y="864193"/>
                  </a:lnTo>
                  <a:lnTo>
                    <a:pt x="490475" y="861657"/>
                  </a:lnTo>
                  <a:lnTo>
                    <a:pt x="537163" y="854227"/>
                  </a:lnTo>
                  <a:lnTo>
                    <a:pt x="582079" y="842164"/>
                  </a:lnTo>
                  <a:lnTo>
                    <a:pt x="624951" y="825734"/>
                  </a:lnTo>
                  <a:lnTo>
                    <a:pt x="665512" y="805199"/>
                  </a:lnTo>
                  <a:lnTo>
                    <a:pt x="703489" y="780823"/>
                  </a:lnTo>
                  <a:lnTo>
                    <a:pt x="738615" y="752870"/>
                  </a:lnTo>
                  <a:lnTo>
                    <a:pt x="770619" y="721604"/>
                  </a:lnTo>
                  <a:lnTo>
                    <a:pt x="799231" y="687287"/>
                  </a:lnTo>
                  <a:lnTo>
                    <a:pt x="824181" y="650184"/>
                  </a:lnTo>
                  <a:lnTo>
                    <a:pt x="845200" y="610558"/>
                  </a:lnTo>
                  <a:lnTo>
                    <a:pt x="862018" y="568672"/>
                  </a:lnTo>
                  <a:lnTo>
                    <a:pt x="874365" y="524791"/>
                  </a:lnTo>
                  <a:lnTo>
                    <a:pt x="881971" y="479178"/>
                  </a:lnTo>
                  <a:lnTo>
                    <a:pt x="884566" y="432097"/>
                  </a:lnTo>
                  <a:lnTo>
                    <a:pt x="881971" y="385015"/>
                  </a:lnTo>
                  <a:lnTo>
                    <a:pt x="874365" y="339402"/>
                  </a:lnTo>
                  <a:lnTo>
                    <a:pt x="862018" y="295521"/>
                  </a:lnTo>
                  <a:lnTo>
                    <a:pt x="845200" y="253635"/>
                  </a:lnTo>
                  <a:lnTo>
                    <a:pt x="824181" y="214009"/>
                  </a:lnTo>
                  <a:lnTo>
                    <a:pt x="799231" y="176906"/>
                  </a:lnTo>
                  <a:lnTo>
                    <a:pt x="770619" y="142589"/>
                  </a:lnTo>
                  <a:lnTo>
                    <a:pt x="738615" y="111322"/>
                  </a:lnTo>
                  <a:lnTo>
                    <a:pt x="703489" y="83369"/>
                  </a:lnTo>
                  <a:lnTo>
                    <a:pt x="665512" y="58993"/>
                  </a:lnTo>
                  <a:lnTo>
                    <a:pt x="624951" y="38459"/>
                  </a:lnTo>
                  <a:lnTo>
                    <a:pt x="582079" y="22028"/>
                  </a:lnTo>
                  <a:lnTo>
                    <a:pt x="537163" y="9966"/>
                  </a:lnTo>
                  <a:lnTo>
                    <a:pt x="490475" y="2535"/>
                  </a:lnTo>
                  <a:lnTo>
                    <a:pt x="442283" y="0"/>
                  </a:lnTo>
                  <a:close/>
                </a:path>
              </a:pathLst>
            </a:custGeom>
            <a:solidFill>
              <a:srgbClr val="812C75"/>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14" name="Google Shape;414;p34"/>
            <p:cNvSpPr/>
            <p:nvPr/>
          </p:nvSpPr>
          <p:spPr>
            <a:xfrm>
              <a:off x="8350872" y="5954884"/>
              <a:ext cx="494665" cy="457834"/>
            </a:xfrm>
            <a:custGeom>
              <a:rect b="b" l="l" r="r" t="t"/>
              <a:pathLst>
                <a:path extrusionOk="0" h="457835" w="494665">
                  <a:moveTo>
                    <a:pt x="111620" y="121018"/>
                  </a:moveTo>
                  <a:lnTo>
                    <a:pt x="108432" y="118071"/>
                  </a:lnTo>
                  <a:lnTo>
                    <a:pt x="35077" y="118071"/>
                  </a:lnTo>
                  <a:lnTo>
                    <a:pt x="31889" y="121018"/>
                  </a:lnTo>
                  <a:lnTo>
                    <a:pt x="31889" y="129870"/>
                  </a:lnTo>
                  <a:lnTo>
                    <a:pt x="35077" y="132829"/>
                  </a:lnTo>
                  <a:lnTo>
                    <a:pt x="39865" y="132829"/>
                  </a:lnTo>
                  <a:lnTo>
                    <a:pt x="108432" y="132829"/>
                  </a:lnTo>
                  <a:lnTo>
                    <a:pt x="111620" y="129870"/>
                  </a:lnTo>
                  <a:lnTo>
                    <a:pt x="111620" y="121018"/>
                  </a:lnTo>
                  <a:close/>
                </a:path>
                <a:path extrusionOk="0" h="457835" w="494665">
                  <a:moveTo>
                    <a:pt x="111620" y="91503"/>
                  </a:moveTo>
                  <a:lnTo>
                    <a:pt x="108432" y="88544"/>
                  </a:lnTo>
                  <a:lnTo>
                    <a:pt x="35077" y="88544"/>
                  </a:lnTo>
                  <a:lnTo>
                    <a:pt x="31889" y="91503"/>
                  </a:lnTo>
                  <a:lnTo>
                    <a:pt x="31889" y="100355"/>
                  </a:lnTo>
                  <a:lnTo>
                    <a:pt x="35077" y="103314"/>
                  </a:lnTo>
                  <a:lnTo>
                    <a:pt x="39865" y="103314"/>
                  </a:lnTo>
                  <a:lnTo>
                    <a:pt x="108432" y="103314"/>
                  </a:lnTo>
                  <a:lnTo>
                    <a:pt x="111620" y="100355"/>
                  </a:lnTo>
                  <a:lnTo>
                    <a:pt x="111620" y="91503"/>
                  </a:lnTo>
                  <a:close/>
                </a:path>
                <a:path extrusionOk="0" h="457835" w="494665">
                  <a:moveTo>
                    <a:pt x="111620" y="61988"/>
                  </a:moveTo>
                  <a:lnTo>
                    <a:pt x="108432" y="59029"/>
                  </a:lnTo>
                  <a:lnTo>
                    <a:pt x="35077" y="59029"/>
                  </a:lnTo>
                  <a:lnTo>
                    <a:pt x="31889" y="61988"/>
                  </a:lnTo>
                  <a:lnTo>
                    <a:pt x="31889" y="70840"/>
                  </a:lnTo>
                  <a:lnTo>
                    <a:pt x="35077" y="73787"/>
                  </a:lnTo>
                  <a:lnTo>
                    <a:pt x="39865" y="73787"/>
                  </a:lnTo>
                  <a:lnTo>
                    <a:pt x="108432" y="73787"/>
                  </a:lnTo>
                  <a:lnTo>
                    <a:pt x="111620" y="70840"/>
                  </a:lnTo>
                  <a:lnTo>
                    <a:pt x="111620" y="61988"/>
                  </a:lnTo>
                  <a:close/>
                </a:path>
                <a:path extrusionOk="0" h="457835" w="494665">
                  <a:moveTo>
                    <a:pt x="111620" y="32473"/>
                  </a:moveTo>
                  <a:lnTo>
                    <a:pt x="108432" y="29514"/>
                  </a:lnTo>
                  <a:lnTo>
                    <a:pt x="35077" y="29514"/>
                  </a:lnTo>
                  <a:lnTo>
                    <a:pt x="31889" y="32473"/>
                  </a:lnTo>
                  <a:lnTo>
                    <a:pt x="31889" y="41325"/>
                  </a:lnTo>
                  <a:lnTo>
                    <a:pt x="35077" y="44272"/>
                  </a:lnTo>
                  <a:lnTo>
                    <a:pt x="39865" y="44272"/>
                  </a:lnTo>
                  <a:lnTo>
                    <a:pt x="108432" y="44272"/>
                  </a:lnTo>
                  <a:lnTo>
                    <a:pt x="111620" y="41325"/>
                  </a:lnTo>
                  <a:lnTo>
                    <a:pt x="111620" y="32473"/>
                  </a:lnTo>
                  <a:close/>
                </a:path>
                <a:path extrusionOk="0" h="457835" w="494665">
                  <a:moveTo>
                    <a:pt x="191350" y="101828"/>
                  </a:moveTo>
                  <a:lnTo>
                    <a:pt x="188163" y="98882"/>
                  </a:lnTo>
                  <a:lnTo>
                    <a:pt x="178587" y="98882"/>
                  </a:lnTo>
                  <a:lnTo>
                    <a:pt x="175399" y="101828"/>
                  </a:lnTo>
                  <a:lnTo>
                    <a:pt x="175399" y="122491"/>
                  </a:lnTo>
                  <a:lnTo>
                    <a:pt x="178587" y="126187"/>
                  </a:lnTo>
                  <a:lnTo>
                    <a:pt x="183375" y="126187"/>
                  </a:lnTo>
                  <a:lnTo>
                    <a:pt x="188163" y="126187"/>
                  </a:lnTo>
                  <a:lnTo>
                    <a:pt x="191350" y="123240"/>
                  </a:lnTo>
                  <a:lnTo>
                    <a:pt x="191350" y="101828"/>
                  </a:lnTo>
                  <a:close/>
                </a:path>
                <a:path extrusionOk="0" h="457835" w="494665">
                  <a:moveTo>
                    <a:pt x="287020" y="121018"/>
                  </a:moveTo>
                  <a:lnTo>
                    <a:pt x="283832" y="118071"/>
                  </a:lnTo>
                  <a:lnTo>
                    <a:pt x="210477" y="118071"/>
                  </a:lnTo>
                  <a:lnTo>
                    <a:pt x="207289" y="121018"/>
                  </a:lnTo>
                  <a:lnTo>
                    <a:pt x="207289" y="129870"/>
                  </a:lnTo>
                  <a:lnTo>
                    <a:pt x="210477" y="132829"/>
                  </a:lnTo>
                  <a:lnTo>
                    <a:pt x="215265" y="132829"/>
                  </a:lnTo>
                  <a:lnTo>
                    <a:pt x="283832" y="132829"/>
                  </a:lnTo>
                  <a:lnTo>
                    <a:pt x="287020" y="129870"/>
                  </a:lnTo>
                  <a:lnTo>
                    <a:pt x="287020" y="121018"/>
                  </a:lnTo>
                  <a:close/>
                </a:path>
                <a:path extrusionOk="0" h="457835" w="494665">
                  <a:moveTo>
                    <a:pt x="287020" y="91503"/>
                  </a:moveTo>
                  <a:lnTo>
                    <a:pt x="283832" y="88544"/>
                  </a:lnTo>
                  <a:lnTo>
                    <a:pt x="210477" y="88544"/>
                  </a:lnTo>
                  <a:lnTo>
                    <a:pt x="207289" y="91503"/>
                  </a:lnTo>
                  <a:lnTo>
                    <a:pt x="207289" y="100355"/>
                  </a:lnTo>
                  <a:lnTo>
                    <a:pt x="210477" y="103314"/>
                  </a:lnTo>
                  <a:lnTo>
                    <a:pt x="215265" y="103314"/>
                  </a:lnTo>
                  <a:lnTo>
                    <a:pt x="283832" y="103314"/>
                  </a:lnTo>
                  <a:lnTo>
                    <a:pt x="287020" y="100355"/>
                  </a:lnTo>
                  <a:lnTo>
                    <a:pt x="287020" y="91503"/>
                  </a:lnTo>
                  <a:close/>
                </a:path>
                <a:path extrusionOk="0" h="457835" w="494665">
                  <a:moveTo>
                    <a:pt x="287020" y="61988"/>
                  </a:moveTo>
                  <a:lnTo>
                    <a:pt x="283832" y="59029"/>
                  </a:lnTo>
                  <a:lnTo>
                    <a:pt x="210477" y="59029"/>
                  </a:lnTo>
                  <a:lnTo>
                    <a:pt x="207289" y="61988"/>
                  </a:lnTo>
                  <a:lnTo>
                    <a:pt x="207289" y="70840"/>
                  </a:lnTo>
                  <a:lnTo>
                    <a:pt x="210477" y="73787"/>
                  </a:lnTo>
                  <a:lnTo>
                    <a:pt x="215265" y="73787"/>
                  </a:lnTo>
                  <a:lnTo>
                    <a:pt x="283832" y="73787"/>
                  </a:lnTo>
                  <a:lnTo>
                    <a:pt x="287020" y="70840"/>
                  </a:lnTo>
                  <a:lnTo>
                    <a:pt x="287020" y="61988"/>
                  </a:lnTo>
                  <a:close/>
                </a:path>
                <a:path extrusionOk="0" h="457835" w="494665">
                  <a:moveTo>
                    <a:pt x="287020" y="32473"/>
                  </a:moveTo>
                  <a:lnTo>
                    <a:pt x="283832" y="29514"/>
                  </a:lnTo>
                  <a:lnTo>
                    <a:pt x="210477" y="29514"/>
                  </a:lnTo>
                  <a:lnTo>
                    <a:pt x="207289" y="32473"/>
                  </a:lnTo>
                  <a:lnTo>
                    <a:pt x="207289" y="41325"/>
                  </a:lnTo>
                  <a:lnTo>
                    <a:pt x="210477" y="44272"/>
                  </a:lnTo>
                  <a:lnTo>
                    <a:pt x="215265" y="44272"/>
                  </a:lnTo>
                  <a:lnTo>
                    <a:pt x="283832" y="44272"/>
                  </a:lnTo>
                  <a:lnTo>
                    <a:pt x="287020" y="41325"/>
                  </a:lnTo>
                  <a:lnTo>
                    <a:pt x="287020" y="32473"/>
                  </a:lnTo>
                  <a:close/>
                </a:path>
                <a:path extrusionOk="0" h="457835" w="494665">
                  <a:moveTo>
                    <a:pt x="382701" y="295173"/>
                  </a:moveTo>
                  <a:lnTo>
                    <a:pt x="381457" y="289661"/>
                  </a:lnTo>
                  <a:lnTo>
                    <a:pt x="372732" y="282067"/>
                  </a:lnTo>
                  <a:lnTo>
                    <a:pt x="366750" y="280085"/>
                  </a:lnTo>
                  <a:lnTo>
                    <a:pt x="366750" y="311404"/>
                  </a:lnTo>
                  <a:lnTo>
                    <a:pt x="366750" y="338709"/>
                  </a:lnTo>
                  <a:lnTo>
                    <a:pt x="336448" y="348297"/>
                  </a:lnTo>
                  <a:lnTo>
                    <a:pt x="333260" y="351993"/>
                  </a:lnTo>
                  <a:lnTo>
                    <a:pt x="334060" y="356412"/>
                  </a:lnTo>
                  <a:lnTo>
                    <a:pt x="335648" y="363054"/>
                  </a:lnTo>
                  <a:lnTo>
                    <a:pt x="342823" y="362318"/>
                  </a:lnTo>
                  <a:lnTo>
                    <a:pt x="343623" y="362318"/>
                  </a:lnTo>
                  <a:lnTo>
                    <a:pt x="353199" y="360845"/>
                  </a:lnTo>
                  <a:lnTo>
                    <a:pt x="360375" y="358635"/>
                  </a:lnTo>
                  <a:lnTo>
                    <a:pt x="365950" y="356412"/>
                  </a:lnTo>
                  <a:lnTo>
                    <a:pt x="365950" y="383717"/>
                  </a:lnTo>
                  <a:lnTo>
                    <a:pt x="355231" y="388327"/>
                  </a:lnTo>
                  <a:lnTo>
                    <a:pt x="331571" y="393407"/>
                  </a:lnTo>
                  <a:lnTo>
                    <a:pt x="295198" y="397522"/>
                  </a:lnTo>
                  <a:lnTo>
                    <a:pt x="246354" y="399211"/>
                  </a:lnTo>
                  <a:lnTo>
                    <a:pt x="197510" y="397522"/>
                  </a:lnTo>
                  <a:lnTo>
                    <a:pt x="161150" y="393407"/>
                  </a:lnTo>
                  <a:lnTo>
                    <a:pt x="137490" y="388327"/>
                  </a:lnTo>
                  <a:lnTo>
                    <a:pt x="126771" y="383717"/>
                  </a:lnTo>
                  <a:lnTo>
                    <a:pt x="126771" y="355676"/>
                  </a:lnTo>
                  <a:lnTo>
                    <a:pt x="156438" y="363474"/>
                  </a:lnTo>
                  <a:lnTo>
                    <a:pt x="191947" y="367677"/>
                  </a:lnTo>
                  <a:lnTo>
                    <a:pt x="224751" y="369379"/>
                  </a:lnTo>
                  <a:lnTo>
                    <a:pt x="246354" y="369697"/>
                  </a:lnTo>
                  <a:lnTo>
                    <a:pt x="263652" y="369557"/>
                  </a:lnTo>
                  <a:lnTo>
                    <a:pt x="312534" y="366750"/>
                  </a:lnTo>
                  <a:lnTo>
                    <a:pt x="319709" y="362318"/>
                  </a:lnTo>
                  <a:lnTo>
                    <a:pt x="319709" y="358635"/>
                  </a:lnTo>
                  <a:lnTo>
                    <a:pt x="319074" y="355676"/>
                  </a:lnTo>
                  <a:lnTo>
                    <a:pt x="318909" y="354939"/>
                  </a:lnTo>
                  <a:lnTo>
                    <a:pt x="315722" y="351993"/>
                  </a:lnTo>
                  <a:lnTo>
                    <a:pt x="310934" y="351993"/>
                  </a:lnTo>
                  <a:lnTo>
                    <a:pt x="296037" y="353390"/>
                  </a:lnTo>
                  <a:lnTo>
                    <a:pt x="280238" y="354291"/>
                  </a:lnTo>
                  <a:lnTo>
                    <a:pt x="263842" y="354787"/>
                  </a:lnTo>
                  <a:lnTo>
                    <a:pt x="247154" y="354939"/>
                  </a:lnTo>
                  <a:lnTo>
                    <a:pt x="198310" y="353250"/>
                  </a:lnTo>
                  <a:lnTo>
                    <a:pt x="161950" y="349135"/>
                  </a:lnTo>
                  <a:lnTo>
                    <a:pt x="138290" y="344043"/>
                  </a:lnTo>
                  <a:lnTo>
                    <a:pt x="127558" y="339445"/>
                  </a:lnTo>
                  <a:lnTo>
                    <a:pt x="127558" y="311404"/>
                  </a:lnTo>
                  <a:lnTo>
                    <a:pt x="157238" y="319201"/>
                  </a:lnTo>
                  <a:lnTo>
                    <a:pt x="192735" y="323392"/>
                  </a:lnTo>
                  <a:lnTo>
                    <a:pt x="225552" y="325107"/>
                  </a:lnTo>
                  <a:lnTo>
                    <a:pt x="247154" y="325424"/>
                  </a:lnTo>
                  <a:lnTo>
                    <a:pt x="268757" y="325107"/>
                  </a:lnTo>
                  <a:lnTo>
                    <a:pt x="301574" y="323392"/>
                  </a:lnTo>
                  <a:lnTo>
                    <a:pt x="337070" y="319201"/>
                  </a:lnTo>
                  <a:lnTo>
                    <a:pt x="366750" y="311404"/>
                  </a:lnTo>
                  <a:lnTo>
                    <a:pt x="366750" y="280085"/>
                  </a:lnTo>
                  <a:lnTo>
                    <a:pt x="349059" y="274205"/>
                  </a:lnTo>
                  <a:lnTo>
                    <a:pt x="302971" y="267868"/>
                  </a:lnTo>
                  <a:lnTo>
                    <a:pt x="298983" y="267868"/>
                  </a:lnTo>
                  <a:lnTo>
                    <a:pt x="328155" y="285724"/>
                  </a:lnTo>
                  <a:lnTo>
                    <a:pt x="347014" y="289179"/>
                  </a:lnTo>
                  <a:lnTo>
                    <a:pt x="359003" y="292481"/>
                  </a:lnTo>
                  <a:lnTo>
                    <a:pt x="365150" y="295173"/>
                  </a:lnTo>
                  <a:lnTo>
                    <a:pt x="352767" y="299974"/>
                  </a:lnTo>
                  <a:lnTo>
                    <a:pt x="328879" y="304761"/>
                  </a:lnTo>
                  <a:lnTo>
                    <a:pt x="293624" y="308457"/>
                  </a:lnTo>
                  <a:lnTo>
                    <a:pt x="247154" y="309930"/>
                  </a:lnTo>
                  <a:lnTo>
                    <a:pt x="200685" y="308457"/>
                  </a:lnTo>
                  <a:lnTo>
                    <a:pt x="165430" y="304761"/>
                  </a:lnTo>
                  <a:lnTo>
                    <a:pt x="141541" y="299974"/>
                  </a:lnTo>
                  <a:lnTo>
                    <a:pt x="129159" y="295173"/>
                  </a:lnTo>
                  <a:lnTo>
                    <a:pt x="135521" y="292481"/>
                  </a:lnTo>
                  <a:lnTo>
                    <a:pt x="147993" y="288899"/>
                  </a:lnTo>
                  <a:lnTo>
                    <a:pt x="166941" y="285419"/>
                  </a:lnTo>
                  <a:lnTo>
                    <a:pt x="193738" y="282625"/>
                  </a:lnTo>
                  <a:lnTo>
                    <a:pt x="198526" y="282625"/>
                  </a:lnTo>
                  <a:lnTo>
                    <a:pt x="201714" y="278930"/>
                  </a:lnTo>
                  <a:lnTo>
                    <a:pt x="200914" y="274510"/>
                  </a:lnTo>
                  <a:lnTo>
                    <a:pt x="200914" y="270814"/>
                  </a:lnTo>
                  <a:lnTo>
                    <a:pt x="196926" y="267131"/>
                  </a:lnTo>
                  <a:lnTo>
                    <a:pt x="192151" y="267868"/>
                  </a:lnTo>
                  <a:lnTo>
                    <a:pt x="145592" y="274205"/>
                  </a:lnTo>
                  <a:lnTo>
                    <a:pt x="121678" y="282067"/>
                  </a:lnTo>
                  <a:lnTo>
                    <a:pt x="112877" y="289661"/>
                  </a:lnTo>
                  <a:lnTo>
                    <a:pt x="111620" y="295173"/>
                  </a:lnTo>
                  <a:lnTo>
                    <a:pt x="111620" y="428002"/>
                  </a:lnTo>
                  <a:lnTo>
                    <a:pt x="113880" y="434657"/>
                  </a:lnTo>
                  <a:lnTo>
                    <a:pt x="120789" y="440359"/>
                  </a:lnTo>
                  <a:lnTo>
                    <a:pt x="132473" y="445223"/>
                  </a:lnTo>
                  <a:lnTo>
                    <a:pt x="149085" y="449402"/>
                  </a:lnTo>
                  <a:lnTo>
                    <a:pt x="149885" y="449402"/>
                  </a:lnTo>
                  <a:lnTo>
                    <a:pt x="156260" y="450875"/>
                  </a:lnTo>
                  <a:lnTo>
                    <a:pt x="158661" y="443496"/>
                  </a:lnTo>
                  <a:lnTo>
                    <a:pt x="159334" y="440359"/>
                  </a:lnTo>
                  <a:lnTo>
                    <a:pt x="159461" y="439801"/>
                  </a:lnTo>
                  <a:lnTo>
                    <a:pt x="157060" y="435381"/>
                  </a:lnTo>
                  <a:lnTo>
                    <a:pt x="152425" y="434657"/>
                  </a:lnTo>
                  <a:lnTo>
                    <a:pt x="140792" y="431914"/>
                  </a:lnTo>
                  <a:lnTo>
                    <a:pt x="133337" y="429475"/>
                  </a:lnTo>
                  <a:lnTo>
                    <a:pt x="129184" y="427583"/>
                  </a:lnTo>
                  <a:lnTo>
                    <a:pt x="127558" y="426516"/>
                  </a:lnTo>
                  <a:lnTo>
                    <a:pt x="127558" y="399211"/>
                  </a:lnTo>
                  <a:lnTo>
                    <a:pt x="157238" y="407009"/>
                  </a:lnTo>
                  <a:lnTo>
                    <a:pt x="192735" y="411213"/>
                  </a:lnTo>
                  <a:lnTo>
                    <a:pt x="225552" y="412915"/>
                  </a:lnTo>
                  <a:lnTo>
                    <a:pt x="247154" y="413232"/>
                  </a:lnTo>
                  <a:lnTo>
                    <a:pt x="268757" y="412915"/>
                  </a:lnTo>
                  <a:lnTo>
                    <a:pt x="301574" y="411213"/>
                  </a:lnTo>
                  <a:lnTo>
                    <a:pt x="337070" y="407009"/>
                  </a:lnTo>
                  <a:lnTo>
                    <a:pt x="366750" y="399211"/>
                  </a:lnTo>
                  <a:lnTo>
                    <a:pt x="366750" y="427253"/>
                  </a:lnTo>
                  <a:lnTo>
                    <a:pt x="355892" y="431914"/>
                  </a:lnTo>
                  <a:lnTo>
                    <a:pt x="355752" y="431914"/>
                  </a:lnTo>
                  <a:lnTo>
                    <a:pt x="332359" y="436943"/>
                  </a:lnTo>
                  <a:lnTo>
                    <a:pt x="295998" y="441058"/>
                  </a:lnTo>
                  <a:lnTo>
                    <a:pt x="247154" y="442760"/>
                  </a:lnTo>
                  <a:lnTo>
                    <a:pt x="230593" y="442607"/>
                  </a:lnTo>
                  <a:lnTo>
                    <a:pt x="214464" y="442112"/>
                  </a:lnTo>
                  <a:lnTo>
                    <a:pt x="198945" y="441198"/>
                  </a:lnTo>
                  <a:lnTo>
                    <a:pt x="184175" y="439801"/>
                  </a:lnTo>
                  <a:lnTo>
                    <a:pt x="179387" y="439064"/>
                  </a:lnTo>
                  <a:lnTo>
                    <a:pt x="177088" y="441198"/>
                  </a:lnTo>
                  <a:lnTo>
                    <a:pt x="176187" y="442112"/>
                  </a:lnTo>
                  <a:lnTo>
                    <a:pt x="174599" y="450875"/>
                  </a:lnTo>
                  <a:lnTo>
                    <a:pt x="177800" y="453821"/>
                  </a:lnTo>
                  <a:lnTo>
                    <a:pt x="230454" y="457365"/>
                  </a:lnTo>
                  <a:lnTo>
                    <a:pt x="247154" y="457517"/>
                  </a:lnTo>
                  <a:lnTo>
                    <a:pt x="276720" y="456869"/>
                  </a:lnTo>
                  <a:lnTo>
                    <a:pt x="277469" y="456869"/>
                  </a:lnTo>
                  <a:lnTo>
                    <a:pt x="323303" y="453275"/>
                  </a:lnTo>
                  <a:lnTo>
                    <a:pt x="364655" y="444436"/>
                  </a:lnTo>
                  <a:lnTo>
                    <a:pt x="366509" y="442760"/>
                  </a:lnTo>
                  <a:lnTo>
                    <a:pt x="382701" y="428002"/>
                  </a:lnTo>
                  <a:lnTo>
                    <a:pt x="382701" y="356412"/>
                  </a:lnTo>
                  <a:lnTo>
                    <a:pt x="382701" y="311404"/>
                  </a:lnTo>
                  <a:lnTo>
                    <a:pt x="382701" y="309930"/>
                  </a:lnTo>
                  <a:lnTo>
                    <a:pt x="382701" y="295173"/>
                  </a:lnTo>
                  <a:close/>
                </a:path>
                <a:path extrusionOk="0" h="457835" w="494665">
                  <a:moveTo>
                    <a:pt x="462419" y="121018"/>
                  </a:moveTo>
                  <a:lnTo>
                    <a:pt x="459232" y="118071"/>
                  </a:lnTo>
                  <a:lnTo>
                    <a:pt x="454444" y="118071"/>
                  </a:lnTo>
                  <a:lnTo>
                    <a:pt x="385889" y="118071"/>
                  </a:lnTo>
                  <a:lnTo>
                    <a:pt x="382689" y="121018"/>
                  </a:lnTo>
                  <a:lnTo>
                    <a:pt x="382689" y="129870"/>
                  </a:lnTo>
                  <a:lnTo>
                    <a:pt x="385889" y="132829"/>
                  </a:lnTo>
                  <a:lnTo>
                    <a:pt x="459232" y="132829"/>
                  </a:lnTo>
                  <a:lnTo>
                    <a:pt x="462419" y="129870"/>
                  </a:lnTo>
                  <a:lnTo>
                    <a:pt x="462419" y="121018"/>
                  </a:lnTo>
                  <a:close/>
                </a:path>
                <a:path extrusionOk="0" h="457835" w="494665">
                  <a:moveTo>
                    <a:pt x="462419" y="91503"/>
                  </a:moveTo>
                  <a:lnTo>
                    <a:pt x="459232" y="88544"/>
                  </a:lnTo>
                  <a:lnTo>
                    <a:pt x="454444" y="88544"/>
                  </a:lnTo>
                  <a:lnTo>
                    <a:pt x="385889" y="88544"/>
                  </a:lnTo>
                  <a:lnTo>
                    <a:pt x="382689" y="91503"/>
                  </a:lnTo>
                  <a:lnTo>
                    <a:pt x="382689" y="100355"/>
                  </a:lnTo>
                  <a:lnTo>
                    <a:pt x="385889" y="103314"/>
                  </a:lnTo>
                  <a:lnTo>
                    <a:pt x="459232" y="103314"/>
                  </a:lnTo>
                  <a:lnTo>
                    <a:pt x="462419" y="100355"/>
                  </a:lnTo>
                  <a:lnTo>
                    <a:pt x="462419" y="91503"/>
                  </a:lnTo>
                  <a:close/>
                </a:path>
                <a:path extrusionOk="0" h="457835" w="494665">
                  <a:moveTo>
                    <a:pt x="462419" y="61988"/>
                  </a:moveTo>
                  <a:lnTo>
                    <a:pt x="459232" y="59029"/>
                  </a:lnTo>
                  <a:lnTo>
                    <a:pt x="454444" y="59029"/>
                  </a:lnTo>
                  <a:lnTo>
                    <a:pt x="385889" y="59029"/>
                  </a:lnTo>
                  <a:lnTo>
                    <a:pt x="382689" y="61988"/>
                  </a:lnTo>
                  <a:lnTo>
                    <a:pt x="382689" y="70840"/>
                  </a:lnTo>
                  <a:lnTo>
                    <a:pt x="385889" y="73787"/>
                  </a:lnTo>
                  <a:lnTo>
                    <a:pt x="459232" y="73787"/>
                  </a:lnTo>
                  <a:lnTo>
                    <a:pt x="462419" y="70840"/>
                  </a:lnTo>
                  <a:lnTo>
                    <a:pt x="462419" y="61988"/>
                  </a:lnTo>
                  <a:close/>
                </a:path>
                <a:path extrusionOk="0" h="457835" w="494665">
                  <a:moveTo>
                    <a:pt x="462419" y="32473"/>
                  </a:moveTo>
                  <a:lnTo>
                    <a:pt x="459232" y="29514"/>
                  </a:lnTo>
                  <a:lnTo>
                    <a:pt x="454444" y="29514"/>
                  </a:lnTo>
                  <a:lnTo>
                    <a:pt x="385889" y="29514"/>
                  </a:lnTo>
                  <a:lnTo>
                    <a:pt x="382689" y="32473"/>
                  </a:lnTo>
                  <a:lnTo>
                    <a:pt x="382689" y="41325"/>
                  </a:lnTo>
                  <a:lnTo>
                    <a:pt x="385889" y="44272"/>
                  </a:lnTo>
                  <a:lnTo>
                    <a:pt x="459232" y="44272"/>
                  </a:lnTo>
                  <a:lnTo>
                    <a:pt x="462419" y="41325"/>
                  </a:lnTo>
                  <a:lnTo>
                    <a:pt x="462419" y="32473"/>
                  </a:lnTo>
                  <a:close/>
                </a:path>
                <a:path extrusionOk="0" h="457835" w="494665">
                  <a:moveTo>
                    <a:pt x="494309" y="2946"/>
                  </a:moveTo>
                  <a:lnTo>
                    <a:pt x="491121" y="0"/>
                  </a:lnTo>
                  <a:lnTo>
                    <a:pt x="353987" y="0"/>
                  </a:lnTo>
                  <a:lnTo>
                    <a:pt x="350799" y="2946"/>
                  </a:lnTo>
                  <a:lnTo>
                    <a:pt x="350799" y="159385"/>
                  </a:lnTo>
                  <a:lnTo>
                    <a:pt x="353987" y="162344"/>
                  </a:lnTo>
                  <a:lnTo>
                    <a:pt x="414591" y="162344"/>
                  </a:lnTo>
                  <a:lnTo>
                    <a:pt x="414591" y="206616"/>
                  </a:lnTo>
                  <a:lnTo>
                    <a:pt x="255130" y="206616"/>
                  </a:lnTo>
                  <a:lnTo>
                    <a:pt x="255130" y="162344"/>
                  </a:lnTo>
                  <a:lnTo>
                    <a:pt x="315722" y="162344"/>
                  </a:lnTo>
                  <a:lnTo>
                    <a:pt x="318909" y="159385"/>
                  </a:lnTo>
                  <a:lnTo>
                    <a:pt x="318909" y="2946"/>
                  </a:lnTo>
                  <a:lnTo>
                    <a:pt x="315722" y="0"/>
                  </a:lnTo>
                  <a:lnTo>
                    <a:pt x="178587" y="0"/>
                  </a:lnTo>
                  <a:lnTo>
                    <a:pt x="175399" y="2946"/>
                  </a:lnTo>
                  <a:lnTo>
                    <a:pt x="175399" y="81165"/>
                  </a:lnTo>
                  <a:lnTo>
                    <a:pt x="178587" y="84124"/>
                  </a:lnTo>
                  <a:lnTo>
                    <a:pt x="188163" y="84124"/>
                  </a:lnTo>
                  <a:lnTo>
                    <a:pt x="191350" y="81165"/>
                  </a:lnTo>
                  <a:lnTo>
                    <a:pt x="191350" y="14757"/>
                  </a:lnTo>
                  <a:lnTo>
                    <a:pt x="302971" y="14757"/>
                  </a:lnTo>
                  <a:lnTo>
                    <a:pt x="302971" y="147586"/>
                  </a:lnTo>
                  <a:lnTo>
                    <a:pt x="191350" y="147586"/>
                  </a:lnTo>
                  <a:lnTo>
                    <a:pt x="191350" y="143154"/>
                  </a:lnTo>
                  <a:lnTo>
                    <a:pt x="188163" y="140208"/>
                  </a:lnTo>
                  <a:lnTo>
                    <a:pt x="178587" y="140208"/>
                  </a:lnTo>
                  <a:lnTo>
                    <a:pt x="175399" y="143154"/>
                  </a:lnTo>
                  <a:lnTo>
                    <a:pt x="175399" y="159385"/>
                  </a:lnTo>
                  <a:lnTo>
                    <a:pt x="178587" y="162344"/>
                  </a:lnTo>
                  <a:lnTo>
                    <a:pt x="239179" y="162344"/>
                  </a:lnTo>
                  <a:lnTo>
                    <a:pt x="239179" y="206616"/>
                  </a:lnTo>
                  <a:lnTo>
                    <a:pt x="79730" y="206616"/>
                  </a:lnTo>
                  <a:lnTo>
                    <a:pt x="79730" y="162344"/>
                  </a:lnTo>
                  <a:lnTo>
                    <a:pt x="140322" y="162344"/>
                  </a:lnTo>
                  <a:lnTo>
                    <a:pt x="143510" y="159385"/>
                  </a:lnTo>
                  <a:lnTo>
                    <a:pt x="143510" y="2946"/>
                  </a:lnTo>
                  <a:lnTo>
                    <a:pt x="140322" y="0"/>
                  </a:lnTo>
                  <a:lnTo>
                    <a:pt x="3187" y="0"/>
                  </a:lnTo>
                  <a:lnTo>
                    <a:pt x="0" y="2946"/>
                  </a:lnTo>
                  <a:lnTo>
                    <a:pt x="0" y="55346"/>
                  </a:lnTo>
                  <a:lnTo>
                    <a:pt x="3187" y="58293"/>
                  </a:lnTo>
                  <a:lnTo>
                    <a:pt x="12750" y="58293"/>
                  </a:lnTo>
                  <a:lnTo>
                    <a:pt x="15938" y="55346"/>
                  </a:lnTo>
                  <a:lnTo>
                    <a:pt x="15938" y="14757"/>
                  </a:lnTo>
                  <a:lnTo>
                    <a:pt x="127558" y="14757"/>
                  </a:lnTo>
                  <a:lnTo>
                    <a:pt x="127558" y="147586"/>
                  </a:lnTo>
                  <a:lnTo>
                    <a:pt x="15938" y="147586"/>
                  </a:lnTo>
                  <a:lnTo>
                    <a:pt x="15938" y="76746"/>
                  </a:lnTo>
                  <a:lnTo>
                    <a:pt x="12750" y="73787"/>
                  </a:lnTo>
                  <a:lnTo>
                    <a:pt x="3187" y="73787"/>
                  </a:lnTo>
                  <a:lnTo>
                    <a:pt x="0" y="76746"/>
                  </a:lnTo>
                  <a:lnTo>
                    <a:pt x="0" y="159385"/>
                  </a:lnTo>
                  <a:lnTo>
                    <a:pt x="3187" y="162344"/>
                  </a:lnTo>
                  <a:lnTo>
                    <a:pt x="63779" y="162344"/>
                  </a:lnTo>
                  <a:lnTo>
                    <a:pt x="63779" y="218427"/>
                  </a:lnTo>
                  <a:lnTo>
                    <a:pt x="66967" y="221373"/>
                  </a:lnTo>
                  <a:lnTo>
                    <a:pt x="239179" y="221373"/>
                  </a:lnTo>
                  <a:lnTo>
                    <a:pt x="239179" y="270078"/>
                  </a:lnTo>
                  <a:lnTo>
                    <a:pt x="217652" y="250151"/>
                  </a:lnTo>
                  <a:lnTo>
                    <a:pt x="212877" y="250151"/>
                  </a:lnTo>
                  <a:lnTo>
                    <a:pt x="206489" y="256057"/>
                  </a:lnTo>
                  <a:lnTo>
                    <a:pt x="206489" y="260489"/>
                  </a:lnTo>
                  <a:lnTo>
                    <a:pt x="241579" y="292950"/>
                  </a:lnTo>
                  <a:lnTo>
                    <a:pt x="247154" y="296646"/>
                  </a:lnTo>
                  <a:lnTo>
                    <a:pt x="251942" y="293687"/>
                  </a:lnTo>
                  <a:lnTo>
                    <a:pt x="287820" y="260489"/>
                  </a:lnTo>
                  <a:lnTo>
                    <a:pt x="287820" y="256057"/>
                  </a:lnTo>
                  <a:lnTo>
                    <a:pt x="281444" y="250151"/>
                  </a:lnTo>
                  <a:lnTo>
                    <a:pt x="276656" y="250151"/>
                  </a:lnTo>
                  <a:lnTo>
                    <a:pt x="255130" y="270078"/>
                  </a:lnTo>
                  <a:lnTo>
                    <a:pt x="255130" y="221373"/>
                  </a:lnTo>
                  <a:lnTo>
                    <a:pt x="427342" y="221373"/>
                  </a:lnTo>
                  <a:lnTo>
                    <a:pt x="430530" y="218427"/>
                  </a:lnTo>
                  <a:lnTo>
                    <a:pt x="430530" y="162344"/>
                  </a:lnTo>
                  <a:lnTo>
                    <a:pt x="491121" y="162344"/>
                  </a:lnTo>
                  <a:lnTo>
                    <a:pt x="494309" y="159385"/>
                  </a:lnTo>
                  <a:lnTo>
                    <a:pt x="494309" y="40576"/>
                  </a:lnTo>
                  <a:lnTo>
                    <a:pt x="491121" y="37630"/>
                  </a:lnTo>
                  <a:lnTo>
                    <a:pt x="481558" y="37630"/>
                  </a:lnTo>
                  <a:lnTo>
                    <a:pt x="478370" y="40576"/>
                  </a:lnTo>
                  <a:lnTo>
                    <a:pt x="478370" y="147574"/>
                  </a:lnTo>
                  <a:lnTo>
                    <a:pt x="366750" y="147574"/>
                  </a:lnTo>
                  <a:lnTo>
                    <a:pt x="366750" y="14757"/>
                  </a:lnTo>
                  <a:lnTo>
                    <a:pt x="478370" y="14757"/>
                  </a:lnTo>
                  <a:lnTo>
                    <a:pt x="478370" y="19177"/>
                  </a:lnTo>
                  <a:lnTo>
                    <a:pt x="481558" y="22136"/>
                  </a:lnTo>
                  <a:lnTo>
                    <a:pt x="486346" y="22136"/>
                  </a:lnTo>
                  <a:lnTo>
                    <a:pt x="491121" y="22136"/>
                  </a:lnTo>
                  <a:lnTo>
                    <a:pt x="494309" y="19189"/>
                  </a:lnTo>
                  <a:lnTo>
                    <a:pt x="494309" y="2946"/>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15" name="Google Shape;415;p34"/>
            <p:cNvPicPr preferRelativeResize="0"/>
            <p:nvPr/>
          </p:nvPicPr>
          <p:blipFill rotWithShape="1">
            <a:blip r:embed="rId11">
              <a:alphaModFix/>
            </a:blip>
            <a:srcRect b="0" l="0" r="0" t="0"/>
            <a:stretch/>
          </p:blipFill>
          <p:spPr>
            <a:xfrm>
              <a:off x="8406817" y="6611941"/>
              <a:ext cx="388471" cy="117186"/>
            </a:xfrm>
            <a:prstGeom prst="rect">
              <a:avLst/>
            </a:prstGeom>
            <a:noFill/>
            <a:ln>
              <a:noFill/>
            </a:ln>
          </p:spPr>
        </p:pic>
      </p:grpSp>
      <p:pic>
        <p:nvPicPr>
          <p:cNvPr id="416" name="Google Shape;416;p34"/>
          <p:cNvPicPr preferRelativeResize="0"/>
          <p:nvPr/>
        </p:nvPicPr>
        <p:blipFill rotWithShape="1">
          <a:blip r:embed="rId12">
            <a:alphaModFix/>
          </a:blip>
          <a:srcRect b="0" l="0" r="0" t="0"/>
          <a:stretch/>
        </p:blipFill>
        <p:spPr>
          <a:xfrm>
            <a:off x="4872355" y="1025237"/>
            <a:ext cx="1420465" cy="1118662"/>
          </a:xfrm>
          <a:prstGeom prst="rect">
            <a:avLst/>
          </a:prstGeom>
          <a:noFill/>
          <a:ln>
            <a:noFill/>
          </a:ln>
        </p:spPr>
      </p:pic>
      <p:pic>
        <p:nvPicPr>
          <p:cNvPr id="417" name="Google Shape;417;p34"/>
          <p:cNvPicPr preferRelativeResize="0"/>
          <p:nvPr/>
        </p:nvPicPr>
        <p:blipFill rotWithShape="1">
          <a:blip r:embed="rId13">
            <a:alphaModFix/>
          </a:blip>
          <a:srcRect b="0" l="0" r="0" t="0"/>
          <a:stretch/>
        </p:blipFill>
        <p:spPr>
          <a:xfrm>
            <a:off x="360137" y="2751536"/>
            <a:ext cx="1307658" cy="1073426"/>
          </a:xfrm>
          <a:prstGeom prst="rect">
            <a:avLst/>
          </a:prstGeom>
          <a:noFill/>
          <a:ln>
            <a:noFill/>
          </a:ln>
        </p:spPr>
      </p:pic>
      <p:pic>
        <p:nvPicPr>
          <p:cNvPr id="418" name="Google Shape;418;p34"/>
          <p:cNvPicPr preferRelativeResize="0"/>
          <p:nvPr/>
        </p:nvPicPr>
        <p:blipFill rotWithShape="1">
          <a:blip r:embed="rId14">
            <a:alphaModFix/>
          </a:blip>
          <a:srcRect b="0" l="0" r="0" t="0"/>
          <a:stretch/>
        </p:blipFill>
        <p:spPr>
          <a:xfrm>
            <a:off x="516870" y="4210590"/>
            <a:ext cx="982049" cy="1030585"/>
          </a:xfrm>
          <a:prstGeom prst="rect">
            <a:avLst/>
          </a:prstGeom>
          <a:noFill/>
          <a:ln>
            <a:noFill/>
          </a:ln>
        </p:spPr>
      </p:pic>
      <p:pic>
        <p:nvPicPr>
          <p:cNvPr id="419" name="Google Shape;419;p34"/>
          <p:cNvPicPr preferRelativeResize="0"/>
          <p:nvPr/>
        </p:nvPicPr>
        <p:blipFill rotWithShape="1">
          <a:blip r:embed="rId15">
            <a:alphaModFix/>
          </a:blip>
          <a:srcRect b="0" l="0" r="0" t="0"/>
          <a:stretch/>
        </p:blipFill>
        <p:spPr>
          <a:xfrm>
            <a:off x="9271025" y="4201729"/>
            <a:ext cx="1128095" cy="1030817"/>
          </a:xfrm>
          <a:prstGeom prst="rect">
            <a:avLst/>
          </a:prstGeom>
          <a:noFill/>
          <a:ln>
            <a:noFill/>
          </a:ln>
        </p:spPr>
      </p:pic>
      <p:pic>
        <p:nvPicPr>
          <p:cNvPr id="420" name="Google Shape;420;p34"/>
          <p:cNvPicPr preferRelativeResize="0"/>
          <p:nvPr/>
        </p:nvPicPr>
        <p:blipFill rotWithShape="1">
          <a:blip r:embed="rId16">
            <a:alphaModFix/>
          </a:blip>
          <a:srcRect b="0" l="0" r="0" t="0"/>
          <a:stretch/>
        </p:blipFill>
        <p:spPr>
          <a:xfrm>
            <a:off x="2021280" y="5710172"/>
            <a:ext cx="945215" cy="1070279"/>
          </a:xfrm>
          <a:prstGeom prst="rect">
            <a:avLst/>
          </a:prstGeom>
          <a:noFill/>
          <a:ln>
            <a:noFill/>
          </a:ln>
        </p:spPr>
      </p:pic>
      <p:sp>
        <p:nvSpPr>
          <p:cNvPr id="421" name="Google Shape;421;p34"/>
          <p:cNvSpPr txBox="1"/>
          <p:nvPr/>
        </p:nvSpPr>
        <p:spPr>
          <a:xfrm>
            <a:off x="5575300" y="7178885"/>
            <a:ext cx="4505499" cy="276999"/>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1200">
                <a:highlight>
                  <a:srgbClr val="00FFFF"/>
                </a:highlight>
                <a:latin typeface="Arial"/>
                <a:ea typeface="Arial"/>
                <a:cs typeface="Arial"/>
                <a:sym typeface="Arial"/>
              </a:rPr>
              <a:t>Una plantilla descargable está disponible en nuestro </a:t>
            </a:r>
            <a:r>
              <a:rPr lang="en-US" sz="1200" u="sng">
                <a:solidFill>
                  <a:schemeClr val="hlink"/>
                </a:solidFill>
                <a:highlight>
                  <a:srgbClr val="00FFFF"/>
                </a:highlight>
                <a:latin typeface="Arial"/>
                <a:ea typeface="Arial"/>
                <a:cs typeface="Arial"/>
                <a:sym typeface="Arial"/>
                <a:hlinkClick r:id="rId17"/>
              </a:rPr>
              <a:t>website</a:t>
            </a:r>
            <a:r>
              <a:rPr lang="en-US" sz="1200">
                <a:highlight>
                  <a:srgbClr val="00FFFF"/>
                </a:highlight>
                <a:latin typeface="Arial"/>
                <a:ea typeface="Arial"/>
                <a:cs typeface="Arial"/>
                <a:sym typeface="Arial"/>
              </a:rPr>
              <a:t>.</a:t>
            </a:r>
            <a:endParaRPr sz="1200">
              <a:highlight>
                <a:srgbClr val="00FFFF"/>
              </a:highlight>
              <a:latin typeface="Arial"/>
              <a:ea typeface="Arial"/>
              <a:cs typeface="Arial"/>
              <a:sym typeface="Arial"/>
            </a:endParaRPr>
          </a:p>
        </p:txBody>
      </p:sp>
      <p:sp>
        <p:nvSpPr>
          <p:cNvPr id="422" name="Google Shape;422;p34"/>
          <p:cNvSpPr/>
          <p:nvPr/>
        </p:nvSpPr>
        <p:spPr>
          <a:xfrm>
            <a:off x="9849512" y="7201182"/>
            <a:ext cx="232403" cy="232403"/>
          </a:xfrm>
          <a:prstGeom prst="rect">
            <a:avLst/>
          </a:prstGeom>
          <a:blipFill rotWithShape="1">
            <a:blip r:embed="rId18">
              <a:alphaModFix/>
            </a:blip>
            <a:stretch>
              <a:fillRect b="0" l="0" r="0" t="0"/>
            </a:stretch>
          </a:blip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26" name="Shape 426"/>
        <p:cNvGrpSpPr/>
        <p:nvPr/>
      </p:nvGrpSpPr>
      <p:grpSpPr>
        <a:xfrm>
          <a:off x="0" y="0"/>
          <a:ext cx="0" cy="0"/>
          <a:chOff x="0" y="0"/>
          <a:chExt cx="0" cy="0"/>
        </a:xfrm>
      </p:grpSpPr>
      <p:sp>
        <p:nvSpPr>
          <p:cNvPr id="427" name="Google Shape;427;p35"/>
          <p:cNvSpPr txBox="1"/>
          <p:nvPr/>
        </p:nvSpPr>
        <p:spPr>
          <a:xfrm>
            <a:off x="619006" y="903431"/>
            <a:ext cx="2550160" cy="777875"/>
          </a:xfrm>
          <a:prstGeom prst="rect">
            <a:avLst/>
          </a:prstGeom>
          <a:solidFill>
            <a:srgbClr val="D9F1F6"/>
          </a:solidFill>
          <a:ln>
            <a:noFill/>
          </a:ln>
        </p:spPr>
        <p:txBody>
          <a:bodyPr anchorCtr="0" anchor="t" bIns="0" lIns="0" spcFirstLastPara="1" rIns="0" wrap="square" tIns="16500">
            <a:spAutoFit/>
          </a:bodyPr>
          <a:lstStyle/>
          <a:p>
            <a:pPr indent="0" lvl="0" marL="23495" rtl="0" algn="l">
              <a:lnSpc>
                <a:spcPct val="100000"/>
              </a:lnSpc>
              <a:spcBef>
                <a:spcPts val="0"/>
              </a:spcBef>
              <a:spcAft>
                <a:spcPts val="0"/>
              </a:spcAft>
              <a:buNone/>
            </a:pPr>
            <a:r>
              <a:rPr b="1" lang="en-US" sz="1800">
                <a:solidFill>
                  <a:srgbClr val="1A616F"/>
                </a:solidFill>
                <a:latin typeface="Arial"/>
                <a:ea typeface="Arial"/>
                <a:cs typeface="Arial"/>
                <a:sym typeface="Arial"/>
              </a:rPr>
              <a:t>Parte f. Escoger un foco</a:t>
            </a:r>
            <a:endParaRPr sz="1800">
              <a:latin typeface="Arial"/>
              <a:ea typeface="Arial"/>
              <a:cs typeface="Arial"/>
              <a:sym typeface="Arial"/>
            </a:endParaRPr>
          </a:p>
          <a:p>
            <a:pPr indent="0" lvl="0" marL="23495" rtl="0" algn="l">
              <a:lnSpc>
                <a:spcPct val="100000"/>
              </a:lnSpc>
              <a:spcBef>
                <a:spcPts val="434"/>
              </a:spcBef>
              <a:spcAft>
                <a:spcPts val="0"/>
              </a:spcAft>
              <a:buNone/>
            </a:pPr>
            <a:r>
              <a:rPr b="1" lang="en-US" sz="1800">
                <a:solidFill>
                  <a:srgbClr val="1A616F"/>
                </a:solidFill>
                <a:latin typeface="Arial"/>
                <a:ea typeface="Arial"/>
                <a:cs typeface="Arial"/>
                <a:sym typeface="Arial"/>
              </a:rPr>
              <a:t>de investigación</a:t>
            </a:r>
            <a:endParaRPr sz="1800">
              <a:latin typeface="Arial"/>
              <a:ea typeface="Arial"/>
              <a:cs typeface="Arial"/>
              <a:sym typeface="Arial"/>
            </a:endParaRPr>
          </a:p>
        </p:txBody>
      </p:sp>
      <p:sp>
        <p:nvSpPr>
          <p:cNvPr id="428" name="Google Shape;428;p35"/>
          <p:cNvSpPr txBox="1"/>
          <p:nvPr/>
        </p:nvSpPr>
        <p:spPr>
          <a:xfrm>
            <a:off x="637548" y="2223088"/>
            <a:ext cx="4662805" cy="1572260"/>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55225">
            <a:spAutoFit/>
          </a:bodyPr>
          <a:lstStyle/>
          <a:p>
            <a:pPr indent="0" lvl="0" marL="99695" marR="113029" rtl="0" algn="just">
              <a:lnSpc>
                <a:spcPct val="120700"/>
              </a:lnSpc>
              <a:spcBef>
                <a:spcPts val="0"/>
              </a:spcBef>
              <a:spcAft>
                <a:spcPts val="0"/>
              </a:spcAft>
              <a:buNone/>
            </a:pPr>
            <a:r>
              <a:rPr lang="en-US" sz="1200">
                <a:latin typeface="Arial"/>
                <a:ea typeface="Arial"/>
                <a:cs typeface="Arial"/>
                <a:sym typeface="Arial"/>
              </a:rPr>
              <a:t>Generar una pregunta de investigación puede ser un desafío porque hay mucho que usted </a:t>
            </a:r>
            <a:r>
              <a:rPr i="1" lang="en-US" sz="1200">
                <a:latin typeface="Arial"/>
                <a:ea typeface="Arial"/>
                <a:cs typeface="Arial"/>
                <a:sym typeface="Arial"/>
              </a:rPr>
              <a:t>podría </a:t>
            </a:r>
            <a:r>
              <a:rPr lang="en-US" sz="1200">
                <a:latin typeface="Arial"/>
                <a:ea typeface="Arial"/>
                <a:cs typeface="Arial"/>
                <a:sym typeface="Arial"/>
              </a:rPr>
              <a:t>hacer: una regla general para las preguntas de investigación es limitar su pensamiento a algo que usted pueda abordar. Es posible que tenga el objetivo general de que todos los y las estudiantes de su clase participen, se basen en las ideas de los demás y se desafíen entre sí, ¡pero eso es mucho en lo que concentrarse!</a:t>
            </a:r>
            <a:endParaRPr sz="1200">
              <a:latin typeface="Arial"/>
              <a:ea typeface="Arial"/>
              <a:cs typeface="Arial"/>
              <a:sym typeface="Arial"/>
            </a:endParaRPr>
          </a:p>
        </p:txBody>
      </p:sp>
      <p:sp>
        <p:nvSpPr>
          <p:cNvPr id="429" name="Google Shape;429;p35"/>
          <p:cNvSpPr txBox="1"/>
          <p:nvPr/>
        </p:nvSpPr>
        <p:spPr>
          <a:xfrm>
            <a:off x="4347094" y="1031425"/>
            <a:ext cx="1874520" cy="519430"/>
          </a:xfrm>
          <a:prstGeom prst="rect">
            <a:avLst/>
          </a:prstGeom>
          <a:noFill/>
          <a:ln>
            <a:noFill/>
          </a:ln>
        </p:spPr>
        <p:txBody>
          <a:bodyPr anchorCtr="0" anchor="t" bIns="0" lIns="0" spcFirstLastPara="1" rIns="0" wrap="square" tIns="12700">
            <a:spAutoFit/>
          </a:bodyPr>
          <a:lstStyle/>
          <a:p>
            <a:pPr indent="-444500" lvl="0" marL="456565" marR="5080" rtl="0" algn="l">
              <a:lnSpc>
                <a:spcPct val="115700"/>
              </a:lnSpc>
              <a:spcBef>
                <a:spcPts val="0"/>
              </a:spcBef>
              <a:spcAft>
                <a:spcPts val="0"/>
              </a:spcAft>
              <a:buNone/>
            </a:pPr>
            <a:r>
              <a:rPr b="1" lang="en-US" sz="1400">
                <a:latin typeface="Arial"/>
                <a:ea typeface="Arial"/>
                <a:cs typeface="Arial"/>
                <a:sym typeface="Arial"/>
              </a:rPr>
              <a:t>Generar una pregunta de investigación</a:t>
            </a:r>
            <a:endParaRPr sz="1400">
              <a:latin typeface="Arial"/>
              <a:ea typeface="Arial"/>
              <a:cs typeface="Arial"/>
              <a:sym typeface="Arial"/>
            </a:endParaRPr>
          </a:p>
        </p:txBody>
      </p:sp>
      <p:sp>
        <p:nvSpPr>
          <p:cNvPr id="430" name="Google Shape;430;p35"/>
          <p:cNvSpPr txBox="1"/>
          <p:nvPr/>
        </p:nvSpPr>
        <p:spPr>
          <a:xfrm>
            <a:off x="8414900" y="1919612"/>
            <a:ext cx="1710055" cy="17907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i="1" lang="en-US" sz="1000">
                <a:latin typeface="Arial"/>
                <a:ea typeface="Arial"/>
                <a:cs typeface="Arial"/>
                <a:sym typeface="Arial"/>
              </a:rPr>
              <a:t>Sección del ciclo de investigación</a:t>
            </a:r>
            <a:endParaRPr sz="1000">
              <a:latin typeface="Arial"/>
              <a:ea typeface="Arial"/>
              <a:cs typeface="Arial"/>
              <a:sym typeface="Arial"/>
            </a:endParaRPr>
          </a:p>
        </p:txBody>
      </p:sp>
      <p:sp>
        <p:nvSpPr>
          <p:cNvPr id="431" name="Google Shape;431;p35"/>
          <p:cNvSpPr txBox="1"/>
          <p:nvPr/>
        </p:nvSpPr>
        <p:spPr>
          <a:xfrm>
            <a:off x="646437" y="4050624"/>
            <a:ext cx="4654550" cy="3160395"/>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52700">
            <a:spAutoFit/>
          </a:bodyPr>
          <a:lstStyle/>
          <a:p>
            <a:pPr indent="0" lvl="0" marL="96520" marR="115570" rtl="0" algn="just">
              <a:lnSpc>
                <a:spcPct val="121000"/>
              </a:lnSpc>
              <a:spcBef>
                <a:spcPts val="0"/>
              </a:spcBef>
              <a:spcAft>
                <a:spcPts val="0"/>
              </a:spcAft>
              <a:buNone/>
            </a:pPr>
            <a:r>
              <a:rPr lang="en-US" sz="1200">
                <a:latin typeface="Arial"/>
                <a:ea typeface="Arial"/>
                <a:cs typeface="Arial"/>
                <a:sym typeface="Arial"/>
              </a:rPr>
              <a:t>Cuando piense en lo que puede hacer, puede ser útil preguntarse "¿Cómo voy a estudiar mi pregunta de investigación?" para llegar a una pregunta de investigación que sea manejable. Las secciones 1 y 2 de este kit le brindan ejemplos de códigos T-SEDA, técnicas de observación y plantillas: vale la pena revisarlos mientras planifica su investigación. También puede ver estos videos:</a:t>
            </a:r>
            <a:endParaRPr sz="1200">
              <a:latin typeface="Arial"/>
              <a:ea typeface="Arial"/>
              <a:cs typeface="Arial"/>
              <a:sym typeface="Arial"/>
            </a:endParaRPr>
          </a:p>
          <a:p>
            <a:pPr indent="0" lvl="0" marL="544830" rtl="0" algn="l">
              <a:lnSpc>
                <a:spcPct val="100000"/>
              </a:lnSpc>
              <a:spcBef>
                <a:spcPts val="890"/>
              </a:spcBef>
              <a:spcAft>
                <a:spcPts val="0"/>
              </a:spcAft>
              <a:buNone/>
            </a:pPr>
            <a:r>
              <a:rPr b="1" lang="en-US" sz="1200" u="sng">
                <a:solidFill>
                  <a:srgbClr val="0000FF"/>
                </a:solidFill>
                <a:latin typeface="Arial"/>
                <a:ea typeface="Arial"/>
                <a:cs typeface="Arial"/>
                <a:sym typeface="Arial"/>
              </a:rPr>
              <a:t>Video 7: Completar su ciclo reflexivo</a:t>
            </a:r>
            <a:endParaRPr sz="1200">
              <a:latin typeface="Arial"/>
              <a:ea typeface="Arial"/>
              <a:cs typeface="Arial"/>
              <a:sym typeface="Arial"/>
            </a:endParaRPr>
          </a:p>
          <a:p>
            <a:pPr indent="68579" lvl="0" marL="544830" marR="1059815" rtl="0" algn="l">
              <a:lnSpc>
                <a:spcPct val="325000"/>
              </a:lnSpc>
              <a:spcBef>
                <a:spcPts val="0"/>
              </a:spcBef>
              <a:spcAft>
                <a:spcPts val="0"/>
              </a:spcAft>
              <a:buNone/>
            </a:pPr>
            <a:r>
              <a:rPr b="1" lang="en-US" sz="1200" u="sng">
                <a:solidFill>
                  <a:srgbClr val="0000FF"/>
                </a:solidFill>
                <a:latin typeface="Arial"/>
                <a:ea typeface="Arial"/>
                <a:cs typeface="Arial"/>
                <a:sym typeface="Arial"/>
              </a:rPr>
              <a:t>Video 10: Usar el esquema de códigos (parte 1)</a:t>
            </a:r>
            <a:r>
              <a:rPr b="1" lang="en-US" sz="1200">
                <a:solidFill>
                  <a:srgbClr val="0000FF"/>
                </a:solidFill>
                <a:latin typeface="Arial"/>
                <a:ea typeface="Arial"/>
                <a:cs typeface="Arial"/>
                <a:sym typeface="Arial"/>
              </a:rPr>
              <a:t> </a:t>
            </a:r>
            <a:r>
              <a:rPr b="1" lang="en-US" sz="1200" u="sng">
                <a:solidFill>
                  <a:srgbClr val="0000FF"/>
                </a:solidFill>
                <a:latin typeface="Arial"/>
                <a:ea typeface="Arial"/>
                <a:cs typeface="Arial"/>
                <a:sym typeface="Arial"/>
              </a:rPr>
              <a:t>Video 11: Usar el esquema de códigos (parte 2)</a:t>
            </a:r>
            <a:endParaRPr sz="1200">
              <a:latin typeface="Arial"/>
              <a:ea typeface="Arial"/>
              <a:cs typeface="Arial"/>
              <a:sym typeface="Arial"/>
            </a:endParaRPr>
          </a:p>
        </p:txBody>
      </p:sp>
      <p:pic>
        <p:nvPicPr>
          <p:cNvPr id="432" name="Google Shape;432;p35"/>
          <p:cNvPicPr preferRelativeResize="0"/>
          <p:nvPr/>
        </p:nvPicPr>
        <p:blipFill rotWithShape="1">
          <a:blip r:embed="rId3">
            <a:alphaModFix/>
          </a:blip>
          <a:srcRect b="0" l="0" r="0" t="0"/>
          <a:stretch/>
        </p:blipFill>
        <p:spPr>
          <a:xfrm>
            <a:off x="671074" y="5440830"/>
            <a:ext cx="417194" cy="417194"/>
          </a:xfrm>
          <a:prstGeom prst="rect">
            <a:avLst/>
          </a:prstGeom>
          <a:noFill/>
          <a:ln>
            <a:noFill/>
          </a:ln>
        </p:spPr>
      </p:pic>
      <p:pic>
        <p:nvPicPr>
          <p:cNvPr id="433" name="Google Shape;433;p35"/>
          <p:cNvPicPr preferRelativeResize="0"/>
          <p:nvPr/>
        </p:nvPicPr>
        <p:blipFill rotWithShape="1">
          <a:blip r:embed="rId4">
            <a:alphaModFix/>
          </a:blip>
          <a:srcRect b="0" l="0" r="0" t="0"/>
          <a:stretch/>
        </p:blipFill>
        <p:spPr>
          <a:xfrm>
            <a:off x="672346" y="6001428"/>
            <a:ext cx="411479" cy="411480"/>
          </a:xfrm>
          <a:prstGeom prst="rect">
            <a:avLst/>
          </a:prstGeom>
          <a:noFill/>
          <a:ln>
            <a:noFill/>
          </a:ln>
        </p:spPr>
      </p:pic>
      <p:pic>
        <p:nvPicPr>
          <p:cNvPr id="434" name="Google Shape;434;p35"/>
          <p:cNvPicPr preferRelativeResize="0"/>
          <p:nvPr/>
        </p:nvPicPr>
        <p:blipFill rotWithShape="1">
          <a:blip r:embed="rId3">
            <a:alphaModFix/>
          </a:blip>
          <a:srcRect b="0" l="0" r="0" t="0"/>
          <a:stretch/>
        </p:blipFill>
        <p:spPr>
          <a:xfrm>
            <a:off x="661549" y="6575998"/>
            <a:ext cx="417194" cy="417195"/>
          </a:xfrm>
          <a:prstGeom prst="rect">
            <a:avLst/>
          </a:prstGeom>
          <a:noFill/>
          <a:ln>
            <a:noFill/>
          </a:ln>
        </p:spPr>
      </p:pic>
      <p:pic>
        <p:nvPicPr>
          <p:cNvPr id="435" name="Google Shape;435;p35"/>
          <p:cNvPicPr preferRelativeResize="0"/>
          <p:nvPr/>
        </p:nvPicPr>
        <p:blipFill rotWithShape="1">
          <a:blip r:embed="rId5">
            <a:alphaModFix/>
          </a:blip>
          <a:srcRect b="0" l="0" r="0" t="0"/>
          <a:stretch/>
        </p:blipFill>
        <p:spPr>
          <a:xfrm>
            <a:off x="7734814" y="923754"/>
            <a:ext cx="2680335" cy="1021079"/>
          </a:xfrm>
          <a:prstGeom prst="rect">
            <a:avLst/>
          </a:prstGeom>
          <a:noFill/>
          <a:ln>
            <a:noFill/>
          </a:ln>
        </p:spPr>
      </p:pic>
      <p:sp>
        <p:nvSpPr>
          <p:cNvPr id="436" name="Google Shape;436;p35"/>
          <p:cNvSpPr txBox="1"/>
          <p:nvPr/>
        </p:nvSpPr>
        <p:spPr>
          <a:xfrm>
            <a:off x="5592451" y="2224731"/>
            <a:ext cx="4784090" cy="4989195"/>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52700">
            <a:spAutoFit/>
          </a:bodyPr>
          <a:lstStyle/>
          <a:p>
            <a:pPr indent="0" lvl="0" marL="97790" marR="149860" rtl="0" algn="l">
              <a:lnSpc>
                <a:spcPct val="121100"/>
              </a:lnSpc>
              <a:spcBef>
                <a:spcPts val="0"/>
              </a:spcBef>
              <a:spcAft>
                <a:spcPts val="0"/>
              </a:spcAft>
              <a:buNone/>
            </a:pPr>
            <a:r>
              <a:rPr lang="en-US" sz="1200">
                <a:latin typeface="Arial"/>
                <a:ea typeface="Arial"/>
                <a:cs typeface="Arial"/>
                <a:sym typeface="Arial"/>
              </a:rPr>
              <a:t>Las siguientes páginas ofrecen orientación sobre diferentes formas de generar una pregunta de investigación, y es bueno recordar que no existe una única forma correcta de hacerlo. Sin embargo, hay algunos principios que se deben tener en cuenta al plantear una pregunta de investigación:</a:t>
            </a:r>
            <a:endParaRPr sz="1200">
              <a:latin typeface="Arial"/>
              <a:ea typeface="Arial"/>
              <a:cs typeface="Arial"/>
              <a:sym typeface="Arial"/>
            </a:endParaRPr>
          </a:p>
          <a:p>
            <a:pPr indent="-110489" lvl="0" marL="208279" marR="137160" rtl="0" algn="l">
              <a:lnSpc>
                <a:spcPct val="120000"/>
              </a:lnSpc>
              <a:spcBef>
                <a:spcPts val="815"/>
              </a:spcBef>
              <a:spcAft>
                <a:spcPts val="0"/>
              </a:spcAft>
              <a:buSzPts val="1200"/>
              <a:buFont typeface="Arial"/>
              <a:buChar char="•"/>
            </a:pPr>
            <a:r>
              <a:rPr lang="en-US" sz="1200">
                <a:latin typeface="Arial"/>
                <a:ea typeface="Arial"/>
                <a:cs typeface="Arial"/>
                <a:sym typeface="Arial"/>
              </a:rPr>
              <a:t>Debe basarse en un problema real que haya notado en su aula para que 	la investigación sea relevante para usted.</a:t>
            </a:r>
            <a:endParaRPr sz="1200">
              <a:latin typeface="Arial"/>
              <a:ea typeface="Arial"/>
              <a:cs typeface="Arial"/>
              <a:sym typeface="Arial"/>
            </a:endParaRPr>
          </a:p>
          <a:p>
            <a:pPr indent="-110489" lvl="0" marL="208279" marR="120014" rtl="0" algn="l">
              <a:lnSpc>
                <a:spcPct val="120800"/>
              </a:lnSpc>
              <a:spcBef>
                <a:spcPts val="805"/>
              </a:spcBef>
              <a:spcAft>
                <a:spcPts val="0"/>
              </a:spcAft>
              <a:buSzPts val="1200"/>
              <a:buFont typeface="Arial"/>
              <a:buChar char="•"/>
            </a:pPr>
            <a:r>
              <a:rPr lang="en-US" sz="1200">
                <a:latin typeface="Arial"/>
                <a:ea typeface="Arial"/>
                <a:cs typeface="Arial"/>
                <a:sym typeface="Arial"/>
              </a:rPr>
              <a:t>Hablar de sus pensamientos con otros colegas puede ayudarle a 	formular una pregunta; por ejemplo, es posible que se dé cuenta de 	que todo el equipo docente coincide en identificar el mismo problema.</a:t>
            </a:r>
            <a:endParaRPr sz="1200">
              <a:latin typeface="Arial"/>
              <a:ea typeface="Arial"/>
              <a:cs typeface="Arial"/>
              <a:sym typeface="Arial"/>
            </a:endParaRPr>
          </a:p>
          <a:p>
            <a:pPr indent="-110489" lvl="0" marL="208279" marR="374015" rtl="0" algn="l">
              <a:lnSpc>
                <a:spcPct val="120000"/>
              </a:lnSpc>
              <a:spcBef>
                <a:spcPts val="820"/>
              </a:spcBef>
              <a:spcAft>
                <a:spcPts val="0"/>
              </a:spcAft>
              <a:buSzPts val="1200"/>
              <a:buFont typeface="Arial"/>
              <a:buChar char="•"/>
            </a:pPr>
            <a:r>
              <a:rPr lang="en-US" sz="1200">
                <a:latin typeface="Arial"/>
                <a:ea typeface="Arial"/>
                <a:cs typeface="Arial"/>
                <a:sym typeface="Arial"/>
              </a:rPr>
              <a:t>Debe ser manejable para usted en su aula (basado en el tiempo que 	tiene y si hay otras personas adultas para ayudar, por ejemplo).</a:t>
            </a:r>
            <a:endParaRPr sz="1200">
              <a:latin typeface="Arial"/>
              <a:ea typeface="Arial"/>
              <a:cs typeface="Arial"/>
              <a:sym typeface="Arial"/>
            </a:endParaRPr>
          </a:p>
          <a:p>
            <a:pPr indent="-110489" lvl="0" marL="208279" rtl="0" algn="l">
              <a:lnSpc>
                <a:spcPct val="100000"/>
              </a:lnSpc>
              <a:spcBef>
                <a:spcPts val="1100"/>
              </a:spcBef>
              <a:spcAft>
                <a:spcPts val="0"/>
              </a:spcAft>
              <a:buSzPts val="1200"/>
              <a:buFont typeface="Arial"/>
              <a:buChar char="•"/>
            </a:pPr>
            <a:r>
              <a:rPr lang="en-US" sz="1200">
                <a:latin typeface="Arial"/>
                <a:ea typeface="Arial"/>
                <a:cs typeface="Arial"/>
                <a:sym typeface="Arial"/>
              </a:rPr>
              <a:t>Debe permitir comprender la práctica, tomar una acción, probar algo y</a:t>
            </a:r>
            <a:endParaRPr sz="1200">
              <a:latin typeface="Arial"/>
              <a:ea typeface="Arial"/>
              <a:cs typeface="Arial"/>
              <a:sym typeface="Arial"/>
            </a:endParaRPr>
          </a:p>
          <a:p>
            <a:pPr indent="0" lvl="0" marL="277495" rtl="0" algn="l">
              <a:lnSpc>
                <a:spcPct val="100000"/>
              </a:lnSpc>
              <a:spcBef>
                <a:spcPts val="315"/>
              </a:spcBef>
              <a:spcAft>
                <a:spcPts val="0"/>
              </a:spcAft>
              <a:buNone/>
            </a:pPr>
            <a:r>
              <a:rPr lang="en-US" sz="1200">
                <a:latin typeface="Arial"/>
                <a:ea typeface="Arial"/>
                <a:cs typeface="Arial"/>
                <a:sym typeface="Arial"/>
              </a:rPr>
              <a:t>/ o mejorar una situación de enseñanza / aprendizaje.</a:t>
            </a:r>
            <a:endParaRPr sz="1200">
              <a:latin typeface="Arial"/>
              <a:ea typeface="Arial"/>
              <a:cs typeface="Arial"/>
              <a:sym typeface="Arial"/>
            </a:endParaRPr>
          </a:p>
          <a:p>
            <a:pPr indent="-110489" lvl="0" marL="208279" marR="172720" rtl="0" algn="l">
              <a:lnSpc>
                <a:spcPct val="121100"/>
              </a:lnSpc>
              <a:spcBef>
                <a:spcPts val="775"/>
              </a:spcBef>
              <a:spcAft>
                <a:spcPts val="0"/>
              </a:spcAft>
              <a:buSzPts val="1200"/>
              <a:buFont typeface="Arial"/>
              <a:buChar char="•"/>
            </a:pPr>
            <a:r>
              <a:rPr lang="en-US" sz="1200">
                <a:latin typeface="Arial"/>
                <a:ea typeface="Arial"/>
                <a:cs typeface="Arial"/>
                <a:sym typeface="Arial"/>
              </a:rPr>
              <a:t>No debe dar lugar a una simple respuesta como "sí" o "no". Las buenas 	preguntas de investigación comienzan con palabras como "¿Cómo ..."; 	'¿Qué pasa cuando…'. Son preguntas abiertas para que surjan 	diferentes respuestas.</a:t>
            </a:r>
            <a:endParaRPr sz="1200">
              <a:latin typeface="Arial"/>
              <a:ea typeface="Arial"/>
              <a:cs typeface="Arial"/>
              <a:sym typeface="Arial"/>
            </a:endParaRPr>
          </a:p>
        </p:txBody>
      </p:sp>
      <p:sp>
        <p:nvSpPr>
          <p:cNvPr id="437" name="Google Shape;437;p35"/>
          <p:cNvSpPr txBox="1"/>
          <p:nvPr/>
        </p:nvSpPr>
        <p:spPr>
          <a:xfrm>
            <a:off x="8547614" y="1203733"/>
            <a:ext cx="1635760" cy="476884"/>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10150">
            <a:spAutoFit/>
          </a:bodyPr>
          <a:lstStyle/>
          <a:p>
            <a:pPr indent="0" lvl="0" marL="83820" marR="503555" rtl="0" algn="l">
              <a:lnSpc>
                <a:spcPct val="146000"/>
              </a:lnSpc>
              <a:spcBef>
                <a:spcPts val="0"/>
              </a:spcBef>
              <a:spcAft>
                <a:spcPts val="0"/>
              </a:spcAft>
              <a:buNone/>
            </a:pPr>
            <a:r>
              <a:rPr lang="en-US" sz="1000">
                <a:latin typeface="Arial"/>
                <a:ea typeface="Arial"/>
                <a:cs typeface="Arial"/>
                <a:sym typeface="Arial"/>
              </a:rPr>
              <a:t>Foco y preguntas de inves_gación</a:t>
            </a:r>
            <a:endParaRPr sz="100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6" name="Shape 76"/>
        <p:cNvGrpSpPr/>
        <p:nvPr/>
      </p:nvGrpSpPr>
      <p:grpSpPr>
        <a:xfrm>
          <a:off x="0" y="0"/>
          <a:ext cx="0" cy="0"/>
          <a:chOff x="0" y="0"/>
          <a:chExt cx="0" cy="0"/>
        </a:xfrm>
      </p:grpSpPr>
      <p:sp>
        <p:nvSpPr>
          <p:cNvPr id="77" name="Google Shape;77;p9"/>
          <p:cNvSpPr txBox="1"/>
          <p:nvPr/>
        </p:nvSpPr>
        <p:spPr>
          <a:xfrm>
            <a:off x="642499" y="517532"/>
            <a:ext cx="9726930" cy="7156446"/>
          </a:xfrm>
          <a:prstGeom prst="rect">
            <a:avLst/>
          </a:prstGeom>
          <a:noFill/>
          <a:ln>
            <a:noFill/>
          </a:ln>
        </p:spPr>
        <p:txBody>
          <a:bodyPr anchorCtr="0" anchor="t" bIns="0" lIns="0" spcFirstLastPara="1" rIns="0" wrap="square" tIns="13325">
            <a:spAutoFit/>
          </a:bodyPr>
          <a:lstStyle/>
          <a:p>
            <a:pPr indent="0" lvl="0" marL="126364" rtl="0" algn="ctr">
              <a:lnSpc>
                <a:spcPct val="100000"/>
              </a:lnSpc>
              <a:spcBef>
                <a:spcPts val="0"/>
              </a:spcBef>
              <a:spcAft>
                <a:spcPts val="0"/>
              </a:spcAft>
              <a:buNone/>
            </a:pPr>
            <a:r>
              <a:rPr lang="en-US" sz="1600">
                <a:solidFill>
                  <a:srgbClr val="1A616F"/>
                </a:solidFill>
                <a:latin typeface="Arial"/>
                <a:ea typeface="Arial"/>
                <a:cs typeface="Arial"/>
                <a:sym typeface="Arial"/>
              </a:rPr>
              <a:t>El colectivo T-SEDA</a:t>
            </a:r>
            <a:endParaRPr sz="1600">
              <a:latin typeface="Arial"/>
              <a:ea typeface="Arial"/>
              <a:cs typeface="Arial"/>
              <a:sym typeface="Arial"/>
            </a:endParaRPr>
          </a:p>
          <a:p>
            <a:pPr indent="0" lvl="0" marL="12700" marR="5080" rtl="0" algn="just">
              <a:lnSpc>
                <a:spcPct val="120700"/>
              </a:lnSpc>
              <a:spcBef>
                <a:spcPts val="1685"/>
              </a:spcBef>
              <a:spcAft>
                <a:spcPts val="0"/>
              </a:spcAft>
              <a:buNone/>
            </a:pPr>
            <a:r>
              <a:rPr lang="en-US" sz="1200">
                <a:latin typeface="Arial"/>
                <a:ea typeface="Arial"/>
                <a:cs typeface="Arial"/>
                <a:sym typeface="Arial"/>
              </a:rPr>
              <a:t>El desarrollo de T-SEDA ha sido en gran medida un esfuerzo de equipo, que incluye a: Ruth Kershner, Sara Hennessy, Elisa Calcagni, Farah Ahmed, Victoria Cook, Laura Kerslake, Lisa Lee y Maria Vrikki de la Facultad de Educación de la Universidad de Cambridge, y Nube Estrada y Flora Hernández de la Universidad Nacional Autónoma de México. También estamos muy agradecidos con los numerosos colegas que han contribuido de una forma u otra al desarrollo de T- SEDA durante los últimos años. Esto incluye a quienes ayudaron con la traducción al español, chino, francés, hebreo, árabe, japonés, italiano, </a:t>
            </a:r>
            <a:r>
              <a:rPr lang="en-US" sz="1200"/>
              <a:t>holandés,</a:t>
            </a:r>
            <a:r>
              <a:rPr lang="en-US" sz="1200">
                <a:latin typeface="Arial"/>
                <a:ea typeface="Arial"/>
                <a:cs typeface="Arial"/>
                <a:sym typeface="Arial"/>
              </a:rPr>
              <a:t> noruego y portugués (Ana Laura Trigo Clapés, Elisa de Padua, Elisa Izquierdo, Qian Liu, Yun Long, Ji Ying, Ying Ji, Chih Ching Chang, Delphine Cestonaro, Benzi Slakmon, Orianne Monashe, Orly Shapira, </a:t>
            </a:r>
            <a:r>
              <a:rPr b="0" i="0" lang="en-US" sz="1200" u="none" strike="noStrike">
                <a:solidFill>
                  <a:srgbClr val="000000"/>
                </a:solidFill>
                <a:latin typeface="Arial"/>
                <a:ea typeface="Arial"/>
                <a:cs typeface="Arial"/>
                <a:sym typeface="Arial"/>
              </a:rPr>
              <a:t>Haydeé</a:t>
            </a:r>
            <a:r>
              <a:rPr lang="en-US" sz="1200">
                <a:latin typeface="Arial"/>
                <a:ea typeface="Arial"/>
                <a:cs typeface="Arial"/>
                <a:sym typeface="Arial"/>
              </a:rPr>
              <a:t> Ceballos, Keiko Aramaki, Tomonori Ichiyanagi, Ayano Ikeda, Kaori Kanai, Naomi Kagawa, Kiyomi Shijo, Lu Xiaoyun, Arwa Al Qassim, Chiara Piccini, Patricia Brooks, </a:t>
            </a:r>
            <a:r>
              <a:rPr b="0" i="0" lang="en-US" sz="1200" cap="none" strike="noStrike">
                <a:solidFill>
                  <a:srgbClr val="000000"/>
                </a:solidFill>
                <a:latin typeface="Arial"/>
                <a:ea typeface="Arial"/>
                <a:cs typeface="Arial"/>
                <a:sym typeface="Arial"/>
              </a:rPr>
              <a:t>Ingvill Rasmussen, Leonie Johann y Luwei Bai</a:t>
            </a:r>
            <a:r>
              <a:rPr lang="en-US" sz="1200">
                <a:latin typeface="Arial"/>
                <a:ea typeface="Arial"/>
                <a:cs typeface="Arial"/>
                <a:sym typeface="Arial"/>
              </a:rPr>
              <a:t>).</a:t>
            </a:r>
            <a:endParaRPr sz="1200">
              <a:latin typeface="Arial"/>
              <a:ea typeface="Arial"/>
              <a:cs typeface="Arial"/>
              <a:sym typeface="Arial"/>
            </a:endParaRPr>
          </a:p>
          <a:p>
            <a:pPr indent="0" lvl="0" marL="0" rtl="0" algn="l">
              <a:lnSpc>
                <a:spcPct val="100000"/>
              </a:lnSpc>
              <a:spcBef>
                <a:spcPts val="695"/>
              </a:spcBef>
              <a:spcAft>
                <a:spcPts val="0"/>
              </a:spcAft>
              <a:buNone/>
            </a:pPr>
            <a:r>
              <a:t/>
            </a:r>
            <a:endParaRPr sz="1200">
              <a:latin typeface="Arial"/>
              <a:ea typeface="Arial"/>
              <a:cs typeface="Arial"/>
              <a:sym typeface="Arial"/>
            </a:endParaRPr>
          </a:p>
          <a:p>
            <a:pPr indent="0" lvl="0" marL="125729" rtl="0" algn="ctr">
              <a:lnSpc>
                <a:spcPct val="100000"/>
              </a:lnSpc>
              <a:spcBef>
                <a:spcPts val="0"/>
              </a:spcBef>
              <a:spcAft>
                <a:spcPts val="0"/>
              </a:spcAft>
              <a:buNone/>
            </a:pPr>
            <a:r>
              <a:rPr lang="en-US" sz="1600">
                <a:solidFill>
                  <a:srgbClr val="1A616F"/>
                </a:solidFill>
                <a:latin typeface="Arial"/>
                <a:ea typeface="Arial"/>
                <a:cs typeface="Arial"/>
                <a:sym typeface="Arial"/>
              </a:rPr>
              <a:t>Agradecimientos</a:t>
            </a:r>
            <a:endParaRPr sz="1600">
              <a:latin typeface="Arial"/>
              <a:ea typeface="Arial"/>
              <a:cs typeface="Arial"/>
              <a:sym typeface="Arial"/>
            </a:endParaRPr>
          </a:p>
          <a:p>
            <a:pPr indent="0" lvl="0" marL="12700" marR="5080" rtl="0" algn="just">
              <a:lnSpc>
                <a:spcPct val="120800"/>
              </a:lnSpc>
              <a:spcBef>
                <a:spcPts val="170"/>
              </a:spcBef>
              <a:spcAft>
                <a:spcPts val="0"/>
              </a:spcAft>
              <a:buNone/>
            </a:pPr>
            <a:r>
              <a:rPr lang="en-US" sz="1200">
                <a:latin typeface="Arial"/>
                <a:ea typeface="Arial"/>
                <a:cs typeface="Arial"/>
                <a:sym typeface="Arial"/>
              </a:rPr>
              <a:t>El trabajo original de T-SEDA (y su precursor SEDA) fue apoyado por la Academia Británica (International Partnership and Mobility Scheme) a través del proyecto de 3 años: "Una herramienta para analizar interacciones dialógicas en las aulas" (2013-2015), dirigido por Sara Hennessy y Sylvia Rojas-Drummond en la Universidad de Cambridge, Reino Unido, y la Universidad Nacional Autónoma de México: </a:t>
            </a:r>
            <a:r>
              <a:rPr lang="en-US" sz="1200" u="sng">
                <a:solidFill>
                  <a:schemeClr val="hlink"/>
                </a:solidFill>
                <a:latin typeface="Arial"/>
                <a:ea typeface="Arial"/>
                <a:cs typeface="Arial"/>
                <a:sym typeface="Arial"/>
                <a:hlinkClick r:id="rId3"/>
              </a:rPr>
              <a:t>http://tinyurl.com/BAdialogue.</a:t>
            </a:r>
            <a:r>
              <a:rPr lang="en-US" sz="1200">
                <a:latin typeface="Arial"/>
                <a:ea typeface="Arial"/>
                <a:cs typeface="Arial"/>
                <a:sym typeface="Arial"/>
              </a:rPr>
              <a:t> El trabajo mexicano contó con el apoyo de la Dirección General de Asuntos del Personal Académico de la Universidad Nacional Autónoma de México (DGAPA-UNAM) (Proyecto PAPIIT Número: IN303313 y Número PAPIME: PE305814). Agradecemos el apoyo del Consejo de Investigación Económica y Social (RES063270081; RES000230825), patrocinador de la mayor parte del trabajo anterior en el Reino Unido en esta área. Nuestro proyecto ESRC más reciente (ES / M007103 / 1) titulado ‘Diálogo en el aula: ¿Hace una diferencia en el aprendizaje de los y las estudiantes? (Christine Howe, Sara Hennessy, Neil Mercer, Maria Vrikki y Lisa Wheatley, 2015- 17: </a:t>
            </a:r>
            <a:r>
              <a:rPr lang="en-US" sz="1200" u="sng">
                <a:solidFill>
                  <a:schemeClr val="hlink"/>
                </a:solidFill>
                <a:latin typeface="Arial"/>
                <a:ea typeface="Arial"/>
                <a:cs typeface="Arial"/>
                <a:sym typeface="Arial"/>
                <a:hlinkClick r:id="rId4"/>
              </a:rPr>
              <a:t>http://tinyurl.com/ESRCdialogue)</a:t>
            </a:r>
            <a:r>
              <a:rPr lang="en-US" sz="1200">
                <a:latin typeface="Arial"/>
                <a:ea typeface="Arial"/>
                <a:cs typeface="Arial"/>
                <a:sym typeface="Arial"/>
              </a:rPr>
              <a:t> se basó en SEDA para desarrollar CDAS, un nuevo esquema de 12 categorías y escalas de calificación, probándolos ampliamente con una muestra de 72 docentes de niños y niñas de 10 a 11 años. Los análisis estadísticos de las relaciones entre la enseñanza dialógica y el rendimiento y las actitudes de los y las estudiantes produjeron los hallazgos que han dado forma a esta versión del kit. Una subvención de </a:t>
            </a:r>
            <a:r>
              <a:rPr i="1" lang="en-US" sz="1200">
                <a:latin typeface="Arial"/>
                <a:ea typeface="Arial"/>
                <a:cs typeface="Arial"/>
                <a:sym typeface="Arial"/>
              </a:rPr>
              <a:t>ESRC Impact Acceleration </a:t>
            </a:r>
            <a:r>
              <a:rPr lang="en-US" sz="1200">
                <a:latin typeface="Arial"/>
                <a:ea typeface="Arial"/>
                <a:cs typeface="Arial"/>
                <a:sym typeface="Arial"/>
              </a:rPr>
              <a:t>permitió un mayor desarrollo de esta propuesta en diversos contextos educativos en siete países en 2018-19.</a:t>
            </a:r>
            <a:endParaRPr sz="1200">
              <a:latin typeface="Arial"/>
              <a:ea typeface="Arial"/>
              <a:cs typeface="Arial"/>
              <a:sym typeface="Arial"/>
            </a:endParaRPr>
          </a:p>
          <a:p>
            <a:pPr indent="0" lvl="0" marL="12700" marR="5080" rtl="0" algn="just">
              <a:lnSpc>
                <a:spcPct val="121100"/>
              </a:lnSpc>
              <a:spcBef>
                <a:spcPts val="1380"/>
              </a:spcBef>
              <a:spcAft>
                <a:spcPts val="0"/>
              </a:spcAft>
              <a:buNone/>
            </a:pPr>
            <a:r>
              <a:rPr lang="en-US" sz="1200">
                <a:latin typeface="Arial"/>
                <a:ea typeface="Arial"/>
                <a:cs typeface="Arial"/>
                <a:sym typeface="Arial"/>
              </a:rPr>
              <a:t>T-SEDA es utilizado globalmente por profesionales desde los años preescolares hasta la educación superior. Agradecemos a todos los facilitadores, facilitadoras, docentes y estudiantes que participaron en nuestra investigación y pruebas en varios países de los que se han tomado ejemplos con su amable permiso. Se han cambiado algunos nombres cuando los profesores o profesoras deseaban permanecer en el anonimato. Las fotografías que aparecen en el paquete se derivan de nuestros estudios de investigación y se ha facilitado su permiso para usarlos con fines educativos.</a:t>
            </a:r>
            <a:endParaRPr sz="1200">
              <a:latin typeface="Arial"/>
              <a:ea typeface="Arial"/>
              <a:cs typeface="Arial"/>
              <a:sym typeface="Arial"/>
            </a:endParaRPr>
          </a:p>
          <a:p>
            <a:pPr indent="0" lvl="0" marL="0" rtl="0" algn="l">
              <a:lnSpc>
                <a:spcPct val="100000"/>
              </a:lnSpc>
              <a:spcBef>
                <a:spcPts val="0"/>
              </a:spcBef>
              <a:spcAft>
                <a:spcPts val="0"/>
              </a:spcAft>
              <a:buNone/>
            </a:pPr>
            <a:r>
              <a:t/>
            </a:r>
            <a:endParaRPr sz="1200">
              <a:latin typeface="Arial"/>
              <a:ea typeface="Arial"/>
              <a:cs typeface="Arial"/>
              <a:sym typeface="Arial"/>
            </a:endParaRPr>
          </a:p>
          <a:p>
            <a:pPr indent="0" lvl="0" marL="0" rtl="0" algn="l">
              <a:lnSpc>
                <a:spcPct val="100000"/>
              </a:lnSpc>
              <a:spcBef>
                <a:spcPts val="70"/>
              </a:spcBef>
              <a:spcAft>
                <a:spcPts val="0"/>
              </a:spcAft>
              <a:buNone/>
            </a:pPr>
            <a:r>
              <a:t/>
            </a:r>
            <a:endParaRPr sz="1200">
              <a:latin typeface="Arial"/>
              <a:ea typeface="Arial"/>
              <a:cs typeface="Arial"/>
              <a:sym typeface="Arial"/>
            </a:endParaRPr>
          </a:p>
          <a:p>
            <a:pPr indent="0" lvl="0" marL="40005" marR="664210" rtl="0" algn="l">
              <a:lnSpc>
                <a:spcPct val="121700"/>
              </a:lnSpc>
              <a:spcBef>
                <a:spcPts val="0"/>
              </a:spcBef>
              <a:spcAft>
                <a:spcPts val="0"/>
              </a:spcAft>
              <a:buNone/>
            </a:pPr>
            <a:r>
              <a:rPr lang="en-US" sz="1200">
                <a:latin typeface="Arial"/>
                <a:ea typeface="Arial"/>
                <a:cs typeface="Arial"/>
                <a:sym typeface="Arial"/>
              </a:rPr>
              <a:t>Citación para el kit T-SEDA: </a:t>
            </a:r>
            <a:r>
              <a:rPr b="1" lang="en-US" sz="1200">
                <a:latin typeface="Arimo"/>
                <a:ea typeface="Arimo"/>
                <a:cs typeface="Arimo"/>
                <a:sym typeface="Arimo"/>
              </a:rPr>
              <a:t> </a:t>
            </a:r>
            <a:r>
              <a:rPr lang="en-US" sz="1200">
                <a:solidFill>
                  <a:srgbClr val="201F1E"/>
                </a:solidFill>
                <a:latin typeface="Arimo"/>
                <a:ea typeface="Arimo"/>
                <a:cs typeface="Arimo"/>
                <a:sym typeface="Arimo"/>
              </a:rPr>
              <a:t>T-SEDA Collective (2023). </a:t>
            </a:r>
            <a:r>
              <a:rPr i="1" lang="en-US" sz="1200">
                <a:solidFill>
                  <a:srgbClr val="201F1E"/>
                </a:solidFill>
                <a:latin typeface="Arial"/>
                <a:ea typeface="Arial"/>
                <a:cs typeface="Arial"/>
                <a:sym typeface="Arial"/>
              </a:rPr>
              <a:t>Toolkit for Systematic Educational Dialogue Analysis (T-SEDA): A resource for inquiry into practice. v.9. </a:t>
            </a:r>
            <a:r>
              <a:rPr lang="en-US" sz="1200" u="sng">
                <a:solidFill>
                  <a:schemeClr val="hlink"/>
                </a:solidFill>
                <a:latin typeface="Arial"/>
                <a:ea typeface="Arial"/>
                <a:cs typeface="Arial"/>
                <a:sym typeface="Arial"/>
                <a:hlinkClick r:id="rId5"/>
              </a:rPr>
              <a:t>http://bit.ly/T-SEDA.</a:t>
            </a:r>
            <a:endParaRPr sz="1200">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graphicFrame>
        <p:nvGraphicFramePr>
          <p:cNvPr id="443" name="Google Shape;443;p36"/>
          <p:cNvGraphicFramePr/>
          <p:nvPr/>
        </p:nvGraphicFramePr>
        <p:xfrm>
          <a:off x="660400" y="1683750"/>
          <a:ext cx="3000000" cy="3000000"/>
        </p:xfrm>
        <a:graphic>
          <a:graphicData uri="http://schemas.openxmlformats.org/drawingml/2006/table">
            <a:tbl>
              <a:tblPr>
                <a:noFill/>
                <a:tableStyleId>{E02B4719-DDAF-4ED6-AA46-171F827D3D1C}</a:tableStyleId>
              </a:tblPr>
              <a:tblGrid>
                <a:gridCol w="4467400"/>
                <a:gridCol w="4790900"/>
              </a:tblGrid>
              <a:tr h="218900">
                <a:tc>
                  <a:txBody>
                    <a:bodyPr/>
                    <a:lstStyle/>
                    <a:p>
                      <a:pPr indent="0" lvl="0" marL="0" marR="0" rtl="0" algn="ctr">
                        <a:lnSpc>
                          <a:spcPct val="115000"/>
                        </a:lnSpc>
                        <a:spcBef>
                          <a:spcPts val="0"/>
                        </a:spcBef>
                        <a:spcAft>
                          <a:spcPts val="0"/>
                        </a:spcAft>
                        <a:buNone/>
                      </a:pPr>
                      <a:r>
                        <a:rPr b="1" lang="en-US" sz="1400" u="none" cap="none" strike="noStrike"/>
                        <a:t>Propósitos</a:t>
                      </a:r>
                      <a:endParaRPr b="1" sz="1400" u="none" cap="none" strike="noStrike">
                        <a:latin typeface="Arial"/>
                        <a:ea typeface="Arial"/>
                        <a:cs typeface="Arial"/>
                        <a:sym typeface="Arial"/>
                      </a:endParaRPr>
                    </a:p>
                  </a:txBody>
                  <a:tcPr marT="34550" marB="34550" marR="34550" marL="34550">
                    <a:solidFill>
                      <a:srgbClr val="D8D8D8"/>
                    </a:solidFill>
                  </a:tcPr>
                </a:tc>
                <a:tc>
                  <a:txBody>
                    <a:bodyPr/>
                    <a:lstStyle/>
                    <a:p>
                      <a:pPr indent="0" lvl="0" marL="0" marR="0" rtl="0" algn="ctr">
                        <a:lnSpc>
                          <a:spcPct val="115000"/>
                        </a:lnSpc>
                        <a:spcBef>
                          <a:spcPts val="0"/>
                        </a:spcBef>
                        <a:spcAft>
                          <a:spcPts val="0"/>
                        </a:spcAft>
                        <a:buNone/>
                      </a:pPr>
                      <a:r>
                        <a:rPr b="1" lang="en-US" sz="1400" u="none" cap="none" strike="noStrike"/>
                        <a:t>Ejemplos</a:t>
                      </a:r>
                      <a:endParaRPr b="1" sz="1400" u="none" cap="none" strike="noStrike">
                        <a:latin typeface="Arial"/>
                        <a:ea typeface="Arial"/>
                        <a:cs typeface="Arial"/>
                        <a:sym typeface="Arial"/>
                      </a:endParaRPr>
                    </a:p>
                  </a:txBody>
                  <a:tcPr marT="34550" marB="34550" marR="34550" marL="34550">
                    <a:solidFill>
                      <a:srgbClr val="D8D8D8"/>
                    </a:solidFill>
                  </a:tcPr>
                </a:tc>
              </a:tr>
              <a:tr h="364975">
                <a:tc>
                  <a:txBody>
                    <a:bodyPr/>
                    <a:lstStyle/>
                    <a:p>
                      <a:pPr indent="-165100" lvl="0" marL="271463" marR="0" rtl="0" algn="l">
                        <a:lnSpc>
                          <a:spcPct val="115000"/>
                        </a:lnSpc>
                        <a:spcBef>
                          <a:spcPts val="0"/>
                        </a:spcBef>
                        <a:spcAft>
                          <a:spcPts val="0"/>
                        </a:spcAft>
                        <a:buNone/>
                      </a:pPr>
                      <a:r>
                        <a:rPr lang="en-US" sz="1200" u="none" cap="none" strike="noStrike">
                          <a:solidFill>
                            <a:schemeClr val="lt1"/>
                          </a:solidFill>
                        </a:rPr>
                        <a:t>Observar el desarrollo independiente del diálogo por parte de los estudiantes</a:t>
                      </a:r>
                      <a:endParaRPr sz="1200" u="none" cap="none" strike="noStrike">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None/>
                      </a:pPr>
                      <a:r>
                        <a:rPr lang="en-US" sz="1200" u="none" cap="none" strike="noStrike"/>
                        <a:t>- Observar la participación de algunos estudiantes con y sin el involucramiento del profesor.</a:t>
                      </a:r>
                      <a:endParaRPr sz="1200" u="none" cap="none" strike="noStrike">
                        <a:latin typeface="Arial"/>
                        <a:ea typeface="Arial"/>
                        <a:cs typeface="Arial"/>
                        <a:sym typeface="Arial"/>
                      </a:endParaRPr>
                    </a:p>
                  </a:txBody>
                  <a:tcPr marT="34550" marB="34550" marR="34550" marL="34550">
                    <a:solidFill>
                      <a:srgbClr val="D9F1F6"/>
                    </a:solidFill>
                  </a:tcPr>
                </a:tc>
              </a:tr>
              <a:tr h="364975">
                <a:tc>
                  <a:txBody>
                    <a:bodyPr/>
                    <a:lstStyle/>
                    <a:p>
                      <a:pPr indent="-165100" lvl="0" marL="271463" marR="0" rtl="0" algn="l">
                        <a:lnSpc>
                          <a:spcPct val="115000"/>
                        </a:lnSpc>
                        <a:spcBef>
                          <a:spcPts val="0"/>
                        </a:spcBef>
                        <a:spcAft>
                          <a:spcPts val="0"/>
                        </a:spcAft>
                        <a:buNone/>
                      </a:pPr>
                      <a:r>
                        <a:rPr lang="en-US" sz="1200" u="none" cap="none" strike="noStrike">
                          <a:solidFill>
                            <a:schemeClr val="lt1"/>
                          </a:solidFill>
                        </a:rPr>
                        <a:t>Observar las habilidades dialógicas de los estudiantes en actividades específicas</a:t>
                      </a:r>
                      <a:endParaRPr sz="1200" u="none" cap="none" strike="noStrike">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None/>
                      </a:pPr>
                      <a:r>
                        <a:rPr lang="en-US" sz="1200" u="none" cap="none" strike="noStrike"/>
                        <a:t>- Observar si los estudiantes desarrollaron habilidades dialógicas en el aprendizaje lúdico independiente</a:t>
                      </a:r>
                      <a:endParaRPr sz="1200" u="none" cap="none" strike="noStrike">
                        <a:latin typeface="Arial"/>
                        <a:ea typeface="Arial"/>
                        <a:cs typeface="Arial"/>
                        <a:sym typeface="Arial"/>
                      </a:endParaRPr>
                    </a:p>
                  </a:txBody>
                  <a:tcPr marT="34550" marB="34550" marR="34550" marL="34550">
                    <a:solidFill>
                      <a:srgbClr val="D9F1F6"/>
                    </a:solidFill>
                  </a:tcPr>
                </a:tc>
              </a:tr>
              <a:tr h="511050">
                <a:tc>
                  <a:txBody>
                    <a:bodyPr/>
                    <a:lstStyle/>
                    <a:p>
                      <a:pPr indent="-165100" lvl="0" marL="271463" marR="0" rtl="0" algn="l">
                        <a:lnSpc>
                          <a:spcPct val="115000"/>
                        </a:lnSpc>
                        <a:spcBef>
                          <a:spcPts val="0"/>
                        </a:spcBef>
                        <a:spcAft>
                          <a:spcPts val="0"/>
                        </a:spcAft>
                        <a:buNone/>
                      </a:pPr>
                      <a:r>
                        <a:rPr lang="en-US" sz="1200" u="none" cap="none" strike="noStrike">
                          <a:solidFill>
                            <a:schemeClr val="lt1"/>
                          </a:solidFill>
                        </a:rPr>
                        <a:t>Observar una forma específica de participación en el diálogo de los estudiantes</a:t>
                      </a:r>
                      <a:endParaRPr sz="1200" u="none" cap="none" strike="noStrike">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None/>
                      </a:pPr>
                      <a:r>
                        <a:rPr lang="en-US" sz="1200" u="none" cap="none" strike="noStrike"/>
                        <a:t>- Observar si los estudiantes podían responder a preguntas desafiantes y justificar sus respuestas.</a:t>
                      </a:r>
                      <a:endParaRPr sz="1200" u="none" cap="none" strike="noStrike">
                        <a:latin typeface="Arial"/>
                        <a:ea typeface="Arial"/>
                        <a:cs typeface="Arial"/>
                        <a:sym typeface="Arial"/>
                      </a:endParaRPr>
                    </a:p>
                  </a:txBody>
                  <a:tcPr marT="34550" marB="34550" marR="34550" marL="34550">
                    <a:solidFill>
                      <a:srgbClr val="D9F1F6"/>
                    </a:solidFill>
                  </a:tcPr>
                </a:tc>
              </a:tr>
              <a:tr h="511050">
                <a:tc>
                  <a:txBody>
                    <a:bodyPr/>
                    <a:lstStyle/>
                    <a:p>
                      <a:pPr indent="-165100" lvl="0" marL="271463" marR="0" rtl="0" algn="l">
                        <a:lnSpc>
                          <a:spcPct val="115000"/>
                        </a:lnSpc>
                        <a:spcBef>
                          <a:spcPts val="0"/>
                        </a:spcBef>
                        <a:spcAft>
                          <a:spcPts val="0"/>
                        </a:spcAft>
                        <a:buNone/>
                      </a:pPr>
                      <a:r>
                        <a:rPr lang="en-US" sz="1200" u="none" cap="none" strike="noStrike">
                          <a:solidFill>
                            <a:schemeClr val="lt1"/>
                          </a:solidFill>
                        </a:rPr>
                        <a:t>Registrar los niveles de participación entre los estudiantes de una clase u observar la participación de los estudiantes más callados</a:t>
                      </a:r>
                      <a:endParaRPr sz="1200" u="none" cap="none" strike="noStrike">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None/>
                      </a:pPr>
                      <a:r>
                        <a:rPr lang="en-US" sz="1200" u="none" cap="none" strike="noStrike"/>
                        <a:t>- Después de reconocer la participación desigual en las conversaciones, registrar a los estudiantes que participaron y con qué frecuencia</a:t>
                      </a:r>
                      <a:endParaRPr sz="1200" u="none" cap="none" strike="noStrike">
                        <a:latin typeface="Arial"/>
                        <a:ea typeface="Arial"/>
                        <a:cs typeface="Arial"/>
                        <a:sym typeface="Arial"/>
                      </a:endParaRPr>
                    </a:p>
                  </a:txBody>
                  <a:tcPr marT="34550" marB="34550" marR="34550" marL="34550">
                    <a:solidFill>
                      <a:srgbClr val="D9F1F6"/>
                    </a:solidFill>
                  </a:tcPr>
                </a:tc>
              </a:tr>
              <a:tr h="511050">
                <a:tc>
                  <a:txBody>
                    <a:bodyPr/>
                    <a:lstStyle/>
                    <a:p>
                      <a:pPr indent="-165100" lvl="0" marL="271463" marR="0" rtl="0" algn="l">
                        <a:lnSpc>
                          <a:spcPct val="115000"/>
                        </a:lnSpc>
                        <a:spcBef>
                          <a:spcPts val="0"/>
                        </a:spcBef>
                        <a:spcAft>
                          <a:spcPts val="0"/>
                        </a:spcAft>
                        <a:buNone/>
                      </a:pPr>
                      <a:r>
                        <a:rPr lang="en-US" sz="1200" u="none" cap="none" strike="noStrike">
                          <a:solidFill>
                            <a:schemeClr val="lt1"/>
                          </a:solidFill>
                        </a:rPr>
                        <a:t>Evaluar la calidad del diálogo en el aula considerando la participación del docente y de los estudiantes</a:t>
                      </a:r>
                      <a:endParaRPr sz="1200" u="none" cap="none" strike="noStrike">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None/>
                      </a:pPr>
                      <a:r>
                        <a:rPr lang="en-US" sz="1200" u="none" cap="none" strike="noStrike"/>
                        <a:t>- Observar cuánto los estudiantes elaboraron las ideas de los demás y cuánto los alentó el docente a aquello</a:t>
                      </a:r>
                      <a:endParaRPr sz="1200" u="none" cap="none" strike="noStrike">
                        <a:latin typeface="Arial"/>
                        <a:ea typeface="Arial"/>
                        <a:cs typeface="Arial"/>
                        <a:sym typeface="Arial"/>
                      </a:endParaRPr>
                    </a:p>
                  </a:txBody>
                  <a:tcPr marT="34550" marB="34550" marR="34550" marL="34550">
                    <a:solidFill>
                      <a:srgbClr val="D9F1F6"/>
                    </a:solidFill>
                  </a:tcPr>
                </a:tc>
              </a:tr>
              <a:tr h="366200">
                <a:tc>
                  <a:txBody>
                    <a:bodyPr/>
                    <a:lstStyle/>
                    <a:p>
                      <a:pPr indent="-165100" lvl="0" marL="271463" marR="0" rtl="0" algn="l">
                        <a:lnSpc>
                          <a:spcPct val="115000"/>
                        </a:lnSpc>
                        <a:spcBef>
                          <a:spcPts val="0"/>
                        </a:spcBef>
                        <a:spcAft>
                          <a:spcPts val="0"/>
                        </a:spcAft>
                        <a:buNone/>
                      </a:pPr>
                      <a:r>
                        <a:rPr lang="en-US" sz="1200" u="none" cap="none" strike="noStrike">
                          <a:solidFill>
                            <a:schemeClr val="lt1"/>
                          </a:solidFill>
                        </a:rPr>
                        <a:t>Involucrar a los estudiantes en el desarrollo o evaluación del diálogo.</a:t>
                      </a:r>
                      <a:endParaRPr sz="1200" u="none" cap="none" strike="noStrike">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None/>
                      </a:pPr>
                      <a:r>
                        <a:rPr lang="en-US" sz="1200" u="none" cap="none" strike="noStrike"/>
                        <a:t>- Pida a los estudiantes que registren elementos de las discusiones de toda la clase</a:t>
                      </a:r>
                      <a:endParaRPr sz="1200" u="none" cap="none" strike="noStrike">
                        <a:latin typeface="Arial"/>
                        <a:ea typeface="Arial"/>
                        <a:cs typeface="Arial"/>
                        <a:sym typeface="Arial"/>
                      </a:endParaRPr>
                    </a:p>
                  </a:txBody>
                  <a:tcPr marT="34550" marB="34550" marR="34550" marL="34550">
                    <a:solidFill>
                      <a:srgbClr val="D9F1F6"/>
                    </a:solidFill>
                  </a:tcPr>
                </a:tc>
              </a:tr>
              <a:tr h="511050">
                <a:tc>
                  <a:txBody>
                    <a:bodyPr/>
                    <a:lstStyle/>
                    <a:p>
                      <a:pPr indent="-165100" lvl="0" marL="271463" marR="0" rtl="0" algn="l">
                        <a:lnSpc>
                          <a:spcPct val="115000"/>
                        </a:lnSpc>
                        <a:spcBef>
                          <a:spcPts val="0"/>
                        </a:spcBef>
                        <a:spcAft>
                          <a:spcPts val="0"/>
                        </a:spcAft>
                        <a:buNone/>
                      </a:pPr>
                      <a:r>
                        <a:rPr lang="en-US" sz="1200" u="none" cap="none" strike="noStrike">
                          <a:solidFill>
                            <a:schemeClr val="lt1"/>
                          </a:solidFill>
                        </a:rPr>
                        <a:t>Ayudar a los estudiantes a desarrollar sus habilidades lingüísticas y su desempeño</a:t>
                      </a:r>
                      <a:endParaRPr sz="1200" u="none" cap="none" strike="noStrike">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None/>
                      </a:pPr>
                      <a:r>
                        <a:rPr lang="en-US" sz="1200" u="none" cap="none" strike="noStrike"/>
                        <a:t>- Desarrollar el dialógo de los estudiantes y observar el impacto en la lectura y la escritura en las clases de inglés</a:t>
                      </a:r>
                      <a:endParaRPr sz="1200" u="none" cap="none" strike="noStrike">
                        <a:latin typeface="Arial"/>
                        <a:ea typeface="Arial"/>
                        <a:cs typeface="Arial"/>
                        <a:sym typeface="Arial"/>
                      </a:endParaRPr>
                    </a:p>
                  </a:txBody>
                  <a:tcPr marT="34550" marB="34550" marR="34550" marL="34550">
                    <a:solidFill>
                      <a:srgbClr val="D9F1F6"/>
                    </a:solidFill>
                  </a:tcPr>
                </a:tc>
              </a:tr>
              <a:tr h="511050">
                <a:tc>
                  <a:txBody>
                    <a:bodyPr/>
                    <a:lstStyle/>
                    <a:p>
                      <a:pPr indent="-165100" lvl="0" marL="271463" marR="0" rtl="0" algn="l">
                        <a:lnSpc>
                          <a:spcPct val="115000"/>
                        </a:lnSpc>
                        <a:spcBef>
                          <a:spcPts val="0"/>
                        </a:spcBef>
                        <a:spcAft>
                          <a:spcPts val="0"/>
                        </a:spcAft>
                        <a:buNone/>
                      </a:pPr>
                      <a:r>
                        <a:rPr lang="en-US" sz="1200" u="none" cap="none" strike="noStrike">
                          <a:solidFill>
                            <a:schemeClr val="lt1"/>
                          </a:solidFill>
                        </a:rPr>
                        <a:t>Desarrollar o probar una innovación en la práctica</a:t>
                      </a:r>
                      <a:endParaRPr sz="1200" u="none" cap="none" strike="noStrike">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None/>
                      </a:pPr>
                      <a:r>
                        <a:rPr lang="en-US" sz="1200" u="none" cap="none" strike="noStrike"/>
                        <a:t>- Sustituir la corrección asincrónica por una retroalimentación inmediata adoptando la enseñanza dialógica</a:t>
                      </a:r>
                      <a:endParaRPr sz="1200" u="none" cap="none" strike="noStrike">
                        <a:latin typeface="Arial"/>
                        <a:ea typeface="Arial"/>
                        <a:cs typeface="Arial"/>
                        <a:sym typeface="Arial"/>
                      </a:endParaRPr>
                    </a:p>
                  </a:txBody>
                  <a:tcPr marT="34550" marB="34550" marR="34550" marL="34550">
                    <a:solidFill>
                      <a:srgbClr val="D9F1F6"/>
                    </a:solidFill>
                  </a:tcPr>
                </a:tc>
              </a:tr>
              <a:tr h="511050">
                <a:tc>
                  <a:txBody>
                    <a:bodyPr/>
                    <a:lstStyle/>
                    <a:p>
                      <a:pPr indent="-165100" lvl="0" marL="271463" marR="0" rtl="0" algn="l">
                        <a:lnSpc>
                          <a:spcPct val="115000"/>
                        </a:lnSpc>
                        <a:spcBef>
                          <a:spcPts val="0"/>
                        </a:spcBef>
                        <a:spcAft>
                          <a:spcPts val="0"/>
                        </a:spcAft>
                        <a:buNone/>
                      </a:pPr>
                      <a:r>
                        <a:rPr lang="en-US" sz="1200" u="none" cap="none" strike="noStrike">
                          <a:solidFill>
                            <a:schemeClr val="lt1"/>
                          </a:solidFill>
                        </a:rPr>
                        <a:t>Desarrollar nuevas estrategias y recursos para mejorar la calidad del diálogo en clase y la propia práctica.</a:t>
                      </a:r>
                      <a:endParaRPr sz="1200" u="none" cap="none" strike="noStrike">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None/>
                      </a:pPr>
                      <a:r>
                        <a:rPr lang="en-US" sz="1200" u="none" cap="none" strike="noStrike"/>
                        <a:t>- Desarrollar nuevas estrategias y recursos que faciliten la práctica y la calidad de los encuentros literarios.</a:t>
                      </a:r>
                      <a:endParaRPr sz="1200" u="none" cap="none" strike="noStrike">
                        <a:latin typeface="Arial"/>
                        <a:ea typeface="Arial"/>
                        <a:cs typeface="Arial"/>
                        <a:sym typeface="Arial"/>
                      </a:endParaRPr>
                    </a:p>
                  </a:txBody>
                  <a:tcPr marT="34550" marB="34550" marR="34550" marL="34550">
                    <a:solidFill>
                      <a:srgbClr val="D9F1F6"/>
                    </a:solidFill>
                  </a:tcPr>
                </a:tc>
              </a:tr>
              <a:tr h="511050">
                <a:tc>
                  <a:txBody>
                    <a:bodyPr/>
                    <a:lstStyle/>
                    <a:p>
                      <a:pPr indent="-165100" lvl="0" marL="271463" marR="0" rtl="0" algn="l">
                        <a:lnSpc>
                          <a:spcPct val="115000"/>
                        </a:lnSpc>
                        <a:spcBef>
                          <a:spcPts val="0"/>
                        </a:spcBef>
                        <a:spcAft>
                          <a:spcPts val="0"/>
                        </a:spcAft>
                        <a:buNone/>
                      </a:pPr>
                      <a:r>
                        <a:rPr lang="en-US" sz="1200" u="none" cap="none" strike="noStrike">
                          <a:solidFill>
                            <a:schemeClr val="lt1"/>
                          </a:solidFill>
                        </a:rPr>
                        <a:t>Identificar formas de facilitar/apoyar ciertas formas de participación de los estudiantes</a:t>
                      </a:r>
                      <a:endParaRPr sz="1200" u="none" cap="none" strike="noStrike">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None/>
                      </a:pPr>
                      <a:r>
                        <a:rPr lang="en-US" sz="1200" u="none" cap="none" strike="noStrike"/>
                        <a:t>- Apoyar que los estudiantes se escuchen y respondan, y construyan o desafíen las ideas de los demás.</a:t>
                      </a:r>
                      <a:endParaRPr sz="1200" u="none" cap="none" strike="noStrike">
                        <a:latin typeface="Arial"/>
                        <a:ea typeface="Arial"/>
                        <a:cs typeface="Arial"/>
                        <a:sym typeface="Arial"/>
                      </a:endParaRPr>
                    </a:p>
                  </a:txBody>
                  <a:tcPr marT="34550" marB="34550" marR="34550" marL="34550">
                    <a:solidFill>
                      <a:srgbClr val="D9F1F6"/>
                    </a:solidFill>
                  </a:tcPr>
                </a:tc>
              </a:tr>
              <a:tr h="364975">
                <a:tc>
                  <a:txBody>
                    <a:bodyPr/>
                    <a:lstStyle/>
                    <a:p>
                      <a:pPr indent="-165100" lvl="0" marL="271463" marR="0" rtl="0" algn="l">
                        <a:lnSpc>
                          <a:spcPct val="115000"/>
                        </a:lnSpc>
                        <a:spcBef>
                          <a:spcPts val="0"/>
                        </a:spcBef>
                        <a:spcAft>
                          <a:spcPts val="0"/>
                        </a:spcAft>
                        <a:buNone/>
                      </a:pPr>
                      <a:r>
                        <a:rPr lang="en-US" sz="1200" u="none" cap="none" strike="noStrike">
                          <a:solidFill>
                            <a:schemeClr val="lt1"/>
                          </a:solidFill>
                        </a:rPr>
                        <a:t>Ensayar una estrategia dialógica particular</a:t>
                      </a:r>
                      <a:endParaRPr sz="1200" u="none" cap="none" strike="noStrike">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None/>
                      </a:pPr>
                      <a:r>
                        <a:rPr lang="en-US" sz="1200" u="none" cap="none" strike="noStrike"/>
                        <a:t>- Introducir reglas básicas para el habla para mejorar el diálogo en el trabajo en grupo</a:t>
                      </a:r>
                      <a:endParaRPr sz="1200" u="none" cap="none" strike="noStrike">
                        <a:latin typeface="Arial"/>
                        <a:ea typeface="Arial"/>
                        <a:cs typeface="Arial"/>
                        <a:sym typeface="Arial"/>
                      </a:endParaRPr>
                    </a:p>
                  </a:txBody>
                  <a:tcPr marT="34550" marB="34550" marR="34550" marL="34550">
                    <a:solidFill>
                      <a:srgbClr val="D9F1F6"/>
                    </a:solidFill>
                  </a:tcPr>
                </a:tc>
              </a:tr>
            </a:tbl>
          </a:graphicData>
        </a:graphic>
      </p:graphicFrame>
      <p:sp>
        <p:nvSpPr>
          <p:cNvPr id="444" name="Google Shape;444;p36"/>
          <p:cNvSpPr txBox="1"/>
          <p:nvPr/>
        </p:nvSpPr>
        <p:spPr>
          <a:xfrm>
            <a:off x="660400" y="325874"/>
            <a:ext cx="9258300"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Arial"/>
                <a:ea typeface="Arial"/>
                <a:cs typeface="Arial"/>
                <a:sym typeface="Arial"/>
              </a:rPr>
              <a:t>Ejemplos de los propósitos investigativos de T-SEDA </a:t>
            </a:r>
            <a:endParaRPr/>
          </a:p>
          <a:p>
            <a:pPr indent="0" lvl="0" marL="0" marR="0" rtl="0" algn="l">
              <a:lnSpc>
                <a:spcPct val="100000"/>
              </a:lnSpc>
              <a:spcBef>
                <a:spcPts val="0"/>
              </a:spcBef>
              <a:spcAft>
                <a:spcPts val="0"/>
              </a:spcAft>
              <a:buSzPts val="1400"/>
              <a:buFont typeface="Arial"/>
              <a:buNone/>
            </a:pPr>
            <a:r>
              <a:t/>
            </a:r>
            <a:endParaRPr b="0" i="0" sz="1400" u="none" cap="none" strike="noStrike">
              <a:solidFill>
                <a:schemeClr val="dk1"/>
              </a:solidFill>
              <a:latin typeface="Arial"/>
              <a:ea typeface="Arial"/>
              <a:cs typeface="Arial"/>
              <a:sym typeface="Arial"/>
            </a:endParaRPr>
          </a:p>
          <a:p>
            <a:pPr indent="0" lvl="0" marL="0" rtl="0" algn="l">
              <a:spcBef>
                <a:spcPts val="0"/>
              </a:spcBef>
              <a:spcAft>
                <a:spcPts val="0"/>
              </a:spcAft>
              <a:buNone/>
            </a:pPr>
            <a:r>
              <a:rPr b="0" i="0" lang="en-US" sz="1400" u="none" cap="none" strike="noStrike">
                <a:solidFill>
                  <a:srgbClr val="000000"/>
                </a:solidFill>
                <a:latin typeface="Arial"/>
                <a:ea typeface="Arial"/>
                <a:cs typeface="Arial"/>
                <a:sym typeface="Arial"/>
              </a:rPr>
              <a:t>En un proyecto internacional que involucró a 72 docentes (desde pre-escolar a superior) en 6 países, se encontraron los siguientes propósitos. Estos muestra</a:t>
            </a:r>
            <a:r>
              <a:rPr lang="en-US" sz="1400">
                <a:solidFill>
                  <a:srgbClr val="000000"/>
                </a:solidFill>
                <a:latin typeface="Arial"/>
                <a:ea typeface="Arial"/>
                <a:cs typeface="Arial"/>
                <a:sym typeface="Arial"/>
              </a:rPr>
              <a:t>n algunos de los intereses que los docentes tienen al usar  el kit </a:t>
            </a:r>
            <a:r>
              <a:rPr b="0" i="0" lang="en-US" sz="1400" u="none" cap="none" strike="noStrike">
                <a:solidFill>
                  <a:srgbClr val="000000"/>
                </a:solidFill>
                <a:latin typeface="Arial"/>
                <a:ea typeface="Arial"/>
                <a:cs typeface="Arial"/>
                <a:sym typeface="Arial"/>
              </a:rPr>
              <a:t>T-SEDA (</a:t>
            </a:r>
            <a:r>
              <a:rPr b="0" i="0" lang="en-US" sz="1400" u="sng" strike="noStrike">
                <a:solidFill>
                  <a:schemeClr val="hlink"/>
                </a:solidFill>
                <a:latin typeface="Arial"/>
                <a:ea typeface="Arial"/>
                <a:cs typeface="Arial"/>
                <a:sym typeface="Arial"/>
                <a:hlinkClick r:id="rId3"/>
              </a:rPr>
              <a:t>Calcagni et al., 2023</a:t>
            </a:r>
            <a:r>
              <a:rPr b="0" i="0" lang="en-US" sz="1400" u="none" cap="none" strike="noStrike">
                <a:solidFill>
                  <a:srgbClr val="000000"/>
                </a:solidFill>
                <a:latin typeface="Arial"/>
                <a:ea typeface="Arial"/>
                <a:cs typeface="Arial"/>
                <a:sym typeface="Arial"/>
              </a:rPr>
              <a:t>). Reportes detallados </a:t>
            </a:r>
            <a:r>
              <a:rPr lang="en-US" sz="1400">
                <a:solidFill>
                  <a:srgbClr val="000000"/>
                </a:solidFill>
                <a:latin typeface="Arial"/>
                <a:ea typeface="Arial"/>
                <a:cs typeface="Arial"/>
                <a:sym typeface="Arial"/>
              </a:rPr>
              <a:t>provenientes de diversos contextos están disponibles en </a:t>
            </a:r>
            <a:r>
              <a:rPr b="0" i="0" lang="en-US" sz="1400" u="sng" cap="none" strike="noStrike">
                <a:solidFill>
                  <a:schemeClr val="hlink"/>
                </a:solidFill>
                <a:latin typeface="Arial"/>
                <a:ea typeface="Arial"/>
                <a:cs typeface="Arial"/>
                <a:sym typeface="Arial"/>
                <a:hlinkClick r:id="rId4"/>
              </a:rPr>
              <a:t>Camtree library</a:t>
            </a:r>
            <a:r>
              <a:rPr b="0" i="0" lang="en-US" sz="1400" u="none" cap="none" strike="noStrike">
                <a:solidFill>
                  <a:srgbClr val="000000"/>
                </a:solidFill>
                <a:latin typeface="Arial"/>
                <a:ea typeface="Arial"/>
                <a:cs typeface="Arial"/>
                <a:sym typeface="Arial"/>
              </a:rPr>
              <a:t>.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48" name="Shape 448"/>
        <p:cNvGrpSpPr/>
        <p:nvPr/>
      </p:nvGrpSpPr>
      <p:grpSpPr>
        <a:xfrm>
          <a:off x="0" y="0"/>
          <a:ext cx="0" cy="0"/>
          <a:chOff x="0" y="0"/>
          <a:chExt cx="0" cy="0"/>
        </a:xfrm>
      </p:grpSpPr>
      <p:sp>
        <p:nvSpPr>
          <p:cNvPr id="449" name="Google Shape;449;p37"/>
          <p:cNvSpPr txBox="1"/>
          <p:nvPr/>
        </p:nvSpPr>
        <p:spPr>
          <a:xfrm>
            <a:off x="578490" y="892436"/>
            <a:ext cx="9549130" cy="754380"/>
          </a:xfrm>
          <a:prstGeom prst="rect">
            <a:avLst/>
          </a:prstGeom>
          <a:noFill/>
          <a:ln>
            <a:noFill/>
          </a:ln>
        </p:spPr>
        <p:txBody>
          <a:bodyPr anchorCtr="0" anchor="t" bIns="0" lIns="0" spcFirstLastPara="1" rIns="0" wrap="square" tIns="11425">
            <a:spAutoFit/>
          </a:bodyPr>
          <a:lstStyle/>
          <a:p>
            <a:pPr indent="0" lvl="0" marL="2594610" rtl="0" algn="l">
              <a:lnSpc>
                <a:spcPct val="100000"/>
              </a:lnSpc>
              <a:spcBef>
                <a:spcPts val="0"/>
              </a:spcBef>
              <a:spcAft>
                <a:spcPts val="0"/>
              </a:spcAft>
              <a:buNone/>
            </a:pPr>
            <a:r>
              <a:rPr b="1" lang="en-US" sz="1400">
                <a:latin typeface="Arial"/>
                <a:ea typeface="Arial"/>
                <a:cs typeface="Arial"/>
                <a:sym typeface="Arial"/>
              </a:rPr>
              <a:t>Canalizar sus pensamientos en una pregunta de investigación</a:t>
            </a:r>
            <a:endParaRPr sz="1400">
              <a:latin typeface="Arial"/>
              <a:ea typeface="Arial"/>
              <a:cs typeface="Arial"/>
              <a:sym typeface="Arial"/>
            </a:endParaRPr>
          </a:p>
          <a:p>
            <a:pPr indent="0" lvl="0" marL="12700" marR="5080" rtl="0" algn="l">
              <a:lnSpc>
                <a:spcPct val="116700"/>
              </a:lnSpc>
              <a:spcBef>
                <a:spcPts val="705"/>
              </a:spcBef>
              <a:spcAft>
                <a:spcPts val="0"/>
              </a:spcAft>
              <a:buNone/>
            </a:pPr>
            <a:r>
              <a:rPr lang="en-US" sz="1200">
                <a:latin typeface="Arial"/>
                <a:ea typeface="Arial"/>
                <a:cs typeface="Arial"/>
                <a:sym typeface="Arial"/>
              </a:rPr>
              <a:t>Una forma de generar una pregunta de investigación es pensar en ella como un proceso de canalización que comienza con un problema y luego reduce su enfoque, hasta llegar a una pregunta de investigación.</a:t>
            </a:r>
            <a:endParaRPr sz="1200">
              <a:latin typeface="Arial"/>
              <a:ea typeface="Arial"/>
              <a:cs typeface="Arial"/>
              <a:sym typeface="Arial"/>
            </a:endParaRPr>
          </a:p>
        </p:txBody>
      </p:sp>
      <p:sp>
        <p:nvSpPr>
          <p:cNvPr id="450" name="Google Shape;450;p37"/>
          <p:cNvSpPr/>
          <p:nvPr/>
        </p:nvSpPr>
        <p:spPr>
          <a:xfrm>
            <a:off x="6222245" y="6772212"/>
            <a:ext cx="4150995" cy="523875"/>
          </a:xfrm>
          <a:custGeom>
            <a:rect b="b" l="l" r="r" t="t"/>
            <a:pathLst>
              <a:path extrusionOk="0" h="523875" w="4150995">
                <a:moveTo>
                  <a:pt x="0" y="0"/>
                </a:moveTo>
                <a:lnTo>
                  <a:pt x="4150995" y="0"/>
                </a:lnTo>
                <a:lnTo>
                  <a:pt x="4150995" y="523875"/>
                </a:lnTo>
                <a:lnTo>
                  <a:pt x="0" y="523875"/>
                </a:lnTo>
                <a:lnTo>
                  <a:pt x="0" y="0"/>
                </a:lnTo>
                <a:close/>
              </a:path>
            </a:pathLst>
          </a:custGeom>
          <a:noFill/>
          <a:ln cap="flat" cmpd="sng" w="31750">
            <a:solidFill>
              <a:srgbClr val="2791A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51" name="Google Shape;451;p37"/>
          <p:cNvSpPr txBox="1"/>
          <p:nvPr/>
        </p:nvSpPr>
        <p:spPr>
          <a:xfrm>
            <a:off x="6365888" y="6779343"/>
            <a:ext cx="3842385" cy="379095"/>
          </a:xfrm>
          <a:prstGeom prst="rect">
            <a:avLst/>
          </a:prstGeom>
          <a:noFill/>
          <a:ln>
            <a:noFill/>
          </a:ln>
        </p:spPr>
        <p:txBody>
          <a:bodyPr anchorCtr="0" anchor="t" bIns="0" lIns="0" spcFirstLastPara="1" rIns="0" wrap="square" tIns="12050">
            <a:spAutoFit/>
          </a:bodyPr>
          <a:lstStyle/>
          <a:p>
            <a:pPr indent="100329" lvl="0" marL="12700" marR="5080" rtl="0" algn="l">
              <a:lnSpc>
                <a:spcPct val="115999"/>
              </a:lnSpc>
              <a:spcBef>
                <a:spcPts val="0"/>
              </a:spcBef>
              <a:spcAft>
                <a:spcPts val="0"/>
              </a:spcAft>
              <a:buNone/>
            </a:pPr>
            <a:r>
              <a:rPr lang="en-US" sz="1000">
                <a:latin typeface="Arial"/>
                <a:ea typeface="Arial"/>
                <a:cs typeface="Arial"/>
                <a:sym typeface="Arial"/>
              </a:rPr>
              <a:t>Ejemplo de pregunta de indagación: ¿El uso de oraciones generadoras mejora el razonamiento de los y las estudiantes en matemáticas? ¿Cómo?</a:t>
            </a:r>
            <a:endParaRPr sz="1000">
              <a:latin typeface="Arial"/>
              <a:ea typeface="Arial"/>
              <a:cs typeface="Arial"/>
              <a:sym typeface="Arial"/>
            </a:endParaRPr>
          </a:p>
        </p:txBody>
      </p:sp>
      <p:sp>
        <p:nvSpPr>
          <p:cNvPr id="452" name="Google Shape;452;p37"/>
          <p:cNvSpPr/>
          <p:nvPr/>
        </p:nvSpPr>
        <p:spPr>
          <a:xfrm>
            <a:off x="6830574" y="4301690"/>
            <a:ext cx="2816860" cy="633730"/>
          </a:xfrm>
          <a:custGeom>
            <a:rect b="b" l="l" r="r" t="t"/>
            <a:pathLst>
              <a:path extrusionOk="0" h="633729" w="2816859">
                <a:moveTo>
                  <a:pt x="0" y="0"/>
                </a:moveTo>
                <a:lnTo>
                  <a:pt x="2816860" y="0"/>
                </a:lnTo>
                <a:lnTo>
                  <a:pt x="2816860" y="633730"/>
                </a:lnTo>
                <a:lnTo>
                  <a:pt x="0" y="633730"/>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53" name="Google Shape;453;p37"/>
          <p:cNvSpPr txBox="1"/>
          <p:nvPr/>
        </p:nvSpPr>
        <p:spPr>
          <a:xfrm>
            <a:off x="6947681" y="4298271"/>
            <a:ext cx="2562860" cy="379095"/>
          </a:xfrm>
          <a:prstGeom prst="rect">
            <a:avLst/>
          </a:prstGeom>
          <a:noFill/>
          <a:ln>
            <a:noFill/>
          </a:ln>
        </p:spPr>
        <p:txBody>
          <a:bodyPr anchorCtr="0" anchor="t" bIns="0" lIns="0" spcFirstLastPara="1" rIns="0" wrap="square" tIns="12050">
            <a:spAutoFit/>
          </a:bodyPr>
          <a:lstStyle/>
          <a:p>
            <a:pPr indent="-363855" lvl="0" marL="375920" marR="5080" rtl="0" algn="l">
              <a:lnSpc>
                <a:spcPct val="115999"/>
              </a:lnSpc>
              <a:spcBef>
                <a:spcPts val="0"/>
              </a:spcBef>
              <a:spcAft>
                <a:spcPts val="0"/>
              </a:spcAft>
              <a:buNone/>
            </a:pPr>
            <a:r>
              <a:rPr lang="en-US" sz="1000">
                <a:latin typeface="Arial"/>
                <a:ea typeface="Arial"/>
                <a:cs typeface="Arial"/>
                <a:sym typeface="Arial"/>
              </a:rPr>
              <a:t>Quiero ver qué sucede cuando uso iniciadores de oraciones con los y las estudiantes.</a:t>
            </a:r>
            <a:endParaRPr sz="1000">
              <a:latin typeface="Arial"/>
              <a:ea typeface="Arial"/>
              <a:cs typeface="Arial"/>
              <a:sym typeface="Arial"/>
            </a:endParaRPr>
          </a:p>
        </p:txBody>
      </p:sp>
      <p:sp>
        <p:nvSpPr>
          <p:cNvPr id="454" name="Google Shape;454;p37"/>
          <p:cNvSpPr/>
          <p:nvPr/>
        </p:nvSpPr>
        <p:spPr>
          <a:xfrm>
            <a:off x="6099055" y="2765517"/>
            <a:ext cx="4152265" cy="568325"/>
          </a:xfrm>
          <a:custGeom>
            <a:rect b="b" l="l" r="r" t="t"/>
            <a:pathLst>
              <a:path extrusionOk="0" h="568325" w="4152265">
                <a:moveTo>
                  <a:pt x="0" y="0"/>
                </a:moveTo>
                <a:lnTo>
                  <a:pt x="4152265" y="0"/>
                </a:lnTo>
                <a:lnTo>
                  <a:pt x="4152265" y="568325"/>
                </a:lnTo>
                <a:lnTo>
                  <a:pt x="0" y="568325"/>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55" name="Google Shape;455;p37"/>
          <p:cNvSpPr txBox="1"/>
          <p:nvPr/>
        </p:nvSpPr>
        <p:spPr>
          <a:xfrm>
            <a:off x="6203475" y="2762079"/>
            <a:ext cx="3922395" cy="379095"/>
          </a:xfrm>
          <a:prstGeom prst="rect">
            <a:avLst/>
          </a:prstGeom>
          <a:noFill/>
          <a:ln>
            <a:noFill/>
          </a:ln>
        </p:spPr>
        <p:txBody>
          <a:bodyPr anchorCtr="0" anchor="t" bIns="0" lIns="0" spcFirstLastPara="1" rIns="0" wrap="square" tIns="12050">
            <a:spAutoFit/>
          </a:bodyPr>
          <a:lstStyle/>
          <a:p>
            <a:pPr indent="-1196975" lvl="0" marL="1209040" marR="5080" rtl="0" algn="l">
              <a:lnSpc>
                <a:spcPct val="115999"/>
              </a:lnSpc>
              <a:spcBef>
                <a:spcPts val="0"/>
              </a:spcBef>
              <a:spcAft>
                <a:spcPts val="0"/>
              </a:spcAft>
              <a:buNone/>
            </a:pPr>
            <a:r>
              <a:rPr lang="en-US" sz="1000">
                <a:latin typeface="Arial"/>
                <a:ea typeface="Arial"/>
                <a:cs typeface="Arial"/>
                <a:sym typeface="Arial"/>
              </a:rPr>
              <a:t>He notado que los y las estudiantes no aporta las razones de sus respuestas durante los debates en clase.</a:t>
            </a:r>
            <a:endParaRPr sz="1000">
              <a:latin typeface="Arial"/>
              <a:ea typeface="Arial"/>
              <a:cs typeface="Arial"/>
              <a:sym typeface="Arial"/>
            </a:endParaRPr>
          </a:p>
        </p:txBody>
      </p:sp>
      <p:sp>
        <p:nvSpPr>
          <p:cNvPr id="456" name="Google Shape;456;p37"/>
          <p:cNvSpPr/>
          <p:nvPr/>
        </p:nvSpPr>
        <p:spPr>
          <a:xfrm>
            <a:off x="7370959" y="6043974"/>
            <a:ext cx="1741805" cy="635000"/>
          </a:xfrm>
          <a:custGeom>
            <a:rect b="b" l="l" r="r" t="t"/>
            <a:pathLst>
              <a:path extrusionOk="0" h="635000" w="1741804">
                <a:moveTo>
                  <a:pt x="0" y="0"/>
                </a:moveTo>
                <a:lnTo>
                  <a:pt x="1741805" y="0"/>
                </a:lnTo>
                <a:lnTo>
                  <a:pt x="1741805" y="635000"/>
                </a:lnTo>
                <a:lnTo>
                  <a:pt x="0" y="635000"/>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57" name="Google Shape;457;p37"/>
          <p:cNvSpPr txBox="1"/>
          <p:nvPr/>
        </p:nvSpPr>
        <p:spPr>
          <a:xfrm>
            <a:off x="7537085" y="6044775"/>
            <a:ext cx="1386840" cy="549910"/>
          </a:xfrm>
          <a:prstGeom prst="rect">
            <a:avLst/>
          </a:prstGeom>
          <a:noFill/>
          <a:ln>
            <a:noFill/>
          </a:ln>
        </p:spPr>
        <p:txBody>
          <a:bodyPr anchorCtr="0" anchor="t" bIns="0" lIns="0" spcFirstLastPara="1" rIns="0" wrap="square" tIns="10775">
            <a:spAutoFit/>
          </a:bodyPr>
          <a:lstStyle/>
          <a:p>
            <a:pPr indent="-635" lvl="0" marL="12700" marR="5080" rtl="0" algn="ctr">
              <a:lnSpc>
                <a:spcPct val="114999"/>
              </a:lnSpc>
              <a:spcBef>
                <a:spcPts val="0"/>
              </a:spcBef>
              <a:spcAft>
                <a:spcPts val="0"/>
              </a:spcAft>
              <a:buNone/>
            </a:pPr>
            <a:r>
              <a:rPr lang="en-US" sz="1000">
                <a:latin typeface="Arial"/>
                <a:ea typeface="Arial"/>
                <a:cs typeface="Arial"/>
                <a:sym typeface="Arial"/>
              </a:rPr>
              <a:t>Quiero centrarme en el razonamiento durante las lecciones de matemáticas.</a:t>
            </a:r>
            <a:endParaRPr sz="1000">
              <a:latin typeface="Arial"/>
              <a:ea typeface="Arial"/>
              <a:cs typeface="Arial"/>
              <a:sym typeface="Arial"/>
            </a:endParaRPr>
          </a:p>
        </p:txBody>
      </p:sp>
      <p:sp>
        <p:nvSpPr>
          <p:cNvPr id="458" name="Google Shape;458;p37"/>
          <p:cNvSpPr/>
          <p:nvPr/>
        </p:nvSpPr>
        <p:spPr>
          <a:xfrm>
            <a:off x="6471799" y="3570168"/>
            <a:ext cx="3897629" cy="582295"/>
          </a:xfrm>
          <a:custGeom>
            <a:rect b="b" l="l" r="r" t="t"/>
            <a:pathLst>
              <a:path extrusionOk="0" h="582295" w="3897629">
                <a:moveTo>
                  <a:pt x="0" y="0"/>
                </a:moveTo>
                <a:lnTo>
                  <a:pt x="3897630" y="0"/>
                </a:lnTo>
                <a:lnTo>
                  <a:pt x="3897630" y="582295"/>
                </a:lnTo>
                <a:lnTo>
                  <a:pt x="0" y="582295"/>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59" name="Google Shape;459;p37"/>
          <p:cNvSpPr txBox="1"/>
          <p:nvPr/>
        </p:nvSpPr>
        <p:spPr>
          <a:xfrm>
            <a:off x="6905566" y="3589916"/>
            <a:ext cx="3006725" cy="17907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1000">
                <a:latin typeface="Arial"/>
                <a:ea typeface="Arial"/>
                <a:cs typeface="Arial"/>
                <a:sym typeface="Arial"/>
              </a:rPr>
              <a:t>Quiero que todos los niños y niñas razonen sus opiniones.</a:t>
            </a:r>
            <a:endParaRPr sz="1000">
              <a:latin typeface="Arial"/>
              <a:ea typeface="Arial"/>
              <a:cs typeface="Arial"/>
              <a:sym typeface="Arial"/>
            </a:endParaRPr>
          </a:p>
        </p:txBody>
      </p:sp>
      <p:sp>
        <p:nvSpPr>
          <p:cNvPr id="460" name="Google Shape;460;p37"/>
          <p:cNvSpPr/>
          <p:nvPr/>
        </p:nvSpPr>
        <p:spPr>
          <a:xfrm>
            <a:off x="7042664" y="5166559"/>
            <a:ext cx="2316480" cy="638810"/>
          </a:xfrm>
          <a:custGeom>
            <a:rect b="b" l="l" r="r" t="t"/>
            <a:pathLst>
              <a:path extrusionOk="0" h="638810" w="2316479">
                <a:moveTo>
                  <a:pt x="0" y="0"/>
                </a:moveTo>
                <a:lnTo>
                  <a:pt x="2316480" y="0"/>
                </a:lnTo>
                <a:lnTo>
                  <a:pt x="2316480" y="638810"/>
                </a:lnTo>
                <a:lnTo>
                  <a:pt x="0" y="638810"/>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61" name="Google Shape;461;p37"/>
          <p:cNvSpPr txBox="1"/>
          <p:nvPr/>
        </p:nvSpPr>
        <p:spPr>
          <a:xfrm>
            <a:off x="7247256" y="5163903"/>
            <a:ext cx="1883410" cy="379095"/>
          </a:xfrm>
          <a:prstGeom prst="rect">
            <a:avLst/>
          </a:prstGeom>
          <a:noFill/>
          <a:ln>
            <a:noFill/>
          </a:ln>
        </p:spPr>
        <p:txBody>
          <a:bodyPr anchorCtr="0" anchor="t" bIns="0" lIns="0" spcFirstLastPara="1" rIns="0" wrap="square" tIns="12050">
            <a:spAutoFit/>
          </a:bodyPr>
          <a:lstStyle/>
          <a:p>
            <a:pPr indent="-118745" lvl="0" marL="130810" marR="5080" rtl="0" algn="l">
              <a:lnSpc>
                <a:spcPct val="115999"/>
              </a:lnSpc>
              <a:spcBef>
                <a:spcPts val="0"/>
              </a:spcBef>
              <a:spcAft>
                <a:spcPts val="0"/>
              </a:spcAft>
              <a:buNone/>
            </a:pPr>
            <a:r>
              <a:rPr lang="en-US" sz="1000">
                <a:latin typeface="Arial"/>
                <a:ea typeface="Arial"/>
                <a:cs typeface="Arial"/>
                <a:sym typeface="Arial"/>
              </a:rPr>
              <a:t>Voy a ver el código de diálogo hacer razonar de forma explícita (RE).</a:t>
            </a:r>
            <a:endParaRPr sz="1000">
              <a:latin typeface="Arial"/>
              <a:ea typeface="Arial"/>
              <a:cs typeface="Arial"/>
              <a:sym typeface="Arial"/>
            </a:endParaRPr>
          </a:p>
        </p:txBody>
      </p:sp>
      <p:sp>
        <p:nvSpPr>
          <p:cNvPr id="462" name="Google Shape;462;p37"/>
          <p:cNvSpPr txBox="1"/>
          <p:nvPr/>
        </p:nvSpPr>
        <p:spPr>
          <a:xfrm>
            <a:off x="1192537" y="2304370"/>
            <a:ext cx="3845560" cy="309880"/>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39350">
            <a:spAutoFit/>
          </a:bodyPr>
          <a:lstStyle/>
          <a:p>
            <a:pPr indent="0" lvl="0" marL="268605" rtl="0" algn="l">
              <a:lnSpc>
                <a:spcPct val="100000"/>
              </a:lnSpc>
              <a:spcBef>
                <a:spcPts val="0"/>
              </a:spcBef>
              <a:spcAft>
                <a:spcPts val="0"/>
              </a:spcAft>
              <a:buNone/>
            </a:pPr>
            <a:r>
              <a:rPr lang="en-US" sz="1200">
                <a:latin typeface="Arial"/>
                <a:ea typeface="Arial"/>
                <a:cs typeface="Arial"/>
                <a:sym typeface="Arial"/>
              </a:rPr>
              <a:t>Canalización de preguntas para hacerse a uno mismo</a:t>
            </a:r>
            <a:endParaRPr sz="1200">
              <a:latin typeface="Arial"/>
              <a:ea typeface="Arial"/>
              <a:cs typeface="Arial"/>
              <a:sym typeface="Arial"/>
            </a:endParaRPr>
          </a:p>
        </p:txBody>
      </p:sp>
      <p:sp>
        <p:nvSpPr>
          <p:cNvPr id="463" name="Google Shape;463;p37"/>
          <p:cNvSpPr txBox="1"/>
          <p:nvPr/>
        </p:nvSpPr>
        <p:spPr>
          <a:xfrm>
            <a:off x="6228086" y="2081221"/>
            <a:ext cx="3937000" cy="526415"/>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11425">
            <a:spAutoFit/>
          </a:bodyPr>
          <a:lstStyle/>
          <a:p>
            <a:pPr indent="-1387475" lvl="0" marL="1551940" marR="179705" rtl="0" algn="l">
              <a:lnSpc>
                <a:spcPct val="145833"/>
              </a:lnSpc>
              <a:spcBef>
                <a:spcPts val="0"/>
              </a:spcBef>
              <a:spcAft>
                <a:spcPts val="0"/>
              </a:spcAft>
              <a:buNone/>
            </a:pPr>
            <a:r>
              <a:rPr lang="en-US" sz="1200">
                <a:latin typeface="Arial"/>
                <a:ea typeface="Arial"/>
                <a:cs typeface="Arial"/>
                <a:sym typeface="Arial"/>
              </a:rPr>
              <a:t>Un ejemplo de canalización para generar una pregunta de investigación</a:t>
            </a:r>
            <a:endParaRPr sz="1200">
              <a:latin typeface="Arial"/>
              <a:ea typeface="Arial"/>
              <a:cs typeface="Arial"/>
              <a:sym typeface="Arial"/>
            </a:endParaRPr>
          </a:p>
        </p:txBody>
      </p:sp>
      <p:grpSp>
        <p:nvGrpSpPr>
          <p:cNvPr id="464" name="Google Shape;464;p37"/>
          <p:cNvGrpSpPr/>
          <p:nvPr/>
        </p:nvGrpSpPr>
        <p:grpSpPr>
          <a:xfrm>
            <a:off x="6040550" y="3254988"/>
            <a:ext cx="4318229" cy="3556000"/>
            <a:chOff x="6040550" y="3254988"/>
            <a:chExt cx="4318229" cy="3556000"/>
          </a:xfrm>
        </p:grpSpPr>
        <p:sp>
          <p:nvSpPr>
            <p:cNvPr id="465" name="Google Shape;465;p37"/>
            <p:cNvSpPr/>
            <p:nvPr/>
          </p:nvSpPr>
          <p:spPr>
            <a:xfrm>
              <a:off x="6040550" y="3273715"/>
              <a:ext cx="1430020" cy="3503929"/>
            </a:xfrm>
            <a:custGeom>
              <a:rect b="b" l="l" r="r" t="t"/>
              <a:pathLst>
                <a:path extrusionOk="0" h="3503929" w="1430020">
                  <a:moveTo>
                    <a:pt x="218034" y="0"/>
                  </a:moveTo>
                  <a:lnTo>
                    <a:pt x="0" y="83183"/>
                  </a:lnTo>
                  <a:lnTo>
                    <a:pt x="990554" y="2679567"/>
                  </a:lnTo>
                  <a:lnTo>
                    <a:pt x="881537" y="2721159"/>
                  </a:lnTo>
                  <a:lnTo>
                    <a:pt x="1429752" y="3503433"/>
                  </a:lnTo>
                  <a:lnTo>
                    <a:pt x="1317605" y="2554794"/>
                  </a:lnTo>
                  <a:lnTo>
                    <a:pt x="1208589" y="2596384"/>
                  </a:lnTo>
                  <a:lnTo>
                    <a:pt x="218034" y="0"/>
                  </a:lnTo>
                  <a:close/>
                </a:path>
              </a:pathLst>
            </a:custGeom>
            <a:solidFill>
              <a:srgbClr val="00B0F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66" name="Google Shape;466;p37"/>
            <p:cNvSpPr/>
            <p:nvPr/>
          </p:nvSpPr>
          <p:spPr>
            <a:xfrm>
              <a:off x="6040550" y="3273715"/>
              <a:ext cx="1430020" cy="3503929"/>
            </a:xfrm>
            <a:custGeom>
              <a:rect b="b" l="l" r="r" t="t"/>
              <a:pathLst>
                <a:path extrusionOk="0" h="3503929" w="1430020">
                  <a:moveTo>
                    <a:pt x="218034" y="0"/>
                  </a:moveTo>
                  <a:lnTo>
                    <a:pt x="0" y="83183"/>
                  </a:lnTo>
                  <a:lnTo>
                    <a:pt x="990554" y="2679567"/>
                  </a:lnTo>
                  <a:lnTo>
                    <a:pt x="881537" y="2721159"/>
                  </a:lnTo>
                  <a:lnTo>
                    <a:pt x="1429752" y="3503433"/>
                  </a:lnTo>
                  <a:lnTo>
                    <a:pt x="1425445" y="3467005"/>
                  </a:lnTo>
                  <a:lnTo>
                    <a:pt x="1415854" y="3467005"/>
                  </a:lnTo>
                  <a:lnTo>
                    <a:pt x="896352" y="2725701"/>
                  </a:lnTo>
                  <a:lnTo>
                    <a:pt x="1002847" y="2685072"/>
                  </a:lnTo>
                  <a:lnTo>
                    <a:pt x="12293" y="88687"/>
                  </a:lnTo>
                  <a:lnTo>
                    <a:pt x="212530" y="12294"/>
                  </a:lnTo>
                  <a:lnTo>
                    <a:pt x="222725" y="12294"/>
                  </a:lnTo>
                  <a:lnTo>
                    <a:pt x="218034" y="0"/>
                  </a:lnTo>
                  <a:close/>
                </a:path>
                <a:path extrusionOk="0" h="3503929" w="1430020">
                  <a:moveTo>
                    <a:pt x="1319172" y="2568049"/>
                  </a:moveTo>
                  <a:lnTo>
                    <a:pt x="1309580" y="2568049"/>
                  </a:lnTo>
                  <a:lnTo>
                    <a:pt x="1415854" y="3467005"/>
                  </a:lnTo>
                  <a:lnTo>
                    <a:pt x="1425445" y="3467005"/>
                  </a:lnTo>
                  <a:lnTo>
                    <a:pt x="1319172" y="2568049"/>
                  </a:lnTo>
                  <a:close/>
                </a:path>
                <a:path extrusionOk="0" h="3503929" w="1430020">
                  <a:moveTo>
                    <a:pt x="222725" y="12294"/>
                  </a:moveTo>
                  <a:lnTo>
                    <a:pt x="212530" y="12294"/>
                  </a:lnTo>
                  <a:lnTo>
                    <a:pt x="1203084" y="2608679"/>
                  </a:lnTo>
                  <a:lnTo>
                    <a:pt x="1235311" y="2596384"/>
                  </a:lnTo>
                  <a:lnTo>
                    <a:pt x="1208589" y="2596384"/>
                  </a:lnTo>
                  <a:lnTo>
                    <a:pt x="222725" y="12294"/>
                  </a:lnTo>
                  <a:close/>
                </a:path>
                <a:path extrusionOk="0" h="3503929" w="1430020">
                  <a:moveTo>
                    <a:pt x="1317605" y="2554794"/>
                  </a:moveTo>
                  <a:lnTo>
                    <a:pt x="1208589" y="2596384"/>
                  </a:lnTo>
                  <a:lnTo>
                    <a:pt x="1235311" y="2596384"/>
                  </a:lnTo>
                  <a:lnTo>
                    <a:pt x="1309580" y="2568049"/>
                  </a:lnTo>
                  <a:lnTo>
                    <a:pt x="1319172" y="2568049"/>
                  </a:lnTo>
                  <a:lnTo>
                    <a:pt x="1317605" y="2554794"/>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67" name="Google Shape;467;p37"/>
            <p:cNvSpPr/>
            <p:nvPr/>
          </p:nvSpPr>
          <p:spPr>
            <a:xfrm>
              <a:off x="8905264" y="3254988"/>
              <a:ext cx="1453515" cy="3556000"/>
            </a:xfrm>
            <a:custGeom>
              <a:rect b="b" l="l" r="r" t="t"/>
              <a:pathLst>
                <a:path extrusionOk="0" h="3556000" w="1453515">
                  <a:moveTo>
                    <a:pt x="1227329" y="0"/>
                  </a:moveTo>
                  <a:lnTo>
                    <a:pt x="222175" y="2634651"/>
                  </a:lnTo>
                  <a:lnTo>
                    <a:pt x="109301" y="2591588"/>
                  </a:lnTo>
                  <a:lnTo>
                    <a:pt x="0" y="3555926"/>
                  </a:lnTo>
                  <a:lnTo>
                    <a:pt x="560793" y="2763838"/>
                  </a:lnTo>
                  <a:lnTo>
                    <a:pt x="447920" y="2720775"/>
                  </a:lnTo>
                  <a:lnTo>
                    <a:pt x="1453074" y="86123"/>
                  </a:lnTo>
                  <a:lnTo>
                    <a:pt x="1227329" y="0"/>
                  </a:lnTo>
                  <a:close/>
                </a:path>
              </a:pathLst>
            </a:custGeom>
            <a:solidFill>
              <a:srgbClr val="00B0F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68" name="Google Shape;468;p37"/>
            <p:cNvSpPr/>
            <p:nvPr/>
          </p:nvSpPr>
          <p:spPr>
            <a:xfrm>
              <a:off x="8905264" y="3254988"/>
              <a:ext cx="1453515" cy="3556000"/>
            </a:xfrm>
            <a:custGeom>
              <a:rect b="b" l="l" r="r" t="t"/>
              <a:pathLst>
                <a:path extrusionOk="0" h="3556000" w="1453515">
                  <a:moveTo>
                    <a:pt x="109301" y="2591588"/>
                  </a:moveTo>
                  <a:lnTo>
                    <a:pt x="0" y="3555926"/>
                  </a:lnTo>
                  <a:lnTo>
                    <a:pt x="25308" y="3520180"/>
                  </a:lnTo>
                  <a:lnTo>
                    <a:pt x="13638" y="3520180"/>
                  </a:lnTo>
                  <a:lnTo>
                    <a:pt x="117382" y="2604866"/>
                  </a:lnTo>
                  <a:lnTo>
                    <a:pt x="144104" y="2604866"/>
                  </a:lnTo>
                  <a:lnTo>
                    <a:pt x="109301" y="2591588"/>
                  </a:lnTo>
                  <a:close/>
                </a:path>
                <a:path extrusionOk="0" h="3556000" w="1453515">
                  <a:moveTo>
                    <a:pt x="1259552" y="12293"/>
                  </a:moveTo>
                  <a:lnTo>
                    <a:pt x="1232833" y="12293"/>
                  </a:lnTo>
                  <a:lnTo>
                    <a:pt x="1440779" y="91627"/>
                  </a:lnTo>
                  <a:lnTo>
                    <a:pt x="435625" y="2726279"/>
                  </a:lnTo>
                  <a:lnTo>
                    <a:pt x="545923" y="2768359"/>
                  </a:lnTo>
                  <a:lnTo>
                    <a:pt x="13638" y="3520180"/>
                  </a:lnTo>
                  <a:lnTo>
                    <a:pt x="25308" y="3520180"/>
                  </a:lnTo>
                  <a:lnTo>
                    <a:pt x="560793" y="2763838"/>
                  </a:lnTo>
                  <a:lnTo>
                    <a:pt x="447920" y="2720775"/>
                  </a:lnTo>
                  <a:lnTo>
                    <a:pt x="1453074" y="86123"/>
                  </a:lnTo>
                  <a:lnTo>
                    <a:pt x="1259552" y="12293"/>
                  </a:lnTo>
                  <a:close/>
                </a:path>
                <a:path extrusionOk="0" h="3556000" w="1453515">
                  <a:moveTo>
                    <a:pt x="144104" y="2604866"/>
                  </a:moveTo>
                  <a:lnTo>
                    <a:pt x="117382" y="2604866"/>
                  </a:lnTo>
                  <a:lnTo>
                    <a:pt x="227679" y="2646945"/>
                  </a:lnTo>
                  <a:lnTo>
                    <a:pt x="232369" y="2634651"/>
                  </a:lnTo>
                  <a:lnTo>
                    <a:pt x="222175" y="2634651"/>
                  </a:lnTo>
                  <a:lnTo>
                    <a:pt x="144104" y="2604866"/>
                  </a:lnTo>
                  <a:close/>
                </a:path>
                <a:path extrusionOk="0" h="3556000" w="1453515">
                  <a:moveTo>
                    <a:pt x="1227329" y="0"/>
                  </a:moveTo>
                  <a:lnTo>
                    <a:pt x="222175" y="2634651"/>
                  </a:lnTo>
                  <a:lnTo>
                    <a:pt x="232369" y="2634651"/>
                  </a:lnTo>
                  <a:lnTo>
                    <a:pt x="1232833" y="12293"/>
                  </a:lnTo>
                  <a:lnTo>
                    <a:pt x="1259552" y="12293"/>
                  </a:lnTo>
                  <a:lnTo>
                    <a:pt x="1227329"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pic>
        <p:nvPicPr>
          <p:cNvPr id="469" name="Google Shape;469;p37"/>
          <p:cNvPicPr preferRelativeResize="0"/>
          <p:nvPr/>
        </p:nvPicPr>
        <p:blipFill rotWithShape="1">
          <a:blip r:embed="rId3">
            <a:alphaModFix/>
          </a:blip>
          <a:srcRect b="0" l="0" r="0" t="0"/>
          <a:stretch/>
        </p:blipFill>
        <p:spPr>
          <a:xfrm>
            <a:off x="779660" y="2754088"/>
            <a:ext cx="4949825" cy="4639945"/>
          </a:xfrm>
          <a:prstGeom prst="rect">
            <a:avLst/>
          </a:prstGeom>
          <a:noFill/>
          <a:ln>
            <a:noFill/>
          </a:ln>
        </p:spPr>
      </p:pic>
      <p:sp>
        <p:nvSpPr>
          <p:cNvPr id="470" name="Google Shape;470;p37"/>
          <p:cNvSpPr txBox="1"/>
          <p:nvPr/>
        </p:nvSpPr>
        <p:spPr>
          <a:xfrm>
            <a:off x="1238764" y="3031584"/>
            <a:ext cx="4030345" cy="56515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10775">
            <a:spAutoFit/>
          </a:bodyPr>
          <a:lstStyle/>
          <a:p>
            <a:pPr indent="-1651000" lvl="0" marL="1791970" marR="158115" rtl="0" algn="l">
              <a:lnSpc>
                <a:spcPct val="146000"/>
              </a:lnSpc>
              <a:spcBef>
                <a:spcPts val="0"/>
              </a:spcBef>
              <a:spcAft>
                <a:spcPts val="0"/>
              </a:spcAft>
              <a:buNone/>
            </a:pPr>
            <a:r>
              <a:rPr lang="en-US" sz="1000">
                <a:latin typeface="Arial"/>
                <a:ea typeface="Arial"/>
                <a:cs typeface="Arial"/>
                <a:sym typeface="Arial"/>
              </a:rPr>
              <a:t>¿Qué elemento problemá_co, interesante o desaﬁante ha observado en su aula?</a:t>
            </a:r>
            <a:endParaRPr sz="1000">
              <a:latin typeface="Arial"/>
              <a:ea typeface="Arial"/>
              <a:cs typeface="Arial"/>
              <a:sym typeface="Arial"/>
            </a:endParaRPr>
          </a:p>
        </p:txBody>
      </p:sp>
      <p:sp>
        <p:nvSpPr>
          <p:cNvPr id="471" name="Google Shape;471;p37"/>
          <p:cNvSpPr txBox="1"/>
          <p:nvPr/>
        </p:nvSpPr>
        <p:spPr>
          <a:xfrm>
            <a:off x="1584839" y="3799934"/>
            <a:ext cx="3338195" cy="584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32375">
            <a:spAutoFit/>
          </a:bodyPr>
          <a:lstStyle/>
          <a:p>
            <a:pPr indent="0" lvl="0" marL="257809" rtl="0" algn="l">
              <a:lnSpc>
                <a:spcPct val="100000"/>
              </a:lnSpc>
              <a:spcBef>
                <a:spcPts val="0"/>
              </a:spcBef>
              <a:spcAft>
                <a:spcPts val="0"/>
              </a:spcAft>
              <a:buNone/>
            </a:pPr>
            <a:r>
              <a:rPr lang="en-US" sz="1000">
                <a:latin typeface="Arial"/>
                <a:ea typeface="Arial"/>
                <a:cs typeface="Arial"/>
                <a:sym typeface="Arial"/>
              </a:rPr>
              <a:t>¿Qué le gustaría que sucediera o cambiara en su aula?</a:t>
            </a:r>
            <a:endParaRPr sz="1000">
              <a:latin typeface="Arial"/>
              <a:ea typeface="Arial"/>
              <a:cs typeface="Arial"/>
              <a:sym typeface="Arial"/>
            </a:endParaRPr>
          </a:p>
        </p:txBody>
      </p:sp>
      <p:sp>
        <p:nvSpPr>
          <p:cNvPr id="472" name="Google Shape;472;p37"/>
          <p:cNvSpPr txBox="1"/>
          <p:nvPr/>
        </p:nvSpPr>
        <p:spPr>
          <a:xfrm>
            <a:off x="2015370" y="4624163"/>
            <a:ext cx="2477770" cy="63627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18400">
            <a:spAutoFit/>
          </a:bodyPr>
          <a:lstStyle/>
          <a:p>
            <a:pPr indent="-509905" lvl="0" marL="704850" marR="210184" rtl="0" algn="l">
              <a:lnSpc>
                <a:spcPct val="122000"/>
              </a:lnSpc>
              <a:spcBef>
                <a:spcPts val="0"/>
              </a:spcBef>
              <a:spcAft>
                <a:spcPts val="0"/>
              </a:spcAft>
              <a:buNone/>
            </a:pPr>
            <a:r>
              <a:rPr lang="en-US" sz="1000">
                <a:latin typeface="Arial"/>
                <a:ea typeface="Arial"/>
                <a:cs typeface="Arial"/>
                <a:sym typeface="Arial"/>
              </a:rPr>
              <a:t>¿Qué puede hacer para que sucedan los cambios que desea?</a:t>
            </a:r>
            <a:endParaRPr sz="1000">
              <a:latin typeface="Arial"/>
              <a:ea typeface="Arial"/>
              <a:cs typeface="Arial"/>
              <a:sym typeface="Arial"/>
            </a:endParaRPr>
          </a:p>
        </p:txBody>
      </p:sp>
      <p:sp>
        <p:nvSpPr>
          <p:cNvPr id="473" name="Google Shape;473;p37"/>
          <p:cNvSpPr txBox="1"/>
          <p:nvPr/>
        </p:nvSpPr>
        <p:spPr>
          <a:xfrm>
            <a:off x="2473205" y="5424263"/>
            <a:ext cx="1562100" cy="63627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23475">
            <a:spAutoFit/>
          </a:bodyPr>
          <a:lstStyle/>
          <a:p>
            <a:pPr indent="-295275" lvl="0" marL="447675" marR="168910" rtl="0" algn="l">
              <a:lnSpc>
                <a:spcPct val="120000"/>
              </a:lnSpc>
              <a:spcBef>
                <a:spcPts val="0"/>
              </a:spcBef>
              <a:spcAft>
                <a:spcPts val="0"/>
              </a:spcAft>
              <a:buNone/>
            </a:pPr>
            <a:r>
              <a:rPr lang="en-US" sz="1000">
                <a:latin typeface="Arial"/>
                <a:ea typeface="Arial"/>
                <a:cs typeface="Arial"/>
                <a:sym typeface="Arial"/>
              </a:rPr>
              <a:t>¿Qué aspectos del kit T- SEDA usará?</a:t>
            </a:r>
            <a:endParaRPr sz="1000">
              <a:latin typeface="Arial"/>
              <a:ea typeface="Arial"/>
              <a:cs typeface="Arial"/>
              <a:sym typeface="Arial"/>
            </a:endParaRPr>
          </a:p>
        </p:txBody>
      </p:sp>
      <p:sp>
        <p:nvSpPr>
          <p:cNvPr id="474" name="Google Shape;474;p37"/>
          <p:cNvSpPr txBox="1"/>
          <p:nvPr/>
        </p:nvSpPr>
        <p:spPr>
          <a:xfrm>
            <a:off x="2818645" y="6345013"/>
            <a:ext cx="871219" cy="47752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1900">
            <a:spAutoFit/>
          </a:bodyPr>
          <a:lstStyle/>
          <a:p>
            <a:pPr indent="58418" lvl="0" marL="221615" marR="236854" rtl="0" algn="l">
              <a:lnSpc>
                <a:spcPct val="120000"/>
              </a:lnSpc>
              <a:spcBef>
                <a:spcPts val="0"/>
              </a:spcBef>
              <a:spcAft>
                <a:spcPts val="0"/>
              </a:spcAft>
              <a:buNone/>
            </a:pPr>
            <a:r>
              <a:rPr lang="en-US" sz="1000">
                <a:latin typeface="Arial"/>
                <a:ea typeface="Arial"/>
                <a:cs typeface="Arial"/>
                <a:sym typeface="Arial"/>
              </a:rPr>
              <a:t>Otros detalles</a:t>
            </a:r>
            <a:endParaRPr sz="1000">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38"/>
          <p:cNvSpPr txBox="1"/>
          <p:nvPr>
            <p:ph idx="12" type="sldNum"/>
          </p:nvPr>
        </p:nvSpPr>
        <p:spPr>
          <a:xfrm>
            <a:off x="10055859" y="6942835"/>
            <a:ext cx="206375" cy="184666"/>
          </a:xfrm>
          <a:prstGeom prst="rect">
            <a:avLst/>
          </a:prstGeom>
          <a:noFill/>
          <a:ln>
            <a:noFill/>
          </a:ln>
        </p:spPr>
        <p:txBody>
          <a:bodyPr anchorCtr="0" anchor="t" bIns="0" lIns="0" spcFirstLastPara="1" rIns="0" wrap="square" tIns="0">
            <a:spAutoFit/>
          </a:bodyPr>
          <a:lstStyle/>
          <a:p>
            <a:pPr indent="0" lvl="0" marL="25400" rtl="0" algn="r">
              <a:spcBef>
                <a:spcPts val="0"/>
              </a:spcBef>
              <a:spcAft>
                <a:spcPts val="0"/>
              </a:spcAft>
              <a:buNone/>
            </a:pPr>
            <a:r>
              <a:rPr lang="en-US"/>
              <a:t>22</a:t>
            </a:r>
            <a:endParaRPr/>
          </a:p>
        </p:txBody>
      </p:sp>
      <p:grpSp>
        <p:nvGrpSpPr>
          <p:cNvPr id="480" name="Google Shape;480;p38"/>
          <p:cNvGrpSpPr/>
          <p:nvPr/>
        </p:nvGrpSpPr>
        <p:grpSpPr>
          <a:xfrm>
            <a:off x="1296740" y="1101220"/>
            <a:ext cx="7694237" cy="5648757"/>
            <a:chOff x="394321" y="3248"/>
            <a:chExt cx="7694237" cy="5648757"/>
          </a:xfrm>
        </p:grpSpPr>
        <p:sp>
          <p:nvSpPr>
            <p:cNvPr id="481" name="Google Shape;481;p38"/>
            <p:cNvSpPr/>
            <p:nvPr/>
          </p:nvSpPr>
          <p:spPr>
            <a:xfrm>
              <a:off x="7058692" y="2516848"/>
              <a:ext cx="91440" cy="468364"/>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482" name="Google Shape;482;p38"/>
            <p:cNvSpPr/>
            <p:nvPr/>
          </p:nvSpPr>
          <p:spPr>
            <a:xfrm>
              <a:off x="4151972" y="1025866"/>
              <a:ext cx="2952440" cy="468364"/>
            </a:xfrm>
            <a:custGeom>
              <a:rect b="b" l="l" r="r" t="t"/>
              <a:pathLst>
                <a:path extrusionOk="0" h="120000" w="120000">
                  <a:moveTo>
                    <a:pt x="0" y="0"/>
                  </a:moveTo>
                  <a:lnTo>
                    <a:pt x="0" y="81776"/>
                  </a:lnTo>
                  <a:lnTo>
                    <a:pt x="120000" y="81776"/>
                  </a:lnTo>
                  <a:lnTo>
                    <a:pt x="120000" y="120000"/>
                  </a:lnTo>
                </a:path>
              </a:pathLst>
            </a:custGeom>
            <a:noFill/>
            <a:ln cap="flat" cmpd="sng" w="25400">
              <a:solidFill>
                <a:schemeClr val="accent3"/>
              </a:solidFill>
              <a:prstDash val="solid"/>
              <a:round/>
              <a:headEnd len="sm" w="sm" type="none"/>
              <a:tailEnd len="sm" w="sm" type="none"/>
            </a:ln>
          </p:spPr>
        </p:sp>
        <p:sp>
          <p:nvSpPr>
            <p:cNvPr id="483" name="Google Shape;483;p38"/>
            <p:cNvSpPr/>
            <p:nvPr/>
          </p:nvSpPr>
          <p:spPr>
            <a:xfrm>
              <a:off x="5090399" y="2516848"/>
              <a:ext cx="91440" cy="468364"/>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484" name="Google Shape;484;p38"/>
            <p:cNvSpPr/>
            <p:nvPr/>
          </p:nvSpPr>
          <p:spPr>
            <a:xfrm>
              <a:off x="4151972" y="1025866"/>
              <a:ext cx="984146" cy="468364"/>
            </a:xfrm>
            <a:custGeom>
              <a:rect b="b" l="l" r="r" t="t"/>
              <a:pathLst>
                <a:path extrusionOk="0" h="120000" w="120000">
                  <a:moveTo>
                    <a:pt x="0" y="0"/>
                  </a:moveTo>
                  <a:lnTo>
                    <a:pt x="0" y="81776"/>
                  </a:lnTo>
                  <a:lnTo>
                    <a:pt x="120000" y="81776"/>
                  </a:lnTo>
                  <a:lnTo>
                    <a:pt x="120000" y="120000"/>
                  </a:lnTo>
                </a:path>
              </a:pathLst>
            </a:custGeom>
            <a:noFill/>
            <a:ln cap="flat" cmpd="sng" w="25400">
              <a:solidFill>
                <a:schemeClr val="accent3"/>
              </a:solidFill>
              <a:prstDash val="solid"/>
              <a:round/>
              <a:headEnd len="sm" w="sm" type="none"/>
              <a:tailEnd len="sm" w="sm" type="none"/>
            </a:ln>
          </p:spPr>
        </p:sp>
        <p:sp>
          <p:nvSpPr>
            <p:cNvPr id="485" name="Google Shape;485;p38"/>
            <p:cNvSpPr/>
            <p:nvPr/>
          </p:nvSpPr>
          <p:spPr>
            <a:xfrm>
              <a:off x="3122105" y="2516848"/>
              <a:ext cx="91440" cy="468364"/>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486" name="Google Shape;486;p38"/>
            <p:cNvSpPr/>
            <p:nvPr/>
          </p:nvSpPr>
          <p:spPr>
            <a:xfrm>
              <a:off x="3167825" y="1025866"/>
              <a:ext cx="984146" cy="468364"/>
            </a:xfrm>
            <a:custGeom>
              <a:rect b="b" l="l" r="r" t="t"/>
              <a:pathLst>
                <a:path extrusionOk="0" h="120000" w="120000">
                  <a:moveTo>
                    <a:pt x="120000" y="0"/>
                  </a:moveTo>
                  <a:lnTo>
                    <a:pt x="120000" y="81776"/>
                  </a:lnTo>
                  <a:lnTo>
                    <a:pt x="0" y="81776"/>
                  </a:lnTo>
                  <a:lnTo>
                    <a:pt x="0" y="120000"/>
                  </a:lnTo>
                </a:path>
              </a:pathLst>
            </a:custGeom>
            <a:noFill/>
            <a:ln cap="flat" cmpd="sng" w="25400">
              <a:solidFill>
                <a:schemeClr val="accent3"/>
              </a:solidFill>
              <a:prstDash val="solid"/>
              <a:round/>
              <a:headEnd len="sm" w="sm" type="none"/>
              <a:tailEnd len="sm" w="sm" type="none"/>
            </a:ln>
          </p:spPr>
        </p:sp>
        <p:sp>
          <p:nvSpPr>
            <p:cNvPr id="487" name="Google Shape;487;p38"/>
            <p:cNvSpPr/>
            <p:nvPr/>
          </p:nvSpPr>
          <p:spPr>
            <a:xfrm>
              <a:off x="1153812" y="2516848"/>
              <a:ext cx="91440" cy="468364"/>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488" name="Google Shape;488;p38"/>
            <p:cNvSpPr/>
            <p:nvPr/>
          </p:nvSpPr>
          <p:spPr>
            <a:xfrm>
              <a:off x="1199532" y="1025866"/>
              <a:ext cx="2952440" cy="468364"/>
            </a:xfrm>
            <a:custGeom>
              <a:rect b="b" l="l" r="r" t="t"/>
              <a:pathLst>
                <a:path extrusionOk="0" h="120000" w="120000">
                  <a:moveTo>
                    <a:pt x="120000" y="0"/>
                  </a:moveTo>
                  <a:lnTo>
                    <a:pt x="120000" y="81776"/>
                  </a:lnTo>
                  <a:lnTo>
                    <a:pt x="0" y="81776"/>
                  </a:lnTo>
                  <a:lnTo>
                    <a:pt x="0" y="120000"/>
                  </a:lnTo>
                </a:path>
              </a:pathLst>
            </a:custGeom>
            <a:noFill/>
            <a:ln cap="flat" cmpd="sng" w="25400">
              <a:solidFill>
                <a:schemeClr val="accent3"/>
              </a:solidFill>
              <a:prstDash val="solid"/>
              <a:round/>
              <a:headEnd len="sm" w="sm" type="none"/>
              <a:tailEnd len="sm" w="sm" type="none"/>
            </a:ln>
          </p:spPr>
        </p:sp>
        <p:sp>
          <p:nvSpPr>
            <p:cNvPr id="489" name="Google Shape;489;p38"/>
            <p:cNvSpPr/>
            <p:nvPr/>
          </p:nvSpPr>
          <p:spPr>
            <a:xfrm>
              <a:off x="3346761" y="3248"/>
              <a:ext cx="1610421" cy="1022617"/>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8"/>
            <p:cNvSpPr/>
            <p:nvPr/>
          </p:nvSpPr>
          <p:spPr>
            <a:xfrm>
              <a:off x="3525697" y="173237"/>
              <a:ext cx="1610421" cy="1022617"/>
            </a:xfrm>
            <a:prstGeom prst="roundRect">
              <a:avLst>
                <a:gd fmla="val 10000" name="adj"/>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8"/>
            <p:cNvSpPr txBox="1"/>
            <p:nvPr/>
          </p:nvSpPr>
          <p:spPr>
            <a:xfrm>
              <a:off x="3555648" y="203188"/>
              <a:ext cx="1550519" cy="962715"/>
            </a:xfrm>
            <a:prstGeom prst="rect">
              <a:avLst/>
            </a:prstGeom>
            <a:noFill/>
            <a:ln>
              <a:noFill/>
            </a:ln>
          </p:spPr>
          <p:txBody>
            <a:bodyPr anchorCtr="0" anchor="ctr" bIns="45700" lIns="45700" spcFirstLastPara="1" rIns="45700" wrap="square" tIns="45700">
              <a:noAutofit/>
            </a:bodyPr>
            <a:lstStyle/>
            <a:p>
              <a:pPr indent="0" lvl="0" marL="0" rtl="0" algn="ctr">
                <a:lnSpc>
                  <a:spcPct val="90000"/>
                </a:lnSpc>
                <a:spcBef>
                  <a:spcPts val="0"/>
                </a:spcBef>
                <a:spcAft>
                  <a:spcPts val="0"/>
                </a:spcAft>
                <a:buClr>
                  <a:srgbClr val="46474A"/>
                </a:buClr>
                <a:buSzPts val="1200"/>
                <a:buFont typeface="Arial"/>
                <a:buNone/>
              </a:pPr>
              <a:r>
                <a:rPr lang="en-US" sz="1200">
                  <a:solidFill>
                    <a:srgbClr val="46474A"/>
                  </a:solidFill>
                  <a:latin typeface="Arial"/>
                  <a:ea typeface="Arial"/>
                  <a:cs typeface="Arial"/>
                  <a:sym typeface="Arial"/>
                </a:rPr>
                <a:t>Quiero centrarme en mi propia práctica. </a:t>
              </a:r>
              <a:br>
                <a:rPr lang="en-US" sz="1200">
                  <a:solidFill>
                    <a:srgbClr val="46474A"/>
                  </a:solidFill>
                  <a:latin typeface="Arial"/>
                  <a:ea typeface="Arial"/>
                  <a:cs typeface="Arial"/>
                  <a:sym typeface="Arial"/>
                </a:rPr>
              </a:br>
              <a:r>
                <a:rPr lang="en-US" sz="1200">
                  <a:solidFill>
                    <a:srgbClr val="46474A"/>
                  </a:solidFill>
                  <a:latin typeface="Arial"/>
                  <a:ea typeface="Arial"/>
                  <a:cs typeface="Arial"/>
                  <a:sym typeface="Arial"/>
                </a:rPr>
                <a:t> Quiero...</a:t>
              </a:r>
              <a:endParaRPr sz="1200"/>
            </a:p>
          </p:txBody>
        </p:sp>
        <p:sp>
          <p:nvSpPr>
            <p:cNvPr id="492" name="Google Shape;492;p38"/>
            <p:cNvSpPr/>
            <p:nvPr/>
          </p:nvSpPr>
          <p:spPr>
            <a:xfrm>
              <a:off x="394321" y="1494230"/>
              <a:ext cx="1610421" cy="1022617"/>
            </a:xfrm>
            <a:prstGeom prst="roundRect">
              <a:avLst>
                <a:gd fmla="val 10000" name="adj"/>
              </a:avLst>
            </a:prstGeom>
            <a:solidFill>
              <a:srgbClr val="FF99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8"/>
            <p:cNvSpPr/>
            <p:nvPr/>
          </p:nvSpPr>
          <p:spPr>
            <a:xfrm>
              <a:off x="573257" y="1664219"/>
              <a:ext cx="1610421" cy="1022617"/>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8"/>
            <p:cNvSpPr txBox="1"/>
            <p:nvPr/>
          </p:nvSpPr>
          <p:spPr>
            <a:xfrm>
              <a:off x="603208" y="1694170"/>
              <a:ext cx="1550519" cy="962715"/>
            </a:xfrm>
            <a:prstGeom prst="rect">
              <a:avLst/>
            </a:prstGeom>
            <a:noFill/>
            <a:ln>
              <a:noFill/>
            </a:ln>
          </p:spPr>
          <p:txBody>
            <a:bodyPr anchorCtr="0" anchor="ctr" bIns="45700" lIns="45700" spcFirstLastPara="1" rIns="45700" wrap="square" tIns="45700">
              <a:noAutofit/>
            </a:bodyPr>
            <a:lstStyle/>
            <a:p>
              <a:pPr indent="0" lvl="0" marL="0" rtl="0" algn="ctr">
                <a:lnSpc>
                  <a:spcPct val="90000"/>
                </a:lnSpc>
                <a:spcBef>
                  <a:spcPts val="0"/>
                </a:spcBef>
                <a:spcAft>
                  <a:spcPts val="0"/>
                </a:spcAft>
                <a:buClr>
                  <a:srgbClr val="46474A"/>
                </a:buClr>
                <a:buSzPts val="1200"/>
                <a:buFont typeface="Arial"/>
                <a:buNone/>
              </a:pPr>
              <a:r>
                <a:rPr lang="en-US" sz="1200">
                  <a:solidFill>
                    <a:srgbClr val="46474A"/>
                  </a:solidFill>
                  <a:latin typeface="Arial"/>
                  <a:ea typeface="Arial"/>
                  <a:cs typeface="Arial"/>
                  <a:sym typeface="Arial"/>
                </a:rPr>
                <a:t>Encontrar formas para que los estudiantes cuestionen las ideas de los demás</a:t>
              </a:r>
              <a:endParaRPr sz="1200"/>
            </a:p>
          </p:txBody>
        </p:sp>
        <p:sp>
          <p:nvSpPr>
            <p:cNvPr id="495" name="Google Shape;495;p38"/>
            <p:cNvSpPr/>
            <p:nvPr/>
          </p:nvSpPr>
          <p:spPr>
            <a:xfrm>
              <a:off x="394321" y="2985213"/>
              <a:ext cx="1610421" cy="2424944"/>
            </a:xfrm>
            <a:prstGeom prst="roundRect">
              <a:avLst>
                <a:gd fmla="val 10000" name="adj"/>
              </a:avLst>
            </a:prstGeom>
            <a:solidFill>
              <a:srgbClr val="FF99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8"/>
            <p:cNvSpPr/>
            <p:nvPr/>
          </p:nvSpPr>
          <p:spPr>
            <a:xfrm>
              <a:off x="573257" y="3155202"/>
              <a:ext cx="1610421" cy="2424944"/>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8"/>
            <p:cNvSpPr txBox="1"/>
            <p:nvPr/>
          </p:nvSpPr>
          <p:spPr>
            <a:xfrm>
              <a:off x="620425" y="3202370"/>
              <a:ext cx="1516085" cy="2330608"/>
            </a:xfrm>
            <a:prstGeom prst="rect">
              <a:avLst/>
            </a:prstGeom>
            <a:noFill/>
            <a:ln>
              <a:noFill/>
            </a:ln>
          </p:spPr>
          <p:txBody>
            <a:bodyPr anchorCtr="0" anchor="ctr" bIns="53325" lIns="53325" spcFirstLastPara="1" rIns="53325" wrap="square" tIns="53325">
              <a:noAutofit/>
            </a:bodyPr>
            <a:lstStyle/>
            <a:p>
              <a:pPr indent="0" lvl="0" marL="0" rtl="0" algn="ctr">
                <a:lnSpc>
                  <a:spcPct val="90000"/>
                </a:lnSpc>
                <a:spcBef>
                  <a:spcPts val="0"/>
                </a:spcBef>
                <a:spcAft>
                  <a:spcPts val="0"/>
                </a:spcAft>
                <a:buClr>
                  <a:srgbClr val="46474A"/>
                </a:buClr>
                <a:buSzPts val="1400"/>
                <a:buFont typeface="Arial"/>
                <a:buNone/>
              </a:pPr>
              <a:r>
                <a:rPr lang="en-US" sz="1400">
                  <a:solidFill>
                    <a:srgbClr val="46474A"/>
                  </a:solidFill>
                  <a:latin typeface="Arial"/>
                  <a:ea typeface="Arial"/>
                  <a:cs typeface="Arial"/>
                  <a:sym typeface="Arial"/>
                </a:rPr>
                <a:t>¿Cuánto utilizo los inicios de oraciones para modelar formas de preguntas?</a:t>
              </a:r>
              <a:endParaRPr sz="1400"/>
            </a:p>
          </p:txBody>
        </p:sp>
        <p:sp>
          <p:nvSpPr>
            <p:cNvPr id="498" name="Google Shape;498;p38"/>
            <p:cNvSpPr/>
            <p:nvPr/>
          </p:nvSpPr>
          <p:spPr>
            <a:xfrm>
              <a:off x="2362614" y="1494230"/>
              <a:ext cx="1610421" cy="1022617"/>
            </a:xfrm>
            <a:prstGeom prst="roundRect">
              <a:avLst>
                <a:gd fmla="val 10000"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8"/>
            <p:cNvSpPr/>
            <p:nvPr/>
          </p:nvSpPr>
          <p:spPr>
            <a:xfrm>
              <a:off x="2541550" y="1664219"/>
              <a:ext cx="1610421" cy="1022617"/>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8"/>
            <p:cNvSpPr txBox="1"/>
            <p:nvPr/>
          </p:nvSpPr>
          <p:spPr>
            <a:xfrm>
              <a:off x="2571501" y="1694170"/>
              <a:ext cx="1550519" cy="962715"/>
            </a:xfrm>
            <a:prstGeom prst="rect">
              <a:avLst/>
            </a:prstGeom>
            <a:noFill/>
            <a:ln>
              <a:noFill/>
            </a:ln>
          </p:spPr>
          <p:txBody>
            <a:bodyPr anchorCtr="0" anchor="ctr" bIns="45700" lIns="45700" spcFirstLastPara="1" rIns="45700" wrap="square" tIns="45700">
              <a:noAutofit/>
            </a:bodyPr>
            <a:lstStyle/>
            <a:p>
              <a:pPr indent="0" lvl="0" marL="0" rtl="0" algn="ctr">
                <a:lnSpc>
                  <a:spcPct val="90000"/>
                </a:lnSpc>
                <a:spcBef>
                  <a:spcPts val="0"/>
                </a:spcBef>
                <a:spcAft>
                  <a:spcPts val="0"/>
                </a:spcAft>
                <a:buClr>
                  <a:srgbClr val="46474A"/>
                </a:buClr>
                <a:buSzPts val="1200"/>
                <a:buFont typeface="Arial"/>
                <a:buNone/>
              </a:pPr>
              <a:r>
                <a:rPr lang="en-US" sz="1200">
                  <a:solidFill>
                    <a:srgbClr val="46474A"/>
                  </a:solidFill>
                  <a:latin typeface="Arial"/>
                  <a:ea typeface="Arial"/>
                  <a:cs typeface="Arial"/>
                  <a:sym typeface="Arial"/>
                </a:rPr>
                <a:t>Pensar en cómo puedo animar a los estudiantes a fundamentar sus ideas.</a:t>
              </a:r>
              <a:endParaRPr sz="1200"/>
            </a:p>
          </p:txBody>
        </p:sp>
        <p:sp>
          <p:nvSpPr>
            <p:cNvPr id="501" name="Google Shape;501;p38"/>
            <p:cNvSpPr/>
            <p:nvPr/>
          </p:nvSpPr>
          <p:spPr>
            <a:xfrm>
              <a:off x="2362614" y="2985213"/>
              <a:ext cx="1610421" cy="2462116"/>
            </a:xfrm>
            <a:prstGeom prst="roundRect">
              <a:avLst>
                <a:gd fmla="val 10000"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8"/>
            <p:cNvSpPr/>
            <p:nvPr/>
          </p:nvSpPr>
          <p:spPr>
            <a:xfrm>
              <a:off x="2541550" y="3155202"/>
              <a:ext cx="1610421" cy="2462116"/>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8"/>
            <p:cNvSpPr txBox="1"/>
            <p:nvPr/>
          </p:nvSpPr>
          <p:spPr>
            <a:xfrm>
              <a:off x="2588718" y="3202370"/>
              <a:ext cx="1516085" cy="2367780"/>
            </a:xfrm>
            <a:prstGeom prst="rect">
              <a:avLst/>
            </a:prstGeom>
            <a:noFill/>
            <a:ln>
              <a:noFill/>
            </a:ln>
          </p:spPr>
          <p:txBody>
            <a:bodyPr anchorCtr="0" anchor="ctr" bIns="53325" lIns="53325" spcFirstLastPara="1" rIns="53325" wrap="square" tIns="53325">
              <a:noAutofit/>
            </a:bodyPr>
            <a:lstStyle/>
            <a:p>
              <a:pPr indent="0" lvl="0" marL="0" rtl="0" algn="ctr">
                <a:lnSpc>
                  <a:spcPct val="90000"/>
                </a:lnSpc>
                <a:spcBef>
                  <a:spcPts val="0"/>
                </a:spcBef>
                <a:spcAft>
                  <a:spcPts val="0"/>
                </a:spcAft>
                <a:buClr>
                  <a:srgbClr val="46474A"/>
                </a:buClr>
                <a:buSzPts val="1400"/>
                <a:buFont typeface="Arial"/>
                <a:buNone/>
              </a:pPr>
              <a:r>
                <a:rPr lang="en-US" sz="1400">
                  <a:solidFill>
                    <a:srgbClr val="46474A"/>
                  </a:solidFill>
                  <a:latin typeface="Arial"/>
                  <a:ea typeface="Arial"/>
                  <a:cs typeface="Arial"/>
                  <a:sym typeface="Arial"/>
                </a:rPr>
                <a:t>¿Con qué frecuencia hago preguntas de seguimiento?</a:t>
              </a:r>
              <a:br>
                <a:rPr lang="en-US" sz="1400">
                  <a:solidFill>
                    <a:srgbClr val="46474A"/>
                  </a:solidFill>
                  <a:latin typeface="Arial"/>
                  <a:ea typeface="Arial"/>
                  <a:cs typeface="Arial"/>
                  <a:sym typeface="Arial"/>
                </a:rPr>
              </a:br>
              <a:r>
                <a:rPr lang="en-US" sz="1400">
                  <a:solidFill>
                    <a:srgbClr val="46474A"/>
                  </a:solidFill>
                  <a:latin typeface="Arial"/>
                  <a:ea typeface="Arial"/>
                  <a:cs typeface="Arial"/>
                  <a:sym typeface="Arial"/>
                </a:rPr>
                <a:t>¿Dejo suficiente tiempo para que los estudiantes expliquen completamente sus respuestas?</a:t>
              </a:r>
              <a:endParaRPr sz="1400"/>
            </a:p>
          </p:txBody>
        </p:sp>
        <p:sp>
          <p:nvSpPr>
            <p:cNvPr id="504" name="Google Shape;504;p38"/>
            <p:cNvSpPr/>
            <p:nvPr/>
          </p:nvSpPr>
          <p:spPr>
            <a:xfrm>
              <a:off x="4330908" y="1494230"/>
              <a:ext cx="1610421" cy="1022617"/>
            </a:xfrm>
            <a:prstGeom prst="roundRect">
              <a:avLst>
                <a:gd fmla="val 10000"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8"/>
            <p:cNvSpPr/>
            <p:nvPr/>
          </p:nvSpPr>
          <p:spPr>
            <a:xfrm>
              <a:off x="4509844" y="1664219"/>
              <a:ext cx="1610421" cy="1022617"/>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8"/>
            <p:cNvSpPr txBox="1"/>
            <p:nvPr/>
          </p:nvSpPr>
          <p:spPr>
            <a:xfrm>
              <a:off x="4539795" y="1694170"/>
              <a:ext cx="1550519" cy="962715"/>
            </a:xfrm>
            <a:prstGeom prst="rect">
              <a:avLst/>
            </a:prstGeom>
            <a:noFill/>
            <a:ln>
              <a:noFill/>
            </a:ln>
          </p:spPr>
          <p:txBody>
            <a:bodyPr anchorCtr="0" anchor="ctr" bIns="45700" lIns="45700" spcFirstLastPara="1" rIns="45700" wrap="square" tIns="45700">
              <a:noAutofit/>
            </a:bodyPr>
            <a:lstStyle/>
            <a:p>
              <a:pPr indent="0" lvl="0" marL="0" rtl="0" algn="ctr">
                <a:lnSpc>
                  <a:spcPct val="90000"/>
                </a:lnSpc>
                <a:spcBef>
                  <a:spcPts val="0"/>
                </a:spcBef>
                <a:spcAft>
                  <a:spcPts val="0"/>
                </a:spcAft>
                <a:buClr>
                  <a:srgbClr val="454744"/>
                </a:buClr>
                <a:buSzPts val="1200"/>
                <a:buFont typeface="Arial"/>
                <a:buNone/>
              </a:pPr>
              <a:r>
                <a:rPr lang="en-US" sz="1200">
                  <a:solidFill>
                    <a:srgbClr val="454744"/>
                  </a:solidFill>
                  <a:latin typeface="Arial"/>
                  <a:ea typeface="Arial"/>
                  <a:cs typeface="Arial"/>
                  <a:sym typeface="Arial"/>
                </a:rPr>
                <a:t>Promover formas para que los estudiantes usen las ideas de los demás</a:t>
              </a:r>
              <a:endParaRPr sz="1200"/>
            </a:p>
          </p:txBody>
        </p:sp>
        <p:sp>
          <p:nvSpPr>
            <p:cNvPr id="507" name="Google Shape;507;p38"/>
            <p:cNvSpPr/>
            <p:nvPr/>
          </p:nvSpPr>
          <p:spPr>
            <a:xfrm>
              <a:off x="4330908" y="2985213"/>
              <a:ext cx="1610421" cy="2486659"/>
            </a:xfrm>
            <a:prstGeom prst="roundRect">
              <a:avLst>
                <a:gd fmla="val 10000"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8"/>
            <p:cNvSpPr/>
            <p:nvPr/>
          </p:nvSpPr>
          <p:spPr>
            <a:xfrm>
              <a:off x="4509844" y="3155202"/>
              <a:ext cx="1610421" cy="2486659"/>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8"/>
            <p:cNvSpPr txBox="1"/>
            <p:nvPr/>
          </p:nvSpPr>
          <p:spPr>
            <a:xfrm>
              <a:off x="4557012" y="3202370"/>
              <a:ext cx="1516085" cy="2392323"/>
            </a:xfrm>
            <a:prstGeom prst="rect">
              <a:avLst/>
            </a:prstGeom>
            <a:noFill/>
            <a:ln>
              <a:noFill/>
            </a:ln>
          </p:spPr>
          <p:txBody>
            <a:bodyPr anchorCtr="0" anchor="ctr" bIns="53325" lIns="53325" spcFirstLastPara="1" rIns="53325" wrap="square" tIns="53325">
              <a:noAutofit/>
            </a:bodyPr>
            <a:lstStyle/>
            <a:p>
              <a:pPr indent="0" lvl="0" marL="0" rtl="0" algn="ctr">
                <a:lnSpc>
                  <a:spcPct val="90000"/>
                </a:lnSpc>
                <a:spcBef>
                  <a:spcPts val="0"/>
                </a:spcBef>
                <a:spcAft>
                  <a:spcPts val="0"/>
                </a:spcAft>
                <a:buClr>
                  <a:srgbClr val="46474A"/>
                </a:buClr>
                <a:buSzPts val="1400"/>
                <a:buFont typeface="Arial"/>
                <a:buNone/>
              </a:pPr>
              <a:r>
                <a:rPr lang="en-US" sz="1400">
                  <a:solidFill>
                    <a:srgbClr val="46474A"/>
                  </a:solidFill>
                  <a:latin typeface="Arial"/>
                  <a:ea typeface="Arial"/>
                  <a:cs typeface="Arial"/>
                  <a:sym typeface="Arial"/>
                </a:rPr>
                <a:t>¿Hasta qué punto ofrezco oportunidades para que los estudiantes se respondan entre sí en lugar de a mí?</a:t>
              </a:r>
              <a:endParaRPr sz="1400"/>
            </a:p>
          </p:txBody>
        </p:sp>
        <p:sp>
          <p:nvSpPr>
            <p:cNvPr id="510" name="Google Shape;510;p38"/>
            <p:cNvSpPr/>
            <p:nvPr/>
          </p:nvSpPr>
          <p:spPr>
            <a:xfrm>
              <a:off x="6299201" y="1494230"/>
              <a:ext cx="1610421" cy="1022617"/>
            </a:xfrm>
            <a:prstGeom prst="roundRect">
              <a:avLst>
                <a:gd fmla="val 10000" name="adj"/>
              </a:avLst>
            </a:prstGeom>
            <a:solidFill>
              <a:srgbClr val="E13DC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8"/>
            <p:cNvSpPr/>
            <p:nvPr/>
          </p:nvSpPr>
          <p:spPr>
            <a:xfrm>
              <a:off x="6478137" y="1664219"/>
              <a:ext cx="1610421" cy="1022617"/>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8"/>
            <p:cNvSpPr txBox="1"/>
            <p:nvPr/>
          </p:nvSpPr>
          <p:spPr>
            <a:xfrm>
              <a:off x="6508088" y="1694170"/>
              <a:ext cx="1550519" cy="962715"/>
            </a:xfrm>
            <a:prstGeom prst="rect">
              <a:avLst/>
            </a:prstGeom>
            <a:noFill/>
            <a:ln>
              <a:noFill/>
            </a:ln>
          </p:spPr>
          <p:txBody>
            <a:bodyPr anchorCtr="0" anchor="ctr" bIns="45700" lIns="45700" spcFirstLastPara="1" rIns="45700" wrap="square" tIns="45700">
              <a:noAutofit/>
            </a:bodyPr>
            <a:lstStyle/>
            <a:p>
              <a:pPr indent="0" lvl="0" marL="0" rtl="0" algn="ctr">
                <a:lnSpc>
                  <a:spcPct val="90000"/>
                </a:lnSpc>
                <a:spcBef>
                  <a:spcPts val="0"/>
                </a:spcBef>
                <a:spcAft>
                  <a:spcPts val="0"/>
                </a:spcAft>
                <a:buClr>
                  <a:srgbClr val="46474A"/>
                </a:buClr>
                <a:buSzPts val="1200"/>
                <a:buFont typeface="Arial"/>
                <a:buNone/>
              </a:pPr>
              <a:r>
                <a:rPr lang="en-US" sz="1200">
                  <a:solidFill>
                    <a:srgbClr val="46474A"/>
                  </a:solidFill>
                  <a:latin typeface="Arial"/>
                  <a:ea typeface="Arial"/>
                  <a:cs typeface="Arial"/>
                  <a:sym typeface="Arial"/>
                </a:rPr>
                <a:t>Pensar en cómo animar a los estudiantes a hacer conexiones en una secuencia de aprendizaje.</a:t>
              </a:r>
              <a:endParaRPr sz="1200"/>
            </a:p>
          </p:txBody>
        </p:sp>
        <p:sp>
          <p:nvSpPr>
            <p:cNvPr id="513" name="Google Shape;513;p38"/>
            <p:cNvSpPr/>
            <p:nvPr/>
          </p:nvSpPr>
          <p:spPr>
            <a:xfrm>
              <a:off x="6299201" y="2985213"/>
              <a:ext cx="1610421" cy="2496803"/>
            </a:xfrm>
            <a:prstGeom prst="roundRect">
              <a:avLst>
                <a:gd fmla="val 10000" name="adj"/>
              </a:avLst>
            </a:prstGeom>
            <a:solidFill>
              <a:srgbClr val="E13DC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8"/>
            <p:cNvSpPr/>
            <p:nvPr/>
          </p:nvSpPr>
          <p:spPr>
            <a:xfrm>
              <a:off x="6478137" y="3155202"/>
              <a:ext cx="1610421" cy="2496803"/>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8"/>
            <p:cNvSpPr txBox="1"/>
            <p:nvPr/>
          </p:nvSpPr>
          <p:spPr>
            <a:xfrm>
              <a:off x="6525305" y="3202370"/>
              <a:ext cx="1516085" cy="2402467"/>
            </a:xfrm>
            <a:prstGeom prst="rect">
              <a:avLst/>
            </a:prstGeom>
            <a:noFill/>
            <a:ln>
              <a:noFill/>
            </a:ln>
          </p:spPr>
          <p:txBody>
            <a:bodyPr anchorCtr="0" anchor="ctr" bIns="53325" lIns="53325" spcFirstLastPara="1" rIns="53325" wrap="square" tIns="53325">
              <a:noAutofit/>
            </a:bodyPr>
            <a:lstStyle/>
            <a:p>
              <a:pPr indent="0" lvl="0" marL="0" rtl="0" algn="ctr">
                <a:lnSpc>
                  <a:spcPct val="90000"/>
                </a:lnSpc>
                <a:spcBef>
                  <a:spcPts val="0"/>
                </a:spcBef>
                <a:spcAft>
                  <a:spcPts val="0"/>
                </a:spcAft>
                <a:buClr>
                  <a:srgbClr val="46474A"/>
                </a:buClr>
                <a:buSzPts val="1400"/>
                <a:buFont typeface="Arial"/>
                <a:buNone/>
              </a:pPr>
              <a:r>
                <a:rPr lang="en-US" sz="1400">
                  <a:solidFill>
                    <a:srgbClr val="46474A"/>
                  </a:solidFill>
                  <a:latin typeface="Arial"/>
                  <a:ea typeface="Arial"/>
                  <a:cs typeface="Arial"/>
                  <a:sym typeface="Arial"/>
                </a:rPr>
                <a:t>¿Con qué frecuencia ofrezco oportunidades para que los estudiantes compartan sus experiencias de fuera del aula?</a:t>
              </a:r>
              <a:endParaRPr sz="1400"/>
            </a:p>
          </p:txBody>
        </p:sp>
      </p:grpSp>
      <p:sp>
        <p:nvSpPr>
          <p:cNvPr id="516" name="Google Shape;516;p38"/>
          <p:cNvSpPr txBox="1"/>
          <p:nvPr/>
        </p:nvSpPr>
        <p:spPr>
          <a:xfrm>
            <a:off x="517268" y="435349"/>
            <a:ext cx="9732645" cy="253916"/>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38100">
            <a:spAutoFit/>
          </a:bodyPr>
          <a:lstStyle/>
          <a:p>
            <a:pPr indent="0" lvl="0" marL="0" marR="14604" rtl="0" algn="ctr">
              <a:lnSpc>
                <a:spcPct val="100000"/>
              </a:lnSpc>
              <a:spcBef>
                <a:spcPts val="0"/>
              </a:spcBef>
              <a:spcAft>
                <a:spcPts val="0"/>
              </a:spcAft>
              <a:buNone/>
            </a:pPr>
            <a:r>
              <a:rPr lang="en-US" sz="1400">
                <a:latin typeface="Arial"/>
                <a:ea typeface="Arial"/>
                <a:cs typeface="Arial"/>
                <a:sym typeface="Arial"/>
              </a:rPr>
              <a:t>Los diagramas de estas páginas pueden darle más ideas sobre en qué desea enfocarse y cómo dar forma a su pregunta.</a:t>
            </a:r>
            <a:endParaRPr sz="1400">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20" name="Shape 520"/>
        <p:cNvGrpSpPr/>
        <p:nvPr/>
      </p:nvGrpSpPr>
      <p:grpSpPr>
        <a:xfrm>
          <a:off x="0" y="0"/>
          <a:ext cx="0" cy="0"/>
          <a:chOff x="0" y="0"/>
          <a:chExt cx="0" cy="0"/>
        </a:xfrm>
      </p:grpSpPr>
      <p:sp>
        <p:nvSpPr>
          <p:cNvPr id="521" name="Google Shape;521;p39"/>
          <p:cNvSpPr/>
          <p:nvPr/>
        </p:nvSpPr>
        <p:spPr>
          <a:xfrm>
            <a:off x="7405884" y="3562336"/>
            <a:ext cx="0" cy="442595"/>
          </a:xfrm>
          <a:custGeom>
            <a:rect b="b" l="l" r="r" t="t"/>
            <a:pathLst>
              <a:path extrusionOk="0" h="442595" w="120000">
                <a:moveTo>
                  <a:pt x="0" y="0"/>
                </a:moveTo>
                <a:lnTo>
                  <a:pt x="0" y="442018"/>
                </a:lnTo>
              </a:path>
            </a:pathLst>
          </a:custGeom>
          <a:noFill/>
          <a:ln cap="flat" cmpd="sng" w="25400">
            <a:solidFill>
              <a:srgbClr val="8064A2"/>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22" name="Google Shape;522;p39"/>
          <p:cNvSpPr/>
          <p:nvPr/>
        </p:nvSpPr>
        <p:spPr>
          <a:xfrm>
            <a:off x="4619524" y="2155223"/>
            <a:ext cx="2786380" cy="442595"/>
          </a:xfrm>
          <a:custGeom>
            <a:rect b="b" l="l" r="r" t="t"/>
            <a:pathLst>
              <a:path extrusionOk="0" h="442594" w="2786379">
                <a:moveTo>
                  <a:pt x="0" y="0"/>
                </a:moveTo>
                <a:lnTo>
                  <a:pt x="0" y="301222"/>
                </a:lnTo>
                <a:lnTo>
                  <a:pt x="2786360" y="301222"/>
                </a:lnTo>
                <a:lnTo>
                  <a:pt x="2786360" y="442018"/>
                </a:lnTo>
              </a:path>
            </a:pathLst>
          </a:custGeom>
          <a:noFill/>
          <a:ln cap="flat" cmpd="sng" w="25400">
            <a:solidFill>
              <a:srgbClr val="9BBB59"/>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23" name="Google Shape;523;p39"/>
          <p:cNvSpPr/>
          <p:nvPr/>
        </p:nvSpPr>
        <p:spPr>
          <a:xfrm>
            <a:off x="5548311" y="3562336"/>
            <a:ext cx="0" cy="442595"/>
          </a:xfrm>
          <a:custGeom>
            <a:rect b="b" l="l" r="r" t="t"/>
            <a:pathLst>
              <a:path extrusionOk="0" h="442595" w="120000">
                <a:moveTo>
                  <a:pt x="0" y="0"/>
                </a:moveTo>
                <a:lnTo>
                  <a:pt x="0" y="442018"/>
                </a:lnTo>
              </a:path>
            </a:pathLst>
          </a:custGeom>
          <a:noFill/>
          <a:ln cap="flat" cmpd="sng" w="25400">
            <a:solidFill>
              <a:srgbClr val="8064A2"/>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24" name="Google Shape;524;p39"/>
          <p:cNvSpPr/>
          <p:nvPr/>
        </p:nvSpPr>
        <p:spPr>
          <a:xfrm>
            <a:off x="4619524" y="2155223"/>
            <a:ext cx="929005" cy="442595"/>
          </a:xfrm>
          <a:custGeom>
            <a:rect b="b" l="l" r="r" t="t"/>
            <a:pathLst>
              <a:path extrusionOk="0" h="442594" w="929004">
                <a:moveTo>
                  <a:pt x="0" y="0"/>
                </a:moveTo>
                <a:lnTo>
                  <a:pt x="0" y="301222"/>
                </a:lnTo>
                <a:lnTo>
                  <a:pt x="928786" y="301222"/>
                </a:lnTo>
                <a:lnTo>
                  <a:pt x="928786" y="442018"/>
                </a:lnTo>
              </a:path>
            </a:pathLst>
          </a:custGeom>
          <a:noFill/>
          <a:ln cap="flat" cmpd="sng" w="25400">
            <a:solidFill>
              <a:srgbClr val="9BBB59"/>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25" name="Google Shape;525;p39"/>
          <p:cNvSpPr/>
          <p:nvPr/>
        </p:nvSpPr>
        <p:spPr>
          <a:xfrm>
            <a:off x="3690738" y="3562336"/>
            <a:ext cx="0" cy="442595"/>
          </a:xfrm>
          <a:custGeom>
            <a:rect b="b" l="l" r="r" t="t"/>
            <a:pathLst>
              <a:path extrusionOk="0" h="442595" w="120000">
                <a:moveTo>
                  <a:pt x="0" y="0"/>
                </a:moveTo>
                <a:lnTo>
                  <a:pt x="0" y="442018"/>
                </a:lnTo>
              </a:path>
            </a:pathLst>
          </a:custGeom>
          <a:noFill/>
          <a:ln cap="flat" cmpd="sng" w="25400">
            <a:solidFill>
              <a:srgbClr val="8064A2"/>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26" name="Google Shape;526;p39"/>
          <p:cNvSpPr/>
          <p:nvPr/>
        </p:nvSpPr>
        <p:spPr>
          <a:xfrm>
            <a:off x="3690738" y="2155223"/>
            <a:ext cx="929005" cy="442595"/>
          </a:xfrm>
          <a:custGeom>
            <a:rect b="b" l="l" r="r" t="t"/>
            <a:pathLst>
              <a:path extrusionOk="0" h="442594" w="929004">
                <a:moveTo>
                  <a:pt x="928786" y="0"/>
                </a:moveTo>
                <a:lnTo>
                  <a:pt x="928786" y="301222"/>
                </a:lnTo>
                <a:lnTo>
                  <a:pt x="0" y="301222"/>
                </a:lnTo>
                <a:lnTo>
                  <a:pt x="0" y="442018"/>
                </a:lnTo>
              </a:path>
            </a:pathLst>
          </a:custGeom>
          <a:noFill/>
          <a:ln cap="flat" cmpd="sng" w="25400">
            <a:solidFill>
              <a:srgbClr val="9BBB59"/>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27" name="Google Shape;527;p39"/>
          <p:cNvSpPr/>
          <p:nvPr/>
        </p:nvSpPr>
        <p:spPr>
          <a:xfrm>
            <a:off x="1833163" y="3562336"/>
            <a:ext cx="0" cy="442595"/>
          </a:xfrm>
          <a:custGeom>
            <a:rect b="b" l="l" r="r" t="t"/>
            <a:pathLst>
              <a:path extrusionOk="0" h="442595" w="120000">
                <a:moveTo>
                  <a:pt x="0" y="0"/>
                </a:moveTo>
                <a:lnTo>
                  <a:pt x="0" y="442018"/>
                </a:lnTo>
              </a:path>
            </a:pathLst>
          </a:custGeom>
          <a:noFill/>
          <a:ln cap="flat" cmpd="sng" w="25400">
            <a:solidFill>
              <a:srgbClr val="8064A2"/>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nvGrpSpPr>
          <p:cNvPr id="528" name="Google Shape;528;p39"/>
          <p:cNvGrpSpPr/>
          <p:nvPr/>
        </p:nvGrpSpPr>
        <p:grpSpPr>
          <a:xfrm>
            <a:off x="1833163" y="1190130"/>
            <a:ext cx="3715505" cy="1407688"/>
            <a:chOff x="1833163" y="1190130"/>
            <a:chExt cx="3715505" cy="1407688"/>
          </a:xfrm>
        </p:grpSpPr>
        <p:sp>
          <p:nvSpPr>
            <p:cNvPr id="529" name="Google Shape;529;p39"/>
            <p:cNvSpPr/>
            <p:nvPr/>
          </p:nvSpPr>
          <p:spPr>
            <a:xfrm>
              <a:off x="1833163" y="2155223"/>
              <a:ext cx="2786380" cy="442595"/>
            </a:xfrm>
            <a:custGeom>
              <a:rect b="b" l="l" r="r" t="t"/>
              <a:pathLst>
                <a:path extrusionOk="0" h="442594" w="2786379">
                  <a:moveTo>
                    <a:pt x="2786360" y="0"/>
                  </a:moveTo>
                  <a:lnTo>
                    <a:pt x="2786360" y="301222"/>
                  </a:lnTo>
                  <a:lnTo>
                    <a:pt x="0" y="301222"/>
                  </a:lnTo>
                  <a:lnTo>
                    <a:pt x="0" y="442018"/>
                  </a:lnTo>
                </a:path>
              </a:pathLst>
            </a:custGeom>
            <a:noFill/>
            <a:ln cap="flat" cmpd="sng" w="25400">
              <a:solidFill>
                <a:srgbClr val="9BBB59"/>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30" name="Google Shape;530;p39"/>
            <p:cNvSpPr/>
            <p:nvPr/>
          </p:nvSpPr>
          <p:spPr>
            <a:xfrm>
              <a:off x="3859607" y="1190130"/>
              <a:ext cx="1520190" cy="965200"/>
            </a:xfrm>
            <a:custGeom>
              <a:rect b="b" l="l" r="r" t="t"/>
              <a:pathLst>
                <a:path extrusionOk="0" h="965200" w="1520189">
                  <a:moveTo>
                    <a:pt x="1423323" y="0"/>
                  </a:moveTo>
                  <a:lnTo>
                    <a:pt x="96509" y="0"/>
                  </a:lnTo>
                  <a:lnTo>
                    <a:pt x="58943" y="7584"/>
                  </a:lnTo>
                  <a:lnTo>
                    <a:pt x="28267" y="28266"/>
                  </a:lnTo>
                  <a:lnTo>
                    <a:pt x="7584" y="58942"/>
                  </a:lnTo>
                  <a:lnTo>
                    <a:pt x="0" y="96508"/>
                  </a:lnTo>
                  <a:lnTo>
                    <a:pt x="0" y="868583"/>
                  </a:lnTo>
                  <a:lnTo>
                    <a:pt x="7584" y="906149"/>
                  </a:lnTo>
                  <a:lnTo>
                    <a:pt x="28267" y="936826"/>
                  </a:lnTo>
                  <a:lnTo>
                    <a:pt x="58943" y="957509"/>
                  </a:lnTo>
                  <a:lnTo>
                    <a:pt x="96509" y="965093"/>
                  </a:lnTo>
                  <a:lnTo>
                    <a:pt x="1423323" y="965093"/>
                  </a:lnTo>
                  <a:lnTo>
                    <a:pt x="1460889" y="957509"/>
                  </a:lnTo>
                  <a:lnTo>
                    <a:pt x="1491565" y="936826"/>
                  </a:lnTo>
                  <a:lnTo>
                    <a:pt x="1512248" y="906149"/>
                  </a:lnTo>
                  <a:lnTo>
                    <a:pt x="1519833" y="868583"/>
                  </a:lnTo>
                  <a:lnTo>
                    <a:pt x="1519833" y="96508"/>
                  </a:lnTo>
                  <a:lnTo>
                    <a:pt x="1512248" y="58942"/>
                  </a:lnTo>
                  <a:lnTo>
                    <a:pt x="1491565" y="28266"/>
                  </a:lnTo>
                  <a:lnTo>
                    <a:pt x="1460889" y="7584"/>
                  </a:lnTo>
                  <a:lnTo>
                    <a:pt x="1423323" y="0"/>
                  </a:lnTo>
                  <a:close/>
                </a:path>
              </a:pathLst>
            </a:custGeom>
            <a:solidFill>
              <a:srgbClr val="4F81B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31" name="Google Shape;531;p39"/>
            <p:cNvSpPr/>
            <p:nvPr/>
          </p:nvSpPr>
          <p:spPr>
            <a:xfrm>
              <a:off x="3859607" y="1190130"/>
              <a:ext cx="1520190" cy="965200"/>
            </a:xfrm>
            <a:custGeom>
              <a:rect b="b" l="l" r="r" t="t"/>
              <a:pathLst>
                <a:path extrusionOk="0" h="965200" w="1520189">
                  <a:moveTo>
                    <a:pt x="0" y="96508"/>
                  </a:moveTo>
                  <a:lnTo>
                    <a:pt x="7584" y="58943"/>
                  </a:lnTo>
                  <a:lnTo>
                    <a:pt x="28266" y="28266"/>
                  </a:lnTo>
                  <a:lnTo>
                    <a:pt x="58943" y="7584"/>
                  </a:lnTo>
                  <a:lnTo>
                    <a:pt x="96508" y="0"/>
                  </a:lnTo>
                  <a:lnTo>
                    <a:pt x="1423323" y="0"/>
                  </a:lnTo>
                  <a:lnTo>
                    <a:pt x="1460888" y="7584"/>
                  </a:lnTo>
                  <a:lnTo>
                    <a:pt x="1491565" y="28266"/>
                  </a:lnTo>
                  <a:lnTo>
                    <a:pt x="1512247" y="58943"/>
                  </a:lnTo>
                  <a:lnTo>
                    <a:pt x="1519832" y="96508"/>
                  </a:lnTo>
                  <a:lnTo>
                    <a:pt x="1519832" y="868584"/>
                  </a:lnTo>
                  <a:lnTo>
                    <a:pt x="1512247" y="906149"/>
                  </a:lnTo>
                  <a:lnTo>
                    <a:pt x="1491565" y="936826"/>
                  </a:lnTo>
                  <a:lnTo>
                    <a:pt x="1460888" y="957508"/>
                  </a:lnTo>
                  <a:lnTo>
                    <a:pt x="1423323" y="965093"/>
                  </a:lnTo>
                  <a:lnTo>
                    <a:pt x="96508" y="965093"/>
                  </a:lnTo>
                  <a:lnTo>
                    <a:pt x="58943" y="957508"/>
                  </a:lnTo>
                  <a:lnTo>
                    <a:pt x="28266" y="936826"/>
                  </a:lnTo>
                  <a:lnTo>
                    <a:pt x="7584" y="906149"/>
                  </a:lnTo>
                  <a:lnTo>
                    <a:pt x="0" y="868584"/>
                  </a:lnTo>
                  <a:lnTo>
                    <a:pt x="0" y="96508"/>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32" name="Google Shape;532;p39"/>
            <p:cNvSpPr/>
            <p:nvPr/>
          </p:nvSpPr>
          <p:spPr>
            <a:xfrm>
              <a:off x="4028478" y="1350557"/>
              <a:ext cx="1520190" cy="965200"/>
            </a:xfrm>
            <a:custGeom>
              <a:rect b="b" l="l" r="r" t="t"/>
              <a:pathLst>
                <a:path extrusionOk="0" h="965200" w="1520189">
                  <a:moveTo>
                    <a:pt x="1423323" y="0"/>
                  </a:moveTo>
                  <a:lnTo>
                    <a:pt x="96508" y="0"/>
                  </a:lnTo>
                  <a:lnTo>
                    <a:pt x="58942" y="7584"/>
                  </a:lnTo>
                  <a:lnTo>
                    <a:pt x="28266" y="28267"/>
                  </a:lnTo>
                  <a:lnTo>
                    <a:pt x="7584" y="58943"/>
                  </a:lnTo>
                  <a:lnTo>
                    <a:pt x="0" y="96509"/>
                  </a:lnTo>
                  <a:lnTo>
                    <a:pt x="0" y="868584"/>
                  </a:lnTo>
                  <a:lnTo>
                    <a:pt x="7584" y="906150"/>
                  </a:lnTo>
                  <a:lnTo>
                    <a:pt x="28266" y="936826"/>
                  </a:lnTo>
                  <a:lnTo>
                    <a:pt x="58942" y="957509"/>
                  </a:lnTo>
                  <a:lnTo>
                    <a:pt x="96508" y="965093"/>
                  </a:lnTo>
                  <a:lnTo>
                    <a:pt x="1423323" y="965093"/>
                  </a:lnTo>
                  <a:lnTo>
                    <a:pt x="1460888" y="957509"/>
                  </a:lnTo>
                  <a:lnTo>
                    <a:pt x="1491565" y="936826"/>
                  </a:lnTo>
                  <a:lnTo>
                    <a:pt x="1512247" y="906150"/>
                  </a:lnTo>
                  <a:lnTo>
                    <a:pt x="1519831" y="868584"/>
                  </a:lnTo>
                  <a:lnTo>
                    <a:pt x="1519831" y="96509"/>
                  </a:lnTo>
                  <a:lnTo>
                    <a:pt x="1512247" y="58943"/>
                  </a:lnTo>
                  <a:lnTo>
                    <a:pt x="1491565" y="28267"/>
                  </a:lnTo>
                  <a:lnTo>
                    <a:pt x="1460888" y="7584"/>
                  </a:lnTo>
                  <a:lnTo>
                    <a:pt x="1423323" y="0"/>
                  </a:lnTo>
                  <a:close/>
                </a:path>
              </a:pathLst>
            </a:custGeom>
            <a:solidFill>
              <a:srgbClr val="FFFFFF">
                <a:alpha val="90196"/>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33" name="Google Shape;533;p39"/>
            <p:cNvSpPr/>
            <p:nvPr/>
          </p:nvSpPr>
          <p:spPr>
            <a:xfrm>
              <a:off x="4028478" y="1350557"/>
              <a:ext cx="1520190" cy="965200"/>
            </a:xfrm>
            <a:custGeom>
              <a:rect b="b" l="l" r="r" t="t"/>
              <a:pathLst>
                <a:path extrusionOk="0" h="965200" w="1520189">
                  <a:moveTo>
                    <a:pt x="0" y="96508"/>
                  </a:moveTo>
                  <a:lnTo>
                    <a:pt x="7584" y="58943"/>
                  </a:lnTo>
                  <a:lnTo>
                    <a:pt x="28266" y="28266"/>
                  </a:lnTo>
                  <a:lnTo>
                    <a:pt x="58943" y="7584"/>
                  </a:lnTo>
                  <a:lnTo>
                    <a:pt x="96508" y="0"/>
                  </a:lnTo>
                  <a:lnTo>
                    <a:pt x="1423323" y="0"/>
                  </a:lnTo>
                  <a:lnTo>
                    <a:pt x="1460888" y="7584"/>
                  </a:lnTo>
                  <a:lnTo>
                    <a:pt x="1491565" y="28266"/>
                  </a:lnTo>
                  <a:lnTo>
                    <a:pt x="1512247" y="58943"/>
                  </a:lnTo>
                  <a:lnTo>
                    <a:pt x="1519832" y="96508"/>
                  </a:lnTo>
                  <a:lnTo>
                    <a:pt x="1519832" y="868584"/>
                  </a:lnTo>
                  <a:lnTo>
                    <a:pt x="1512247" y="906149"/>
                  </a:lnTo>
                  <a:lnTo>
                    <a:pt x="1491565" y="936826"/>
                  </a:lnTo>
                  <a:lnTo>
                    <a:pt x="1460888" y="957508"/>
                  </a:lnTo>
                  <a:lnTo>
                    <a:pt x="1423323" y="965093"/>
                  </a:lnTo>
                  <a:lnTo>
                    <a:pt x="96508" y="965093"/>
                  </a:lnTo>
                  <a:lnTo>
                    <a:pt x="58943" y="957508"/>
                  </a:lnTo>
                  <a:lnTo>
                    <a:pt x="28266" y="936826"/>
                  </a:lnTo>
                  <a:lnTo>
                    <a:pt x="7584" y="906149"/>
                  </a:lnTo>
                  <a:lnTo>
                    <a:pt x="0" y="868584"/>
                  </a:lnTo>
                  <a:lnTo>
                    <a:pt x="0" y="96508"/>
                  </a:lnTo>
                  <a:close/>
                </a:path>
              </a:pathLst>
            </a:custGeom>
            <a:noFill/>
            <a:ln cap="flat" cmpd="sng" w="25400">
              <a:solidFill>
                <a:srgbClr val="4F81BD"/>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534" name="Google Shape;534;p39"/>
          <p:cNvSpPr txBox="1"/>
          <p:nvPr/>
        </p:nvSpPr>
        <p:spPr>
          <a:xfrm>
            <a:off x="4153648" y="1590428"/>
            <a:ext cx="1270635" cy="456565"/>
          </a:xfrm>
          <a:prstGeom prst="rect">
            <a:avLst/>
          </a:prstGeom>
          <a:noFill/>
          <a:ln>
            <a:noFill/>
          </a:ln>
        </p:spPr>
        <p:txBody>
          <a:bodyPr anchorCtr="0" anchor="t" bIns="0" lIns="0" spcFirstLastPara="1" rIns="0" wrap="square" tIns="27300">
            <a:spAutoFit/>
          </a:bodyPr>
          <a:lstStyle/>
          <a:p>
            <a:pPr indent="-1269" lvl="0" marL="12065" marR="5080" rtl="0" algn="ctr">
              <a:lnSpc>
                <a:spcPct val="91000"/>
              </a:lnSpc>
              <a:spcBef>
                <a:spcPts val="0"/>
              </a:spcBef>
              <a:spcAft>
                <a:spcPts val="0"/>
              </a:spcAft>
              <a:buNone/>
            </a:pPr>
            <a:r>
              <a:rPr lang="en-US" sz="1000">
                <a:latin typeface="Arial"/>
                <a:ea typeface="Arial"/>
                <a:cs typeface="Arial"/>
                <a:sym typeface="Arial"/>
              </a:rPr>
              <a:t>Quiero enfocarme en el diálogo de los y las estudiantes. Yo quiero…</a:t>
            </a:r>
            <a:endParaRPr sz="1000">
              <a:latin typeface="Arial"/>
              <a:ea typeface="Arial"/>
              <a:cs typeface="Arial"/>
              <a:sym typeface="Arial"/>
            </a:endParaRPr>
          </a:p>
        </p:txBody>
      </p:sp>
      <p:grpSp>
        <p:nvGrpSpPr>
          <p:cNvPr id="535" name="Google Shape;535;p39"/>
          <p:cNvGrpSpPr/>
          <p:nvPr/>
        </p:nvGrpSpPr>
        <p:grpSpPr>
          <a:xfrm>
            <a:off x="1073248" y="2597242"/>
            <a:ext cx="1689060" cy="1125628"/>
            <a:chOff x="1073248" y="2597242"/>
            <a:chExt cx="1689060" cy="1125628"/>
          </a:xfrm>
        </p:grpSpPr>
        <p:sp>
          <p:nvSpPr>
            <p:cNvPr id="536" name="Google Shape;536;p39"/>
            <p:cNvSpPr/>
            <p:nvPr/>
          </p:nvSpPr>
          <p:spPr>
            <a:xfrm>
              <a:off x="1073248" y="2597242"/>
              <a:ext cx="1520190" cy="965200"/>
            </a:xfrm>
            <a:custGeom>
              <a:rect b="b" l="l" r="r" t="t"/>
              <a:pathLst>
                <a:path extrusionOk="0" h="965200" w="1520189">
                  <a:moveTo>
                    <a:pt x="1423322" y="0"/>
                  </a:moveTo>
                  <a:lnTo>
                    <a:pt x="96508" y="0"/>
                  </a:lnTo>
                  <a:lnTo>
                    <a:pt x="58943" y="7584"/>
                  </a:lnTo>
                  <a:lnTo>
                    <a:pt x="28266" y="28266"/>
                  </a:lnTo>
                  <a:lnTo>
                    <a:pt x="7584" y="58942"/>
                  </a:lnTo>
                  <a:lnTo>
                    <a:pt x="0" y="96508"/>
                  </a:lnTo>
                  <a:lnTo>
                    <a:pt x="0" y="868584"/>
                  </a:lnTo>
                  <a:lnTo>
                    <a:pt x="7584" y="906149"/>
                  </a:lnTo>
                  <a:lnTo>
                    <a:pt x="28266" y="936826"/>
                  </a:lnTo>
                  <a:lnTo>
                    <a:pt x="58943" y="957509"/>
                  </a:lnTo>
                  <a:lnTo>
                    <a:pt x="96508" y="965093"/>
                  </a:lnTo>
                  <a:lnTo>
                    <a:pt x="1423322" y="965093"/>
                  </a:lnTo>
                  <a:lnTo>
                    <a:pt x="1460888" y="957509"/>
                  </a:lnTo>
                  <a:lnTo>
                    <a:pt x="1491564" y="936826"/>
                  </a:lnTo>
                  <a:lnTo>
                    <a:pt x="1512247" y="906149"/>
                  </a:lnTo>
                  <a:lnTo>
                    <a:pt x="1519831" y="868584"/>
                  </a:lnTo>
                  <a:lnTo>
                    <a:pt x="1519831" y="96508"/>
                  </a:lnTo>
                  <a:lnTo>
                    <a:pt x="1512247" y="58942"/>
                  </a:lnTo>
                  <a:lnTo>
                    <a:pt x="1491564" y="28266"/>
                  </a:lnTo>
                  <a:lnTo>
                    <a:pt x="1460888" y="7584"/>
                  </a:lnTo>
                  <a:lnTo>
                    <a:pt x="1423322" y="0"/>
                  </a:lnTo>
                  <a:close/>
                </a:path>
              </a:pathLst>
            </a:custGeom>
            <a:solidFill>
              <a:srgbClr val="C0504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37" name="Google Shape;537;p39"/>
            <p:cNvSpPr/>
            <p:nvPr/>
          </p:nvSpPr>
          <p:spPr>
            <a:xfrm>
              <a:off x="1073248" y="2597242"/>
              <a:ext cx="1520190" cy="965200"/>
            </a:xfrm>
            <a:custGeom>
              <a:rect b="b" l="l" r="r" t="t"/>
              <a:pathLst>
                <a:path extrusionOk="0" h="965200" w="1520189">
                  <a:moveTo>
                    <a:pt x="0" y="96508"/>
                  </a:moveTo>
                  <a:lnTo>
                    <a:pt x="7584" y="58943"/>
                  </a:lnTo>
                  <a:lnTo>
                    <a:pt x="28266" y="28266"/>
                  </a:lnTo>
                  <a:lnTo>
                    <a:pt x="58943" y="7584"/>
                  </a:lnTo>
                  <a:lnTo>
                    <a:pt x="96508" y="0"/>
                  </a:lnTo>
                  <a:lnTo>
                    <a:pt x="1423323" y="0"/>
                  </a:lnTo>
                  <a:lnTo>
                    <a:pt x="1460888" y="7584"/>
                  </a:lnTo>
                  <a:lnTo>
                    <a:pt x="1491565" y="28266"/>
                  </a:lnTo>
                  <a:lnTo>
                    <a:pt x="1512247" y="58943"/>
                  </a:lnTo>
                  <a:lnTo>
                    <a:pt x="1519832" y="96508"/>
                  </a:lnTo>
                  <a:lnTo>
                    <a:pt x="1519832" y="868584"/>
                  </a:lnTo>
                  <a:lnTo>
                    <a:pt x="1512247" y="906149"/>
                  </a:lnTo>
                  <a:lnTo>
                    <a:pt x="1491565" y="936826"/>
                  </a:lnTo>
                  <a:lnTo>
                    <a:pt x="1460888" y="957508"/>
                  </a:lnTo>
                  <a:lnTo>
                    <a:pt x="1423323" y="965093"/>
                  </a:lnTo>
                  <a:lnTo>
                    <a:pt x="96508" y="965093"/>
                  </a:lnTo>
                  <a:lnTo>
                    <a:pt x="58943" y="957508"/>
                  </a:lnTo>
                  <a:lnTo>
                    <a:pt x="28266" y="936826"/>
                  </a:lnTo>
                  <a:lnTo>
                    <a:pt x="7584" y="906149"/>
                  </a:lnTo>
                  <a:lnTo>
                    <a:pt x="0" y="868584"/>
                  </a:lnTo>
                  <a:lnTo>
                    <a:pt x="0" y="96508"/>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38" name="Google Shape;538;p39"/>
            <p:cNvSpPr/>
            <p:nvPr/>
          </p:nvSpPr>
          <p:spPr>
            <a:xfrm>
              <a:off x="1242118" y="2757670"/>
              <a:ext cx="1520190" cy="965200"/>
            </a:xfrm>
            <a:custGeom>
              <a:rect b="b" l="l" r="r" t="t"/>
              <a:pathLst>
                <a:path extrusionOk="0" h="965200" w="1520189">
                  <a:moveTo>
                    <a:pt x="1423323" y="0"/>
                  </a:moveTo>
                  <a:lnTo>
                    <a:pt x="96508" y="0"/>
                  </a:lnTo>
                  <a:lnTo>
                    <a:pt x="58943" y="7584"/>
                  </a:lnTo>
                  <a:lnTo>
                    <a:pt x="28266" y="28266"/>
                  </a:lnTo>
                  <a:lnTo>
                    <a:pt x="7584" y="58942"/>
                  </a:lnTo>
                  <a:lnTo>
                    <a:pt x="0" y="96508"/>
                  </a:lnTo>
                  <a:lnTo>
                    <a:pt x="0" y="868583"/>
                  </a:lnTo>
                  <a:lnTo>
                    <a:pt x="7584" y="906149"/>
                  </a:lnTo>
                  <a:lnTo>
                    <a:pt x="28266" y="936825"/>
                  </a:lnTo>
                  <a:lnTo>
                    <a:pt x="58943" y="957507"/>
                  </a:lnTo>
                  <a:lnTo>
                    <a:pt x="96508" y="965092"/>
                  </a:lnTo>
                  <a:lnTo>
                    <a:pt x="1423323" y="965092"/>
                  </a:lnTo>
                  <a:lnTo>
                    <a:pt x="1460889" y="957507"/>
                  </a:lnTo>
                  <a:lnTo>
                    <a:pt x="1491565" y="936825"/>
                  </a:lnTo>
                  <a:lnTo>
                    <a:pt x="1512248" y="906149"/>
                  </a:lnTo>
                  <a:lnTo>
                    <a:pt x="1519832" y="868583"/>
                  </a:lnTo>
                  <a:lnTo>
                    <a:pt x="1519832" y="96508"/>
                  </a:lnTo>
                  <a:lnTo>
                    <a:pt x="1512248" y="58942"/>
                  </a:lnTo>
                  <a:lnTo>
                    <a:pt x="1491565" y="28266"/>
                  </a:lnTo>
                  <a:lnTo>
                    <a:pt x="1460889" y="7584"/>
                  </a:lnTo>
                  <a:lnTo>
                    <a:pt x="1423323" y="0"/>
                  </a:lnTo>
                  <a:close/>
                </a:path>
              </a:pathLst>
            </a:custGeom>
            <a:solidFill>
              <a:srgbClr val="FFFFFF">
                <a:alpha val="90196"/>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39" name="Google Shape;539;p39"/>
            <p:cNvSpPr/>
            <p:nvPr/>
          </p:nvSpPr>
          <p:spPr>
            <a:xfrm>
              <a:off x="1242118" y="2757670"/>
              <a:ext cx="1520190" cy="965200"/>
            </a:xfrm>
            <a:custGeom>
              <a:rect b="b" l="l" r="r" t="t"/>
              <a:pathLst>
                <a:path extrusionOk="0" h="965200" w="1520189">
                  <a:moveTo>
                    <a:pt x="0" y="96508"/>
                  </a:moveTo>
                  <a:lnTo>
                    <a:pt x="7584" y="58943"/>
                  </a:lnTo>
                  <a:lnTo>
                    <a:pt x="28266" y="28266"/>
                  </a:lnTo>
                  <a:lnTo>
                    <a:pt x="58943" y="7584"/>
                  </a:lnTo>
                  <a:lnTo>
                    <a:pt x="96508" y="0"/>
                  </a:lnTo>
                  <a:lnTo>
                    <a:pt x="1423323" y="0"/>
                  </a:lnTo>
                  <a:lnTo>
                    <a:pt x="1460888" y="7584"/>
                  </a:lnTo>
                  <a:lnTo>
                    <a:pt x="1491565" y="28266"/>
                  </a:lnTo>
                  <a:lnTo>
                    <a:pt x="1512247" y="58943"/>
                  </a:lnTo>
                  <a:lnTo>
                    <a:pt x="1519832" y="96508"/>
                  </a:lnTo>
                  <a:lnTo>
                    <a:pt x="1519832" y="868584"/>
                  </a:lnTo>
                  <a:lnTo>
                    <a:pt x="1512247" y="906149"/>
                  </a:lnTo>
                  <a:lnTo>
                    <a:pt x="1491565" y="936826"/>
                  </a:lnTo>
                  <a:lnTo>
                    <a:pt x="1460888" y="957508"/>
                  </a:lnTo>
                  <a:lnTo>
                    <a:pt x="1423323" y="965093"/>
                  </a:lnTo>
                  <a:lnTo>
                    <a:pt x="96508" y="965093"/>
                  </a:lnTo>
                  <a:lnTo>
                    <a:pt x="58943" y="957508"/>
                  </a:lnTo>
                  <a:lnTo>
                    <a:pt x="28266" y="936826"/>
                  </a:lnTo>
                  <a:lnTo>
                    <a:pt x="7584" y="906149"/>
                  </a:lnTo>
                  <a:lnTo>
                    <a:pt x="0" y="868584"/>
                  </a:lnTo>
                  <a:lnTo>
                    <a:pt x="0" y="96508"/>
                  </a:lnTo>
                  <a:close/>
                </a:path>
              </a:pathLst>
            </a:custGeom>
            <a:noFill/>
            <a:ln cap="flat" cmpd="sng" w="25400">
              <a:solidFill>
                <a:srgbClr val="9BBB59"/>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540" name="Google Shape;540;p39"/>
          <p:cNvSpPr txBox="1"/>
          <p:nvPr/>
        </p:nvSpPr>
        <p:spPr>
          <a:xfrm>
            <a:off x="1322011" y="2858396"/>
            <a:ext cx="1360805" cy="737235"/>
          </a:xfrm>
          <a:prstGeom prst="rect">
            <a:avLst/>
          </a:prstGeom>
          <a:noFill/>
          <a:ln>
            <a:noFill/>
          </a:ln>
        </p:spPr>
        <p:txBody>
          <a:bodyPr anchorCtr="0" anchor="t" bIns="0" lIns="0" spcFirstLastPara="1" rIns="0" wrap="square" tIns="26650">
            <a:spAutoFit/>
          </a:bodyPr>
          <a:lstStyle/>
          <a:p>
            <a:pPr indent="-635" lvl="0" marL="12700" marR="5080" rtl="0" algn="ctr">
              <a:lnSpc>
                <a:spcPct val="91500"/>
              </a:lnSpc>
              <a:spcBef>
                <a:spcPts val="0"/>
              </a:spcBef>
              <a:spcAft>
                <a:spcPts val="0"/>
              </a:spcAft>
              <a:buNone/>
            </a:pPr>
            <a:r>
              <a:rPr lang="en-US" sz="1000">
                <a:latin typeface="Arial"/>
                <a:ea typeface="Arial"/>
                <a:cs typeface="Arial"/>
                <a:sym typeface="Arial"/>
              </a:rPr>
              <a:t>Ayudar a los y las estudiantes a expresar las razones de sus ideas (razonar de forma explícita, RE)</a:t>
            </a:r>
            <a:endParaRPr sz="1000">
              <a:latin typeface="Arial"/>
              <a:ea typeface="Arial"/>
              <a:cs typeface="Arial"/>
              <a:sym typeface="Arial"/>
            </a:endParaRPr>
          </a:p>
        </p:txBody>
      </p:sp>
      <p:grpSp>
        <p:nvGrpSpPr>
          <p:cNvPr id="541" name="Google Shape;541;p39"/>
          <p:cNvGrpSpPr/>
          <p:nvPr/>
        </p:nvGrpSpPr>
        <p:grpSpPr>
          <a:xfrm>
            <a:off x="1073248" y="4004354"/>
            <a:ext cx="1689060" cy="2448967"/>
            <a:chOff x="1073248" y="4004354"/>
            <a:chExt cx="1689060" cy="2448967"/>
          </a:xfrm>
        </p:grpSpPr>
        <p:sp>
          <p:nvSpPr>
            <p:cNvPr id="542" name="Google Shape;542;p39"/>
            <p:cNvSpPr/>
            <p:nvPr/>
          </p:nvSpPr>
          <p:spPr>
            <a:xfrm>
              <a:off x="1073248" y="4004354"/>
              <a:ext cx="1520190" cy="2288540"/>
            </a:xfrm>
            <a:custGeom>
              <a:rect b="b" l="l" r="r" t="t"/>
              <a:pathLst>
                <a:path extrusionOk="0" h="2288540" w="1520189">
                  <a:moveTo>
                    <a:pt x="1367848" y="0"/>
                  </a:moveTo>
                  <a:lnTo>
                    <a:pt x="151983" y="0"/>
                  </a:lnTo>
                  <a:lnTo>
                    <a:pt x="103944" y="7748"/>
                  </a:lnTo>
                  <a:lnTo>
                    <a:pt x="62223" y="29323"/>
                  </a:lnTo>
                  <a:lnTo>
                    <a:pt x="29323" y="62224"/>
                  </a:lnTo>
                  <a:lnTo>
                    <a:pt x="7748" y="103944"/>
                  </a:lnTo>
                  <a:lnTo>
                    <a:pt x="0" y="151983"/>
                  </a:lnTo>
                  <a:lnTo>
                    <a:pt x="0" y="2136552"/>
                  </a:lnTo>
                  <a:lnTo>
                    <a:pt x="7748" y="2184591"/>
                  </a:lnTo>
                  <a:lnTo>
                    <a:pt x="29323" y="2226312"/>
                  </a:lnTo>
                  <a:lnTo>
                    <a:pt x="62223" y="2259212"/>
                  </a:lnTo>
                  <a:lnTo>
                    <a:pt x="103944" y="2280787"/>
                  </a:lnTo>
                  <a:lnTo>
                    <a:pt x="151983" y="2288536"/>
                  </a:lnTo>
                  <a:lnTo>
                    <a:pt x="1367848" y="2288536"/>
                  </a:lnTo>
                  <a:lnTo>
                    <a:pt x="1415886" y="2280787"/>
                  </a:lnTo>
                  <a:lnTo>
                    <a:pt x="1457607" y="2259212"/>
                  </a:lnTo>
                  <a:lnTo>
                    <a:pt x="1490507" y="2226312"/>
                  </a:lnTo>
                  <a:lnTo>
                    <a:pt x="1512083" y="2184591"/>
                  </a:lnTo>
                  <a:lnTo>
                    <a:pt x="1519831" y="2136552"/>
                  </a:lnTo>
                  <a:lnTo>
                    <a:pt x="1519831" y="151983"/>
                  </a:lnTo>
                  <a:lnTo>
                    <a:pt x="1512083" y="103944"/>
                  </a:lnTo>
                  <a:lnTo>
                    <a:pt x="1490507" y="62224"/>
                  </a:lnTo>
                  <a:lnTo>
                    <a:pt x="1457607" y="29323"/>
                  </a:lnTo>
                  <a:lnTo>
                    <a:pt x="1415886" y="7748"/>
                  </a:lnTo>
                  <a:lnTo>
                    <a:pt x="1367848" y="0"/>
                  </a:lnTo>
                  <a:close/>
                </a:path>
              </a:pathLst>
            </a:custGeom>
            <a:solidFill>
              <a:srgbClr val="C0504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43" name="Google Shape;543;p39"/>
            <p:cNvSpPr/>
            <p:nvPr/>
          </p:nvSpPr>
          <p:spPr>
            <a:xfrm>
              <a:off x="1073248" y="4004354"/>
              <a:ext cx="1520190" cy="2288540"/>
            </a:xfrm>
            <a:custGeom>
              <a:rect b="b" l="l" r="r" t="t"/>
              <a:pathLst>
                <a:path extrusionOk="0" h="2288540" w="1520189">
                  <a:moveTo>
                    <a:pt x="0" y="151983"/>
                  </a:moveTo>
                  <a:lnTo>
                    <a:pt x="7748" y="103944"/>
                  </a:lnTo>
                  <a:lnTo>
                    <a:pt x="29323" y="62223"/>
                  </a:lnTo>
                  <a:lnTo>
                    <a:pt x="62224" y="29323"/>
                  </a:lnTo>
                  <a:lnTo>
                    <a:pt x="103944" y="7748"/>
                  </a:lnTo>
                  <a:lnTo>
                    <a:pt x="151983" y="0"/>
                  </a:lnTo>
                  <a:lnTo>
                    <a:pt x="1367849" y="0"/>
                  </a:lnTo>
                  <a:lnTo>
                    <a:pt x="1415887" y="7748"/>
                  </a:lnTo>
                  <a:lnTo>
                    <a:pt x="1457608" y="29323"/>
                  </a:lnTo>
                  <a:lnTo>
                    <a:pt x="1490508" y="62223"/>
                  </a:lnTo>
                  <a:lnTo>
                    <a:pt x="1512083" y="103944"/>
                  </a:lnTo>
                  <a:lnTo>
                    <a:pt x="1519832" y="151983"/>
                  </a:lnTo>
                  <a:lnTo>
                    <a:pt x="1519832" y="2136552"/>
                  </a:lnTo>
                  <a:lnTo>
                    <a:pt x="1512083" y="2184590"/>
                  </a:lnTo>
                  <a:lnTo>
                    <a:pt x="1490508" y="2226312"/>
                  </a:lnTo>
                  <a:lnTo>
                    <a:pt x="1457608" y="2259212"/>
                  </a:lnTo>
                  <a:lnTo>
                    <a:pt x="1415887" y="2280787"/>
                  </a:lnTo>
                  <a:lnTo>
                    <a:pt x="1367849" y="2288536"/>
                  </a:lnTo>
                  <a:lnTo>
                    <a:pt x="151983" y="2288536"/>
                  </a:lnTo>
                  <a:lnTo>
                    <a:pt x="103944" y="2280787"/>
                  </a:lnTo>
                  <a:lnTo>
                    <a:pt x="62224" y="2259212"/>
                  </a:lnTo>
                  <a:lnTo>
                    <a:pt x="29323" y="2226312"/>
                  </a:lnTo>
                  <a:lnTo>
                    <a:pt x="7748" y="2184590"/>
                  </a:lnTo>
                  <a:lnTo>
                    <a:pt x="0" y="2136552"/>
                  </a:lnTo>
                  <a:lnTo>
                    <a:pt x="0" y="151983"/>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44" name="Google Shape;544;p39"/>
            <p:cNvSpPr/>
            <p:nvPr/>
          </p:nvSpPr>
          <p:spPr>
            <a:xfrm>
              <a:off x="1242118" y="4164781"/>
              <a:ext cx="1520190" cy="2288540"/>
            </a:xfrm>
            <a:custGeom>
              <a:rect b="b" l="l" r="r" t="t"/>
              <a:pathLst>
                <a:path extrusionOk="0" h="2288540" w="1520189">
                  <a:moveTo>
                    <a:pt x="1367848" y="0"/>
                  </a:moveTo>
                  <a:lnTo>
                    <a:pt x="151983" y="0"/>
                  </a:lnTo>
                  <a:lnTo>
                    <a:pt x="103945" y="7748"/>
                  </a:lnTo>
                  <a:lnTo>
                    <a:pt x="62224" y="29323"/>
                  </a:lnTo>
                  <a:lnTo>
                    <a:pt x="29324" y="62224"/>
                  </a:lnTo>
                  <a:lnTo>
                    <a:pt x="7748" y="103944"/>
                  </a:lnTo>
                  <a:lnTo>
                    <a:pt x="0" y="151983"/>
                  </a:lnTo>
                  <a:lnTo>
                    <a:pt x="0" y="2136552"/>
                  </a:lnTo>
                  <a:lnTo>
                    <a:pt x="7748" y="2184590"/>
                  </a:lnTo>
                  <a:lnTo>
                    <a:pt x="29324" y="2226311"/>
                  </a:lnTo>
                  <a:lnTo>
                    <a:pt x="62224" y="2259211"/>
                  </a:lnTo>
                  <a:lnTo>
                    <a:pt x="103945" y="2280787"/>
                  </a:lnTo>
                  <a:lnTo>
                    <a:pt x="151983" y="2288535"/>
                  </a:lnTo>
                  <a:lnTo>
                    <a:pt x="1367848" y="2288535"/>
                  </a:lnTo>
                  <a:lnTo>
                    <a:pt x="1415887" y="2280787"/>
                  </a:lnTo>
                  <a:lnTo>
                    <a:pt x="1457608" y="2259211"/>
                  </a:lnTo>
                  <a:lnTo>
                    <a:pt x="1490508" y="2226311"/>
                  </a:lnTo>
                  <a:lnTo>
                    <a:pt x="1512083" y="2184590"/>
                  </a:lnTo>
                  <a:lnTo>
                    <a:pt x="1519832" y="2136552"/>
                  </a:lnTo>
                  <a:lnTo>
                    <a:pt x="1519832" y="151983"/>
                  </a:lnTo>
                  <a:lnTo>
                    <a:pt x="1512083" y="103944"/>
                  </a:lnTo>
                  <a:lnTo>
                    <a:pt x="1490508" y="62224"/>
                  </a:lnTo>
                  <a:lnTo>
                    <a:pt x="1457608" y="29323"/>
                  </a:lnTo>
                  <a:lnTo>
                    <a:pt x="1415887" y="7748"/>
                  </a:lnTo>
                  <a:lnTo>
                    <a:pt x="1367848" y="0"/>
                  </a:lnTo>
                  <a:close/>
                </a:path>
              </a:pathLst>
            </a:custGeom>
            <a:solidFill>
              <a:srgbClr val="FFFFFF">
                <a:alpha val="90196"/>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45" name="Google Shape;545;p39"/>
            <p:cNvSpPr/>
            <p:nvPr/>
          </p:nvSpPr>
          <p:spPr>
            <a:xfrm>
              <a:off x="1242118" y="4164781"/>
              <a:ext cx="1520190" cy="2288540"/>
            </a:xfrm>
            <a:custGeom>
              <a:rect b="b" l="l" r="r" t="t"/>
              <a:pathLst>
                <a:path extrusionOk="0" h="2288540" w="1520189">
                  <a:moveTo>
                    <a:pt x="0" y="151983"/>
                  </a:moveTo>
                  <a:lnTo>
                    <a:pt x="7748" y="103944"/>
                  </a:lnTo>
                  <a:lnTo>
                    <a:pt x="29323" y="62223"/>
                  </a:lnTo>
                  <a:lnTo>
                    <a:pt x="62224" y="29323"/>
                  </a:lnTo>
                  <a:lnTo>
                    <a:pt x="103944" y="7748"/>
                  </a:lnTo>
                  <a:lnTo>
                    <a:pt x="151983" y="0"/>
                  </a:lnTo>
                  <a:lnTo>
                    <a:pt x="1367849" y="0"/>
                  </a:lnTo>
                  <a:lnTo>
                    <a:pt x="1415887" y="7748"/>
                  </a:lnTo>
                  <a:lnTo>
                    <a:pt x="1457608" y="29323"/>
                  </a:lnTo>
                  <a:lnTo>
                    <a:pt x="1490508" y="62223"/>
                  </a:lnTo>
                  <a:lnTo>
                    <a:pt x="1512083" y="103944"/>
                  </a:lnTo>
                  <a:lnTo>
                    <a:pt x="1519832" y="151983"/>
                  </a:lnTo>
                  <a:lnTo>
                    <a:pt x="1519832" y="2136552"/>
                  </a:lnTo>
                  <a:lnTo>
                    <a:pt x="1512083" y="2184590"/>
                  </a:lnTo>
                  <a:lnTo>
                    <a:pt x="1490508" y="2226312"/>
                  </a:lnTo>
                  <a:lnTo>
                    <a:pt x="1457608" y="2259212"/>
                  </a:lnTo>
                  <a:lnTo>
                    <a:pt x="1415887" y="2280787"/>
                  </a:lnTo>
                  <a:lnTo>
                    <a:pt x="1367849" y="2288536"/>
                  </a:lnTo>
                  <a:lnTo>
                    <a:pt x="151983" y="2288536"/>
                  </a:lnTo>
                  <a:lnTo>
                    <a:pt x="103944" y="2280787"/>
                  </a:lnTo>
                  <a:lnTo>
                    <a:pt x="62224" y="2259212"/>
                  </a:lnTo>
                  <a:lnTo>
                    <a:pt x="29323" y="2226312"/>
                  </a:lnTo>
                  <a:lnTo>
                    <a:pt x="7748" y="2184590"/>
                  </a:lnTo>
                  <a:lnTo>
                    <a:pt x="0" y="2136552"/>
                  </a:lnTo>
                  <a:lnTo>
                    <a:pt x="0" y="151983"/>
                  </a:lnTo>
                  <a:close/>
                </a:path>
              </a:pathLst>
            </a:custGeom>
            <a:noFill/>
            <a:ln cap="flat" cmpd="sng" w="25400">
              <a:solidFill>
                <a:srgbClr val="8064A2"/>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546" name="Google Shape;546;p39"/>
          <p:cNvSpPr txBox="1"/>
          <p:nvPr/>
        </p:nvSpPr>
        <p:spPr>
          <a:xfrm>
            <a:off x="1336554" y="4647572"/>
            <a:ext cx="1331595" cy="1294765"/>
          </a:xfrm>
          <a:prstGeom prst="rect">
            <a:avLst/>
          </a:prstGeom>
          <a:noFill/>
          <a:ln>
            <a:noFill/>
          </a:ln>
        </p:spPr>
        <p:txBody>
          <a:bodyPr anchorCtr="0" anchor="t" bIns="0" lIns="0" spcFirstLastPara="1" rIns="0" wrap="square" tIns="26650">
            <a:spAutoFit/>
          </a:bodyPr>
          <a:lstStyle/>
          <a:p>
            <a:pPr indent="-635" lvl="0" marL="12700" marR="5080" rtl="0" algn="ctr">
              <a:lnSpc>
                <a:spcPct val="91500"/>
              </a:lnSpc>
              <a:spcBef>
                <a:spcPts val="0"/>
              </a:spcBef>
              <a:spcAft>
                <a:spcPts val="0"/>
              </a:spcAft>
              <a:buNone/>
            </a:pPr>
            <a:r>
              <a:rPr lang="en-US" sz="1000">
                <a:latin typeface="Arial"/>
                <a:ea typeface="Arial"/>
                <a:cs typeface="Arial"/>
                <a:sym typeface="Arial"/>
              </a:rPr>
              <a:t>En Estudios de Computación, cuando codifican en pares, ¿qué tan amenudo los o las estudiantes dan razones para sus decisions? ¿qué tan a menudo fundamentan sus predicciones en ciencias?</a:t>
            </a:r>
            <a:endParaRPr sz="1000">
              <a:latin typeface="Arial"/>
              <a:ea typeface="Arial"/>
              <a:cs typeface="Arial"/>
              <a:sym typeface="Arial"/>
            </a:endParaRPr>
          </a:p>
        </p:txBody>
      </p:sp>
      <p:grpSp>
        <p:nvGrpSpPr>
          <p:cNvPr id="547" name="Google Shape;547;p39"/>
          <p:cNvGrpSpPr/>
          <p:nvPr/>
        </p:nvGrpSpPr>
        <p:grpSpPr>
          <a:xfrm>
            <a:off x="2930820" y="2597242"/>
            <a:ext cx="1689062" cy="1125628"/>
            <a:chOff x="2930820" y="2597242"/>
            <a:chExt cx="1689062" cy="1125628"/>
          </a:xfrm>
        </p:grpSpPr>
        <p:sp>
          <p:nvSpPr>
            <p:cNvPr id="548" name="Google Shape;548;p39"/>
            <p:cNvSpPr/>
            <p:nvPr/>
          </p:nvSpPr>
          <p:spPr>
            <a:xfrm>
              <a:off x="2930820" y="2597242"/>
              <a:ext cx="1520190" cy="965200"/>
            </a:xfrm>
            <a:custGeom>
              <a:rect b="b" l="l" r="r" t="t"/>
              <a:pathLst>
                <a:path extrusionOk="0" h="965200" w="1520189">
                  <a:moveTo>
                    <a:pt x="1423323" y="0"/>
                  </a:moveTo>
                  <a:lnTo>
                    <a:pt x="96508" y="0"/>
                  </a:lnTo>
                  <a:lnTo>
                    <a:pt x="58942" y="7584"/>
                  </a:lnTo>
                  <a:lnTo>
                    <a:pt x="28266" y="28266"/>
                  </a:lnTo>
                  <a:lnTo>
                    <a:pt x="7584" y="58942"/>
                  </a:lnTo>
                  <a:lnTo>
                    <a:pt x="0" y="96508"/>
                  </a:lnTo>
                  <a:lnTo>
                    <a:pt x="0" y="868584"/>
                  </a:lnTo>
                  <a:lnTo>
                    <a:pt x="7584" y="906149"/>
                  </a:lnTo>
                  <a:lnTo>
                    <a:pt x="28266" y="936826"/>
                  </a:lnTo>
                  <a:lnTo>
                    <a:pt x="58942" y="957509"/>
                  </a:lnTo>
                  <a:lnTo>
                    <a:pt x="96508" y="965093"/>
                  </a:lnTo>
                  <a:lnTo>
                    <a:pt x="1423323" y="965093"/>
                  </a:lnTo>
                  <a:lnTo>
                    <a:pt x="1460888" y="957509"/>
                  </a:lnTo>
                  <a:lnTo>
                    <a:pt x="1491565" y="936826"/>
                  </a:lnTo>
                  <a:lnTo>
                    <a:pt x="1512247" y="906149"/>
                  </a:lnTo>
                  <a:lnTo>
                    <a:pt x="1519831" y="868584"/>
                  </a:lnTo>
                  <a:lnTo>
                    <a:pt x="1519831" y="96508"/>
                  </a:lnTo>
                  <a:lnTo>
                    <a:pt x="1512247" y="58942"/>
                  </a:lnTo>
                  <a:lnTo>
                    <a:pt x="1491565" y="28266"/>
                  </a:lnTo>
                  <a:lnTo>
                    <a:pt x="1460888" y="7584"/>
                  </a:lnTo>
                  <a:lnTo>
                    <a:pt x="1423323" y="0"/>
                  </a:lnTo>
                  <a:close/>
                </a:path>
              </a:pathLst>
            </a:custGeom>
            <a:solidFill>
              <a:srgbClr val="FFFF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49" name="Google Shape;549;p39"/>
            <p:cNvSpPr/>
            <p:nvPr/>
          </p:nvSpPr>
          <p:spPr>
            <a:xfrm>
              <a:off x="2930820" y="2597242"/>
              <a:ext cx="1520190" cy="965200"/>
            </a:xfrm>
            <a:custGeom>
              <a:rect b="b" l="l" r="r" t="t"/>
              <a:pathLst>
                <a:path extrusionOk="0" h="965200" w="1520189">
                  <a:moveTo>
                    <a:pt x="0" y="96508"/>
                  </a:moveTo>
                  <a:lnTo>
                    <a:pt x="7584" y="58943"/>
                  </a:lnTo>
                  <a:lnTo>
                    <a:pt x="28266" y="28266"/>
                  </a:lnTo>
                  <a:lnTo>
                    <a:pt x="58943" y="7584"/>
                  </a:lnTo>
                  <a:lnTo>
                    <a:pt x="96508" y="0"/>
                  </a:lnTo>
                  <a:lnTo>
                    <a:pt x="1423323" y="0"/>
                  </a:lnTo>
                  <a:lnTo>
                    <a:pt x="1460888" y="7584"/>
                  </a:lnTo>
                  <a:lnTo>
                    <a:pt x="1491565" y="28266"/>
                  </a:lnTo>
                  <a:lnTo>
                    <a:pt x="1512247" y="58943"/>
                  </a:lnTo>
                  <a:lnTo>
                    <a:pt x="1519832" y="96508"/>
                  </a:lnTo>
                  <a:lnTo>
                    <a:pt x="1519832" y="868584"/>
                  </a:lnTo>
                  <a:lnTo>
                    <a:pt x="1512247" y="906149"/>
                  </a:lnTo>
                  <a:lnTo>
                    <a:pt x="1491565" y="936826"/>
                  </a:lnTo>
                  <a:lnTo>
                    <a:pt x="1460888" y="957508"/>
                  </a:lnTo>
                  <a:lnTo>
                    <a:pt x="1423323" y="965093"/>
                  </a:lnTo>
                  <a:lnTo>
                    <a:pt x="96508" y="965093"/>
                  </a:lnTo>
                  <a:lnTo>
                    <a:pt x="58943" y="957508"/>
                  </a:lnTo>
                  <a:lnTo>
                    <a:pt x="28266" y="936826"/>
                  </a:lnTo>
                  <a:lnTo>
                    <a:pt x="7584" y="906149"/>
                  </a:lnTo>
                  <a:lnTo>
                    <a:pt x="0" y="868584"/>
                  </a:lnTo>
                  <a:lnTo>
                    <a:pt x="0" y="96508"/>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50" name="Google Shape;550;p39"/>
            <p:cNvSpPr/>
            <p:nvPr/>
          </p:nvSpPr>
          <p:spPr>
            <a:xfrm>
              <a:off x="3099692" y="2757670"/>
              <a:ext cx="1520190" cy="965200"/>
            </a:xfrm>
            <a:custGeom>
              <a:rect b="b" l="l" r="r" t="t"/>
              <a:pathLst>
                <a:path extrusionOk="0" h="965200" w="1520189">
                  <a:moveTo>
                    <a:pt x="1423323" y="0"/>
                  </a:moveTo>
                  <a:lnTo>
                    <a:pt x="96508" y="0"/>
                  </a:lnTo>
                  <a:lnTo>
                    <a:pt x="58942" y="7584"/>
                  </a:lnTo>
                  <a:lnTo>
                    <a:pt x="28266" y="28266"/>
                  </a:lnTo>
                  <a:lnTo>
                    <a:pt x="7584" y="58942"/>
                  </a:lnTo>
                  <a:lnTo>
                    <a:pt x="0" y="96508"/>
                  </a:lnTo>
                  <a:lnTo>
                    <a:pt x="0" y="868583"/>
                  </a:lnTo>
                  <a:lnTo>
                    <a:pt x="7584" y="906149"/>
                  </a:lnTo>
                  <a:lnTo>
                    <a:pt x="28266" y="936825"/>
                  </a:lnTo>
                  <a:lnTo>
                    <a:pt x="58942" y="957507"/>
                  </a:lnTo>
                  <a:lnTo>
                    <a:pt x="96508" y="965092"/>
                  </a:lnTo>
                  <a:lnTo>
                    <a:pt x="1423323" y="965092"/>
                  </a:lnTo>
                  <a:lnTo>
                    <a:pt x="1460888" y="957507"/>
                  </a:lnTo>
                  <a:lnTo>
                    <a:pt x="1491564" y="936825"/>
                  </a:lnTo>
                  <a:lnTo>
                    <a:pt x="1512247" y="906149"/>
                  </a:lnTo>
                  <a:lnTo>
                    <a:pt x="1519831" y="868583"/>
                  </a:lnTo>
                  <a:lnTo>
                    <a:pt x="1519831" y="96508"/>
                  </a:lnTo>
                  <a:lnTo>
                    <a:pt x="1512247" y="58942"/>
                  </a:lnTo>
                  <a:lnTo>
                    <a:pt x="1491564" y="28266"/>
                  </a:lnTo>
                  <a:lnTo>
                    <a:pt x="1460888" y="7584"/>
                  </a:lnTo>
                  <a:lnTo>
                    <a:pt x="1423323" y="0"/>
                  </a:lnTo>
                  <a:close/>
                </a:path>
              </a:pathLst>
            </a:custGeom>
            <a:solidFill>
              <a:srgbClr val="FFFFFF">
                <a:alpha val="90196"/>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51" name="Google Shape;551;p39"/>
            <p:cNvSpPr/>
            <p:nvPr/>
          </p:nvSpPr>
          <p:spPr>
            <a:xfrm>
              <a:off x="3099692" y="2757670"/>
              <a:ext cx="1520190" cy="965200"/>
            </a:xfrm>
            <a:custGeom>
              <a:rect b="b" l="l" r="r" t="t"/>
              <a:pathLst>
                <a:path extrusionOk="0" h="965200" w="1520189">
                  <a:moveTo>
                    <a:pt x="0" y="96508"/>
                  </a:moveTo>
                  <a:lnTo>
                    <a:pt x="7584" y="58943"/>
                  </a:lnTo>
                  <a:lnTo>
                    <a:pt x="28266" y="28266"/>
                  </a:lnTo>
                  <a:lnTo>
                    <a:pt x="58943" y="7584"/>
                  </a:lnTo>
                  <a:lnTo>
                    <a:pt x="96508" y="0"/>
                  </a:lnTo>
                  <a:lnTo>
                    <a:pt x="1423323" y="0"/>
                  </a:lnTo>
                  <a:lnTo>
                    <a:pt x="1460888" y="7584"/>
                  </a:lnTo>
                  <a:lnTo>
                    <a:pt x="1491565" y="28266"/>
                  </a:lnTo>
                  <a:lnTo>
                    <a:pt x="1512247" y="58943"/>
                  </a:lnTo>
                  <a:lnTo>
                    <a:pt x="1519832" y="96508"/>
                  </a:lnTo>
                  <a:lnTo>
                    <a:pt x="1519832" y="868584"/>
                  </a:lnTo>
                  <a:lnTo>
                    <a:pt x="1512247" y="906149"/>
                  </a:lnTo>
                  <a:lnTo>
                    <a:pt x="1491565" y="936826"/>
                  </a:lnTo>
                  <a:lnTo>
                    <a:pt x="1460888" y="957508"/>
                  </a:lnTo>
                  <a:lnTo>
                    <a:pt x="1423323" y="965093"/>
                  </a:lnTo>
                  <a:lnTo>
                    <a:pt x="96508" y="965093"/>
                  </a:lnTo>
                  <a:lnTo>
                    <a:pt x="58943" y="957508"/>
                  </a:lnTo>
                  <a:lnTo>
                    <a:pt x="28266" y="936826"/>
                  </a:lnTo>
                  <a:lnTo>
                    <a:pt x="7584" y="906149"/>
                  </a:lnTo>
                  <a:lnTo>
                    <a:pt x="0" y="868584"/>
                  </a:lnTo>
                  <a:lnTo>
                    <a:pt x="0" y="96508"/>
                  </a:lnTo>
                  <a:close/>
                </a:path>
              </a:pathLst>
            </a:custGeom>
            <a:noFill/>
            <a:ln cap="flat" cmpd="sng" w="25400">
              <a:solidFill>
                <a:srgbClr val="9BBB59"/>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552" name="Google Shape;552;p39"/>
          <p:cNvSpPr txBox="1"/>
          <p:nvPr/>
        </p:nvSpPr>
        <p:spPr>
          <a:xfrm>
            <a:off x="3172315" y="2928500"/>
            <a:ext cx="1375410" cy="596900"/>
          </a:xfrm>
          <a:prstGeom prst="rect">
            <a:avLst/>
          </a:prstGeom>
          <a:noFill/>
          <a:ln>
            <a:noFill/>
          </a:ln>
        </p:spPr>
        <p:txBody>
          <a:bodyPr anchorCtr="0" anchor="t" bIns="0" lIns="0" spcFirstLastPara="1" rIns="0" wrap="square" tIns="26650">
            <a:spAutoFit/>
          </a:bodyPr>
          <a:lstStyle/>
          <a:p>
            <a:pPr indent="-635" lvl="0" marL="12700" marR="5080" rtl="0" algn="ctr">
              <a:lnSpc>
                <a:spcPct val="91300"/>
              </a:lnSpc>
              <a:spcBef>
                <a:spcPts val="0"/>
              </a:spcBef>
              <a:spcAft>
                <a:spcPts val="0"/>
              </a:spcAft>
              <a:buNone/>
            </a:pPr>
            <a:r>
              <a:rPr lang="en-US" sz="1000">
                <a:latin typeface="Arial"/>
                <a:ea typeface="Arial"/>
                <a:cs typeface="Arial"/>
                <a:sym typeface="Arial"/>
              </a:rPr>
              <a:t>Ayudar a los y las estudiantes a cuestionar y rebatir las ideas de otros (Rebatir, R)</a:t>
            </a:r>
            <a:endParaRPr sz="1000">
              <a:latin typeface="Arial"/>
              <a:ea typeface="Arial"/>
              <a:cs typeface="Arial"/>
              <a:sym typeface="Arial"/>
            </a:endParaRPr>
          </a:p>
        </p:txBody>
      </p:sp>
      <p:grpSp>
        <p:nvGrpSpPr>
          <p:cNvPr id="553" name="Google Shape;553;p39"/>
          <p:cNvGrpSpPr/>
          <p:nvPr/>
        </p:nvGrpSpPr>
        <p:grpSpPr>
          <a:xfrm>
            <a:off x="2930820" y="4004354"/>
            <a:ext cx="1689062" cy="2484527"/>
            <a:chOff x="2930820" y="4004354"/>
            <a:chExt cx="1689062" cy="2484527"/>
          </a:xfrm>
        </p:grpSpPr>
        <p:sp>
          <p:nvSpPr>
            <p:cNvPr id="554" name="Google Shape;554;p39"/>
            <p:cNvSpPr/>
            <p:nvPr/>
          </p:nvSpPr>
          <p:spPr>
            <a:xfrm>
              <a:off x="2930820" y="4004354"/>
              <a:ext cx="1520190" cy="2324100"/>
            </a:xfrm>
            <a:custGeom>
              <a:rect b="b" l="l" r="r" t="t"/>
              <a:pathLst>
                <a:path extrusionOk="0" h="2324100" w="1520189">
                  <a:moveTo>
                    <a:pt x="1367849" y="0"/>
                  </a:moveTo>
                  <a:lnTo>
                    <a:pt x="151983" y="0"/>
                  </a:lnTo>
                  <a:lnTo>
                    <a:pt x="103944" y="7748"/>
                  </a:lnTo>
                  <a:lnTo>
                    <a:pt x="62224" y="29323"/>
                  </a:lnTo>
                  <a:lnTo>
                    <a:pt x="29323" y="62224"/>
                  </a:lnTo>
                  <a:lnTo>
                    <a:pt x="7748" y="103944"/>
                  </a:lnTo>
                  <a:lnTo>
                    <a:pt x="0" y="151983"/>
                  </a:lnTo>
                  <a:lnTo>
                    <a:pt x="0" y="2171633"/>
                  </a:lnTo>
                  <a:lnTo>
                    <a:pt x="7748" y="2219672"/>
                  </a:lnTo>
                  <a:lnTo>
                    <a:pt x="29323" y="2261393"/>
                  </a:lnTo>
                  <a:lnTo>
                    <a:pt x="62224" y="2294293"/>
                  </a:lnTo>
                  <a:lnTo>
                    <a:pt x="103944" y="2315869"/>
                  </a:lnTo>
                  <a:lnTo>
                    <a:pt x="151983" y="2323617"/>
                  </a:lnTo>
                  <a:lnTo>
                    <a:pt x="1367849" y="2323617"/>
                  </a:lnTo>
                  <a:lnTo>
                    <a:pt x="1415887" y="2315869"/>
                  </a:lnTo>
                  <a:lnTo>
                    <a:pt x="1457608" y="2294293"/>
                  </a:lnTo>
                  <a:lnTo>
                    <a:pt x="1490507" y="2261393"/>
                  </a:lnTo>
                  <a:lnTo>
                    <a:pt x="1512083" y="2219672"/>
                  </a:lnTo>
                  <a:lnTo>
                    <a:pt x="1519831" y="2171633"/>
                  </a:lnTo>
                  <a:lnTo>
                    <a:pt x="1519831" y="151983"/>
                  </a:lnTo>
                  <a:lnTo>
                    <a:pt x="1512083" y="103944"/>
                  </a:lnTo>
                  <a:lnTo>
                    <a:pt x="1490507" y="62224"/>
                  </a:lnTo>
                  <a:lnTo>
                    <a:pt x="1457608" y="29323"/>
                  </a:lnTo>
                  <a:lnTo>
                    <a:pt x="1415887" y="7748"/>
                  </a:lnTo>
                  <a:lnTo>
                    <a:pt x="1367849" y="0"/>
                  </a:lnTo>
                  <a:close/>
                </a:path>
              </a:pathLst>
            </a:custGeom>
            <a:solidFill>
              <a:srgbClr val="FFFF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55" name="Google Shape;555;p39"/>
            <p:cNvSpPr/>
            <p:nvPr/>
          </p:nvSpPr>
          <p:spPr>
            <a:xfrm>
              <a:off x="2930820" y="4004354"/>
              <a:ext cx="1520190" cy="2324100"/>
            </a:xfrm>
            <a:custGeom>
              <a:rect b="b" l="l" r="r" t="t"/>
              <a:pathLst>
                <a:path extrusionOk="0" h="2324100" w="1520189">
                  <a:moveTo>
                    <a:pt x="0" y="151982"/>
                  </a:moveTo>
                  <a:lnTo>
                    <a:pt x="7748" y="103944"/>
                  </a:lnTo>
                  <a:lnTo>
                    <a:pt x="29323" y="62223"/>
                  </a:lnTo>
                  <a:lnTo>
                    <a:pt x="62223" y="29323"/>
                  </a:lnTo>
                  <a:lnTo>
                    <a:pt x="103944" y="7748"/>
                  </a:lnTo>
                  <a:lnTo>
                    <a:pt x="151982" y="0"/>
                  </a:lnTo>
                  <a:lnTo>
                    <a:pt x="1367849" y="0"/>
                  </a:lnTo>
                  <a:lnTo>
                    <a:pt x="1415887" y="7748"/>
                  </a:lnTo>
                  <a:lnTo>
                    <a:pt x="1457608" y="29323"/>
                  </a:lnTo>
                  <a:lnTo>
                    <a:pt x="1490508" y="62223"/>
                  </a:lnTo>
                  <a:lnTo>
                    <a:pt x="1512083" y="103944"/>
                  </a:lnTo>
                  <a:lnTo>
                    <a:pt x="1519832" y="151982"/>
                  </a:lnTo>
                  <a:lnTo>
                    <a:pt x="1519832" y="2171634"/>
                  </a:lnTo>
                  <a:lnTo>
                    <a:pt x="1512083" y="2219672"/>
                  </a:lnTo>
                  <a:lnTo>
                    <a:pt x="1490508" y="2261393"/>
                  </a:lnTo>
                  <a:lnTo>
                    <a:pt x="1457608" y="2294293"/>
                  </a:lnTo>
                  <a:lnTo>
                    <a:pt x="1415887" y="2315868"/>
                  </a:lnTo>
                  <a:lnTo>
                    <a:pt x="1367849" y="2323617"/>
                  </a:lnTo>
                  <a:lnTo>
                    <a:pt x="151982" y="2323617"/>
                  </a:lnTo>
                  <a:lnTo>
                    <a:pt x="103944" y="2315868"/>
                  </a:lnTo>
                  <a:lnTo>
                    <a:pt x="62223" y="2294293"/>
                  </a:lnTo>
                  <a:lnTo>
                    <a:pt x="29323" y="2261393"/>
                  </a:lnTo>
                  <a:lnTo>
                    <a:pt x="7748" y="2219672"/>
                  </a:lnTo>
                  <a:lnTo>
                    <a:pt x="0" y="2171634"/>
                  </a:lnTo>
                  <a:lnTo>
                    <a:pt x="0" y="151982"/>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56" name="Google Shape;556;p39"/>
            <p:cNvSpPr/>
            <p:nvPr/>
          </p:nvSpPr>
          <p:spPr>
            <a:xfrm>
              <a:off x="3099692" y="4164781"/>
              <a:ext cx="1520190" cy="2324100"/>
            </a:xfrm>
            <a:custGeom>
              <a:rect b="b" l="l" r="r" t="t"/>
              <a:pathLst>
                <a:path extrusionOk="0" h="2324100" w="1520189">
                  <a:moveTo>
                    <a:pt x="1367848" y="0"/>
                  </a:moveTo>
                  <a:lnTo>
                    <a:pt x="151982" y="0"/>
                  </a:lnTo>
                  <a:lnTo>
                    <a:pt x="103943" y="7748"/>
                  </a:lnTo>
                  <a:lnTo>
                    <a:pt x="62223" y="29323"/>
                  </a:lnTo>
                  <a:lnTo>
                    <a:pt x="29323" y="62223"/>
                  </a:lnTo>
                  <a:lnTo>
                    <a:pt x="7748" y="103944"/>
                  </a:lnTo>
                  <a:lnTo>
                    <a:pt x="0" y="151982"/>
                  </a:lnTo>
                  <a:lnTo>
                    <a:pt x="0" y="2171633"/>
                  </a:lnTo>
                  <a:lnTo>
                    <a:pt x="7748" y="2219672"/>
                  </a:lnTo>
                  <a:lnTo>
                    <a:pt x="29323" y="2261392"/>
                  </a:lnTo>
                  <a:lnTo>
                    <a:pt x="62223" y="2294292"/>
                  </a:lnTo>
                  <a:lnTo>
                    <a:pt x="103943" y="2315868"/>
                  </a:lnTo>
                  <a:lnTo>
                    <a:pt x="151982" y="2323616"/>
                  </a:lnTo>
                  <a:lnTo>
                    <a:pt x="1367848" y="2323616"/>
                  </a:lnTo>
                  <a:lnTo>
                    <a:pt x="1415886" y="2315868"/>
                  </a:lnTo>
                  <a:lnTo>
                    <a:pt x="1457607" y="2294292"/>
                  </a:lnTo>
                  <a:lnTo>
                    <a:pt x="1490507" y="2261392"/>
                  </a:lnTo>
                  <a:lnTo>
                    <a:pt x="1512083" y="2219672"/>
                  </a:lnTo>
                  <a:lnTo>
                    <a:pt x="1519831" y="2171633"/>
                  </a:lnTo>
                  <a:lnTo>
                    <a:pt x="1519831" y="151982"/>
                  </a:lnTo>
                  <a:lnTo>
                    <a:pt x="1512083" y="103944"/>
                  </a:lnTo>
                  <a:lnTo>
                    <a:pt x="1490507" y="62223"/>
                  </a:lnTo>
                  <a:lnTo>
                    <a:pt x="1457607" y="29323"/>
                  </a:lnTo>
                  <a:lnTo>
                    <a:pt x="1415886" y="7748"/>
                  </a:lnTo>
                  <a:lnTo>
                    <a:pt x="1367848" y="0"/>
                  </a:lnTo>
                  <a:close/>
                </a:path>
              </a:pathLst>
            </a:custGeom>
            <a:solidFill>
              <a:srgbClr val="FFFFFF">
                <a:alpha val="90196"/>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57" name="Google Shape;557;p39"/>
            <p:cNvSpPr/>
            <p:nvPr/>
          </p:nvSpPr>
          <p:spPr>
            <a:xfrm>
              <a:off x="3099692" y="4164781"/>
              <a:ext cx="1520190" cy="2324100"/>
            </a:xfrm>
            <a:custGeom>
              <a:rect b="b" l="l" r="r" t="t"/>
              <a:pathLst>
                <a:path extrusionOk="0" h="2324100" w="1520189">
                  <a:moveTo>
                    <a:pt x="0" y="151982"/>
                  </a:moveTo>
                  <a:lnTo>
                    <a:pt x="7748" y="103944"/>
                  </a:lnTo>
                  <a:lnTo>
                    <a:pt x="29323" y="62223"/>
                  </a:lnTo>
                  <a:lnTo>
                    <a:pt x="62223" y="29323"/>
                  </a:lnTo>
                  <a:lnTo>
                    <a:pt x="103944" y="7748"/>
                  </a:lnTo>
                  <a:lnTo>
                    <a:pt x="151982" y="0"/>
                  </a:lnTo>
                  <a:lnTo>
                    <a:pt x="1367849" y="0"/>
                  </a:lnTo>
                  <a:lnTo>
                    <a:pt x="1415887" y="7748"/>
                  </a:lnTo>
                  <a:lnTo>
                    <a:pt x="1457608" y="29323"/>
                  </a:lnTo>
                  <a:lnTo>
                    <a:pt x="1490508" y="62223"/>
                  </a:lnTo>
                  <a:lnTo>
                    <a:pt x="1512083" y="103944"/>
                  </a:lnTo>
                  <a:lnTo>
                    <a:pt x="1519832" y="151982"/>
                  </a:lnTo>
                  <a:lnTo>
                    <a:pt x="1519832" y="2171634"/>
                  </a:lnTo>
                  <a:lnTo>
                    <a:pt x="1512083" y="2219672"/>
                  </a:lnTo>
                  <a:lnTo>
                    <a:pt x="1490508" y="2261393"/>
                  </a:lnTo>
                  <a:lnTo>
                    <a:pt x="1457608" y="2294293"/>
                  </a:lnTo>
                  <a:lnTo>
                    <a:pt x="1415887" y="2315868"/>
                  </a:lnTo>
                  <a:lnTo>
                    <a:pt x="1367849" y="2323617"/>
                  </a:lnTo>
                  <a:lnTo>
                    <a:pt x="151982" y="2323617"/>
                  </a:lnTo>
                  <a:lnTo>
                    <a:pt x="103944" y="2315868"/>
                  </a:lnTo>
                  <a:lnTo>
                    <a:pt x="62223" y="2294293"/>
                  </a:lnTo>
                  <a:lnTo>
                    <a:pt x="29323" y="2261393"/>
                  </a:lnTo>
                  <a:lnTo>
                    <a:pt x="7748" y="2219672"/>
                  </a:lnTo>
                  <a:lnTo>
                    <a:pt x="0" y="2171634"/>
                  </a:lnTo>
                  <a:lnTo>
                    <a:pt x="0" y="151982"/>
                  </a:lnTo>
                  <a:close/>
                </a:path>
              </a:pathLst>
            </a:custGeom>
            <a:noFill/>
            <a:ln cap="flat" cmpd="sng" w="25400">
              <a:solidFill>
                <a:srgbClr val="8064A2"/>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558" name="Google Shape;558;p39"/>
          <p:cNvSpPr txBox="1"/>
          <p:nvPr/>
        </p:nvSpPr>
        <p:spPr>
          <a:xfrm>
            <a:off x="3179109" y="4595756"/>
            <a:ext cx="1361440" cy="1435100"/>
          </a:xfrm>
          <a:prstGeom prst="rect">
            <a:avLst/>
          </a:prstGeom>
          <a:noFill/>
          <a:ln>
            <a:noFill/>
          </a:ln>
        </p:spPr>
        <p:txBody>
          <a:bodyPr anchorCtr="0" anchor="t" bIns="0" lIns="0" spcFirstLastPara="1" rIns="0" wrap="square" tIns="26025">
            <a:spAutoFit/>
          </a:bodyPr>
          <a:lstStyle/>
          <a:p>
            <a:pPr indent="0" lvl="0" marL="12700" marR="5080" rtl="0" algn="ctr">
              <a:lnSpc>
                <a:spcPct val="91600"/>
              </a:lnSpc>
              <a:spcBef>
                <a:spcPts val="0"/>
              </a:spcBef>
              <a:spcAft>
                <a:spcPts val="0"/>
              </a:spcAft>
              <a:buNone/>
            </a:pPr>
            <a:r>
              <a:rPr lang="en-US" sz="1000">
                <a:latin typeface="Arial"/>
                <a:ea typeface="Arial"/>
                <a:cs typeface="Arial"/>
                <a:sym typeface="Arial"/>
              </a:rPr>
              <a:t>¿Hasta qué punto mis estudiantes rebaten las ideas de los demás cuando examinan fuentes históticas? En el modulo de medios y género (Sociología) ¿qué tan bien mis estudiantes evalúan diferentes teorías críticas durante la discusión?</a:t>
            </a:r>
            <a:endParaRPr sz="1000">
              <a:latin typeface="Arial"/>
              <a:ea typeface="Arial"/>
              <a:cs typeface="Arial"/>
              <a:sym typeface="Arial"/>
            </a:endParaRPr>
          </a:p>
        </p:txBody>
      </p:sp>
      <p:grpSp>
        <p:nvGrpSpPr>
          <p:cNvPr id="559" name="Google Shape;559;p39"/>
          <p:cNvGrpSpPr/>
          <p:nvPr/>
        </p:nvGrpSpPr>
        <p:grpSpPr>
          <a:xfrm>
            <a:off x="4788395" y="2597242"/>
            <a:ext cx="1689059" cy="1125628"/>
            <a:chOff x="4788395" y="2597242"/>
            <a:chExt cx="1689059" cy="1125628"/>
          </a:xfrm>
        </p:grpSpPr>
        <p:sp>
          <p:nvSpPr>
            <p:cNvPr id="560" name="Google Shape;560;p39"/>
            <p:cNvSpPr/>
            <p:nvPr/>
          </p:nvSpPr>
          <p:spPr>
            <a:xfrm>
              <a:off x="4788395" y="2597242"/>
              <a:ext cx="1520190" cy="965200"/>
            </a:xfrm>
            <a:custGeom>
              <a:rect b="b" l="l" r="r" t="t"/>
              <a:pathLst>
                <a:path extrusionOk="0" h="965200" w="1520189">
                  <a:moveTo>
                    <a:pt x="1423323" y="0"/>
                  </a:moveTo>
                  <a:lnTo>
                    <a:pt x="96508" y="0"/>
                  </a:lnTo>
                  <a:lnTo>
                    <a:pt x="58942" y="7584"/>
                  </a:lnTo>
                  <a:lnTo>
                    <a:pt x="28266" y="28266"/>
                  </a:lnTo>
                  <a:lnTo>
                    <a:pt x="7584" y="58942"/>
                  </a:lnTo>
                  <a:lnTo>
                    <a:pt x="0" y="96508"/>
                  </a:lnTo>
                  <a:lnTo>
                    <a:pt x="0" y="868584"/>
                  </a:lnTo>
                  <a:lnTo>
                    <a:pt x="7584" y="906149"/>
                  </a:lnTo>
                  <a:lnTo>
                    <a:pt x="28266" y="936826"/>
                  </a:lnTo>
                  <a:lnTo>
                    <a:pt x="58942" y="957509"/>
                  </a:lnTo>
                  <a:lnTo>
                    <a:pt x="96508" y="965093"/>
                  </a:lnTo>
                  <a:lnTo>
                    <a:pt x="1423323" y="965093"/>
                  </a:lnTo>
                  <a:lnTo>
                    <a:pt x="1460888" y="957509"/>
                  </a:lnTo>
                  <a:lnTo>
                    <a:pt x="1491565" y="936826"/>
                  </a:lnTo>
                  <a:lnTo>
                    <a:pt x="1512247" y="906149"/>
                  </a:lnTo>
                  <a:lnTo>
                    <a:pt x="1519831" y="868584"/>
                  </a:lnTo>
                  <a:lnTo>
                    <a:pt x="1519831" y="96508"/>
                  </a:lnTo>
                  <a:lnTo>
                    <a:pt x="1512247" y="58942"/>
                  </a:lnTo>
                  <a:lnTo>
                    <a:pt x="1491565" y="28266"/>
                  </a:lnTo>
                  <a:lnTo>
                    <a:pt x="1460888" y="7584"/>
                  </a:lnTo>
                  <a:lnTo>
                    <a:pt x="1423323" y="0"/>
                  </a:lnTo>
                  <a:close/>
                </a:path>
              </a:pathLst>
            </a:custGeom>
            <a:solidFill>
              <a:srgbClr val="92D05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61" name="Google Shape;561;p39"/>
            <p:cNvSpPr/>
            <p:nvPr/>
          </p:nvSpPr>
          <p:spPr>
            <a:xfrm>
              <a:off x="4788395" y="2597242"/>
              <a:ext cx="1520190" cy="965200"/>
            </a:xfrm>
            <a:custGeom>
              <a:rect b="b" l="l" r="r" t="t"/>
              <a:pathLst>
                <a:path extrusionOk="0" h="965200" w="1520189">
                  <a:moveTo>
                    <a:pt x="0" y="96508"/>
                  </a:moveTo>
                  <a:lnTo>
                    <a:pt x="7584" y="58943"/>
                  </a:lnTo>
                  <a:lnTo>
                    <a:pt x="28266" y="28266"/>
                  </a:lnTo>
                  <a:lnTo>
                    <a:pt x="58943" y="7584"/>
                  </a:lnTo>
                  <a:lnTo>
                    <a:pt x="96508" y="0"/>
                  </a:lnTo>
                  <a:lnTo>
                    <a:pt x="1423323" y="0"/>
                  </a:lnTo>
                  <a:lnTo>
                    <a:pt x="1460888" y="7584"/>
                  </a:lnTo>
                  <a:lnTo>
                    <a:pt x="1491565" y="28266"/>
                  </a:lnTo>
                  <a:lnTo>
                    <a:pt x="1512247" y="58943"/>
                  </a:lnTo>
                  <a:lnTo>
                    <a:pt x="1519832" y="96508"/>
                  </a:lnTo>
                  <a:lnTo>
                    <a:pt x="1519832" y="868584"/>
                  </a:lnTo>
                  <a:lnTo>
                    <a:pt x="1512247" y="906149"/>
                  </a:lnTo>
                  <a:lnTo>
                    <a:pt x="1491565" y="936826"/>
                  </a:lnTo>
                  <a:lnTo>
                    <a:pt x="1460888" y="957508"/>
                  </a:lnTo>
                  <a:lnTo>
                    <a:pt x="1423323" y="965093"/>
                  </a:lnTo>
                  <a:lnTo>
                    <a:pt x="96508" y="965093"/>
                  </a:lnTo>
                  <a:lnTo>
                    <a:pt x="58943" y="957508"/>
                  </a:lnTo>
                  <a:lnTo>
                    <a:pt x="28266" y="936826"/>
                  </a:lnTo>
                  <a:lnTo>
                    <a:pt x="7584" y="906149"/>
                  </a:lnTo>
                  <a:lnTo>
                    <a:pt x="0" y="868584"/>
                  </a:lnTo>
                  <a:lnTo>
                    <a:pt x="0" y="96508"/>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62" name="Google Shape;562;p39"/>
            <p:cNvSpPr/>
            <p:nvPr/>
          </p:nvSpPr>
          <p:spPr>
            <a:xfrm>
              <a:off x="4957264" y="2757670"/>
              <a:ext cx="1520190" cy="965200"/>
            </a:xfrm>
            <a:custGeom>
              <a:rect b="b" l="l" r="r" t="t"/>
              <a:pathLst>
                <a:path extrusionOk="0" h="965200" w="1520189">
                  <a:moveTo>
                    <a:pt x="1423323" y="0"/>
                  </a:moveTo>
                  <a:lnTo>
                    <a:pt x="96508" y="0"/>
                  </a:lnTo>
                  <a:lnTo>
                    <a:pt x="58943" y="7584"/>
                  </a:lnTo>
                  <a:lnTo>
                    <a:pt x="28267" y="28266"/>
                  </a:lnTo>
                  <a:lnTo>
                    <a:pt x="7584" y="58942"/>
                  </a:lnTo>
                  <a:lnTo>
                    <a:pt x="0" y="96508"/>
                  </a:lnTo>
                  <a:lnTo>
                    <a:pt x="0" y="868583"/>
                  </a:lnTo>
                  <a:lnTo>
                    <a:pt x="7584" y="906149"/>
                  </a:lnTo>
                  <a:lnTo>
                    <a:pt x="28267" y="936825"/>
                  </a:lnTo>
                  <a:lnTo>
                    <a:pt x="58943" y="957507"/>
                  </a:lnTo>
                  <a:lnTo>
                    <a:pt x="96508" y="965092"/>
                  </a:lnTo>
                  <a:lnTo>
                    <a:pt x="1423323" y="965092"/>
                  </a:lnTo>
                  <a:lnTo>
                    <a:pt x="1460888" y="957507"/>
                  </a:lnTo>
                  <a:lnTo>
                    <a:pt x="1491565" y="936825"/>
                  </a:lnTo>
                  <a:lnTo>
                    <a:pt x="1512247" y="906149"/>
                  </a:lnTo>
                  <a:lnTo>
                    <a:pt x="1519831" y="868583"/>
                  </a:lnTo>
                  <a:lnTo>
                    <a:pt x="1519831" y="96508"/>
                  </a:lnTo>
                  <a:lnTo>
                    <a:pt x="1512247" y="58942"/>
                  </a:lnTo>
                  <a:lnTo>
                    <a:pt x="1491565" y="28266"/>
                  </a:lnTo>
                  <a:lnTo>
                    <a:pt x="1460888" y="7584"/>
                  </a:lnTo>
                  <a:lnTo>
                    <a:pt x="1423323" y="0"/>
                  </a:lnTo>
                  <a:close/>
                </a:path>
              </a:pathLst>
            </a:custGeom>
            <a:solidFill>
              <a:srgbClr val="FFFFFF">
                <a:alpha val="90196"/>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63" name="Google Shape;563;p39"/>
            <p:cNvSpPr/>
            <p:nvPr/>
          </p:nvSpPr>
          <p:spPr>
            <a:xfrm>
              <a:off x="4957264" y="2757670"/>
              <a:ext cx="1520190" cy="965200"/>
            </a:xfrm>
            <a:custGeom>
              <a:rect b="b" l="l" r="r" t="t"/>
              <a:pathLst>
                <a:path extrusionOk="0" h="965200" w="1520189">
                  <a:moveTo>
                    <a:pt x="0" y="96508"/>
                  </a:moveTo>
                  <a:lnTo>
                    <a:pt x="7584" y="58943"/>
                  </a:lnTo>
                  <a:lnTo>
                    <a:pt x="28266" y="28266"/>
                  </a:lnTo>
                  <a:lnTo>
                    <a:pt x="58943" y="7584"/>
                  </a:lnTo>
                  <a:lnTo>
                    <a:pt x="96508" y="0"/>
                  </a:lnTo>
                  <a:lnTo>
                    <a:pt x="1423323" y="0"/>
                  </a:lnTo>
                  <a:lnTo>
                    <a:pt x="1460888" y="7584"/>
                  </a:lnTo>
                  <a:lnTo>
                    <a:pt x="1491565" y="28266"/>
                  </a:lnTo>
                  <a:lnTo>
                    <a:pt x="1512247" y="58943"/>
                  </a:lnTo>
                  <a:lnTo>
                    <a:pt x="1519832" y="96508"/>
                  </a:lnTo>
                  <a:lnTo>
                    <a:pt x="1519832" y="868584"/>
                  </a:lnTo>
                  <a:lnTo>
                    <a:pt x="1512247" y="906149"/>
                  </a:lnTo>
                  <a:lnTo>
                    <a:pt x="1491565" y="936826"/>
                  </a:lnTo>
                  <a:lnTo>
                    <a:pt x="1460888" y="957508"/>
                  </a:lnTo>
                  <a:lnTo>
                    <a:pt x="1423323" y="965093"/>
                  </a:lnTo>
                  <a:lnTo>
                    <a:pt x="96508" y="965093"/>
                  </a:lnTo>
                  <a:lnTo>
                    <a:pt x="58943" y="957508"/>
                  </a:lnTo>
                  <a:lnTo>
                    <a:pt x="28266" y="936826"/>
                  </a:lnTo>
                  <a:lnTo>
                    <a:pt x="7584" y="906149"/>
                  </a:lnTo>
                  <a:lnTo>
                    <a:pt x="0" y="868584"/>
                  </a:lnTo>
                  <a:lnTo>
                    <a:pt x="0" y="96508"/>
                  </a:lnTo>
                  <a:close/>
                </a:path>
              </a:pathLst>
            </a:custGeom>
            <a:noFill/>
            <a:ln cap="flat" cmpd="sng" w="25400">
              <a:solidFill>
                <a:srgbClr val="9BBB59"/>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564" name="Google Shape;564;p39"/>
          <p:cNvSpPr txBox="1"/>
          <p:nvPr/>
        </p:nvSpPr>
        <p:spPr>
          <a:xfrm>
            <a:off x="5018394" y="2928500"/>
            <a:ext cx="1398270" cy="596900"/>
          </a:xfrm>
          <a:prstGeom prst="rect">
            <a:avLst/>
          </a:prstGeom>
          <a:noFill/>
          <a:ln>
            <a:noFill/>
          </a:ln>
        </p:spPr>
        <p:txBody>
          <a:bodyPr anchorCtr="0" anchor="t" bIns="0" lIns="0" spcFirstLastPara="1" rIns="0" wrap="square" tIns="26650">
            <a:spAutoFit/>
          </a:bodyPr>
          <a:lstStyle/>
          <a:p>
            <a:pPr indent="-635" lvl="0" marL="12700" marR="5080" rtl="0" algn="ctr">
              <a:lnSpc>
                <a:spcPct val="91300"/>
              </a:lnSpc>
              <a:spcBef>
                <a:spcPts val="0"/>
              </a:spcBef>
              <a:spcAft>
                <a:spcPts val="0"/>
              </a:spcAft>
              <a:buNone/>
            </a:pPr>
            <a:r>
              <a:rPr lang="en-US" sz="1000">
                <a:latin typeface="Arial"/>
                <a:ea typeface="Arial"/>
                <a:cs typeface="Arial"/>
                <a:sym typeface="Arial"/>
              </a:rPr>
              <a:t>Ayudar a los y las estudiantes a desarrollar sus ideas a partir de las de otros (desarrollar ideas, D)</a:t>
            </a:r>
            <a:endParaRPr sz="1000">
              <a:latin typeface="Arial"/>
              <a:ea typeface="Arial"/>
              <a:cs typeface="Arial"/>
              <a:sym typeface="Arial"/>
            </a:endParaRPr>
          </a:p>
        </p:txBody>
      </p:sp>
      <p:grpSp>
        <p:nvGrpSpPr>
          <p:cNvPr id="565" name="Google Shape;565;p39"/>
          <p:cNvGrpSpPr/>
          <p:nvPr/>
        </p:nvGrpSpPr>
        <p:grpSpPr>
          <a:xfrm>
            <a:off x="4788395" y="4004354"/>
            <a:ext cx="1689059" cy="2602637"/>
            <a:chOff x="4788395" y="4004354"/>
            <a:chExt cx="1689059" cy="2602637"/>
          </a:xfrm>
        </p:grpSpPr>
        <p:sp>
          <p:nvSpPr>
            <p:cNvPr id="566" name="Google Shape;566;p39"/>
            <p:cNvSpPr/>
            <p:nvPr/>
          </p:nvSpPr>
          <p:spPr>
            <a:xfrm>
              <a:off x="4788395" y="4004354"/>
              <a:ext cx="1520190" cy="2442210"/>
            </a:xfrm>
            <a:custGeom>
              <a:rect b="b" l="l" r="r" t="t"/>
              <a:pathLst>
                <a:path extrusionOk="0" h="2442210" w="1520189">
                  <a:moveTo>
                    <a:pt x="1367849" y="0"/>
                  </a:moveTo>
                  <a:lnTo>
                    <a:pt x="151982" y="0"/>
                  </a:lnTo>
                  <a:lnTo>
                    <a:pt x="103944" y="7748"/>
                  </a:lnTo>
                  <a:lnTo>
                    <a:pt x="62223" y="29323"/>
                  </a:lnTo>
                  <a:lnTo>
                    <a:pt x="29323" y="62224"/>
                  </a:lnTo>
                  <a:lnTo>
                    <a:pt x="7748" y="103944"/>
                  </a:lnTo>
                  <a:lnTo>
                    <a:pt x="0" y="151983"/>
                  </a:lnTo>
                  <a:lnTo>
                    <a:pt x="0" y="2289820"/>
                  </a:lnTo>
                  <a:lnTo>
                    <a:pt x="7748" y="2337859"/>
                  </a:lnTo>
                  <a:lnTo>
                    <a:pt x="29323" y="2379579"/>
                  </a:lnTo>
                  <a:lnTo>
                    <a:pt x="62223" y="2412479"/>
                  </a:lnTo>
                  <a:lnTo>
                    <a:pt x="103944" y="2434055"/>
                  </a:lnTo>
                  <a:lnTo>
                    <a:pt x="151982" y="2441803"/>
                  </a:lnTo>
                  <a:lnTo>
                    <a:pt x="1367849" y="2441803"/>
                  </a:lnTo>
                  <a:lnTo>
                    <a:pt x="1415887" y="2434055"/>
                  </a:lnTo>
                  <a:lnTo>
                    <a:pt x="1457608" y="2412479"/>
                  </a:lnTo>
                  <a:lnTo>
                    <a:pt x="1490507" y="2379579"/>
                  </a:lnTo>
                  <a:lnTo>
                    <a:pt x="1512083" y="2337859"/>
                  </a:lnTo>
                  <a:lnTo>
                    <a:pt x="1519831" y="2289820"/>
                  </a:lnTo>
                  <a:lnTo>
                    <a:pt x="1519831" y="151983"/>
                  </a:lnTo>
                  <a:lnTo>
                    <a:pt x="1512083" y="103944"/>
                  </a:lnTo>
                  <a:lnTo>
                    <a:pt x="1490507" y="62224"/>
                  </a:lnTo>
                  <a:lnTo>
                    <a:pt x="1457608" y="29323"/>
                  </a:lnTo>
                  <a:lnTo>
                    <a:pt x="1415887" y="7748"/>
                  </a:lnTo>
                  <a:lnTo>
                    <a:pt x="1367849" y="0"/>
                  </a:lnTo>
                  <a:close/>
                </a:path>
              </a:pathLst>
            </a:custGeom>
            <a:solidFill>
              <a:srgbClr val="92D05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67" name="Google Shape;567;p39"/>
            <p:cNvSpPr/>
            <p:nvPr/>
          </p:nvSpPr>
          <p:spPr>
            <a:xfrm>
              <a:off x="4788395" y="4004354"/>
              <a:ext cx="1520190" cy="2442210"/>
            </a:xfrm>
            <a:custGeom>
              <a:rect b="b" l="l" r="r" t="t"/>
              <a:pathLst>
                <a:path extrusionOk="0" h="2442210" w="1520189">
                  <a:moveTo>
                    <a:pt x="0" y="151982"/>
                  </a:moveTo>
                  <a:lnTo>
                    <a:pt x="7748" y="103944"/>
                  </a:lnTo>
                  <a:lnTo>
                    <a:pt x="29323" y="62223"/>
                  </a:lnTo>
                  <a:lnTo>
                    <a:pt x="62223" y="29323"/>
                  </a:lnTo>
                  <a:lnTo>
                    <a:pt x="103944" y="7748"/>
                  </a:lnTo>
                  <a:lnTo>
                    <a:pt x="151982" y="0"/>
                  </a:lnTo>
                  <a:lnTo>
                    <a:pt x="1367849" y="0"/>
                  </a:lnTo>
                  <a:lnTo>
                    <a:pt x="1415887" y="7748"/>
                  </a:lnTo>
                  <a:lnTo>
                    <a:pt x="1457608" y="29323"/>
                  </a:lnTo>
                  <a:lnTo>
                    <a:pt x="1490508" y="62223"/>
                  </a:lnTo>
                  <a:lnTo>
                    <a:pt x="1512083" y="103944"/>
                  </a:lnTo>
                  <a:lnTo>
                    <a:pt x="1519832" y="151982"/>
                  </a:lnTo>
                  <a:lnTo>
                    <a:pt x="1519832" y="2289821"/>
                  </a:lnTo>
                  <a:lnTo>
                    <a:pt x="1512083" y="2337858"/>
                  </a:lnTo>
                  <a:lnTo>
                    <a:pt x="1490508" y="2379579"/>
                  </a:lnTo>
                  <a:lnTo>
                    <a:pt x="1457608" y="2412479"/>
                  </a:lnTo>
                  <a:lnTo>
                    <a:pt x="1415887" y="2434054"/>
                  </a:lnTo>
                  <a:lnTo>
                    <a:pt x="1367849" y="2441803"/>
                  </a:lnTo>
                  <a:lnTo>
                    <a:pt x="151982" y="2441803"/>
                  </a:lnTo>
                  <a:lnTo>
                    <a:pt x="103944" y="2434054"/>
                  </a:lnTo>
                  <a:lnTo>
                    <a:pt x="62223" y="2412479"/>
                  </a:lnTo>
                  <a:lnTo>
                    <a:pt x="29323" y="2379579"/>
                  </a:lnTo>
                  <a:lnTo>
                    <a:pt x="7748" y="2337858"/>
                  </a:lnTo>
                  <a:lnTo>
                    <a:pt x="0" y="2289821"/>
                  </a:lnTo>
                  <a:lnTo>
                    <a:pt x="0" y="151982"/>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68" name="Google Shape;568;p39"/>
            <p:cNvSpPr/>
            <p:nvPr/>
          </p:nvSpPr>
          <p:spPr>
            <a:xfrm>
              <a:off x="4957264" y="4164781"/>
              <a:ext cx="1520190" cy="2442210"/>
            </a:xfrm>
            <a:custGeom>
              <a:rect b="b" l="l" r="r" t="t"/>
              <a:pathLst>
                <a:path extrusionOk="0" h="2442209" w="1520189">
                  <a:moveTo>
                    <a:pt x="1367849" y="0"/>
                  </a:moveTo>
                  <a:lnTo>
                    <a:pt x="151983" y="0"/>
                  </a:lnTo>
                  <a:lnTo>
                    <a:pt x="103944" y="7748"/>
                  </a:lnTo>
                  <a:lnTo>
                    <a:pt x="62224" y="29323"/>
                  </a:lnTo>
                  <a:lnTo>
                    <a:pt x="29323" y="62223"/>
                  </a:lnTo>
                  <a:lnTo>
                    <a:pt x="7748" y="103943"/>
                  </a:lnTo>
                  <a:lnTo>
                    <a:pt x="0" y="151982"/>
                  </a:lnTo>
                  <a:lnTo>
                    <a:pt x="0" y="2289820"/>
                  </a:lnTo>
                  <a:lnTo>
                    <a:pt x="7748" y="2337858"/>
                  </a:lnTo>
                  <a:lnTo>
                    <a:pt x="29323" y="2379579"/>
                  </a:lnTo>
                  <a:lnTo>
                    <a:pt x="62224" y="2412478"/>
                  </a:lnTo>
                  <a:lnTo>
                    <a:pt x="103944" y="2434054"/>
                  </a:lnTo>
                  <a:lnTo>
                    <a:pt x="151983" y="2441802"/>
                  </a:lnTo>
                  <a:lnTo>
                    <a:pt x="1367849" y="2441802"/>
                  </a:lnTo>
                  <a:lnTo>
                    <a:pt x="1415888" y="2434054"/>
                  </a:lnTo>
                  <a:lnTo>
                    <a:pt x="1457608" y="2412478"/>
                  </a:lnTo>
                  <a:lnTo>
                    <a:pt x="1490508" y="2379579"/>
                  </a:lnTo>
                  <a:lnTo>
                    <a:pt x="1512083" y="2337858"/>
                  </a:lnTo>
                  <a:lnTo>
                    <a:pt x="1519831" y="2289820"/>
                  </a:lnTo>
                  <a:lnTo>
                    <a:pt x="1519831" y="151982"/>
                  </a:lnTo>
                  <a:lnTo>
                    <a:pt x="1512083" y="103943"/>
                  </a:lnTo>
                  <a:lnTo>
                    <a:pt x="1490508" y="62223"/>
                  </a:lnTo>
                  <a:lnTo>
                    <a:pt x="1457608" y="29323"/>
                  </a:lnTo>
                  <a:lnTo>
                    <a:pt x="1415888" y="7748"/>
                  </a:lnTo>
                  <a:lnTo>
                    <a:pt x="1367849" y="0"/>
                  </a:lnTo>
                  <a:close/>
                </a:path>
              </a:pathLst>
            </a:custGeom>
            <a:solidFill>
              <a:srgbClr val="FFFFFF">
                <a:alpha val="90196"/>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69" name="Google Shape;569;p39"/>
            <p:cNvSpPr/>
            <p:nvPr/>
          </p:nvSpPr>
          <p:spPr>
            <a:xfrm>
              <a:off x="4957264" y="4164781"/>
              <a:ext cx="1520190" cy="2442210"/>
            </a:xfrm>
            <a:custGeom>
              <a:rect b="b" l="l" r="r" t="t"/>
              <a:pathLst>
                <a:path extrusionOk="0" h="2442209" w="1520189">
                  <a:moveTo>
                    <a:pt x="0" y="151982"/>
                  </a:moveTo>
                  <a:lnTo>
                    <a:pt x="7748" y="103944"/>
                  </a:lnTo>
                  <a:lnTo>
                    <a:pt x="29323" y="62223"/>
                  </a:lnTo>
                  <a:lnTo>
                    <a:pt x="62223" y="29323"/>
                  </a:lnTo>
                  <a:lnTo>
                    <a:pt x="103944" y="7748"/>
                  </a:lnTo>
                  <a:lnTo>
                    <a:pt x="151982" y="0"/>
                  </a:lnTo>
                  <a:lnTo>
                    <a:pt x="1367849" y="0"/>
                  </a:lnTo>
                  <a:lnTo>
                    <a:pt x="1415887" y="7748"/>
                  </a:lnTo>
                  <a:lnTo>
                    <a:pt x="1457608" y="29323"/>
                  </a:lnTo>
                  <a:lnTo>
                    <a:pt x="1490508" y="62223"/>
                  </a:lnTo>
                  <a:lnTo>
                    <a:pt x="1512083" y="103944"/>
                  </a:lnTo>
                  <a:lnTo>
                    <a:pt x="1519832" y="151982"/>
                  </a:lnTo>
                  <a:lnTo>
                    <a:pt x="1519832" y="2289821"/>
                  </a:lnTo>
                  <a:lnTo>
                    <a:pt x="1512083" y="2337858"/>
                  </a:lnTo>
                  <a:lnTo>
                    <a:pt x="1490508" y="2379579"/>
                  </a:lnTo>
                  <a:lnTo>
                    <a:pt x="1457608" y="2412479"/>
                  </a:lnTo>
                  <a:lnTo>
                    <a:pt x="1415887" y="2434054"/>
                  </a:lnTo>
                  <a:lnTo>
                    <a:pt x="1367849" y="2441803"/>
                  </a:lnTo>
                  <a:lnTo>
                    <a:pt x="151982" y="2441803"/>
                  </a:lnTo>
                  <a:lnTo>
                    <a:pt x="103944" y="2434054"/>
                  </a:lnTo>
                  <a:lnTo>
                    <a:pt x="62223" y="2412479"/>
                  </a:lnTo>
                  <a:lnTo>
                    <a:pt x="29323" y="2379579"/>
                  </a:lnTo>
                  <a:lnTo>
                    <a:pt x="7748" y="2337858"/>
                  </a:lnTo>
                  <a:lnTo>
                    <a:pt x="0" y="2289821"/>
                  </a:lnTo>
                  <a:lnTo>
                    <a:pt x="0" y="151982"/>
                  </a:lnTo>
                  <a:close/>
                </a:path>
              </a:pathLst>
            </a:custGeom>
            <a:noFill/>
            <a:ln cap="flat" cmpd="sng" w="25400">
              <a:solidFill>
                <a:srgbClr val="8064A2"/>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570" name="Google Shape;570;p39"/>
          <p:cNvSpPr txBox="1"/>
          <p:nvPr/>
        </p:nvSpPr>
        <p:spPr>
          <a:xfrm>
            <a:off x="5080847" y="4583564"/>
            <a:ext cx="1273175" cy="1572260"/>
          </a:xfrm>
          <a:prstGeom prst="rect">
            <a:avLst/>
          </a:prstGeom>
          <a:noFill/>
          <a:ln>
            <a:noFill/>
          </a:ln>
        </p:spPr>
        <p:txBody>
          <a:bodyPr anchorCtr="0" anchor="t" bIns="0" lIns="0" spcFirstLastPara="1" rIns="0" wrap="square" tIns="26650">
            <a:spAutoFit/>
          </a:bodyPr>
          <a:lstStyle/>
          <a:p>
            <a:pPr indent="0" lvl="0" marL="12700" marR="5080" rtl="0" algn="ctr">
              <a:lnSpc>
                <a:spcPct val="91400"/>
              </a:lnSpc>
              <a:spcBef>
                <a:spcPts val="0"/>
              </a:spcBef>
              <a:spcAft>
                <a:spcPts val="0"/>
              </a:spcAft>
              <a:buNone/>
            </a:pPr>
            <a:r>
              <a:rPr lang="en-US" sz="1000">
                <a:latin typeface="Arial"/>
                <a:ea typeface="Arial"/>
                <a:cs typeface="Arial"/>
                <a:sym typeface="Arial"/>
              </a:rPr>
              <a:t>¿Hasta qué punto mis estudiantes de pre- escolar desarrollan sus ideas a partir de las de otros durante juego de roles? ¿Qué tan bien profundizan su comprensión desarrollando de sus propias ideas a partir de las de otros?</a:t>
            </a:r>
            <a:endParaRPr sz="1000">
              <a:latin typeface="Arial"/>
              <a:ea typeface="Arial"/>
              <a:cs typeface="Arial"/>
              <a:sym typeface="Arial"/>
            </a:endParaRPr>
          </a:p>
        </p:txBody>
      </p:sp>
      <p:grpSp>
        <p:nvGrpSpPr>
          <p:cNvPr id="571" name="Google Shape;571;p39"/>
          <p:cNvGrpSpPr/>
          <p:nvPr/>
        </p:nvGrpSpPr>
        <p:grpSpPr>
          <a:xfrm>
            <a:off x="6645968" y="2597242"/>
            <a:ext cx="1689060" cy="1125628"/>
            <a:chOff x="6645968" y="2597242"/>
            <a:chExt cx="1689060" cy="1125628"/>
          </a:xfrm>
        </p:grpSpPr>
        <p:sp>
          <p:nvSpPr>
            <p:cNvPr id="572" name="Google Shape;572;p39"/>
            <p:cNvSpPr/>
            <p:nvPr/>
          </p:nvSpPr>
          <p:spPr>
            <a:xfrm>
              <a:off x="6645968" y="2597242"/>
              <a:ext cx="1520190" cy="965200"/>
            </a:xfrm>
            <a:custGeom>
              <a:rect b="b" l="l" r="r" t="t"/>
              <a:pathLst>
                <a:path extrusionOk="0" h="965200" w="1520190">
                  <a:moveTo>
                    <a:pt x="1423323" y="0"/>
                  </a:moveTo>
                  <a:lnTo>
                    <a:pt x="96508" y="0"/>
                  </a:lnTo>
                  <a:lnTo>
                    <a:pt x="58942" y="7584"/>
                  </a:lnTo>
                  <a:lnTo>
                    <a:pt x="28266" y="28266"/>
                  </a:lnTo>
                  <a:lnTo>
                    <a:pt x="7584" y="58942"/>
                  </a:lnTo>
                  <a:lnTo>
                    <a:pt x="0" y="96508"/>
                  </a:lnTo>
                  <a:lnTo>
                    <a:pt x="0" y="868584"/>
                  </a:lnTo>
                  <a:lnTo>
                    <a:pt x="7584" y="906149"/>
                  </a:lnTo>
                  <a:lnTo>
                    <a:pt x="28266" y="936826"/>
                  </a:lnTo>
                  <a:lnTo>
                    <a:pt x="58942" y="957509"/>
                  </a:lnTo>
                  <a:lnTo>
                    <a:pt x="96508" y="965093"/>
                  </a:lnTo>
                  <a:lnTo>
                    <a:pt x="1423323" y="965093"/>
                  </a:lnTo>
                  <a:lnTo>
                    <a:pt x="1460888" y="957509"/>
                  </a:lnTo>
                  <a:lnTo>
                    <a:pt x="1491565" y="936826"/>
                  </a:lnTo>
                  <a:lnTo>
                    <a:pt x="1512247" y="906149"/>
                  </a:lnTo>
                  <a:lnTo>
                    <a:pt x="1519831" y="868584"/>
                  </a:lnTo>
                  <a:lnTo>
                    <a:pt x="1519831" y="96508"/>
                  </a:lnTo>
                  <a:lnTo>
                    <a:pt x="1512247" y="58942"/>
                  </a:lnTo>
                  <a:lnTo>
                    <a:pt x="1491565" y="28266"/>
                  </a:lnTo>
                  <a:lnTo>
                    <a:pt x="1460888" y="7584"/>
                  </a:lnTo>
                  <a:lnTo>
                    <a:pt x="1423323" y="0"/>
                  </a:lnTo>
                  <a:close/>
                </a:path>
              </a:pathLst>
            </a:custGeom>
            <a:solidFill>
              <a:srgbClr val="E13DC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73" name="Google Shape;573;p39"/>
            <p:cNvSpPr/>
            <p:nvPr/>
          </p:nvSpPr>
          <p:spPr>
            <a:xfrm>
              <a:off x="6645968" y="2597242"/>
              <a:ext cx="1520190" cy="965200"/>
            </a:xfrm>
            <a:custGeom>
              <a:rect b="b" l="l" r="r" t="t"/>
              <a:pathLst>
                <a:path extrusionOk="0" h="965200" w="1520190">
                  <a:moveTo>
                    <a:pt x="0" y="96508"/>
                  </a:moveTo>
                  <a:lnTo>
                    <a:pt x="7584" y="58943"/>
                  </a:lnTo>
                  <a:lnTo>
                    <a:pt x="28266" y="28266"/>
                  </a:lnTo>
                  <a:lnTo>
                    <a:pt x="58943" y="7584"/>
                  </a:lnTo>
                  <a:lnTo>
                    <a:pt x="96508" y="0"/>
                  </a:lnTo>
                  <a:lnTo>
                    <a:pt x="1423323" y="0"/>
                  </a:lnTo>
                  <a:lnTo>
                    <a:pt x="1460888" y="7584"/>
                  </a:lnTo>
                  <a:lnTo>
                    <a:pt x="1491565" y="28266"/>
                  </a:lnTo>
                  <a:lnTo>
                    <a:pt x="1512247" y="58943"/>
                  </a:lnTo>
                  <a:lnTo>
                    <a:pt x="1519832" y="96508"/>
                  </a:lnTo>
                  <a:lnTo>
                    <a:pt x="1519832" y="868584"/>
                  </a:lnTo>
                  <a:lnTo>
                    <a:pt x="1512247" y="906149"/>
                  </a:lnTo>
                  <a:lnTo>
                    <a:pt x="1491565" y="936826"/>
                  </a:lnTo>
                  <a:lnTo>
                    <a:pt x="1460888" y="957508"/>
                  </a:lnTo>
                  <a:lnTo>
                    <a:pt x="1423323" y="965093"/>
                  </a:lnTo>
                  <a:lnTo>
                    <a:pt x="96508" y="965093"/>
                  </a:lnTo>
                  <a:lnTo>
                    <a:pt x="58943" y="957508"/>
                  </a:lnTo>
                  <a:lnTo>
                    <a:pt x="28266" y="936826"/>
                  </a:lnTo>
                  <a:lnTo>
                    <a:pt x="7584" y="906149"/>
                  </a:lnTo>
                  <a:lnTo>
                    <a:pt x="0" y="868584"/>
                  </a:lnTo>
                  <a:lnTo>
                    <a:pt x="0" y="96508"/>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74" name="Google Shape;574;p39"/>
            <p:cNvSpPr/>
            <p:nvPr/>
          </p:nvSpPr>
          <p:spPr>
            <a:xfrm>
              <a:off x="6814838" y="2757670"/>
              <a:ext cx="1520190" cy="965200"/>
            </a:xfrm>
            <a:custGeom>
              <a:rect b="b" l="l" r="r" t="t"/>
              <a:pathLst>
                <a:path extrusionOk="0" h="965200" w="1520190">
                  <a:moveTo>
                    <a:pt x="1423323" y="0"/>
                  </a:moveTo>
                  <a:lnTo>
                    <a:pt x="96508" y="0"/>
                  </a:lnTo>
                  <a:lnTo>
                    <a:pt x="58943" y="7584"/>
                  </a:lnTo>
                  <a:lnTo>
                    <a:pt x="28267" y="28266"/>
                  </a:lnTo>
                  <a:lnTo>
                    <a:pt x="7584" y="58942"/>
                  </a:lnTo>
                  <a:lnTo>
                    <a:pt x="0" y="96508"/>
                  </a:lnTo>
                  <a:lnTo>
                    <a:pt x="0" y="868583"/>
                  </a:lnTo>
                  <a:lnTo>
                    <a:pt x="7584" y="906149"/>
                  </a:lnTo>
                  <a:lnTo>
                    <a:pt x="28267" y="936825"/>
                  </a:lnTo>
                  <a:lnTo>
                    <a:pt x="58943" y="957507"/>
                  </a:lnTo>
                  <a:lnTo>
                    <a:pt x="96508" y="965092"/>
                  </a:lnTo>
                  <a:lnTo>
                    <a:pt x="1423323" y="965092"/>
                  </a:lnTo>
                  <a:lnTo>
                    <a:pt x="1460888" y="957507"/>
                  </a:lnTo>
                  <a:lnTo>
                    <a:pt x="1491565" y="936825"/>
                  </a:lnTo>
                  <a:lnTo>
                    <a:pt x="1512247" y="906149"/>
                  </a:lnTo>
                  <a:lnTo>
                    <a:pt x="1519831" y="868583"/>
                  </a:lnTo>
                  <a:lnTo>
                    <a:pt x="1519831" y="96508"/>
                  </a:lnTo>
                  <a:lnTo>
                    <a:pt x="1512247" y="58942"/>
                  </a:lnTo>
                  <a:lnTo>
                    <a:pt x="1491565" y="28266"/>
                  </a:lnTo>
                  <a:lnTo>
                    <a:pt x="1460888" y="7584"/>
                  </a:lnTo>
                  <a:lnTo>
                    <a:pt x="1423323" y="0"/>
                  </a:lnTo>
                  <a:close/>
                </a:path>
              </a:pathLst>
            </a:custGeom>
            <a:solidFill>
              <a:srgbClr val="FFFFFF">
                <a:alpha val="90196"/>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75" name="Google Shape;575;p39"/>
            <p:cNvSpPr/>
            <p:nvPr/>
          </p:nvSpPr>
          <p:spPr>
            <a:xfrm>
              <a:off x="6814838" y="2757670"/>
              <a:ext cx="1520190" cy="965200"/>
            </a:xfrm>
            <a:custGeom>
              <a:rect b="b" l="l" r="r" t="t"/>
              <a:pathLst>
                <a:path extrusionOk="0" h="965200" w="1520190">
                  <a:moveTo>
                    <a:pt x="0" y="96508"/>
                  </a:moveTo>
                  <a:lnTo>
                    <a:pt x="7584" y="58943"/>
                  </a:lnTo>
                  <a:lnTo>
                    <a:pt x="28266" y="28266"/>
                  </a:lnTo>
                  <a:lnTo>
                    <a:pt x="58943" y="7584"/>
                  </a:lnTo>
                  <a:lnTo>
                    <a:pt x="96508" y="0"/>
                  </a:lnTo>
                  <a:lnTo>
                    <a:pt x="1423323" y="0"/>
                  </a:lnTo>
                  <a:lnTo>
                    <a:pt x="1460888" y="7584"/>
                  </a:lnTo>
                  <a:lnTo>
                    <a:pt x="1491565" y="28266"/>
                  </a:lnTo>
                  <a:lnTo>
                    <a:pt x="1512247" y="58943"/>
                  </a:lnTo>
                  <a:lnTo>
                    <a:pt x="1519832" y="96508"/>
                  </a:lnTo>
                  <a:lnTo>
                    <a:pt x="1519832" y="868584"/>
                  </a:lnTo>
                  <a:lnTo>
                    <a:pt x="1512247" y="906149"/>
                  </a:lnTo>
                  <a:lnTo>
                    <a:pt x="1491565" y="936826"/>
                  </a:lnTo>
                  <a:lnTo>
                    <a:pt x="1460888" y="957508"/>
                  </a:lnTo>
                  <a:lnTo>
                    <a:pt x="1423323" y="965093"/>
                  </a:lnTo>
                  <a:lnTo>
                    <a:pt x="96508" y="965093"/>
                  </a:lnTo>
                  <a:lnTo>
                    <a:pt x="58943" y="957508"/>
                  </a:lnTo>
                  <a:lnTo>
                    <a:pt x="28266" y="936826"/>
                  </a:lnTo>
                  <a:lnTo>
                    <a:pt x="7584" y="906149"/>
                  </a:lnTo>
                  <a:lnTo>
                    <a:pt x="0" y="868584"/>
                  </a:lnTo>
                  <a:lnTo>
                    <a:pt x="0" y="96508"/>
                  </a:lnTo>
                  <a:close/>
                </a:path>
              </a:pathLst>
            </a:custGeom>
            <a:noFill/>
            <a:ln cap="flat" cmpd="sng" w="25400">
              <a:solidFill>
                <a:srgbClr val="9BBB59"/>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576" name="Google Shape;576;p39"/>
          <p:cNvSpPr txBox="1"/>
          <p:nvPr/>
        </p:nvSpPr>
        <p:spPr>
          <a:xfrm>
            <a:off x="6913813" y="2858396"/>
            <a:ext cx="1322705" cy="737235"/>
          </a:xfrm>
          <a:prstGeom prst="rect">
            <a:avLst/>
          </a:prstGeom>
          <a:noFill/>
          <a:ln>
            <a:noFill/>
          </a:ln>
        </p:spPr>
        <p:txBody>
          <a:bodyPr anchorCtr="0" anchor="t" bIns="0" lIns="0" spcFirstLastPara="1" rIns="0" wrap="square" tIns="26650">
            <a:spAutoFit/>
          </a:bodyPr>
          <a:lstStyle/>
          <a:p>
            <a:pPr indent="-635" lvl="0" marL="12700" marR="5080" rtl="0" algn="ctr">
              <a:lnSpc>
                <a:spcPct val="91500"/>
              </a:lnSpc>
              <a:spcBef>
                <a:spcPts val="0"/>
              </a:spcBef>
              <a:spcAft>
                <a:spcPts val="0"/>
              </a:spcAft>
              <a:buNone/>
            </a:pPr>
            <a:r>
              <a:rPr lang="en-US" sz="1000">
                <a:latin typeface="Arial"/>
                <a:ea typeface="Arial"/>
                <a:cs typeface="Arial"/>
                <a:sym typeface="Arial"/>
              </a:rPr>
              <a:t>Ayudar a los y las estudiantes a hacer conexiones en una secuencia de aprendizaje (Conectar, C)</a:t>
            </a:r>
            <a:endParaRPr sz="1000">
              <a:latin typeface="Arial"/>
              <a:ea typeface="Arial"/>
              <a:cs typeface="Arial"/>
              <a:sym typeface="Arial"/>
            </a:endParaRPr>
          </a:p>
        </p:txBody>
      </p:sp>
      <p:grpSp>
        <p:nvGrpSpPr>
          <p:cNvPr id="577" name="Google Shape;577;p39"/>
          <p:cNvGrpSpPr/>
          <p:nvPr/>
        </p:nvGrpSpPr>
        <p:grpSpPr>
          <a:xfrm>
            <a:off x="6645968" y="4004354"/>
            <a:ext cx="1689060" cy="2516912"/>
            <a:chOff x="6645968" y="4004354"/>
            <a:chExt cx="1689060" cy="2516912"/>
          </a:xfrm>
        </p:grpSpPr>
        <p:sp>
          <p:nvSpPr>
            <p:cNvPr id="578" name="Google Shape;578;p39"/>
            <p:cNvSpPr/>
            <p:nvPr/>
          </p:nvSpPr>
          <p:spPr>
            <a:xfrm>
              <a:off x="6645968" y="4004354"/>
              <a:ext cx="1520190" cy="2356485"/>
            </a:xfrm>
            <a:custGeom>
              <a:rect b="b" l="l" r="r" t="t"/>
              <a:pathLst>
                <a:path extrusionOk="0" h="2356485" w="1520190">
                  <a:moveTo>
                    <a:pt x="1367848" y="0"/>
                  </a:moveTo>
                  <a:lnTo>
                    <a:pt x="151982" y="0"/>
                  </a:lnTo>
                  <a:lnTo>
                    <a:pt x="103944" y="7748"/>
                  </a:lnTo>
                  <a:lnTo>
                    <a:pt x="62223" y="29323"/>
                  </a:lnTo>
                  <a:lnTo>
                    <a:pt x="29323" y="62224"/>
                  </a:lnTo>
                  <a:lnTo>
                    <a:pt x="7748" y="103944"/>
                  </a:lnTo>
                  <a:lnTo>
                    <a:pt x="0" y="151983"/>
                  </a:lnTo>
                  <a:lnTo>
                    <a:pt x="0" y="2204370"/>
                  </a:lnTo>
                  <a:lnTo>
                    <a:pt x="7748" y="2252408"/>
                  </a:lnTo>
                  <a:lnTo>
                    <a:pt x="29323" y="2294129"/>
                  </a:lnTo>
                  <a:lnTo>
                    <a:pt x="62223" y="2327029"/>
                  </a:lnTo>
                  <a:lnTo>
                    <a:pt x="103944" y="2348604"/>
                  </a:lnTo>
                  <a:lnTo>
                    <a:pt x="151982" y="2356353"/>
                  </a:lnTo>
                  <a:lnTo>
                    <a:pt x="1367848" y="2356353"/>
                  </a:lnTo>
                  <a:lnTo>
                    <a:pt x="1415886" y="2348604"/>
                  </a:lnTo>
                  <a:lnTo>
                    <a:pt x="1457607" y="2327029"/>
                  </a:lnTo>
                  <a:lnTo>
                    <a:pt x="1490507" y="2294129"/>
                  </a:lnTo>
                  <a:lnTo>
                    <a:pt x="1512083" y="2252408"/>
                  </a:lnTo>
                  <a:lnTo>
                    <a:pt x="1519831" y="2204370"/>
                  </a:lnTo>
                  <a:lnTo>
                    <a:pt x="1519831" y="151983"/>
                  </a:lnTo>
                  <a:lnTo>
                    <a:pt x="1512083" y="103944"/>
                  </a:lnTo>
                  <a:lnTo>
                    <a:pt x="1490507" y="62224"/>
                  </a:lnTo>
                  <a:lnTo>
                    <a:pt x="1457607" y="29323"/>
                  </a:lnTo>
                  <a:lnTo>
                    <a:pt x="1415886" y="7748"/>
                  </a:lnTo>
                  <a:lnTo>
                    <a:pt x="1367848" y="0"/>
                  </a:lnTo>
                  <a:close/>
                </a:path>
              </a:pathLst>
            </a:custGeom>
            <a:solidFill>
              <a:srgbClr val="E13DC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79" name="Google Shape;579;p39"/>
            <p:cNvSpPr/>
            <p:nvPr/>
          </p:nvSpPr>
          <p:spPr>
            <a:xfrm>
              <a:off x="6645968" y="4004354"/>
              <a:ext cx="1520190" cy="2356485"/>
            </a:xfrm>
            <a:custGeom>
              <a:rect b="b" l="l" r="r" t="t"/>
              <a:pathLst>
                <a:path extrusionOk="0" h="2356485" w="1520190">
                  <a:moveTo>
                    <a:pt x="0" y="151982"/>
                  </a:moveTo>
                  <a:lnTo>
                    <a:pt x="7748" y="103944"/>
                  </a:lnTo>
                  <a:lnTo>
                    <a:pt x="29323" y="62223"/>
                  </a:lnTo>
                  <a:lnTo>
                    <a:pt x="62223" y="29323"/>
                  </a:lnTo>
                  <a:lnTo>
                    <a:pt x="103944" y="7748"/>
                  </a:lnTo>
                  <a:lnTo>
                    <a:pt x="151982" y="0"/>
                  </a:lnTo>
                  <a:lnTo>
                    <a:pt x="1367849" y="0"/>
                  </a:lnTo>
                  <a:lnTo>
                    <a:pt x="1415887" y="7748"/>
                  </a:lnTo>
                  <a:lnTo>
                    <a:pt x="1457608" y="29323"/>
                  </a:lnTo>
                  <a:lnTo>
                    <a:pt x="1490508" y="62223"/>
                  </a:lnTo>
                  <a:lnTo>
                    <a:pt x="1512083" y="103944"/>
                  </a:lnTo>
                  <a:lnTo>
                    <a:pt x="1519832" y="151982"/>
                  </a:lnTo>
                  <a:lnTo>
                    <a:pt x="1519832" y="2204370"/>
                  </a:lnTo>
                  <a:lnTo>
                    <a:pt x="1512083" y="2252408"/>
                  </a:lnTo>
                  <a:lnTo>
                    <a:pt x="1490508" y="2294129"/>
                  </a:lnTo>
                  <a:lnTo>
                    <a:pt x="1457608" y="2327029"/>
                  </a:lnTo>
                  <a:lnTo>
                    <a:pt x="1415887" y="2348604"/>
                  </a:lnTo>
                  <a:lnTo>
                    <a:pt x="1367849" y="2356353"/>
                  </a:lnTo>
                  <a:lnTo>
                    <a:pt x="151982" y="2356353"/>
                  </a:lnTo>
                  <a:lnTo>
                    <a:pt x="103944" y="2348604"/>
                  </a:lnTo>
                  <a:lnTo>
                    <a:pt x="62223" y="2327029"/>
                  </a:lnTo>
                  <a:lnTo>
                    <a:pt x="29323" y="2294129"/>
                  </a:lnTo>
                  <a:lnTo>
                    <a:pt x="7748" y="2252408"/>
                  </a:lnTo>
                  <a:lnTo>
                    <a:pt x="0" y="2204370"/>
                  </a:lnTo>
                  <a:lnTo>
                    <a:pt x="0" y="151982"/>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80" name="Google Shape;580;p39"/>
            <p:cNvSpPr/>
            <p:nvPr/>
          </p:nvSpPr>
          <p:spPr>
            <a:xfrm>
              <a:off x="6814838" y="4164781"/>
              <a:ext cx="1520190" cy="2356485"/>
            </a:xfrm>
            <a:custGeom>
              <a:rect b="b" l="l" r="r" t="t"/>
              <a:pathLst>
                <a:path extrusionOk="0" h="2356484" w="1520190">
                  <a:moveTo>
                    <a:pt x="1367849" y="0"/>
                  </a:moveTo>
                  <a:lnTo>
                    <a:pt x="151983" y="0"/>
                  </a:lnTo>
                  <a:lnTo>
                    <a:pt x="103944" y="7748"/>
                  </a:lnTo>
                  <a:lnTo>
                    <a:pt x="62224" y="29323"/>
                  </a:lnTo>
                  <a:lnTo>
                    <a:pt x="29323" y="62223"/>
                  </a:lnTo>
                  <a:lnTo>
                    <a:pt x="7748" y="103944"/>
                  </a:lnTo>
                  <a:lnTo>
                    <a:pt x="0" y="151982"/>
                  </a:lnTo>
                  <a:lnTo>
                    <a:pt x="0" y="2204369"/>
                  </a:lnTo>
                  <a:lnTo>
                    <a:pt x="7748" y="2252408"/>
                  </a:lnTo>
                  <a:lnTo>
                    <a:pt x="29323" y="2294128"/>
                  </a:lnTo>
                  <a:lnTo>
                    <a:pt x="62224" y="2327028"/>
                  </a:lnTo>
                  <a:lnTo>
                    <a:pt x="103944" y="2348604"/>
                  </a:lnTo>
                  <a:lnTo>
                    <a:pt x="151983" y="2356352"/>
                  </a:lnTo>
                  <a:lnTo>
                    <a:pt x="1367849" y="2356352"/>
                  </a:lnTo>
                  <a:lnTo>
                    <a:pt x="1415888" y="2348604"/>
                  </a:lnTo>
                  <a:lnTo>
                    <a:pt x="1457608" y="2327028"/>
                  </a:lnTo>
                  <a:lnTo>
                    <a:pt x="1490508" y="2294128"/>
                  </a:lnTo>
                  <a:lnTo>
                    <a:pt x="1512083" y="2252408"/>
                  </a:lnTo>
                  <a:lnTo>
                    <a:pt x="1519831" y="2204369"/>
                  </a:lnTo>
                  <a:lnTo>
                    <a:pt x="1519831" y="151982"/>
                  </a:lnTo>
                  <a:lnTo>
                    <a:pt x="1512083" y="103944"/>
                  </a:lnTo>
                  <a:lnTo>
                    <a:pt x="1490508" y="62223"/>
                  </a:lnTo>
                  <a:lnTo>
                    <a:pt x="1457608" y="29323"/>
                  </a:lnTo>
                  <a:lnTo>
                    <a:pt x="1415888" y="7748"/>
                  </a:lnTo>
                  <a:lnTo>
                    <a:pt x="1367849" y="0"/>
                  </a:lnTo>
                  <a:close/>
                </a:path>
              </a:pathLst>
            </a:custGeom>
            <a:solidFill>
              <a:srgbClr val="FFFFFF">
                <a:alpha val="90196"/>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81" name="Google Shape;581;p39"/>
            <p:cNvSpPr/>
            <p:nvPr/>
          </p:nvSpPr>
          <p:spPr>
            <a:xfrm>
              <a:off x="6814838" y="4164781"/>
              <a:ext cx="1520190" cy="2356485"/>
            </a:xfrm>
            <a:custGeom>
              <a:rect b="b" l="l" r="r" t="t"/>
              <a:pathLst>
                <a:path extrusionOk="0" h="2356484" w="1520190">
                  <a:moveTo>
                    <a:pt x="0" y="151982"/>
                  </a:moveTo>
                  <a:lnTo>
                    <a:pt x="7748" y="103944"/>
                  </a:lnTo>
                  <a:lnTo>
                    <a:pt x="29323" y="62223"/>
                  </a:lnTo>
                  <a:lnTo>
                    <a:pt x="62223" y="29323"/>
                  </a:lnTo>
                  <a:lnTo>
                    <a:pt x="103944" y="7748"/>
                  </a:lnTo>
                  <a:lnTo>
                    <a:pt x="151982" y="0"/>
                  </a:lnTo>
                  <a:lnTo>
                    <a:pt x="1367849" y="0"/>
                  </a:lnTo>
                  <a:lnTo>
                    <a:pt x="1415887" y="7748"/>
                  </a:lnTo>
                  <a:lnTo>
                    <a:pt x="1457608" y="29323"/>
                  </a:lnTo>
                  <a:lnTo>
                    <a:pt x="1490508" y="62223"/>
                  </a:lnTo>
                  <a:lnTo>
                    <a:pt x="1512083" y="103944"/>
                  </a:lnTo>
                  <a:lnTo>
                    <a:pt x="1519832" y="151982"/>
                  </a:lnTo>
                  <a:lnTo>
                    <a:pt x="1519832" y="2204370"/>
                  </a:lnTo>
                  <a:lnTo>
                    <a:pt x="1512083" y="2252408"/>
                  </a:lnTo>
                  <a:lnTo>
                    <a:pt x="1490508" y="2294129"/>
                  </a:lnTo>
                  <a:lnTo>
                    <a:pt x="1457608" y="2327029"/>
                  </a:lnTo>
                  <a:lnTo>
                    <a:pt x="1415887" y="2348604"/>
                  </a:lnTo>
                  <a:lnTo>
                    <a:pt x="1367849" y="2356353"/>
                  </a:lnTo>
                  <a:lnTo>
                    <a:pt x="151982" y="2356353"/>
                  </a:lnTo>
                  <a:lnTo>
                    <a:pt x="103944" y="2348604"/>
                  </a:lnTo>
                  <a:lnTo>
                    <a:pt x="62223" y="2327029"/>
                  </a:lnTo>
                  <a:lnTo>
                    <a:pt x="29323" y="2294129"/>
                  </a:lnTo>
                  <a:lnTo>
                    <a:pt x="7748" y="2252408"/>
                  </a:lnTo>
                  <a:lnTo>
                    <a:pt x="0" y="2204370"/>
                  </a:lnTo>
                  <a:lnTo>
                    <a:pt x="0" y="151982"/>
                  </a:lnTo>
                  <a:close/>
                </a:path>
              </a:pathLst>
            </a:custGeom>
            <a:noFill/>
            <a:ln cap="flat" cmpd="sng" w="25400">
              <a:solidFill>
                <a:srgbClr val="8064A2"/>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582" name="Google Shape;582;p39"/>
          <p:cNvSpPr txBox="1"/>
          <p:nvPr/>
        </p:nvSpPr>
        <p:spPr>
          <a:xfrm>
            <a:off x="6890096" y="4681100"/>
            <a:ext cx="1369695" cy="1294765"/>
          </a:xfrm>
          <a:prstGeom prst="rect">
            <a:avLst/>
          </a:prstGeom>
          <a:noFill/>
          <a:ln>
            <a:noFill/>
          </a:ln>
        </p:spPr>
        <p:txBody>
          <a:bodyPr anchorCtr="0" anchor="t" bIns="0" lIns="0" spcFirstLastPara="1" rIns="0" wrap="square" tIns="26650">
            <a:spAutoFit/>
          </a:bodyPr>
          <a:lstStyle/>
          <a:p>
            <a:pPr indent="-635" lvl="0" marL="12700" marR="5080" rtl="0" algn="ctr">
              <a:lnSpc>
                <a:spcPct val="91500"/>
              </a:lnSpc>
              <a:spcBef>
                <a:spcPts val="0"/>
              </a:spcBef>
              <a:spcAft>
                <a:spcPts val="0"/>
              </a:spcAft>
              <a:buNone/>
            </a:pPr>
            <a:r>
              <a:rPr lang="en-US" sz="1000">
                <a:latin typeface="Arial"/>
                <a:ea typeface="Arial"/>
                <a:cs typeface="Arial"/>
                <a:sym typeface="Arial"/>
              </a:rPr>
              <a:t>En RE, ¿qué tanto los estudiantes traen sus propias experiencias al aula? ¿En qué medida mis estudiantes hacen conexiones con la Revolución Rusa cuando leen La Granja de los Animales?</a:t>
            </a:r>
            <a:endParaRPr sz="1000">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86" name="Shape 586"/>
        <p:cNvGrpSpPr/>
        <p:nvPr/>
      </p:nvGrpSpPr>
      <p:grpSpPr>
        <a:xfrm>
          <a:off x="0" y="0"/>
          <a:ext cx="0" cy="0"/>
          <a:chOff x="0" y="0"/>
          <a:chExt cx="0" cy="0"/>
        </a:xfrm>
      </p:grpSpPr>
      <p:sp>
        <p:nvSpPr>
          <p:cNvPr id="587" name="Google Shape;587;p40"/>
          <p:cNvSpPr/>
          <p:nvPr/>
        </p:nvSpPr>
        <p:spPr>
          <a:xfrm>
            <a:off x="6311770" y="2860780"/>
            <a:ext cx="0" cy="442595"/>
          </a:xfrm>
          <a:custGeom>
            <a:rect b="b" l="l" r="r" t="t"/>
            <a:pathLst>
              <a:path extrusionOk="0" h="442595" w="120000">
                <a:moveTo>
                  <a:pt x="0" y="0"/>
                </a:moveTo>
                <a:lnTo>
                  <a:pt x="0" y="442018"/>
                </a:lnTo>
              </a:path>
            </a:pathLst>
          </a:custGeom>
          <a:noFill/>
          <a:ln cap="flat" cmpd="sng" w="25400">
            <a:solidFill>
              <a:srgbClr val="8064A2"/>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88" name="Google Shape;588;p40"/>
          <p:cNvSpPr/>
          <p:nvPr/>
        </p:nvSpPr>
        <p:spPr>
          <a:xfrm>
            <a:off x="4454268" y="1453722"/>
            <a:ext cx="1858010" cy="442595"/>
          </a:xfrm>
          <a:custGeom>
            <a:rect b="b" l="l" r="r" t="t"/>
            <a:pathLst>
              <a:path extrusionOk="0" h="442594" w="1858010">
                <a:moveTo>
                  <a:pt x="0" y="0"/>
                </a:moveTo>
                <a:lnTo>
                  <a:pt x="0" y="301222"/>
                </a:lnTo>
                <a:lnTo>
                  <a:pt x="1857573" y="301222"/>
                </a:lnTo>
                <a:lnTo>
                  <a:pt x="1857573" y="442018"/>
                </a:lnTo>
              </a:path>
            </a:pathLst>
          </a:custGeom>
          <a:noFill/>
          <a:ln cap="flat" cmpd="sng" w="25400">
            <a:solidFill>
              <a:srgbClr val="9BBB59"/>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89" name="Google Shape;589;p40"/>
          <p:cNvSpPr/>
          <p:nvPr/>
        </p:nvSpPr>
        <p:spPr>
          <a:xfrm>
            <a:off x="4454269" y="2860780"/>
            <a:ext cx="0" cy="442595"/>
          </a:xfrm>
          <a:custGeom>
            <a:rect b="b" l="l" r="r" t="t"/>
            <a:pathLst>
              <a:path extrusionOk="0" h="442595" w="120000">
                <a:moveTo>
                  <a:pt x="0" y="0"/>
                </a:moveTo>
                <a:lnTo>
                  <a:pt x="0" y="442018"/>
                </a:lnTo>
              </a:path>
            </a:pathLst>
          </a:custGeom>
          <a:noFill/>
          <a:ln cap="flat" cmpd="sng" w="25400">
            <a:solidFill>
              <a:srgbClr val="8064A2"/>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90" name="Google Shape;590;p40"/>
          <p:cNvSpPr/>
          <p:nvPr/>
        </p:nvSpPr>
        <p:spPr>
          <a:xfrm>
            <a:off x="4454269" y="1453722"/>
            <a:ext cx="0" cy="442595"/>
          </a:xfrm>
          <a:custGeom>
            <a:rect b="b" l="l" r="r" t="t"/>
            <a:pathLst>
              <a:path extrusionOk="0" h="442594" w="120000">
                <a:moveTo>
                  <a:pt x="0" y="0"/>
                </a:moveTo>
                <a:lnTo>
                  <a:pt x="0" y="442018"/>
                </a:lnTo>
              </a:path>
            </a:pathLst>
          </a:custGeom>
          <a:noFill/>
          <a:ln cap="flat" cmpd="sng" w="25400">
            <a:solidFill>
              <a:srgbClr val="9BBB59"/>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91" name="Google Shape;591;p40"/>
          <p:cNvSpPr/>
          <p:nvPr/>
        </p:nvSpPr>
        <p:spPr>
          <a:xfrm>
            <a:off x="2596770" y="2860780"/>
            <a:ext cx="0" cy="442595"/>
          </a:xfrm>
          <a:custGeom>
            <a:rect b="b" l="l" r="r" t="t"/>
            <a:pathLst>
              <a:path extrusionOk="0" h="442595" w="120000">
                <a:moveTo>
                  <a:pt x="0" y="0"/>
                </a:moveTo>
                <a:lnTo>
                  <a:pt x="0" y="442018"/>
                </a:lnTo>
              </a:path>
            </a:pathLst>
          </a:custGeom>
          <a:noFill/>
          <a:ln cap="flat" cmpd="sng" w="25400">
            <a:solidFill>
              <a:srgbClr val="8064A2"/>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nvGrpSpPr>
          <p:cNvPr id="592" name="Google Shape;592;p40"/>
          <p:cNvGrpSpPr/>
          <p:nvPr/>
        </p:nvGrpSpPr>
        <p:grpSpPr>
          <a:xfrm>
            <a:off x="2596767" y="488666"/>
            <a:ext cx="2786667" cy="1407651"/>
            <a:chOff x="2596767" y="488666"/>
            <a:chExt cx="2786667" cy="1407651"/>
          </a:xfrm>
        </p:grpSpPr>
        <p:sp>
          <p:nvSpPr>
            <p:cNvPr id="593" name="Google Shape;593;p40"/>
            <p:cNvSpPr/>
            <p:nvPr/>
          </p:nvSpPr>
          <p:spPr>
            <a:xfrm>
              <a:off x="2596767" y="1453722"/>
              <a:ext cx="1858010" cy="442595"/>
            </a:xfrm>
            <a:custGeom>
              <a:rect b="b" l="l" r="r" t="t"/>
              <a:pathLst>
                <a:path extrusionOk="0" h="442594" w="1858010">
                  <a:moveTo>
                    <a:pt x="1857573" y="0"/>
                  </a:moveTo>
                  <a:lnTo>
                    <a:pt x="1857573" y="301222"/>
                  </a:lnTo>
                  <a:lnTo>
                    <a:pt x="0" y="301222"/>
                  </a:lnTo>
                  <a:lnTo>
                    <a:pt x="0" y="442018"/>
                  </a:lnTo>
                </a:path>
              </a:pathLst>
            </a:custGeom>
            <a:noFill/>
            <a:ln cap="flat" cmpd="sng" w="25400">
              <a:solidFill>
                <a:srgbClr val="9BBB59"/>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94" name="Google Shape;594;p40"/>
            <p:cNvSpPr/>
            <p:nvPr/>
          </p:nvSpPr>
          <p:spPr>
            <a:xfrm>
              <a:off x="3694381" y="488666"/>
              <a:ext cx="1520190" cy="965200"/>
            </a:xfrm>
            <a:custGeom>
              <a:rect b="b" l="l" r="r" t="t"/>
              <a:pathLst>
                <a:path extrusionOk="0" h="965200" w="1520189">
                  <a:moveTo>
                    <a:pt x="1423268" y="0"/>
                  </a:moveTo>
                  <a:lnTo>
                    <a:pt x="96504" y="0"/>
                  </a:lnTo>
                  <a:lnTo>
                    <a:pt x="58940" y="7583"/>
                  </a:lnTo>
                  <a:lnTo>
                    <a:pt x="28265" y="28265"/>
                  </a:lnTo>
                  <a:lnTo>
                    <a:pt x="7583" y="58940"/>
                  </a:lnTo>
                  <a:lnTo>
                    <a:pt x="0" y="96504"/>
                  </a:lnTo>
                  <a:lnTo>
                    <a:pt x="0" y="868550"/>
                  </a:lnTo>
                  <a:lnTo>
                    <a:pt x="7583" y="906114"/>
                  </a:lnTo>
                  <a:lnTo>
                    <a:pt x="28265" y="936789"/>
                  </a:lnTo>
                  <a:lnTo>
                    <a:pt x="58940" y="957471"/>
                  </a:lnTo>
                  <a:lnTo>
                    <a:pt x="96504" y="965055"/>
                  </a:lnTo>
                  <a:lnTo>
                    <a:pt x="1423268" y="965055"/>
                  </a:lnTo>
                  <a:lnTo>
                    <a:pt x="1460832" y="957471"/>
                  </a:lnTo>
                  <a:lnTo>
                    <a:pt x="1491507" y="936789"/>
                  </a:lnTo>
                  <a:lnTo>
                    <a:pt x="1512189" y="906114"/>
                  </a:lnTo>
                  <a:lnTo>
                    <a:pt x="1519773" y="868550"/>
                  </a:lnTo>
                  <a:lnTo>
                    <a:pt x="1519773" y="96504"/>
                  </a:lnTo>
                  <a:lnTo>
                    <a:pt x="1512189" y="58940"/>
                  </a:lnTo>
                  <a:lnTo>
                    <a:pt x="1491507" y="28265"/>
                  </a:lnTo>
                  <a:lnTo>
                    <a:pt x="1460832" y="7583"/>
                  </a:lnTo>
                  <a:lnTo>
                    <a:pt x="1423268" y="0"/>
                  </a:lnTo>
                  <a:close/>
                </a:path>
              </a:pathLst>
            </a:custGeom>
            <a:solidFill>
              <a:srgbClr val="4F81B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95" name="Google Shape;595;p40"/>
            <p:cNvSpPr/>
            <p:nvPr/>
          </p:nvSpPr>
          <p:spPr>
            <a:xfrm>
              <a:off x="3694381" y="488666"/>
              <a:ext cx="1520190" cy="965200"/>
            </a:xfrm>
            <a:custGeom>
              <a:rect b="b" l="l" r="r" t="t"/>
              <a:pathLst>
                <a:path extrusionOk="0" h="965200" w="1520189">
                  <a:moveTo>
                    <a:pt x="0" y="96505"/>
                  </a:moveTo>
                  <a:lnTo>
                    <a:pt x="7583" y="58940"/>
                  </a:lnTo>
                  <a:lnTo>
                    <a:pt x="28265" y="28265"/>
                  </a:lnTo>
                  <a:lnTo>
                    <a:pt x="58940" y="7583"/>
                  </a:lnTo>
                  <a:lnTo>
                    <a:pt x="96504" y="0"/>
                  </a:lnTo>
                  <a:lnTo>
                    <a:pt x="1423268" y="0"/>
                  </a:lnTo>
                  <a:lnTo>
                    <a:pt x="1460832" y="7583"/>
                  </a:lnTo>
                  <a:lnTo>
                    <a:pt x="1491507" y="28265"/>
                  </a:lnTo>
                  <a:lnTo>
                    <a:pt x="1512189" y="58940"/>
                  </a:lnTo>
                  <a:lnTo>
                    <a:pt x="1519773" y="96505"/>
                  </a:lnTo>
                  <a:lnTo>
                    <a:pt x="1519773" y="868550"/>
                  </a:lnTo>
                  <a:lnTo>
                    <a:pt x="1512189" y="906114"/>
                  </a:lnTo>
                  <a:lnTo>
                    <a:pt x="1491507" y="936789"/>
                  </a:lnTo>
                  <a:lnTo>
                    <a:pt x="1460832" y="957471"/>
                  </a:lnTo>
                  <a:lnTo>
                    <a:pt x="1423268" y="965055"/>
                  </a:lnTo>
                  <a:lnTo>
                    <a:pt x="96504" y="965055"/>
                  </a:lnTo>
                  <a:lnTo>
                    <a:pt x="58940" y="957471"/>
                  </a:lnTo>
                  <a:lnTo>
                    <a:pt x="28265" y="936789"/>
                  </a:lnTo>
                  <a:lnTo>
                    <a:pt x="7583" y="906114"/>
                  </a:lnTo>
                  <a:lnTo>
                    <a:pt x="0" y="868550"/>
                  </a:lnTo>
                  <a:lnTo>
                    <a:pt x="0" y="96505"/>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96" name="Google Shape;596;p40"/>
            <p:cNvSpPr/>
            <p:nvPr/>
          </p:nvSpPr>
          <p:spPr>
            <a:xfrm>
              <a:off x="3863244" y="649087"/>
              <a:ext cx="1520190" cy="965200"/>
            </a:xfrm>
            <a:custGeom>
              <a:rect b="b" l="l" r="r" t="t"/>
              <a:pathLst>
                <a:path extrusionOk="0" h="965200" w="1520189">
                  <a:moveTo>
                    <a:pt x="1423268" y="0"/>
                  </a:moveTo>
                  <a:lnTo>
                    <a:pt x="96504" y="0"/>
                  </a:lnTo>
                  <a:lnTo>
                    <a:pt x="58940" y="7583"/>
                  </a:lnTo>
                  <a:lnTo>
                    <a:pt x="28265" y="28265"/>
                  </a:lnTo>
                  <a:lnTo>
                    <a:pt x="7583" y="58940"/>
                  </a:lnTo>
                  <a:lnTo>
                    <a:pt x="0" y="96504"/>
                  </a:lnTo>
                  <a:lnTo>
                    <a:pt x="0" y="868549"/>
                  </a:lnTo>
                  <a:lnTo>
                    <a:pt x="7583" y="906113"/>
                  </a:lnTo>
                  <a:lnTo>
                    <a:pt x="28265" y="936789"/>
                  </a:lnTo>
                  <a:lnTo>
                    <a:pt x="58940" y="957471"/>
                  </a:lnTo>
                  <a:lnTo>
                    <a:pt x="96504" y="965055"/>
                  </a:lnTo>
                  <a:lnTo>
                    <a:pt x="1423268" y="965055"/>
                  </a:lnTo>
                  <a:lnTo>
                    <a:pt x="1460832" y="957471"/>
                  </a:lnTo>
                  <a:lnTo>
                    <a:pt x="1491507" y="936789"/>
                  </a:lnTo>
                  <a:lnTo>
                    <a:pt x="1512189" y="906113"/>
                  </a:lnTo>
                  <a:lnTo>
                    <a:pt x="1519773" y="868549"/>
                  </a:lnTo>
                  <a:lnTo>
                    <a:pt x="1519773" y="96504"/>
                  </a:lnTo>
                  <a:lnTo>
                    <a:pt x="1512189" y="58940"/>
                  </a:lnTo>
                  <a:lnTo>
                    <a:pt x="1491507" y="28265"/>
                  </a:lnTo>
                  <a:lnTo>
                    <a:pt x="1460832" y="7583"/>
                  </a:lnTo>
                  <a:lnTo>
                    <a:pt x="1423268" y="0"/>
                  </a:lnTo>
                  <a:close/>
                </a:path>
              </a:pathLst>
            </a:custGeom>
            <a:solidFill>
              <a:srgbClr val="FFFFFF">
                <a:alpha val="90196"/>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97" name="Google Shape;597;p40"/>
            <p:cNvSpPr/>
            <p:nvPr/>
          </p:nvSpPr>
          <p:spPr>
            <a:xfrm>
              <a:off x="3863244" y="649087"/>
              <a:ext cx="1520190" cy="965200"/>
            </a:xfrm>
            <a:custGeom>
              <a:rect b="b" l="l" r="r" t="t"/>
              <a:pathLst>
                <a:path extrusionOk="0" h="965200" w="1520189">
                  <a:moveTo>
                    <a:pt x="0" y="96505"/>
                  </a:moveTo>
                  <a:lnTo>
                    <a:pt x="7583" y="58940"/>
                  </a:lnTo>
                  <a:lnTo>
                    <a:pt x="28265" y="28265"/>
                  </a:lnTo>
                  <a:lnTo>
                    <a:pt x="58940" y="7583"/>
                  </a:lnTo>
                  <a:lnTo>
                    <a:pt x="96504" y="0"/>
                  </a:lnTo>
                  <a:lnTo>
                    <a:pt x="1423268" y="0"/>
                  </a:lnTo>
                  <a:lnTo>
                    <a:pt x="1460832" y="7583"/>
                  </a:lnTo>
                  <a:lnTo>
                    <a:pt x="1491507" y="28265"/>
                  </a:lnTo>
                  <a:lnTo>
                    <a:pt x="1512189" y="58940"/>
                  </a:lnTo>
                  <a:lnTo>
                    <a:pt x="1519773" y="96505"/>
                  </a:lnTo>
                  <a:lnTo>
                    <a:pt x="1519773" y="868550"/>
                  </a:lnTo>
                  <a:lnTo>
                    <a:pt x="1512189" y="906114"/>
                  </a:lnTo>
                  <a:lnTo>
                    <a:pt x="1491507" y="936789"/>
                  </a:lnTo>
                  <a:lnTo>
                    <a:pt x="1460832" y="957471"/>
                  </a:lnTo>
                  <a:lnTo>
                    <a:pt x="1423268" y="965055"/>
                  </a:lnTo>
                  <a:lnTo>
                    <a:pt x="96504" y="965055"/>
                  </a:lnTo>
                  <a:lnTo>
                    <a:pt x="58940" y="957471"/>
                  </a:lnTo>
                  <a:lnTo>
                    <a:pt x="28265" y="936789"/>
                  </a:lnTo>
                  <a:lnTo>
                    <a:pt x="7583" y="906114"/>
                  </a:lnTo>
                  <a:lnTo>
                    <a:pt x="0" y="868550"/>
                  </a:lnTo>
                  <a:lnTo>
                    <a:pt x="0" y="96505"/>
                  </a:lnTo>
                  <a:close/>
                </a:path>
              </a:pathLst>
            </a:custGeom>
            <a:noFill/>
            <a:ln cap="flat" cmpd="sng" w="25400">
              <a:solidFill>
                <a:srgbClr val="4F81BD"/>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598" name="Google Shape;598;p40"/>
          <p:cNvSpPr txBox="1"/>
          <p:nvPr/>
        </p:nvSpPr>
        <p:spPr>
          <a:xfrm>
            <a:off x="3981364" y="694315"/>
            <a:ext cx="1283970" cy="651510"/>
          </a:xfrm>
          <a:prstGeom prst="rect">
            <a:avLst/>
          </a:prstGeom>
          <a:noFill/>
          <a:ln>
            <a:noFill/>
          </a:ln>
        </p:spPr>
        <p:txBody>
          <a:bodyPr anchorCtr="0" anchor="t" bIns="0" lIns="0" spcFirstLastPara="1" rIns="0" wrap="square" tIns="27300">
            <a:spAutoFit/>
          </a:bodyPr>
          <a:lstStyle/>
          <a:p>
            <a:pPr indent="0" lvl="0" marL="12065" marR="5080" rtl="0" algn="ctr">
              <a:lnSpc>
                <a:spcPct val="91000"/>
              </a:lnSpc>
              <a:spcBef>
                <a:spcPts val="0"/>
              </a:spcBef>
              <a:spcAft>
                <a:spcPts val="0"/>
              </a:spcAft>
              <a:buNone/>
            </a:pPr>
            <a:r>
              <a:rPr lang="en-US" sz="1000">
                <a:latin typeface="Arial"/>
                <a:ea typeface="Arial"/>
                <a:cs typeface="Arial"/>
                <a:sym typeface="Arial"/>
              </a:rPr>
              <a:t>Quiero enfocarme en la participación de los y las estudiantes.</a:t>
            </a:r>
            <a:endParaRPr sz="1000">
              <a:latin typeface="Arial"/>
              <a:ea typeface="Arial"/>
              <a:cs typeface="Arial"/>
              <a:sym typeface="Arial"/>
            </a:endParaRPr>
          </a:p>
          <a:p>
            <a:pPr indent="0" lvl="0" marL="0" rtl="0" algn="ctr">
              <a:lnSpc>
                <a:spcPct val="100000"/>
              </a:lnSpc>
              <a:spcBef>
                <a:spcPts val="335"/>
              </a:spcBef>
              <a:spcAft>
                <a:spcPts val="0"/>
              </a:spcAft>
              <a:buNone/>
            </a:pPr>
            <a:r>
              <a:rPr lang="en-US" sz="1000">
                <a:latin typeface="Arial"/>
                <a:ea typeface="Arial"/>
                <a:cs typeface="Arial"/>
                <a:sym typeface="Arial"/>
              </a:rPr>
              <a:t>Yo quiero…</a:t>
            </a:r>
            <a:endParaRPr sz="1000">
              <a:latin typeface="Arial"/>
              <a:ea typeface="Arial"/>
              <a:cs typeface="Arial"/>
              <a:sym typeface="Arial"/>
            </a:endParaRPr>
          </a:p>
        </p:txBody>
      </p:sp>
      <p:grpSp>
        <p:nvGrpSpPr>
          <p:cNvPr id="599" name="Google Shape;599;p40"/>
          <p:cNvGrpSpPr/>
          <p:nvPr/>
        </p:nvGrpSpPr>
        <p:grpSpPr>
          <a:xfrm>
            <a:off x="1836882" y="1895723"/>
            <a:ext cx="1689053" cy="1125621"/>
            <a:chOff x="1836882" y="1895723"/>
            <a:chExt cx="1689053" cy="1125621"/>
          </a:xfrm>
        </p:grpSpPr>
        <p:sp>
          <p:nvSpPr>
            <p:cNvPr id="600" name="Google Shape;600;p40"/>
            <p:cNvSpPr/>
            <p:nvPr/>
          </p:nvSpPr>
          <p:spPr>
            <a:xfrm>
              <a:off x="1836882" y="1895723"/>
              <a:ext cx="1520190" cy="965200"/>
            </a:xfrm>
            <a:custGeom>
              <a:rect b="b" l="l" r="r" t="t"/>
              <a:pathLst>
                <a:path extrusionOk="0" h="965200" w="1520189">
                  <a:moveTo>
                    <a:pt x="1423267" y="0"/>
                  </a:moveTo>
                  <a:lnTo>
                    <a:pt x="96504" y="0"/>
                  </a:lnTo>
                  <a:lnTo>
                    <a:pt x="58940" y="7583"/>
                  </a:lnTo>
                  <a:lnTo>
                    <a:pt x="28265" y="28265"/>
                  </a:lnTo>
                  <a:lnTo>
                    <a:pt x="7583" y="58940"/>
                  </a:lnTo>
                  <a:lnTo>
                    <a:pt x="0" y="96504"/>
                  </a:lnTo>
                  <a:lnTo>
                    <a:pt x="0" y="868549"/>
                  </a:lnTo>
                  <a:lnTo>
                    <a:pt x="7583" y="906113"/>
                  </a:lnTo>
                  <a:lnTo>
                    <a:pt x="28265" y="936789"/>
                  </a:lnTo>
                  <a:lnTo>
                    <a:pt x="58940" y="957471"/>
                  </a:lnTo>
                  <a:lnTo>
                    <a:pt x="96504" y="965055"/>
                  </a:lnTo>
                  <a:lnTo>
                    <a:pt x="1423267" y="965055"/>
                  </a:lnTo>
                  <a:lnTo>
                    <a:pt x="1460831" y="957471"/>
                  </a:lnTo>
                  <a:lnTo>
                    <a:pt x="1491506" y="936789"/>
                  </a:lnTo>
                  <a:lnTo>
                    <a:pt x="1512188" y="906113"/>
                  </a:lnTo>
                  <a:lnTo>
                    <a:pt x="1519772" y="868549"/>
                  </a:lnTo>
                  <a:lnTo>
                    <a:pt x="1519772" y="96504"/>
                  </a:lnTo>
                  <a:lnTo>
                    <a:pt x="1512188" y="58940"/>
                  </a:lnTo>
                  <a:lnTo>
                    <a:pt x="1491506" y="28265"/>
                  </a:lnTo>
                  <a:lnTo>
                    <a:pt x="1460831" y="7583"/>
                  </a:lnTo>
                  <a:lnTo>
                    <a:pt x="1423267" y="0"/>
                  </a:lnTo>
                  <a:close/>
                </a:path>
              </a:pathLst>
            </a:custGeom>
            <a:solidFill>
              <a:srgbClr val="C0504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01" name="Google Shape;601;p40"/>
            <p:cNvSpPr/>
            <p:nvPr/>
          </p:nvSpPr>
          <p:spPr>
            <a:xfrm>
              <a:off x="1836882" y="1895723"/>
              <a:ext cx="1520190" cy="965200"/>
            </a:xfrm>
            <a:custGeom>
              <a:rect b="b" l="l" r="r" t="t"/>
              <a:pathLst>
                <a:path extrusionOk="0" h="965200" w="1520189">
                  <a:moveTo>
                    <a:pt x="0" y="96505"/>
                  </a:moveTo>
                  <a:lnTo>
                    <a:pt x="7583" y="58940"/>
                  </a:lnTo>
                  <a:lnTo>
                    <a:pt x="28265" y="28265"/>
                  </a:lnTo>
                  <a:lnTo>
                    <a:pt x="58940" y="7583"/>
                  </a:lnTo>
                  <a:lnTo>
                    <a:pt x="96504" y="0"/>
                  </a:lnTo>
                  <a:lnTo>
                    <a:pt x="1423268" y="0"/>
                  </a:lnTo>
                  <a:lnTo>
                    <a:pt x="1460832" y="7583"/>
                  </a:lnTo>
                  <a:lnTo>
                    <a:pt x="1491507" y="28265"/>
                  </a:lnTo>
                  <a:lnTo>
                    <a:pt x="1512189" y="58940"/>
                  </a:lnTo>
                  <a:lnTo>
                    <a:pt x="1519773" y="96505"/>
                  </a:lnTo>
                  <a:lnTo>
                    <a:pt x="1519773" y="868550"/>
                  </a:lnTo>
                  <a:lnTo>
                    <a:pt x="1512189" y="906114"/>
                  </a:lnTo>
                  <a:lnTo>
                    <a:pt x="1491507" y="936789"/>
                  </a:lnTo>
                  <a:lnTo>
                    <a:pt x="1460832" y="957471"/>
                  </a:lnTo>
                  <a:lnTo>
                    <a:pt x="1423268" y="965055"/>
                  </a:lnTo>
                  <a:lnTo>
                    <a:pt x="96504" y="965055"/>
                  </a:lnTo>
                  <a:lnTo>
                    <a:pt x="58940" y="957471"/>
                  </a:lnTo>
                  <a:lnTo>
                    <a:pt x="28265" y="936789"/>
                  </a:lnTo>
                  <a:lnTo>
                    <a:pt x="7583" y="906114"/>
                  </a:lnTo>
                  <a:lnTo>
                    <a:pt x="0" y="868550"/>
                  </a:lnTo>
                  <a:lnTo>
                    <a:pt x="0" y="96505"/>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02" name="Google Shape;602;p40"/>
            <p:cNvSpPr/>
            <p:nvPr/>
          </p:nvSpPr>
          <p:spPr>
            <a:xfrm>
              <a:off x="2005745" y="2056144"/>
              <a:ext cx="1520190" cy="965200"/>
            </a:xfrm>
            <a:custGeom>
              <a:rect b="b" l="l" r="r" t="t"/>
              <a:pathLst>
                <a:path extrusionOk="0" h="965200" w="1520189">
                  <a:moveTo>
                    <a:pt x="1423267" y="0"/>
                  </a:moveTo>
                  <a:lnTo>
                    <a:pt x="96504" y="0"/>
                  </a:lnTo>
                  <a:lnTo>
                    <a:pt x="58940" y="7583"/>
                  </a:lnTo>
                  <a:lnTo>
                    <a:pt x="28265" y="28265"/>
                  </a:lnTo>
                  <a:lnTo>
                    <a:pt x="7583" y="58940"/>
                  </a:lnTo>
                  <a:lnTo>
                    <a:pt x="0" y="96504"/>
                  </a:lnTo>
                  <a:lnTo>
                    <a:pt x="0" y="868549"/>
                  </a:lnTo>
                  <a:lnTo>
                    <a:pt x="7583" y="906113"/>
                  </a:lnTo>
                  <a:lnTo>
                    <a:pt x="28265" y="936788"/>
                  </a:lnTo>
                  <a:lnTo>
                    <a:pt x="58940" y="957470"/>
                  </a:lnTo>
                  <a:lnTo>
                    <a:pt x="96504" y="965053"/>
                  </a:lnTo>
                  <a:lnTo>
                    <a:pt x="1423267" y="965053"/>
                  </a:lnTo>
                  <a:lnTo>
                    <a:pt x="1460831" y="957470"/>
                  </a:lnTo>
                  <a:lnTo>
                    <a:pt x="1491506" y="936788"/>
                  </a:lnTo>
                  <a:lnTo>
                    <a:pt x="1512188" y="906113"/>
                  </a:lnTo>
                  <a:lnTo>
                    <a:pt x="1519772" y="868549"/>
                  </a:lnTo>
                  <a:lnTo>
                    <a:pt x="1519772" y="96504"/>
                  </a:lnTo>
                  <a:lnTo>
                    <a:pt x="1512188" y="58940"/>
                  </a:lnTo>
                  <a:lnTo>
                    <a:pt x="1491506" y="28265"/>
                  </a:lnTo>
                  <a:lnTo>
                    <a:pt x="1460831" y="7583"/>
                  </a:lnTo>
                  <a:lnTo>
                    <a:pt x="1423267" y="0"/>
                  </a:lnTo>
                  <a:close/>
                </a:path>
              </a:pathLst>
            </a:custGeom>
            <a:solidFill>
              <a:srgbClr val="FFFFFF">
                <a:alpha val="90196"/>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03" name="Google Shape;603;p40"/>
            <p:cNvSpPr/>
            <p:nvPr/>
          </p:nvSpPr>
          <p:spPr>
            <a:xfrm>
              <a:off x="2005745" y="2056144"/>
              <a:ext cx="1520190" cy="965200"/>
            </a:xfrm>
            <a:custGeom>
              <a:rect b="b" l="l" r="r" t="t"/>
              <a:pathLst>
                <a:path extrusionOk="0" h="965200" w="1520189">
                  <a:moveTo>
                    <a:pt x="0" y="96505"/>
                  </a:moveTo>
                  <a:lnTo>
                    <a:pt x="7583" y="58940"/>
                  </a:lnTo>
                  <a:lnTo>
                    <a:pt x="28265" y="28265"/>
                  </a:lnTo>
                  <a:lnTo>
                    <a:pt x="58940" y="7583"/>
                  </a:lnTo>
                  <a:lnTo>
                    <a:pt x="96504" y="0"/>
                  </a:lnTo>
                  <a:lnTo>
                    <a:pt x="1423268" y="0"/>
                  </a:lnTo>
                  <a:lnTo>
                    <a:pt x="1460832" y="7583"/>
                  </a:lnTo>
                  <a:lnTo>
                    <a:pt x="1491507" y="28265"/>
                  </a:lnTo>
                  <a:lnTo>
                    <a:pt x="1512189" y="58940"/>
                  </a:lnTo>
                  <a:lnTo>
                    <a:pt x="1519773" y="96505"/>
                  </a:lnTo>
                  <a:lnTo>
                    <a:pt x="1519773" y="868550"/>
                  </a:lnTo>
                  <a:lnTo>
                    <a:pt x="1512189" y="906114"/>
                  </a:lnTo>
                  <a:lnTo>
                    <a:pt x="1491507" y="936789"/>
                  </a:lnTo>
                  <a:lnTo>
                    <a:pt x="1460832" y="957471"/>
                  </a:lnTo>
                  <a:lnTo>
                    <a:pt x="1423268" y="965055"/>
                  </a:lnTo>
                  <a:lnTo>
                    <a:pt x="96504" y="965055"/>
                  </a:lnTo>
                  <a:lnTo>
                    <a:pt x="58940" y="957471"/>
                  </a:lnTo>
                  <a:lnTo>
                    <a:pt x="28265" y="936789"/>
                  </a:lnTo>
                  <a:lnTo>
                    <a:pt x="7583" y="906114"/>
                  </a:lnTo>
                  <a:lnTo>
                    <a:pt x="0" y="868550"/>
                  </a:lnTo>
                  <a:lnTo>
                    <a:pt x="0" y="96505"/>
                  </a:lnTo>
                  <a:close/>
                </a:path>
              </a:pathLst>
            </a:custGeom>
            <a:noFill/>
            <a:ln cap="flat" cmpd="sng" w="25400">
              <a:solidFill>
                <a:srgbClr val="9BBB59"/>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604" name="Google Shape;604;p40"/>
          <p:cNvSpPr txBox="1"/>
          <p:nvPr/>
        </p:nvSpPr>
        <p:spPr>
          <a:xfrm>
            <a:off x="2068144" y="2294516"/>
            <a:ext cx="1395730" cy="456565"/>
          </a:xfrm>
          <a:prstGeom prst="rect">
            <a:avLst/>
          </a:prstGeom>
          <a:noFill/>
          <a:ln>
            <a:noFill/>
          </a:ln>
        </p:spPr>
        <p:txBody>
          <a:bodyPr anchorCtr="0" anchor="t" bIns="0" lIns="0" spcFirstLastPara="1" rIns="0" wrap="square" tIns="27300">
            <a:spAutoFit/>
          </a:bodyPr>
          <a:lstStyle/>
          <a:p>
            <a:pPr indent="-635" lvl="0" marL="12700" marR="5080" rtl="0" algn="ctr">
              <a:lnSpc>
                <a:spcPct val="91000"/>
              </a:lnSpc>
              <a:spcBef>
                <a:spcPts val="0"/>
              </a:spcBef>
              <a:spcAft>
                <a:spcPts val="0"/>
              </a:spcAft>
              <a:buNone/>
            </a:pPr>
            <a:r>
              <a:rPr lang="en-US" sz="1000">
                <a:latin typeface="Arial"/>
                <a:ea typeface="Arial"/>
                <a:cs typeface="Arial"/>
                <a:sym typeface="Arial"/>
              </a:rPr>
              <a:t>Que más estudiantes participen en el diálogo de la clase</a:t>
            </a:r>
            <a:endParaRPr sz="1000">
              <a:latin typeface="Arial"/>
              <a:ea typeface="Arial"/>
              <a:cs typeface="Arial"/>
              <a:sym typeface="Arial"/>
            </a:endParaRPr>
          </a:p>
        </p:txBody>
      </p:sp>
      <p:grpSp>
        <p:nvGrpSpPr>
          <p:cNvPr id="605" name="Google Shape;605;p40"/>
          <p:cNvGrpSpPr/>
          <p:nvPr/>
        </p:nvGrpSpPr>
        <p:grpSpPr>
          <a:xfrm>
            <a:off x="1836882" y="3302780"/>
            <a:ext cx="1689053" cy="2448960"/>
            <a:chOff x="1836882" y="3302780"/>
            <a:chExt cx="1689053" cy="2448960"/>
          </a:xfrm>
        </p:grpSpPr>
        <p:sp>
          <p:nvSpPr>
            <p:cNvPr id="606" name="Google Shape;606;p40"/>
            <p:cNvSpPr/>
            <p:nvPr/>
          </p:nvSpPr>
          <p:spPr>
            <a:xfrm>
              <a:off x="1836882" y="3302780"/>
              <a:ext cx="1520190" cy="2288540"/>
            </a:xfrm>
            <a:custGeom>
              <a:rect b="b" l="l" r="r" t="t"/>
              <a:pathLst>
                <a:path extrusionOk="0" h="2288540" w="1520189">
                  <a:moveTo>
                    <a:pt x="1367795" y="0"/>
                  </a:moveTo>
                  <a:lnTo>
                    <a:pt x="151977" y="0"/>
                  </a:lnTo>
                  <a:lnTo>
                    <a:pt x="103940" y="7747"/>
                  </a:lnTo>
                  <a:lnTo>
                    <a:pt x="62221" y="29322"/>
                  </a:lnTo>
                  <a:lnTo>
                    <a:pt x="29322" y="62221"/>
                  </a:lnTo>
                  <a:lnTo>
                    <a:pt x="7747" y="103940"/>
                  </a:lnTo>
                  <a:lnTo>
                    <a:pt x="0" y="151977"/>
                  </a:lnTo>
                  <a:lnTo>
                    <a:pt x="0" y="2136468"/>
                  </a:lnTo>
                  <a:lnTo>
                    <a:pt x="7747" y="2184505"/>
                  </a:lnTo>
                  <a:lnTo>
                    <a:pt x="29322" y="2226224"/>
                  </a:lnTo>
                  <a:lnTo>
                    <a:pt x="62221" y="2259123"/>
                  </a:lnTo>
                  <a:lnTo>
                    <a:pt x="103940" y="2280698"/>
                  </a:lnTo>
                  <a:lnTo>
                    <a:pt x="151977" y="2288446"/>
                  </a:lnTo>
                  <a:lnTo>
                    <a:pt x="1367795" y="2288446"/>
                  </a:lnTo>
                  <a:lnTo>
                    <a:pt x="1415831" y="2280698"/>
                  </a:lnTo>
                  <a:lnTo>
                    <a:pt x="1457551" y="2259123"/>
                  </a:lnTo>
                  <a:lnTo>
                    <a:pt x="1490449" y="2226224"/>
                  </a:lnTo>
                  <a:lnTo>
                    <a:pt x="1512024" y="2184505"/>
                  </a:lnTo>
                  <a:lnTo>
                    <a:pt x="1519772" y="2136468"/>
                  </a:lnTo>
                  <a:lnTo>
                    <a:pt x="1519772" y="151977"/>
                  </a:lnTo>
                  <a:lnTo>
                    <a:pt x="1512024" y="103940"/>
                  </a:lnTo>
                  <a:lnTo>
                    <a:pt x="1490449" y="62221"/>
                  </a:lnTo>
                  <a:lnTo>
                    <a:pt x="1457551" y="29322"/>
                  </a:lnTo>
                  <a:lnTo>
                    <a:pt x="1415831" y="7747"/>
                  </a:lnTo>
                  <a:lnTo>
                    <a:pt x="1367795" y="0"/>
                  </a:lnTo>
                  <a:close/>
                </a:path>
              </a:pathLst>
            </a:custGeom>
            <a:solidFill>
              <a:srgbClr val="C0504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07" name="Google Shape;607;p40"/>
            <p:cNvSpPr/>
            <p:nvPr/>
          </p:nvSpPr>
          <p:spPr>
            <a:xfrm>
              <a:off x="1836882" y="3302780"/>
              <a:ext cx="1520190" cy="2288540"/>
            </a:xfrm>
            <a:custGeom>
              <a:rect b="b" l="l" r="r" t="t"/>
              <a:pathLst>
                <a:path extrusionOk="0" h="2288540" w="1520189">
                  <a:moveTo>
                    <a:pt x="0" y="151977"/>
                  </a:moveTo>
                  <a:lnTo>
                    <a:pt x="7747" y="103940"/>
                  </a:lnTo>
                  <a:lnTo>
                    <a:pt x="29322" y="62221"/>
                  </a:lnTo>
                  <a:lnTo>
                    <a:pt x="62221" y="29322"/>
                  </a:lnTo>
                  <a:lnTo>
                    <a:pt x="103940" y="7747"/>
                  </a:lnTo>
                  <a:lnTo>
                    <a:pt x="151977" y="0"/>
                  </a:lnTo>
                  <a:lnTo>
                    <a:pt x="1367795" y="0"/>
                  </a:lnTo>
                  <a:lnTo>
                    <a:pt x="1415831" y="7747"/>
                  </a:lnTo>
                  <a:lnTo>
                    <a:pt x="1457551" y="29322"/>
                  </a:lnTo>
                  <a:lnTo>
                    <a:pt x="1490450" y="62221"/>
                  </a:lnTo>
                  <a:lnTo>
                    <a:pt x="1512025" y="103940"/>
                  </a:lnTo>
                  <a:lnTo>
                    <a:pt x="1519773" y="151977"/>
                  </a:lnTo>
                  <a:lnTo>
                    <a:pt x="1519773" y="2136469"/>
                  </a:lnTo>
                  <a:lnTo>
                    <a:pt x="1512025" y="2184505"/>
                  </a:lnTo>
                  <a:lnTo>
                    <a:pt x="1490450" y="2226224"/>
                  </a:lnTo>
                  <a:lnTo>
                    <a:pt x="1457551" y="2259123"/>
                  </a:lnTo>
                  <a:lnTo>
                    <a:pt x="1415831" y="2280698"/>
                  </a:lnTo>
                  <a:lnTo>
                    <a:pt x="1367795" y="2288446"/>
                  </a:lnTo>
                  <a:lnTo>
                    <a:pt x="151977" y="2288446"/>
                  </a:lnTo>
                  <a:lnTo>
                    <a:pt x="103940" y="2280698"/>
                  </a:lnTo>
                  <a:lnTo>
                    <a:pt x="62221" y="2259123"/>
                  </a:lnTo>
                  <a:lnTo>
                    <a:pt x="29322" y="2226224"/>
                  </a:lnTo>
                  <a:lnTo>
                    <a:pt x="7747" y="2184505"/>
                  </a:lnTo>
                  <a:lnTo>
                    <a:pt x="0" y="2136469"/>
                  </a:lnTo>
                  <a:lnTo>
                    <a:pt x="0" y="151977"/>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08" name="Google Shape;608;p40"/>
            <p:cNvSpPr/>
            <p:nvPr/>
          </p:nvSpPr>
          <p:spPr>
            <a:xfrm>
              <a:off x="2005745" y="3463200"/>
              <a:ext cx="1520190" cy="2288540"/>
            </a:xfrm>
            <a:custGeom>
              <a:rect b="b" l="l" r="r" t="t"/>
              <a:pathLst>
                <a:path extrusionOk="0" h="2288540" w="1520189">
                  <a:moveTo>
                    <a:pt x="1367795" y="0"/>
                  </a:moveTo>
                  <a:lnTo>
                    <a:pt x="151977" y="0"/>
                  </a:lnTo>
                  <a:lnTo>
                    <a:pt x="103940" y="7747"/>
                  </a:lnTo>
                  <a:lnTo>
                    <a:pt x="62221" y="29322"/>
                  </a:lnTo>
                  <a:lnTo>
                    <a:pt x="29322" y="62221"/>
                  </a:lnTo>
                  <a:lnTo>
                    <a:pt x="7747" y="103941"/>
                  </a:lnTo>
                  <a:lnTo>
                    <a:pt x="0" y="151978"/>
                  </a:lnTo>
                  <a:lnTo>
                    <a:pt x="0" y="2136468"/>
                  </a:lnTo>
                  <a:lnTo>
                    <a:pt x="7747" y="2184505"/>
                  </a:lnTo>
                  <a:lnTo>
                    <a:pt x="29322" y="2226225"/>
                  </a:lnTo>
                  <a:lnTo>
                    <a:pt x="62221" y="2259123"/>
                  </a:lnTo>
                  <a:lnTo>
                    <a:pt x="103940" y="2280698"/>
                  </a:lnTo>
                  <a:lnTo>
                    <a:pt x="151977" y="2288446"/>
                  </a:lnTo>
                  <a:lnTo>
                    <a:pt x="1367795" y="2288446"/>
                  </a:lnTo>
                  <a:lnTo>
                    <a:pt x="1415831" y="2280698"/>
                  </a:lnTo>
                  <a:lnTo>
                    <a:pt x="1457551" y="2259123"/>
                  </a:lnTo>
                  <a:lnTo>
                    <a:pt x="1490449" y="2226225"/>
                  </a:lnTo>
                  <a:lnTo>
                    <a:pt x="1512024" y="2184505"/>
                  </a:lnTo>
                  <a:lnTo>
                    <a:pt x="1519772" y="2136468"/>
                  </a:lnTo>
                  <a:lnTo>
                    <a:pt x="1519772" y="151978"/>
                  </a:lnTo>
                  <a:lnTo>
                    <a:pt x="1512024" y="103941"/>
                  </a:lnTo>
                  <a:lnTo>
                    <a:pt x="1490449" y="62221"/>
                  </a:lnTo>
                  <a:lnTo>
                    <a:pt x="1457551" y="29322"/>
                  </a:lnTo>
                  <a:lnTo>
                    <a:pt x="1415831" y="7747"/>
                  </a:lnTo>
                  <a:lnTo>
                    <a:pt x="1367795" y="0"/>
                  </a:lnTo>
                  <a:close/>
                </a:path>
              </a:pathLst>
            </a:custGeom>
            <a:solidFill>
              <a:srgbClr val="FFFFFF">
                <a:alpha val="90196"/>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09" name="Google Shape;609;p40"/>
            <p:cNvSpPr/>
            <p:nvPr/>
          </p:nvSpPr>
          <p:spPr>
            <a:xfrm>
              <a:off x="2005745" y="3463200"/>
              <a:ext cx="1520190" cy="2288540"/>
            </a:xfrm>
            <a:custGeom>
              <a:rect b="b" l="l" r="r" t="t"/>
              <a:pathLst>
                <a:path extrusionOk="0" h="2288540" w="1520189">
                  <a:moveTo>
                    <a:pt x="0" y="151977"/>
                  </a:moveTo>
                  <a:lnTo>
                    <a:pt x="7747" y="103940"/>
                  </a:lnTo>
                  <a:lnTo>
                    <a:pt x="29322" y="62221"/>
                  </a:lnTo>
                  <a:lnTo>
                    <a:pt x="62221" y="29322"/>
                  </a:lnTo>
                  <a:lnTo>
                    <a:pt x="103940" y="7747"/>
                  </a:lnTo>
                  <a:lnTo>
                    <a:pt x="151977" y="0"/>
                  </a:lnTo>
                  <a:lnTo>
                    <a:pt x="1367795" y="0"/>
                  </a:lnTo>
                  <a:lnTo>
                    <a:pt x="1415831" y="7747"/>
                  </a:lnTo>
                  <a:lnTo>
                    <a:pt x="1457551" y="29322"/>
                  </a:lnTo>
                  <a:lnTo>
                    <a:pt x="1490450" y="62221"/>
                  </a:lnTo>
                  <a:lnTo>
                    <a:pt x="1512025" y="103940"/>
                  </a:lnTo>
                  <a:lnTo>
                    <a:pt x="1519773" y="151977"/>
                  </a:lnTo>
                  <a:lnTo>
                    <a:pt x="1519773" y="2136469"/>
                  </a:lnTo>
                  <a:lnTo>
                    <a:pt x="1512025" y="2184505"/>
                  </a:lnTo>
                  <a:lnTo>
                    <a:pt x="1490450" y="2226224"/>
                  </a:lnTo>
                  <a:lnTo>
                    <a:pt x="1457551" y="2259123"/>
                  </a:lnTo>
                  <a:lnTo>
                    <a:pt x="1415831" y="2280698"/>
                  </a:lnTo>
                  <a:lnTo>
                    <a:pt x="1367795" y="2288446"/>
                  </a:lnTo>
                  <a:lnTo>
                    <a:pt x="151977" y="2288446"/>
                  </a:lnTo>
                  <a:lnTo>
                    <a:pt x="103940" y="2280698"/>
                  </a:lnTo>
                  <a:lnTo>
                    <a:pt x="62221" y="2259123"/>
                  </a:lnTo>
                  <a:lnTo>
                    <a:pt x="29322" y="2226224"/>
                  </a:lnTo>
                  <a:lnTo>
                    <a:pt x="7747" y="2184505"/>
                  </a:lnTo>
                  <a:lnTo>
                    <a:pt x="0" y="2136469"/>
                  </a:lnTo>
                  <a:lnTo>
                    <a:pt x="0" y="151977"/>
                  </a:lnTo>
                  <a:close/>
                </a:path>
              </a:pathLst>
            </a:custGeom>
            <a:noFill/>
            <a:ln cap="flat" cmpd="sng" w="25400">
              <a:solidFill>
                <a:srgbClr val="8064A2"/>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610" name="Google Shape;610;p40"/>
          <p:cNvSpPr txBox="1"/>
          <p:nvPr/>
        </p:nvSpPr>
        <p:spPr>
          <a:xfrm>
            <a:off x="2088653" y="4016636"/>
            <a:ext cx="1354455" cy="1172885"/>
          </a:xfrm>
          <a:prstGeom prst="rect">
            <a:avLst/>
          </a:prstGeom>
          <a:noFill/>
          <a:ln>
            <a:noFill/>
          </a:ln>
        </p:spPr>
        <p:txBody>
          <a:bodyPr anchorCtr="0" anchor="t" bIns="0" lIns="0" spcFirstLastPara="1" rIns="0" wrap="square" tIns="26650">
            <a:spAutoFit/>
          </a:bodyPr>
          <a:lstStyle/>
          <a:p>
            <a:pPr indent="0" lvl="0" marL="12700" marR="5080" rtl="0" algn="ctr">
              <a:lnSpc>
                <a:spcPct val="91400"/>
              </a:lnSpc>
              <a:spcBef>
                <a:spcPts val="0"/>
              </a:spcBef>
              <a:spcAft>
                <a:spcPts val="0"/>
              </a:spcAft>
              <a:buNone/>
            </a:pPr>
            <a:r>
              <a:rPr lang="en-US" sz="1000">
                <a:latin typeface="Arial"/>
                <a:ea typeface="Arial"/>
                <a:cs typeface="Arial"/>
                <a:sym typeface="Arial"/>
              </a:rPr>
              <a:t>¿Cómo la estrategia “compañero de diálogo” impacta el diálogo en mi sala de clases? </a:t>
            </a:r>
            <a:endParaRPr sz="1000">
              <a:latin typeface="Arial"/>
              <a:ea typeface="Arial"/>
              <a:cs typeface="Arial"/>
              <a:sym typeface="Arial"/>
            </a:endParaRPr>
          </a:p>
          <a:p>
            <a:pPr indent="0" lvl="0" marL="12700" marR="5080" rtl="0" algn="ctr">
              <a:lnSpc>
                <a:spcPct val="91400"/>
              </a:lnSpc>
              <a:spcBef>
                <a:spcPts val="210"/>
              </a:spcBef>
              <a:spcAft>
                <a:spcPts val="0"/>
              </a:spcAft>
              <a:buNone/>
            </a:pPr>
            <a:r>
              <a:rPr lang="en-US" sz="1000">
                <a:latin typeface="Arial"/>
                <a:ea typeface="Arial"/>
                <a:cs typeface="Arial"/>
                <a:sym typeface="Arial"/>
              </a:rPr>
              <a:t>¿En qué medida la conversación en mi aula esta dominada por unos pocos estudiantes?</a:t>
            </a:r>
            <a:endParaRPr sz="1000">
              <a:latin typeface="Arial"/>
              <a:ea typeface="Arial"/>
              <a:cs typeface="Arial"/>
              <a:sym typeface="Arial"/>
            </a:endParaRPr>
          </a:p>
        </p:txBody>
      </p:sp>
      <p:grpSp>
        <p:nvGrpSpPr>
          <p:cNvPr id="611" name="Google Shape;611;p40"/>
          <p:cNvGrpSpPr/>
          <p:nvPr/>
        </p:nvGrpSpPr>
        <p:grpSpPr>
          <a:xfrm>
            <a:off x="3694381" y="1895723"/>
            <a:ext cx="1689053" cy="1125621"/>
            <a:chOff x="3694381" y="1895723"/>
            <a:chExt cx="1689053" cy="1125621"/>
          </a:xfrm>
        </p:grpSpPr>
        <p:sp>
          <p:nvSpPr>
            <p:cNvPr id="612" name="Google Shape;612;p40"/>
            <p:cNvSpPr/>
            <p:nvPr/>
          </p:nvSpPr>
          <p:spPr>
            <a:xfrm>
              <a:off x="3694381" y="1895723"/>
              <a:ext cx="1520190" cy="965200"/>
            </a:xfrm>
            <a:custGeom>
              <a:rect b="b" l="l" r="r" t="t"/>
              <a:pathLst>
                <a:path extrusionOk="0" h="965200" w="1520189">
                  <a:moveTo>
                    <a:pt x="1423268" y="0"/>
                  </a:moveTo>
                  <a:lnTo>
                    <a:pt x="96504" y="0"/>
                  </a:lnTo>
                  <a:lnTo>
                    <a:pt x="58940" y="7583"/>
                  </a:lnTo>
                  <a:lnTo>
                    <a:pt x="28265" y="28265"/>
                  </a:lnTo>
                  <a:lnTo>
                    <a:pt x="7583" y="58940"/>
                  </a:lnTo>
                  <a:lnTo>
                    <a:pt x="0" y="96504"/>
                  </a:lnTo>
                  <a:lnTo>
                    <a:pt x="0" y="868549"/>
                  </a:lnTo>
                  <a:lnTo>
                    <a:pt x="7583" y="906113"/>
                  </a:lnTo>
                  <a:lnTo>
                    <a:pt x="28265" y="936789"/>
                  </a:lnTo>
                  <a:lnTo>
                    <a:pt x="58940" y="957471"/>
                  </a:lnTo>
                  <a:lnTo>
                    <a:pt x="96504" y="965055"/>
                  </a:lnTo>
                  <a:lnTo>
                    <a:pt x="1423268" y="965055"/>
                  </a:lnTo>
                  <a:lnTo>
                    <a:pt x="1460832" y="957471"/>
                  </a:lnTo>
                  <a:lnTo>
                    <a:pt x="1491507" y="936789"/>
                  </a:lnTo>
                  <a:lnTo>
                    <a:pt x="1512189" y="906113"/>
                  </a:lnTo>
                  <a:lnTo>
                    <a:pt x="1519773" y="868549"/>
                  </a:lnTo>
                  <a:lnTo>
                    <a:pt x="1519773" y="96504"/>
                  </a:lnTo>
                  <a:lnTo>
                    <a:pt x="1512189" y="58940"/>
                  </a:lnTo>
                  <a:lnTo>
                    <a:pt x="1491507" y="28265"/>
                  </a:lnTo>
                  <a:lnTo>
                    <a:pt x="1460832" y="7583"/>
                  </a:lnTo>
                  <a:lnTo>
                    <a:pt x="1423268" y="0"/>
                  </a:lnTo>
                  <a:close/>
                </a:path>
              </a:pathLst>
            </a:custGeom>
            <a:solidFill>
              <a:srgbClr val="FFFF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13" name="Google Shape;613;p40"/>
            <p:cNvSpPr/>
            <p:nvPr/>
          </p:nvSpPr>
          <p:spPr>
            <a:xfrm>
              <a:off x="3694381" y="1895723"/>
              <a:ext cx="1520190" cy="965200"/>
            </a:xfrm>
            <a:custGeom>
              <a:rect b="b" l="l" r="r" t="t"/>
              <a:pathLst>
                <a:path extrusionOk="0" h="965200" w="1520189">
                  <a:moveTo>
                    <a:pt x="0" y="96505"/>
                  </a:moveTo>
                  <a:lnTo>
                    <a:pt x="7583" y="58940"/>
                  </a:lnTo>
                  <a:lnTo>
                    <a:pt x="28265" y="28265"/>
                  </a:lnTo>
                  <a:lnTo>
                    <a:pt x="58940" y="7583"/>
                  </a:lnTo>
                  <a:lnTo>
                    <a:pt x="96504" y="0"/>
                  </a:lnTo>
                  <a:lnTo>
                    <a:pt x="1423268" y="0"/>
                  </a:lnTo>
                  <a:lnTo>
                    <a:pt x="1460832" y="7583"/>
                  </a:lnTo>
                  <a:lnTo>
                    <a:pt x="1491507" y="28265"/>
                  </a:lnTo>
                  <a:lnTo>
                    <a:pt x="1512189" y="58940"/>
                  </a:lnTo>
                  <a:lnTo>
                    <a:pt x="1519773" y="96505"/>
                  </a:lnTo>
                  <a:lnTo>
                    <a:pt x="1519773" y="868550"/>
                  </a:lnTo>
                  <a:lnTo>
                    <a:pt x="1512189" y="906114"/>
                  </a:lnTo>
                  <a:lnTo>
                    <a:pt x="1491507" y="936789"/>
                  </a:lnTo>
                  <a:lnTo>
                    <a:pt x="1460832" y="957471"/>
                  </a:lnTo>
                  <a:lnTo>
                    <a:pt x="1423268" y="965055"/>
                  </a:lnTo>
                  <a:lnTo>
                    <a:pt x="96504" y="965055"/>
                  </a:lnTo>
                  <a:lnTo>
                    <a:pt x="58940" y="957471"/>
                  </a:lnTo>
                  <a:lnTo>
                    <a:pt x="28265" y="936789"/>
                  </a:lnTo>
                  <a:lnTo>
                    <a:pt x="7583" y="906114"/>
                  </a:lnTo>
                  <a:lnTo>
                    <a:pt x="0" y="868550"/>
                  </a:lnTo>
                  <a:lnTo>
                    <a:pt x="0" y="96505"/>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14" name="Google Shape;614;p40"/>
            <p:cNvSpPr/>
            <p:nvPr/>
          </p:nvSpPr>
          <p:spPr>
            <a:xfrm>
              <a:off x="3863244" y="2056144"/>
              <a:ext cx="1520190" cy="965200"/>
            </a:xfrm>
            <a:custGeom>
              <a:rect b="b" l="l" r="r" t="t"/>
              <a:pathLst>
                <a:path extrusionOk="0" h="965200" w="1520189">
                  <a:moveTo>
                    <a:pt x="1423268" y="0"/>
                  </a:moveTo>
                  <a:lnTo>
                    <a:pt x="96504" y="0"/>
                  </a:lnTo>
                  <a:lnTo>
                    <a:pt x="58940" y="7583"/>
                  </a:lnTo>
                  <a:lnTo>
                    <a:pt x="28265" y="28265"/>
                  </a:lnTo>
                  <a:lnTo>
                    <a:pt x="7583" y="58940"/>
                  </a:lnTo>
                  <a:lnTo>
                    <a:pt x="0" y="96504"/>
                  </a:lnTo>
                  <a:lnTo>
                    <a:pt x="0" y="868549"/>
                  </a:lnTo>
                  <a:lnTo>
                    <a:pt x="7583" y="906113"/>
                  </a:lnTo>
                  <a:lnTo>
                    <a:pt x="28265" y="936788"/>
                  </a:lnTo>
                  <a:lnTo>
                    <a:pt x="58940" y="957470"/>
                  </a:lnTo>
                  <a:lnTo>
                    <a:pt x="96504" y="965053"/>
                  </a:lnTo>
                  <a:lnTo>
                    <a:pt x="1423268" y="965053"/>
                  </a:lnTo>
                  <a:lnTo>
                    <a:pt x="1460832" y="957470"/>
                  </a:lnTo>
                  <a:lnTo>
                    <a:pt x="1491507" y="936788"/>
                  </a:lnTo>
                  <a:lnTo>
                    <a:pt x="1512189" y="906113"/>
                  </a:lnTo>
                  <a:lnTo>
                    <a:pt x="1519773" y="868549"/>
                  </a:lnTo>
                  <a:lnTo>
                    <a:pt x="1519773" y="96504"/>
                  </a:lnTo>
                  <a:lnTo>
                    <a:pt x="1512189" y="58940"/>
                  </a:lnTo>
                  <a:lnTo>
                    <a:pt x="1491507" y="28265"/>
                  </a:lnTo>
                  <a:lnTo>
                    <a:pt x="1460832" y="7583"/>
                  </a:lnTo>
                  <a:lnTo>
                    <a:pt x="1423268" y="0"/>
                  </a:lnTo>
                  <a:close/>
                </a:path>
              </a:pathLst>
            </a:custGeom>
            <a:solidFill>
              <a:srgbClr val="FFFFFF">
                <a:alpha val="90196"/>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15" name="Google Shape;615;p40"/>
            <p:cNvSpPr/>
            <p:nvPr/>
          </p:nvSpPr>
          <p:spPr>
            <a:xfrm>
              <a:off x="3863244" y="2056144"/>
              <a:ext cx="1520190" cy="965200"/>
            </a:xfrm>
            <a:custGeom>
              <a:rect b="b" l="l" r="r" t="t"/>
              <a:pathLst>
                <a:path extrusionOk="0" h="965200" w="1520189">
                  <a:moveTo>
                    <a:pt x="0" y="96505"/>
                  </a:moveTo>
                  <a:lnTo>
                    <a:pt x="7583" y="58940"/>
                  </a:lnTo>
                  <a:lnTo>
                    <a:pt x="28265" y="28265"/>
                  </a:lnTo>
                  <a:lnTo>
                    <a:pt x="58940" y="7583"/>
                  </a:lnTo>
                  <a:lnTo>
                    <a:pt x="96504" y="0"/>
                  </a:lnTo>
                  <a:lnTo>
                    <a:pt x="1423268" y="0"/>
                  </a:lnTo>
                  <a:lnTo>
                    <a:pt x="1460832" y="7583"/>
                  </a:lnTo>
                  <a:lnTo>
                    <a:pt x="1491507" y="28265"/>
                  </a:lnTo>
                  <a:lnTo>
                    <a:pt x="1512189" y="58940"/>
                  </a:lnTo>
                  <a:lnTo>
                    <a:pt x="1519773" y="96505"/>
                  </a:lnTo>
                  <a:lnTo>
                    <a:pt x="1519773" y="868550"/>
                  </a:lnTo>
                  <a:lnTo>
                    <a:pt x="1512189" y="906114"/>
                  </a:lnTo>
                  <a:lnTo>
                    <a:pt x="1491507" y="936789"/>
                  </a:lnTo>
                  <a:lnTo>
                    <a:pt x="1460832" y="957471"/>
                  </a:lnTo>
                  <a:lnTo>
                    <a:pt x="1423268" y="965055"/>
                  </a:lnTo>
                  <a:lnTo>
                    <a:pt x="96504" y="965055"/>
                  </a:lnTo>
                  <a:lnTo>
                    <a:pt x="58940" y="957471"/>
                  </a:lnTo>
                  <a:lnTo>
                    <a:pt x="28265" y="936789"/>
                  </a:lnTo>
                  <a:lnTo>
                    <a:pt x="7583" y="906114"/>
                  </a:lnTo>
                  <a:lnTo>
                    <a:pt x="0" y="868550"/>
                  </a:lnTo>
                  <a:lnTo>
                    <a:pt x="0" y="96505"/>
                  </a:lnTo>
                  <a:close/>
                </a:path>
              </a:pathLst>
            </a:custGeom>
            <a:noFill/>
            <a:ln cap="flat" cmpd="sng" w="25400">
              <a:solidFill>
                <a:srgbClr val="9BBB59"/>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616" name="Google Shape;616;p40"/>
          <p:cNvSpPr txBox="1"/>
          <p:nvPr/>
        </p:nvSpPr>
        <p:spPr>
          <a:xfrm>
            <a:off x="3920277" y="2294516"/>
            <a:ext cx="1405890" cy="456565"/>
          </a:xfrm>
          <a:prstGeom prst="rect">
            <a:avLst/>
          </a:prstGeom>
          <a:noFill/>
          <a:ln>
            <a:noFill/>
          </a:ln>
        </p:spPr>
        <p:txBody>
          <a:bodyPr anchorCtr="0" anchor="t" bIns="0" lIns="0" spcFirstLastPara="1" rIns="0" wrap="square" tIns="27300">
            <a:spAutoFit/>
          </a:bodyPr>
          <a:lstStyle/>
          <a:p>
            <a:pPr indent="634" lvl="0" marL="12700" marR="5080" rtl="0" algn="ctr">
              <a:lnSpc>
                <a:spcPct val="91000"/>
              </a:lnSpc>
              <a:spcBef>
                <a:spcPts val="0"/>
              </a:spcBef>
              <a:spcAft>
                <a:spcPts val="0"/>
              </a:spcAft>
              <a:buNone/>
            </a:pPr>
            <a:r>
              <a:rPr lang="en-US" sz="1000">
                <a:latin typeface="Arial"/>
                <a:ea typeface="Arial"/>
                <a:cs typeface="Arial"/>
                <a:sym typeface="Arial"/>
              </a:rPr>
              <a:t>Que los grupos conversen de manera más productiva conjuntamente</a:t>
            </a:r>
            <a:endParaRPr sz="1000">
              <a:latin typeface="Arial"/>
              <a:ea typeface="Arial"/>
              <a:cs typeface="Arial"/>
              <a:sym typeface="Arial"/>
            </a:endParaRPr>
          </a:p>
        </p:txBody>
      </p:sp>
      <p:grpSp>
        <p:nvGrpSpPr>
          <p:cNvPr id="617" name="Google Shape;617;p40"/>
          <p:cNvGrpSpPr/>
          <p:nvPr/>
        </p:nvGrpSpPr>
        <p:grpSpPr>
          <a:xfrm>
            <a:off x="3694381" y="3302780"/>
            <a:ext cx="1689053" cy="2484520"/>
            <a:chOff x="3694381" y="3302780"/>
            <a:chExt cx="1689053" cy="2484520"/>
          </a:xfrm>
        </p:grpSpPr>
        <p:sp>
          <p:nvSpPr>
            <p:cNvPr id="618" name="Google Shape;618;p40"/>
            <p:cNvSpPr/>
            <p:nvPr/>
          </p:nvSpPr>
          <p:spPr>
            <a:xfrm>
              <a:off x="3694381" y="3302780"/>
              <a:ext cx="1520190" cy="2324100"/>
            </a:xfrm>
            <a:custGeom>
              <a:rect b="b" l="l" r="r" t="t"/>
              <a:pathLst>
                <a:path extrusionOk="0" h="2324100" w="1520189">
                  <a:moveTo>
                    <a:pt x="1367796" y="0"/>
                  </a:moveTo>
                  <a:lnTo>
                    <a:pt x="151977" y="0"/>
                  </a:lnTo>
                  <a:lnTo>
                    <a:pt x="103940" y="7747"/>
                  </a:lnTo>
                  <a:lnTo>
                    <a:pt x="62221" y="29322"/>
                  </a:lnTo>
                  <a:lnTo>
                    <a:pt x="29322" y="62221"/>
                  </a:lnTo>
                  <a:lnTo>
                    <a:pt x="7747" y="103940"/>
                  </a:lnTo>
                  <a:lnTo>
                    <a:pt x="0" y="151977"/>
                  </a:lnTo>
                  <a:lnTo>
                    <a:pt x="0" y="2171548"/>
                  </a:lnTo>
                  <a:lnTo>
                    <a:pt x="7747" y="2219585"/>
                  </a:lnTo>
                  <a:lnTo>
                    <a:pt x="29322" y="2261304"/>
                  </a:lnTo>
                  <a:lnTo>
                    <a:pt x="62221" y="2294203"/>
                  </a:lnTo>
                  <a:lnTo>
                    <a:pt x="103940" y="2315778"/>
                  </a:lnTo>
                  <a:lnTo>
                    <a:pt x="151977" y="2323525"/>
                  </a:lnTo>
                  <a:lnTo>
                    <a:pt x="1367796" y="2323525"/>
                  </a:lnTo>
                  <a:lnTo>
                    <a:pt x="1415832" y="2315778"/>
                  </a:lnTo>
                  <a:lnTo>
                    <a:pt x="1457551" y="2294203"/>
                  </a:lnTo>
                  <a:lnTo>
                    <a:pt x="1490450" y="2261304"/>
                  </a:lnTo>
                  <a:lnTo>
                    <a:pt x="1512025" y="2219585"/>
                  </a:lnTo>
                  <a:lnTo>
                    <a:pt x="1519773" y="2171548"/>
                  </a:lnTo>
                  <a:lnTo>
                    <a:pt x="1519773" y="151977"/>
                  </a:lnTo>
                  <a:lnTo>
                    <a:pt x="1512025" y="103940"/>
                  </a:lnTo>
                  <a:lnTo>
                    <a:pt x="1490450" y="62221"/>
                  </a:lnTo>
                  <a:lnTo>
                    <a:pt x="1457551" y="29322"/>
                  </a:lnTo>
                  <a:lnTo>
                    <a:pt x="1415832" y="7747"/>
                  </a:lnTo>
                  <a:lnTo>
                    <a:pt x="1367796" y="0"/>
                  </a:lnTo>
                  <a:close/>
                </a:path>
              </a:pathLst>
            </a:custGeom>
            <a:solidFill>
              <a:srgbClr val="FFFF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19" name="Google Shape;619;p40"/>
            <p:cNvSpPr/>
            <p:nvPr/>
          </p:nvSpPr>
          <p:spPr>
            <a:xfrm>
              <a:off x="3694381" y="3302780"/>
              <a:ext cx="1520190" cy="2324100"/>
            </a:xfrm>
            <a:custGeom>
              <a:rect b="b" l="l" r="r" t="t"/>
              <a:pathLst>
                <a:path extrusionOk="0" h="2324100" w="1520189">
                  <a:moveTo>
                    <a:pt x="0" y="151977"/>
                  </a:moveTo>
                  <a:lnTo>
                    <a:pt x="7747" y="103940"/>
                  </a:lnTo>
                  <a:lnTo>
                    <a:pt x="29322" y="62221"/>
                  </a:lnTo>
                  <a:lnTo>
                    <a:pt x="62221" y="29322"/>
                  </a:lnTo>
                  <a:lnTo>
                    <a:pt x="103940" y="7747"/>
                  </a:lnTo>
                  <a:lnTo>
                    <a:pt x="151977" y="0"/>
                  </a:lnTo>
                  <a:lnTo>
                    <a:pt x="1367796" y="0"/>
                  </a:lnTo>
                  <a:lnTo>
                    <a:pt x="1415832" y="7747"/>
                  </a:lnTo>
                  <a:lnTo>
                    <a:pt x="1457551" y="29322"/>
                  </a:lnTo>
                  <a:lnTo>
                    <a:pt x="1490450" y="62221"/>
                  </a:lnTo>
                  <a:lnTo>
                    <a:pt x="1512025" y="103940"/>
                  </a:lnTo>
                  <a:lnTo>
                    <a:pt x="1519773" y="151977"/>
                  </a:lnTo>
                  <a:lnTo>
                    <a:pt x="1519773" y="2171549"/>
                  </a:lnTo>
                  <a:lnTo>
                    <a:pt x="1512025" y="2219585"/>
                  </a:lnTo>
                  <a:lnTo>
                    <a:pt x="1490450" y="2261304"/>
                  </a:lnTo>
                  <a:lnTo>
                    <a:pt x="1457551" y="2294203"/>
                  </a:lnTo>
                  <a:lnTo>
                    <a:pt x="1415832" y="2315778"/>
                  </a:lnTo>
                  <a:lnTo>
                    <a:pt x="1367796" y="2323526"/>
                  </a:lnTo>
                  <a:lnTo>
                    <a:pt x="151977" y="2323526"/>
                  </a:lnTo>
                  <a:lnTo>
                    <a:pt x="103940" y="2315778"/>
                  </a:lnTo>
                  <a:lnTo>
                    <a:pt x="62221" y="2294203"/>
                  </a:lnTo>
                  <a:lnTo>
                    <a:pt x="29322" y="2261304"/>
                  </a:lnTo>
                  <a:lnTo>
                    <a:pt x="7747" y="2219585"/>
                  </a:lnTo>
                  <a:lnTo>
                    <a:pt x="0" y="2171549"/>
                  </a:lnTo>
                  <a:lnTo>
                    <a:pt x="0" y="151977"/>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20" name="Google Shape;620;p40"/>
            <p:cNvSpPr/>
            <p:nvPr/>
          </p:nvSpPr>
          <p:spPr>
            <a:xfrm>
              <a:off x="3863244" y="3463200"/>
              <a:ext cx="1520190" cy="2324100"/>
            </a:xfrm>
            <a:custGeom>
              <a:rect b="b" l="l" r="r" t="t"/>
              <a:pathLst>
                <a:path extrusionOk="0" h="2324100" w="1520189">
                  <a:moveTo>
                    <a:pt x="1367796" y="0"/>
                  </a:moveTo>
                  <a:lnTo>
                    <a:pt x="151977" y="0"/>
                  </a:lnTo>
                  <a:lnTo>
                    <a:pt x="103940" y="7747"/>
                  </a:lnTo>
                  <a:lnTo>
                    <a:pt x="62221" y="29322"/>
                  </a:lnTo>
                  <a:lnTo>
                    <a:pt x="29322" y="62221"/>
                  </a:lnTo>
                  <a:lnTo>
                    <a:pt x="7747" y="103940"/>
                  </a:lnTo>
                  <a:lnTo>
                    <a:pt x="0" y="151977"/>
                  </a:lnTo>
                  <a:lnTo>
                    <a:pt x="0" y="2171550"/>
                  </a:lnTo>
                  <a:lnTo>
                    <a:pt x="7747" y="2219586"/>
                  </a:lnTo>
                  <a:lnTo>
                    <a:pt x="29322" y="2261305"/>
                  </a:lnTo>
                  <a:lnTo>
                    <a:pt x="62221" y="2294203"/>
                  </a:lnTo>
                  <a:lnTo>
                    <a:pt x="103940" y="2315778"/>
                  </a:lnTo>
                  <a:lnTo>
                    <a:pt x="151977" y="2323525"/>
                  </a:lnTo>
                  <a:lnTo>
                    <a:pt x="1367796" y="2323525"/>
                  </a:lnTo>
                  <a:lnTo>
                    <a:pt x="1415832" y="2315778"/>
                  </a:lnTo>
                  <a:lnTo>
                    <a:pt x="1457551" y="2294203"/>
                  </a:lnTo>
                  <a:lnTo>
                    <a:pt x="1490450" y="2261305"/>
                  </a:lnTo>
                  <a:lnTo>
                    <a:pt x="1512025" y="2219586"/>
                  </a:lnTo>
                  <a:lnTo>
                    <a:pt x="1519773" y="2171550"/>
                  </a:lnTo>
                  <a:lnTo>
                    <a:pt x="1519773" y="151977"/>
                  </a:lnTo>
                  <a:lnTo>
                    <a:pt x="1512025" y="103940"/>
                  </a:lnTo>
                  <a:lnTo>
                    <a:pt x="1490450" y="62221"/>
                  </a:lnTo>
                  <a:lnTo>
                    <a:pt x="1457551" y="29322"/>
                  </a:lnTo>
                  <a:lnTo>
                    <a:pt x="1415832" y="7747"/>
                  </a:lnTo>
                  <a:lnTo>
                    <a:pt x="1367796" y="0"/>
                  </a:lnTo>
                  <a:close/>
                </a:path>
              </a:pathLst>
            </a:custGeom>
            <a:solidFill>
              <a:srgbClr val="FFFFFF">
                <a:alpha val="90196"/>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21" name="Google Shape;621;p40"/>
            <p:cNvSpPr/>
            <p:nvPr/>
          </p:nvSpPr>
          <p:spPr>
            <a:xfrm>
              <a:off x="3863244" y="3463200"/>
              <a:ext cx="1520190" cy="2324100"/>
            </a:xfrm>
            <a:custGeom>
              <a:rect b="b" l="l" r="r" t="t"/>
              <a:pathLst>
                <a:path extrusionOk="0" h="2324100" w="1520189">
                  <a:moveTo>
                    <a:pt x="0" y="151977"/>
                  </a:moveTo>
                  <a:lnTo>
                    <a:pt x="7747" y="103940"/>
                  </a:lnTo>
                  <a:lnTo>
                    <a:pt x="29322" y="62221"/>
                  </a:lnTo>
                  <a:lnTo>
                    <a:pt x="62221" y="29322"/>
                  </a:lnTo>
                  <a:lnTo>
                    <a:pt x="103940" y="7747"/>
                  </a:lnTo>
                  <a:lnTo>
                    <a:pt x="151977" y="0"/>
                  </a:lnTo>
                  <a:lnTo>
                    <a:pt x="1367796" y="0"/>
                  </a:lnTo>
                  <a:lnTo>
                    <a:pt x="1415832" y="7747"/>
                  </a:lnTo>
                  <a:lnTo>
                    <a:pt x="1457551" y="29322"/>
                  </a:lnTo>
                  <a:lnTo>
                    <a:pt x="1490450" y="62221"/>
                  </a:lnTo>
                  <a:lnTo>
                    <a:pt x="1512025" y="103940"/>
                  </a:lnTo>
                  <a:lnTo>
                    <a:pt x="1519773" y="151977"/>
                  </a:lnTo>
                  <a:lnTo>
                    <a:pt x="1519773" y="2171549"/>
                  </a:lnTo>
                  <a:lnTo>
                    <a:pt x="1512025" y="2219585"/>
                  </a:lnTo>
                  <a:lnTo>
                    <a:pt x="1490450" y="2261304"/>
                  </a:lnTo>
                  <a:lnTo>
                    <a:pt x="1457551" y="2294203"/>
                  </a:lnTo>
                  <a:lnTo>
                    <a:pt x="1415832" y="2315778"/>
                  </a:lnTo>
                  <a:lnTo>
                    <a:pt x="1367796" y="2323526"/>
                  </a:lnTo>
                  <a:lnTo>
                    <a:pt x="151977" y="2323526"/>
                  </a:lnTo>
                  <a:lnTo>
                    <a:pt x="103940" y="2315778"/>
                  </a:lnTo>
                  <a:lnTo>
                    <a:pt x="62221" y="2294203"/>
                  </a:lnTo>
                  <a:lnTo>
                    <a:pt x="29322" y="2261304"/>
                  </a:lnTo>
                  <a:lnTo>
                    <a:pt x="7747" y="2219585"/>
                  </a:lnTo>
                  <a:lnTo>
                    <a:pt x="0" y="2171549"/>
                  </a:lnTo>
                  <a:lnTo>
                    <a:pt x="0" y="151977"/>
                  </a:lnTo>
                  <a:close/>
                </a:path>
              </a:pathLst>
            </a:custGeom>
            <a:noFill/>
            <a:ln cap="flat" cmpd="sng" w="25400">
              <a:solidFill>
                <a:srgbClr val="8064A2"/>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622" name="Google Shape;622;p40"/>
          <p:cNvSpPr txBox="1"/>
          <p:nvPr/>
        </p:nvSpPr>
        <p:spPr>
          <a:xfrm>
            <a:off x="4005114" y="4004444"/>
            <a:ext cx="1236345" cy="1172885"/>
          </a:xfrm>
          <a:prstGeom prst="rect">
            <a:avLst/>
          </a:prstGeom>
          <a:noFill/>
          <a:ln>
            <a:noFill/>
          </a:ln>
        </p:spPr>
        <p:txBody>
          <a:bodyPr anchorCtr="0" anchor="t" bIns="0" lIns="0" spcFirstLastPara="1" rIns="0" wrap="square" tIns="26650">
            <a:spAutoFit/>
          </a:bodyPr>
          <a:lstStyle/>
          <a:p>
            <a:pPr indent="0" lvl="0" marL="12700" marR="5080" rtl="0" algn="ctr">
              <a:lnSpc>
                <a:spcPct val="91300"/>
              </a:lnSpc>
              <a:spcBef>
                <a:spcPts val="0"/>
              </a:spcBef>
              <a:spcAft>
                <a:spcPts val="0"/>
              </a:spcAft>
              <a:buNone/>
            </a:pPr>
            <a:r>
              <a:rPr lang="en-US" sz="1000">
                <a:latin typeface="Arial"/>
                <a:ea typeface="Arial"/>
                <a:cs typeface="Arial"/>
                <a:sym typeface="Arial"/>
              </a:rPr>
              <a:t>¿Cómo los y las estudiantes perciben la calidad del trabajo en grupo? </a:t>
            </a:r>
            <a:endParaRPr sz="1000">
              <a:latin typeface="Arial"/>
              <a:ea typeface="Arial"/>
              <a:cs typeface="Arial"/>
              <a:sym typeface="Arial"/>
            </a:endParaRPr>
          </a:p>
          <a:p>
            <a:pPr indent="0" lvl="0" marL="12700" marR="5080" rtl="0" algn="ctr">
              <a:lnSpc>
                <a:spcPct val="91300"/>
              </a:lnSpc>
              <a:spcBef>
                <a:spcPts val="210"/>
              </a:spcBef>
              <a:spcAft>
                <a:spcPts val="0"/>
              </a:spcAft>
              <a:buNone/>
            </a:pPr>
            <a:r>
              <a:rPr lang="en-US" sz="1000">
                <a:latin typeface="Arial"/>
                <a:ea typeface="Arial"/>
                <a:cs typeface="Arial"/>
                <a:sym typeface="Arial"/>
              </a:rPr>
              <a:t>¿Qué diferencia hace en el diálogo asignarles roles cuando trabajan en grupos?</a:t>
            </a:r>
            <a:endParaRPr sz="1000">
              <a:latin typeface="Arial"/>
              <a:ea typeface="Arial"/>
              <a:cs typeface="Arial"/>
              <a:sym typeface="Arial"/>
            </a:endParaRPr>
          </a:p>
        </p:txBody>
      </p:sp>
      <p:grpSp>
        <p:nvGrpSpPr>
          <p:cNvPr id="623" name="Google Shape;623;p40"/>
          <p:cNvGrpSpPr/>
          <p:nvPr/>
        </p:nvGrpSpPr>
        <p:grpSpPr>
          <a:xfrm>
            <a:off x="5551882" y="1895723"/>
            <a:ext cx="1689054" cy="1125621"/>
            <a:chOff x="5551882" y="1895723"/>
            <a:chExt cx="1689054" cy="1125621"/>
          </a:xfrm>
        </p:grpSpPr>
        <p:sp>
          <p:nvSpPr>
            <p:cNvPr id="624" name="Google Shape;624;p40"/>
            <p:cNvSpPr/>
            <p:nvPr/>
          </p:nvSpPr>
          <p:spPr>
            <a:xfrm>
              <a:off x="5551882" y="1895723"/>
              <a:ext cx="1520190" cy="965200"/>
            </a:xfrm>
            <a:custGeom>
              <a:rect b="b" l="l" r="r" t="t"/>
              <a:pathLst>
                <a:path extrusionOk="0" h="965200" w="1520190">
                  <a:moveTo>
                    <a:pt x="1423267" y="0"/>
                  </a:moveTo>
                  <a:lnTo>
                    <a:pt x="96504" y="0"/>
                  </a:lnTo>
                  <a:lnTo>
                    <a:pt x="58940" y="7583"/>
                  </a:lnTo>
                  <a:lnTo>
                    <a:pt x="28265" y="28265"/>
                  </a:lnTo>
                  <a:lnTo>
                    <a:pt x="7583" y="58940"/>
                  </a:lnTo>
                  <a:lnTo>
                    <a:pt x="0" y="96504"/>
                  </a:lnTo>
                  <a:lnTo>
                    <a:pt x="0" y="868549"/>
                  </a:lnTo>
                  <a:lnTo>
                    <a:pt x="7583" y="906113"/>
                  </a:lnTo>
                  <a:lnTo>
                    <a:pt x="28265" y="936789"/>
                  </a:lnTo>
                  <a:lnTo>
                    <a:pt x="58940" y="957471"/>
                  </a:lnTo>
                  <a:lnTo>
                    <a:pt x="96504" y="965055"/>
                  </a:lnTo>
                  <a:lnTo>
                    <a:pt x="1423267" y="965055"/>
                  </a:lnTo>
                  <a:lnTo>
                    <a:pt x="1460831" y="957471"/>
                  </a:lnTo>
                  <a:lnTo>
                    <a:pt x="1491506" y="936789"/>
                  </a:lnTo>
                  <a:lnTo>
                    <a:pt x="1512188" y="906113"/>
                  </a:lnTo>
                  <a:lnTo>
                    <a:pt x="1519772" y="868549"/>
                  </a:lnTo>
                  <a:lnTo>
                    <a:pt x="1519772" y="96504"/>
                  </a:lnTo>
                  <a:lnTo>
                    <a:pt x="1512188" y="58940"/>
                  </a:lnTo>
                  <a:lnTo>
                    <a:pt x="1491506" y="28265"/>
                  </a:lnTo>
                  <a:lnTo>
                    <a:pt x="1460831" y="7583"/>
                  </a:lnTo>
                  <a:lnTo>
                    <a:pt x="1423267" y="0"/>
                  </a:lnTo>
                  <a:close/>
                </a:path>
              </a:pathLst>
            </a:custGeom>
            <a:solidFill>
              <a:srgbClr val="92D05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25" name="Google Shape;625;p40"/>
            <p:cNvSpPr/>
            <p:nvPr/>
          </p:nvSpPr>
          <p:spPr>
            <a:xfrm>
              <a:off x="5551882" y="1895723"/>
              <a:ext cx="1520190" cy="965200"/>
            </a:xfrm>
            <a:custGeom>
              <a:rect b="b" l="l" r="r" t="t"/>
              <a:pathLst>
                <a:path extrusionOk="0" h="965200" w="1520190">
                  <a:moveTo>
                    <a:pt x="0" y="96505"/>
                  </a:moveTo>
                  <a:lnTo>
                    <a:pt x="7583" y="58940"/>
                  </a:lnTo>
                  <a:lnTo>
                    <a:pt x="28265" y="28265"/>
                  </a:lnTo>
                  <a:lnTo>
                    <a:pt x="58940" y="7583"/>
                  </a:lnTo>
                  <a:lnTo>
                    <a:pt x="96504" y="0"/>
                  </a:lnTo>
                  <a:lnTo>
                    <a:pt x="1423268" y="0"/>
                  </a:lnTo>
                  <a:lnTo>
                    <a:pt x="1460832" y="7583"/>
                  </a:lnTo>
                  <a:lnTo>
                    <a:pt x="1491507" y="28265"/>
                  </a:lnTo>
                  <a:lnTo>
                    <a:pt x="1512189" y="58940"/>
                  </a:lnTo>
                  <a:lnTo>
                    <a:pt x="1519773" y="96505"/>
                  </a:lnTo>
                  <a:lnTo>
                    <a:pt x="1519773" y="868550"/>
                  </a:lnTo>
                  <a:lnTo>
                    <a:pt x="1512189" y="906114"/>
                  </a:lnTo>
                  <a:lnTo>
                    <a:pt x="1491507" y="936789"/>
                  </a:lnTo>
                  <a:lnTo>
                    <a:pt x="1460832" y="957471"/>
                  </a:lnTo>
                  <a:lnTo>
                    <a:pt x="1423268" y="965055"/>
                  </a:lnTo>
                  <a:lnTo>
                    <a:pt x="96504" y="965055"/>
                  </a:lnTo>
                  <a:lnTo>
                    <a:pt x="58940" y="957471"/>
                  </a:lnTo>
                  <a:lnTo>
                    <a:pt x="28265" y="936789"/>
                  </a:lnTo>
                  <a:lnTo>
                    <a:pt x="7583" y="906114"/>
                  </a:lnTo>
                  <a:lnTo>
                    <a:pt x="0" y="868550"/>
                  </a:lnTo>
                  <a:lnTo>
                    <a:pt x="0" y="96505"/>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26" name="Google Shape;626;p40"/>
            <p:cNvSpPr/>
            <p:nvPr/>
          </p:nvSpPr>
          <p:spPr>
            <a:xfrm>
              <a:off x="5720746" y="2056144"/>
              <a:ext cx="1520190" cy="965200"/>
            </a:xfrm>
            <a:custGeom>
              <a:rect b="b" l="l" r="r" t="t"/>
              <a:pathLst>
                <a:path extrusionOk="0" h="965200" w="1520190">
                  <a:moveTo>
                    <a:pt x="1423268" y="0"/>
                  </a:moveTo>
                  <a:lnTo>
                    <a:pt x="96504" y="0"/>
                  </a:lnTo>
                  <a:lnTo>
                    <a:pt x="58940" y="7583"/>
                  </a:lnTo>
                  <a:lnTo>
                    <a:pt x="28265" y="28265"/>
                  </a:lnTo>
                  <a:lnTo>
                    <a:pt x="7583" y="58940"/>
                  </a:lnTo>
                  <a:lnTo>
                    <a:pt x="0" y="96504"/>
                  </a:lnTo>
                  <a:lnTo>
                    <a:pt x="0" y="868549"/>
                  </a:lnTo>
                  <a:lnTo>
                    <a:pt x="7583" y="906113"/>
                  </a:lnTo>
                  <a:lnTo>
                    <a:pt x="28265" y="936788"/>
                  </a:lnTo>
                  <a:lnTo>
                    <a:pt x="58940" y="957470"/>
                  </a:lnTo>
                  <a:lnTo>
                    <a:pt x="96504" y="965053"/>
                  </a:lnTo>
                  <a:lnTo>
                    <a:pt x="1423268" y="965053"/>
                  </a:lnTo>
                  <a:lnTo>
                    <a:pt x="1460832" y="957470"/>
                  </a:lnTo>
                  <a:lnTo>
                    <a:pt x="1491507" y="936788"/>
                  </a:lnTo>
                  <a:lnTo>
                    <a:pt x="1512189" y="906113"/>
                  </a:lnTo>
                  <a:lnTo>
                    <a:pt x="1519773" y="868549"/>
                  </a:lnTo>
                  <a:lnTo>
                    <a:pt x="1519773" y="96504"/>
                  </a:lnTo>
                  <a:lnTo>
                    <a:pt x="1512189" y="58940"/>
                  </a:lnTo>
                  <a:lnTo>
                    <a:pt x="1491507" y="28265"/>
                  </a:lnTo>
                  <a:lnTo>
                    <a:pt x="1460832" y="7583"/>
                  </a:lnTo>
                  <a:lnTo>
                    <a:pt x="1423268" y="0"/>
                  </a:lnTo>
                  <a:close/>
                </a:path>
              </a:pathLst>
            </a:custGeom>
            <a:solidFill>
              <a:srgbClr val="FFFFFF">
                <a:alpha val="90196"/>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27" name="Google Shape;627;p40"/>
            <p:cNvSpPr/>
            <p:nvPr/>
          </p:nvSpPr>
          <p:spPr>
            <a:xfrm>
              <a:off x="5720746" y="2056144"/>
              <a:ext cx="1520190" cy="965200"/>
            </a:xfrm>
            <a:custGeom>
              <a:rect b="b" l="l" r="r" t="t"/>
              <a:pathLst>
                <a:path extrusionOk="0" h="965200" w="1520190">
                  <a:moveTo>
                    <a:pt x="0" y="96505"/>
                  </a:moveTo>
                  <a:lnTo>
                    <a:pt x="7583" y="58940"/>
                  </a:lnTo>
                  <a:lnTo>
                    <a:pt x="28265" y="28265"/>
                  </a:lnTo>
                  <a:lnTo>
                    <a:pt x="58940" y="7583"/>
                  </a:lnTo>
                  <a:lnTo>
                    <a:pt x="96504" y="0"/>
                  </a:lnTo>
                  <a:lnTo>
                    <a:pt x="1423268" y="0"/>
                  </a:lnTo>
                  <a:lnTo>
                    <a:pt x="1460832" y="7583"/>
                  </a:lnTo>
                  <a:lnTo>
                    <a:pt x="1491507" y="28265"/>
                  </a:lnTo>
                  <a:lnTo>
                    <a:pt x="1512189" y="58940"/>
                  </a:lnTo>
                  <a:lnTo>
                    <a:pt x="1519773" y="96505"/>
                  </a:lnTo>
                  <a:lnTo>
                    <a:pt x="1519773" y="868550"/>
                  </a:lnTo>
                  <a:lnTo>
                    <a:pt x="1512189" y="906114"/>
                  </a:lnTo>
                  <a:lnTo>
                    <a:pt x="1491507" y="936789"/>
                  </a:lnTo>
                  <a:lnTo>
                    <a:pt x="1460832" y="957471"/>
                  </a:lnTo>
                  <a:lnTo>
                    <a:pt x="1423268" y="965055"/>
                  </a:lnTo>
                  <a:lnTo>
                    <a:pt x="96504" y="965055"/>
                  </a:lnTo>
                  <a:lnTo>
                    <a:pt x="58940" y="957471"/>
                  </a:lnTo>
                  <a:lnTo>
                    <a:pt x="28265" y="936789"/>
                  </a:lnTo>
                  <a:lnTo>
                    <a:pt x="7583" y="906114"/>
                  </a:lnTo>
                  <a:lnTo>
                    <a:pt x="0" y="868550"/>
                  </a:lnTo>
                  <a:lnTo>
                    <a:pt x="0" y="96505"/>
                  </a:lnTo>
                  <a:close/>
                </a:path>
              </a:pathLst>
            </a:custGeom>
            <a:noFill/>
            <a:ln cap="flat" cmpd="sng" w="25400">
              <a:solidFill>
                <a:srgbClr val="9BBB59"/>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628" name="Google Shape;628;p40"/>
          <p:cNvSpPr txBox="1"/>
          <p:nvPr/>
        </p:nvSpPr>
        <p:spPr>
          <a:xfrm>
            <a:off x="5809594" y="2364620"/>
            <a:ext cx="1342390" cy="316230"/>
          </a:xfrm>
          <a:prstGeom prst="rect">
            <a:avLst/>
          </a:prstGeom>
          <a:noFill/>
          <a:ln>
            <a:noFill/>
          </a:ln>
        </p:spPr>
        <p:txBody>
          <a:bodyPr anchorCtr="0" anchor="t" bIns="0" lIns="0" spcFirstLastPara="1" rIns="0" wrap="square" tIns="30475">
            <a:spAutoFit/>
          </a:bodyPr>
          <a:lstStyle/>
          <a:p>
            <a:pPr indent="-55880" lvl="0" marL="67945" marR="5080" rtl="0" algn="l">
              <a:lnSpc>
                <a:spcPct val="108000"/>
              </a:lnSpc>
              <a:spcBef>
                <a:spcPts val="0"/>
              </a:spcBef>
              <a:spcAft>
                <a:spcPts val="0"/>
              </a:spcAft>
              <a:buNone/>
            </a:pPr>
            <a:r>
              <a:rPr lang="en-US" sz="1000">
                <a:latin typeface="Arial"/>
                <a:ea typeface="Arial"/>
                <a:cs typeface="Arial"/>
                <a:sym typeface="Arial"/>
              </a:rPr>
              <a:t>Integrar las reglas básicas en la cultura de mi aula</a:t>
            </a:r>
            <a:endParaRPr sz="1000">
              <a:latin typeface="Arial"/>
              <a:ea typeface="Arial"/>
              <a:cs typeface="Arial"/>
              <a:sym typeface="Arial"/>
            </a:endParaRPr>
          </a:p>
        </p:txBody>
      </p:sp>
      <p:grpSp>
        <p:nvGrpSpPr>
          <p:cNvPr id="629" name="Google Shape;629;p40"/>
          <p:cNvGrpSpPr/>
          <p:nvPr/>
        </p:nvGrpSpPr>
        <p:grpSpPr>
          <a:xfrm>
            <a:off x="5551882" y="3302780"/>
            <a:ext cx="1689054" cy="2602630"/>
            <a:chOff x="5551882" y="3302780"/>
            <a:chExt cx="1689054" cy="2602630"/>
          </a:xfrm>
        </p:grpSpPr>
        <p:sp>
          <p:nvSpPr>
            <p:cNvPr id="630" name="Google Shape;630;p40"/>
            <p:cNvSpPr/>
            <p:nvPr/>
          </p:nvSpPr>
          <p:spPr>
            <a:xfrm>
              <a:off x="5551882" y="3302780"/>
              <a:ext cx="1520190" cy="2442210"/>
            </a:xfrm>
            <a:custGeom>
              <a:rect b="b" l="l" r="r" t="t"/>
              <a:pathLst>
                <a:path extrusionOk="0" h="2442210" w="1520190">
                  <a:moveTo>
                    <a:pt x="1367793" y="0"/>
                  </a:moveTo>
                  <a:lnTo>
                    <a:pt x="151975" y="0"/>
                  </a:lnTo>
                  <a:lnTo>
                    <a:pt x="103939" y="7747"/>
                  </a:lnTo>
                  <a:lnTo>
                    <a:pt x="62220" y="29322"/>
                  </a:lnTo>
                  <a:lnTo>
                    <a:pt x="29322" y="62220"/>
                  </a:lnTo>
                  <a:lnTo>
                    <a:pt x="7747" y="103939"/>
                  </a:lnTo>
                  <a:lnTo>
                    <a:pt x="0" y="151975"/>
                  </a:lnTo>
                  <a:lnTo>
                    <a:pt x="0" y="2289729"/>
                  </a:lnTo>
                  <a:lnTo>
                    <a:pt x="7747" y="2337766"/>
                  </a:lnTo>
                  <a:lnTo>
                    <a:pt x="29322" y="2379485"/>
                  </a:lnTo>
                  <a:lnTo>
                    <a:pt x="62220" y="2412384"/>
                  </a:lnTo>
                  <a:lnTo>
                    <a:pt x="103939" y="2433959"/>
                  </a:lnTo>
                  <a:lnTo>
                    <a:pt x="151975" y="2441707"/>
                  </a:lnTo>
                  <a:lnTo>
                    <a:pt x="1367793" y="2441707"/>
                  </a:lnTo>
                  <a:lnTo>
                    <a:pt x="1415830" y="2433959"/>
                  </a:lnTo>
                  <a:lnTo>
                    <a:pt x="1457548" y="2412384"/>
                  </a:lnTo>
                  <a:lnTo>
                    <a:pt x="1490447" y="2379485"/>
                  </a:lnTo>
                  <a:lnTo>
                    <a:pt x="1512021" y="2337766"/>
                  </a:lnTo>
                  <a:lnTo>
                    <a:pt x="1519769" y="2289729"/>
                  </a:lnTo>
                  <a:lnTo>
                    <a:pt x="1519769" y="151975"/>
                  </a:lnTo>
                  <a:lnTo>
                    <a:pt x="1512021" y="103939"/>
                  </a:lnTo>
                  <a:lnTo>
                    <a:pt x="1490447" y="62220"/>
                  </a:lnTo>
                  <a:lnTo>
                    <a:pt x="1457548" y="29322"/>
                  </a:lnTo>
                  <a:lnTo>
                    <a:pt x="1415830" y="7747"/>
                  </a:lnTo>
                  <a:lnTo>
                    <a:pt x="1367793" y="0"/>
                  </a:lnTo>
                  <a:close/>
                </a:path>
              </a:pathLst>
            </a:custGeom>
            <a:solidFill>
              <a:srgbClr val="92D05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31" name="Google Shape;631;p40"/>
            <p:cNvSpPr/>
            <p:nvPr/>
          </p:nvSpPr>
          <p:spPr>
            <a:xfrm>
              <a:off x="5551882" y="3302780"/>
              <a:ext cx="1520190" cy="2442210"/>
            </a:xfrm>
            <a:custGeom>
              <a:rect b="b" l="l" r="r" t="t"/>
              <a:pathLst>
                <a:path extrusionOk="0" h="2442210" w="1520190">
                  <a:moveTo>
                    <a:pt x="0" y="151976"/>
                  </a:moveTo>
                  <a:lnTo>
                    <a:pt x="7747" y="103940"/>
                  </a:lnTo>
                  <a:lnTo>
                    <a:pt x="29322" y="62221"/>
                  </a:lnTo>
                  <a:lnTo>
                    <a:pt x="62221" y="29322"/>
                  </a:lnTo>
                  <a:lnTo>
                    <a:pt x="103940" y="7747"/>
                  </a:lnTo>
                  <a:lnTo>
                    <a:pt x="151976" y="0"/>
                  </a:lnTo>
                  <a:lnTo>
                    <a:pt x="1367794" y="0"/>
                  </a:lnTo>
                  <a:lnTo>
                    <a:pt x="1415830" y="7747"/>
                  </a:lnTo>
                  <a:lnTo>
                    <a:pt x="1457549" y="29322"/>
                  </a:lnTo>
                  <a:lnTo>
                    <a:pt x="1490447" y="62221"/>
                  </a:lnTo>
                  <a:lnTo>
                    <a:pt x="1512022" y="103940"/>
                  </a:lnTo>
                  <a:lnTo>
                    <a:pt x="1519770" y="151976"/>
                  </a:lnTo>
                  <a:lnTo>
                    <a:pt x="1519770" y="2289731"/>
                  </a:lnTo>
                  <a:lnTo>
                    <a:pt x="1512022" y="2337767"/>
                  </a:lnTo>
                  <a:lnTo>
                    <a:pt x="1490447" y="2379486"/>
                  </a:lnTo>
                  <a:lnTo>
                    <a:pt x="1457549" y="2412384"/>
                  </a:lnTo>
                  <a:lnTo>
                    <a:pt x="1415830" y="2433959"/>
                  </a:lnTo>
                  <a:lnTo>
                    <a:pt x="1367794" y="2441707"/>
                  </a:lnTo>
                  <a:lnTo>
                    <a:pt x="151976" y="2441707"/>
                  </a:lnTo>
                  <a:lnTo>
                    <a:pt x="103940" y="2433959"/>
                  </a:lnTo>
                  <a:lnTo>
                    <a:pt x="62221" y="2412384"/>
                  </a:lnTo>
                  <a:lnTo>
                    <a:pt x="29322" y="2379486"/>
                  </a:lnTo>
                  <a:lnTo>
                    <a:pt x="7747" y="2337767"/>
                  </a:lnTo>
                  <a:lnTo>
                    <a:pt x="0" y="2289731"/>
                  </a:lnTo>
                  <a:lnTo>
                    <a:pt x="0" y="151976"/>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32" name="Google Shape;632;p40"/>
            <p:cNvSpPr/>
            <p:nvPr/>
          </p:nvSpPr>
          <p:spPr>
            <a:xfrm>
              <a:off x="5720746" y="3463200"/>
              <a:ext cx="1520190" cy="2442210"/>
            </a:xfrm>
            <a:custGeom>
              <a:rect b="b" l="l" r="r" t="t"/>
              <a:pathLst>
                <a:path extrusionOk="0" h="2442210" w="1520190">
                  <a:moveTo>
                    <a:pt x="1367793" y="0"/>
                  </a:moveTo>
                  <a:lnTo>
                    <a:pt x="151977" y="0"/>
                  </a:lnTo>
                  <a:lnTo>
                    <a:pt x="103940" y="7747"/>
                  </a:lnTo>
                  <a:lnTo>
                    <a:pt x="62221" y="29322"/>
                  </a:lnTo>
                  <a:lnTo>
                    <a:pt x="29322" y="62221"/>
                  </a:lnTo>
                  <a:lnTo>
                    <a:pt x="7747" y="103940"/>
                  </a:lnTo>
                  <a:lnTo>
                    <a:pt x="0" y="151977"/>
                  </a:lnTo>
                  <a:lnTo>
                    <a:pt x="0" y="2289731"/>
                  </a:lnTo>
                  <a:lnTo>
                    <a:pt x="7747" y="2337767"/>
                  </a:lnTo>
                  <a:lnTo>
                    <a:pt x="29322" y="2379486"/>
                  </a:lnTo>
                  <a:lnTo>
                    <a:pt x="62221" y="2412384"/>
                  </a:lnTo>
                  <a:lnTo>
                    <a:pt x="103940" y="2433959"/>
                  </a:lnTo>
                  <a:lnTo>
                    <a:pt x="151977" y="2441707"/>
                  </a:lnTo>
                  <a:lnTo>
                    <a:pt x="1367793" y="2441707"/>
                  </a:lnTo>
                  <a:lnTo>
                    <a:pt x="1415830" y="2433959"/>
                  </a:lnTo>
                  <a:lnTo>
                    <a:pt x="1457549" y="2412384"/>
                  </a:lnTo>
                  <a:lnTo>
                    <a:pt x="1490448" y="2379486"/>
                  </a:lnTo>
                  <a:lnTo>
                    <a:pt x="1512022" y="2337767"/>
                  </a:lnTo>
                  <a:lnTo>
                    <a:pt x="1519770" y="2289731"/>
                  </a:lnTo>
                  <a:lnTo>
                    <a:pt x="1519770" y="151977"/>
                  </a:lnTo>
                  <a:lnTo>
                    <a:pt x="1512022" y="103940"/>
                  </a:lnTo>
                  <a:lnTo>
                    <a:pt x="1490448" y="62221"/>
                  </a:lnTo>
                  <a:lnTo>
                    <a:pt x="1457549" y="29322"/>
                  </a:lnTo>
                  <a:lnTo>
                    <a:pt x="1415830" y="7747"/>
                  </a:lnTo>
                  <a:lnTo>
                    <a:pt x="1367793" y="0"/>
                  </a:lnTo>
                  <a:close/>
                </a:path>
              </a:pathLst>
            </a:custGeom>
            <a:solidFill>
              <a:srgbClr val="FFFFFF">
                <a:alpha val="90196"/>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33" name="Google Shape;633;p40"/>
            <p:cNvSpPr/>
            <p:nvPr/>
          </p:nvSpPr>
          <p:spPr>
            <a:xfrm>
              <a:off x="5720746" y="3463200"/>
              <a:ext cx="1520190" cy="2442210"/>
            </a:xfrm>
            <a:custGeom>
              <a:rect b="b" l="l" r="r" t="t"/>
              <a:pathLst>
                <a:path extrusionOk="0" h="2442210" w="1520190">
                  <a:moveTo>
                    <a:pt x="0" y="151976"/>
                  </a:moveTo>
                  <a:lnTo>
                    <a:pt x="7747" y="103940"/>
                  </a:lnTo>
                  <a:lnTo>
                    <a:pt x="29322" y="62221"/>
                  </a:lnTo>
                  <a:lnTo>
                    <a:pt x="62221" y="29322"/>
                  </a:lnTo>
                  <a:lnTo>
                    <a:pt x="103940" y="7747"/>
                  </a:lnTo>
                  <a:lnTo>
                    <a:pt x="151976" y="0"/>
                  </a:lnTo>
                  <a:lnTo>
                    <a:pt x="1367794" y="0"/>
                  </a:lnTo>
                  <a:lnTo>
                    <a:pt x="1415830" y="7747"/>
                  </a:lnTo>
                  <a:lnTo>
                    <a:pt x="1457549" y="29322"/>
                  </a:lnTo>
                  <a:lnTo>
                    <a:pt x="1490447" y="62221"/>
                  </a:lnTo>
                  <a:lnTo>
                    <a:pt x="1512022" y="103940"/>
                  </a:lnTo>
                  <a:lnTo>
                    <a:pt x="1519770" y="151976"/>
                  </a:lnTo>
                  <a:lnTo>
                    <a:pt x="1519770" y="2289731"/>
                  </a:lnTo>
                  <a:lnTo>
                    <a:pt x="1512022" y="2337767"/>
                  </a:lnTo>
                  <a:lnTo>
                    <a:pt x="1490447" y="2379486"/>
                  </a:lnTo>
                  <a:lnTo>
                    <a:pt x="1457549" y="2412384"/>
                  </a:lnTo>
                  <a:lnTo>
                    <a:pt x="1415830" y="2433959"/>
                  </a:lnTo>
                  <a:lnTo>
                    <a:pt x="1367794" y="2441707"/>
                  </a:lnTo>
                  <a:lnTo>
                    <a:pt x="151976" y="2441707"/>
                  </a:lnTo>
                  <a:lnTo>
                    <a:pt x="103940" y="2433959"/>
                  </a:lnTo>
                  <a:lnTo>
                    <a:pt x="62221" y="2412384"/>
                  </a:lnTo>
                  <a:lnTo>
                    <a:pt x="29322" y="2379486"/>
                  </a:lnTo>
                  <a:lnTo>
                    <a:pt x="7747" y="2337767"/>
                  </a:lnTo>
                  <a:lnTo>
                    <a:pt x="0" y="2289731"/>
                  </a:lnTo>
                  <a:lnTo>
                    <a:pt x="0" y="151976"/>
                  </a:lnTo>
                  <a:close/>
                </a:path>
              </a:pathLst>
            </a:custGeom>
            <a:noFill/>
            <a:ln cap="flat" cmpd="sng" w="25400">
              <a:solidFill>
                <a:srgbClr val="8064A2"/>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634" name="Google Shape;634;p40"/>
          <p:cNvSpPr txBox="1"/>
          <p:nvPr/>
        </p:nvSpPr>
        <p:spPr>
          <a:xfrm>
            <a:off x="5817402" y="4162940"/>
            <a:ext cx="1327150" cy="1172885"/>
          </a:xfrm>
          <a:prstGeom prst="rect">
            <a:avLst/>
          </a:prstGeom>
          <a:noFill/>
          <a:ln>
            <a:noFill/>
          </a:ln>
        </p:spPr>
        <p:txBody>
          <a:bodyPr anchorCtr="0" anchor="t" bIns="0" lIns="0" spcFirstLastPara="1" rIns="0" wrap="square" tIns="26650">
            <a:spAutoFit/>
          </a:bodyPr>
          <a:lstStyle/>
          <a:p>
            <a:pPr indent="-1269" lvl="0" marL="12065" marR="5080" rtl="0" algn="ctr">
              <a:lnSpc>
                <a:spcPct val="91300"/>
              </a:lnSpc>
              <a:spcBef>
                <a:spcPts val="0"/>
              </a:spcBef>
              <a:spcAft>
                <a:spcPts val="0"/>
              </a:spcAft>
              <a:buNone/>
            </a:pPr>
            <a:r>
              <a:rPr lang="en-US" sz="1000">
                <a:latin typeface="Arial"/>
                <a:ea typeface="Arial"/>
                <a:cs typeface="Arial"/>
                <a:sym typeface="Arial"/>
              </a:rPr>
              <a:t>¿Qué diferencia hace el uso de reglas básicas en el diálogo que se da en la sala de clases? </a:t>
            </a:r>
            <a:endParaRPr sz="1000">
              <a:latin typeface="Arial"/>
              <a:ea typeface="Arial"/>
              <a:cs typeface="Arial"/>
              <a:sym typeface="Arial"/>
            </a:endParaRPr>
          </a:p>
          <a:p>
            <a:pPr indent="-1269" lvl="0" marL="12065" marR="5080" rtl="0" algn="ctr">
              <a:lnSpc>
                <a:spcPct val="91300"/>
              </a:lnSpc>
              <a:spcBef>
                <a:spcPts val="210"/>
              </a:spcBef>
              <a:spcAft>
                <a:spcPts val="0"/>
              </a:spcAft>
              <a:buNone/>
            </a:pPr>
            <a:r>
              <a:rPr lang="en-US" sz="1000">
                <a:latin typeface="Arial"/>
                <a:ea typeface="Arial"/>
                <a:cs typeface="Arial"/>
                <a:sym typeface="Arial"/>
              </a:rPr>
              <a:t>¿Qué tan amenudo menciono las reglas básicas en mi enseñanza?</a:t>
            </a:r>
            <a:endParaRPr sz="1000">
              <a:latin typeface="Arial"/>
              <a:ea typeface="Arial"/>
              <a:cs typeface="Arial"/>
              <a:sym typeface="Arial"/>
            </a:endParaRPr>
          </a:p>
        </p:txBody>
      </p:sp>
      <p:sp>
        <p:nvSpPr>
          <p:cNvPr id="635" name="Google Shape;635;p40"/>
          <p:cNvSpPr txBox="1"/>
          <p:nvPr/>
        </p:nvSpPr>
        <p:spPr>
          <a:xfrm>
            <a:off x="474860" y="6196066"/>
            <a:ext cx="9773285" cy="875665"/>
          </a:xfrm>
          <a:prstGeom prst="rect">
            <a:avLst/>
          </a:prstGeom>
          <a:solidFill>
            <a:srgbClr val="CCCCFF"/>
          </a:solidFill>
          <a:ln>
            <a:noFill/>
          </a:ln>
        </p:spPr>
        <p:txBody>
          <a:bodyPr anchorCtr="0" anchor="t" bIns="0" lIns="0" spcFirstLastPara="1" rIns="0" wrap="square" tIns="35550">
            <a:spAutoFit/>
          </a:bodyPr>
          <a:lstStyle/>
          <a:p>
            <a:pPr indent="0" lvl="0" marL="79375" marR="235584" rtl="0" algn="l">
              <a:lnSpc>
                <a:spcPct val="120800"/>
              </a:lnSpc>
              <a:spcBef>
                <a:spcPts val="0"/>
              </a:spcBef>
              <a:spcAft>
                <a:spcPts val="0"/>
              </a:spcAft>
              <a:buNone/>
            </a:pPr>
            <a:r>
              <a:rPr b="1" lang="en-US" sz="1200">
                <a:latin typeface="Arial"/>
                <a:ea typeface="Arial"/>
                <a:cs typeface="Arial"/>
                <a:sym typeface="Arial"/>
              </a:rPr>
              <a:t>Punto de reflexión: </a:t>
            </a:r>
            <a:r>
              <a:rPr lang="en-US" sz="1200">
                <a:latin typeface="Arial"/>
                <a:ea typeface="Arial"/>
                <a:cs typeface="Arial"/>
                <a:sym typeface="Arial"/>
              </a:rPr>
              <a:t>A estas alturas, usted ya debe tener una idea de cuáles desea que sean sus preguntas de investigación. Si no es así, revise otra vez su auto-evaluación y la guía para generar una pregunta de investigación. También puede buscar inspiración en la Parte H, que explica cómo codificar y analizar el diálogo en su aula. O puede discutir sus pensamientos con un colega para ayudarlo a pensar.</a:t>
            </a:r>
            <a:endParaRPr sz="1200">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39" name="Shape 639"/>
        <p:cNvGrpSpPr/>
        <p:nvPr/>
      </p:nvGrpSpPr>
      <p:grpSpPr>
        <a:xfrm>
          <a:off x="0" y="0"/>
          <a:ext cx="0" cy="0"/>
          <a:chOff x="0" y="0"/>
          <a:chExt cx="0" cy="0"/>
        </a:xfrm>
      </p:grpSpPr>
      <p:sp>
        <p:nvSpPr>
          <p:cNvPr id="640" name="Google Shape;640;p41"/>
          <p:cNvSpPr/>
          <p:nvPr/>
        </p:nvSpPr>
        <p:spPr>
          <a:xfrm>
            <a:off x="463176" y="6870072"/>
            <a:ext cx="1828800" cy="9525"/>
          </a:xfrm>
          <a:custGeom>
            <a:rect b="b" l="l" r="r" t="t"/>
            <a:pathLst>
              <a:path extrusionOk="0" h="9525" w="1828800">
                <a:moveTo>
                  <a:pt x="1828800" y="0"/>
                </a:moveTo>
                <a:lnTo>
                  <a:pt x="0" y="0"/>
                </a:lnTo>
                <a:lnTo>
                  <a:pt x="0" y="9144"/>
                </a:lnTo>
                <a:lnTo>
                  <a:pt x="1828800" y="9144"/>
                </a:lnTo>
                <a:lnTo>
                  <a:pt x="1828800"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aphicFrame>
        <p:nvGraphicFramePr>
          <p:cNvPr id="641" name="Google Shape;641;p41"/>
          <p:cNvGraphicFramePr/>
          <p:nvPr/>
        </p:nvGraphicFramePr>
        <p:xfrm>
          <a:off x="463176" y="4440816"/>
          <a:ext cx="3000000" cy="3000000"/>
        </p:xfrm>
        <a:graphic>
          <a:graphicData uri="http://schemas.openxmlformats.org/drawingml/2006/table">
            <a:tbl>
              <a:tblPr bandRow="1" firstRow="1">
                <a:noFill/>
                <a:tableStyleId>{58AB1DB1-8ADB-4D9A-8FE6-866EEACACDEC}</a:tableStyleId>
              </a:tblPr>
              <a:tblGrid>
                <a:gridCol w="5132700"/>
                <a:gridCol w="4498975"/>
              </a:tblGrid>
              <a:tr h="243200">
                <a:tc>
                  <a:txBody>
                    <a:bodyPr/>
                    <a:lstStyle/>
                    <a:p>
                      <a:pPr indent="0" lvl="0" marL="66675" marR="0" rtl="0" algn="l">
                        <a:lnSpc>
                          <a:spcPct val="118499"/>
                        </a:lnSpc>
                        <a:spcBef>
                          <a:spcPts val="0"/>
                        </a:spcBef>
                        <a:spcAft>
                          <a:spcPts val="0"/>
                        </a:spcAft>
                        <a:buNone/>
                      </a:pPr>
                      <a:r>
                        <a:rPr lang="en-US" sz="1000" u="none" cap="none" strike="noStrike">
                          <a:latin typeface="Times New Roman"/>
                          <a:ea typeface="Times New Roman"/>
                          <a:cs typeface="Times New Roman"/>
                          <a:sym typeface="Times New Roman"/>
                        </a:rPr>
                        <a:t>1.	¿Deberían tenerse en consideración las opiniones de terceros (familias, estudiantes)?</a:t>
                      </a:r>
                      <a:endParaRPr sz="10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6675" marR="0" rtl="0" algn="l">
                        <a:lnSpc>
                          <a:spcPct val="118499"/>
                        </a:lnSpc>
                        <a:spcBef>
                          <a:spcPts val="0"/>
                        </a:spcBef>
                        <a:spcAft>
                          <a:spcPts val="0"/>
                        </a:spcAft>
                        <a:buNone/>
                      </a:pPr>
                      <a:r>
                        <a:rPr lang="en-US" sz="1000" u="none" cap="none" strike="noStrike">
                          <a:latin typeface="Times New Roman"/>
                          <a:ea typeface="Times New Roman"/>
                          <a:cs typeface="Times New Roman"/>
                          <a:sym typeface="Times New Roman"/>
                        </a:rPr>
                        <a:t>6. ¿Podrı́a surgir alguna información negativa o embarazosa en la indagación?</a:t>
                      </a:r>
                      <a:endParaRPr sz="10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3550">
                <a:tc>
                  <a:txBody>
                    <a:bodyPr/>
                    <a:lstStyle/>
                    <a:p>
                      <a:pPr indent="0" lvl="0" marL="66675" marR="0" rtl="0" algn="l">
                        <a:lnSpc>
                          <a:spcPct val="100000"/>
                        </a:lnSpc>
                        <a:spcBef>
                          <a:spcPts val="0"/>
                        </a:spcBef>
                        <a:spcAft>
                          <a:spcPts val="0"/>
                        </a:spcAft>
                        <a:buNone/>
                      </a:pPr>
                      <a:r>
                        <a:rPr lang="en-US" sz="1000" u="none" cap="none" strike="noStrike">
                          <a:latin typeface="Times New Roman"/>
                          <a:ea typeface="Times New Roman"/>
                          <a:cs typeface="Times New Roman"/>
                          <a:sym typeface="Times New Roman"/>
                        </a:rPr>
                        <a:t>2.	¿Cuáles son los beneficios de su indagación? (p. ej.: para colegas, alumnos)</a:t>
                      </a:r>
                      <a:endParaRPr sz="1000" u="none" cap="none" strike="noStrike">
                        <a:latin typeface="Times New Roman"/>
                        <a:ea typeface="Times New Roman"/>
                        <a:cs typeface="Times New Roman"/>
                        <a:sym typeface="Times New Roman"/>
                      </a:endParaRPr>
                    </a:p>
                  </a:txBody>
                  <a:tcPr marT="6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6675" marR="0" rtl="0" algn="l">
                        <a:lnSpc>
                          <a:spcPct val="100000"/>
                        </a:lnSpc>
                        <a:spcBef>
                          <a:spcPts val="0"/>
                        </a:spcBef>
                        <a:spcAft>
                          <a:spcPts val="0"/>
                        </a:spcAft>
                        <a:buNone/>
                      </a:pPr>
                      <a:r>
                        <a:rPr lang="en-US" sz="1000" u="none" cap="none" strike="noStrike">
                          <a:latin typeface="Times New Roman"/>
                          <a:ea typeface="Times New Roman"/>
                          <a:cs typeface="Times New Roman"/>
                          <a:sym typeface="Times New Roman"/>
                        </a:rPr>
                        <a:t>7. ¿Cómo protegerá a sus estudiantes del dañ o derivado de cualquier dato</a:t>
                      </a:r>
                      <a:endParaRPr sz="1000" u="none" cap="none" strike="noStrike">
                        <a:latin typeface="Times New Roman"/>
                        <a:ea typeface="Times New Roman"/>
                        <a:cs typeface="Times New Roman"/>
                        <a:sym typeface="Times New Roman"/>
                      </a:endParaRPr>
                    </a:p>
                    <a:p>
                      <a:pPr indent="0" lvl="0" marL="66675" marR="0" rtl="0" algn="l">
                        <a:lnSpc>
                          <a:spcPct val="100000"/>
                        </a:lnSpc>
                        <a:spcBef>
                          <a:spcPts val="195"/>
                        </a:spcBef>
                        <a:spcAft>
                          <a:spcPts val="0"/>
                        </a:spcAft>
                        <a:buNone/>
                      </a:pPr>
                      <a:r>
                        <a:rPr lang="en-US" sz="1000" u="none" cap="none" strike="noStrike">
                          <a:latin typeface="Times New Roman"/>
                          <a:ea typeface="Times New Roman"/>
                          <a:cs typeface="Times New Roman"/>
                          <a:sym typeface="Times New Roman"/>
                        </a:rPr>
                        <a:t>negativo?</a:t>
                      </a:r>
                      <a:endParaRPr sz="1000" u="none" cap="none" strike="noStrike">
                        <a:latin typeface="Times New Roman"/>
                        <a:ea typeface="Times New Roman"/>
                        <a:cs typeface="Times New Roman"/>
                        <a:sym typeface="Times New Roman"/>
                      </a:endParaRPr>
                    </a:p>
                  </a:txBody>
                  <a:tcPr marT="6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3550">
                <a:tc>
                  <a:txBody>
                    <a:bodyPr/>
                    <a:lstStyle/>
                    <a:p>
                      <a:pPr indent="0" lvl="0" marL="66675" marR="0" rtl="0" algn="l">
                        <a:lnSpc>
                          <a:spcPct val="118499"/>
                        </a:lnSpc>
                        <a:spcBef>
                          <a:spcPts val="0"/>
                        </a:spcBef>
                        <a:spcAft>
                          <a:spcPts val="0"/>
                        </a:spcAft>
                        <a:buNone/>
                      </a:pPr>
                      <a:r>
                        <a:rPr lang="en-US" sz="1000" u="none" cap="none" strike="noStrike">
                          <a:latin typeface="Times New Roman"/>
                          <a:ea typeface="Times New Roman"/>
                          <a:cs typeface="Times New Roman"/>
                          <a:sym typeface="Times New Roman"/>
                        </a:rPr>
                        <a:t>3.	¿Cómo protegerá los datos de los participantes? (p. ej.: escritos o grabados)</a:t>
                      </a:r>
                      <a:endParaRPr sz="10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6675" marR="0" rtl="0" algn="l">
                        <a:lnSpc>
                          <a:spcPct val="118499"/>
                        </a:lnSpc>
                        <a:spcBef>
                          <a:spcPts val="0"/>
                        </a:spcBef>
                        <a:spcAft>
                          <a:spcPts val="0"/>
                        </a:spcAft>
                        <a:buNone/>
                      </a:pPr>
                      <a:r>
                        <a:rPr lang="en-US" sz="1000" u="none" cap="none" strike="noStrike">
                          <a:latin typeface="Times New Roman"/>
                          <a:ea typeface="Times New Roman"/>
                          <a:cs typeface="Times New Roman"/>
                          <a:sym typeface="Times New Roman"/>
                        </a:rPr>
                        <a:t>8. ¿Necesita que estudiantes o sus familias Nirmen formularios de</a:t>
                      </a:r>
                      <a:endParaRPr sz="1000" u="none" cap="none" strike="noStrike">
                        <a:latin typeface="Times New Roman"/>
                        <a:ea typeface="Times New Roman"/>
                        <a:cs typeface="Times New Roman"/>
                        <a:sym typeface="Times New Roman"/>
                      </a:endParaRPr>
                    </a:p>
                    <a:p>
                      <a:pPr indent="0" lvl="0" marL="66675" marR="0" rtl="0" algn="l">
                        <a:lnSpc>
                          <a:spcPct val="100000"/>
                        </a:lnSpc>
                        <a:spcBef>
                          <a:spcPts val="190"/>
                        </a:spcBef>
                        <a:spcAft>
                          <a:spcPts val="0"/>
                        </a:spcAft>
                        <a:buNone/>
                      </a:pPr>
                      <a:r>
                        <a:rPr lang="en-US" sz="1000" u="none" cap="none" strike="noStrike">
                          <a:latin typeface="Times New Roman"/>
                          <a:ea typeface="Times New Roman"/>
                          <a:cs typeface="Times New Roman"/>
                          <a:sym typeface="Times New Roman"/>
                        </a:rPr>
                        <a:t>consentimiento?</a:t>
                      </a:r>
                      <a:r>
                        <a:rPr baseline="30000" lang="en-US" sz="975" u="none" cap="none" strike="noStrike">
                          <a:latin typeface="Times New Roman"/>
                          <a:ea typeface="Times New Roman"/>
                          <a:cs typeface="Times New Roman"/>
                          <a:sym typeface="Times New Roman"/>
                        </a:rPr>
                        <a:t>1</a:t>
                      </a:r>
                      <a:endParaRPr baseline="30000" sz="975"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3550">
                <a:tc>
                  <a:txBody>
                    <a:bodyPr/>
                    <a:lstStyle/>
                    <a:p>
                      <a:pPr indent="0" lvl="0" marL="66675" marR="0" rtl="0" algn="l">
                        <a:lnSpc>
                          <a:spcPct val="118499"/>
                        </a:lnSpc>
                        <a:spcBef>
                          <a:spcPts val="0"/>
                        </a:spcBef>
                        <a:spcAft>
                          <a:spcPts val="0"/>
                        </a:spcAft>
                        <a:buNone/>
                      </a:pPr>
                      <a:r>
                        <a:rPr lang="en-US" sz="1000" u="none" cap="none" strike="noStrike">
                          <a:latin typeface="Times New Roman"/>
                          <a:ea typeface="Times New Roman"/>
                          <a:cs typeface="Times New Roman"/>
                          <a:sym typeface="Times New Roman"/>
                        </a:rPr>
                        <a:t>4.	¿De qué forma explicará la indagación a sus estudiantes y a otras personas del centro?</a:t>
                      </a:r>
                      <a:endParaRPr sz="10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6675" marR="0" rtl="0" algn="l">
                        <a:lnSpc>
                          <a:spcPct val="118499"/>
                        </a:lnSpc>
                        <a:spcBef>
                          <a:spcPts val="0"/>
                        </a:spcBef>
                        <a:spcAft>
                          <a:spcPts val="0"/>
                        </a:spcAft>
                        <a:buNone/>
                      </a:pPr>
                      <a:r>
                        <a:rPr lang="en-US" sz="1000" u="none" cap="none" strike="noStrike">
                          <a:latin typeface="Times New Roman"/>
                          <a:ea typeface="Times New Roman"/>
                          <a:cs typeface="Times New Roman"/>
                          <a:sym typeface="Times New Roman"/>
                        </a:rPr>
                        <a:t>9. ¿Cómo protegerá la privacidad de las personas involucradas en la</a:t>
                      </a:r>
                      <a:endParaRPr sz="1000" u="none" cap="none" strike="noStrike">
                        <a:latin typeface="Times New Roman"/>
                        <a:ea typeface="Times New Roman"/>
                        <a:cs typeface="Times New Roman"/>
                        <a:sym typeface="Times New Roman"/>
                      </a:endParaRPr>
                    </a:p>
                    <a:p>
                      <a:pPr indent="0" lvl="0" marL="66675" marR="0" rtl="0" algn="l">
                        <a:lnSpc>
                          <a:spcPct val="100000"/>
                        </a:lnSpc>
                        <a:spcBef>
                          <a:spcPts val="190"/>
                        </a:spcBef>
                        <a:spcAft>
                          <a:spcPts val="0"/>
                        </a:spcAft>
                        <a:buNone/>
                      </a:pPr>
                      <a:r>
                        <a:rPr lang="en-US" sz="1000" u="none" cap="none" strike="noStrike">
                          <a:latin typeface="Times New Roman"/>
                          <a:ea typeface="Times New Roman"/>
                          <a:cs typeface="Times New Roman"/>
                          <a:sym typeface="Times New Roman"/>
                        </a:rPr>
                        <a:t>investigación?</a:t>
                      </a:r>
                      <a:endParaRPr sz="10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3550">
                <a:tc>
                  <a:txBody>
                    <a:bodyPr/>
                    <a:lstStyle/>
                    <a:p>
                      <a:pPr indent="0" lvl="0" marL="66675" marR="0" rtl="0" algn="l">
                        <a:lnSpc>
                          <a:spcPct val="118499"/>
                        </a:lnSpc>
                        <a:spcBef>
                          <a:spcPts val="0"/>
                        </a:spcBef>
                        <a:spcAft>
                          <a:spcPts val="0"/>
                        </a:spcAft>
                        <a:buNone/>
                      </a:pPr>
                      <a:r>
                        <a:rPr lang="en-US" sz="1000" u="none" cap="none" strike="noStrike">
                          <a:latin typeface="Times New Roman"/>
                          <a:ea typeface="Times New Roman"/>
                          <a:cs typeface="Times New Roman"/>
                          <a:sym typeface="Times New Roman"/>
                        </a:rPr>
                        <a:t>5.	Cuando comparta los resultados, ¿cómo garantizará el anonimato y la confidencialidad?</a:t>
                      </a:r>
                      <a:endParaRPr sz="10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6675" marR="0" rtl="0" algn="l">
                        <a:lnSpc>
                          <a:spcPct val="118499"/>
                        </a:lnSpc>
                        <a:spcBef>
                          <a:spcPts val="0"/>
                        </a:spcBef>
                        <a:spcAft>
                          <a:spcPts val="0"/>
                        </a:spcAft>
                        <a:buNone/>
                      </a:pPr>
                      <a:r>
                        <a:rPr lang="en-US" sz="1000" u="none" cap="none" strike="noStrike">
                          <a:latin typeface="Times New Roman"/>
                          <a:ea typeface="Times New Roman"/>
                          <a:cs typeface="Times New Roman"/>
                          <a:sym typeface="Times New Roman"/>
                        </a:rPr>
                        <a:t>10. ¿Necesita reconocer la autorı́a de algún colega en relación con los datos que</a:t>
                      </a:r>
                      <a:endParaRPr sz="1000" u="none" cap="none" strike="noStrike">
                        <a:latin typeface="Times New Roman"/>
                        <a:ea typeface="Times New Roman"/>
                        <a:cs typeface="Times New Roman"/>
                        <a:sym typeface="Times New Roman"/>
                      </a:endParaRPr>
                    </a:p>
                    <a:p>
                      <a:pPr indent="0" lvl="0" marL="66675" marR="0" rtl="0" algn="l">
                        <a:lnSpc>
                          <a:spcPct val="100000"/>
                        </a:lnSpc>
                        <a:spcBef>
                          <a:spcPts val="190"/>
                        </a:spcBef>
                        <a:spcAft>
                          <a:spcPts val="0"/>
                        </a:spcAft>
                        <a:buNone/>
                      </a:pPr>
                      <a:r>
                        <a:rPr lang="en-US" sz="1000" u="none" cap="none" strike="noStrike">
                          <a:latin typeface="Times New Roman"/>
                          <a:ea typeface="Times New Roman"/>
                          <a:cs typeface="Times New Roman"/>
                          <a:sym typeface="Times New Roman"/>
                        </a:rPr>
                        <a:t>maneja?</a:t>
                      </a:r>
                      <a:endParaRPr sz="10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642" name="Google Shape;642;p41"/>
          <p:cNvSpPr txBox="1"/>
          <p:nvPr>
            <p:ph type="title"/>
          </p:nvPr>
        </p:nvSpPr>
        <p:spPr>
          <a:xfrm>
            <a:off x="699649" y="495814"/>
            <a:ext cx="2731135" cy="507365"/>
          </a:xfrm>
          <a:prstGeom prst="rect">
            <a:avLst/>
          </a:prstGeom>
          <a:solidFill>
            <a:srgbClr val="D9F1F6"/>
          </a:solidFill>
          <a:ln>
            <a:noFill/>
          </a:ln>
        </p:spPr>
        <p:txBody>
          <a:bodyPr anchorCtr="0" anchor="t" bIns="0" lIns="0" spcFirstLastPara="1" rIns="0" wrap="square" tIns="12700">
            <a:spAutoFit/>
          </a:bodyPr>
          <a:lstStyle/>
          <a:p>
            <a:pPr indent="0" lvl="0" marL="115570" rtl="0" algn="l">
              <a:lnSpc>
                <a:spcPct val="100000"/>
              </a:lnSpc>
              <a:spcBef>
                <a:spcPts val="0"/>
              </a:spcBef>
              <a:spcAft>
                <a:spcPts val="0"/>
              </a:spcAft>
              <a:buNone/>
            </a:pPr>
            <a:r>
              <a:rPr lang="en-US" sz="1800"/>
              <a:t>Part g. Research ethics</a:t>
            </a:r>
            <a:endParaRPr sz="1800"/>
          </a:p>
        </p:txBody>
      </p:sp>
      <p:sp>
        <p:nvSpPr>
          <p:cNvPr id="643" name="Google Shape;643;p41"/>
          <p:cNvSpPr txBox="1"/>
          <p:nvPr/>
        </p:nvSpPr>
        <p:spPr>
          <a:xfrm>
            <a:off x="4425092" y="452305"/>
            <a:ext cx="1953260" cy="543560"/>
          </a:xfrm>
          <a:prstGeom prst="rect">
            <a:avLst/>
          </a:prstGeom>
          <a:noFill/>
          <a:ln>
            <a:noFill/>
          </a:ln>
        </p:spPr>
        <p:txBody>
          <a:bodyPr anchorCtr="0" anchor="t" bIns="0" lIns="0" spcFirstLastPara="1" rIns="0" wrap="square" tIns="12700">
            <a:spAutoFit/>
          </a:bodyPr>
          <a:lstStyle/>
          <a:p>
            <a:pPr indent="-325119" lvl="0" marL="337185" marR="5080" rtl="0" algn="l">
              <a:lnSpc>
                <a:spcPct val="121400"/>
              </a:lnSpc>
              <a:spcBef>
                <a:spcPts val="0"/>
              </a:spcBef>
              <a:spcAft>
                <a:spcPts val="0"/>
              </a:spcAft>
              <a:buNone/>
            </a:pPr>
            <a:r>
              <a:rPr b="1" lang="en-US" sz="1400">
                <a:latin typeface="Arial"/>
                <a:ea typeface="Arial"/>
                <a:cs typeface="Arial"/>
                <a:sym typeface="Arial"/>
              </a:rPr>
              <a:t>Making sure you carry out an ethical inquiry</a:t>
            </a:r>
            <a:endParaRPr sz="1400">
              <a:latin typeface="Arial"/>
              <a:ea typeface="Arial"/>
              <a:cs typeface="Arial"/>
              <a:sym typeface="Arial"/>
            </a:endParaRPr>
          </a:p>
        </p:txBody>
      </p:sp>
      <p:sp>
        <p:nvSpPr>
          <p:cNvPr id="644" name="Google Shape;644;p41"/>
          <p:cNvSpPr txBox="1"/>
          <p:nvPr/>
        </p:nvSpPr>
        <p:spPr>
          <a:xfrm>
            <a:off x="666885" y="1121127"/>
            <a:ext cx="9716770" cy="927735"/>
          </a:xfrm>
          <a:prstGeom prst="rect">
            <a:avLst/>
          </a:prstGeom>
          <a:noFill/>
          <a:ln>
            <a:noFill/>
          </a:ln>
        </p:spPr>
        <p:txBody>
          <a:bodyPr anchorCtr="0" anchor="t" bIns="0" lIns="0" spcFirstLastPara="1" rIns="0" wrap="square" tIns="5075">
            <a:spAutoFit/>
          </a:bodyPr>
          <a:lstStyle/>
          <a:p>
            <a:pPr indent="0" lvl="0" marL="12700" marR="5080" rtl="0" algn="l">
              <a:lnSpc>
                <a:spcPct val="113900"/>
              </a:lnSpc>
              <a:spcBef>
                <a:spcPts val="0"/>
              </a:spcBef>
              <a:spcAft>
                <a:spcPts val="0"/>
              </a:spcAft>
              <a:buNone/>
            </a:pPr>
            <a:r>
              <a:rPr lang="en-US" sz="1200">
                <a:latin typeface="Arial"/>
                <a:ea typeface="Arial"/>
                <a:cs typeface="Arial"/>
                <a:sym typeface="Arial"/>
              </a:rPr>
              <a:t>El kit de aprendizaje profesional T-SEDA pretende respaldar la indagación reﬂexiva de los docentes con el obje~vo de mejorar el diálogo en el aula. Como en cualquier ~po de ac~vidad profesional</a:t>
            </a:r>
            <a:r>
              <a:rPr lang="en-US" sz="1600">
                <a:latin typeface="Times New Roman"/>
                <a:ea typeface="Times New Roman"/>
                <a:cs typeface="Times New Roman"/>
                <a:sym typeface="Times New Roman"/>
              </a:rPr>
              <a:t>, </a:t>
            </a:r>
            <a:r>
              <a:rPr lang="en-US" sz="1200">
                <a:latin typeface="Arial"/>
                <a:ea typeface="Arial"/>
                <a:cs typeface="Arial"/>
                <a:sym typeface="Arial"/>
              </a:rPr>
              <a:t>existen algunas consideraciones é~cas generales para el uso de T-SEDA en la inves~gación del diálogo en el aula.</a:t>
            </a:r>
            <a:endParaRPr sz="1200">
              <a:latin typeface="Arial"/>
              <a:ea typeface="Arial"/>
              <a:cs typeface="Arial"/>
              <a:sym typeface="Arial"/>
            </a:endParaRPr>
          </a:p>
          <a:p>
            <a:pPr indent="0" lvl="0" marL="12700" marR="217804" rtl="0" algn="l">
              <a:lnSpc>
                <a:spcPct val="116700"/>
              </a:lnSpc>
              <a:spcBef>
                <a:spcPts val="40"/>
              </a:spcBef>
              <a:spcAft>
                <a:spcPts val="0"/>
              </a:spcAft>
              <a:buNone/>
            </a:pPr>
            <a:r>
              <a:rPr lang="en-US" sz="1200">
                <a:latin typeface="Arial"/>
                <a:ea typeface="Arial"/>
                <a:cs typeface="Arial"/>
                <a:sym typeface="Arial"/>
              </a:rPr>
              <a:t>Tenga en cuenta que se espera que los inves~gadores educa~vos de Gran Bretaña cumplan las directrices é~cas publicadas por la Asociación Británica de Inves~gación Educa~va: </a:t>
            </a:r>
            <a:r>
              <a:rPr lang="en-US" sz="1200" u="sng">
                <a:solidFill>
                  <a:srgbClr val="0000FF"/>
                </a:solidFill>
                <a:latin typeface="Arial"/>
                <a:ea typeface="Arial"/>
                <a:cs typeface="Arial"/>
                <a:sym typeface="Arial"/>
              </a:rPr>
              <a:t>hÇp://bit.ly/BERAethics2018</a:t>
            </a:r>
            <a:r>
              <a:rPr lang="en-US" sz="1200">
                <a:latin typeface="Arial"/>
                <a:ea typeface="Arial"/>
                <a:cs typeface="Arial"/>
                <a:sym typeface="Arial"/>
              </a:rPr>
              <a:t>.</a:t>
            </a:r>
            <a:endParaRPr sz="1200">
              <a:latin typeface="Arial"/>
              <a:ea typeface="Arial"/>
              <a:cs typeface="Arial"/>
              <a:sym typeface="Arial"/>
            </a:endParaRPr>
          </a:p>
        </p:txBody>
      </p:sp>
      <p:sp>
        <p:nvSpPr>
          <p:cNvPr id="645" name="Google Shape;645;p41"/>
          <p:cNvSpPr txBox="1"/>
          <p:nvPr/>
        </p:nvSpPr>
        <p:spPr>
          <a:xfrm>
            <a:off x="721366" y="2130117"/>
            <a:ext cx="4439920" cy="1800860"/>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155575">
            <a:spAutoFit/>
          </a:bodyPr>
          <a:lstStyle/>
          <a:p>
            <a:pPr indent="0" lvl="0" marL="97790" rtl="0" algn="l">
              <a:lnSpc>
                <a:spcPct val="100000"/>
              </a:lnSpc>
              <a:spcBef>
                <a:spcPts val="0"/>
              </a:spcBef>
              <a:spcAft>
                <a:spcPts val="0"/>
              </a:spcAft>
              <a:buNone/>
            </a:pPr>
            <a:r>
              <a:rPr lang="en-US" sz="1200">
                <a:latin typeface="Arial"/>
                <a:ea typeface="Arial"/>
                <a:cs typeface="Arial"/>
                <a:sym typeface="Arial"/>
              </a:rPr>
              <a:t>Los principios de la é~ca de la inves~gación</a:t>
            </a:r>
            <a:endParaRPr sz="1200">
              <a:latin typeface="Arial"/>
              <a:ea typeface="Arial"/>
              <a:cs typeface="Arial"/>
              <a:sym typeface="Arial"/>
            </a:endParaRPr>
          </a:p>
          <a:p>
            <a:pPr indent="-186055" lvl="0" marL="554990" rtl="0" algn="l">
              <a:lnSpc>
                <a:spcPct val="100000"/>
              </a:lnSpc>
              <a:spcBef>
                <a:spcPts val="815"/>
              </a:spcBef>
              <a:spcAft>
                <a:spcPts val="0"/>
              </a:spcAft>
              <a:buSzPts val="1200"/>
              <a:buFont typeface="Arial"/>
              <a:buAutoNum type="arabicPeriod"/>
            </a:pPr>
            <a:r>
              <a:rPr lang="en-US" sz="1200">
                <a:latin typeface="Arial"/>
                <a:ea typeface="Arial"/>
                <a:cs typeface="Arial"/>
                <a:sym typeface="Arial"/>
              </a:rPr>
              <a:t>Minimizar el riesgo de perjuicio y maximizar los beneﬁcios</a:t>
            </a:r>
            <a:endParaRPr sz="1200">
              <a:latin typeface="Arial"/>
              <a:ea typeface="Arial"/>
              <a:cs typeface="Arial"/>
              <a:sym typeface="Arial"/>
            </a:endParaRPr>
          </a:p>
          <a:p>
            <a:pPr indent="-186055" lvl="0" marL="554990" rtl="0" algn="l">
              <a:lnSpc>
                <a:spcPct val="100000"/>
              </a:lnSpc>
              <a:spcBef>
                <a:spcPts val="600"/>
              </a:spcBef>
              <a:spcAft>
                <a:spcPts val="0"/>
              </a:spcAft>
              <a:buSzPts val="1200"/>
              <a:buFont typeface="Arial"/>
              <a:buAutoNum type="arabicPeriod"/>
            </a:pPr>
            <a:r>
              <a:rPr lang="en-US" sz="1200">
                <a:latin typeface="Arial"/>
                <a:ea typeface="Arial"/>
                <a:cs typeface="Arial"/>
                <a:sym typeface="Arial"/>
              </a:rPr>
              <a:t>Obtener consen~miento informado</a:t>
            </a:r>
            <a:endParaRPr sz="1200">
              <a:latin typeface="Arial"/>
              <a:ea typeface="Arial"/>
              <a:cs typeface="Arial"/>
              <a:sym typeface="Arial"/>
            </a:endParaRPr>
          </a:p>
          <a:p>
            <a:pPr indent="-186055" lvl="0" marL="554990" rtl="0" algn="l">
              <a:lnSpc>
                <a:spcPct val="100000"/>
              </a:lnSpc>
              <a:spcBef>
                <a:spcPts val="575"/>
              </a:spcBef>
              <a:spcAft>
                <a:spcPts val="0"/>
              </a:spcAft>
              <a:buSzPts val="1200"/>
              <a:buFont typeface="Arial"/>
              <a:buAutoNum type="arabicPeriod"/>
            </a:pPr>
            <a:r>
              <a:rPr lang="en-US" sz="1200">
                <a:latin typeface="Arial"/>
                <a:ea typeface="Arial"/>
                <a:cs typeface="Arial"/>
                <a:sym typeface="Arial"/>
              </a:rPr>
              <a:t>Proteger el anonimato y la conﬁdencialidad</a:t>
            </a:r>
            <a:endParaRPr sz="1200">
              <a:latin typeface="Arial"/>
              <a:ea typeface="Arial"/>
              <a:cs typeface="Arial"/>
              <a:sym typeface="Arial"/>
            </a:endParaRPr>
          </a:p>
          <a:p>
            <a:pPr indent="-186055" lvl="0" marL="554990" rtl="0" algn="l">
              <a:lnSpc>
                <a:spcPct val="100000"/>
              </a:lnSpc>
              <a:spcBef>
                <a:spcPts val="600"/>
              </a:spcBef>
              <a:spcAft>
                <a:spcPts val="0"/>
              </a:spcAft>
              <a:buSzPts val="1200"/>
              <a:buFont typeface="Arial"/>
              <a:buAutoNum type="arabicPeriod"/>
            </a:pPr>
            <a:r>
              <a:rPr lang="en-US" sz="1200">
                <a:latin typeface="Arial"/>
                <a:ea typeface="Arial"/>
                <a:cs typeface="Arial"/>
                <a:sym typeface="Arial"/>
              </a:rPr>
              <a:t>Evitar prác~cas engañosas</a:t>
            </a:r>
            <a:endParaRPr sz="1200">
              <a:latin typeface="Arial"/>
              <a:ea typeface="Arial"/>
              <a:cs typeface="Arial"/>
              <a:sym typeface="Arial"/>
            </a:endParaRPr>
          </a:p>
          <a:p>
            <a:pPr indent="-186055" lvl="0" marL="554990" rtl="0" algn="l">
              <a:lnSpc>
                <a:spcPct val="100000"/>
              </a:lnSpc>
              <a:spcBef>
                <a:spcPts val="820"/>
              </a:spcBef>
              <a:spcAft>
                <a:spcPts val="0"/>
              </a:spcAft>
              <a:buSzPts val="1200"/>
              <a:buFont typeface="Arial"/>
              <a:buAutoNum type="arabicPeriod"/>
            </a:pPr>
            <a:r>
              <a:rPr lang="en-US" sz="1200">
                <a:latin typeface="Arial"/>
                <a:ea typeface="Arial"/>
                <a:cs typeface="Arial"/>
                <a:sym typeface="Arial"/>
              </a:rPr>
              <a:t>Ofrecer el derecho de abandonar la inves~gación</a:t>
            </a:r>
            <a:endParaRPr sz="1200">
              <a:latin typeface="Arial"/>
              <a:ea typeface="Arial"/>
              <a:cs typeface="Arial"/>
              <a:sym typeface="Arial"/>
            </a:endParaRPr>
          </a:p>
        </p:txBody>
      </p:sp>
      <p:sp>
        <p:nvSpPr>
          <p:cNvPr id="646" name="Google Shape;646;p41"/>
          <p:cNvSpPr txBox="1"/>
          <p:nvPr/>
        </p:nvSpPr>
        <p:spPr>
          <a:xfrm>
            <a:off x="5629916" y="2147896"/>
            <a:ext cx="4531360" cy="1879600"/>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156200">
            <a:spAutoFit/>
          </a:bodyPr>
          <a:lstStyle/>
          <a:p>
            <a:pPr indent="0" lvl="0" marL="99695" rtl="0" algn="l">
              <a:lnSpc>
                <a:spcPct val="100000"/>
              </a:lnSpc>
              <a:spcBef>
                <a:spcPts val="0"/>
              </a:spcBef>
              <a:spcAft>
                <a:spcPts val="0"/>
              </a:spcAft>
              <a:buNone/>
            </a:pPr>
            <a:r>
              <a:rPr lang="en-US" sz="1200">
                <a:latin typeface="Arial"/>
                <a:ea typeface="Arial"/>
                <a:cs typeface="Arial"/>
                <a:sym typeface="Arial"/>
              </a:rPr>
              <a:t>¿Qué signiﬁca riesgo de perjuicio?</a:t>
            </a:r>
            <a:endParaRPr sz="1200">
              <a:latin typeface="Arial"/>
              <a:ea typeface="Arial"/>
              <a:cs typeface="Arial"/>
              <a:sym typeface="Arial"/>
            </a:endParaRPr>
          </a:p>
          <a:p>
            <a:pPr indent="-228600" lvl="0" marL="328295" rtl="0" algn="l">
              <a:lnSpc>
                <a:spcPct val="100000"/>
              </a:lnSpc>
              <a:spcBef>
                <a:spcPts val="790"/>
              </a:spcBef>
              <a:spcAft>
                <a:spcPts val="0"/>
              </a:spcAft>
              <a:buSzPts val="1200"/>
              <a:buFont typeface="Arial"/>
              <a:buChar char="•"/>
            </a:pPr>
            <a:r>
              <a:rPr lang="en-US" sz="1200">
                <a:latin typeface="Arial"/>
                <a:ea typeface="Arial"/>
                <a:cs typeface="Arial"/>
                <a:sym typeface="Arial"/>
              </a:rPr>
              <a:t>Daño o incomodidad Bsicos de los par~cipantes</a:t>
            </a:r>
            <a:endParaRPr sz="1200">
              <a:latin typeface="Arial"/>
              <a:ea typeface="Arial"/>
              <a:cs typeface="Arial"/>
              <a:sym typeface="Arial"/>
            </a:endParaRPr>
          </a:p>
          <a:p>
            <a:pPr indent="-228600" lvl="0" marL="328295" marR="293370" rtl="0" algn="l">
              <a:lnSpc>
                <a:spcPct val="121700"/>
              </a:lnSpc>
              <a:spcBef>
                <a:spcPts val="290"/>
              </a:spcBef>
              <a:spcAft>
                <a:spcPts val="0"/>
              </a:spcAft>
              <a:buSzPts val="1200"/>
              <a:buFont typeface="Arial"/>
              <a:buChar char="•"/>
            </a:pPr>
            <a:r>
              <a:rPr lang="en-US" sz="1200">
                <a:latin typeface="Arial"/>
                <a:ea typeface="Arial"/>
                <a:cs typeface="Arial"/>
                <a:sym typeface="Arial"/>
              </a:rPr>
              <a:t>Angus~a psicológica y malestar, incluida la presión que puedan sen~r los par~cipantes para colaborar</a:t>
            </a:r>
            <a:endParaRPr sz="1200">
              <a:latin typeface="Arial"/>
              <a:ea typeface="Arial"/>
              <a:cs typeface="Arial"/>
              <a:sym typeface="Arial"/>
            </a:endParaRPr>
          </a:p>
          <a:p>
            <a:pPr indent="-228600" lvl="0" marL="328295" rtl="0" algn="l">
              <a:lnSpc>
                <a:spcPct val="100000"/>
              </a:lnSpc>
              <a:spcBef>
                <a:spcPts val="600"/>
              </a:spcBef>
              <a:spcAft>
                <a:spcPts val="0"/>
              </a:spcAft>
              <a:buSzPts val="1200"/>
              <a:buFont typeface="Arial"/>
              <a:buChar char="•"/>
            </a:pPr>
            <a:r>
              <a:rPr lang="en-US" sz="1200">
                <a:latin typeface="Arial"/>
                <a:ea typeface="Arial"/>
                <a:cs typeface="Arial"/>
                <a:sym typeface="Arial"/>
              </a:rPr>
              <a:t>Desventajas sociales</a:t>
            </a:r>
            <a:endParaRPr sz="1200">
              <a:latin typeface="Arial"/>
              <a:ea typeface="Arial"/>
              <a:cs typeface="Arial"/>
              <a:sym typeface="Arial"/>
            </a:endParaRPr>
          </a:p>
          <a:p>
            <a:pPr indent="-228600" lvl="0" marL="328295" rtl="0" algn="l">
              <a:lnSpc>
                <a:spcPct val="100000"/>
              </a:lnSpc>
              <a:spcBef>
                <a:spcPts val="600"/>
              </a:spcBef>
              <a:spcAft>
                <a:spcPts val="0"/>
              </a:spcAft>
              <a:buSzPts val="1200"/>
              <a:buFont typeface="Arial"/>
              <a:buChar char="•"/>
            </a:pPr>
            <a:r>
              <a:rPr lang="en-US" sz="1200">
                <a:latin typeface="Arial"/>
                <a:ea typeface="Arial"/>
                <a:cs typeface="Arial"/>
                <a:sym typeface="Arial"/>
              </a:rPr>
              <a:t>Falta de privacidad y anonimato</a:t>
            </a:r>
            <a:endParaRPr sz="1200">
              <a:latin typeface="Arial"/>
              <a:ea typeface="Arial"/>
              <a:cs typeface="Arial"/>
              <a:sym typeface="Arial"/>
            </a:endParaRPr>
          </a:p>
        </p:txBody>
      </p:sp>
      <p:sp>
        <p:nvSpPr>
          <p:cNvPr id="647" name="Google Shape;647;p41"/>
          <p:cNvSpPr txBox="1"/>
          <p:nvPr/>
        </p:nvSpPr>
        <p:spPr>
          <a:xfrm>
            <a:off x="627260" y="3973964"/>
            <a:ext cx="9410700" cy="464820"/>
          </a:xfrm>
          <a:prstGeom prst="rect">
            <a:avLst/>
          </a:prstGeom>
          <a:noFill/>
          <a:ln>
            <a:noFill/>
          </a:ln>
        </p:spPr>
        <p:txBody>
          <a:bodyPr anchorCtr="0" anchor="t" bIns="0" lIns="0" spcFirstLastPara="1" rIns="0" wrap="square" tIns="12700">
            <a:spAutoFit/>
          </a:bodyPr>
          <a:lstStyle/>
          <a:p>
            <a:pPr indent="0" lvl="0" marL="12700" marR="5080" rtl="0" algn="l">
              <a:lnSpc>
                <a:spcPct val="120000"/>
              </a:lnSpc>
              <a:spcBef>
                <a:spcPts val="0"/>
              </a:spcBef>
              <a:spcAft>
                <a:spcPts val="0"/>
              </a:spcAft>
              <a:buNone/>
            </a:pPr>
            <a:r>
              <a:rPr lang="en-US" sz="1200">
                <a:latin typeface="Arial"/>
                <a:ea typeface="Arial"/>
                <a:cs typeface="Arial"/>
                <a:sym typeface="Arial"/>
              </a:rPr>
              <a:t>Para seguir los principios éticos de la investigación, es importante considerar estos puntos antes, durante y después de la suya. Puede optar por discutir estos temas con colegas o tomar sus propias notas sobre cualquiera de estos puntos:</a:t>
            </a:r>
            <a:endParaRPr sz="1200">
              <a:latin typeface="Arial"/>
              <a:ea typeface="Arial"/>
              <a:cs typeface="Arial"/>
              <a:sym typeface="Arial"/>
            </a:endParaRPr>
          </a:p>
        </p:txBody>
      </p:sp>
      <p:pic>
        <p:nvPicPr>
          <p:cNvPr id="648" name="Google Shape;648;p41"/>
          <p:cNvPicPr preferRelativeResize="0"/>
          <p:nvPr/>
        </p:nvPicPr>
        <p:blipFill rotWithShape="1">
          <a:blip r:embed="rId3">
            <a:alphaModFix/>
          </a:blip>
          <a:srcRect b="0" l="0" r="0" t="0"/>
          <a:stretch/>
        </p:blipFill>
        <p:spPr>
          <a:xfrm>
            <a:off x="565028" y="6349128"/>
            <a:ext cx="356234" cy="356234"/>
          </a:xfrm>
          <a:prstGeom prst="rect">
            <a:avLst/>
          </a:prstGeom>
          <a:noFill/>
          <a:ln>
            <a:noFill/>
          </a:ln>
        </p:spPr>
      </p:pic>
      <p:sp>
        <p:nvSpPr>
          <p:cNvPr id="649" name="Google Shape;649;p41"/>
          <p:cNvSpPr txBox="1"/>
          <p:nvPr/>
        </p:nvSpPr>
        <p:spPr>
          <a:xfrm>
            <a:off x="1011307" y="6351404"/>
            <a:ext cx="2735580" cy="20827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200" u="sng">
                <a:solidFill>
                  <a:srgbClr val="0000FF"/>
                </a:solidFill>
                <a:latin typeface="Arial"/>
                <a:ea typeface="Arial"/>
                <a:cs typeface="Arial"/>
                <a:sym typeface="Arial"/>
              </a:rPr>
              <a:t>Video 8: Ética en investigación educacional</a:t>
            </a:r>
            <a:endParaRPr sz="1200">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53" name="Shape 653"/>
        <p:cNvGrpSpPr/>
        <p:nvPr/>
      </p:nvGrpSpPr>
      <p:grpSpPr>
        <a:xfrm>
          <a:off x="0" y="0"/>
          <a:ext cx="0" cy="0"/>
          <a:chOff x="0" y="0"/>
          <a:chExt cx="0" cy="0"/>
        </a:xfrm>
      </p:grpSpPr>
      <p:sp>
        <p:nvSpPr>
          <p:cNvPr id="654" name="Google Shape;654;p42"/>
          <p:cNvSpPr txBox="1"/>
          <p:nvPr/>
        </p:nvSpPr>
        <p:spPr>
          <a:xfrm>
            <a:off x="8427091" y="1438028"/>
            <a:ext cx="1878964" cy="19367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i="1" lang="en-US" sz="1100">
                <a:latin typeface="Arial"/>
                <a:ea typeface="Arial"/>
                <a:cs typeface="Arial"/>
                <a:sym typeface="Arial"/>
              </a:rPr>
              <a:t>Sección del ciclo de investigación</a:t>
            </a:r>
            <a:endParaRPr sz="1100">
              <a:latin typeface="Arial"/>
              <a:ea typeface="Arial"/>
              <a:cs typeface="Arial"/>
              <a:sym typeface="Arial"/>
            </a:endParaRPr>
          </a:p>
        </p:txBody>
      </p:sp>
      <p:sp>
        <p:nvSpPr>
          <p:cNvPr id="655" name="Google Shape;655;p42"/>
          <p:cNvSpPr txBox="1"/>
          <p:nvPr/>
        </p:nvSpPr>
        <p:spPr>
          <a:xfrm>
            <a:off x="4336801" y="683953"/>
            <a:ext cx="2129790" cy="537845"/>
          </a:xfrm>
          <a:prstGeom prst="rect">
            <a:avLst/>
          </a:prstGeom>
          <a:noFill/>
          <a:ln>
            <a:noFill/>
          </a:ln>
        </p:spPr>
        <p:txBody>
          <a:bodyPr anchorCtr="0" anchor="t" bIns="0" lIns="0" spcFirstLastPara="1" rIns="0" wrap="square" tIns="12700">
            <a:spAutoFit/>
          </a:bodyPr>
          <a:lstStyle/>
          <a:p>
            <a:pPr indent="-607695" lvl="0" marL="619760" marR="5080" rtl="0" algn="l">
              <a:lnSpc>
                <a:spcPct val="120000"/>
              </a:lnSpc>
              <a:spcBef>
                <a:spcPts val="0"/>
              </a:spcBef>
              <a:spcAft>
                <a:spcPts val="0"/>
              </a:spcAft>
              <a:buNone/>
            </a:pPr>
            <a:r>
              <a:rPr b="1" lang="en-US" sz="1400">
                <a:latin typeface="Arial"/>
                <a:ea typeface="Arial"/>
                <a:cs typeface="Arial"/>
                <a:sym typeface="Arial"/>
              </a:rPr>
              <a:t>Acerca de la codificación y la clasificación</a:t>
            </a:r>
            <a:endParaRPr sz="1400">
              <a:latin typeface="Arial"/>
              <a:ea typeface="Arial"/>
              <a:cs typeface="Arial"/>
              <a:sym typeface="Arial"/>
            </a:endParaRPr>
          </a:p>
        </p:txBody>
      </p:sp>
      <p:sp>
        <p:nvSpPr>
          <p:cNvPr id="656" name="Google Shape;656;p42"/>
          <p:cNvSpPr txBox="1"/>
          <p:nvPr>
            <p:ph type="title"/>
          </p:nvPr>
        </p:nvSpPr>
        <p:spPr>
          <a:xfrm>
            <a:off x="549156" y="619006"/>
            <a:ext cx="2971800" cy="962025"/>
          </a:xfrm>
          <a:prstGeom prst="rect">
            <a:avLst/>
          </a:prstGeom>
          <a:solidFill>
            <a:srgbClr val="D9F1F6"/>
          </a:solidFill>
          <a:ln>
            <a:noFill/>
          </a:ln>
        </p:spPr>
        <p:txBody>
          <a:bodyPr anchorCtr="0" anchor="t" bIns="0" lIns="0" spcFirstLastPara="1" rIns="0" wrap="square" tIns="11425">
            <a:spAutoFit/>
          </a:bodyPr>
          <a:lstStyle/>
          <a:p>
            <a:pPr indent="0" lvl="0" marL="23495" marR="67945" rtl="0" algn="l">
              <a:lnSpc>
                <a:spcPct val="101099"/>
              </a:lnSpc>
              <a:spcBef>
                <a:spcPts val="0"/>
              </a:spcBef>
              <a:spcAft>
                <a:spcPts val="0"/>
              </a:spcAft>
              <a:buNone/>
            </a:pPr>
            <a:r>
              <a:rPr lang="en-US" sz="1800"/>
              <a:t>Parte h. Analizar el habla en el aula: observación sistemática y codificación</a:t>
            </a:r>
            <a:endParaRPr sz="1800"/>
          </a:p>
        </p:txBody>
      </p:sp>
      <p:sp>
        <p:nvSpPr>
          <p:cNvPr id="657" name="Google Shape;657;p42"/>
          <p:cNvSpPr txBox="1"/>
          <p:nvPr/>
        </p:nvSpPr>
        <p:spPr>
          <a:xfrm>
            <a:off x="662948" y="1956176"/>
            <a:ext cx="4634230" cy="3763010"/>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53975">
            <a:spAutoFit/>
          </a:bodyPr>
          <a:lstStyle/>
          <a:p>
            <a:pPr indent="0" lvl="0" marL="98425" marR="113664" rtl="0" algn="just">
              <a:lnSpc>
                <a:spcPct val="120800"/>
              </a:lnSpc>
              <a:spcBef>
                <a:spcPts val="0"/>
              </a:spcBef>
              <a:spcAft>
                <a:spcPts val="0"/>
              </a:spcAft>
              <a:buNone/>
            </a:pPr>
            <a:r>
              <a:rPr lang="en-US" sz="1200">
                <a:latin typeface="Arial"/>
                <a:ea typeface="Arial"/>
                <a:cs typeface="Arial"/>
                <a:sym typeface="Arial"/>
              </a:rPr>
              <a:t>Cuando planifique su investigación, debe pensar en cómo la llevará a cabo en su entorno para poder responder a su pregunta de investigación. Considere cuántas observaciones desea hacer y cuándo;</a:t>
            </a:r>
            <a:endParaRPr sz="1200">
              <a:latin typeface="Arial"/>
              <a:ea typeface="Arial"/>
              <a:cs typeface="Arial"/>
              <a:sym typeface="Arial"/>
            </a:endParaRPr>
          </a:p>
          <a:p>
            <a:pPr indent="0" lvl="0" marL="98425" marR="113664" rtl="0" algn="just">
              <a:lnSpc>
                <a:spcPct val="120800"/>
              </a:lnSpc>
              <a:spcBef>
                <a:spcPts val="10"/>
              </a:spcBef>
              <a:spcAft>
                <a:spcPts val="0"/>
              </a:spcAft>
              <a:buNone/>
            </a:pPr>
            <a:r>
              <a:rPr lang="en-US" sz="1200">
                <a:latin typeface="Arial"/>
                <a:ea typeface="Arial"/>
                <a:cs typeface="Arial"/>
                <a:sym typeface="Arial"/>
              </a:rPr>
              <a:t>¿Qué tan factible es repetir o prolongar sus observaciones a lo largo del tiempo para observar el cambio? Esta sección ofrece una introducción a la codificación en entornos educativos.</a:t>
            </a:r>
            <a:endParaRPr sz="1200">
              <a:latin typeface="Arial"/>
              <a:ea typeface="Arial"/>
              <a:cs typeface="Arial"/>
              <a:sym typeface="Arial"/>
            </a:endParaRPr>
          </a:p>
          <a:p>
            <a:pPr indent="0" lvl="0" marL="98425" marR="113664" rtl="0" algn="just">
              <a:lnSpc>
                <a:spcPct val="120800"/>
              </a:lnSpc>
              <a:spcBef>
                <a:spcPts val="590"/>
              </a:spcBef>
              <a:spcAft>
                <a:spcPts val="0"/>
              </a:spcAft>
              <a:buNone/>
            </a:pPr>
            <a:r>
              <a:rPr lang="en-US" sz="1200">
                <a:latin typeface="Arial"/>
                <a:ea typeface="Arial"/>
                <a:cs typeface="Arial"/>
                <a:sym typeface="Arial"/>
              </a:rPr>
              <a:t>Hay una serie de guías en video de T-SEDA que pueden proporcionar una orientación útil a medida que comienza a pensar en la etapa de planificación y métodos. Este video le dará una descripción general de cómo llevar a cabo la codificación y los aspectos positivos y negativos de diferentes tipos de codificación:</a:t>
            </a:r>
            <a:endParaRPr sz="1200">
              <a:latin typeface="Arial"/>
              <a:ea typeface="Arial"/>
              <a:cs typeface="Arial"/>
              <a:sym typeface="Arial"/>
            </a:endParaRPr>
          </a:p>
          <a:p>
            <a:pPr indent="0" lvl="0" marL="0" rtl="0" algn="l">
              <a:lnSpc>
                <a:spcPct val="100000"/>
              </a:lnSpc>
              <a:spcBef>
                <a:spcPts val="0"/>
              </a:spcBef>
              <a:spcAft>
                <a:spcPts val="0"/>
              </a:spcAft>
              <a:buNone/>
            </a:pPr>
            <a:r>
              <a:t/>
            </a:r>
            <a:endParaRPr sz="1200">
              <a:latin typeface="Arial"/>
              <a:ea typeface="Arial"/>
              <a:cs typeface="Arial"/>
              <a:sym typeface="Arial"/>
            </a:endParaRPr>
          </a:p>
          <a:p>
            <a:pPr indent="0" lvl="0" marL="0" rtl="0" algn="l">
              <a:lnSpc>
                <a:spcPct val="100000"/>
              </a:lnSpc>
              <a:spcBef>
                <a:spcPts val="480"/>
              </a:spcBef>
              <a:spcAft>
                <a:spcPts val="0"/>
              </a:spcAft>
              <a:buNone/>
            </a:pPr>
            <a:r>
              <a:t/>
            </a:r>
            <a:endParaRPr sz="1200">
              <a:latin typeface="Arial"/>
              <a:ea typeface="Arial"/>
              <a:cs typeface="Arial"/>
              <a:sym typeface="Arial"/>
            </a:endParaRPr>
          </a:p>
          <a:p>
            <a:pPr indent="0" lvl="0" marL="649605" rtl="0" algn="l">
              <a:lnSpc>
                <a:spcPct val="100000"/>
              </a:lnSpc>
              <a:spcBef>
                <a:spcPts val="0"/>
              </a:spcBef>
              <a:spcAft>
                <a:spcPts val="0"/>
              </a:spcAft>
              <a:buNone/>
            </a:pPr>
            <a:r>
              <a:rPr b="1" lang="en-US" sz="1200" u="sng">
                <a:solidFill>
                  <a:srgbClr val="0000FF"/>
                </a:solidFill>
                <a:latin typeface="Arial"/>
                <a:ea typeface="Arial"/>
                <a:cs typeface="Arial"/>
                <a:sym typeface="Arial"/>
              </a:rPr>
              <a:t>Video 12: Registrando el diálogo y codificando en su sala de</a:t>
            </a:r>
            <a:endParaRPr sz="1200">
              <a:latin typeface="Arial"/>
              <a:ea typeface="Arial"/>
              <a:cs typeface="Arial"/>
              <a:sym typeface="Arial"/>
            </a:endParaRPr>
          </a:p>
          <a:p>
            <a:pPr indent="0" lvl="0" marL="98425" rtl="0" algn="l">
              <a:lnSpc>
                <a:spcPct val="100000"/>
              </a:lnSpc>
              <a:spcBef>
                <a:spcPts val="310"/>
              </a:spcBef>
              <a:spcAft>
                <a:spcPts val="0"/>
              </a:spcAft>
              <a:buNone/>
            </a:pPr>
            <a:r>
              <a:rPr b="1" lang="en-US" sz="1200" u="sng">
                <a:solidFill>
                  <a:srgbClr val="0000FF"/>
                </a:solidFill>
                <a:latin typeface="Arial"/>
                <a:ea typeface="Arial"/>
                <a:cs typeface="Arial"/>
                <a:sym typeface="Arial"/>
              </a:rPr>
              <a:t>clases</a:t>
            </a:r>
            <a:endParaRPr sz="1200">
              <a:latin typeface="Arial"/>
              <a:ea typeface="Arial"/>
              <a:cs typeface="Arial"/>
              <a:sym typeface="Arial"/>
            </a:endParaRPr>
          </a:p>
        </p:txBody>
      </p:sp>
      <p:pic>
        <p:nvPicPr>
          <p:cNvPr id="658" name="Google Shape;658;p42"/>
          <p:cNvPicPr preferRelativeResize="0"/>
          <p:nvPr/>
        </p:nvPicPr>
        <p:blipFill rotWithShape="1">
          <a:blip r:embed="rId3">
            <a:alphaModFix/>
          </a:blip>
          <a:srcRect b="0" l="0" r="0" t="0"/>
          <a:stretch/>
        </p:blipFill>
        <p:spPr>
          <a:xfrm>
            <a:off x="756799" y="4793920"/>
            <a:ext cx="472440" cy="472439"/>
          </a:xfrm>
          <a:prstGeom prst="rect">
            <a:avLst/>
          </a:prstGeom>
          <a:noFill/>
          <a:ln>
            <a:noFill/>
          </a:ln>
        </p:spPr>
      </p:pic>
      <p:sp>
        <p:nvSpPr>
          <p:cNvPr id="659" name="Google Shape;659;p42"/>
          <p:cNvSpPr/>
          <p:nvPr/>
        </p:nvSpPr>
        <p:spPr>
          <a:xfrm>
            <a:off x="5697862" y="1702230"/>
            <a:ext cx="4695190" cy="5580380"/>
          </a:xfrm>
          <a:custGeom>
            <a:rect b="b" l="l" r="r" t="t"/>
            <a:pathLst>
              <a:path extrusionOk="0" h="5580380" w="4695190">
                <a:moveTo>
                  <a:pt x="0" y="0"/>
                </a:moveTo>
                <a:lnTo>
                  <a:pt x="4694936" y="0"/>
                </a:lnTo>
                <a:lnTo>
                  <a:pt x="4694936" y="5580126"/>
                </a:lnTo>
                <a:lnTo>
                  <a:pt x="0" y="5580126"/>
                </a:lnTo>
                <a:lnTo>
                  <a:pt x="0" y="0"/>
                </a:lnTo>
                <a:close/>
              </a:path>
            </a:pathLst>
          </a:custGeom>
          <a:noFill/>
          <a:ln cap="flat" cmpd="sng" w="31750">
            <a:solidFill>
              <a:srgbClr val="2791A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60" name="Google Shape;660;p42"/>
          <p:cNvSpPr txBox="1"/>
          <p:nvPr/>
        </p:nvSpPr>
        <p:spPr>
          <a:xfrm>
            <a:off x="5784475" y="1782452"/>
            <a:ext cx="4500245" cy="5380990"/>
          </a:xfrm>
          <a:prstGeom prst="rect">
            <a:avLst/>
          </a:prstGeom>
          <a:noFill/>
          <a:ln>
            <a:noFill/>
          </a:ln>
        </p:spPr>
        <p:txBody>
          <a:bodyPr anchorCtr="0" anchor="t" bIns="0" lIns="0" spcFirstLastPara="1" rIns="0" wrap="square" tIns="12700">
            <a:spAutoFit/>
          </a:bodyPr>
          <a:lstStyle/>
          <a:p>
            <a:pPr indent="0" lvl="0" marL="12700" rtl="0" algn="just">
              <a:lnSpc>
                <a:spcPct val="100000"/>
              </a:lnSpc>
              <a:spcBef>
                <a:spcPts val="0"/>
              </a:spcBef>
              <a:spcAft>
                <a:spcPts val="0"/>
              </a:spcAft>
              <a:buNone/>
            </a:pPr>
            <a:r>
              <a:rPr b="1" lang="en-US" sz="1200">
                <a:latin typeface="Arial"/>
                <a:ea typeface="Arial"/>
                <a:cs typeface="Arial"/>
                <a:sym typeface="Arial"/>
              </a:rPr>
              <a:t>¿Qué es codificar?</a:t>
            </a:r>
            <a:endParaRPr sz="1200">
              <a:latin typeface="Arial"/>
              <a:ea typeface="Arial"/>
              <a:cs typeface="Arial"/>
              <a:sym typeface="Arial"/>
            </a:endParaRPr>
          </a:p>
          <a:p>
            <a:pPr indent="0" lvl="0" marL="12700" marR="5080" rtl="0" algn="just">
              <a:lnSpc>
                <a:spcPct val="120800"/>
              </a:lnSpc>
              <a:spcBef>
                <a:spcPts val="585"/>
              </a:spcBef>
              <a:spcAft>
                <a:spcPts val="0"/>
              </a:spcAft>
              <a:buNone/>
            </a:pPr>
            <a:r>
              <a:rPr lang="en-US" sz="1200">
                <a:latin typeface="Arial"/>
                <a:ea typeface="Arial"/>
                <a:cs typeface="Arial"/>
                <a:sym typeface="Arial"/>
              </a:rPr>
              <a:t>Codificar significa dividir el diálogo en el aula en partes y colocar sistemáticamente cada parte en una categoría. Esto se hace a menudo por "turnos" (Persona A ... Persona B ... etc).</a:t>
            </a:r>
            <a:endParaRPr sz="1200">
              <a:latin typeface="Arial"/>
              <a:ea typeface="Arial"/>
              <a:cs typeface="Arial"/>
              <a:sym typeface="Arial"/>
            </a:endParaRPr>
          </a:p>
          <a:p>
            <a:pPr indent="0" lvl="0" marL="12700" rtl="0" algn="just">
              <a:lnSpc>
                <a:spcPct val="100000"/>
              </a:lnSpc>
              <a:spcBef>
                <a:spcPts val="915"/>
              </a:spcBef>
              <a:spcAft>
                <a:spcPts val="0"/>
              </a:spcAft>
              <a:buNone/>
            </a:pPr>
            <a:r>
              <a:rPr b="1" lang="en-US" sz="1200">
                <a:latin typeface="Arial"/>
                <a:ea typeface="Arial"/>
                <a:cs typeface="Arial"/>
                <a:sym typeface="Arial"/>
              </a:rPr>
              <a:t>¿Por qué es importante la codificación?</a:t>
            </a:r>
            <a:endParaRPr sz="1200">
              <a:latin typeface="Arial"/>
              <a:ea typeface="Arial"/>
              <a:cs typeface="Arial"/>
              <a:sym typeface="Arial"/>
            </a:endParaRPr>
          </a:p>
          <a:p>
            <a:pPr indent="0" lvl="0" marL="12700" marR="5080" rtl="0" algn="just">
              <a:lnSpc>
                <a:spcPct val="121000"/>
              </a:lnSpc>
              <a:spcBef>
                <a:spcPts val="585"/>
              </a:spcBef>
              <a:spcAft>
                <a:spcPts val="0"/>
              </a:spcAft>
              <a:buNone/>
            </a:pPr>
            <a:r>
              <a:rPr lang="en-US" sz="1200">
                <a:latin typeface="Arial"/>
                <a:ea typeface="Arial"/>
                <a:cs typeface="Arial"/>
                <a:sym typeface="Arial"/>
              </a:rPr>
              <a:t>Es fácil perderse un diálogo en un aula con muchos estudiantes o suponer que está sucediendo cuando puede que no sea así. La codificación es una forma de centrarse en tipos particulares de diálogo y registrarlos de alguna manera. Esto le permite volver al diálogo y detectar patrones u oportunidades que inicialmente no consideró. También ayuda a notar cambios con el tiempo.</a:t>
            </a:r>
            <a:endParaRPr sz="1200">
              <a:latin typeface="Arial"/>
              <a:ea typeface="Arial"/>
              <a:cs typeface="Arial"/>
              <a:sym typeface="Arial"/>
            </a:endParaRPr>
          </a:p>
          <a:p>
            <a:pPr indent="0" lvl="0" marL="12700" rtl="0" algn="just">
              <a:lnSpc>
                <a:spcPct val="100000"/>
              </a:lnSpc>
              <a:spcBef>
                <a:spcPts val="890"/>
              </a:spcBef>
              <a:spcAft>
                <a:spcPts val="0"/>
              </a:spcAft>
              <a:buNone/>
            </a:pPr>
            <a:r>
              <a:rPr b="1" lang="en-US" sz="1200">
                <a:latin typeface="Arial"/>
                <a:ea typeface="Arial"/>
                <a:cs typeface="Arial"/>
                <a:sym typeface="Arial"/>
              </a:rPr>
              <a:t>¿Cómo codifico?</a:t>
            </a:r>
            <a:endParaRPr sz="1200">
              <a:latin typeface="Arial"/>
              <a:ea typeface="Arial"/>
              <a:cs typeface="Arial"/>
              <a:sym typeface="Arial"/>
            </a:endParaRPr>
          </a:p>
          <a:p>
            <a:pPr indent="0" lvl="0" marL="12700" marR="5080" rtl="0" algn="just">
              <a:lnSpc>
                <a:spcPct val="120000"/>
              </a:lnSpc>
              <a:spcBef>
                <a:spcPts val="620"/>
              </a:spcBef>
              <a:spcAft>
                <a:spcPts val="0"/>
              </a:spcAft>
              <a:buNone/>
            </a:pPr>
            <a:r>
              <a:rPr lang="en-US" sz="1200">
                <a:latin typeface="Arial"/>
                <a:ea typeface="Arial"/>
                <a:cs typeface="Arial"/>
                <a:sym typeface="Arial"/>
              </a:rPr>
              <a:t>El kit T-SEDA ofrece varios recursos para respaldar su codificación: hay más información sobre esto en la siguiente página.</a:t>
            </a:r>
            <a:endParaRPr sz="1200">
              <a:latin typeface="Arial"/>
              <a:ea typeface="Arial"/>
              <a:cs typeface="Arial"/>
              <a:sym typeface="Arial"/>
            </a:endParaRPr>
          </a:p>
          <a:p>
            <a:pPr indent="0" lvl="0" marL="12700" rtl="0" algn="just">
              <a:lnSpc>
                <a:spcPct val="100000"/>
              </a:lnSpc>
              <a:spcBef>
                <a:spcPts val="915"/>
              </a:spcBef>
              <a:spcAft>
                <a:spcPts val="0"/>
              </a:spcAft>
              <a:buNone/>
            </a:pPr>
            <a:r>
              <a:rPr b="1" lang="en-US" sz="1200">
                <a:latin typeface="Arial"/>
                <a:ea typeface="Arial"/>
                <a:cs typeface="Arial"/>
                <a:sym typeface="Arial"/>
              </a:rPr>
              <a:t>¿Qué es la calificación?</a:t>
            </a:r>
            <a:endParaRPr sz="1200">
              <a:latin typeface="Arial"/>
              <a:ea typeface="Arial"/>
              <a:cs typeface="Arial"/>
              <a:sym typeface="Arial"/>
            </a:endParaRPr>
          </a:p>
          <a:p>
            <a:pPr indent="0" lvl="0" marL="12700" marR="5080" rtl="0" algn="just">
              <a:lnSpc>
                <a:spcPct val="120800"/>
              </a:lnSpc>
              <a:spcBef>
                <a:spcPts val="585"/>
              </a:spcBef>
              <a:spcAft>
                <a:spcPts val="0"/>
              </a:spcAft>
              <a:buNone/>
            </a:pPr>
            <a:r>
              <a:rPr lang="en-US" sz="1200">
                <a:latin typeface="Arial"/>
                <a:ea typeface="Arial"/>
                <a:cs typeface="Arial"/>
                <a:sym typeface="Arial"/>
              </a:rPr>
              <a:t>Además de codificar el diálogo, es posible que desee calificar la participación de los y las estudiantes. Por ejemplo, podría calificar a quienes participaron mucho con un "1", a quienes participaron menos como un "2" y a quienes participaron mucho con un "3". También hay recursos para ayudarlo a calificar aspectos del diálogo en el aula (consulte las plantillas 2C y 2D para el trabajo en grupo y 2E y 2F para la participación de toda la clase).</a:t>
            </a:r>
            <a:endParaRPr sz="1200">
              <a:latin typeface="Arial"/>
              <a:ea typeface="Arial"/>
              <a:cs typeface="Arial"/>
              <a:sym typeface="Arial"/>
            </a:endParaRPr>
          </a:p>
        </p:txBody>
      </p:sp>
      <p:pic>
        <p:nvPicPr>
          <p:cNvPr id="661" name="Google Shape;661;p42"/>
          <p:cNvPicPr preferRelativeResize="0"/>
          <p:nvPr/>
        </p:nvPicPr>
        <p:blipFill rotWithShape="1">
          <a:blip r:embed="rId4">
            <a:alphaModFix/>
          </a:blip>
          <a:srcRect b="0" l="0" r="0" t="0"/>
          <a:stretch/>
        </p:blipFill>
        <p:spPr>
          <a:xfrm>
            <a:off x="7621149" y="313571"/>
            <a:ext cx="2717800" cy="1160779"/>
          </a:xfrm>
          <a:prstGeom prst="rect">
            <a:avLst/>
          </a:prstGeom>
          <a:noFill/>
          <a:ln>
            <a:noFill/>
          </a:ln>
        </p:spPr>
      </p:pic>
      <p:sp>
        <p:nvSpPr>
          <p:cNvPr id="662" name="Google Shape;662;p42"/>
          <p:cNvSpPr txBox="1"/>
          <p:nvPr/>
        </p:nvSpPr>
        <p:spPr>
          <a:xfrm>
            <a:off x="8464430" y="614560"/>
            <a:ext cx="1518920" cy="601345"/>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1900">
            <a:spAutoFit/>
          </a:bodyPr>
          <a:lstStyle/>
          <a:p>
            <a:pPr indent="0" lvl="0" marL="81915" marR="198755" rtl="0" algn="l">
              <a:lnSpc>
                <a:spcPct val="120000"/>
              </a:lnSpc>
              <a:spcBef>
                <a:spcPts val="0"/>
              </a:spcBef>
              <a:spcAft>
                <a:spcPts val="0"/>
              </a:spcAft>
              <a:buNone/>
            </a:pPr>
            <a:r>
              <a:rPr lang="en-US" sz="1000">
                <a:latin typeface="Arial"/>
                <a:ea typeface="Arial"/>
                <a:cs typeface="Arial"/>
                <a:sym typeface="Arial"/>
              </a:rPr>
              <a:t>Métodos y planiﬁcación de la inves_gación</a:t>
            </a:r>
            <a:endParaRPr sz="1000">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66" name="Shape 666"/>
        <p:cNvGrpSpPr/>
        <p:nvPr/>
      </p:nvGrpSpPr>
      <p:grpSpPr>
        <a:xfrm>
          <a:off x="0" y="0"/>
          <a:ext cx="0" cy="0"/>
          <a:chOff x="0" y="0"/>
          <a:chExt cx="0" cy="0"/>
        </a:xfrm>
      </p:grpSpPr>
      <p:sp>
        <p:nvSpPr>
          <p:cNvPr id="667" name="Google Shape;667;p43"/>
          <p:cNvSpPr txBox="1"/>
          <p:nvPr/>
        </p:nvSpPr>
        <p:spPr>
          <a:xfrm>
            <a:off x="4092007" y="721747"/>
            <a:ext cx="3716654" cy="238125"/>
          </a:xfrm>
          <a:prstGeom prst="rect">
            <a:avLst/>
          </a:prstGeom>
          <a:noFill/>
          <a:ln>
            <a:noFill/>
          </a:ln>
        </p:spPr>
        <p:txBody>
          <a:bodyPr anchorCtr="0" anchor="t" bIns="0" lIns="0" spcFirstLastPara="1" rIns="0" wrap="square" tIns="11425">
            <a:spAutoFit/>
          </a:bodyPr>
          <a:lstStyle/>
          <a:p>
            <a:pPr indent="0" lvl="0" marL="12700" rtl="0" algn="l">
              <a:lnSpc>
                <a:spcPct val="100000"/>
              </a:lnSpc>
              <a:spcBef>
                <a:spcPts val="0"/>
              </a:spcBef>
              <a:spcAft>
                <a:spcPts val="0"/>
              </a:spcAft>
              <a:buNone/>
            </a:pPr>
            <a:r>
              <a:rPr b="1" lang="en-US" sz="1400">
                <a:latin typeface="Arial"/>
                <a:ea typeface="Arial"/>
                <a:cs typeface="Arial"/>
                <a:sym typeface="Arial"/>
              </a:rPr>
              <a:t>Sobre la codificación: planificando la investigación</a:t>
            </a:r>
            <a:endParaRPr sz="1400">
              <a:latin typeface="Arial"/>
              <a:ea typeface="Arial"/>
              <a:cs typeface="Arial"/>
              <a:sym typeface="Arial"/>
            </a:endParaRPr>
          </a:p>
        </p:txBody>
      </p:sp>
      <p:sp>
        <p:nvSpPr>
          <p:cNvPr id="668" name="Google Shape;668;p43"/>
          <p:cNvSpPr txBox="1"/>
          <p:nvPr/>
        </p:nvSpPr>
        <p:spPr>
          <a:xfrm>
            <a:off x="6554349" y="1559228"/>
            <a:ext cx="3845560" cy="4039235"/>
          </a:xfrm>
          <a:prstGeom prst="rect">
            <a:avLst/>
          </a:prstGeom>
          <a:solidFill>
            <a:srgbClr val="D9F1F6"/>
          </a:solidFill>
          <a:ln>
            <a:noFill/>
          </a:ln>
        </p:spPr>
        <p:txBody>
          <a:bodyPr anchorCtr="0" anchor="t" bIns="0" lIns="0" spcFirstLastPara="1" rIns="0" wrap="square" tIns="36825">
            <a:spAutoFit/>
          </a:bodyPr>
          <a:lstStyle/>
          <a:p>
            <a:pPr indent="0" lvl="0" marL="80645" marR="97155" rtl="0" algn="l">
              <a:lnSpc>
                <a:spcPct val="120600"/>
              </a:lnSpc>
              <a:spcBef>
                <a:spcPts val="0"/>
              </a:spcBef>
              <a:spcAft>
                <a:spcPts val="0"/>
              </a:spcAft>
              <a:buNone/>
            </a:pPr>
            <a:r>
              <a:rPr b="1" lang="en-US" sz="1200">
                <a:latin typeface="Arial"/>
                <a:ea typeface="Arial"/>
                <a:cs typeface="Arial"/>
                <a:sym typeface="Arial"/>
              </a:rPr>
              <a:t>Punto de reflexión</a:t>
            </a:r>
            <a:r>
              <a:rPr lang="en-US" sz="1200">
                <a:latin typeface="Arial"/>
                <a:ea typeface="Arial"/>
                <a:cs typeface="Arial"/>
                <a:sym typeface="Arial"/>
              </a:rPr>
              <a:t>: la codificación puede parecer complicada al principio. A continuación, se ofrecen algunos consejos que le ayudarán a planificar la codificación en su investigación:</a:t>
            </a:r>
            <a:endParaRPr sz="1200">
              <a:latin typeface="Arial"/>
              <a:ea typeface="Arial"/>
              <a:cs typeface="Arial"/>
              <a:sym typeface="Arial"/>
            </a:endParaRPr>
          </a:p>
          <a:p>
            <a:pPr indent="-110488" lvl="0" marL="191134" marR="483234" rtl="0" algn="just">
              <a:lnSpc>
                <a:spcPct val="120800"/>
              </a:lnSpc>
              <a:spcBef>
                <a:spcPts val="610"/>
              </a:spcBef>
              <a:spcAft>
                <a:spcPts val="0"/>
              </a:spcAft>
              <a:buSzPts val="1200"/>
              <a:buFont typeface="Arial"/>
              <a:buChar char="•"/>
            </a:pPr>
            <a:r>
              <a:rPr lang="en-US" sz="1200">
                <a:latin typeface="Arial"/>
                <a:ea typeface="Arial"/>
                <a:cs typeface="Arial"/>
                <a:sym typeface="Arial"/>
              </a:rPr>
              <a:t>Centrarse sobre uno o dos códigos de diálogo para comenzar, así dejará de concentrarse en demasiados elementos en el aula.</a:t>
            </a:r>
            <a:endParaRPr sz="1200">
              <a:latin typeface="Arial"/>
              <a:ea typeface="Arial"/>
              <a:cs typeface="Arial"/>
              <a:sym typeface="Arial"/>
            </a:endParaRPr>
          </a:p>
          <a:p>
            <a:pPr indent="-110488" lvl="0" marL="191134" marR="124460" rtl="0" algn="l">
              <a:lnSpc>
                <a:spcPct val="121700"/>
              </a:lnSpc>
              <a:spcBef>
                <a:spcPts val="575"/>
              </a:spcBef>
              <a:spcAft>
                <a:spcPts val="0"/>
              </a:spcAft>
              <a:buSzPts val="1200"/>
              <a:buFont typeface="Arial"/>
              <a:buChar char="•"/>
            </a:pPr>
            <a:r>
              <a:rPr lang="en-US" sz="1200">
                <a:latin typeface="Arial"/>
                <a:ea typeface="Arial"/>
                <a:cs typeface="Arial"/>
                <a:sym typeface="Arial"/>
              </a:rPr>
              <a:t>Mire las plantillas en la Sección 2. Piense en cómo podría usarlas en su aula para registrar diálogos.</a:t>
            </a:r>
            <a:endParaRPr sz="1200">
              <a:latin typeface="Arial"/>
              <a:ea typeface="Arial"/>
              <a:cs typeface="Arial"/>
              <a:sym typeface="Arial"/>
            </a:endParaRPr>
          </a:p>
          <a:p>
            <a:pPr indent="-110488" lvl="0" marL="191134" marR="220979" rtl="0" algn="l">
              <a:lnSpc>
                <a:spcPct val="121700"/>
              </a:lnSpc>
              <a:spcBef>
                <a:spcPts val="575"/>
              </a:spcBef>
              <a:spcAft>
                <a:spcPts val="0"/>
              </a:spcAft>
              <a:buSzPts val="1200"/>
              <a:buFont typeface="Arial"/>
              <a:buChar char="•"/>
            </a:pPr>
            <a:r>
              <a:rPr lang="en-US" sz="1200">
                <a:latin typeface="Arial"/>
                <a:ea typeface="Arial"/>
                <a:cs typeface="Arial"/>
                <a:sym typeface="Arial"/>
              </a:rPr>
              <a:t>Considere la forma en que registrará el diálogo y lo que esto implica. ¿Tendrá que adquirir equipo de grabación?</a:t>
            </a:r>
            <a:endParaRPr sz="1200">
              <a:latin typeface="Arial"/>
              <a:ea typeface="Arial"/>
              <a:cs typeface="Arial"/>
              <a:sym typeface="Arial"/>
            </a:endParaRPr>
          </a:p>
          <a:p>
            <a:pPr indent="0" lvl="0" marL="80645" marR="234950" rtl="0" algn="l">
              <a:lnSpc>
                <a:spcPct val="145833"/>
              </a:lnSpc>
              <a:spcBef>
                <a:spcPts val="90"/>
              </a:spcBef>
              <a:spcAft>
                <a:spcPts val="0"/>
              </a:spcAft>
              <a:buNone/>
            </a:pPr>
            <a:r>
              <a:rPr lang="en-US" sz="1200">
                <a:latin typeface="Arial"/>
                <a:ea typeface="Arial"/>
                <a:cs typeface="Arial"/>
                <a:sym typeface="Arial"/>
              </a:rPr>
              <a:t>¿Tiene otras personas adultas en su entorno para ayudar mientras codifica en persona (codificación en vivo)?</a:t>
            </a:r>
            <a:endParaRPr sz="1200">
              <a:latin typeface="Arial"/>
              <a:ea typeface="Arial"/>
              <a:cs typeface="Arial"/>
              <a:sym typeface="Arial"/>
            </a:endParaRPr>
          </a:p>
          <a:p>
            <a:pPr indent="0" lvl="0" marL="80645" marR="244475" rtl="0" algn="l">
              <a:lnSpc>
                <a:spcPct val="120800"/>
              </a:lnSpc>
              <a:spcBef>
                <a:spcPts val="480"/>
              </a:spcBef>
              <a:spcAft>
                <a:spcPts val="0"/>
              </a:spcAft>
              <a:buNone/>
            </a:pPr>
            <a:r>
              <a:rPr lang="en-US" sz="1200">
                <a:latin typeface="Arial"/>
                <a:ea typeface="Arial"/>
                <a:cs typeface="Arial"/>
                <a:sym typeface="Arial"/>
              </a:rPr>
              <a:t>Utilizando las Secciones 1 y 2 y las guías de video como ayuda, anote algunas de sus ideas para estas preguntas. Estas le ayudarán a decidir un plan para su investigación.</a:t>
            </a:r>
            <a:endParaRPr sz="1200">
              <a:latin typeface="Arial"/>
              <a:ea typeface="Arial"/>
              <a:cs typeface="Arial"/>
              <a:sym typeface="Arial"/>
            </a:endParaRPr>
          </a:p>
        </p:txBody>
      </p:sp>
      <p:sp>
        <p:nvSpPr>
          <p:cNvPr id="669" name="Google Shape;669;p43"/>
          <p:cNvSpPr txBox="1"/>
          <p:nvPr/>
        </p:nvSpPr>
        <p:spPr>
          <a:xfrm>
            <a:off x="662312" y="1573326"/>
            <a:ext cx="5593080" cy="3503295"/>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55875">
            <a:spAutoFit/>
          </a:bodyPr>
          <a:lstStyle/>
          <a:p>
            <a:pPr indent="0" lvl="0" marL="99060" marR="129539" rtl="0" algn="l">
              <a:lnSpc>
                <a:spcPct val="120800"/>
              </a:lnSpc>
              <a:spcBef>
                <a:spcPts val="0"/>
              </a:spcBef>
              <a:spcAft>
                <a:spcPts val="0"/>
              </a:spcAft>
              <a:buNone/>
            </a:pPr>
            <a:r>
              <a:rPr lang="en-US" sz="1200">
                <a:latin typeface="Arial"/>
                <a:ea typeface="Arial"/>
                <a:cs typeface="Arial"/>
                <a:sym typeface="Arial"/>
              </a:rPr>
              <a:t>Un consejo clave para codificar durante su investigación es practicar de antemano. Los videos de T-SEDA sobre codificación incluyen actividades para que pueda practicar la codificación de algunos diálogos grabados.</a:t>
            </a:r>
            <a:endParaRPr sz="1200">
              <a:latin typeface="Arial"/>
              <a:ea typeface="Arial"/>
              <a:cs typeface="Arial"/>
              <a:sym typeface="Arial"/>
            </a:endParaRPr>
          </a:p>
          <a:p>
            <a:pPr indent="0" lvl="0" marL="0" rtl="0" algn="l">
              <a:lnSpc>
                <a:spcPct val="100000"/>
              </a:lnSpc>
              <a:spcBef>
                <a:spcPts val="175"/>
              </a:spcBef>
              <a:spcAft>
                <a:spcPts val="0"/>
              </a:spcAft>
              <a:buNone/>
            </a:pPr>
            <a:r>
              <a:t/>
            </a:r>
            <a:endParaRPr sz="1200">
              <a:latin typeface="Arial"/>
              <a:ea typeface="Arial"/>
              <a:cs typeface="Arial"/>
              <a:sym typeface="Arial"/>
            </a:endParaRPr>
          </a:p>
          <a:p>
            <a:pPr indent="6984" lvl="0" marL="549275" marR="544830" rtl="0" algn="l">
              <a:lnSpc>
                <a:spcPct val="216699"/>
              </a:lnSpc>
              <a:spcBef>
                <a:spcPts val="0"/>
              </a:spcBef>
              <a:spcAft>
                <a:spcPts val="0"/>
              </a:spcAft>
              <a:buNone/>
            </a:pPr>
            <a:r>
              <a:rPr b="1" lang="en-US" sz="1200" u="sng">
                <a:solidFill>
                  <a:srgbClr val="0000FF"/>
                </a:solidFill>
                <a:latin typeface="Arial"/>
                <a:ea typeface="Arial"/>
                <a:cs typeface="Arial"/>
                <a:sym typeface="Arial"/>
              </a:rPr>
              <a:t>Video 13: Identificar e diálogo productivo: ‘desarrollar’ y ‘rebatir’ ideas</a:t>
            </a:r>
            <a:r>
              <a:rPr b="1" lang="en-US" sz="1200">
                <a:solidFill>
                  <a:srgbClr val="0000FF"/>
                </a:solidFill>
                <a:latin typeface="Arial"/>
                <a:ea typeface="Arial"/>
                <a:cs typeface="Arial"/>
                <a:sym typeface="Arial"/>
              </a:rPr>
              <a:t> </a:t>
            </a:r>
            <a:r>
              <a:rPr b="1" lang="en-US" sz="1200" u="sng">
                <a:solidFill>
                  <a:srgbClr val="0000FF"/>
                </a:solidFill>
                <a:latin typeface="Arial"/>
                <a:ea typeface="Arial"/>
                <a:cs typeface="Arial"/>
                <a:sym typeface="Arial"/>
              </a:rPr>
              <a:t>Video 14: Practicando la codificación: diálogo de la clase completa.</a:t>
            </a:r>
            <a:endParaRPr sz="1200">
              <a:latin typeface="Arial"/>
              <a:ea typeface="Arial"/>
              <a:cs typeface="Arial"/>
              <a:sym typeface="Arial"/>
            </a:endParaRPr>
          </a:p>
          <a:p>
            <a:pPr indent="0" lvl="0" marL="0" rtl="0" algn="l">
              <a:lnSpc>
                <a:spcPct val="100000"/>
              </a:lnSpc>
              <a:spcBef>
                <a:spcPts val="660"/>
              </a:spcBef>
              <a:spcAft>
                <a:spcPts val="0"/>
              </a:spcAft>
              <a:buNone/>
            </a:pPr>
            <a:r>
              <a:t/>
            </a:r>
            <a:endParaRPr sz="1200">
              <a:latin typeface="Arial"/>
              <a:ea typeface="Arial"/>
              <a:cs typeface="Arial"/>
              <a:sym typeface="Arial"/>
            </a:endParaRPr>
          </a:p>
          <a:p>
            <a:pPr indent="0" lvl="0" marL="547370" rtl="0" algn="l">
              <a:lnSpc>
                <a:spcPct val="100000"/>
              </a:lnSpc>
              <a:spcBef>
                <a:spcPts val="0"/>
              </a:spcBef>
              <a:spcAft>
                <a:spcPts val="0"/>
              </a:spcAft>
              <a:buNone/>
            </a:pPr>
            <a:r>
              <a:rPr b="1" lang="en-US" sz="1200" u="sng">
                <a:solidFill>
                  <a:srgbClr val="0000FF"/>
                </a:solidFill>
                <a:latin typeface="Arial"/>
                <a:ea typeface="Arial"/>
                <a:cs typeface="Arial"/>
                <a:sym typeface="Arial"/>
              </a:rPr>
              <a:t>Video 16: Codificar y clasificar la calidad del diálogo en grupos pequeños.</a:t>
            </a:r>
            <a:endParaRPr sz="1200">
              <a:latin typeface="Arial"/>
              <a:ea typeface="Arial"/>
              <a:cs typeface="Arial"/>
              <a:sym typeface="Arial"/>
            </a:endParaRPr>
          </a:p>
        </p:txBody>
      </p:sp>
      <p:grpSp>
        <p:nvGrpSpPr>
          <p:cNvPr id="670" name="Google Shape;670;p43"/>
          <p:cNvGrpSpPr/>
          <p:nvPr/>
        </p:nvGrpSpPr>
        <p:grpSpPr>
          <a:xfrm>
            <a:off x="737749" y="2640210"/>
            <a:ext cx="425451" cy="1268148"/>
            <a:chOff x="737749" y="2640210"/>
            <a:chExt cx="425451" cy="1268148"/>
          </a:xfrm>
        </p:grpSpPr>
        <p:pic>
          <p:nvPicPr>
            <p:cNvPr id="671" name="Google Shape;671;p43"/>
            <p:cNvPicPr preferRelativeResize="0"/>
            <p:nvPr/>
          </p:nvPicPr>
          <p:blipFill rotWithShape="1">
            <a:blip r:embed="rId3">
              <a:alphaModFix/>
            </a:blip>
            <a:srcRect b="0" l="0" r="0" t="0"/>
            <a:stretch/>
          </p:blipFill>
          <p:spPr>
            <a:xfrm>
              <a:off x="744099" y="3063282"/>
              <a:ext cx="411479" cy="411479"/>
            </a:xfrm>
            <a:prstGeom prst="rect">
              <a:avLst/>
            </a:prstGeom>
            <a:noFill/>
            <a:ln>
              <a:noFill/>
            </a:ln>
          </p:spPr>
        </p:pic>
        <p:pic>
          <p:nvPicPr>
            <p:cNvPr id="672" name="Google Shape;672;p43"/>
            <p:cNvPicPr preferRelativeResize="0"/>
            <p:nvPr/>
          </p:nvPicPr>
          <p:blipFill rotWithShape="1">
            <a:blip r:embed="rId3">
              <a:alphaModFix/>
            </a:blip>
            <a:srcRect b="0" l="0" r="0" t="0"/>
            <a:stretch/>
          </p:blipFill>
          <p:spPr>
            <a:xfrm>
              <a:off x="751721" y="3496879"/>
              <a:ext cx="411479" cy="411479"/>
            </a:xfrm>
            <a:prstGeom prst="rect">
              <a:avLst/>
            </a:prstGeom>
            <a:noFill/>
            <a:ln>
              <a:noFill/>
            </a:ln>
          </p:spPr>
        </p:pic>
        <p:pic>
          <p:nvPicPr>
            <p:cNvPr id="673" name="Google Shape;673;p43"/>
            <p:cNvPicPr preferRelativeResize="0"/>
            <p:nvPr/>
          </p:nvPicPr>
          <p:blipFill rotWithShape="1">
            <a:blip r:embed="rId3">
              <a:alphaModFix/>
            </a:blip>
            <a:srcRect b="0" l="0" r="0" t="0"/>
            <a:stretch/>
          </p:blipFill>
          <p:spPr>
            <a:xfrm>
              <a:off x="737749" y="2640210"/>
              <a:ext cx="411479" cy="411479"/>
            </a:xfrm>
            <a:prstGeom prst="rect">
              <a:avLst/>
            </a:prstGeom>
            <a:noFill/>
            <a:ln>
              <a:noFill/>
            </a:ln>
          </p:spPr>
        </p:pic>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77" name="Shape 677"/>
        <p:cNvGrpSpPr/>
        <p:nvPr/>
      </p:nvGrpSpPr>
      <p:grpSpPr>
        <a:xfrm>
          <a:off x="0" y="0"/>
          <a:ext cx="0" cy="0"/>
          <a:chOff x="0" y="0"/>
          <a:chExt cx="0" cy="0"/>
        </a:xfrm>
      </p:grpSpPr>
      <p:pic>
        <p:nvPicPr>
          <p:cNvPr id="678" name="Google Shape;678;p44"/>
          <p:cNvPicPr preferRelativeResize="0"/>
          <p:nvPr/>
        </p:nvPicPr>
        <p:blipFill rotWithShape="1">
          <a:blip r:embed="rId3">
            <a:alphaModFix/>
          </a:blip>
          <a:srcRect b="0" l="0" r="0" t="0"/>
          <a:stretch/>
        </p:blipFill>
        <p:spPr>
          <a:xfrm>
            <a:off x="2345570" y="2780760"/>
            <a:ext cx="5842000" cy="4064000"/>
          </a:xfrm>
          <a:prstGeom prst="rect">
            <a:avLst/>
          </a:prstGeom>
          <a:noFill/>
          <a:ln>
            <a:noFill/>
          </a:ln>
        </p:spPr>
      </p:pic>
      <p:sp>
        <p:nvSpPr>
          <p:cNvPr id="679" name="Google Shape;679;p44"/>
          <p:cNvSpPr txBox="1"/>
          <p:nvPr/>
        </p:nvSpPr>
        <p:spPr>
          <a:xfrm>
            <a:off x="540391" y="500387"/>
            <a:ext cx="5158740" cy="1084580"/>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55875">
            <a:spAutoFit/>
          </a:bodyPr>
          <a:lstStyle/>
          <a:p>
            <a:pPr indent="0" lvl="0" marL="99060" marR="113029" rtl="0" algn="just">
              <a:lnSpc>
                <a:spcPct val="120600"/>
              </a:lnSpc>
              <a:spcBef>
                <a:spcPts val="0"/>
              </a:spcBef>
              <a:spcAft>
                <a:spcPts val="0"/>
              </a:spcAft>
              <a:buNone/>
            </a:pPr>
            <a:r>
              <a:rPr lang="en-US" sz="1200">
                <a:latin typeface="Arial"/>
                <a:ea typeface="Arial"/>
                <a:cs typeface="Arial"/>
                <a:sym typeface="Arial"/>
              </a:rPr>
              <a:t>Aquí puede ver un ejemplo de una sección de diálogo que ha sido codificada por 'turno': cada vez que una persona diferente hable, mire el marco de codificación para ver si uno (o más de uno) de los códigos podría aplicarse a lo que se ha dicho. En este ejemplo, el diálogo se grabó y luego se transcribió.</a:t>
            </a:r>
            <a:endParaRPr sz="1200">
              <a:latin typeface="Arial"/>
              <a:ea typeface="Arial"/>
              <a:cs typeface="Arial"/>
              <a:sym typeface="Arial"/>
            </a:endParaRPr>
          </a:p>
        </p:txBody>
      </p:sp>
      <p:sp>
        <p:nvSpPr>
          <p:cNvPr id="680" name="Google Shape;680;p44"/>
          <p:cNvSpPr/>
          <p:nvPr/>
        </p:nvSpPr>
        <p:spPr>
          <a:xfrm>
            <a:off x="648214" y="2068710"/>
            <a:ext cx="1409065" cy="1232535"/>
          </a:xfrm>
          <a:custGeom>
            <a:rect b="b" l="l" r="r" t="t"/>
            <a:pathLst>
              <a:path extrusionOk="0" h="1232535" w="1409064">
                <a:moveTo>
                  <a:pt x="1203637" y="0"/>
                </a:moveTo>
                <a:lnTo>
                  <a:pt x="205427" y="0"/>
                </a:lnTo>
                <a:lnTo>
                  <a:pt x="158324" y="5425"/>
                </a:lnTo>
                <a:lnTo>
                  <a:pt x="115085" y="20879"/>
                </a:lnTo>
                <a:lnTo>
                  <a:pt x="76942" y="45130"/>
                </a:lnTo>
                <a:lnTo>
                  <a:pt x="45130" y="76943"/>
                </a:lnTo>
                <a:lnTo>
                  <a:pt x="20879" y="115085"/>
                </a:lnTo>
                <a:lnTo>
                  <a:pt x="5425" y="158325"/>
                </a:lnTo>
                <a:lnTo>
                  <a:pt x="0" y="205427"/>
                </a:lnTo>
                <a:lnTo>
                  <a:pt x="0" y="1027107"/>
                </a:lnTo>
                <a:lnTo>
                  <a:pt x="5425" y="1074209"/>
                </a:lnTo>
                <a:lnTo>
                  <a:pt x="20879" y="1117449"/>
                </a:lnTo>
                <a:lnTo>
                  <a:pt x="45130" y="1155591"/>
                </a:lnTo>
                <a:lnTo>
                  <a:pt x="76942" y="1187404"/>
                </a:lnTo>
                <a:lnTo>
                  <a:pt x="115085" y="1211655"/>
                </a:lnTo>
                <a:lnTo>
                  <a:pt x="158324" y="1227109"/>
                </a:lnTo>
                <a:lnTo>
                  <a:pt x="205427" y="1232535"/>
                </a:lnTo>
                <a:lnTo>
                  <a:pt x="1203637" y="1232535"/>
                </a:lnTo>
                <a:lnTo>
                  <a:pt x="1250740" y="1227109"/>
                </a:lnTo>
                <a:lnTo>
                  <a:pt x="1293979" y="1211655"/>
                </a:lnTo>
                <a:lnTo>
                  <a:pt x="1332122" y="1187404"/>
                </a:lnTo>
                <a:lnTo>
                  <a:pt x="1363935" y="1155591"/>
                </a:lnTo>
                <a:lnTo>
                  <a:pt x="1388185" y="1117449"/>
                </a:lnTo>
                <a:lnTo>
                  <a:pt x="1403639" y="1074209"/>
                </a:lnTo>
                <a:lnTo>
                  <a:pt x="1409065" y="1027107"/>
                </a:lnTo>
                <a:lnTo>
                  <a:pt x="1409065" y="205427"/>
                </a:lnTo>
                <a:lnTo>
                  <a:pt x="1403639" y="158325"/>
                </a:lnTo>
                <a:lnTo>
                  <a:pt x="1388185" y="115085"/>
                </a:lnTo>
                <a:lnTo>
                  <a:pt x="1363935" y="76943"/>
                </a:lnTo>
                <a:lnTo>
                  <a:pt x="1332122" y="45130"/>
                </a:lnTo>
                <a:lnTo>
                  <a:pt x="1293979" y="20879"/>
                </a:lnTo>
                <a:lnTo>
                  <a:pt x="1250740" y="5425"/>
                </a:lnTo>
                <a:lnTo>
                  <a:pt x="1203637" y="0"/>
                </a:lnTo>
                <a:close/>
              </a:path>
            </a:pathLst>
          </a:custGeom>
          <a:solidFill>
            <a:srgbClr val="CCCC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81" name="Google Shape;681;p44"/>
          <p:cNvSpPr txBox="1"/>
          <p:nvPr/>
        </p:nvSpPr>
        <p:spPr>
          <a:xfrm>
            <a:off x="721747" y="2099444"/>
            <a:ext cx="1212215" cy="1129030"/>
          </a:xfrm>
          <a:prstGeom prst="rect">
            <a:avLst/>
          </a:prstGeom>
          <a:noFill/>
          <a:ln>
            <a:noFill/>
          </a:ln>
        </p:spPr>
        <p:txBody>
          <a:bodyPr anchorCtr="0" anchor="t" bIns="0" lIns="0" spcFirstLastPara="1" rIns="0" wrap="square" tIns="10775">
            <a:spAutoFit/>
          </a:bodyPr>
          <a:lstStyle/>
          <a:p>
            <a:pPr indent="0" lvl="0" marL="12700" marR="5080" rtl="0" algn="l">
              <a:lnSpc>
                <a:spcPct val="120800"/>
              </a:lnSpc>
              <a:spcBef>
                <a:spcPts val="0"/>
              </a:spcBef>
              <a:spcAft>
                <a:spcPts val="0"/>
              </a:spcAft>
              <a:buNone/>
            </a:pPr>
            <a:r>
              <a:rPr lang="en-US" sz="1200">
                <a:latin typeface="Arial"/>
                <a:ea typeface="Arial"/>
                <a:cs typeface="Arial"/>
                <a:sym typeface="Arial"/>
              </a:rPr>
              <a:t>Cada turno diferente recibe un número diferente para una fácil identificación.</a:t>
            </a:r>
            <a:endParaRPr sz="1200">
              <a:latin typeface="Arial"/>
              <a:ea typeface="Arial"/>
              <a:cs typeface="Arial"/>
              <a:sym typeface="Arial"/>
            </a:endParaRPr>
          </a:p>
        </p:txBody>
      </p:sp>
      <p:sp>
        <p:nvSpPr>
          <p:cNvPr id="682" name="Google Shape;682;p44"/>
          <p:cNvSpPr/>
          <p:nvPr/>
        </p:nvSpPr>
        <p:spPr>
          <a:xfrm>
            <a:off x="3063755" y="1651939"/>
            <a:ext cx="1557020" cy="703580"/>
          </a:xfrm>
          <a:custGeom>
            <a:rect b="b" l="l" r="r" t="t"/>
            <a:pathLst>
              <a:path extrusionOk="0" h="703580" w="1557020">
                <a:moveTo>
                  <a:pt x="1439755" y="0"/>
                </a:moveTo>
                <a:lnTo>
                  <a:pt x="117265" y="0"/>
                </a:lnTo>
                <a:lnTo>
                  <a:pt x="71620" y="9215"/>
                </a:lnTo>
                <a:lnTo>
                  <a:pt x="34346" y="34346"/>
                </a:lnTo>
                <a:lnTo>
                  <a:pt x="9215" y="71620"/>
                </a:lnTo>
                <a:lnTo>
                  <a:pt x="0" y="117265"/>
                </a:lnTo>
                <a:lnTo>
                  <a:pt x="0" y="586314"/>
                </a:lnTo>
                <a:lnTo>
                  <a:pt x="9215" y="631959"/>
                </a:lnTo>
                <a:lnTo>
                  <a:pt x="34346" y="669233"/>
                </a:lnTo>
                <a:lnTo>
                  <a:pt x="71620" y="694364"/>
                </a:lnTo>
                <a:lnTo>
                  <a:pt x="117265" y="703579"/>
                </a:lnTo>
                <a:lnTo>
                  <a:pt x="1439755" y="703579"/>
                </a:lnTo>
                <a:lnTo>
                  <a:pt x="1485400" y="694364"/>
                </a:lnTo>
                <a:lnTo>
                  <a:pt x="1522674" y="669233"/>
                </a:lnTo>
                <a:lnTo>
                  <a:pt x="1547804" y="631959"/>
                </a:lnTo>
                <a:lnTo>
                  <a:pt x="1557020" y="586314"/>
                </a:lnTo>
                <a:lnTo>
                  <a:pt x="1557020" y="117265"/>
                </a:lnTo>
                <a:lnTo>
                  <a:pt x="1547804" y="71620"/>
                </a:lnTo>
                <a:lnTo>
                  <a:pt x="1522674" y="34346"/>
                </a:lnTo>
                <a:lnTo>
                  <a:pt x="1485400" y="9215"/>
                </a:lnTo>
                <a:lnTo>
                  <a:pt x="1439755" y="0"/>
                </a:lnTo>
                <a:close/>
              </a:path>
            </a:pathLst>
          </a:custGeom>
          <a:solidFill>
            <a:srgbClr val="CCCC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83" name="Google Shape;683;p44"/>
          <p:cNvSpPr txBox="1"/>
          <p:nvPr/>
        </p:nvSpPr>
        <p:spPr>
          <a:xfrm>
            <a:off x="3111381" y="1694060"/>
            <a:ext cx="1349375" cy="20827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Arial"/>
                <a:ea typeface="Arial"/>
                <a:cs typeface="Arial"/>
                <a:sym typeface="Arial"/>
              </a:rPr>
              <a:t>Se registra el nombre</a:t>
            </a:r>
            <a:endParaRPr sz="1200">
              <a:latin typeface="Arial"/>
              <a:ea typeface="Arial"/>
              <a:cs typeface="Arial"/>
              <a:sym typeface="Arial"/>
            </a:endParaRPr>
          </a:p>
        </p:txBody>
      </p:sp>
      <p:sp>
        <p:nvSpPr>
          <p:cNvPr id="684" name="Google Shape;684;p44"/>
          <p:cNvSpPr txBox="1"/>
          <p:nvPr/>
        </p:nvSpPr>
        <p:spPr>
          <a:xfrm>
            <a:off x="3111381" y="1913516"/>
            <a:ext cx="1330960" cy="20827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Arial"/>
                <a:ea typeface="Arial"/>
                <a:cs typeface="Arial"/>
                <a:sym typeface="Arial"/>
              </a:rPr>
              <a:t>de cada participante.</a:t>
            </a:r>
            <a:endParaRPr sz="1200">
              <a:latin typeface="Arial"/>
              <a:ea typeface="Arial"/>
              <a:cs typeface="Arial"/>
              <a:sym typeface="Arial"/>
            </a:endParaRPr>
          </a:p>
        </p:txBody>
      </p:sp>
      <p:sp>
        <p:nvSpPr>
          <p:cNvPr id="685" name="Google Shape;685;p44"/>
          <p:cNvSpPr/>
          <p:nvPr/>
        </p:nvSpPr>
        <p:spPr>
          <a:xfrm>
            <a:off x="6814064" y="2001136"/>
            <a:ext cx="1744345" cy="661035"/>
          </a:xfrm>
          <a:custGeom>
            <a:rect b="b" l="l" r="r" t="t"/>
            <a:pathLst>
              <a:path extrusionOk="0" h="661035" w="1744345">
                <a:moveTo>
                  <a:pt x="1634171" y="0"/>
                </a:moveTo>
                <a:lnTo>
                  <a:pt x="110173" y="0"/>
                </a:lnTo>
                <a:lnTo>
                  <a:pt x="67289" y="8658"/>
                </a:lnTo>
                <a:lnTo>
                  <a:pt x="32269" y="32269"/>
                </a:lnTo>
                <a:lnTo>
                  <a:pt x="8658" y="67289"/>
                </a:lnTo>
                <a:lnTo>
                  <a:pt x="0" y="110173"/>
                </a:lnTo>
                <a:lnTo>
                  <a:pt x="0" y="550861"/>
                </a:lnTo>
                <a:lnTo>
                  <a:pt x="8658" y="593746"/>
                </a:lnTo>
                <a:lnTo>
                  <a:pt x="32269" y="628766"/>
                </a:lnTo>
                <a:lnTo>
                  <a:pt x="67289" y="652377"/>
                </a:lnTo>
                <a:lnTo>
                  <a:pt x="110173" y="661035"/>
                </a:lnTo>
                <a:lnTo>
                  <a:pt x="1634171" y="661035"/>
                </a:lnTo>
                <a:lnTo>
                  <a:pt x="1677055" y="652377"/>
                </a:lnTo>
                <a:lnTo>
                  <a:pt x="1712075" y="628766"/>
                </a:lnTo>
                <a:lnTo>
                  <a:pt x="1735686" y="593746"/>
                </a:lnTo>
                <a:lnTo>
                  <a:pt x="1744345" y="550861"/>
                </a:lnTo>
                <a:lnTo>
                  <a:pt x="1744345" y="110173"/>
                </a:lnTo>
                <a:lnTo>
                  <a:pt x="1735686" y="67289"/>
                </a:lnTo>
                <a:lnTo>
                  <a:pt x="1712075" y="32269"/>
                </a:lnTo>
                <a:lnTo>
                  <a:pt x="1677055" y="8658"/>
                </a:lnTo>
                <a:lnTo>
                  <a:pt x="1634171" y="0"/>
                </a:lnTo>
                <a:close/>
              </a:path>
            </a:pathLst>
          </a:custGeom>
          <a:solidFill>
            <a:srgbClr val="CCCC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86" name="Google Shape;686;p44"/>
          <p:cNvSpPr txBox="1"/>
          <p:nvPr/>
        </p:nvSpPr>
        <p:spPr>
          <a:xfrm>
            <a:off x="6857372" y="1998859"/>
            <a:ext cx="1525270" cy="470534"/>
          </a:xfrm>
          <a:prstGeom prst="rect">
            <a:avLst/>
          </a:prstGeom>
          <a:noFill/>
          <a:ln>
            <a:noFill/>
          </a:ln>
        </p:spPr>
        <p:txBody>
          <a:bodyPr anchorCtr="0" anchor="t" bIns="0" lIns="0" spcFirstLastPara="1" rIns="0" wrap="square" tIns="12700">
            <a:spAutoFit/>
          </a:bodyPr>
          <a:lstStyle/>
          <a:p>
            <a:pPr indent="0" lvl="0" marL="12700" marR="5080" rtl="0" algn="l">
              <a:lnSpc>
                <a:spcPct val="121700"/>
              </a:lnSpc>
              <a:spcBef>
                <a:spcPts val="0"/>
              </a:spcBef>
              <a:spcAft>
                <a:spcPts val="0"/>
              </a:spcAft>
              <a:buNone/>
            </a:pPr>
            <a:r>
              <a:rPr lang="en-US" sz="1200">
                <a:latin typeface="Arial"/>
                <a:ea typeface="Arial"/>
                <a:cs typeface="Arial"/>
                <a:sym typeface="Arial"/>
              </a:rPr>
              <a:t>Cada turno se agrega en una línea separada.</a:t>
            </a:r>
            <a:endParaRPr sz="1200">
              <a:latin typeface="Arial"/>
              <a:ea typeface="Arial"/>
              <a:cs typeface="Arial"/>
              <a:sym typeface="Arial"/>
            </a:endParaRPr>
          </a:p>
        </p:txBody>
      </p:sp>
      <p:sp>
        <p:nvSpPr>
          <p:cNvPr id="687" name="Google Shape;687;p44"/>
          <p:cNvSpPr/>
          <p:nvPr/>
        </p:nvSpPr>
        <p:spPr>
          <a:xfrm>
            <a:off x="8332984" y="3359084"/>
            <a:ext cx="1913255" cy="1122680"/>
          </a:xfrm>
          <a:custGeom>
            <a:rect b="b" l="l" r="r" t="t"/>
            <a:pathLst>
              <a:path extrusionOk="0" h="1122679" w="1913254">
                <a:moveTo>
                  <a:pt x="1726138" y="0"/>
                </a:moveTo>
                <a:lnTo>
                  <a:pt x="187117" y="0"/>
                </a:lnTo>
                <a:lnTo>
                  <a:pt x="137374" y="6684"/>
                </a:lnTo>
                <a:lnTo>
                  <a:pt x="92675" y="25547"/>
                </a:lnTo>
                <a:lnTo>
                  <a:pt x="54805" y="54805"/>
                </a:lnTo>
                <a:lnTo>
                  <a:pt x="25547" y="92675"/>
                </a:lnTo>
                <a:lnTo>
                  <a:pt x="6684" y="137374"/>
                </a:lnTo>
                <a:lnTo>
                  <a:pt x="0" y="187117"/>
                </a:lnTo>
                <a:lnTo>
                  <a:pt x="0" y="935562"/>
                </a:lnTo>
                <a:lnTo>
                  <a:pt x="6684" y="985305"/>
                </a:lnTo>
                <a:lnTo>
                  <a:pt x="25547" y="1030004"/>
                </a:lnTo>
                <a:lnTo>
                  <a:pt x="54805" y="1067874"/>
                </a:lnTo>
                <a:lnTo>
                  <a:pt x="92675" y="1097132"/>
                </a:lnTo>
                <a:lnTo>
                  <a:pt x="137374" y="1115995"/>
                </a:lnTo>
                <a:lnTo>
                  <a:pt x="187117" y="1122680"/>
                </a:lnTo>
                <a:lnTo>
                  <a:pt x="1726138" y="1122680"/>
                </a:lnTo>
                <a:lnTo>
                  <a:pt x="1775881" y="1115995"/>
                </a:lnTo>
                <a:lnTo>
                  <a:pt x="1820579" y="1097132"/>
                </a:lnTo>
                <a:lnTo>
                  <a:pt x="1858449" y="1067874"/>
                </a:lnTo>
                <a:lnTo>
                  <a:pt x="1887707" y="1030004"/>
                </a:lnTo>
                <a:lnTo>
                  <a:pt x="1906570" y="985305"/>
                </a:lnTo>
                <a:lnTo>
                  <a:pt x="1913254" y="935562"/>
                </a:lnTo>
                <a:lnTo>
                  <a:pt x="1913254" y="187117"/>
                </a:lnTo>
                <a:lnTo>
                  <a:pt x="1906570" y="137374"/>
                </a:lnTo>
                <a:lnTo>
                  <a:pt x="1887707" y="92675"/>
                </a:lnTo>
                <a:lnTo>
                  <a:pt x="1858449" y="54805"/>
                </a:lnTo>
                <a:lnTo>
                  <a:pt x="1820579" y="25547"/>
                </a:lnTo>
                <a:lnTo>
                  <a:pt x="1775881" y="6684"/>
                </a:lnTo>
                <a:lnTo>
                  <a:pt x="1726138" y="0"/>
                </a:lnTo>
                <a:close/>
              </a:path>
            </a:pathLst>
          </a:custGeom>
          <a:solidFill>
            <a:srgbClr val="CCCC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88" name="Google Shape;688;p44"/>
          <p:cNvSpPr txBox="1"/>
          <p:nvPr/>
        </p:nvSpPr>
        <p:spPr>
          <a:xfrm>
            <a:off x="8399660" y="3379603"/>
            <a:ext cx="1751964" cy="912494"/>
          </a:xfrm>
          <a:prstGeom prst="rect">
            <a:avLst/>
          </a:prstGeom>
          <a:noFill/>
          <a:ln>
            <a:noFill/>
          </a:ln>
        </p:spPr>
        <p:txBody>
          <a:bodyPr anchorCtr="0" anchor="t" bIns="0" lIns="0" spcFirstLastPara="1" rIns="0" wrap="square" tIns="13325">
            <a:spAutoFit/>
          </a:bodyPr>
          <a:lstStyle/>
          <a:p>
            <a:pPr indent="0" lvl="0" marL="12700" marR="5080" rtl="0" algn="l">
              <a:lnSpc>
                <a:spcPct val="121100"/>
              </a:lnSpc>
              <a:spcBef>
                <a:spcPts val="0"/>
              </a:spcBef>
              <a:spcAft>
                <a:spcPts val="0"/>
              </a:spcAft>
              <a:buNone/>
            </a:pPr>
            <a:r>
              <a:rPr lang="en-US" sz="1200">
                <a:latin typeface="Arial"/>
                <a:ea typeface="Arial"/>
                <a:cs typeface="Arial"/>
                <a:sym typeface="Arial"/>
              </a:rPr>
              <a:t>Puede identificar el código comparando lo que se ha dicho con el esquema de codificación en la Sección 1.</a:t>
            </a:r>
            <a:endParaRPr sz="1200">
              <a:latin typeface="Arial"/>
              <a:ea typeface="Arial"/>
              <a:cs typeface="Arial"/>
              <a:sym typeface="Arial"/>
            </a:endParaRPr>
          </a:p>
        </p:txBody>
      </p:sp>
      <p:pic>
        <p:nvPicPr>
          <p:cNvPr id="689" name="Google Shape;689;p44"/>
          <p:cNvPicPr preferRelativeResize="0"/>
          <p:nvPr/>
        </p:nvPicPr>
        <p:blipFill rotWithShape="1">
          <a:blip r:embed="rId4">
            <a:alphaModFix/>
          </a:blip>
          <a:srcRect b="0" l="0" r="0" t="0"/>
          <a:stretch/>
        </p:blipFill>
        <p:spPr>
          <a:xfrm>
            <a:off x="5723166" y="1940157"/>
            <a:ext cx="1317559" cy="1317560"/>
          </a:xfrm>
          <a:prstGeom prst="rect">
            <a:avLst/>
          </a:prstGeom>
          <a:noFill/>
          <a:ln>
            <a:noFill/>
          </a:ln>
        </p:spPr>
      </p:pic>
      <p:pic>
        <p:nvPicPr>
          <p:cNvPr id="690" name="Google Shape;690;p44"/>
          <p:cNvPicPr preferRelativeResize="0"/>
          <p:nvPr/>
        </p:nvPicPr>
        <p:blipFill rotWithShape="1">
          <a:blip r:embed="rId5">
            <a:alphaModFix/>
          </a:blip>
          <a:srcRect b="0" l="0" r="0" t="0"/>
          <a:stretch/>
        </p:blipFill>
        <p:spPr>
          <a:xfrm>
            <a:off x="7733521" y="4124183"/>
            <a:ext cx="1680252" cy="1680252"/>
          </a:xfrm>
          <a:prstGeom prst="rect">
            <a:avLst/>
          </a:prstGeom>
          <a:noFill/>
          <a:ln>
            <a:noFill/>
          </a:ln>
        </p:spPr>
      </p:pic>
      <p:grpSp>
        <p:nvGrpSpPr>
          <p:cNvPr id="691" name="Google Shape;691;p44"/>
          <p:cNvGrpSpPr/>
          <p:nvPr/>
        </p:nvGrpSpPr>
        <p:grpSpPr>
          <a:xfrm>
            <a:off x="1378242" y="1972434"/>
            <a:ext cx="2399962" cy="2483464"/>
            <a:chOff x="1378242" y="1972434"/>
            <a:chExt cx="2399962" cy="2483464"/>
          </a:xfrm>
        </p:grpSpPr>
        <p:pic>
          <p:nvPicPr>
            <p:cNvPr id="692" name="Google Shape;692;p44"/>
            <p:cNvPicPr preferRelativeResize="0"/>
            <p:nvPr/>
          </p:nvPicPr>
          <p:blipFill rotWithShape="1">
            <a:blip r:embed="rId6">
              <a:alphaModFix/>
            </a:blip>
            <a:srcRect b="0" l="0" r="0" t="0"/>
            <a:stretch/>
          </p:blipFill>
          <p:spPr>
            <a:xfrm>
              <a:off x="2473130" y="1972434"/>
              <a:ext cx="1305074" cy="1305074"/>
            </a:xfrm>
            <a:prstGeom prst="rect">
              <a:avLst/>
            </a:prstGeom>
            <a:noFill/>
            <a:ln>
              <a:noFill/>
            </a:ln>
          </p:spPr>
        </p:pic>
        <p:pic>
          <p:nvPicPr>
            <p:cNvPr id="693" name="Google Shape;693;p44"/>
            <p:cNvPicPr preferRelativeResize="0"/>
            <p:nvPr/>
          </p:nvPicPr>
          <p:blipFill rotWithShape="1">
            <a:blip r:embed="rId7">
              <a:alphaModFix/>
            </a:blip>
            <a:srcRect b="0" l="0" r="0" t="0"/>
            <a:stretch/>
          </p:blipFill>
          <p:spPr>
            <a:xfrm>
              <a:off x="1378242" y="3114966"/>
              <a:ext cx="1340932" cy="1340932"/>
            </a:xfrm>
            <a:prstGeom prst="rect">
              <a:avLst/>
            </a:prstGeom>
            <a:noFill/>
            <a:ln>
              <a:noFill/>
            </a:ln>
          </p:spPr>
        </p:pic>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97" name="Shape 697"/>
        <p:cNvGrpSpPr/>
        <p:nvPr/>
      </p:nvGrpSpPr>
      <p:grpSpPr>
        <a:xfrm>
          <a:off x="0" y="0"/>
          <a:ext cx="0" cy="0"/>
          <a:chOff x="0" y="0"/>
          <a:chExt cx="0" cy="0"/>
        </a:xfrm>
      </p:grpSpPr>
      <p:sp>
        <p:nvSpPr>
          <p:cNvPr id="698" name="Google Shape;698;p45"/>
          <p:cNvSpPr/>
          <p:nvPr/>
        </p:nvSpPr>
        <p:spPr>
          <a:xfrm>
            <a:off x="552458" y="835613"/>
            <a:ext cx="4144645" cy="6246495"/>
          </a:xfrm>
          <a:custGeom>
            <a:rect b="b" l="l" r="r" t="t"/>
            <a:pathLst>
              <a:path extrusionOk="0" h="6246495" w="4144645">
                <a:moveTo>
                  <a:pt x="0" y="0"/>
                </a:moveTo>
                <a:lnTo>
                  <a:pt x="4144391" y="0"/>
                </a:lnTo>
                <a:lnTo>
                  <a:pt x="4144391" y="6246241"/>
                </a:lnTo>
                <a:lnTo>
                  <a:pt x="0" y="6246241"/>
                </a:lnTo>
                <a:lnTo>
                  <a:pt x="0" y="0"/>
                </a:lnTo>
                <a:close/>
              </a:path>
            </a:pathLst>
          </a:custGeom>
          <a:noFill/>
          <a:ln cap="flat" cmpd="sng" w="31750">
            <a:solidFill>
              <a:srgbClr val="2791A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99" name="Google Shape;699;p45"/>
          <p:cNvSpPr txBox="1"/>
          <p:nvPr/>
        </p:nvSpPr>
        <p:spPr>
          <a:xfrm>
            <a:off x="639451" y="913772"/>
            <a:ext cx="3949700" cy="5981700"/>
          </a:xfrm>
          <a:prstGeom prst="rect">
            <a:avLst/>
          </a:prstGeom>
          <a:noFill/>
          <a:ln>
            <a:noFill/>
          </a:ln>
        </p:spPr>
        <p:txBody>
          <a:bodyPr anchorCtr="0" anchor="t" bIns="0" lIns="0" spcFirstLastPara="1" rIns="0" wrap="square" tIns="5075">
            <a:spAutoFit/>
          </a:bodyPr>
          <a:lstStyle/>
          <a:p>
            <a:pPr indent="0" lvl="0" marL="12700" marR="5715" rtl="0" algn="just">
              <a:lnSpc>
                <a:spcPct val="102899"/>
              </a:lnSpc>
              <a:spcBef>
                <a:spcPts val="0"/>
              </a:spcBef>
              <a:spcAft>
                <a:spcPts val="0"/>
              </a:spcAft>
              <a:buNone/>
            </a:pPr>
            <a:r>
              <a:rPr b="1" lang="en-US" sz="1400">
                <a:latin typeface="Arial"/>
                <a:ea typeface="Arial"/>
                <a:cs typeface="Arial"/>
                <a:sym typeface="Arial"/>
              </a:rPr>
              <a:t>Recogida de datos en su investigación: datos de referencia</a:t>
            </a:r>
            <a:endParaRPr sz="1400">
              <a:latin typeface="Arial"/>
              <a:ea typeface="Arial"/>
              <a:cs typeface="Arial"/>
              <a:sym typeface="Arial"/>
            </a:endParaRPr>
          </a:p>
          <a:p>
            <a:pPr indent="0" lvl="0" marL="12700" rtl="0" algn="just">
              <a:lnSpc>
                <a:spcPct val="100000"/>
              </a:lnSpc>
              <a:spcBef>
                <a:spcPts val="635"/>
              </a:spcBef>
              <a:spcAft>
                <a:spcPts val="0"/>
              </a:spcAft>
              <a:buNone/>
            </a:pPr>
            <a:r>
              <a:rPr b="1" lang="en-US" sz="1200">
                <a:latin typeface="Arial"/>
                <a:ea typeface="Arial"/>
                <a:cs typeface="Arial"/>
                <a:sym typeface="Arial"/>
              </a:rPr>
              <a:t>¿Qué son los datos de referencia?</a:t>
            </a:r>
            <a:endParaRPr sz="1200">
              <a:latin typeface="Arial"/>
              <a:ea typeface="Arial"/>
              <a:cs typeface="Arial"/>
              <a:sym typeface="Arial"/>
            </a:endParaRPr>
          </a:p>
          <a:p>
            <a:pPr indent="0" lvl="0" marL="12700" marR="5080" rtl="0" algn="just">
              <a:lnSpc>
                <a:spcPct val="101699"/>
              </a:lnSpc>
              <a:spcBef>
                <a:spcPts val="600"/>
              </a:spcBef>
              <a:spcAft>
                <a:spcPts val="0"/>
              </a:spcAft>
              <a:buNone/>
            </a:pPr>
            <a:r>
              <a:rPr lang="en-US" sz="1200">
                <a:latin typeface="Arial"/>
                <a:ea typeface="Arial"/>
                <a:cs typeface="Arial"/>
                <a:sym typeface="Arial"/>
              </a:rPr>
              <a:t>Los datos de referencia implican realizar observaciones y recopilar información antes de realizar cambios en su entorno de aprendizaje.</a:t>
            </a:r>
            <a:endParaRPr sz="1200">
              <a:latin typeface="Arial"/>
              <a:ea typeface="Arial"/>
              <a:cs typeface="Arial"/>
              <a:sym typeface="Arial"/>
            </a:endParaRPr>
          </a:p>
          <a:p>
            <a:pPr indent="0" lvl="0" marL="12700" rtl="0" algn="just">
              <a:lnSpc>
                <a:spcPct val="100000"/>
              </a:lnSpc>
              <a:spcBef>
                <a:spcPts val="620"/>
              </a:spcBef>
              <a:spcAft>
                <a:spcPts val="0"/>
              </a:spcAft>
              <a:buNone/>
            </a:pPr>
            <a:r>
              <a:rPr b="1" lang="en-US" sz="1200">
                <a:latin typeface="Arial"/>
                <a:ea typeface="Arial"/>
                <a:cs typeface="Arial"/>
                <a:sym typeface="Arial"/>
              </a:rPr>
              <a:t>¿Por qué debería recopilar datos de referencia?</a:t>
            </a:r>
            <a:endParaRPr sz="1200">
              <a:latin typeface="Arial"/>
              <a:ea typeface="Arial"/>
              <a:cs typeface="Arial"/>
              <a:sym typeface="Arial"/>
            </a:endParaRPr>
          </a:p>
          <a:p>
            <a:pPr indent="0" lvl="0" marL="12700" marR="5080" rtl="0" algn="just">
              <a:lnSpc>
                <a:spcPct val="101699"/>
              </a:lnSpc>
              <a:spcBef>
                <a:spcPts val="600"/>
              </a:spcBef>
              <a:spcAft>
                <a:spcPts val="0"/>
              </a:spcAft>
              <a:buNone/>
            </a:pPr>
            <a:r>
              <a:rPr lang="en-US" sz="1200">
                <a:latin typeface="Arial"/>
                <a:ea typeface="Arial"/>
                <a:cs typeface="Arial"/>
                <a:sym typeface="Arial"/>
              </a:rPr>
              <a:t>Saber qué tipo de diálogo está teniendo lugar en su aula al comienzo de su investigación puede:</a:t>
            </a:r>
            <a:endParaRPr sz="1200">
              <a:latin typeface="Arial"/>
              <a:ea typeface="Arial"/>
              <a:cs typeface="Arial"/>
              <a:sym typeface="Arial"/>
            </a:endParaRPr>
          </a:p>
          <a:p>
            <a:pPr indent="-128270" lvl="0" marL="140970" marR="5080" rtl="0" algn="just">
              <a:lnSpc>
                <a:spcPct val="101699"/>
              </a:lnSpc>
              <a:spcBef>
                <a:spcPts val="600"/>
              </a:spcBef>
              <a:spcAft>
                <a:spcPts val="0"/>
              </a:spcAft>
              <a:buSzPts val="1200"/>
              <a:buFont typeface="Arial"/>
              <a:buChar char="•"/>
            </a:pPr>
            <a:r>
              <a:rPr lang="en-US" sz="1200">
                <a:latin typeface="Arial"/>
                <a:ea typeface="Arial"/>
                <a:cs typeface="Arial"/>
                <a:sym typeface="Arial"/>
              </a:rPr>
              <a:t>Brindarle más información sobre sus suposiciones (los o las estudiantes pueden ser mejores o peores de lo que cree)</a:t>
            </a:r>
            <a:endParaRPr sz="1200">
              <a:latin typeface="Arial"/>
              <a:ea typeface="Arial"/>
              <a:cs typeface="Arial"/>
              <a:sym typeface="Arial"/>
            </a:endParaRPr>
          </a:p>
          <a:p>
            <a:pPr indent="-135255" lvl="0" marL="147955" marR="5080" rtl="0" algn="just">
              <a:lnSpc>
                <a:spcPct val="101699"/>
              </a:lnSpc>
              <a:spcBef>
                <a:spcPts val="600"/>
              </a:spcBef>
              <a:spcAft>
                <a:spcPts val="0"/>
              </a:spcAft>
              <a:buSzPts val="1200"/>
              <a:buFont typeface="Arial"/>
              <a:buChar char="•"/>
            </a:pPr>
            <a:r>
              <a:rPr lang="en-US" sz="1200">
                <a:latin typeface="Arial"/>
                <a:ea typeface="Arial"/>
                <a:cs typeface="Arial"/>
                <a:sym typeface="Arial"/>
              </a:rPr>
              <a:t>Ayudarle a comprender los cambios a lo largo del tiempo. Puede comparar sus datos de referencia con los datos que recopila más adelante para ver si algo cambia.</a:t>
            </a:r>
            <a:endParaRPr sz="1200">
              <a:latin typeface="Arial"/>
              <a:ea typeface="Arial"/>
              <a:cs typeface="Arial"/>
              <a:sym typeface="Arial"/>
            </a:endParaRPr>
          </a:p>
          <a:p>
            <a:pPr indent="-117475" lvl="0" marL="130175" marR="5080" rtl="0" algn="just">
              <a:lnSpc>
                <a:spcPct val="101699"/>
              </a:lnSpc>
              <a:spcBef>
                <a:spcPts val="600"/>
              </a:spcBef>
              <a:spcAft>
                <a:spcPts val="0"/>
              </a:spcAft>
              <a:buSzPts val="1200"/>
              <a:buFont typeface="Arial"/>
              <a:buChar char="•"/>
            </a:pPr>
            <a:r>
              <a:rPr lang="en-US" sz="1200">
                <a:latin typeface="Arial"/>
                <a:ea typeface="Arial"/>
                <a:cs typeface="Arial"/>
                <a:sym typeface="Arial"/>
              </a:rPr>
              <a:t>Darle una indicación si alguna de las intervenciones que está implementando está marcando una diferencia positiva.</a:t>
            </a:r>
            <a:endParaRPr sz="1200">
              <a:latin typeface="Arial"/>
              <a:ea typeface="Arial"/>
              <a:cs typeface="Arial"/>
              <a:sym typeface="Arial"/>
            </a:endParaRPr>
          </a:p>
          <a:p>
            <a:pPr indent="0" lvl="0" marL="12700" marR="5080" rtl="0" algn="just">
              <a:lnSpc>
                <a:spcPct val="101899"/>
              </a:lnSpc>
              <a:spcBef>
                <a:spcPts val="595"/>
              </a:spcBef>
              <a:spcAft>
                <a:spcPts val="0"/>
              </a:spcAft>
              <a:buNone/>
            </a:pPr>
            <a:r>
              <a:rPr lang="en-US" sz="1200">
                <a:latin typeface="Arial"/>
                <a:ea typeface="Arial"/>
                <a:cs typeface="Arial"/>
                <a:sym typeface="Arial"/>
              </a:rPr>
              <a:t>Considere las dos secciones de diálogo de la derecha. Son el mismo grupo de estudiantes antes y después de una intervención. Ellos y ellas participan en una actividad grupal en la que resuelven problemas de razonamiento no verbal de opción múltiple. En el primer ejemplo, puede ver que no hay mucho razonamiento: no pasan mucho tiempo discutiendo la actividad o dando razones a los demás</a:t>
            </a:r>
            <a:r>
              <a:rPr b="1" lang="en-US" sz="1200">
                <a:latin typeface="Arial"/>
                <a:ea typeface="Arial"/>
                <a:cs typeface="Arial"/>
                <a:sym typeface="Arial"/>
              </a:rPr>
              <a:t>. </a:t>
            </a:r>
            <a:r>
              <a:rPr lang="en-US" sz="1200">
                <a:latin typeface="Arial"/>
                <a:ea typeface="Arial"/>
                <a:cs typeface="Arial"/>
                <a:sym typeface="Arial"/>
              </a:rPr>
              <a:t>En el segundo ejemplo, las interacciones son más largas y hay mucho más razonamiento (la palabra "porque" se usa con frecuencia).</a:t>
            </a:r>
            <a:endParaRPr sz="1200">
              <a:latin typeface="Arial"/>
              <a:ea typeface="Arial"/>
              <a:cs typeface="Arial"/>
              <a:sym typeface="Arial"/>
            </a:endParaRPr>
          </a:p>
          <a:p>
            <a:pPr indent="0" lvl="0" marL="12700" marR="5080" rtl="0" algn="just">
              <a:lnSpc>
                <a:spcPct val="101699"/>
              </a:lnSpc>
              <a:spcBef>
                <a:spcPts val="600"/>
              </a:spcBef>
              <a:spcAft>
                <a:spcPts val="0"/>
              </a:spcAft>
              <a:buNone/>
            </a:pPr>
            <a:r>
              <a:rPr lang="en-US" sz="1200">
                <a:latin typeface="Arial"/>
                <a:ea typeface="Arial"/>
                <a:cs typeface="Arial"/>
                <a:sym typeface="Arial"/>
              </a:rPr>
              <a:t>Esto indica que los y las estudiantes están participando en el diálogo más después de la intervención, particularmente mostrando razonamiento.</a:t>
            </a:r>
            <a:endParaRPr sz="1200">
              <a:latin typeface="Arial"/>
              <a:ea typeface="Arial"/>
              <a:cs typeface="Arial"/>
              <a:sym typeface="Arial"/>
            </a:endParaRPr>
          </a:p>
        </p:txBody>
      </p:sp>
      <p:sp>
        <p:nvSpPr>
          <p:cNvPr id="700" name="Google Shape;700;p45"/>
          <p:cNvSpPr txBox="1"/>
          <p:nvPr/>
        </p:nvSpPr>
        <p:spPr>
          <a:xfrm>
            <a:off x="4903604" y="1550804"/>
            <a:ext cx="3140710" cy="20827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200">
                <a:latin typeface="Arial"/>
                <a:ea typeface="Arial"/>
                <a:cs typeface="Arial"/>
                <a:sym typeface="Arial"/>
              </a:rPr>
              <a:t>Ejemplo 1: Línea de base antes de la intervención</a:t>
            </a:r>
            <a:endParaRPr sz="1200">
              <a:latin typeface="Arial"/>
              <a:ea typeface="Arial"/>
              <a:cs typeface="Arial"/>
              <a:sym typeface="Arial"/>
            </a:endParaRPr>
          </a:p>
        </p:txBody>
      </p:sp>
      <p:sp>
        <p:nvSpPr>
          <p:cNvPr id="701" name="Google Shape;701;p45"/>
          <p:cNvSpPr txBox="1"/>
          <p:nvPr/>
        </p:nvSpPr>
        <p:spPr>
          <a:xfrm>
            <a:off x="4985900" y="3989203"/>
            <a:ext cx="4756785" cy="470534"/>
          </a:xfrm>
          <a:prstGeom prst="rect">
            <a:avLst/>
          </a:prstGeom>
          <a:noFill/>
          <a:ln>
            <a:noFill/>
          </a:ln>
        </p:spPr>
        <p:txBody>
          <a:bodyPr anchorCtr="0" anchor="t" bIns="0" lIns="0" spcFirstLastPara="1" rIns="0" wrap="square" tIns="12700">
            <a:spAutoFit/>
          </a:bodyPr>
          <a:lstStyle/>
          <a:p>
            <a:pPr indent="0" lvl="0" marL="12700" marR="5080" rtl="0" algn="l">
              <a:lnSpc>
                <a:spcPct val="121700"/>
              </a:lnSpc>
              <a:spcBef>
                <a:spcPts val="0"/>
              </a:spcBef>
              <a:spcAft>
                <a:spcPts val="0"/>
              </a:spcAft>
              <a:buNone/>
            </a:pPr>
            <a:r>
              <a:rPr b="1" lang="en-US" sz="1200">
                <a:latin typeface="Arial"/>
                <a:ea typeface="Arial"/>
                <a:cs typeface="Arial"/>
                <a:sym typeface="Arial"/>
              </a:rPr>
              <a:t>Ejemplo 2: Datos recogidos después de la intervención mostrando cambios positivos</a:t>
            </a:r>
            <a:endParaRPr sz="1200">
              <a:latin typeface="Arial"/>
              <a:ea typeface="Arial"/>
              <a:cs typeface="Arial"/>
              <a:sym typeface="Arial"/>
            </a:endParaRPr>
          </a:p>
        </p:txBody>
      </p:sp>
      <p:pic>
        <p:nvPicPr>
          <p:cNvPr id="702" name="Google Shape;702;p45"/>
          <p:cNvPicPr preferRelativeResize="0"/>
          <p:nvPr/>
        </p:nvPicPr>
        <p:blipFill rotWithShape="1">
          <a:blip r:embed="rId3">
            <a:alphaModFix/>
          </a:blip>
          <a:srcRect b="0" l="0" r="0" t="0"/>
          <a:stretch/>
        </p:blipFill>
        <p:spPr>
          <a:xfrm>
            <a:off x="4815890" y="1934697"/>
            <a:ext cx="5656150" cy="1904526"/>
          </a:xfrm>
          <a:prstGeom prst="rect">
            <a:avLst/>
          </a:prstGeom>
          <a:noFill/>
          <a:ln>
            <a:noFill/>
          </a:ln>
        </p:spPr>
      </p:pic>
      <p:pic>
        <p:nvPicPr>
          <p:cNvPr id="703" name="Google Shape;703;p45"/>
          <p:cNvPicPr preferRelativeResize="0"/>
          <p:nvPr/>
        </p:nvPicPr>
        <p:blipFill rotWithShape="1">
          <a:blip r:embed="rId4">
            <a:alphaModFix/>
          </a:blip>
          <a:srcRect b="0" l="0" r="0" t="0"/>
          <a:stretch/>
        </p:blipFill>
        <p:spPr>
          <a:xfrm>
            <a:off x="4767459" y="4076529"/>
            <a:ext cx="5816600" cy="27819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1" name="Shape 81"/>
        <p:cNvGrpSpPr/>
        <p:nvPr/>
      </p:nvGrpSpPr>
      <p:grpSpPr>
        <a:xfrm>
          <a:off x="0" y="0"/>
          <a:ext cx="0" cy="0"/>
          <a:chOff x="0" y="0"/>
          <a:chExt cx="0" cy="0"/>
        </a:xfrm>
      </p:grpSpPr>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07" name="Shape 707"/>
        <p:cNvGrpSpPr/>
        <p:nvPr/>
      </p:nvGrpSpPr>
      <p:grpSpPr>
        <a:xfrm>
          <a:off x="0" y="0"/>
          <a:ext cx="0" cy="0"/>
          <a:chOff x="0" y="0"/>
          <a:chExt cx="0" cy="0"/>
        </a:xfrm>
      </p:grpSpPr>
      <p:sp>
        <p:nvSpPr>
          <p:cNvPr id="708" name="Google Shape;708;p46"/>
          <p:cNvSpPr txBox="1"/>
          <p:nvPr>
            <p:ph type="title"/>
          </p:nvPr>
        </p:nvSpPr>
        <p:spPr>
          <a:xfrm>
            <a:off x="619006" y="407549"/>
            <a:ext cx="3500754" cy="509270"/>
          </a:xfrm>
          <a:prstGeom prst="rect">
            <a:avLst/>
          </a:prstGeom>
          <a:solidFill>
            <a:srgbClr val="D9F1F6"/>
          </a:solidFill>
          <a:ln>
            <a:noFill/>
          </a:ln>
        </p:spPr>
        <p:txBody>
          <a:bodyPr anchorCtr="0" anchor="t" bIns="0" lIns="0" spcFirstLastPara="1" rIns="0" wrap="square" tIns="15875">
            <a:spAutoFit/>
          </a:bodyPr>
          <a:lstStyle/>
          <a:p>
            <a:pPr indent="0" lvl="0" marL="23495" rtl="0" algn="l">
              <a:lnSpc>
                <a:spcPct val="100000"/>
              </a:lnSpc>
              <a:spcBef>
                <a:spcPts val="0"/>
              </a:spcBef>
              <a:spcAft>
                <a:spcPts val="0"/>
              </a:spcAft>
              <a:buNone/>
            </a:pPr>
            <a:r>
              <a:rPr lang="en-US" sz="1800"/>
              <a:t>Parte i. Posibles usos del kit T-SEDA</a:t>
            </a:r>
            <a:endParaRPr sz="1800"/>
          </a:p>
        </p:txBody>
      </p:sp>
      <p:sp>
        <p:nvSpPr>
          <p:cNvPr id="709" name="Google Shape;709;p46"/>
          <p:cNvSpPr txBox="1"/>
          <p:nvPr/>
        </p:nvSpPr>
        <p:spPr>
          <a:xfrm>
            <a:off x="431808" y="1406376"/>
            <a:ext cx="4737735" cy="5354029"/>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55225">
            <a:spAutoFit/>
          </a:bodyPr>
          <a:lstStyle/>
          <a:p>
            <a:pPr indent="0" lvl="0" marL="98425" marR="236220" rtl="0" algn="l">
              <a:lnSpc>
                <a:spcPct val="120600"/>
              </a:lnSpc>
              <a:spcBef>
                <a:spcPts val="0"/>
              </a:spcBef>
              <a:spcAft>
                <a:spcPts val="0"/>
              </a:spcAft>
              <a:buNone/>
            </a:pPr>
            <a:r>
              <a:rPr lang="en-US" sz="1200">
                <a:latin typeface="Arial"/>
                <a:ea typeface="Arial"/>
                <a:cs typeface="Arial"/>
                <a:sym typeface="Arial"/>
              </a:rPr>
              <a:t>La forma en que usted use el kit dependerá de lo que le interese observar, pero también dependerá del tipo de oportunidades de observación que tenga. A continuación, se ofrecen algunas sugerencias sobre formas alternativas en las que podría utilizar estos recursos:</a:t>
            </a:r>
            <a:endParaRPr sz="1200">
              <a:latin typeface="Arial"/>
              <a:ea typeface="Arial"/>
              <a:cs typeface="Arial"/>
              <a:sym typeface="Arial"/>
            </a:endParaRPr>
          </a:p>
          <a:p>
            <a:pPr indent="-110489" lvl="0" marL="208279" marR="207009" rtl="0" algn="l">
              <a:lnSpc>
                <a:spcPct val="120800"/>
              </a:lnSpc>
              <a:spcBef>
                <a:spcPts val="615"/>
              </a:spcBef>
              <a:spcAft>
                <a:spcPts val="0"/>
              </a:spcAft>
              <a:buSzPts val="1200"/>
              <a:buFont typeface="Arial"/>
              <a:buChar char="•"/>
            </a:pPr>
            <a:r>
              <a:rPr lang="en-US" sz="1200">
                <a:latin typeface="Arial"/>
                <a:ea typeface="Arial"/>
                <a:cs typeface="Arial"/>
                <a:sym typeface="Arial"/>
              </a:rPr>
              <a:t>Si tiene un asistente de aula, en su entorno, puede pedir ayuda para 	grabar videos o realizar observaciones en vivo. O puede pedirles que 	graben en video si desea concentrarse en su propia práctica.</a:t>
            </a:r>
            <a:endParaRPr sz="1200">
              <a:latin typeface="Arial"/>
              <a:ea typeface="Arial"/>
              <a:cs typeface="Arial"/>
              <a:sym typeface="Arial"/>
            </a:endParaRPr>
          </a:p>
          <a:p>
            <a:pPr indent="-110489" lvl="0" marL="208279" marR="172720" rtl="0" algn="l">
              <a:lnSpc>
                <a:spcPct val="120800"/>
              </a:lnSpc>
              <a:spcBef>
                <a:spcPts val="585"/>
              </a:spcBef>
              <a:spcAft>
                <a:spcPts val="0"/>
              </a:spcAft>
              <a:buSzPts val="1200"/>
              <a:buFont typeface="Arial"/>
              <a:buChar char="•"/>
            </a:pPr>
            <a:r>
              <a:rPr lang="en-US" sz="1200">
                <a:latin typeface="Arial"/>
                <a:ea typeface="Arial"/>
                <a:cs typeface="Arial"/>
                <a:sym typeface="Arial"/>
              </a:rPr>
              <a:t>Si hay varios docentes que realizan consultas de T-SEDA en su escuela, 	pueden colaborar para compartir sus hallazgos y considerar cómo 	integrar las prácticas de toda la escuela.</a:t>
            </a:r>
            <a:endParaRPr sz="1200">
              <a:latin typeface="Arial"/>
              <a:ea typeface="Arial"/>
              <a:cs typeface="Arial"/>
              <a:sym typeface="Arial"/>
            </a:endParaRPr>
          </a:p>
          <a:p>
            <a:pPr indent="-110489" lvl="0" marL="208279" marR="411480" rtl="0" algn="l">
              <a:lnSpc>
                <a:spcPct val="120000"/>
              </a:lnSpc>
              <a:spcBef>
                <a:spcPts val="625"/>
              </a:spcBef>
              <a:spcAft>
                <a:spcPts val="0"/>
              </a:spcAft>
              <a:buSzPts val="1200"/>
              <a:buFont typeface="Arial"/>
              <a:buChar char="•"/>
            </a:pPr>
            <a:r>
              <a:rPr lang="en-US" sz="1200">
                <a:latin typeface="Arial"/>
                <a:ea typeface="Arial"/>
                <a:cs typeface="Arial"/>
                <a:sym typeface="Arial"/>
              </a:rPr>
              <a:t>Puede pedir a otros colegas que lo observen, o puede observarlos, 	manteniendo conversaciones de aprendizaje juntos.</a:t>
            </a:r>
            <a:endParaRPr sz="1200">
              <a:latin typeface="Arial"/>
              <a:ea typeface="Arial"/>
              <a:cs typeface="Arial"/>
              <a:sym typeface="Arial"/>
            </a:endParaRPr>
          </a:p>
          <a:p>
            <a:pPr indent="-110489" lvl="0" marL="208279" marR="410844" rtl="0" algn="l">
              <a:lnSpc>
                <a:spcPct val="120600"/>
              </a:lnSpc>
              <a:spcBef>
                <a:spcPts val="615"/>
              </a:spcBef>
              <a:spcAft>
                <a:spcPts val="0"/>
              </a:spcAft>
              <a:buSzPts val="1200"/>
              <a:buFont typeface="Arial"/>
              <a:buChar char="•"/>
            </a:pPr>
            <a:r>
              <a:rPr lang="en-US" sz="1200">
                <a:latin typeface="Arial"/>
                <a:ea typeface="Arial"/>
                <a:cs typeface="Arial"/>
                <a:sym typeface="Arial"/>
              </a:rPr>
              <a:t>Dependiendo de la edad de sus estudiantes, puede obtener sus 	comentarios mientras planifica su investigación y comparte sus 	hallazgos con ellos, o puede involucrarlos en la formulación de su 	plan de acción.</a:t>
            </a:r>
            <a:endParaRPr sz="1200">
              <a:latin typeface="Arial"/>
              <a:ea typeface="Arial"/>
              <a:cs typeface="Arial"/>
              <a:sym typeface="Arial"/>
            </a:endParaRPr>
          </a:p>
          <a:p>
            <a:pPr indent="-110489" lvl="0" marL="208279" marR="396240" rtl="0" algn="l">
              <a:lnSpc>
                <a:spcPct val="120000"/>
              </a:lnSpc>
              <a:spcBef>
                <a:spcPts val="625"/>
              </a:spcBef>
              <a:spcAft>
                <a:spcPts val="0"/>
              </a:spcAft>
              <a:buSzPts val="1200"/>
              <a:buFont typeface="Arial"/>
              <a:buChar char="•"/>
            </a:pPr>
            <a:r>
              <a:rPr lang="en-US" sz="1200">
                <a:latin typeface="Arial"/>
                <a:ea typeface="Arial"/>
                <a:cs typeface="Arial"/>
                <a:sym typeface="Arial"/>
              </a:rPr>
              <a:t>Puede considerar cómo integrar la tecnología en su investigación y 	cómo esto impacta en el diálogo.</a:t>
            </a:r>
            <a:endParaRPr sz="1200">
              <a:latin typeface="Arial"/>
              <a:ea typeface="Arial"/>
              <a:cs typeface="Arial"/>
              <a:sym typeface="Arial"/>
            </a:endParaRPr>
          </a:p>
          <a:p>
            <a:pPr indent="-110489" lvl="0" marL="208915" rtl="0" algn="l">
              <a:lnSpc>
                <a:spcPct val="100000"/>
              </a:lnSpc>
              <a:spcBef>
                <a:spcPts val="910"/>
              </a:spcBef>
              <a:spcAft>
                <a:spcPts val="0"/>
              </a:spcAft>
              <a:buSzPts val="1200"/>
              <a:buFont typeface="Arial"/>
              <a:buChar char="•"/>
            </a:pPr>
            <a:r>
              <a:rPr lang="en-US" sz="1200">
                <a:latin typeface="Arial"/>
                <a:ea typeface="Arial"/>
                <a:cs typeface="Arial"/>
                <a:sym typeface="Arial"/>
              </a:rPr>
              <a:t>Las secciones 1 a 5 del kit le darán más ideas sobre lo que podría hacer</a:t>
            </a:r>
            <a:endParaRPr sz="1200">
              <a:latin typeface="Arial"/>
              <a:ea typeface="Arial"/>
              <a:cs typeface="Arial"/>
              <a:sym typeface="Arial"/>
            </a:endParaRPr>
          </a:p>
          <a:p>
            <a:pPr indent="0" lvl="0" marL="98426" rtl="0" algn="l">
              <a:spcBef>
                <a:spcPts val="910"/>
              </a:spcBef>
              <a:spcAft>
                <a:spcPts val="0"/>
              </a:spcAft>
              <a:buNone/>
            </a:pPr>
            <a:r>
              <a:rPr lang="en-US" sz="1200" u="sng">
                <a:solidFill>
                  <a:schemeClr val="hlink"/>
                </a:solidFill>
                <a:latin typeface="Arimo"/>
                <a:ea typeface="Arimo"/>
                <a:cs typeface="Arimo"/>
                <a:sym typeface="Arimo"/>
                <a:hlinkClick r:id="rId3"/>
              </a:rPr>
              <a:t>       </a:t>
            </a:r>
            <a:r>
              <a:rPr lang="en-US" sz="1200" u="sng">
                <a:solidFill>
                  <a:schemeClr val="hlink"/>
                </a:solidFill>
                <a:latin typeface="Arial"/>
                <a:ea typeface="Arial"/>
                <a:cs typeface="Arial"/>
                <a:sym typeface="Arial"/>
                <a:hlinkClick r:id="rId4"/>
              </a:rPr>
              <a:t> </a:t>
            </a:r>
            <a:r>
              <a:rPr b="1" lang="en-US" sz="1200" u="sng">
                <a:solidFill>
                  <a:schemeClr val="hlink"/>
                </a:solidFill>
                <a:latin typeface="Arial"/>
                <a:ea typeface="Arial"/>
                <a:cs typeface="Arial"/>
                <a:sym typeface="Arial"/>
                <a:hlinkClick r:id="rId5"/>
              </a:rPr>
              <a:t>Video 9: El impacto de usar T-SEDA</a:t>
            </a:r>
            <a:endParaRPr b="1" sz="1200">
              <a:latin typeface="Arimo"/>
              <a:ea typeface="Arimo"/>
              <a:cs typeface="Arimo"/>
              <a:sym typeface="Arimo"/>
            </a:endParaRPr>
          </a:p>
          <a:p>
            <a:pPr indent="-34289" lvl="0" marL="208915" rtl="0" algn="l">
              <a:lnSpc>
                <a:spcPct val="100000"/>
              </a:lnSpc>
              <a:spcBef>
                <a:spcPts val="910"/>
              </a:spcBef>
              <a:spcAft>
                <a:spcPts val="0"/>
              </a:spcAft>
              <a:buSzPts val="1200"/>
              <a:buFont typeface="Arial"/>
              <a:buNone/>
            </a:pPr>
            <a:r>
              <a:t/>
            </a:r>
            <a:endParaRPr sz="1200">
              <a:latin typeface="Arial"/>
              <a:ea typeface="Arial"/>
              <a:cs typeface="Arial"/>
              <a:sym typeface="Arial"/>
            </a:endParaRPr>
          </a:p>
        </p:txBody>
      </p:sp>
      <p:pic>
        <p:nvPicPr>
          <p:cNvPr id="710" name="Google Shape;710;p46"/>
          <p:cNvPicPr preferRelativeResize="0"/>
          <p:nvPr/>
        </p:nvPicPr>
        <p:blipFill rotWithShape="1">
          <a:blip r:embed="rId6">
            <a:alphaModFix/>
          </a:blip>
          <a:srcRect b="0" l="0" r="0" t="0"/>
          <a:stretch/>
        </p:blipFill>
        <p:spPr>
          <a:xfrm>
            <a:off x="6059049" y="622181"/>
            <a:ext cx="3619500" cy="2040254"/>
          </a:xfrm>
          <a:prstGeom prst="rect">
            <a:avLst/>
          </a:prstGeom>
          <a:noFill/>
          <a:ln>
            <a:noFill/>
          </a:ln>
        </p:spPr>
      </p:pic>
      <p:pic>
        <p:nvPicPr>
          <p:cNvPr id="711" name="Google Shape;711;p46"/>
          <p:cNvPicPr preferRelativeResize="0"/>
          <p:nvPr/>
        </p:nvPicPr>
        <p:blipFill rotWithShape="1">
          <a:blip r:embed="rId7">
            <a:alphaModFix/>
          </a:blip>
          <a:srcRect b="0" l="0" r="0" t="0"/>
          <a:stretch/>
        </p:blipFill>
        <p:spPr>
          <a:xfrm>
            <a:off x="6450846" y="5174496"/>
            <a:ext cx="2821938" cy="2045334"/>
          </a:xfrm>
          <a:prstGeom prst="rect">
            <a:avLst/>
          </a:prstGeom>
          <a:noFill/>
          <a:ln>
            <a:noFill/>
          </a:ln>
        </p:spPr>
      </p:pic>
      <p:pic>
        <p:nvPicPr>
          <p:cNvPr id="712" name="Google Shape;712;p46"/>
          <p:cNvPicPr preferRelativeResize="0"/>
          <p:nvPr/>
        </p:nvPicPr>
        <p:blipFill rotWithShape="1">
          <a:blip r:embed="rId8">
            <a:alphaModFix/>
          </a:blip>
          <a:srcRect b="0" l="0" r="0" t="0"/>
          <a:stretch/>
        </p:blipFill>
        <p:spPr>
          <a:xfrm>
            <a:off x="5573274" y="2820548"/>
            <a:ext cx="4716780" cy="2212340"/>
          </a:xfrm>
          <a:prstGeom prst="rect">
            <a:avLst/>
          </a:prstGeom>
          <a:noFill/>
          <a:ln>
            <a:noFill/>
          </a:ln>
        </p:spPr>
      </p:pic>
      <p:sp>
        <p:nvSpPr>
          <p:cNvPr id="713" name="Google Shape;713;p46"/>
          <p:cNvSpPr/>
          <p:nvPr/>
        </p:nvSpPr>
        <p:spPr>
          <a:xfrm>
            <a:off x="431808" y="6074645"/>
            <a:ext cx="439415" cy="523910"/>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47"/>
          <p:cNvSpPr txBox="1"/>
          <p:nvPr>
            <p:ph type="title"/>
          </p:nvPr>
        </p:nvSpPr>
        <p:spPr>
          <a:xfrm>
            <a:off x="739599" y="702263"/>
            <a:ext cx="9046126" cy="553998"/>
          </a:xfrm>
          <a:prstGeom prst="rect">
            <a:avLst/>
          </a:prstGeom>
          <a:noFill/>
          <a:ln>
            <a:noFill/>
          </a:ln>
        </p:spPr>
        <p:txBody>
          <a:bodyPr anchorCtr="0" anchor="t" bIns="0" lIns="0" spcFirstLastPara="1" rIns="0" wrap="square" tIns="0">
            <a:spAutoFit/>
          </a:bodyPr>
          <a:lstStyle/>
          <a:p>
            <a:pPr indent="0" lvl="0" marL="318770" rtl="0" algn="ctr">
              <a:lnSpc>
                <a:spcPct val="100000"/>
              </a:lnSpc>
              <a:spcBef>
                <a:spcPts val="0"/>
              </a:spcBef>
              <a:spcAft>
                <a:spcPts val="0"/>
              </a:spcAft>
              <a:buNone/>
            </a:pPr>
            <a:r>
              <a:rPr lang="en-US" sz="3600"/>
              <a:t>T-SEDA: Recursos de Apoyo</a:t>
            </a:r>
            <a:endParaRPr sz="3600"/>
          </a:p>
        </p:txBody>
      </p:sp>
      <p:sp>
        <p:nvSpPr>
          <p:cNvPr id="720" name="Google Shape;720;p47"/>
          <p:cNvSpPr txBox="1"/>
          <p:nvPr>
            <p:ph idx="1" type="body"/>
          </p:nvPr>
        </p:nvSpPr>
        <p:spPr>
          <a:xfrm>
            <a:off x="774700" y="4911136"/>
            <a:ext cx="10046982" cy="982320"/>
          </a:xfrm>
          <a:prstGeom prst="rect">
            <a:avLst/>
          </a:prstGeom>
          <a:noFill/>
          <a:ln>
            <a:noFill/>
          </a:ln>
        </p:spPr>
        <p:txBody>
          <a:bodyPr anchorCtr="0" anchor="t" bIns="0" lIns="0" spcFirstLastPara="1" rIns="0" wrap="square" tIns="0">
            <a:spAutoFit/>
          </a:bodyPr>
          <a:lstStyle/>
          <a:p>
            <a:pPr indent="0" lvl="0" marL="316230" rtl="0" algn="l">
              <a:lnSpc>
                <a:spcPct val="100000"/>
              </a:lnSpc>
              <a:spcBef>
                <a:spcPts val="0"/>
              </a:spcBef>
              <a:spcAft>
                <a:spcPts val="0"/>
              </a:spcAft>
              <a:buNone/>
            </a:pPr>
            <a:r>
              <a:t/>
            </a:r>
            <a:endParaRPr sz="1550">
              <a:latin typeface="Times New Roman"/>
              <a:ea typeface="Times New Roman"/>
              <a:cs typeface="Times New Roman"/>
              <a:sym typeface="Times New Roman"/>
            </a:endParaRPr>
          </a:p>
          <a:p>
            <a:pPr indent="0" lvl="0" marL="316230" rtl="0" algn="l">
              <a:lnSpc>
                <a:spcPct val="100000"/>
              </a:lnSpc>
              <a:spcBef>
                <a:spcPts val="0"/>
              </a:spcBef>
              <a:spcAft>
                <a:spcPts val="0"/>
              </a:spcAft>
              <a:buClr>
                <a:schemeClr val="dk1"/>
              </a:buClr>
              <a:buSzPts val="1700"/>
              <a:buFont typeface="Noto Sans Symbols"/>
              <a:buNone/>
            </a:pPr>
            <a:r>
              <a:t/>
            </a:r>
            <a:endParaRPr sz="1700">
              <a:latin typeface="Times New Roman"/>
              <a:ea typeface="Times New Roman"/>
              <a:cs typeface="Times New Roman"/>
              <a:sym typeface="Times New Roman"/>
            </a:endParaRPr>
          </a:p>
          <a:p>
            <a:pPr indent="0" lvl="0" marL="316230" rtl="0" algn="l">
              <a:lnSpc>
                <a:spcPct val="100000"/>
              </a:lnSpc>
              <a:spcBef>
                <a:spcPts val="35"/>
              </a:spcBef>
              <a:spcAft>
                <a:spcPts val="0"/>
              </a:spcAft>
              <a:buClr>
                <a:schemeClr val="dk1"/>
              </a:buClr>
              <a:buSzPts val="1750"/>
              <a:buFont typeface="Noto Sans Symbols"/>
              <a:buNone/>
            </a:pPr>
            <a:r>
              <a:t/>
            </a:r>
            <a:endParaRPr sz="1750">
              <a:latin typeface="Times New Roman"/>
              <a:ea typeface="Times New Roman"/>
              <a:cs typeface="Times New Roman"/>
              <a:sym typeface="Times New Roman"/>
            </a:endParaRPr>
          </a:p>
          <a:p>
            <a:pPr indent="0" lvl="0" marL="316230" rtl="0" algn="l">
              <a:lnSpc>
                <a:spcPct val="100000"/>
              </a:lnSpc>
              <a:spcBef>
                <a:spcPts val="50"/>
              </a:spcBef>
              <a:spcAft>
                <a:spcPts val="0"/>
              </a:spcAft>
              <a:buNone/>
            </a:pPr>
            <a:r>
              <a:t/>
            </a:r>
            <a:endParaRPr sz="1300">
              <a:latin typeface="Times New Roman"/>
              <a:ea typeface="Times New Roman"/>
              <a:cs typeface="Times New Roman"/>
              <a:sym typeface="Times New Roman"/>
            </a:endParaRPr>
          </a:p>
        </p:txBody>
      </p:sp>
      <p:sp>
        <p:nvSpPr>
          <p:cNvPr id="721" name="Google Shape;721;p47"/>
          <p:cNvSpPr/>
          <p:nvPr/>
        </p:nvSpPr>
        <p:spPr>
          <a:xfrm>
            <a:off x="9080500" y="3686175"/>
            <a:ext cx="190498" cy="1905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722" name="Google Shape;722;p47"/>
          <p:cNvSpPr txBox="1"/>
          <p:nvPr/>
        </p:nvSpPr>
        <p:spPr>
          <a:xfrm>
            <a:off x="5262662" y="7088109"/>
            <a:ext cx="167005" cy="154529"/>
          </a:xfrm>
          <a:prstGeom prst="rect">
            <a:avLst/>
          </a:prstGeom>
          <a:noFill/>
          <a:ln>
            <a:noFill/>
          </a:ln>
        </p:spPr>
        <p:txBody>
          <a:bodyPr anchorCtr="0" anchor="t" bIns="0" lIns="0" spcFirstLastPara="1" rIns="0" wrap="square" tIns="625">
            <a:spAutoFit/>
          </a:bodyPr>
          <a:lstStyle/>
          <a:p>
            <a:pPr indent="0" lvl="0" marL="12700" rtl="0" algn="l">
              <a:lnSpc>
                <a:spcPct val="100000"/>
              </a:lnSpc>
              <a:spcBef>
                <a:spcPts val="0"/>
              </a:spcBef>
              <a:spcAft>
                <a:spcPts val="0"/>
              </a:spcAft>
              <a:buNone/>
            </a:pPr>
            <a:r>
              <a:rPr lang="en-US" sz="1000">
                <a:latin typeface="Arial"/>
                <a:ea typeface="Arial"/>
                <a:cs typeface="Arial"/>
                <a:sym typeface="Arial"/>
              </a:rPr>
              <a:t>31</a:t>
            </a:r>
            <a:endParaRPr sz="1000">
              <a:latin typeface="Arial"/>
              <a:ea typeface="Arial"/>
              <a:cs typeface="Arial"/>
              <a:sym typeface="Arial"/>
            </a:endParaRPr>
          </a:p>
        </p:txBody>
      </p:sp>
      <p:graphicFrame>
        <p:nvGraphicFramePr>
          <p:cNvPr id="723" name="Google Shape;723;p47"/>
          <p:cNvGraphicFramePr/>
          <p:nvPr/>
        </p:nvGraphicFramePr>
        <p:xfrm>
          <a:off x="774700" y="1664467"/>
          <a:ext cx="3000000" cy="3000000"/>
        </p:xfrm>
        <a:graphic>
          <a:graphicData uri="http://schemas.openxmlformats.org/drawingml/2006/table">
            <a:tbl>
              <a:tblPr bandRow="1" firstRow="1">
                <a:noFill/>
                <a:tableStyleId>{E02B4719-DDAF-4ED6-AA46-171F827D3D1C}</a:tableStyleId>
              </a:tblPr>
              <a:tblGrid>
                <a:gridCol w="4876800"/>
                <a:gridCol w="1136475"/>
              </a:tblGrid>
              <a:tr h="416275">
                <a:tc>
                  <a:txBody>
                    <a:bodyPr/>
                    <a:lstStyle/>
                    <a:p>
                      <a:pPr indent="0" lvl="0" marL="0" marR="0" rtl="0" algn="ctr">
                        <a:spcBef>
                          <a:spcPts val="0"/>
                        </a:spcBef>
                        <a:spcAft>
                          <a:spcPts val="0"/>
                        </a:spcAft>
                        <a:buNone/>
                      </a:pPr>
                      <a:r>
                        <a:rPr lang="en-US" sz="1600" u="none" cap="none" strike="noStrike"/>
                        <a:t>Sección</a:t>
                      </a:r>
                      <a:endParaRPr sz="1600" u="none" cap="none" strike="noStrike"/>
                    </a:p>
                  </a:txBody>
                  <a:tcPr marT="45725" marB="45725" marR="91450" marL="91450">
                    <a:solidFill>
                      <a:srgbClr val="2E6A7B"/>
                    </a:solidFill>
                  </a:tcPr>
                </a:tc>
                <a:tc>
                  <a:txBody>
                    <a:bodyPr/>
                    <a:lstStyle/>
                    <a:p>
                      <a:pPr indent="0" lvl="0" marL="0" marR="0" rtl="0" algn="ctr">
                        <a:spcBef>
                          <a:spcPts val="0"/>
                        </a:spcBef>
                        <a:spcAft>
                          <a:spcPts val="0"/>
                        </a:spcAft>
                        <a:buNone/>
                      </a:pPr>
                      <a:r>
                        <a:rPr lang="en-US" sz="1600" u="none" cap="none" strike="noStrike"/>
                        <a:t>Lámina</a:t>
                      </a:r>
                      <a:endParaRPr sz="1600" u="none" cap="none" strike="noStrike"/>
                    </a:p>
                  </a:txBody>
                  <a:tcPr marT="45725" marB="45725" marR="91450" marL="91450">
                    <a:solidFill>
                      <a:srgbClr val="2E6A7B"/>
                    </a:solidFill>
                  </a:tcPr>
                </a:tc>
              </a:tr>
              <a:tr h="586475">
                <a:tc>
                  <a:txBody>
                    <a:bodyPr/>
                    <a:lstStyle/>
                    <a:p>
                      <a:pPr indent="0" lvl="0" marL="0" marR="0" rtl="0" algn="l">
                        <a:lnSpc>
                          <a:spcPct val="100000"/>
                        </a:lnSpc>
                        <a:spcBef>
                          <a:spcPts val="0"/>
                        </a:spcBef>
                        <a:spcAft>
                          <a:spcPts val="0"/>
                        </a:spcAft>
                        <a:buSzPts val="1200"/>
                        <a:buFont typeface="Calibri"/>
                        <a:buNone/>
                      </a:pPr>
                      <a:r>
                        <a:rPr b="1" lang="en-US" sz="1200" u="none" cap="none" strike="noStrike">
                          <a:latin typeface="Calibri"/>
                          <a:ea typeface="Calibri"/>
                          <a:cs typeface="Calibri"/>
                          <a:sym typeface="Calibri"/>
                        </a:rPr>
                        <a:t>SECCIÓN 1: Marco de codificación detallado. </a:t>
                      </a:r>
                      <a:r>
                        <a:rPr b="0" lang="en-US" sz="1200" u="none" cap="none" strike="noStrike">
                          <a:latin typeface="Calibri"/>
                          <a:ea typeface="Calibri"/>
                          <a:cs typeface="Calibri"/>
                          <a:sym typeface="Calibri"/>
                        </a:rPr>
                        <a:t>Categorías de diálogo ilustradas con ejemplos de sugerencias y contribuciones, además de prácticas dialógicas más generales en el aula.</a:t>
                      </a:r>
                      <a:endParaRPr/>
                    </a:p>
                  </a:txBody>
                  <a:tcPr marT="45725" marB="45725" marR="91450" marL="91450"/>
                </a:tc>
                <a:tc>
                  <a:txBody>
                    <a:bodyPr/>
                    <a:lstStyle/>
                    <a:p>
                      <a:pPr indent="0" lvl="0" marL="0" marR="0" rtl="0" algn="ctr">
                        <a:spcBef>
                          <a:spcPts val="0"/>
                        </a:spcBef>
                        <a:spcAft>
                          <a:spcPts val="0"/>
                        </a:spcAft>
                        <a:buNone/>
                      </a:pPr>
                      <a:r>
                        <a:rPr lang="en-US" sz="1200" u="none" cap="none" strike="noStrike"/>
                        <a:t>42</a:t>
                      </a:r>
                      <a:endParaRPr/>
                    </a:p>
                  </a:txBody>
                  <a:tcPr marT="45725" marB="45725" marR="91450" marL="91450">
                    <a:solidFill>
                      <a:srgbClr val="D8D8D8"/>
                    </a:solidFill>
                  </a:tcPr>
                </a:tc>
              </a:tr>
              <a:tr h="415425">
                <a:tc>
                  <a:txBody>
                    <a:bodyPr/>
                    <a:lstStyle/>
                    <a:p>
                      <a:pPr indent="0" lvl="0" marL="0" marR="0" rtl="0" algn="l">
                        <a:lnSpc>
                          <a:spcPct val="100000"/>
                        </a:lnSpc>
                        <a:spcBef>
                          <a:spcPts val="0"/>
                        </a:spcBef>
                        <a:spcAft>
                          <a:spcPts val="0"/>
                        </a:spcAft>
                        <a:buSzPts val="1200"/>
                        <a:buFont typeface="Calibri"/>
                        <a:buNone/>
                      </a:pPr>
                      <a:r>
                        <a:rPr b="1" lang="en-US" sz="1200" u="none" cap="none" strike="noStrike">
                          <a:latin typeface="Calibri"/>
                          <a:ea typeface="Calibri"/>
                          <a:cs typeface="Calibri"/>
                          <a:sym typeface="Calibri"/>
                        </a:rPr>
                        <a:t>SECCIÓN 2: Observar y codificar el diálogo sistemáticamente</a:t>
                      </a:r>
                      <a:r>
                        <a:rPr b="0" lang="en-US" sz="1200" u="none" cap="none" strike="noStrike">
                          <a:latin typeface="Calibri"/>
                          <a:ea typeface="Calibri"/>
                          <a:cs typeface="Calibri"/>
                          <a:sym typeface="Calibri"/>
                        </a:rPr>
                        <a:t>. Incluye observación de clases (muestreo de tiempo; lista de verificación; escalas de calificación).</a:t>
                      </a:r>
                      <a:endParaRPr/>
                    </a:p>
                  </a:txBody>
                  <a:tcPr marT="45725" marB="45725" marR="91450" marL="91450"/>
                </a:tc>
                <a:tc>
                  <a:txBody>
                    <a:bodyPr/>
                    <a:lstStyle/>
                    <a:p>
                      <a:pPr indent="0" lvl="0" marL="0" marR="0" rtl="0" algn="ctr">
                        <a:spcBef>
                          <a:spcPts val="0"/>
                        </a:spcBef>
                        <a:spcAft>
                          <a:spcPts val="0"/>
                        </a:spcAft>
                        <a:buNone/>
                      </a:pPr>
                      <a:r>
                        <a:rPr lang="en-US" sz="1200" u="none" cap="none" strike="noStrike"/>
                        <a:t>48</a:t>
                      </a:r>
                      <a:endParaRPr/>
                    </a:p>
                  </a:txBody>
                  <a:tcPr marT="45725" marB="45725" marR="91450" marL="91450">
                    <a:solidFill>
                      <a:srgbClr val="D8D8D8"/>
                    </a:solidFill>
                  </a:tcPr>
                </a:tc>
              </a:tr>
              <a:tr h="297300">
                <a:tc>
                  <a:txBody>
                    <a:bodyPr/>
                    <a:lstStyle/>
                    <a:p>
                      <a:pPr indent="0" lvl="0" marL="93663" marR="0" rtl="0" algn="l">
                        <a:lnSpc>
                          <a:spcPct val="100000"/>
                        </a:lnSpc>
                        <a:spcBef>
                          <a:spcPts val="0"/>
                        </a:spcBef>
                        <a:spcAft>
                          <a:spcPts val="0"/>
                        </a:spcAft>
                        <a:buSzPts val="1200"/>
                        <a:buFont typeface="Calibri"/>
                        <a:buNone/>
                      </a:pPr>
                      <a:r>
                        <a:rPr b="1" lang="en-US" sz="1200" u="none" cap="none" strike="noStrike">
                          <a:latin typeface="Calibri"/>
                          <a:ea typeface="Calibri"/>
                          <a:cs typeface="Calibri"/>
                          <a:sym typeface="Calibri"/>
                        </a:rPr>
                        <a:t>Plantilla 2A: Plantilla para codificar una transcripción de audio / video</a:t>
                      </a:r>
                      <a:endParaRPr/>
                    </a:p>
                  </a:txBody>
                  <a:tcPr marT="45725" marB="45725" marR="91450" marL="91450"/>
                </a:tc>
                <a:tc>
                  <a:txBody>
                    <a:bodyPr/>
                    <a:lstStyle/>
                    <a:p>
                      <a:pPr indent="0" lvl="0" marL="0" marR="0" rtl="0" algn="ctr">
                        <a:spcBef>
                          <a:spcPts val="0"/>
                        </a:spcBef>
                        <a:spcAft>
                          <a:spcPts val="0"/>
                        </a:spcAft>
                        <a:buNone/>
                      </a:pPr>
                      <a:r>
                        <a:rPr lang="en-US" sz="1200" u="none" cap="none" strike="noStrike"/>
                        <a:t>51</a:t>
                      </a:r>
                      <a:endParaRPr/>
                    </a:p>
                  </a:txBody>
                  <a:tcPr marT="45725" marB="45725" marR="91450" marL="91450">
                    <a:solidFill>
                      <a:srgbClr val="D8D8D8"/>
                    </a:solidFill>
                  </a:tcPr>
                </a:tc>
              </a:tr>
              <a:tr h="297300">
                <a:tc>
                  <a:txBody>
                    <a:bodyPr/>
                    <a:lstStyle/>
                    <a:p>
                      <a:pPr indent="0" lvl="0" marL="93663" marR="0" rtl="0" algn="l">
                        <a:lnSpc>
                          <a:spcPct val="100000"/>
                        </a:lnSpc>
                        <a:spcBef>
                          <a:spcPts val="0"/>
                        </a:spcBef>
                        <a:spcAft>
                          <a:spcPts val="0"/>
                        </a:spcAft>
                        <a:buNone/>
                      </a:pPr>
                      <a:r>
                        <a:rPr b="1" lang="en-US" sz="1200" u="none" cap="none" strike="noStrike">
                          <a:latin typeface="Calibri"/>
                          <a:ea typeface="Calibri"/>
                          <a:cs typeface="Calibri"/>
                          <a:sym typeface="Calibri"/>
                        </a:rPr>
                        <a:t>Plantilla 2B: codificación de muestra de tiempo para trabajo en grupo</a:t>
                      </a:r>
                      <a:endParaRPr b="1" sz="1200" u="none" cap="none" strike="noStrike">
                        <a:latin typeface="Calibri"/>
                        <a:ea typeface="Calibri"/>
                        <a:cs typeface="Calibri"/>
                        <a:sym typeface="Calibri"/>
                      </a:endParaRPr>
                    </a:p>
                  </a:txBody>
                  <a:tcPr marT="45725" marB="45725" marR="91450" marL="91450"/>
                </a:tc>
                <a:tc>
                  <a:txBody>
                    <a:bodyPr/>
                    <a:lstStyle/>
                    <a:p>
                      <a:pPr indent="0" lvl="0" marL="0" marR="0" rtl="0" algn="ctr">
                        <a:spcBef>
                          <a:spcPts val="0"/>
                        </a:spcBef>
                        <a:spcAft>
                          <a:spcPts val="0"/>
                        </a:spcAft>
                        <a:buNone/>
                      </a:pPr>
                      <a:r>
                        <a:rPr lang="en-US" sz="1200" u="none" cap="none" strike="noStrike"/>
                        <a:t>53</a:t>
                      </a:r>
                      <a:endParaRPr/>
                    </a:p>
                  </a:txBody>
                  <a:tcPr marT="45725" marB="45725" marR="91450" marL="91450">
                    <a:solidFill>
                      <a:srgbClr val="D8D8D8"/>
                    </a:solidFill>
                  </a:tcPr>
                </a:tc>
              </a:tr>
              <a:tr h="297300">
                <a:tc>
                  <a:txBody>
                    <a:bodyPr/>
                    <a:lstStyle/>
                    <a:p>
                      <a:pPr indent="0" lvl="0" marL="93663" marR="130810" rtl="0" algn="l">
                        <a:lnSpc>
                          <a:spcPct val="101400"/>
                        </a:lnSpc>
                        <a:spcBef>
                          <a:spcPts val="0"/>
                        </a:spcBef>
                        <a:spcAft>
                          <a:spcPts val="0"/>
                        </a:spcAft>
                        <a:buNone/>
                      </a:pPr>
                      <a:r>
                        <a:rPr b="1" lang="en-US" sz="1200" u="none" cap="none" strike="noStrike">
                          <a:latin typeface="Calibri"/>
                          <a:ea typeface="Calibri"/>
                          <a:cs typeface="Calibri"/>
                          <a:sym typeface="Calibri"/>
                        </a:rPr>
                        <a:t>Plantilla 2C: lista de verificación para individuos en grupos</a:t>
                      </a:r>
                      <a:endParaRPr sz="1200" u="none" cap="none" strike="noStrike">
                        <a:latin typeface="Calibri"/>
                        <a:ea typeface="Calibri"/>
                        <a:cs typeface="Calibri"/>
                        <a:sym typeface="Calibri"/>
                      </a:endParaRPr>
                    </a:p>
                  </a:txBody>
                  <a:tcPr marT="45725" marB="45725" marR="91450" marL="91450"/>
                </a:tc>
                <a:tc>
                  <a:txBody>
                    <a:bodyPr/>
                    <a:lstStyle/>
                    <a:p>
                      <a:pPr indent="0" lvl="0" marL="0" marR="0" rtl="0" algn="ctr">
                        <a:spcBef>
                          <a:spcPts val="0"/>
                        </a:spcBef>
                        <a:spcAft>
                          <a:spcPts val="0"/>
                        </a:spcAft>
                        <a:buNone/>
                      </a:pPr>
                      <a:r>
                        <a:rPr lang="en-US" sz="1200" u="none" cap="none" strike="noStrike"/>
                        <a:t>55</a:t>
                      </a:r>
                      <a:endParaRPr/>
                    </a:p>
                  </a:txBody>
                  <a:tcPr marT="45725" marB="45725" marR="91450" marL="91450">
                    <a:solidFill>
                      <a:srgbClr val="D8D8D8"/>
                    </a:solidFill>
                  </a:tcPr>
                </a:tc>
              </a:tr>
              <a:tr h="297300">
                <a:tc>
                  <a:txBody>
                    <a:bodyPr/>
                    <a:lstStyle/>
                    <a:p>
                      <a:pPr indent="0" lvl="0" marL="93663" marR="0" rtl="0" algn="l">
                        <a:lnSpc>
                          <a:spcPct val="100000"/>
                        </a:lnSpc>
                        <a:spcBef>
                          <a:spcPts val="0"/>
                        </a:spcBef>
                        <a:spcAft>
                          <a:spcPts val="0"/>
                        </a:spcAft>
                        <a:buSzPts val="1200"/>
                        <a:buFont typeface="Calibri"/>
                        <a:buNone/>
                      </a:pPr>
                      <a:r>
                        <a:rPr b="1" lang="en-US" sz="1200" u="none" cap="none" strike="noStrike">
                          <a:latin typeface="Calibri"/>
                          <a:ea typeface="Calibri"/>
                          <a:cs typeface="Calibri"/>
                          <a:sym typeface="Calibri"/>
                        </a:rPr>
                        <a:t>Plantilla 2D: clasificación grupal</a:t>
                      </a:r>
                      <a:endParaRPr sz="1200" u="none" cap="none" strike="noStrike">
                        <a:latin typeface="Calibri"/>
                        <a:ea typeface="Calibri"/>
                        <a:cs typeface="Calibri"/>
                        <a:sym typeface="Calibri"/>
                      </a:endParaRPr>
                    </a:p>
                  </a:txBody>
                  <a:tcPr marT="45725" marB="45725" marR="91450" marL="91450"/>
                </a:tc>
                <a:tc>
                  <a:txBody>
                    <a:bodyPr/>
                    <a:lstStyle/>
                    <a:p>
                      <a:pPr indent="0" lvl="0" marL="0" marR="0" rtl="0" algn="ctr">
                        <a:spcBef>
                          <a:spcPts val="0"/>
                        </a:spcBef>
                        <a:spcAft>
                          <a:spcPts val="0"/>
                        </a:spcAft>
                        <a:buNone/>
                      </a:pPr>
                      <a:r>
                        <a:rPr lang="en-US" sz="1200" u="none" cap="none" strike="noStrike"/>
                        <a:t>56</a:t>
                      </a:r>
                      <a:endParaRPr/>
                    </a:p>
                  </a:txBody>
                  <a:tcPr marT="45725" marB="45725" marR="91450" marL="91450">
                    <a:solidFill>
                      <a:srgbClr val="D8D8D8"/>
                    </a:solidFill>
                  </a:tcPr>
                </a:tc>
              </a:tr>
              <a:tr h="297300">
                <a:tc>
                  <a:txBody>
                    <a:bodyPr/>
                    <a:lstStyle/>
                    <a:p>
                      <a:pPr indent="0" lvl="0" marL="93663" marR="0" rtl="0" algn="l">
                        <a:lnSpc>
                          <a:spcPct val="100000"/>
                        </a:lnSpc>
                        <a:spcBef>
                          <a:spcPts val="0"/>
                        </a:spcBef>
                        <a:spcAft>
                          <a:spcPts val="0"/>
                        </a:spcAft>
                        <a:buClr>
                          <a:schemeClr val="dk1"/>
                        </a:buClr>
                        <a:buSzPts val="1200"/>
                        <a:buFont typeface="Calibri"/>
                        <a:buNone/>
                      </a:pPr>
                      <a:r>
                        <a:rPr b="1" lang="en-US" sz="1200" u="none" cap="none" strike="noStrike">
                          <a:solidFill>
                            <a:schemeClr val="dk1"/>
                          </a:solidFill>
                          <a:latin typeface="Calibri"/>
                          <a:ea typeface="Calibri"/>
                          <a:cs typeface="Calibri"/>
                          <a:sym typeface="Calibri"/>
                        </a:rPr>
                        <a:t>Plantilla 2E: escala de valoración de la participación de toda la clase</a:t>
                      </a:r>
                      <a:endParaRPr sz="1200" u="none" cap="none" strike="noStrike"/>
                    </a:p>
                  </a:txBody>
                  <a:tcPr marT="45725" marB="45725" marR="91450" marL="91450"/>
                </a:tc>
                <a:tc>
                  <a:txBody>
                    <a:bodyPr/>
                    <a:lstStyle/>
                    <a:p>
                      <a:pPr indent="0" lvl="0" marL="0" marR="0" rtl="0" algn="ctr">
                        <a:spcBef>
                          <a:spcPts val="0"/>
                        </a:spcBef>
                        <a:spcAft>
                          <a:spcPts val="0"/>
                        </a:spcAft>
                        <a:buNone/>
                      </a:pPr>
                      <a:r>
                        <a:rPr lang="en-US" sz="1200" u="none" cap="none" strike="noStrike"/>
                        <a:t>57</a:t>
                      </a:r>
                      <a:endParaRPr/>
                    </a:p>
                  </a:txBody>
                  <a:tcPr marT="45725" marB="45725" marR="91450" marL="91450">
                    <a:solidFill>
                      <a:srgbClr val="D8D8D8"/>
                    </a:solidFill>
                  </a:tcPr>
                </a:tc>
              </a:tr>
              <a:tr h="297300">
                <a:tc>
                  <a:txBody>
                    <a:bodyPr/>
                    <a:lstStyle/>
                    <a:p>
                      <a:pPr indent="0" lvl="0" marL="93663" marR="0" rtl="0" algn="l">
                        <a:lnSpc>
                          <a:spcPct val="100000"/>
                        </a:lnSpc>
                        <a:spcBef>
                          <a:spcPts val="0"/>
                        </a:spcBef>
                        <a:spcAft>
                          <a:spcPts val="0"/>
                        </a:spcAft>
                        <a:buClr>
                          <a:schemeClr val="dk1"/>
                        </a:buClr>
                        <a:buSzPts val="1200"/>
                        <a:buFont typeface="Calibri"/>
                        <a:buNone/>
                      </a:pPr>
                      <a:r>
                        <a:rPr b="1" lang="en-US" sz="1200" u="none" cap="none" strike="noStrike">
                          <a:solidFill>
                            <a:schemeClr val="dk1"/>
                          </a:solidFill>
                          <a:latin typeface="Calibri"/>
                          <a:ea typeface="Calibri"/>
                          <a:cs typeface="Calibri"/>
                          <a:sym typeface="Calibri"/>
                        </a:rPr>
                        <a:t>Plantilla 2F: Participación de los estudiantes y calificación de las reglas básicas</a:t>
                      </a:r>
                      <a:endParaRPr sz="1200" u="none" cap="none" strike="noStrike"/>
                    </a:p>
                  </a:txBody>
                  <a:tcPr marT="45725" marB="45725" marR="91450" marL="91450"/>
                </a:tc>
                <a:tc>
                  <a:txBody>
                    <a:bodyPr/>
                    <a:lstStyle/>
                    <a:p>
                      <a:pPr indent="0" lvl="0" marL="0" marR="0" rtl="0" algn="ctr">
                        <a:spcBef>
                          <a:spcPts val="0"/>
                        </a:spcBef>
                        <a:spcAft>
                          <a:spcPts val="0"/>
                        </a:spcAft>
                        <a:buNone/>
                      </a:pPr>
                      <a:r>
                        <a:rPr lang="en-US" sz="1200" u="none" cap="none" strike="noStrike"/>
                        <a:t>58</a:t>
                      </a:r>
                      <a:endParaRPr/>
                    </a:p>
                  </a:txBody>
                  <a:tcPr marT="45725" marB="45725" marR="91450" marL="91450">
                    <a:solidFill>
                      <a:srgbClr val="D8D8D8"/>
                    </a:solidFill>
                  </a:tcPr>
                </a:tc>
              </a:tr>
              <a:tr h="297300">
                <a:tc>
                  <a:txBody>
                    <a:bodyPr/>
                    <a:lstStyle/>
                    <a:p>
                      <a:pPr indent="0" lvl="0" marL="93663" marR="0" rtl="0" algn="l">
                        <a:lnSpc>
                          <a:spcPct val="100000"/>
                        </a:lnSpc>
                        <a:spcBef>
                          <a:spcPts val="0"/>
                        </a:spcBef>
                        <a:spcAft>
                          <a:spcPts val="0"/>
                        </a:spcAft>
                        <a:buSzPts val="1200"/>
                        <a:buFont typeface="Calibri"/>
                        <a:buNone/>
                      </a:pPr>
                      <a:r>
                        <a:rPr b="1" lang="en-US" sz="1200" u="none" cap="none" strike="noStrike"/>
                        <a:t>Plantilla 2G: Autoevaluación del trabajo en grupos</a:t>
                      </a:r>
                      <a:endParaRPr b="1" sz="1200" u="none" cap="none" strike="noStrike"/>
                    </a:p>
                  </a:txBody>
                  <a:tcPr marT="45725" marB="45725" marR="91450" marL="91450"/>
                </a:tc>
                <a:tc>
                  <a:txBody>
                    <a:bodyPr/>
                    <a:lstStyle/>
                    <a:p>
                      <a:pPr indent="0" lvl="0" marL="0" marR="0" rtl="0" algn="ctr">
                        <a:spcBef>
                          <a:spcPts val="0"/>
                        </a:spcBef>
                        <a:spcAft>
                          <a:spcPts val="0"/>
                        </a:spcAft>
                        <a:buNone/>
                      </a:pPr>
                      <a:r>
                        <a:rPr lang="en-US" sz="1200" u="none" cap="none" strike="noStrike"/>
                        <a:t>59</a:t>
                      </a:r>
                      <a:endParaRPr/>
                    </a:p>
                  </a:txBody>
                  <a:tcPr marT="45725" marB="45725" marR="91450" marL="91450">
                    <a:solidFill>
                      <a:srgbClr val="D8D8D8"/>
                    </a:solidFill>
                  </a:tcPr>
                </a:tc>
              </a:tr>
              <a:tr h="297300">
                <a:tc>
                  <a:txBody>
                    <a:bodyPr/>
                    <a:lstStyle/>
                    <a:p>
                      <a:pPr indent="0" lvl="0" marL="134938" marR="0" rtl="0" algn="l">
                        <a:lnSpc>
                          <a:spcPct val="100000"/>
                        </a:lnSpc>
                        <a:spcBef>
                          <a:spcPts val="0"/>
                        </a:spcBef>
                        <a:spcAft>
                          <a:spcPts val="0"/>
                        </a:spcAft>
                        <a:buClr>
                          <a:schemeClr val="dk1"/>
                        </a:buClr>
                        <a:buSzPts val="1200"/>
                        <a:buFont typeface="Calibri"/>
                        <a:buNone/>
                      </a:pPr>
                      <a:r>
                        <a:rPr b="1" lang="en-US" sz="1200" u="none" cap="none" strike="noStrike">
                          <a:solidFill>
                            <a:schemeClr val="dk1"/>
                          </a:solidFill>
                          <a:latin typeface="Calibri"/>
                          <a:ea typeface="Calibri"/>
                          <a:cs typeface="Calibri"/>
                          <a:sym typeface="Calibri"/>
                        </a:rPr>
                        <a:t>Plantilla 2H: Cuestionario de enseñanza dialógica: Autoevaluación de la práctica</a:t>
                      </a:r>
                      <a:endParaRPr b="1" sz="1200" u="none" cap="none" strike="noStrike">
                        <a:solidFill>
                          <a:schemeClr val="dk1"/>
                        </a:solidFill>
                        <a:latin typeface="Calibri"/>
                        <a:ea typeface="Calibri"/>
                        <a:cs typeface="Calibri"/>
                        <a:sym typeface="Calibri"/>
                      </a:endParaRPr>
                    </a:p>
                  </a:txBody>
                  <a:tcPr marT="45725" marB="45725" marR="91450" marL="91450"/>
                </a:tc>
                <a:tc>
                  <a:txBody>
                    <a:bodyPr/>
                    <a:lstStyle/>
                    <a:p>
                      <a:pPr indent="0" lvl="0" marL="0" marR="0" rtl="0" algn="ctr">
                        <a:spcBef>
                          <a:spcPts val="0"/>
                        </a:spcBef>
                        <a:spcAft>
                          <a:spcPts val="0"/>
                        </a:spcAft>
                        <a:buNone/>
                      </a:pPr>
                      <a:r>
                        <a:rPr lang="en-US" sz="1200" u="none" cap="none" strike="noStrike"/>
                        <a:t>60</a:t>
                      </a:r>
                      <a:endParaRPr/>
                    </a:p>
                  </a:txBody>
                  <a:tcPr marT="45725" marB="45725" marR="91450" marL="91450">
                    <a:solidFill>
                      <a:srgbClr val="D8D8D8"/>
                    </a:solidFill>
                  </a:tcPr>
                </a:tc>
              </a:tr>
            </a:tbl>
          </a:graphicData>
        </a:graphic>
      </p:graphicFrame>
      <p:sp>
        <p:nvSpPr>
          <p:cNvPr id="724" name="Google Shape;724;p47"/>
          <p:cNvSpPr txBox="1"/>
          <p:nvPr/>
        </p:nvSpPr>
        <p:spPr>
          <a:xfrm>
            <a:off x="6979625" y="2949612"/>
            <a:ext cx="3472475" cy="4197816"/>
          </a:xfrm>
          <a:prstGeom prst="rect">
            <a:avLst/>
          </a:prstGeom>
          <a:noFill/>
          <a:ln cap="flat" cmpd="sng" w="19050">
            <a:solidFill>
              <a:srgbClr val="2E6A7B"/>
            </a:solidFill>
            <a:prstDash val="solid"/>
            <a:round/>
            <a:headEnd len="sm" w="sm" type="none"/>
            <a:tailEnd len="sm" w="sm" type="none"/>
          </a:ln>
        </p:spPr>
        <p:txBody>
          <a:bodyPr anchorCtr="0" anchor="t" bIns="45700" lIns="91425" spcFirstLastPara="1" rIns="91425" wrap="square" tIns="45700">
            <a:spAutoFit/>
          </a:bodyPr>
          <a:lstStyle/>
          <a:p>
            <a:pPr indent="0" lvl="0" marL="0" rtl="0" algn="l">
              <a:spcBef>
                <a:spcPts val="0"/>
              </a:spcBef>
              <a:spcAft>
                <a:spcPts val="0"/>
              </a:spcAft>
              <a:buNone/>
            </a:pPr>
            <a:r>
              <a:rPr b="1" lang="en-US" sz="1400">
                <a:latin typeface="Calibri"/>
                <a:ea typeface="Calibri"/>
                <a:cs typeface="Calibri"/>
                <a:sym typeface="Calibri"/>
              </a:rPr>
              <a:t>Los siguientes recursos están disponibles en línea (</a:t>
            </a:r>
            <a:r>
              <a:rPr b="1" lang="en-US" sz="1400" u="sng">
                <a:solidFill>
                  <a:schemeClr val="hlink"/>
                </a:solidFill>
                <a:latin typeface="Calibri"/>
                <a:ea typeface="Calibri"/>
                <a:cs typeface="Calibri"/>
                <a:sym typeface="Calibri"/>
                <a:hlinkClick r:id="rId4"/>
              </a:rPr>
              <a:t>http://bit.ly/T-SEDA),</a:t>
            </a:r>
            <a:r>
              <a:rPr b="1" lang="en-US" sz="1400">
                <a:latin typeface="Calibri"/>
                <a:ea typeface="Calibri"/>
                <a:cs typeface="Calibri"/>
                <a:sym typeface="Calibri"/>
              </a:rPr>
              <a:t> incluyendo plantillas descargables para imprimir o editar; busque el ícono</a:t>
            </a:r>
            <a:endParaRPr b="1" sz="1400" u="sng"/>
          </a:p>
          <a:p>
            <a:pPr indent="-108584" lvl="0" marL="163830" rtl="0" algn="l">
              <a:lnSpc>
                <a:spcPct val="100000"/>
              </a:lnSpc>
              <a:spcBef>
                <a:spcPts val="1320"/>
              </a:spcBef>
              <a:spcAft>
                <a:spcPts val="0"/>
              </a:spcAft>
              <a:buSzPts val="1400"/>
              <a:buFont typeface="Arial"/>
              <a:buChar char="•"/>
            </a:pPr>
            <a:r>
              <a:rPr b="1" lang="en-US" sz="1400">
                <a:latin typeface="Calibri"/>
                <a:ea typeface="Calibri"/>
                <a:cs typeface="Calibri"/>
                <a:sym typeface="Calibri"/>
              </a:rPr>
              <a:t>SECCIÓN 3: Orientación técnica para la grabación y transcripción</a:t>
            </a:r>
            <a:endParaRPr/>
          </a:p>
          <a:p>
            <a:pPr indent="0" lvl="0" marL="0" rtl="0" algn="l">
              <a:lnSpc>
                <a:spcPct val="100000"/>
              </a:lnSpc>
              <a:spcBef>
                <a:spcPts val="120"/>
              </a:spcBef>
              <a:spcAft>
                <a:spcPts val="0"/>
              </a:spcAft>
              <a:buSzPts val="1400"/>
              <a:buFont typeface="Arial"/>
              <a:buNone/>
            </a:pPr>
            <a:r>
              <a:t/>
            </a:r>
            <a:endParaRPr b="1" sz="1400" u="sng">
              <a:latin typeface="Calibri"/>
              <a:ea typeface="Calibri"/>
              <a:cs typeface="Calibri"/>
              <a:sym typeface="Calibri"/>
            </a:endParaRPr>
          </a:p>
          <a:p>
            <a:pPr indent="-128269" lvl="0" marL="182880" marR="69850" rtl="0" algn="l">
              <a:lnSpc>
                <a:spcPct val="101400"/>
              </a:lnSpc>
              <a:spcBef>
                <a:spcPts val="0"/>
              </a:spcBef>
              <a:spcAft>
                <a:spcPts val="0"/>
              </a:spcAft>
              <a:buSzPts val="1400"/>
              <a:buFont typeface="Arial"/>
              <a:buChar char="•"/>
            </a:pPr>
            <a:r>
              <a:rPr b="1" lang="en-US" sz="1400">
                <a:latin typeface="Calibri"/>
                <a:ea typeface="Calibri"/>
                <a:cs typeface="Calibri"/>
                <a:sym typeface="Calibri"/>
              </a:rPr>
              <a:t>SECCIÓN 4: Estudios de caso. </a:t>
            </a:r>
            <a:r>
              <a:rPr lang="en-US" sz="1400">
                <a:latin typeface="Calibri"/>
                <a:ea typeface="Calibri"/>
                <a:cs typeface="Calibri"/>
                <a:sym typeface="Calibri"/>
              </a:rPr>
              <a:t>ilustra la codificación e interpretación del diálogo por parte de los profesores en diferentes contextos; incluye hallazgos de profesores y próximos pasos.</a:t>
            </a:r>
            <a:endParaRPr/>
          </a:p>
          <a:p>
            <a:pPr indent="0" lvl="0" marL="0" rtl="0" algn="l">
              <a:lnSpc>
                <a:spcPct val="100000"/>
              </a:lnSpc>
              <a:spcBef>
                <a:spcPts val="70"/>
              </a:spcBef>
              <a:spcAft>
                <a:spcPts val="0"/>
              </a:spcAft>
              <a:buSzPts val="1400"/>
              <a:buFont typeface="Arial"/>
              <a:buNone/>
            </a:pPr>
            <a:r>
              <a:t/>
            </a:r>
            <a:endParaRPr sz="1400">
              <a:latin typeface="Calibri"/>
              <a:ea typeface="Calibri"/>
              <a:cs typeface="Calibri"/>
              <a:sym typeface="Calibri"/>
            </a:endParaRPr>
          </a:p>
          <a:p>
            <a:pPr indent="-128269" lvl="0" marL="182880" marR="549910" rtl="0" algn="l">
              <a:lnSpc>
                <a:spcPct val="102899"/>
              </a:lnSpc>
              <a:spcBef>
                <a:spcPts val="0"/>
              </a:spcBef>
              <a:spcAft>
                <a:spcPts val="0"/>
              </a:spcAft>
              <a:buSzPts val="1400"/>
              <a:buFont typeface="Calibri"/>
              <a:buChar char="•"/>
            </a:pPr>
            <a:r>
              <a:rPr b="1" lang="en-US" sz="1400">
                <a:latin typeface="Calibri"/>
                <a:ea typeface="Calibri"/>
                <a:cs typeface="Calibri"/>
                <a:sym typeface="Calibri"/>
              </a:rPr>
              <a:t>SECCIÓN 5: Recursos y actividades: </a:t>
            </a:r>
            <a:r>
              <a:rPr lang="en-US" sz="1400">
                <a:latin typeface="Calibri"/>
                <a:ea typeface="Calibri"/>
                <a:cs typeface="Calibri"/>
                <a:sym typeface="Calibri"/>
              </a:rPr>
              <a:t>Ideas para implementar el diálogo en su aula, referencias a otras investigaciones sobre el diálogo y enlaces a recursos relacionados.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28" name="Shape 728"/>
        <p:cNvGrpSpPr/>
        <p:nvPr/>
      </p:nvGrpSpPr>
      <p:grpSpPr>
        <a:xfrm>
          <a:off x="0" y="0"/>
          <a:ext cx="0" cy="0"/>
          <a:chOff x="0" y="0"/>
          <a:chExt cx="0" cy="0"/>
        </a:xfrm>
      </p:grpSpPr>
      <p:graphicFrame>
        <p:nvGraphicFramePr>
          <p:cNvPr id="729" name="Google Shape;729;p48"/>
          <p:cNvGraphicFramePr/>
          <p:nvPr/>
        </p:nvGraphicFramePr>
        <p:xfrm>
          <a:off x="487687" y="1939175"/>
          <a:ext cx="3000000" cy="3000000"/>
        </p:xfrm>
        <a:graphic>
          <a:graphicData uri="http://schemas.openxmlformats.org/drawingml/2006/table">
            <a:tbl>
              <a:tblPr bandRow="1" firstRow="1">
                <a:noFill/>
                <a:tableStyleId>{58AB1DB1-8ADB-4D9A-8FE6-866EEACACDEC}</a:tableStyleId>
              </a:tblPr>
              <a:tblGrid>
                <a:gridCol w="2157725"/>
                <a:gridCol w="2428875"/>
                <a:gridCol w="5196200"/>
              </a:tblGrid>
              <a:tr h="356225">
                <a:tc>
                  <a:txBody>
                    <a:bodyPr/>
                    <a:lstStyle/>
                    <a:p>
                      <a:pPr indent="0" lvl="0" marL="169545" marR="0" rtl="0" algn="l">
                        <a:lnSpc>
                          <a:spcPct val="100000"/>
                        </a:lnSpc>
                        <a:spcBef>
                          <a:spcPts val="0"/>
                        </a:spcBef>
                        <a:spcAft>
                          <a:spcPts val="0"/>
                        </a:spcAft>
                        <a:buNone/>
                      </a:pPr>
                      <a:r>
                        <a:rPr b="1" lang="en-US" sz="1100" u="none" cap="none" strike="noStrike">
                          <a:latin typeface="Arial"/>
                          <a:ea typeface="Arial"/>
                          <a:cs typeface="Arial"/>
                          <a:sym typeface="Arial"/>
                        </a:rPr>
                        <a:t>CATEGORÍAS DE CODIFICACIÓN</a:t>
                      </a:r>
                      <a:endParaRPr sz="1100" u="none" cap="none" strike="noStrike">
                        <a:latin typeface="Arial"/>
                        <a:ea typeface="Arial"/>
                        <a:cs typeface="Arial"/>
                        <a:sym typeface="Arial"/>
                      </a:endParaRPr>
                    </a:p>
                  </a:txBody>
                  <a:tcPr marT="336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233045" marR="0" rtl="0" algn="l">
                        <a:lnSpc>
                          <a:spcPct val="100000"/>
                        </a:lnSpc>
                        <a:spcBef>
                          <a:spcPts val="0"/>
                        </a:spcBef>
                        <a:spcAft>
                          <a:spcPts val="0"/>
                        </a:spcAft>
                        <a:buNone/>
                      </a:pPr>
                      <a:r>
                        <a:rPr b="1" lang="en-US" sz="1100" u="none" cap="none" strike="noStrike">
                          <a:latin typeface="Arial"/>
                          <a:ea typeface="Arial"/>
                          <a:cs typeface="Arial"/>
                          <a:sym typeface="Arial"/>
                        </a:rPr>
                        <a:t>CONTRIBUCIONES Y ESTRATEGIAS</a:t>
                      </a:r>
                      <a:endParaRPr sz="1100" u="none" cap="none" strike="noStrike">
                        <a:latin typeface="Arial"/>
                        <a:ea typeface="Arial"/>
                        <a:cs typeface="Arial"/>
                        <a:sym typeface="Arial"/>
                      </a:endParaRPr>
                    </a:p>
                  </a:txBody>
                  <a:tcPr marT="336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100" u="none" cap="none" strike="noStrike">
                          <a:latin typeface="Arial"/>
                          <a:ea typeface="Arial"/>
                          <a:cs typeface="Arial"/>
                          <a:sym typeface="Arial"/>
                        </a:rPr>
                        <a:t>¿QUÉ ESCUCHAMOS?</a:t>
                      </a:r>
                      <a:endParaRPr sz="1100" u="none" cap="none" strike="noStrike">
                        <a:latin typeface="Arial"/>
                        <a:ea typeface="Arial"/>
                        <a:cs typeface="Arial"/>
                        <a:sym typeface="Arial"/>
                      </a:endParaRPr>
                    </a:p>
                  </a:txBody>
                  <a:tcPr marT="336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379975">
                <a:tc>
                  <a:txBody>
                    <a:bodyPr/>
                    <a:lstStyle/>
                    <a:p>
                      <a:pPr indent="0" lvl="0" marL="91440" marR="0" rtl="0" algn="l">
                        <a:lnSpc>
                          <a:spcPct val="100000"/>
                        </a:lnSpc>
                        <a:spcBef>
                          <a:spcPts val="0"/>
                        </a:spcBef>
                        <a:spcAft>
                          <a:spcPts val="0"/>
                        </a:spcAft>
                        <a:buNone/>
                      </a:pPr>
                      <a:r>
                        <a:rPr b="1" lang="en-US" sz="1100" u="none" cap="none" strike="noStrike">
                          <a:latin typeface="Times New Roman"/>
                          <a:ea typeface="Times New Roman"/>
                          <a:cs typeface="Times New Roman"/>
                          <a:sym typeface="Times New Roman"/>
                        </a:rPr>
                        <a:t>D – Desarrollo de ideas</a:t>
                      </a:r>
                      <a:endParaRPr sz="1100" u="none" cap="none" strike="noStrike">
                        <a:latin typeface="Times New Roman"/>
                        <a:ea typeface="Times New Roman"/>
                        <a:cs typeface="Times New Roman"/>
                        <a:sym typeface="Times New Roman"/>
                      </a:endParaRPr>
                    </a:p>
                    <a:p>
                      <a:pPr indent="0" lvl="0" marL="91440" marR="95250" rtl="0" algn="l">
                        <a:lnSpc>
                          <a:spcPct val="101699"/>
                        </a:lnSpc>
                        <a:spcBef>
                          <a:spcPts val="810"/>
                        </a:spcBef>
                        <a:spcAft>
                          <a:spcPts val="0"/>
                        </a:spcAft>
                        <a:buNone/>
                      </a:pPr>
                      <a:r>
                        <a:rPr lang="en-US" sz="1200" u="none" cap="none" strike="noStrike">
                          <a:latin typeface="Arial"/>
                          <a:ea typeface="Arial"/>
                          <a:cs typeface="Arial"/>
                          <a:sym typeface="Arial"/>
                        </a:rPr>
                        <a:t>Elaboración, desarrollo, aclaración, comentario o desarrollo conjunto de las ideas o contribuciones a la ac~vidad de aprendizaje (p. ej.</a:t>
                      </a:r>
                      <a:endParaRPr sz="1200" u="none" cap="none" strike="noStrike">
                        <a:latin typeface="Arial"/>
                        <a:ea typeface="Arial"/>
                        <a:cs typeface="Arial"/>
                        <a:sym typeface="Arial"/>
                      </a:endParaRPr>
                    </a:p>
                    <a:p>
                      <a:pPr indent="0" lvl="0" marL="91440" marR="0" rtl="0" algn="l">
                        <a:lnSpc>
                          <a:spcPct val="100000"/>
                        </a:lnSpc>
                        <a:spcBef>
                          <a:spcPts val="25"/>
                        </a:spcBef>
                        <a:spcAft>
                          <a:spcPts val="0"/>
                        </a:spcAft>
                        <a:buNone/>
                      </a:pPr>
                      <a:r>
                        <a:rPr lang="en-US" sz="1200" u="none" cap="none" strike="noStrike">
                          <a:latin typeface="Arial"/>
                          <a:ea typeface="Arial"/>
                          <a:cs typeface="Arial"/>
                          <a:sym typeface="Arial"/>
                        </a:rPr>
                        <a:t>Orales/escritas/otros),</a:t>
                      </a:r>
                      <a:endParaRPr sz="1200" u="none" cap="none" strike="noStrike">
                        <a:latin typeface="Arial"/>
                        <a:ea typeface="Arial"/>
                        <a:cs typeface="Arial"/>
                        <a:sym typeface="Arial"/>
                      </a:endParaRPr>
                    </a:p>
                  </a:txBody>
                  <a:tcPr marT="1130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56210" lvl="0" marL="374015" marR="113664" rtl="0" algn="l">
                        <a:lnSpc>
                          <a:spcPct val="102499"/>
                        </a:lnSpc>
                        <a:spcBef>
                          <a:spcPts val="0"/>
                        </a:spcBef>
                        <a:spcAft>
                          <a:spcPts val="0"/>
                        </a:spcAft>
                        <a:buSzPts val="1200"/>
                        <a:buFont typeface="Arial"/>
                        <a:buChar char="●"/>
                      </a:pPr>
                      <a:r>
                        <a:rPr lang="en-US" sz="1200" u="none" cap="none" strike="noStrike">
                          <a:latin typeface="Arial"/>
                          <a:ea typeface="Arial"/>
                          <a:cs typeface="Arial"/>
                          <a:sym typeface="Arial"/>
                        </a:rPr>
                        <a:t>basarse en ideas / contribuciones </a:t>
                      </a:r>
                      <a:r>
                        <a:rPr lang="en-US" sz="1200" u="sng" cap="none" strike="noStrike">
                          <a:latin typeface="Arial"/>
                          <a:ea typeface="Arial"/>
                          <a:cs typeface="Arial"/>
                          <a:sym typeface="Arial"/>
                        </a:rPr>
                        <a:t>previas</a:t>
                      </a:r>
                      <a:r>
                        <a:rPr lang="en-US" sz="1200" u="none" cap="none" strike="noStrike">
                          <a:latin typeface="Arial"/>
                          <a:ea typeface="Arial"/>
                          <a:cs typeface="Arial"/>
                          <a:sym typeface="Arial"/>
                        </a:rPr>
                        <a:t>, propias o de otros, y añadir algo nuevo</a:t>
                      </a:r>
                      <a:endParaRPr sz="1200" u="none" cap="none" strike="noStrike">
                        <a:latin typeface="Arial"/>
                        <a:ea typeface="Arial"/>
                        <a:cs typeface="Arial"/>
                        <a:sym typeface="Arial"/>
                      </a:endParaRPr>
                    </a:p>
                    <a:p>
                      <a:pPr indent="-156210" lvl="0" marL="374015" marR="113664" rtl="0" algn="l">
                        <a:lnSpc>
                          <a:spcPct val="101699"/>
                        </a:lnSpc>
                        <a:spcBef>
                          <a:spcPts val="0"/>
                        </a:spcBef>
                        <a:spcAft>
                          <a:spcPts val="0"/>
                        </a:spcAft>
                        <a:buSzPts val="1200"/>
                        <a:buFont typeface="Arial"/>
                        <a:buChar char="●"/>
                      </a:pPr>
                      <a:r>
                        <a:rPr lang="en-US" sz="1200" u="none" cap="none" strike="noStrike">
                          <a:latin typeface="Arial"/>
                          <a:ea typeface="Arial"/>
                          <a:cs typeface="Arial"/>
                          <a:sym typeface="Arial"/>
                        </a:rPr>
                        <a:t>aclarar, elaborar, ampliar, reformular las ideas / contribuciones </a:t>
                      </a:r>
                      <a:r>
                        <a:rPr lang="en-US" sz="1200" u="sng" cap="none" strike="noStrike">
                          <a:latin typeface="Arial"/>
                          <a:ea typeface="Arial"/>
                          <a:cs typeface="Arial"/>
                          <a:sym typeface="Arial"/>
                        </a:rPr>
                        <a:t>previas</a:t>
                      </a:r>
                      <a:r>
                        <a:rPr lang="en-US" sz="1200" u="none" cap="none" strike="noStrike">
                          <a:latin typeface="Arial"/>
                          <a:ea typeface="Arial"/>
                          <a:cs typeface="Arial"/>
                          <a:sym typeface="Arial"/>
                        </a:rPr>
                        <a:t>, propias o de otros</a:t>
                      </a:r>
                      <a:endParaRPr sz="1200" u="none" cap="none" strike="noStrike">
                        <a:latin typeface="Arial"/>
                        <a:ea typeface="Arial"/>
                        <a:cs typeface="Arial"/>
                        <a:sym typeface="Arial"/>
                      </a:endParaRPr>
                    </a:p>
                    <a:p>
                      <a:pPr indent="-156210" lvl="0" marL="374015" marR="110489" rtl="0" algn="l">
                        <a:lnSpc>
                          <a:spcPct val="101699"/>
                        </a:lnSpc>
                        <a:spcBef>
                          <a:spcPts val="0"/>
                        </a:spcBef>
                        <a:spcAft>
                          <a:spcPts val="0"/>
                        </a:spcAft>
                        <a:buSzPts val="1200"/>
                        <a:buFont typeface="Arial"/>
                        <a:buChar char="●"/>
                      </a:pPr>
                      <a:r>
                        <a:rPr lang="en-US" sz="1200" u="none" cap="none" strike="noStrike">
                          <a:latin typeface="Arial"/>
                          <a:ea typeface="Arial"/>
                          <a:cs typeface="Arial"/>
                          <a:sym typeface="Arial"/>
                        </a:rPr>
                        <a:t>comentar ideas/contribuciones </a:t>
                      </a:r>
                      <a:r>
                        <a:rPr lang="en-US" sz="1200" u="sng" cap="none" strike="noStrike">
                          <a:latin typeface="Arial"/>
                          <a:ea typeface="Arial"/>
                          <a:cs typeface="Arial"/>
                          <a:sym typeface="Arial"/>
                        </a:rPr>
                        <a:t>previas</a:t>
                      </a:r>
                      <a:endParaRPr sz="1200" u="none" cap="none" strike="noStrike">
                        <a:latin typeface="Arial"/>
                        <a:ea typeface="Arial"/>
                        <a:cs typeface="Arial"/>
                        <a:sym typeface="Arial"/>
                      </a:endParaRPr>
                    </a:p>
                  </a:txBody>
                  <a:tcPr marT="838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112395" marR="0" rtl="0" algn="l">
                        <a:lnSpc>
                          <a:spcPct val="100000"/>
                        </a:lnSpc>
                        <a:spcBef>
                          <a:spcPts val="0"/>
                        </a:spcBef>
                        <a:spcAft>
                          <a:spcPts val="0"/>
                        </a:spcAft>
                        <a:buNone/>
                      </a:pPr>
                      <a:r>
                        <a:rPr b="1" lang="en-US" sz="1100" u="none" cap="none" strike="noStrike">
                          <a:latin typeface="Arial"/>
                          <a:ea typeface="Arial"/>
                          <a:cs typeface="Arial"/>
                          <a:sym typeface="Arial"/>
                        </a:rPr>
                        <a:t>Posibles palabras clave a las que prestar atención:</a:t>
                      </a:r>
                      <a:endParaRPr sz="1100" u="none" cap="none" strike="noStrike">
                        <a:latin typeface="Arial"/>
                        <a:ea typeface="Arial"/>
                        <a:cs typeface="Arial"/>
                        <a:sym typeface="Arial"/>
                      </a:endParaRPr>
                    </a:p>
                    <a:p>
                      <a:pPr indent="0" lvl="0" marL="112395" marR="199390" rtl="0" algn="l">
                        <a:lnSpc>
                          <a:spcPct val="101800"/>
                        </a:lnSpc>
                        <a:spcBef>
                          <a:spcPts val="315"/>
                        </a:spcBef>
                        <a:spcAft>
                          <a:spcPts val="0"/>
                        </a:spcAft>
                        <a:buNone/>
                      </a:pPr>
                      <a:r>
                        <a:rPr lang="en-US" sz="1100" u="none" cap="none" strike="noStrike">
                          <a:latin typeface="Arial"/>
                          <a:ea typeface="Arial"/>
                          <a:cs typeface="Arial"/>
                          <a:sym typeface="Arial"/>
                        </a:rPr>
                        <a:t>“También es...”, “Eso me hace pensar”, “Quiero decir que...”, “Lo que ella quería decir es...”</a:t>
                      </a:r>
                      <a:endParaRPr sz="1100" u="none" cap="none" strike="noStrike">
                        <a:latin typeface="Arial"/>
                        <a:ea typeface="Arial"/>
                        <a:cs typeface="Arial"/>
                        <a:sym typeface="Arial"/>
                      </a:endParaRPr>
                    </a:p>
                    <a:p>
                      <a:pPr indent="0" lvl="0" marL="112395" marR="0" rtl="0" algn="l">
                        <a:lnSpc>
                          <a:spcPct val="100000"/>
                        </a:lnSpc>
                        <a:spcBef>
                          <a:spcPts val="620"/>
                        </a:spcBef>
                        <a:spcAft>
                          <a:spcPts val="0"/>
                        </a:spcAft>
                        <a:buNone/>
                      </a:pPr>
                      <a:r>
                        <a:rPr b="1" lang="en-US" sz="1100" u="none" cap="none" strike="noStrike">
                          <a:latin typeface="Arial"/>
                          <a:ea typeface="Arial"/>
                          <a:cs typeface="Arial"/>
                          <a:sym typeface="Arial"/>
                        </a:rPr>
                        <a:t>Ejemplos:</a:t>
                      </a:r>
                      <a:endParaRPr sz="1100" u="none" cap="none" strike="noStrike">
                        <a:latin typeface="Arial"/>
                        <a:ea typeface="Arial"/>
                        <a:cs typeface="Arial"/>
                        <a:sym typeface="Arial"/>
                      </a:endParaRPr>
                    </a:p>
                    <a:p>
                      <a:pPr indent="0" lvl="0" marL="90805" marR="193040" rtl="0" algn="l">
                        <a:lnSpc>
                          <a:spcPct val="125499"/>
                        </a:lnSpc>
                        <a:spcBef>
                          <a:spcPts val="290"/>
                        </a:spcBef>
                        <a:spcAft>
                          <a:spcPts val="0"/>
                        </a:spcAft>
                        <a:buNone/>
                      </a:pPr>
                      <a:r>
                        <a:rPr lang="en-US" sz="1100" u="none" cap="none" strike="noStrike">
                          <a:solidFill>
                            <a:schemeClr val="dk1"/>
                          </a:solidFill>
                          <a:latin typeface="Arial"/>
                          <a:ea typeface="Arial"/>
                          <a:cs typeface="Arial"/>
                          <a:sym typeface="Arial"/>
                        </a:rPr>
                        <a:t>Siguendo lo que dijo Sandra…</a:t>
                      </a:r>
                      <a:endParaRPr/>
                    </a:p>
                    <a:p>
                      <a:pPr indent="0" lvl="0" marL="90805" marR="193040" rtl="0" algn="l">
                        <a:lnSpc>
                          <a:spcPct val="125499"/>
                        </a:lnSpc>
                        <a:spcBef>
                          <a:spcPts val="290"/>
                        </a:spcBef>
                        <a:spcAft>
                          <a:spcPts val="0"/>
                        </a:spcAft>
                        <a:buNone/>
                      </a:pPr>
                      <a:r>
                        <a:rPr lang="en-US" sz="1100" u="none" cap="none" strike="noStrike">
                          <a:latin typeface="Arial"/>
                          <a:ea typeface="Arial"/>
                          <a:cs typeface="Arial"/>
                          <a:sym typeface="Arial"/>
                        </a:rPr>
                        <a:t>La idea de María me hizo reﬂexionar sobre el mofvo por el que el personaje haría eso. Tengo una idea que todavía no ha mencionado nadie…</a:t>
                      </a:r>
                      <a:endParaRPr sz="1100" u="none" cap="none" strike="noStrike">
                        <a:latin typeface="Arial"/>
                        <a:ea typeface="Arial"/>
                        <a:cs typeface="Arial"/>
                        <a:sym typeface="Arial"/>
                      </a:endParaRPr>
                    </a:p>
                    <a:p>
                      <a:pPr indent="0" lvl="0" marL="90805" marR="0" rtl="0" algn="l">
                        <a:lnSpc>
                          <a:spcPct val="100000"/>
                        </a:lnSpc>
                        <a:spcBef>
                          <a:spcPts val="310"/>
                        </a:spcBef>
                        <a:spcAft>
                          <a:spcPts val="0"/>
                        </a:spcAft>
                        <a:buNone/>
                      </a:pPr>
                      <a:r>
                        <a:rPr lang="en-US" sz="1100" u="none" cap="none" strike="noStrike">
                          <a:latin typeface="Arial"/>
                          <a:ea typeface="Arial"/>
                          <a:cs typeface="Arial"/>
                          <a:sym typeface="Arial"/>
                        </a:rPr>
                        <a:t>Lo que quise decir antes era...</a:t>
                      </a:r>
                      <a:endParaRPr sz="1100" u="none" cap="none" strike="noStrike">
                        <a:latin typeface="Arial"/>
                        <a:ea typeface="Arial"/>
                        <a:cs typeface="Arial"/>
                        <a:sym typeface="Arial"/>
                      </a:endParaRPr>
                    </a:p>
                    <a:p>
                      <a:pPr indent="0" lvl="0" marL="90805" marR="0" rtl="0" algn="l">
                        <a:lnSpc>
                          <a:spcPct val="100000"/>
                        </a:lnSpc>
                        <a:spcBef>
                          <a:spcPts val="285"/>
                        </a:spcBef>
                        <a:spcAft>
                          <a:spcPts val="0"/>
                        </a:spcAft>
                        <a:buNone/>
                      </a:pPr>
                      <a:r>
                        <a:rPr lang="en-US" sz="1150" u="none" cap="none" strike="noStrike">
                          <a:latin typeface="Arial"/>
                          <a:ea typeface="Arial"/>
                          <a:cs typeface="Arial"/>
                          <a:sym typeface="Arial"/>
                        </a:rPr>
                        <a:t>El cuento de Pablo tiene muchas descripciones muy detalladas.</a:t>
                      </a:r>
                      <a:endParaRPr sz="1150" u="none" cap="none" strike="noStrike">
                        <a:latin typeface="Arial"/>
                        <a:ea typeface="Arial"/>
                        <a:cs typeface="Arial"/>
                        <a:sym typeface="Arial"/>
                      </a:endParaRPr>
                    </a:p>
                    <a:p>
                      <a:pPr indent="0" lvl="0" marL="90805" marR="0" rtl="0" algn="l">
                        <a:lnSpc>
                          <a:spcPct val="100000"/>
                        </a:lnSpc>
                        <a:spcBef>
                          <a:spcPts val="65"/>
                        </a:spcBef>
                        <a:spcAft>
                          <a:spcPts val="0"/>
                        </a:spcAft>
                        <a:buNone/>
                      </a:pPr>
                      <a:r>
                        <a:rPr lang="en-US" sz="1100" u="none" cap="none" strike="noStrike">
                          <a:latin typeface="Arial"/>
                          <a:ea typeface="Arial"/>
                          <a:cs typeface="Arial"/>
                          <a:sym typeface="Arial"/>
                        </a:rPr>
                        <a:t>Mi idea era similar a la de José; escribí que el mejor regalo serían unas ﬂores.</a:t>
                      </a:r>
                      <a:endParaRPr sz="1100" u="none" cap="none" strike="noStrike">
                        <a:latin typeface="Arial"/>
                        <a:ea typeface="Arial"/>
                        <a:cs typeface="Arial"/>
                        <a:sym typeface="Arial"/>
                      </a:endParaRPr>
                    </a:p>
                  </a:txBody>
                  <a:tcPr marT="1130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
        <p:nvSpPr>
          <p:cNvPr id="730" name="Google Shape;730;p48"/>
          <p:cNvSpPr txBox="1"/>
          <p:nvPr/>
        </p:nvSpPr>
        <p:spPr>
          <a:xfrm>
            <a:off x="463176" y="352425"/>
            <a:ext cx="9751695" cy="1268730"/>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37450">
            <a:spAutoFit/>
          </a:bodyPr>
          <a:lstStyle/>
          <a:p>
            <a:pPr indent="0" lvl="0" marL="42545" rtl="0" algn="l">
              <a:lnSpc>
                <a:spcPct val="100000"/>
              </a:lnSpc>
              <a:spcBef>
                <a:spcPts val="0"/>
              </a:spcBef>
              <a:spcAft>
                <a:spcPts val="0"/>
              </a:spcAft>
              <a:buNone/>
            </a:pPr>
            <a:r>
              <a:rPr b="1" lang="en-US" sz="1400">
                <a:latin typeface="Arial"/>
                <a:ea typeface="Arial"/>
                <a:cs typeface="Arial"/>
                <a:sym typeface="Arial"/>
              </a:rPr>
              <a:t>Sección 1: Marco de codificación detallado</a:t>
            </a:r>
            <a:endParaRPr sz="1400">
              <a:latin typeface="Arial"/>
              <a:ea typeface="Arial"/>
              <a:cs typeface="Arial"/>
              <a:sym typeface="Arial"/>
            </a:endParaRPr>
          </a:p>
          <a:p>
            <a:pPr indent="0" lvl="0" marL="42545" marR="307975" rtl="0" algn="l">
              <a:lnSpc>
                <a:spcPct val="121100"/>
              </a:lnSpc>
              <a:spcBef>
                <a:spcPts val="640"/>
              </a:spcBef>
              <a:spcAft>
                <a:spcPts val="0"/>
              </a:spcAft>
              <a:buNone/>
            </a:pPr>
            <a:r>
              <a:rPr lang="en-US" sz="1200">
                <a:latin typeface="Arial"/>
                <a:ea typeface="Arial"/>
                <a:cs typeface="Arial"/>
                <a:sym typeface="Arial"/>
              </a:rPr>
              <a:t>Este esquema de codificación es una versión más detallada del presentado en la Parte B. Estos códigos le ayudarán a identificar el diálogo que está teniendo lugar en su entorno de aprendizaje. Puede aplicar un código de diálogo a cada "turno" de un orador diferente, ya sea que grabe y transcriba lo que se dice, o si realiza una codificación en vivo mientras los y las estudiantes hablan. En las siguientes secciones de este recurso se ofrece orientación sobre cómo se puede utilizar el marco.</a:t>
            </a:r>
            <a:endParaRPr sz="1200">
              <a:latin typeface="Arial"/>
              <a:ea typeface="Arial"/>
              <a:cs typeface="Arial"/>
              <a:sym typeface="Arial"/>
            </a:endParaRPr>
          </a:p>
        </p:txBody>
      </p:sp>
      <p:graphicFrame>
        <p:nvGraphicFramePr>
          <p:cNvPr id="731" name="Google Shape;731;p48"/>
          <p:cNvGraphicFramePr/>
          <p:nvPr/>
        </p:nvGraphicFramePr>
        <p:xfrm>
          <a:off x="487687" y="4675390"/>
          <a:ext cx="3000000" cy="3000000"/>
        </p:xfrm>
        <a:graphic>
          <a:graphicData uri="http://schemas.openxmlformats.org/drawingml/2006/table">
            <a:tbl>
              <a:tblPr bandRow="1" firstRow="1">
                <a:noFill/>
                <a:tableStyleId>{58AB1DB1-8ADB-4D9A-8FE6-866EEACACDEC}</a:tableStyleId>
              </a:tblPr>
              <a:tblGrid>
                <a:gridCol w="2157725"/>
                <a:gridCol w="2428875"/>
                <a:gridCol w="5196200"/>
              </a:tblGrid>
              <a:tr h="2535025">
                <a:tc>
                  <a:txBody>
                    <a:bodyPr/>
                    <a:lstStyle/>
                    <a:p>
                      <a:pPr indent="0" lvl="0" marL="91440" marR="0" rtl="0" algn="l">
                        <a:lnSpc>
                          <a:spcPct val="100000"/>
                        </a:lnSpc>
                        <a:spcBef>
                          <a:spcPts val="0"/>
                        </a:spcBef>
                        <a:spcAft>
                          <a:spcPts val="0"/>
                        </a:spcAft>
                        <a:buNone/>
                      </a:pPr>
                      <a:r>
                        <a:rPr b="1" lang="en-US" sz="1200" u="none" cap="none" strike="noStrike">
                          <a:latin typeface="Arial"/>
                          <a:ea typeface="Arial"/>
                          <a:cs typeface="Arial"/>
                          <a:sym typeface="Arial"/>
                        </a:rPr>
                        <a:t>ID – Invitar a desarrollar ideas</a:t>
                      </a:r>
                      <a:endParaRPr sz="1200" u="none" cap="none" strike="noStrike">
                        <a:latin typeface="Arial"/>
                        <a:ea typeface="Arial"/>
                        <a:cs typeface="Arial"/>
                        <a:sym typeface="Arial"/>
                      </a:endParaRPr>
                    </a:p>
                    <a:p>
                      <a:pPr indent="0" lvl="0" marL="0" marR="0" rtl="0" algn="l">
                        <a:lnSpc>
                          <a:spcPct val="100000"/>
                        </a:lnSpc>
                        <a:spcBef>
                          <a:spcPts val="495"/>
                        </a:spcBef>
                        <a:spcAft>
                          <a:spcPts val="0"/>
                        </a:spcAft>
                        <a:buNone/>
                      </a:pPr>
                      <a:r>
                        <a:t/>
                      </a:r>
                      <a:endParaRPr sz="1200" u="none" cap="none" strike="noStrike">
                        <a:latin typeface="Times New Roman"/>
                        <a:ea typeface="Times New Roman"/>
                        <a:cs typeface="Times New Roman"/>
                        <a:sym typeface="Times New Roman"/>
                      </a:endParaRPr>
                    </a:p>
                    <a:p>
                      <a:pPr indent="0" lvl="0" marL="91440" marR="268605" rtl="0" algn="l">
                        <a:lnSpc>
                          <a:spcPct val="101800"/>
                        </a:lnSpc>
                        <a:spcBef>
                          <a:spcPts val="5"/>
                        </a:spcBef>
                        <a:spcAft>
                          <a:spcPts val="0"/>
                        </a:spcAft>
                        <a:buNone/>
                      </a:pPr>
                      <a:r>
                        <a:rPr lang="en-US" sz="1100" u="none" cap="none" strike="noStrike">
                          <a:latin typeface="Arial"/>
                          <a:ea typeface="Arial"/>
                          <a:cs typeface="Arial"/>
                          <a:sym typeface="Arial"/>
                        </a:rPr>
                        <a:t>Invitar a la elaboración, aclaración, comentario o desarrollo conjunto de ideas o contribuciones a la acfvidad de aprendizaje (p. ej.</a:t>
                      </a:r>
                      <a:endParaRPr sz="1100" u="none" cap="none" strike="noStrike">
                        <a:latin typeface="Arial"/>
                        <a:ea typeface="Arial"/>
                        <a:cs typeface="Arial"/>
                        <a:sym typeface="Arial"/>
                      </a:endParaRPr>
                    </a:p>
                    <a:p>
                      <a:pPr indent="0" lvl="0" marL="91440" marR="254000" rtl="0" algn="l">
                        <a:lnSpc>
                          <a:spcPct val="101800"/>
                        </a:lnSpc>
                        <a:spcBef>
                          <a:spcPts val="0"/>
                        </a:spcBef>
                        <a:spcAft>
                          <a:spcPts val="0"/>
                        </a:spcAft>
                        <a:buNone/>
                      </a:pPr>
                      <a:r>
                        <a:rPr lang="en-US" sz="1100" u="none" cap="none" strike="noStrike">
                          <a:latin typeface="Arial"/>
                          <a:ea typeface="Arial"/>
                          <a:cs typeface="Arial"/>
                          <a:sym typeface="Arial"/>
                        </a:rPr>
                        <a:t>Orales/escritas/otros) propias o de otros</a:t>
                      </a:r>
                      <a:endParaRPr sz="1100" u="none" cap="none" strike="noStrike">
                        <a:latin typeface="Arial"/>
                        <a:ea typeface="Arial"/>
                        <a:cs typeface="Arial"/>
                        <a:sym typeface="Arial"/>
                      </a:endParaRPr>
                    </a:p>
                  </a:txBody>
                  <a:tcPr marT="1124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154940" lvl="0" marL="381000" marR="315595" rtl="0" algn="l">
                        <a:lnSpc>
                          <a:spcPct val="100000"/>
                        </a:lnSpc>
                        <a:spcBef>
                          <a:spcPts val="0"/>
                        </a:spcBef>
                        <a:spcAft>
                          <a:spcPts val="0"/>
                        </a:spcAft>
                        <a:buSzPts val="1000"/>
                        <a:buFont typeface="Arial"/>
                        <a:buChar char="●"/>
                      </a:pPr>
                      <a:r>
                        <a:rPr lang="en-US" sz="1100" u="none" cap="none" strike="noStrike">
                          <a:latin typeface="Arial"/>
                          <a:ea typeface="Arial"/>
                          <a:cs typeface="Arial"/>
                          <a:sym typeface="Arial"/>
                        </a:rPr>
                        <a:t>invitar a otros a desarrollar las 	ideas propias o ajenas</a:t>
                      </a:r>
                      <a:endParaRPr sz="1100" u="none" cap="none" strike="noStrike">
                        <a:latin typeface="Arial"/>
                        <a:ea typeface="Arial"/>
                        <a:cs typeface="Arial"/>
                        <a:sym typeface="Arial"/>
                      </a:endParaRPr>
                    </a:p>
                    <a:p>
                      <a:pPr indent="-154940" lvl="0" marL="381000" marR="0" rtl="0" algn="l">
                        <a:lnSpc>
                          <a:spcPct val="100000"/>
                        </a:lnSpc>
                        <a:spcBef>
                          <a:spcPts val="25"/>
                        </a:spcBef>
                        <a:spcAft>
                          <a:spcPts val="0"/>
                        </a:spcAft>
                        <a:buSzPts val="1000"/>
                        <a:buFont typeface="Arial"/>
                        <a:buChar char="●"/>
                      </a:pPr>
                      <a:r>
                        <a:rPr lang="en-US" sz="1100" u="none" cap="none" strike="noStrike">
                          <a:latin typeface="Arial"/>
                          <a:ea typeface="Arial"/>
                          <a:cs typeface="Arial"/>
                          <a:sym typeface="Arial"/>
                        </a:rPr>
                        <a:t>invitar a aclarar una contribución</a:t>
                      </a:r>
                      <a:endParaRPr sz="1100" u="none" cap="none" strike="noStrike">
                        <a:latin typeface="Arial"/>
                        <a:ea typeface="Arial"/>
                        <a:cs typeface="Arial"/>
                        <a:sym typeface="Arial"/>
                      </a:endParaRPr>
                    </a:p>
                    <a:p>
                      <a:pPr indent="-154940" lvl="0" marL="381000" marR="158115" rtl="0" algn="l">
                        <a:lnSpc>
                          <a:spcPct val="101800"/>
                        </a:lnSpc>
                        <a:spcBef>
                          <a:spcPts val="0"/>
                        </a:spcBef>
                        <a:spcAft>
                          <a:spcPts val="0"/>
                        </a:spcAft>
                        <a:buSzPts val="1000"/>
                        <a:buFont typeface="Arial"/>
                        <a:buChar char="●"/>
                      </a:pPr>
                      <a:r>
                        <a:rPr lang="en-US" sz="1100" u="none" cap="none" strike="noStrike">
                          <a:latin typeface="Arial"/>
                          <a:ea typeface="Arial"/>
                          <a:cs typeface="Arial"/>
                          <a:sym typeface="Arial"/>
                        </a:rPr>
                        <a:t>invitar a otros a manifestar 	acuerdo o desacuerdo, comparar 	o evaluar las ideas o puntos de 	vista de los demás</a:t>
                      </a:r>
                      <a:endParaRPr sz="1100" u="none" cap="none" strike="noStrike">
                        <a:latin typeface="Arial"/>
                        <a:ea typeface="Arial"/>
                        <a:cs typeface="Arial"/>
                        <a:sym typeface="Arial"/>
                      </a:endParaRPr>
                    </a:p>
                    <a:p>
                      <a:pPr indent="-154940" lvl="0" marL="381000" marR="146050" rtl="0" algn="l">
                        <a:lnSpc>
                          <a:spcPct val="101800"/>
                        </a:lnSpc>
                        <a:spcBef>
                          <a:spcPts val="0"/>
                        </a:spcBef>
                        <a:spcAft>
                          <a:spcPts val="0"/>
                        </a:spcAft>
                        <a:buSzPts val="1000"/>
                        <a:buFont typeface="Arial"/>
                        <a:buChar char="●"/>
                      </a:pPr>
                      <a:r>
                        <a:rPr lang="en-US" sz="1100" u="none" cap="none" strike="noStrike">
                          <a:latin typeface="Arial"/>
                          <a:ea typeface="Arial"/>
                          <a:cs typeface="Arial"/>
                          <a:sym typeface="Arial"/>
                        </a:rPr>
                        <a:t>invitar a otros a mejorar o reﬁnar 	una idea</a:t>
                      </a:r>
                      <a:endParaRPr sz="1100" u="none" cap="none" strike="noStrike">
                        <a:latin typeface="Arial"/>
                        <a:ea typeface="Arial"/>
                        <a:cs typeface="Arial"/>
                        <a:sym typeface="Arial"/>
                      </a:endParaRPr>
                    </a:p>
                  </a:txBody>
                  <a:tcPr marT="1079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90805" marR="0" rtl="0" algn="l">
                        <a:lnSpc>
                          <a:spcPct val="100000"/>
                        </a:lnSpc>
                        <a:spcBef>
                          <a:spcPts val="0"/>
                        </a:spcBef>
                        <a:spcAft>
                          <a:spcPts val="0"/>
                        </a:spcAft>
                        <a:buNone/>
                      </a:pPr>
                      <a:r>
                        <a:rPr b="1" lang="en-US" sz="1100" u="none" cap="none" strike="noStrike">
                          <a:latin typeface="Arial"/>
                          <a:ea typeface="Arial"/>
                          <a:cs typeface="Arial"/>
                          <a:sym typeface="Arial"/>
                        </a:rPr>
                        <a:t>Posibles palabras a las que prestar atención:</a:t>
                      </a:r>
                      <a:endParaRPr sz="1100" u="none" cap="none" strike="noStrike">
                        <a:latin typeface="Arial"/>
                        <a:ea typeface="Arial"/>
                        <a:cs typeface="Arial"/>
                        <a:sym typeface="Arial"/>
                      </a:endParaRPr>
                    </a:p>
                    <a:p>
                      <a:pPr indent="31114" lvl="0" marL="112395" marR="231140" rtl="0" algn="l">
                        <a:lnSpc>
                          <a:spcPct val="101800"/>
                        </a:lnSpc>
                        <a:spcBef>
                          <a:spcPts val="600"/>
                        </a:spcBef>
                        <a:spcAft>
                          <a:spcPts val="0"/>
                        </a:spcAft>
                        <a:buNone/>
                      </a:pPr>
                      <a:r>
                        <a:rPr lang="en-US" sz="1100" u="none" cap="none" strike="noStrike">
                          <a:latin typeface="Arial"/>
                          <a:ea typeface="Arial"/>
                          <a:cs typeface="Arial"/>
                          <a:sym typeface="Arial"/>
                        </a:rPr>
                        <a:t>“¿Qué?” “Cuéntame”, “¿Puedes reformular eso?” “¿Tú crees?” “¿Estás de acuerdo?” “¿Puedes añadir algo más a lo que se dijo...?”</a:t>
                      </a:r>
                      <a:endParaRPr sz="1100" u="none" cap="none" strike="noStrike">
                        <a:latin typeface="Arial"/>
                        <a:ea typeface="Arial"/>
                        <a:cs typeface="Arial"/>
                        <a:sym typeface="Arial"/>
                      </a:endParaRPr>
                    </a:p>
                    <a:p>
                      <a:pPr indent="0" lvl="0" marL="112395" marR="0" rtl="0" algn="l">
                        <a:lnSpc>
                          <a:spcPct val="100000"/>
                        </a:lnSpc>
                        <a:spcBef>
                          <a:spcPts val="625"/>
                        </a:spcBef>
                        <a:spcAft>
                          <a:spcPts val="0"/>
                        </a:spcAft>
                        <a:buNone/>
                      </a:pPr>
                      <a:r>
                        <a:rPr b="1" lang="en-US" sz="1100" u="none" cap="none" strike="noStrike">
                          <a:latin typeface="Arial"/>
                          <a:ea typeface="Arial"/>
                          <a:cs typeface="Arial"/>
                          <a:sym typeface="Arial"/>
                        </a:rPr>
                        <a:t>Ejemplos:</a:t>
                      </a:r>
                      <a:endParaRPr sz="1100" u="none" cap="none" strike="noStrike">
                        <a:latin typeface="Arial"/>
                        <a:ea typeface="Arial"/>
                        <a:cs typeface="Arial"/>
                        <a:sym typeface="Arial"/>
                      </a:endParaRPr>
                    </a:p>
                    <a:p>
                      <a:pPr indent="0" lvl="0" marL="112395" marR="0" rtl="0" algn="l">
                        <a:lnSpc>
                          <a:spcPct val="100000"/>
                        </a:lnSpc>
                        <a:spcBef>
                          <a:spcPts val="625"/>
                        </a:spcBef>
                        <a:spcAft>
                          <a:spcPts val="0"/>
                        </a:spcAft>
                        <a:buNone/>
                      </a:pPr>
                      <a:r>
                        <a:rPr lang="en-US" sz="1100" u="none" cap="none" strike="noStrike">
                          <a:latin typeface="Arial"/>
                          <a:ea typeface="Arial"/>
                          <a:cs typeface="Arial"/>
                          <a:sym typeface="Arial"/>
                        </a:rPr>
                        <a:t>¿Qué quieres decir? Cuéntame más…</a:t>
                      </a:r>
                      <a:endParaRPr sz="1100" u="none" cap="none" strike="noStrike">
                        <a:latin typeface="Arial"/>
                        <a:ea typeface="Arial"/>
                        <a:cs typeface="Arial"/>
                        <a:sym typeface="Arial"/>
                      </a:endParaRPr>
                    </a:p>
                    <a:p>
                      <a:pPr indent="0" lvl="0" marL="112395" marR="0" rtl="0" algn="l">
                        <a:lnSpc>
                          <a:spcPct val="100000"/>
                        </a:lnSpc>
                        <a:spcBef>
                          <a:spcPts val="625"/>
                        </a:spcBef>
                        <a:spcAft>
                          <a:spcPts val="0"/>
                        </a:spcAft>
                        <a:buNone/>
                      </a:pPr>
                      <a:r>
                        <a:rPr lang="en-US" sz="1100" u="none" cap="none" strike="noStrike">
                          <a:latin typeface="Arial"/>
                          <a:ea typeface="Arial"/>
                          <a:cs typeface="Arial"/>
                          <a:sym typeface="Arial"/>
                        </a:rPr>
                        <a:t>¿Alguien fene algo que añadir? ¿Puedes dar un ejemplo de lo que has dicho?</a:t>
                      </a:r>
                      <a:endParaRPr sz="1100" u="none" cap="none" strike="noStrike">
                        <a:latin typeface="Arial"/>
                        <a:ea typeface="Arial"/>
                        <a:cs typeface="Arial"/>
                        <a:sym typeface="Arial"/>
                      </a:endParaRPr>
                    </a:p>
                    <a:p>
                      <a:pPr indent="0" lvl="0" marL="112395" marR="112395" rtl="0" algn="l">
                        <a:lnSpc>
                          <a:spcPct val="101800"/>
                        </a:lnSpc>
                        <a:spcBef>
                          <a:spcPts val="600"/>
                        </a:spcBef>
                        <a:spcAft>
                          <a:spcPts val="0"/>
                        </a:spcAft>
                        <a:buNone/>
                      </a:pPr>
                      <a:r>
                        <a:rPr lang="en-US" sz="1100" u="none" cap="none" strike="noStrike">
                          <a:latin typeface="Arial"/>
                          <a:ea typeface="Arial"/>
                          <a:cs typeface="Arial"/>
                          <a:sym typeface="Arial"/>
                        </a:rPr>
                        <a:t>¿Tu idea es similar a la de Manuel? ¿Qué opinas de la idea de María? ¿Estás de acuerdo con lo que Crisfan acaba de decir?</a:t>
                      </a:r>
                      <a:endParaRPr sz="1100" u="none" cap="none" strike="noStrike">
                        <a:latin typeface="Arial"/>
                        <a:ea typeface="Arial"/>
                        <a:cs typeface="Arial"/>
                        <a:sym typeface="Arial"/>
                      </a:endParaRPr>
                    </a:p>
                    <a:p>
                      <a:pPr indent="0" lvl="0" marL="90805" marR="0" rtl="0" algn="l">
                        <a:lnSpc>
                          <a:spcPct val="100000"/>
                        </a:lnSpc>
                        <a:spcBef>
                          <a:spcPts val="620"/>
                        </a:spcBef>
                        <a:spcAft>
                          <a:spcPts val="0"/>
                        </a:spcAft>
                        <a:buNone/>
                      </a:pPr>
                      <a:r>
                        <a:rPr lang="en-US" sz="1100" u="none" cap="none" strike="noStrike">
                          <a:latin typeface="Arial"/>
                          <a:ea typeface="Arial"/>
                          <a:cs typeface="Arial"/>
                          <a:sym typeface="Arial"/>
                        </a:rPr>
                        <a:t>¿Qué otra información necesitamos conocer?</a:t>
                      </a:r>
                      <a:endParaRPr sz="1100" u="none" cap="none" strike="noStrike">
                        <a:latin typeface="Arial"/>
                        <a:ea typeface="Arial"/>
                        <a:cs typeface="Arial"/>
                        <a:sym typeface="Arial"/>
                      </a:endParaRPr>
                    </a:p>
                    <a:p>
                      <a:pPr indent="0" lvl="0" marL="90805" marR="0" rtl="0" algn="l">
                        <a:lnSpc>
                          <a:spcPct val="100000"/>
                        </a:lnSpc>
                        <a:spcBef>
                          <a:spcPts val="340"/>
                        </a:spcBef>
                        <a:spcAft>
                          <a:spcPts val="0"/>
                        </a:spcAft>
                        <a:buNone/>
                      </a:pPr>
                      <a:r>
                        <a:rPr lang="en-US" sz="1100" u="none" cap="none" strike="noStrike">
                          <a:latin typeface="Arial"/>
                          <a:ea typeface="Arial"/>
                          <a:cs typeface="Arial"/>
                          <a:sym typeface="Arial"/>
                        </a:rPr>
                        <a:t>¿Cómo puedes mejorar el mapa conceptual del grupo de Sara?</a:t>
                      </a:r>
                      <a:endParaRPr sz="1100" u="none" cap="none" strike="noStrike">
                        <a:latin typeface="Arial"/>
                        <a:ea typeface="Arial"/>
                        <a:cs typeface="Arial"/>
                        <a:sym typeface="Arial"/>
                      </a:endParaRPr>
                    </a:p>
                  </a:txBody>
                  <a:tcPr marT="1130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35" name="Shape 735"/>
        <p:cNvGrpSpPr/>
        <p:nvPr/>
      </p:nvGrpSpPr>
      <p:grpSpPr>
        <a:xfrm>
          <a:off x="0" y="0"/>
          <a:ext cx="0" cy="0"/>
          <a:chOff x="0" y="0"/>
          <a:chExt cx="0" cy="0"/>
        </a:xfrm>
      </p:grpSpPr>
      <p:graphicFrame>
        <p:nvGraphicFramePr>
          <p:cNvPr id="736" name="Google Shape;736;p49"/>
          <p:cNvGraphicFramePr/>
          <p:nvPr/>
        </p:nvGraphicFramePr>
        <p:xfrm>
          <a:off x="463176" y="463176"/>
          <a:ext cx="3000000" cy="3000000"/>
        </p:xfrm>
        <a:graphic>
          <a:graphicData uri="http://schemas.openxmlformats.org/drawingml/2006/table">
            <a:tbl>
              <a:tblPr bandRow="1" firstRow="1">
                <a:noFill/>
                <a:tableStyleId>{58AB1DB1-8ADB-4D9A-8FE6-866EEACACDEC}</a:tableStyleId>
              </a:tblPr>
              <a:tblGrid>
                <a:gridCol w="2472050"/>
                <a:gridCol w="3139450"/>
                <a:gridCol w="4172575"/>
              </a:tblGrid>
              <a:tr h="493400">
                <a:tc>
                  <a:txBody>
                    <a:bodyPr/>
                    <a:lstStyle/>
                    <a:p>
                      <a:pPr indent="0" lvl="0" marL="327025" marR="0" rtl="0" algn="l">
                        <a:lnSpc>
                          <a:spcPct val="100000"/>
                        </a:lnSpc>
                        <a:spcBef>
                          <a:spcPts val="0"/>
                        </a:spcBef>
                        <a:spcAft>
                          <a:spcPts val="0"/>
                        </a:spcAft>
                        <a:buNone/>
                      </a:pPr>
                      <a:r>
                        <a:rPr b="1" lang="en-US" sz="1100" u="none" cap="none" strike="noStrike">
                          <a:latin typeface="Arial"/>
                          <a:ea typeface="Arial"/>
                          <a:cs typeface="Arial"/>
                          <a:sym typeface="Arial"/>
                        </a:rPr>
                        <a:t>CATEGORÍAS DE CODIFICACIÓN</a:t>
                      </a:r>
                      <a:endParaRPr sz="1100" u="none" cap="none" strike="noStrike">
                        <a:latin typeface="Arial"/>
                        <a:ea typeface="Arial"/>
                        <a:cs typeface="Arial"/>
                        <a:sym typeface="Arial"/>
                      </a:endParaRPr>
                    </a:p>
                  </a:txBody>
                  <a:tcPr marT="336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587375" marR="0" rtl="0" algn="l">
                        <a:lnSpc>
                          <a:spcPct val="100000"/>
                        </a:lnSpc>
                        <a:spcBef>
                          <a:spcPts val="0"/>
                        </a:spcBef>
                        <a:spcAft>
                          <a:spcPts val="0"/>
                        </a:spcAft>
                        <a:buNone/>
                      </a:pPr>
                      <a:r>
                        <a:rPr b="1" lang="en-US" sz="1100" u="none" cap="none" strike="noStrike">
                          <a:latin typeface="Arial"/>
                          <a:ea typeface="Arial"/>
                          <a:cs typeface="Arial"/>
                          <a:sym typeface="Arial"/>
                        </a:rPr>
                        <a:t>CONTRIBUCIONES Y ESTRATEGIAS</a:t>
                      </a:r>
                      <a:endParaRPr sz="1100" u="none" cap="none" strike="noStrike">
                        <a:latin typeface="Arial"/>
                        <a:ea typeface="Arial"/>
                        <a:cs typeface="Arial"/>
                        <a:sym typeface="Arial"/>
                      </a:endParaRPr>
                    </a:p>
                  </a:txBody>
                  <a:tcPr marT="336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100" u="none" cap="none" strike="noStrike">
                          <a:latin typeface="Arial"/>
                          <a:ea typeface="Arial"/>
                          <a:cs typeface="Arial"/>
                          <a:sym typeface="Arial"/>
                        </a:rPr>
                        <a:t>¿QUÉ ESCUCHAMOS?</a:t>
                      </a:r>
                      <a:endParaRPr sz="1100" u="none" cap="none" strike="noStrike">
                        <a:latin typeface="Arial"/>
                        <a:ea typeface="Arial"/>
                        <a:cs typeface="Arial"/>
                        <a:sym typeface="Arial"/>
                      </a:endParaRPr>
                    </a:p>
                  </a:txBody>
                  <a:tcPr marT="336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679075">
                <a:tc>
                  <a:txBody>
                    <a:bodyPr/>
                    <a:lstStyle/>
                    <a:p>
                      <a:pPr indent="0" lvl="0" marL="91440" marR="0" rtl="0" algn="l">
                        <a:lnSpc>
                          <a:spcPct val="100000"/>
                        </a:lnSpc>
                        <a:spcBef>
                          <a:spcPts val="0"/>
                        </a:spcBef>
                        <a:spcAft>
                          <a:spcPts val="0"/>
                        </a:spcAft>
                        <a:buNone/>
                      </a:pPr>
                      <a:r>
                        <a:rPr b="1" lang="en-US" sz="1200" u="none" cap="none" strike="noStrike">
                          <a:latin typeface="Arial"/>
                          <a:ea typeface="Arial"/>
                          <a:cs typeface="Arial"/>
                          <a:sym typeface="Arial"/>
                        </a:rPr>
                        <a:t>R – Rebatir</a:t>
                      </a:r>
                      <a:endParaRPr sz="1200" u="none" cap="none" strike="noStrike">
                        <a:latin typeface="Arial"/>
                        <a:ea typeface="Arial"/>
                        <a:cs typeface="Arial"/>
                        <a:sym typeface="Arial"/>
                      </a:endParaRPr>
                    </a:p>
                    <a:p>
                      <a:pPr indent="0" lvl="0" marL="91440" marR="488950" rtl="0" algn="l">
                        <a:lnSpc>
                          <a:spcPct val="101800"/>
                        </a:lnSpc>
                        <a:spcBef>
                          <a:spcPts val="220"/>
                        </a:spcBef>
                        <a:spcAft>
                          <a:spcPts val="0"/>
                        </a:spcAft>
                        <a:buNone/>
                      </a:pPr>
                      <a:r>
                        <a:rPr lang="en-US" sz="1100" u="none" cap="none" strike="noStrike">
                          <a:latin typeface="Arial"/>
                          <a:ea typeface="Arial"/>
                          <a:cs typeface="Arial"/>
                          <a:sym typeface="Arial"/>
                        </a:rPr>
                        <a:t>Cuesfonar, dudar, desaﬁar o manifestar desacuerdo con una idea</a:t>
                      </a:r>
                      <a:endParaRPr sz="1100" u="none" cap="none" strike="noStrike">
                        <a:latin typeface="Arial"/>
                        <a:ea typeface="Arial"/>
                        <a:cs typeface="Arial"/>
                        <a:sym typeface="Arial"/>
                      </a:endParaRPr>
                    </a:p>
                  </a:txBody>
                  <a:tcPr marT="1124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80339" lvl="0" marL="499744" marR="0" rtl="0" algn="l">
                        <a:lnSpc>
                          <a:spcPct val="100000"/>
                        </a:lnSpc>
                        <a:spcBef>
                          <a:spcPts val="0"/>
                        </a:spcBef>
                        <a:spcAft>
                          <a:spcPts val="0"/>
                        </a:spcAft>
                        <a:buSzPts val="1200"/>
                        <a:buFont typeface="Arial"/>
                        <a:buChar char="•"/>
                      </a:pPr>
                      <a:r>
                        <a:rPr lang="en-US" sz="1100" u="none" cap="none" strike="noStrike">
                          <a:latin typeface="Arial"/>
                          <a:ea typeface="Arial"/>
                          <a:cs typeface="Arial"/>
                          <a:sym typeface="Arial"/>
                        </a:rPr>
                        <a:t>expresar un desacuerdo total o parcial</a:t>
                      </a:r>
                      <a:endParaRPr sz="1100" u="none" cap="none" strike="noStrike">
                        <a:latin typeface="Arial"/>
                        <a:ea typeface="Arial"/>
                        <a:cs typeface="Arial"/>
                        <a:sym typeface="Arial"/>
                      </a:endParaRPr>
                    </a:p>
                    <a:p>
                      <a:pPr indent="-177800" lvl="0" marL="497205" marR="0" rtl="0" algn="l">
                        <a:lnSpc>
                          <a:spcPct val="100000"/>
                        </a:lnSpc>
                        <a:spcBef>
                          <a:spcPts val="25"/>
                        </a:spcBef>
                        <a:spcAft>
                          <a:spcPts val="0"/>
                        </a:spcAft>
                        <a:buSzPts val="1000"/>
                        <a:buFont typeface="Arial"/>
                        <a:buChar char="●"/>
                      </a:pPr>
                      <a:r>
                        <a:rPr lang="en-US" sz="1100" u="none" cap="none" strike="noStrike">
                          <a:latin typeface="Arial"/>
                          <a:ea typeface="Arial"/>
                          <a:cs typeface="Arial"/>
                          <a:sym typeface="Arial"/>
                        </a:rPr>
                        <a:t>poner en duda una idea / cuestiionar una idea</a:t>
                      </a:r>
                      <a:endParaRPr sz="1100" u="none" cap="none" strike="noStrike">
                        <a:latin typeface="Arial"/>
                        <a:ea typeface="Arial"/>
                        <a:cs typeface="Arial"/>
                        <a:sym typeface="Arial"/>
                      </a:endParaRPr>
                    </a:p>
                    <a:p>
                      <a:pPr indent="-177800" lvl="0" marL="497205" marR="0" rtl="0" algn="l">
                        <a:lnSpc>
                          <a:spcPct val="100000"/>
                        </a:lnSpc>
                        <a:spcBef>
                          <a:spcPts val="25"/>
                        </a:spcBef>
                        <a:spcAft>
                          <a:spcPts val="0"/>
                        </a:spcAft>
                        <a:buSzPts val="1000"/>
                        <a:buFont typeface="Arial"/>
                        <a:buChar char="●"/>
                      </a:pPr>
                      <a:r>
                        <a:rPr lang="en-US" sz="1100" u="none" cap="none" strike="noStrike">
                          <a:latin typeface="Arial"/>
                          <a:ea typeface="Arial"/>
                          <a:cs typeface="Arial"/>
                          <a:sym typeface="Arial"/>
                        </a:rPr>
                        <a:t>desaﬁar una idea</a:t>
                      </a:r>
                      <a:endParaRPr sz="1100" u="none" cap="none" strike="noStrike">
                        <a:latin typeface="Arial"/>
                        <a:ea typeface="Arial"/>
                        <a:cs typeface="Arial"/>
                        <a:sym typeface="Arial"/>
                      </a:endParaRPr>
                    </a:p>
                    <a:p>
                      <a:pPr indent="-177800" lvl="0" marL="497205" marR="0" rtl="0" algn="l">
                        <a:lnSpc>
                          <a:spcPct val="100000"/>
                        </a:lnSpc>
                        <a:spcBef>
                          <a:spcPts val="25"/>
                        </a:spcBef>
                        <a:spcAft>
                          <a:spcPts val="0"/>
                        </a:spcAft>
                        <a:buSzPts val="1000"/>
                        <a:buFont typeface="Arial"/>
                        <a:buChar char="●"/>
                      </a:pPr>
                      <a:r>
                        <a:rPr lang="en-US" sz="1100" u="none" cap="none" strike="noStrike">
                          <a:latin typeface="Arial"/>
                          <a:ea typeface="Arial"/>
                          <a:cs typeface="Arial"/>
                          <a:sym typeface="Arial"/>
                        </a:rPr>
                        <a:t>rechazar una idea</a:t>
                      </a:r>
                      <a:endParaRPr sz="1100" u="none" cap="none" strike="noStrike">
                        <a:latin typeface="Arial"/>
                        <a:ea typeface="Arial"/>
                        <a:cs typeface="Arial"/>
                        <a:sym typeface="Arial"/>
                      </a:endParaRPr>
                    </a:p>
                    <a:p>
                      <a:pPr indent="-177800" lvl="0" marL="497205" marR="302895" rtl="0" algn="l">
                        <a:lnSpc>
                          <a:spcPct val="101800"/>
                        </a:lnSpc>
                        <a:spcBef>
                          <a:spcPts val="0"/>
                        </a:spcBef>
                        <a:spcAft>
                          <a:spcPts val="0"/>
                        </a:spcAft>
                        <a:buSzPts val="1000"/>
                        <a:buFont typeface="Arial"/>
                        <a:buChar char="●"/>
                      </a:pPr>
                      <a:r>
                        <a:rPr lang="en-US" sz="1100" u="none" cap="none" strike="noStrike">
                          <a:latin typeface="Arial"/>
                          <a:ea typeface="Arial"/>
                          <a:cs typeface="Arial"/>
                          <a:sym typeface="Arial"/>
                        </a:rPr>
                        <a:t>Desacuerdo: indicar que dos o más de las ideas que se han expresado están en desacuerdo</a:t>
                      </a:r>
                      <a:endParaRPr sz="1100" u="none" cap="none" strike="noStrike">
                        <a:latin typeface="Arial"/>
                        <a:ea typeface="Arial"/>
                        <a:cs typeface="Arial"/>
                        <a:sym typeface="Arial"/>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90805" marR="0" rtl="0" algn="l">
                        <a:lnSpc>
                          <a:spcPct val="100000"/>
                        </a:lnSpc>
                        <a:spcBef>
                          <a:spcPts val="0"/>
                        </a:spcBef>
                        <a:spcAft>
                          <a:spcPts val="0"/>
                        </a:spcAft>
                        <a:buNone/>
                      </a:pPr>
                      <a:r>
                        <a:rPr b="1" lang="en-US" sz="1100" u="none" cap="none" strike="noStrike">
                          <a:latin typeface="Arial"/>
                          <a:ea typeface="Arial"/>
                          <a:cs typeface="Arial"/>
                          <a:sym typeface="Arial"/>
                        </a:rPr>
                        <a:t>Posibles palabras clave a las que prestar atención:</a:t>
                      </a:r>
                      <a:endParaRPr sz="1100" u="none" cap="none" strike="noStrike">
                        <a:latin typeface="Arial"/>
                        <a:ea typeface="Arial"/>
                        <a:cs typeface="Arial"/>
                        <a:sym typeface="Arial"/>
                      </a:endParaRPr>
                    </a:p>
                    <a:p>
                      <a:pPr indent="0" lvl="0" marL="90805" marR="330835" rtl="0" algn="l">
                        <a:lnSpc>
                          <a:spcPct val="101800"/>
                        </a:lnSpc>
                        <a:spcBef>
                          <a:spcPts val="290"/>
                        </a:spcBef>
                        <a:spcAft>
                          <a:spcPts val="0"/>
                        </a:spcAft>
                        <a:buNone/>
                      </a:pPr>
                      <a:r>
                        <a:rPr lang="en-US" sz="1100" u="none" cap="none" strike="noStrike">
                          <a:latin typeface="Arial"/>
                          <a:ea typeface="Arial"/>
                          <a:cs typeface="Arial"/>
                          <a:sym typeface="Arial"/>
                        </a:rPr>
                        <a:t>“No estoy de acuerdo”, “No”, “Pero...”, “¿Estás seguro de que...?” “... idea diferente”</a:t>
                      </a:r>
                      <a:endParaRPr sz="1100" u="none" cap="none" strike="noStrike">
                        <a:latin typeface="Arial"/>
                        <a:ea typeface="Arial"/>
                        <a:cs typeface="Arial"/>
                        <a:sym typeface="Arial"/>
                      </a:endParaRPr>
                    </a:p>
                    <a:p>
                      <a:pPr indent="0" lvl="0" marL="0" marR="0" rtl="0" algn="l">
                        <a:lnSpc>
                          <a:spcPct val="100000"/>
                        </a:lnSpc>
                        <a:spcBef>
                          <a:spcPts val="580"/>
                        </a:spcBef>
                        <a:spcAft>
                          <a:spcPts val="0"/>
                        </a:spcAft>
                        <a:buNone/>
                      </a:pPr>
                      <a:r>
                        <a:t/>
                      </a:r>
                      <a:endParaRPr sz="1100" u="none" cap="none" strike="noStrike">
                        <a:latin typeface="Times New Roman"/>
                        <a:ea typeface="Times New Roman"/>
                        <a:cs typeface="Times New Roman"/>
                        <a:sym typeface="Times New Roman"/>
                      </a:endParaRPr>
                    </a:p>
                    <a:p>
                      <a:pPr indent="0" lvl="0" marL="90805" marR="0" rtl="0" algn="l">
                        <a:lnSpc>
                          <a:spcPct val="100000"/>
                        </a:lnSpc>
                        <a:spcBef>
                          <a:spcPts val="0"/>
                        </a:spcBef>
                        <a:spcAft>
                          <a:spcPts val="0"/>
                        </a:spcAft>
                        <a:buNone/>
                      </a:pPr>
                      <a:r>
                        <a:rPr b="1" lang="en-US" sz="1100" u="none" cap="none" strike="noStrike">
                          <a:latin typeface="Arial"/>
                          <a:ea typeface="Arial"/>
                          <a:cs typeface="Arial"/>
                          <a:sym typeface="Arial"/>
                        </a:rPr>
                        <a:t>Ejemplos:</a:t>
                      </a:r>
                      <a:endParaRPr sz="1100" u="none" cap="none" strike="noStrike">
                        <a:latin typeface="Arial"/>
                        <a:ea typeface="Arial"/>
                        <a:cs typeface="Arial"/>
                        <a:sym typeface="Arial"/>
                      </a:endParaRPr>
                    </a:p>
                    <a:p>
                      <a:pPr indent="0" lvl="0" marL="90805" marR="0" rtl="0" algn="l">
                        <a:lnSpc>
                          <a:spcPct val="100000"/>
                        </a:lnSpc>
                        <a:spcBef>
                          <a:spcPts val="340"/>
                        </a:spcBef>
                        <a:spcAft>
                          <a:spcPts val="0"/>
                        </a:spcAft>
                        <a:buNone/>
                      </a:pPr>
                      <a:r>
                        <a:rPr lang="en-US" sz="1100" u="none" cap="none" strike="noStrike">
                          <a:latin typeface="Arial"/>
                          <a:ea typeface="Arial"/>
                          <a:cs typeface="Arial"/>
                          <a:sym typeface="Arial"/>
                        </a:rPr>
                        <a:t>No estoy seguro de que realmente se sostenga (ﬂote)</a:t>
                      </a:r>
                      <a:endParaRPr sz="1100" u="none" cap="none" strike="noStrike">
                        <a:latin typeface="Arial"/>
                        <a:ea typeface="Arial"/>
                        <a:cs typeface="Arial"/>
                        <a:sym typeface="Arial"/>
                      </a:endParaRPr>
                    </a:p>
                    <a:p>
                      <a:pPr indent="0" lvl="0" marL="90805" marR="0" rtl="0" algn="l">
                        <a:lnSpc>
                          <a:spcPct val="100000"/>
                        </a:lnSpc>
                        <a:spcBef>
                          <a:spcPts val="310"/>
                        </a:spcBef>
                        <a:spcAft>
                          <a:spcPts val="0"/>
                        </a:spcAft>
                        <a:buNone/>
                      </a:pPr>
                      <a:r>
                        <a:rPr lang="en-US" sz="1100" u="none" cap="none" strike="noStrike">
                          <a:latin typeface="Arial"/>
                          <a:ea typeface="Arial"/>
                          <a:cs typeface="Arial"/>
                          <a:sym typeface="Arial"/>
                        </a:rPr>
                        <a:t>No creo que eso sea cierto, yo creo..., tengo una idea disfnta...</a:t>
                      </a:r>
                      <a:endParaRPr sz="1100" u="none" cap="none" strike="noStrike">
                        <a:latin typeface="Arial"/>
                        <a:ea typeface="Arial"/>
                        <a:cs typeface="Arial"/>
                        <a:sym typeface="Arial"/>
                      </a:endParaRPr>
                    </a:p>
                    <a:p>
                      <a:pPr indent="0" lvl="0" marL="90805" marR="0" rtl="0" algn="l">
                        <a:lnSpc>
                          <a:spcPct val="100000"/>
                        </a:lnSpc>
                        <a:spcBef>
                          <a:spcPts val="310"/>
                        </a:spcBef>
                        <a:spcAft>
                          <a:spcPts val="0"/>
                        </a:spcAft>
                        <a:buNone/>
                      </a:pPr>
                      <a:r>
                        <a:rPr lang="en-US" sz="1100" u="none" cap="none" strike="noStrike">
                          <a:latin typeface="Arial"/>
                          <a:ea typeface="Arial"/>
                          <a:cs typeface="Arial"/>
                          <a:sym typeface="Arial"/>
                        </a:rPr>
                        <a:t>¿Estás seguro de que los ángulos son iguales?</a:t>
                      </a:r>
                      <a:endParaRPr sz="1100" u="none" cap="none" strike="noStrike">
                        <a:latin typeface="Arial"/>
                        <a:ea typeface="Arial"/>
                        <a:cs typeface="Arial"/>
                        <a:sym typeface="Arial"/>
                      </a:endParaRPr>
                    </a:p>
                    <a:p>
                      <a:pPr indent="0" lvl="0" marL="90805" marR="0" rtl="0" algn="l">
                        <a:lnSpc>
                          <a:spcPct val="100000"/>
                        </a:lnSpc>
                        <a:spcBef>
                          <a:spcPts val="625"/>
                        </a:spcBef>
                        <a:spcAft>
                          <a:spcPts val="0"/>
                        </a:spcAft>
                        <a:buNone/>
                      </a:pPr>
                      <a:r>
                        <a:rPr lang="en-US" sz="1100" u="none" cap="none" strike="noStrike">
                          <a:latin typeface="Arial"/>
                          <a:ea typeface="Arial"/>
                          <a:cs typeface="Arial"/>
                          <a:sym typeface="Arial"/>
                        </a:rPr>
                        <a:t>Pero eso no pasaría si...</a:t>
                      </a:r>
                      <a:endParaRPr sz="1100" u="none" cap="none" strike="noStrike">
                        <a:latin typeface="Arial"/>
                        <a:ea typeface="Arial"/>
                        <a:cs typeface="Arial"/>
                        <a:sym typeface="Arial"/>
                      </a:endParaRPr>
                    </a:p>
                    <a:p>
                      <a:pPr indent="0" lvl="0" marL="90805" marR="1510665" rtl="0" algn="l">
                        <a:lnSpc>
                          <a:spcPct val="123600"/>
                        </a:lnSpc>
                        <a:spcBef>
                          <a:spcPts val="25"/>
                        </a:spcBef>
                        <a:spcAft>
                          <a:spcPts val="0"/>
                        </a:spcAft>
                        <a:buNone/>
                      </a:pPr>
                      <a:r>
                        <a:rPr lang="en-US" sz="1100" u="none" cap="none" strike="noStrike">
                          <a:latin typeface="Arial"/>
                          <a:ea typeface="Arial"/>
                          <a:cs typeface="Arial"/>
                          <a:sym typeface="Arial"/>
                        </a:rPr>
                        <a:t>Eso es parcialmente cierto, pero no cuando... No estoy para nada de acuerdo con eso porque…</a:t>
                      </a:r>
                      <a:endParaRPr sz="1100" u="none" cap="none" strike="noStrike">
                        <a:latin typeface="Arial"/>
                        <a:ea typeface="Arial"/>
                        <a:cs typeface="Arial"/>
                        <a:sym typeface="Arial"/>
                      </a:endParaRPr>
                    </a:p>
                    <a:p>
                      <a:pPr indent="0" lvl="0" marL="90805" marR="0" rtl="0" algn="l">
                        <a:lnSpc>
                          <a:spcPct val="100000"/>
                        </a:lnSpc>
                        <a:spcBef>
                          <a:spcPts val="335"/>
                        </a:spcBef>
                        <a:spcAft>
                          <a:spcPts val="0"/>
                        </a:spcAft>
                        <a:buNone/>
                      </a:pPr>
                      <a:r>
                        <a:rPr lang="en-US" sz="1100" u="none" cap="none" strike="noStrike">
                          <a:latin typeface="Arial"/>
                          <a:ea typeface="Arial"/>
                          <a:cs typeface="Arial"/>
                          <a:sym typeface="Arial"/>
                        </a:rPr>
                        <a:t>No, creo que es otr aa cosa</a:t>
                      </a:r>
                      <a:endParaRPr/>
                    </a:p>
                    <a:p>
                      <a:pPr indent="0" lvl="0" marL="90805" marR="0" rtl="0" algn="l">
                        <a:lnSpc>
                          <a:spcPct val="100000"/>
                        </a:lnSpc>
                        <a:spcBef>
                          <a:spcPts val="335"/>
                        </a:spcBef>
                        <a:spcAft>
                          <a:spcPts val="0"/>
                        </a:spcAft>
                        <a:buNone/>
                      </a:pPr>
                      <a:r>
                        <a:rPr lang="en-US" sz="1100" u="none" cap="none" strike="noStrike">
                          <a:latin typeface="Arial"/>
                          <a:ea typeface="Arial"/>
                          <a:cs typeface="Arial"/>
                          <a:sym typeface="Arial"/>
                        </a:rPr>
                        <a:t>Me pregunto si en vez de eso sería…</a:t>
                      </a:r>
                      <a:endParaRPr sz="1100" u="none" cap="none" strike="noStrike">
                        <a:latin typeface="Arial"/>
                        <a:ea typeface="Arial"/>
                        <a:cs typeface="Arial"/>
                        <a:sym typeface="Arial"/>
                      </a:endParaRPr>
                    </a:p>
                  </a:txBody>
                  <a:tcPr marT="1282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3185150">
                <a:tc>
                  <a:txBody>
                    <a:bodyPr/>
                    <a:lstStyle/>
                    <a:p>
                      <a:pPr indent="0" lvl="0" marL="91440" marR="0" rtl="0" algn="l">
                        <a:lnSpc>
                          <a:spcPct val="100000"/>
                        </a:lnSpc>
                        <a:spcBef>
                          <a:spcPts val="0"/>
                        </a:spcBef>
                        <a:spcAft>
                          <a:spcPts val="0"/>
                        </a:spcAft>
                        <a:buNone/>
                      </a:pPr>
                      <a:r>
                        <a:rPr b="1" lang="en-US" sz="1100" u="none" cap="none" strike="noStrike">
                          <a:latin typeface="Arial"/>
                          <a:ea typeface="Arial"/>
                          <a:cs typeface="Arial"/>
                          <a:sym typeface="Arial"/>
                        </a:rPr>
                        <a:t>RE – Razonar de forma explícita</a:t>
                      </a:r>
                      <a:endParaRPr sz="1100" u="none" cap="none" strike="noStrike">
                        <a:latin typeface="Arial"/>
                        <a:ea typeface="Arial"/>
                        <a:cs typeface="Arial"/>
                        <a:sym typeface="Arial"/>
                      </a:endParaRPr>
                    </a:p>
                    <a:p>
                      <a:pPr indent="0" lvl="0" marL="91440" marR="210820" rtl="0" algn="l">
                        <a:lnSpc>
                          <a:spcPct val="101800"/>
                        </a:lnSpc>
                        <a:spcBef>
                          <a:spcPts val="600"/>
                        </a:spcBef>
                        <a:spcAft>
                          <a:spcPts val="0"/>
                        </a:spcAft>
                        <a:buNone/>
                      </a:pPr>
                      <a:r>
                        <a:rPr i="1" lang="en-US" sz="1100" u="none" cap="none" strike="noStrike">
                          <a:latin typeface="Arial"/>
                          <a:ea typeface="Arial"/>
                          <a:cs typeface="Arial"/>
                          <a:sym typeface="Arial"/>
                        </a:rPr>
                        <a:t>Explicar, argumentar y/o especular en relación con las ideas propias o ajenas</a:t>
                      </a:r>
                      <a:endParaRPr sz="1100" u="none" cap="none" strike="noStrike">
                        <a:latin typeface="Arial"/>
                        <a:ea typeface="Arial"/>
                        <a:cs typeface="Arial"/>
                        <a:sym typeface="Arial"/>
                      </a:endParaRPr>
                    </a:p>
                  </a:txBody>
                  <a:tcPr marT="1130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154940" lvl="0" marL="381000" marR="415290" rtl="0" algn="l">
                        <a:lnSpc>
                          <a:spcPct val="101800"/>
                        </a:lnSpc>
                        <a:spcBef>
                          <a:spcPts val="0"/>
                        </a:spcBef>
                        <a:spcAft>
                          <a:spcPts val="0"/>
                        </a:spcAft>
                        <a:buSzPts val="1000"/>
                        <a:buFont typeface="Arial"/>
                        <a:buChar char="●"/>
                      </a:pPr>
                      <a:r>
                        <a:rPr lang="en-US" sz="1100" u="none" cap="none" strike="noStrike">
                          <a:latin typeface="Arial"/>
                          <a:ea typeface="Arial"/>
                          <a:cs typeface="Arial"/>
                          <a:sym typeface="Arial"/>
                        </a:rPr>
                        <a:t>explicar, jusfﬁcar, basarse en evidencias, 	hacer analogías, establecer disfnciones</a:t>
                      </a:r>
                      <a:endParaRPr sz="1100" u="none" cap="none" strike="noStrike">
                        <a:latin typeface="Arial"/>
                        <a:ea typeface="Arial"/>
                        <a:cs typeface="Arial"/>
                        <a:sym typeface="Arial"/>
                      </a:endParaRPr>
                    </a:p>
                    <a:p>
                      <a:pPr indent="-154940" lvl="0" marL="381000" marR="0" rtl="0" algn="l">
                        <a:lnSpc>
                          <a:spcPct val="100000"/>
                        </a:lnSpc>
                        <a:spcBef>
                          <a:spcPts val="25"/>
                        </a:spcBef>
                        <a:spcAft>
                          <a:spcPts val="0"/>
                        </a:spcAft>
                        <a:buSzPts val="1000"/>
                        <a:buFont typeface="Arial"/>
                        <a:buChar char="●"/>
                      </a:pPr>
                      <a:r>
                        <a:rPr lang="en-US" sz="1100" u="none" cap="none" strike="noStrike">
                          <a:latin typeface="Arial"/>
                          <a:ea typeface="Arial"/>
                          <a:cs typeface="Arial"/>
                          <a:sym typeface="Arial"/>
                        </a:rPr>
                        <a:t>pronosfcar, conjeturar</a:t>
                      </a:r>
                      <a:endParaRPr sz="1100" u="none" cap="none" strike="noStrike">
                        <a:latin typeface="Arial"/>
                        <a:ea typeface="Arial"/>
                        <a:cs typeface="Arial"/>
                        <a:sym typeface="Arial"/>
                      </a:endParaRPr>
                    </a:p>
                    <a:p>
                      <a:pPr indent="-154940" lvl="0" marL="381000" marR="0" rtl="0" algn="l">
                        <a:lnSpc>
                          <a:spcPct val="100000"/>
                        </a:lnSpc>
                        <a:spcBef>
                          <a:spcPts val="20"/>
                        </a:spcBef>
                        <a:spcAft>
                          <a:spcPts val="0"/>
                        </a:spcAft>
                        <a:buSzPts val="1000"/>
                        <a:buFont typeface="Arial"/>
                        <a:buChar char="●"/>
                      </a:pPr>
                      <a:r>
                        <a:rPr lang="en-US" sz="1100" u="none" cap="none" strike="noStrike">
                          <a:latin typeface="Arial"/>
                          <a:ea typeface="Arial"/>
                          <a:cs typeface="Arial"/>
                          <a:sym typeface="Arial"/>
                        </a:rPr>
                        <a:t>especular, explorar disfntas posibilidades</a:t>
                      </a:r>
                      <a:endParaRPr sz="1100" u="none" cap="none" strike="noStrike">
                        <a:latin typeface="Arial"/>
                        <a:ea typeface="Arial"/>
                        <a:cs typeface="Arial"/>
                        <a:sym typeface="Arial"/>
                      </a:endParaRPr>
                    </a:p>
                  </a:txBody>
                  <a:tcPr marT="1416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90805" marR="0" rtl="0" algn="l">
                        <a:lnSpc>
                          <a:spcPct val="100000"/>
                        </a:lnSpc>
                        <a:spcBef>
                          <a:spcPts val="0"/>
                        </a:spcBef>
                        <a:spcAft>
                          <a:spcPts val="0"/>
                        </a:spcAft>
                        <a:buNone/>
                      </a:pPr>
                      <a:r>
                        <a:rPr b="1" lang="en-US" sz="1100" u="none" cap="none" strike="noStrike">
                          <a:latin typeface="Arial"/>
                          <a:ea typeface="Arial"/>
                          <a:cs typeface="Arial"/>
                          <a:sym typeface="Arial"/>
                        </a:rPr>
                        <a:t>Posibles palabras clave a las que prestar atención:</a:t>
                      </a:r>
                      <a:endParaRPr sz="1100" u="none" cap="none" strike="noStrike">
                        <a:latin typeface="Arial"/>
                        <a:ea typeface="Arial"/>
                        <a:cs typeface="Arial"/>
                        <a:sym typeface="Arial"/>
                      </a:endParaRPr>
                    </a:p>
                    <a:p>
                      <a:pPr indent="0" lvl="0" marL="90805" marR="412750" rtl="0" algn="l">
                        <a:lnSpc>
                          <a:spcPct val="101800"/>
                        </a:lnSpc>
                        <a:spcBef>
                          <a:spcPts val="600"/>
                        </a:spcBef>
                        <a:spcAft>
                          <a:spcPts val="0"/>
                        </a:spcAft>
                        <a:buNone/>
                      </a:pPr>
                      <a:r>
                        <a:rPr lang="en-US" sz="1100" u="none" cap="none" strike="noStrike">
                          <a:latin typeface="Arial"/>
                          <a:ea typeface="Arial"/>
                          <a:cs typeface="Arial"/>
                          <a:sym typeface="Arial"/>
                        </a:rPr>
                        <a:t>“Creo”, “porque”, “así que”, “por lo tanto”, “para esto es necesario…”, “si... entonces”, “no, a menos que...”, “es como...”, “imagina si...”, “sería”, “podría” o “puede”</a:t>
                      </a:r>
                      <a:endParaRPr sz="1100" u="none" cap="none" strike="noStrike">
                        <a:latin typeface="Arial"/>
                        <a:ea typeface="Arial"/>
                        <a:cs typeface="Arial"/>
                        <a:sym typeface="Arial"/>
                      </a:endParaRPr>
                    </a:p>
                    <a:p>
                      <a:pPr indent="0" lvl="0" marL="112395" marR="0" rtl="0" algn="l">
                        <a:lnSpc>
                          <a:spcPct val="100000"/>
                        </a:lnSpc>
                        <a:spcBef>
                          <a:spcPts val="625"/>
                        </a:spcBef>
                        <a:spcAft>
                          <a:spcPts val="0"/>
                        </a:spcAft>
                        <a:buNone/>
                      </a:pPr>
                      <a:r>
                        <a:rPr b="1" lang="en-US" sz="1100" u="none" cap="none" strike="noStrike">
                          <a:latin typeface="Arial"/>
                          <a:ea typeface="Arial"/>
                          <a:cs typeface="Arial"/>
                          <a:sym typeface="Arial"/>
                        </a:rPr>
                        <a:t>Ejemplos:</a:t>
                      </a:r>
                      <a:endParaRPr sz="1100" u="none" cap="none" strike="noStrike">
                        <a:latin typeface="Arial"/>
                        <a:ea typeface="Arial"/>
                        <a:cs typeface="Arial"/>
                        <a:sym typeface="Arial"/>
                      </a:endParaRPr>
                    </a:p>
                    <a:p>
                      <a:pPr indent="0" lvl="0" marL="122554" marR="0" rtl="0" algn="l">
                        <a:lnSpc>
                          <a:spcPct val="100000"/>
                        </a:lnSpc>
                        <a:spcBef>
                          <a:spcPts val="620"/>
                        </a:spcBef>
                        <a:spcAft>
                          <a:spcPts val="0"/>
                        </a:spcAft>
                        <a:buNone/>
                      </a:pPr>
                      <a:r>
                        <a:rPr lang="en-US" sz="1100" u="none" cap="none" strike="noStrike">
                          <a:latin typeface="Arial"/>
                          <a:ea typeface="Arial"/>
                          <a:cs typeface="Arial"/>
                          <a:sym typeface="Arial"/>
                        </a:rPr>
                        <a:t>Creo que la madera ﬂotaría, pero no el metal.</a:t>
                      </a:r>
                      <a:endParaRPr sz="1100" u="none" cap="none" strike="noStrike">
                        <a:latin typeface="Arial"/>
                        <a:ea typeface="Arial"/>
                        <a:cs typeface="Arial"/>
                        <a:sym typeface="Arial"/>
                      </a:endParaRPr>
                    </a:p>
                    <a:p>
                      <a:pPr indent="0" lvl="0" marL="112395" marR="419734" rtl="0" algn="l">
                        <a:lnSpc>
                          <a:spcPct val="101800"/>
                        </a:lnSpc>
                        <a:spcBef>
                          <a:spcPts val="580"/>
                        </a:spcBef>
                        <a:spcAft>
                          <a:spcPts val="0"/>
                        </a:spcAft>
                        <a:buNone/>
                      </a:pPr>
                      <a:r>
                        <a:rPr lang="en-US" sz="1100" u="none" cap="none" strike="noStrike">
                          <a:latin typeface="Arial"/>
                          <a:ea typeface="Arial"/>
                          <a:cs typeface="Arial"/>
                          <a:sym typeface="Arial"/>
                        </a:rPr>
                        <a:t>El hecho de que las capas de hielo se hayan derrefdo un 10% es prueba de la teoría del calentamiento global.</a:t>
                      </a:r>
                      <a:endParaRPr sz="1100" u="none" cap="none" strike="noStrike">
                        <a:latin typeface="Arial"/>
                        <a:ea typeface="Arial"/>
                        <a:cs typeface="Arial"/>
                        <a:sym typeface="Arial"/>
                      </a:endParaRPr>
                    </a:p>
                    <a:p>
                      <a:pPr indent="0" lvl="0" marL="112395" marR="356235" rtl="0" algn="l">
                        <a:lnSpc>
                          <a:spcPct val="101800"/>
                        </a:lnSpc>
                        <a:spcBef>
                          <a:spcPts val="600"/>
                        </a:spcBef>
                        <a:spcAft>
                          <a:spcPts val="0"/>
                        </a:spcAft>
                        <a:buNone/>
                      </a:pPr>
                      <a:r>
                        <a:rPr lang="en-US" sz="1100" u="none" cap="none" strike="noStrike">
                          <a:latin typeface="Arial"/>
                          <a:ea typeface="Arial"/>
                          <a:cs typeface="Arial"/>
                          <a:sym typeface="Arial"/>
                        </a:rPr>
                        <a:t>Si niños y niñas no tuvieran que ir al colegio, no aprenderían bien matemáfcas.</a:t>
                      </a:r>
                      <a:endParaRPr sz="1100" u="none" cap="none" strike="noStrike">
                        <a:latin typeface="Arial"/>
                        <a:ea typeface="Arial"/>
                        <a:cs typeface="Arial"/>
                        <a:sym typeface="Arial"/>
                      </a:endParaRPr>
                    </a:p>
                    <a:p>
                      <a:pPr indent="0" lvl="0" marL="112395" marR="93980" rtl="0" algn="l">
                        <a:lnSpc>
                          <a:spcPct val="101800"/>
                        </a:lnSpc>
                        <a:spcBef>
                          <a:spcPts val="600"/>
                        </a:spcBef>
                        <a:spcAft>
                          <a:spcPts val="0"/>
                        </a:spcAft>
                        <a:buNone/>
                      </a:pPr>
                      <a:r>
                        <a:rPr lang="en-US" sz="1100" u="none" cap="none" strike="noStrike">
                          <a:latin typeface="Arial"/>
                          <a:ea typeface="Arial"/>
                          <a:cs typeface="Arial"/>
                          <a:sym typeface="Arial"/>
                        </a:rPr>
                        <a:t>Si escogiera la primera alternafva, estaría más seguro, pero si eligiera la segunda, podría tener mayores ganancias a largo plazo.</a:t>
                      </a:r>
                      <a:endParaRPr sz="1100" u="none" cap="none" strike="noStrike">
                        <a:latin typeface="Arial"/>
                        <a:ea typeface="Arial"/>
                        <a:cs typeface="Arial"/>
                        <a:sym typeface="Arial"/>
                      </a:endParaRPr>
                    </a:p>
                    <a:p>
                      <a:pPr indent="0" lvl="0" marL="112395" marR="257809" rtl="0" algn="l">
                        <a:lnSpc>
                          <a:spcPct val="101800"/>
                        </a:lnSpc>
                        <a:spcBef>
                          <a:spcPts val="600"/>
                        </a:spcBef>
                        <a:spcAft>
                          <a:spcPts val="0"/>
                        </a:spcAft>
                        <a:buNone/>
                      </a:pPr>
                      <a:r>
                        <a:rPr lang="en-US" sz="1100" u="none" cap="none" strike="noStrike">
                          <a:latin typeface="Arial"/>
                          <a:ea typeface="Arial"/>
                          <a:cs typeface="Arial"/>
                          <a:sym typeface="Arial"/>
                        </a:rPr>
                        <a:t>Creo que el autor puede estar haciendo referencia a las emociones cuando escribe sobre el agua.</a:t>
                      </a:r>
                      <a:endParaRPr sz="1100" u="none" cap="none" strike="noStrike">
                        <a:latin typeface="Arial"/>
                        <a:ea typeface="Arial"/>
                        <a:cs typeface="Arial"/>
                        <a:sym typeface="Arial"/>
                      </a:endParaRPr>
                    </a:p>
                  </a:txBody>
                  <a:tcPr marT="889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40" name="Shape 740"/>
        <p:cNvGrpSpPr/>
        <p:nvPr/>
      </p:nvGrpSpPr>
      <p:grpSpPr>
        <a:xfrm>
          <a:off x="0" y="0"/>
          <a:ext cx="0" cy="0"/>
          <a:chOff x="0" y="0"/>
          <a:chExt cx="0" cy="0"/>
        </a:xfrm>
      </p:grpSpPr>
      <p:graphicFrame>
        <p:nvGraphicFramePr>
          <p:cNvPr id="741" name="Google Shape;741;p50"/>
          <p:cNvGraphicFramePr/>
          <p:nvPr/>
        </p:nvGraphicFramePr>
        <p:xfrm>
          <a:off x="463176" y="463176"/>
          <a:ext cx="3000000" cy="3000000"/>
        </p:xfrm>
        <a:graphic>
          <a:graphicData uri="http://schemas.openxmlformats.org/drawingml/2006/table">
            <a:tbl>
              <a:tblPr bandRow="1" firstRow="1">
                <a:noFill/>
                <a:tableStyleId>{58AB1DB1-8ADB-4D9A-8FE6-866EEACACDEC}</a:tableStyleId>
              </a:tblPr>
              <a:tblGrid>
                <a:gridCol w="2472050"/>
                <a:gridCol w="3139450"/>
                <a:gridCol w="4377050"/>
              </a:tblGrid>
              <a:tr h="359400">
                <a:tc>
                  <a:txBody>
                    <a:bodyPr/>
                    <a:lstStyle/>
                    <a:p>
                      <a:pPr indent="0" lvl="0" marL="327025" marR="0" rtl="0" algn="l">
                        <a:lnSpc>
                          <a:spcPct val="100000"/>
                        </a:lnSpc>
                        <a:spcBef>
                          <a:spcPts val="0"/>
                        </a:spcBef>
                        <a:spcAft>
                          <a:spcPts val="0"/>
                        </a:spcAft>
                        <a:buNone/>
                      </a:pPr>
                      <a:r>
                        <a:rPr b="1" lang="en-US" sz="1100" u="none" cap="none" strike="noStrike">
                          <a:latin typeface="Arial"/>
                          <a:ea typeface="Arial"/>
                          <a:cs typeface="Arial"/>
                          <a:sym typeface="Arial"/>
                        </a:rPr>
                        <a:t>CATEGORÍAS DE CODIFICACIÓN</a:t>
                      </a:r>
                      <a:endParaRPr sz="1100" u="none" cap="none" strike="noStrike">
                        <a:latin typeface="Arial"/>
                        <a:ea typeface="Arial"/>
                        <a:cs typeface="Arial"/>
                        <a:sym typeface="Arial"/>
                      </a:endParaRPr>
                    </a:p>
                  </a:txBody>
                  <a:tcPr marT="336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587375" marR="0" rtl="0" algn="l">
                        <a:lnSpc>
                          <a:spcPct val="100000"/>
                        </a:lnSpc>
                        <a:spcBef>
                          <a:spcPts val="0"/>
                        </a:spcBef>
                        <a:spcAft>
                          <a:spcPts val="0"/>
                        </a:spcAft>
                        <a:buNone/>
                      </a:pPr>
                      <a:r>
                        <a:rPr b="1" lang="en-US" sz="1100" u="none" cap="none" strike="noStrike">
                          <a:latin typeface="Arial"/>
                          <a:ea typeface="Arial"/>
                          <a:cs typeface="Arial"/>
                          <a:sym typeface="Arial"/>
                        </a:rPr>
                        <a:t>CONTRIBUCIONES Y ESTRATEGIAS</a:t>
                      </a:r>
                      <a:endParaRPr sz="1100" u="none" cap="none" strike="noStrike">
                        <a:latin typeface="Arial"/>
                        <a:ea typeface="Arial"/>
                        <a:cs typeface="Arial"/>
                        <a:sym typeface="Arial"/>
                      </a:endParaRPr>
                    </a:p>
                  </a:txBody>
                  <a:tcPr marT="336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635" marR="0" rtl="0" algn="ctr">
                        <a:lnSpc>
                          <a:spcPct val="100000"/>
                        </a:lnSpc>
                        <a:spcBef>
                          <a:spcPts val="0"/>
                        </a:spcBef>
                        <a:spcAft>
                          <a:spcPts val="0"/>
                        </a:spcAft>
                        <a:buNone/>
                      </a:pPr>
                      <a:r>
                        <a:rPr b="1" lang="en-US" sz="1100" u="none" cap="none" strike="noStrike">
                          <a:latin typeface="Arial"/>
                          <a:ea typeface="Arial"/>
                          <a:cs typeface="Arial"/>
                          <a:sym typeface="Arial"/>
                        </a:rPr>
                        <a:t>¿QUÉ ESCUCHAMOS?</a:t>
                      </a:r>
                      <a:endParaRPr sz="1100" u="none" cap="none" strike="noStrike">
                        <a:latin typeface="Arial"/>
                        <a:ea typeface="Arial"/>
                        <a:cs typeface="Arial"/>
                        <a:sym typeface="Arial"/>
                      </a:endParaRPr>
                    </a:p>
                  </a:txBody>
                  <a:tcPr marT="336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3102600">
                <a:tc>
                  <a:txBody>
                    <a:bodyPr/>
                    <a:lstStyle/>
                    <a:p>
                      <a:pPr indent="0" lvl="0" marL="91440" marR="0" rtl="0" algn="l">
                        <a:lnSpc>
                          <a:spcPct val="100000"/>
                        </a:lnSpc>
                        <a:spcBef>
                          <a:spcPts val="0"/>
                        </a:spcBef>
                        <a:spcAft>
                          <a:spcPts val="0"/>
                        </a:spcAft>
                        <a:buNone/>
                      </a:pPr>
                      <a:r>
                        <a:rPr b="1" lang="en-US" sz="1200" u="none" cap="none" strike="noStrike">
                          <a:latin typeface="Arial"/>
                          <a:ea typeface="Arial"/>
                          <a:cs typeface="Arial"/>
                          <a:sym typeface="Arial"/>
                        </a:rPr>
                        <a:t>IR – Invitar a razonar</a:t>
                      </a:r>
                      <a:endParaRPr sz="1200" u="none" cap="none" strike="noStrike">
                        <a:latin typeface="Arial"/>
                        <a:ea typeface="Arial"/>
                        <a:cs typeface="Arial"/>
                        <a:sym typeface="Arial"/>
                      </a:endParaRPr>
                    </a:p>
                    <a:p>
                      <a:pPr indent="0" lvl="0" marL="91440" marR="93980" rtl="0" algn="l">
                        <a:lnSpc>
                          <a:spcPct val="101800"/>
                        </a:lnSpc>
                        <a:spcBef>
                          <a:spcPts val="200"/>
                        </a:spcBef>
                        <a:spcAft>
                          <a:spcPts val="0"/>
                        </a:spcAft>
                        <a:buNone/>
                      </a:pPr>
                      <a:r>
                        <a:rPr lang="en-US" sz="1100" u="none" cap="none" strike="noStrike">
                          <a:latin typeface="Arial"/>
                          <a:ea typeface="Arial"/>
                          <a:cs typeface="Arial"/>
                          <a:sym typeface="Arial"/>
                        </a:rPr>
                        <a:t>Invita a otros a explicar, argumentar y/o especular en relación con las ideas propias o ajenas</a:t>
                      </a:r>
                      <a:endParaRPr sz="1100" u="none" cap="none" strike="noStrike">
                        <a:latin typeface="Arial"/>
                        <a:ea typeface="Arial"/>
                        <a:cs typeface="Arial"/>
                        <a:sym typeface="Arial"/>
                      </a:endParaRPr>
                    </a:p>
                  </a:txBody>
                  <a:tcPr marT="1124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228600" lvl="0" marL="548005" marR="445769" rtl="0" algn="l">
                        <a:lnSpc>
                          <a:spcPct val="101800"/>
                        </a:lnSpc>
                        <a:spcBef>
                          <a:spcPts val="0"/>
                        </a:spcBef>
                        <a:spcAft>
                          <a:spcPts val="0"/>
                        </a:spcAft>
                        <a:buSzPts val="1200"/>
                        <a:buFont typeface="Arial"/>
                        <a:buChar char="•"/>
                      </a:pPr>
                      <a:r>
                        <a:rPr lang="en-US" sz="1100" u="none" cap="none" strike="noStrike">
                          <a:latin typeface="Arial"/>
                          <a:ea typeface="Arial"/>
                          <a:cs typeface="Arial"/>
                          <a:sym typeface="Arial"/>
                        </a:rPr>
                        <a:t>invitar a otros a explicar, argumentar, basarse en pruebas, hacer analogías, establecer distinciones</a:t>
                      </a:r>
                      <a:endParaRPr sz="1100" u="none" cap="none" strike="noStrike">
                        <a:latin typeface="Arial"/>
                        <a:ea typeface="Arial"/>
                        <a:cs typeface="Arial"/>
                        <a:sym typeface="Arial"/>
                      </a:endParaRPr>
                    </a:p>
                    <a:p>
                      <a:pPr indent="-228600" lvl="0" marL="548005" marR="614045" rtl="0" algn="l">
                        <a:lnSpc>
                          <a:spcPct val="101800"/>
                        </a:lnSpc>
                        <a:spcBef>
                          <a:spcPts val="0"/>
                        </a:spcBef>
                        <a:spcAft>
                          <a:spcPts val="0"/>
                        </a:spcAft>
                        <a:buSzPts val="1000"/>
                        <a:buFont typeface="Arial"/>
                        <a:buChar char="•"/>
                      </a:pPr>
                      <a:r>
                        <a:rPr lang="en-US" sz="1100" u="none" cap="none" strike="noStrike">
                          <a:latin typeface="Arial"/>
                          <a:ea typeface="Arial"/>
                          <a:cs typeface="Arial"/>
                          <a:sym typeface="Arial"/>
                        </a:rPr>
                        <a:t>invitar a otros a hacer pronósfcos, conjeturas</a:t>
                      </a:r>
                      <a:endParaRPr sz="1100" u="none" cap="none" strike="noStrike">
                        <a:latin typeface="Arial"/>
                        <a:ea typeface="Arial"/>
                        <a:cs typeface="Arial"/>
                        <a:sym typeface="Arial"/>
                      </a:endParaRPr>
                    </a:p>
                    <a:p>
                      <a:pPr indent="-228600" lvl="0" marL="548005" marR="160020" rtl="0" algn="l">
                        <a:lnSpc>
                          <a:spcPct val="101800"/>
                        </a:lnSpc>
                        <a:spcBef>
                          <a:spcPts val="165"/>
                        </a:spcBef>
                        <a:spcAft>
                          <a:spcPts val="0"/>
                        </a:spcAft>
                        <a:buSzPts val="1200"/>
                        <a:buFont typeface="Arial"/>
                        <a:buChar char="•"/>
                      </a:pPr>
                      <a:r>
                        <a:rPr lang="en-US" sz="1100" u="none" cap="none" strike="noStrike">
                          <a:latin typeface="Arial"/>
                          <a:ea typeface="Arial"/>
                          <a:cs typeface="Arial"/>
                          <a:sym typeface="Arial"/>
                        </a:rPr>
                        <a:t>invitar a otros especular, explorar distintas posibilidades</a:t>
                      </a:r>
                      <a:endParaRPr sz="1100" u="none" cap="none" strike="noStrike">
                        <a:latin typeface="Arial"/>
                        <a:ea typeface="Arial"/>
                        <a:cs typeface="Arial"/>
                        <a:sym typeface="Arial"/>
                      </a:endParaRPr>
                    </a:p>
                  </a:txBody>
                  <a:tcPr marT="1041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112395" marR="0" rtl="0" algn="l">
                        <a:lnSpc>
                          <a:spcPct val="100000"/>
                        </a:lnSpc>
                        <a:spcBef>
                          <a:spcPts val="0"/>
                        </a:spcBef>
                        <a:spcAft>
                          <a:spcPts val="0"/>
                        </a:spcAft>
                        <a:buNone/>
                      </a:pPr>
                      <a:r>
                        <a:rPr b="1" lang="en-US" sz="1100" u="none" cap="none" strike="noStrike">
                          <a:latin typeface="Arial"/>
                          <a:ea typeface="Arial"/>
                          <a:cs typeface="Arial"/>
                          <a:sym typeface="Arial"/>
                        </a:rPr>
                        <a:t>Posibles palabras a las que prestar atención:</a:t>
                      </a:r>
                      <a:endParaRPr sz="1100" u="none" cap="none" strike="noStrike">
                        <a:latin typeface="Arial"/>
                        <a:ea typeface="Arial"/>
                        <a:cs typeface="Arial"/>
                        <a:sym typeface="Arial"/>
                      </a:endParaRPr>
                    </a:p>
                    <a:p>
                      <a:pPr indent="0" lvl="0" marL="112395" marR="0" rtl="0" algn="l">
                        <a:lnSpc>
                          <a:spcPct val="100000"/>
                        </a:lnSpc>
                        <a:spcBef>
                          <a:spcPts val="625"/>
                        </a:spcBef>
                        <a:spcAft>
                          <a:spcPts val="0"/>
                        </a:spcAft>
                        <a:buNone/>
                      </a:pPr>
                      <a:r>
                        <a:rPr lang="en-US" sz="1100" u="none" cap="none" strike="noStrike">
                          <a:latin typeface="Arial"/>
                          <a:ea typeface="Arial"/>
                          <a:cs typeface="Arial"/>
                          <a:sym typeface="Arial"/>
                        </a:rPr>
                        <a:t>“¿Por qué?”, “¿Cómo?”, “¿Tú crees…?”, “Explícalo con más detalle”</a:t>
                      </a:r>
                      <a:endParaRPr sz="1100" u="none" cap="none" strike="noStrike">
                        <a:latin typeface="Arial"/>
                        <a:ea typeface="Arial"/>
                        <a:cs typeface="Arial"/>
                        <a:sym typeface="Arial"/>
                      </a:endParaRPr>
                    </a:p>
                    <a:p>
                      <a:pPr indent="0" lvl="0" marL="112395" marR="0" rtl="0" algn="l">
                        <a:lnSpc>
                          <a:spcPct val="100000"/>
                        </a:lnSpc>
                        <a:spcBef>
                          <a:spcPts val="625"/>
                        </a:spcBef>
                        <a:spcAft>
                          <a:spcPts val="0"/>
                        </a:spcAft>
                        <a:buNone/>
                      </a:pPr>
                      <a:r>
                        <a:rPr b="1" lang="en-US" sz="1100" u="none" cap="none" strike="noStrike">
                          <a:latin typeface="Arial"/>
                          <a:ea typeface="Arial"/>
                          <a:cs typeface="Arial"/>
                          <a:sym typeface="Arial"/>
                        </a:rPr>
                        <a:t>Ejemplos:</a:t>
                      </a:r>
                      <a:endParaRPr sz="1100" u="none" cap="none" strike="noStrike">
                        <a:latin typeface="Arial"/>
                        <a:ea typeface="Arial"/>
                        <a:cs typeface="Arial"/>
                        <a:sym typeface="Arial"/>
                      </a:endParaRPr>
                    </a:p>
                    <a:p>
                      <a:pPr indent="0" lvl="0" marL="112395" marR="0" rtl="0" algn="l">
                        <a:lnSpc>
                          <a:spcPct val="100000"/>
                        </a:lnSpc>
                        <a:spcBef>
                          <a:spcPts val="620"/>
                        </a:spcBef>
                        <a:spcAft>
                          <a:spcPts val="0"/>
                        </a:spcAft>
                        <a:buNone/>
                      </a:pPr>
                      <a:r>
                        <a:rPr lang="en-US" sz="1100" u="none" cap="none" strike="noStrike">
                          <a:latin typeface="Arial"/>
                          <a:ea typeface="Arial"/>
                          <a:cs typeface="Arial"/>
                          <a:sym typeface="Arial"/>
                        </a:rPr>
                        <a:t>¿Cómo has llegado a esa solución/conclusión/evaluación?</a:t>
                      </a:r>
                      <a:endParaRPr sz="1100" u="none" cap="none" strike="noStrike">
                        <a:latin typeface="Arial"/>
                        <a:ea typeface="Arial"/>
                        <a:cs typeface="Arial"/>
                        <a:sym typeface="Arial"/>
                      </a:endParaRPr>
                    </a:p>
                    <a:p>
                      <a:pPr indent="0" lvl="0" marL="113664" marR="0" rtl="0" algn="l">
                        <a:lnSpc>
                          <a:spcPct val="100000"/>
                        </a:lnSpc>
                        <a:spcBef>
                          <a:spcPts val="625"/>
                        </a:spcBef>
                        <a:spcAft>
                          <a:spcPts val="0"/>
                        </a:spcAft>
                        <a:buNone/>
                      </a:pPr>
                      <a:r>
                        <a:rPr lang="en-US" sz="1100" u="none" cap="none" strike="noStrike">
                          <a:latin typeface="Arial"/>
                          <a:ea typeface="Arial"/>
                          <a:cs typeface="Arial"/>
                          <a:sym typeface="Arial"/>
                        </a:rPr>
                        <a:t>No lo termino de entender. ¿Puedes explicarlo con más detalle?</a:t>
                      </a:r>
                      <a:endParaRPr sz="1100" u="none" cap="none" strike="noStrike">
                        <a:latin typeface="Arial"/>
                        <a:ea typeface="Arial"/>
                        <a:cs typeface="Arial"/>
                        <a:sym typeface="Arial"/>
                      </a:endParaRPr>
                    </a:p>
                    <a:p>
                      <a:pPr indent="0" lvl="0" marL="113664" marR="317500" rtl="0" algn="l">
                        <a:lnSpc>
                          <a:spcPct val="101800"/>
                        </a:lnSpc>
                        <a:spcBef>
                          <a:spcPts val="0"/>
                        </a:spcBef>
                        <a:spcAft>
                          <a:spcPts val="0"/>
                        </a:spcAft>
                        <a:buNone/>
                      </a:pPr>
                      <a:r>
                        <a:rPr lang="en-US" sz="1100" u="none" cap="none" strike="noStrike">
                          <a:latin typeface="Arial"/>
                          <a:ea typeface="Arial"/>
                          <a:cs typeface="Arial"/>
                          <a:sym typeface="Arial"/>
                        </a:rPr>
                        <a:t>El grupo/tu compañera ha dicho que esto pasa porque... ¿Qué opinas de su explicación?</a:t>
                      </a:r>
                      <a:endParaRPr sz="1100" u="none" cap="none" strike="noStrike">
                        <a:latin typeface="Arial"/>
                        <a:ea typeface="Arial"/>
                        <a:cs typeface="Arial"/>
                        <a:sym typeface="Arial"/>
                      </a:endParaRPr>
                    </a:p>
                    <a:p>
                      <a:pPr indent="0" lvl="0" marL="112395" marR="0" rtl="0" algn="l">
                        <a:lnSpc>
                          <a:spcPct val="100000"/>
                        </a:lnSpc>
                        <a:spcBef>
                          <a:spcPts val="219"/>
                        </a:spcBef>
                        <a:spcAft>
                          <a:spcPts val="0"/>
                        </a:spcAft>
                        <a:buNone/>
                      </a:pPr>
                      <a:r>
                        <a:rPr lang="en-US" sz="1100" u="none" cap="none" strike="noStrike">
                          <a:latin typeface="Arial"/>
                          <a:ea typeface="Arial"/>
                          <a:cs typeface="Arial"/>
                          <a:sym typeface="Arial"/>
                        </a:rPr>
                        <a:t>¿Qué pasaría/podría pasar/puede pasar si...?</a:t>
                      </a:r>
                      <a:endParaRPr sz="1100" u="none" cap="none" strike="noStrike">
                        <a:latin typeface="Arial"/>
                        <a:ea typeface="Arial"/>
                        <a:cs typeface="Arial"/>
                        <a:sym typeface="Arial"/>
                      </a:endParaRPr>
                    </a:p>
                    <a:p>
                      <a:pPr indent="0" lvl="0" marL="112395" marR="0" rtl="0" algn="l">
                        <a:lnSpc>
                          <a:spcPct val="100000"/>
                        </a:lnSpc>
                        <a:spcBef>
                          <a:spcPts val="620"/>
                        </a:spcBef>
                        <a:spcAft>
                          <a:spcPts val="0"/>
                        </a:spcAft>
                        <a:buNone/>
                      </a:pPr>
                      <a:r>
                        <a:rPr lang="en-US" sz="1100" u="none" cap="none" strike="noStrike">
                          <a:latin typeface="Arial"/>
                          <a:ea typeface="Arial"/>
                          <a:cs typeface="Arial"/>
                          <a:sym typeface="Arial"/>
                        </a:rPr>
                        <a:t>¿Qué objetos crees que pueden ﬂotar?</a:t>
                      </a:r>
                      <a:endParaRPr sz="1100" u="none" cap="none" strike="noStrike">
                        <a:latin typeface="Arial"/>
                        <a:ea typeface="Arial"/>
                        <a:cs typeface="Arial"/>
                        <a:sym typeface="Arial"/>
                      </a:endParaRPr>
                    </a:p>
                    <a:p>
                      <a:pPr indent="0" lvl="0" marL="112395" marR="0" rtl="0" algn="l">
                        <a:lnSpc>
                          <a:spcPct val="100000"/>
                        </a:lnSpc>
                        <a:spcBef>
                          <a:spcPts val="625"/>
                        </a:spcBef>
                        <a:spcAft>
                          <a:spcPts val="0"/>
                        </a:spcAft>
                        <a:buNone/>
                      </a:pPr>
                      <a:r>
                        <a:rPr lang="en-US" sz="1100" u="none" cap="none" strike="noStrike">
                          <a:latin typeface="Arial"/>
                          <a:ea typeface="Arial"/>
                          <a:cs typeface="Arial"/>
                          <a:sym typeface="Arial"/>
                        </a:rPr>
                        <a:t>¿Por qué crees que fue así? (en relación con una aﬁrmación/observación)</a:t>
                      </a:r>
                      <a:endParaRPr sz="1100" u="none" cap="none" strike="noStrike">
                        <a:latin typeface="Arial"/>
                        <a:ea typeface="Arial"/>
                        <a:cs typeface="Arial"/>
                        <a:sym typeface="Arial"/>
                      </a:endParaRPr>
                    </a:p>
                    <a:p>
                      <a:pPr indent="0" lvl="0" marL="112395" marR="1425575" rtl="0" algn="l">
                        <a:lnSpc>
                          <a:spcPct val="101800"/>
                        </a:lnSpc>
                        <a:spcBef>
                          <a:spcPts val="290"/>
                        </a:spcBef>
                        <a:spcAft>
                          <a:spcPts val="0"/>
                        </a:spcAft>
                        <a:buNone/>
                      </a:pPr>
                      <a:r>
                        <a:rPr lang="en-US" sz="1100" u="none" cap="none" strike="noStrike">
                          <a:latin typeface="Arial"/>
                          <a:ea typeface="Arial"/>
                          <a:cs typeface="Arial"/>
                          <a:sym typeface="Arial"/>
                        </a:rPr>
                        <a:t>¿Por qué crees que sería así? (en relación con una aﬁrmación/observación)</a:t>
                      </a:r>
                      <a:endParaRPr sz="1100" u="none" cap="none" strike="noStrike">
                        <a:latin typeface="Arial"/>
                        <a:ea typeface="Arial"/>
                        <a:cs typeface="Arial"/>
                        <a:sym typeface="Arial"/>
                      </a:endParaRPr>
                    </a:p>
                    <a:p>
                      <a:pPr indent="0" lvl="0" marL="112395" marR="0" rtl="0" algn="l">
                        <a:lnSpc>
                          <a:spcPct val="100000"/>
                        </a:lnSpc>
                        <a:spcBef>
                          <a:spcPts val="625"/>
                        </a:spcBef>
                        <a:spcAft>
                          <a:spcPts val="0"/>
                        </a:spcAft>
                        <a:buNone/>
                      </a:pPr>
                      <a:r>
                        <a:rPr lang="en-US" sz="1100" u="none" cap="none" strike="noStrike">
                          <a:latin typeface="Arial"/>
                          <a:ea typeface="Arial"/>
                          <a:cs typeface="Arial"/>
                          <a:sym typeface="Arial"/>
                        </a:rPr>
                        <a:t>¿Cómo lo sabes?</a:t>
                      </a:r>
                      <a:endParaRPr sz="1100" u="none" cap="none" strike="noStrike">
                        <a:latin typeface="Arial"/>
                        <a:ea typeface="Arial"/>
                        <a:cs typeface="Arial"/>
                        <a:sym typeface="Arial"/>
                      </a:endParaRPr>
                    </a:p>
                  </a:txBody>
                  <a:tcPr marT="1130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965450">
                <a:tc>
                  <a:txBody>
                    <a:bodyPr/>
                    <a:lstStyle/>
                    <a:p>
                      <a:pPr indent="0" lvl="0" marL="91440" marR="0" rtl="0" algn="just">
                        <a:lnSpc>
                          <a:spcPct val="100000"/>
                        </a:lnSpc>
                        <a:spcBef>
                          <a:spcPts val="0"/>
                        </a:spcBef>
                        <a:spcAft>
                          <a:spcPts val="0"/>
                        </a:spcAft>
                        <a:buNone/>
                      </a:pPr>
                      <a:r>
                        <a:rPr b="1" lang="en-US" sz="1100" u="none" cap="none" strike="noStrike">
                          <a:latin typeface="Arial"/>
                          <a:ea typeface="Arial"/>
                          <a:cs typeface="Arial"/>
                          <a:sym typeface="Arial"/>
                        </a:rPr>
                        <a:t>CA – Coordinación de ideas y acuerdos</a:t>
                      </a:r>
                      <a:endParaRPr sz="1100" u="none" cap="none" strike="noStrike">
                        <a:latin typeface="Arial"/>
                        <a:ea typeface="Arial"/>
                        <a:cs typeface="Arial"/>
                        <a:sym typeface="Arial"/>
                      </a:endParaRPr>
                    </a:p>
                    <a:p>
                      <a:pPr indent="0" lvl="0" marL="91440" marR="201295" rtl="0" algn="just">
                        <a:lnSpc>
                          <a:spcPct val="101800"/>
                        </a:lnSpc>
                        <a:spcBef>
                          <a:spcPts val="625"/>
                        </a:spcBef>
                        <a:spcAft>
                          <a:spcPts val="0"/>
                        </a:spcAft>
                        <a:buNone/>
                      </a:pPr>
                      <a:r>
                        <a:rPr i="1" lang="en-US" sz="1100" u="none" cap="none" strike="noStrike">
                          <a:latin typeface="Arial"/>
                          <a:ea typeface="Arial"/>
                          <a:cs typeface="Arial"/>
                          <a:sym typeface="Arial"/>
                        </a:rPr>
                        <a:t>Evaluar, contrastar y sinte;zar ideas,, combinar ideas expresar acuerdo y consenso, o invitar a otros a hacerlo</a:t>
                      </a:r>
                      <a:endParaRPr sz="1100" u="none" cap="none" strike="noStrike">
                        <a:latin typeface="Arial"/>
                        <a:ea typeface="Arial"/>
                        <a:cs typeface="Arial"/>
                        <a:sym typeface="Arial"/>
                      </a:endParaRPr>
                    </a:p>
                  </a:txBody>
                  <a:tcPr marT="1130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228600" lvl="0" marL="548005" marR="0" rtl="0" algn="l">
                        <a:lnSpc>
                          <a:spcPct val="100000"/>
                        </a:lnSpc>
                        <a:spcBef>
                          <a:spcPts val="0"/>
                        </a:spcBef>
                        <a:spcAft>
                          <a:spcPts val="0"/>
                        </a:spcAft>
                        <a:buSzPts val="1200"/>
                        <a:buFont typeface="Arial"/>
                        <a:buChar char="•"/>
                      </a:pPr>
                      <a:r>
                        <a:rPr lang="en-US" sz="1100" u="none" cap="none" strike="noStrike">
                          <a:latin typeface="Arial"/>
                          <a:ea typeface="Arial"/>
                          <a:cs typeface="Arial"/>
                          <a:sym typeface="Arial"/>
                        </a:rPr>
                        <a:t>llegar a una idea consensuada</a:t>
                      </a:r>
                      <a:endParaRPr sz="1100" u="none" cap="none" strike="noStrike">
                        <a:latin typeface="Arial"/>
                        <a:ea typeface="Arial"/>
                        <a:cs typeface="Arial"/>
                        <a:sym typeface="Arial"/>
                      </a:endParaRPr>
                    </a:p>
                    <a:p>
                      <a:pPr indent="-228600" lvl="0" marL="548005" marR="543560" rtl="0" algn="l">
                        <a:lnSpc>
                          <a:spcPct val="101800"/>
                        </a:lnSpc>
                        <a:spcBef>
                          <a:spcPts val="190"/>
                        </a:spcBef>
                        <a:spcAft>
                          <a:spcPts val="0"/>
                        </a:spcAft>
                        <a:buSzPts val="1000"/>
                        <a:buFont typeface="Arial"/>
                        <a:buChar char="•"/>
                      </a:pPr>
                      <a:r>
                        <a:rPr lang="en-US" sz="1100" u="none" cap="none" strike="noStrike">
                          <a:latin typeface="Arial"/>
                          <a:ea typeface="Arial"/>
                          <a:cs typeface="Arial"/>
                          <a:sym typeface="Arial"/>
                        </a:rPr>
                        <a:t>evaluar al menos dos ideas disfntas mediante comparación/contraste/ crífca</a:t>
                      </a:r>
                      <a:endParaRPr sz="1100" u="none" cap="none" strike="noStrike">
                        <a:latin typeface="Arial"/>
                        <a:ea typeface="Arial"/>
                        <a:cs typeface="Arial"/>
                        <a:sym typeface="Arial"/>
                      </a:endParaRPr>
                    </a:p>
                    <a:p>
                      <a:pPr indent="-228600" lvl="0" marL="548005" marR="0" rtl="0" algn="l">
                        <a:lnSpc>
                          <a:spcPct val="100000"/>
                        </a:lnSpc>
                        <a:spcBef>
                          <a:spcPts val="25"/>
                        </a:spcBef>
                        <a:spcAft>
                          <a:spcPts val="0"/>
                        </a:spcAft>
                        <a:buSzPts val="1000"/>
                        <a:buFont typeface="Arial"/>
                        <a:buChar char="•"/>
                      </a:pPr>
                      <a:r>
                        <a:rPr lang="en-US" sz="1100" u="none" cap="none" strike="noStrike">
                          <a:latin typeface="Arial"/>
                          <a:ea typeface="Arial"/>
                          <a:cs typeface="Arial"/>
                          <a:sym typeface="Arial"/>
                        </a:rPr>
                        <a:t>juzgar el valor de una idea/un concepto</a:t>
                      </a:r>
                      <a:endParaRPr sz="1100" u="none" cap="none" strike="noStrike">
                        <a:latin typeface="Arial"/>
                        <a:ea typeface="Arial"/>
                        <a:cs typeface="Arial"/>
                        <a:sym typeface="Arial"/>
                      </a:endParaRPr>
                    </a:p>
                    <a:p>
                      <a:pPr indent="-228600" lvl="0" marL="548005" marR="0" rtl="0" algn="l">
                        <a:lnSpc>
                          <a:spcPct val="100000"/>
                        </a:lnSpc>
                        <a:spcBef>
                          <a:spcPts val="75"/>
                        </a:spcBef>
                        <a:spcAft>
                          <a:spcPts val="0"/>
                        </a:spcAft>
                        <a:buSzPts val="1000"/>
                        <a:buFont typeface="Arial"/>
                        <a:buChar char="•"/>
                      </a:pPr>
                      <a:r>
                        <a:rPr lang="en-US" sz="1000" u="none" cap="none" strike="noStrike">
                          <a:latin typeface="Arial"/>
                          <a:ea typeface="Arial"/>
                          <a:cs typeface="Arial"/>
                          <a:sym typeface="Arial"/>
                        </a:rPr>
                        <a:t>conﬁrmar un acuerdo / consenso</a:t>
                      </a:r>
                      <a:endParaRPr sz="1000" u="none" cap="none" strike="noStrike">
                        <a:latin typeface="Arial"/>
                        <a:ea typeface="Arial"/>
                        <a:cs typeface="Arial"/>
                        <a:sym typeface="Arial"/>
                      </a:endParaRPr>
                    </a:p>
                    <a:p>
                      <a:pPr indent="-228600" lvl="0" marL="548005" marR="211454" rtl="0" algn="l">
                        <a:lnSpc>
                          <a:spcPct val="121818"/>
                        </a:lnSpc>
                        <a:spcBef>
                          <a:spcPts val="50"/>
                        </a:spcBef>
                        <a:spcAft>
                          <a:spcPts val="0"/>
                        </a:spcAft>
                        <a:buSzPts val="1000"/>
                        <a:buFont typeface="Arial"/>
                        <a:buChar char="•"/>
                      </a:pPr>
                      <a:r>
                        <a:rPr lang="en-US" sz="1100" u="none" cap="none" strike="noStrike">
                          <a:latin typeface="Arial"/>
                          <a:ea typeface="Arial"/>
                          <a:cs typeface="Arial"/>
                          <a:sym typeface="Arial"/>
                        </a:rPr>
                        <a:t>proponer resolver diferencias y/o acordar una solución</a:t>
                      </a:r>
                      <a:endParaRPr sz="1100" u="none" cap="none" strike="noStrike">
                        <a:latin typeface="Arial"/>
                        <a:ea typeface="Arial"/>
                        <a:cs typeface="Arial"/>
                        <a:sym typeface="Arial"/>
                      </a:endParaRPr>
                    </a:p>
                    <a:p>
                      <a:pPr indent="-228600" lvl="0" marL="548005" marR="0" rtl="0" algn="l">
                        <a:lnSpc>
                          <a:spcPct val="118181"/>
                        </a:lnSpc>
                        <a:spcBef>
                          <a:spcPts val="0"/>
                        </a:spcBef>
                        <a:spcAft>
                          <a:spcPts val="0"/>
                        </a:spcAft>
                        <a:buSzPts val="1000"/>
                        <a:buFont typeface="Arial"/>
                        <a:buChar char="•"/>
                      </a:pPr>
                      <a:r>
                        <a:rPr lang="en-US" sz="1100" u="none" cap="none" strike="noStrike">
                          <a:latin typeface="Arial"/>
                          <a:ea typeface="Arial"/>
                          <a:cs typeface="Arial"/>
                          <a:sym typeface="Arial"/>
                        </a:rPr>
                        <a:t>sintefzar, generalizar</a:t>
                      </a:r>
                      <a:endParaRPr sz="1100" u="none" cap="none" strike="noStrike">
                        <a:latin typeface="Arial"/>
                        <a:ea typeface="Arial"/>
                        <a:cs typeface="Arial"/>
                        <a:sym typeface="Arial"/>
                      </a:endParaRPr>
                    </a:p>
                    <a:p>
                      <a:pPr indent="-228600" lvl="0" marL="548005" marR="149225" rtl="0" algn="l">
                        <a:lnSpc>
                          <a:spcPct val="101800"/>
                        </a:lnSpc>
                        <a:spcBef>
                          <a:spcPts val="405"/>
                        </a:spcBef>
                        <a:spcAft>
                          <a:spcPts val="0"/>
                        </a:spcAft>
                        <a:buSzPts val="1150"/>
                        <a:buFont typeface="Arial"/>
                        <a:buChar char="•"/>
                      </a:pPr>
                      <a:r>
                        <a:rPr b="1" lang="en-US" sz="1100" u="none" cap="none" strike="noStrike">
                          <a:latin typeface="Arial"/>
                          <a:ea typeface="Arial"/>
                          <a:cs typeface="Arial"/>
                          <a:sym typeface="Arial"/>
                        </a:rPr>
                        <a:t>invitar </a:t>
                      </a:r>
                      <a:r>
                        <a:rPr lang="en-US" sz="1100" u="none" cap="none" strike="noStrike">
                          <a:latin typeface="Arial"/>
                          <a:ea typeface="Arial"/>
                          <a:cs typeface="Arial"/>
                          <a:sym typeface="Arial"/>
                        </a:rPr>
                        <a:t>a otros a llegar a consenso, evaluar, sintetizar</a:t>
                      </a:r>
                      <a:endParaRPr sz="1100" u="none" cap="none" strike="noStrike">
                        <a:latin typeface="Arial"/>
                        <a:ea typeface="Arial"/>
                        <a:cs typeface="Arial"/>
                        <a:sym typeface="Arial"/>
                      </a:endParaRPr>
                    </a:p>
                  </a:txBody>
                  <a:tcPr marT="1346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90805" marR="0" rtl="0" algn="l">
                        <a:lnSpc>
                          <a:spcPct val="100000"/>
                        </a:lnSpc>
                        <a:spcBef>
                          <a:spcPts val="0"/>
                        </a:spcBef>
                        <a:spcAft>
                          <a:spcPts val="0"/>
                        </a:spcAft>
                        <a:buNone/>
                      </a:pPr>
                      <a:r>
                        <a:rPr b="1" lang="en-US" sz="1100" u="none" cap="none" strike="noStrike">
                          <a:latin typeface="Arial"/>
                          <a:ea typeface="Arial"/>
                          <a:cs typeface="Arial"/>
                          <a:sym typeface="Arial"/>
                        </a:rPr>
                        <a:t>Posibles palabras clave a las que prestar atención:</a:t>
                      </a:r>
                      <a:endParaRPr sz="1100" u="none" cap="none" strike="noStrike">
                        <a:latin typeface="Arial"/>
                        <a:ea typeface="Arial"/>
                        <a:cs typeface="Arial"/>
                        <a:sym typeface="Arial"/>
                      </a:endParaRPr>
                    </a:p>
                    <a:p>
                      <a:pPr indent="0" lvl="0" marL="112395" marR="393065" rtl="0" algn="l">
                        <a:lnSpc>
                          <a:spcPct val="101800"/>
                        </a:lnSpc>
                        <a:spcBef>
                          <a:spcPts val="315"/>
                        </a:spcBef>
                        <a:spcAft>
                          <a:spcPts val="0"/>
                        </a:spcAft>
                        <a:buNone/>
                      </a:pPr>
                      <a:r>
                        <a:rPr lang="en-US" sz="1100" u="none" cap="none" strike="noStrike">
                          <a:latin typeface="Arial"/>
                          <a:ea typeface="Arial"/>
                          <a:cs typeface="Arial"/>
                          <a:sym typeface="Arial"/>
                        </a:rPr>
                        <a:t>“Estoy de acuerdo…”, “En resumen, ...”, “Entonces, todos pensamos que...”, “resumiendo…”, “parecido y diferente”</a:t>
                      </a:r>
                      <a:endParaRPr sz="1100" u="none" cap="none" strike="noStrike">
                        <a:latin typeface="Arial"/>
                        <a:ea typeface="Arial"/>
                        <a:cs typeface="Arial"/>
                        <a:sym typeface="Arial"/>
                      </a:endParaRPr>
                    </a:p>
                    <a:p>
                      <a:pPr indent="0" lvl="0" marL="112395" marR="0" rtl="0" algn="l">
                        <a:lnSpc>
                          <a:spcPct val="100000"/>
                        </a:lnSpc>
                        <a:spcBef>
                          <a:spcPts val="620"/>
                        </a:spcBef>
                        <a:spcAft>
                          <a:spcPts val="0"/>
                        </a:spcAft>
                        <a:buNone/>
                      </a:pPr>
                      <a:r>
                        <a:rPr b="1" lang="en-US" sz="1100" u="none" cap="none" strike="noStrike">
                          <a:latin typeface="Arial"/>
                          <a:ea typeface="Arial"/>
                          <a:cs typeface="Arial"/>
                          <a:sym typeface="Arial"/>
                        </a:rPr>
                        <a:t>Ejemplos:</a:t>
                      </a:r>
                      <a:endParaRPr sz="1100" u="none" cap="none" strike="noStrike">
                        <a:latin typeface="Arial"/>
                        <a:ea typeface="Arial"/>
                        <a:cs typeface="Arial"/>
                        <a:sym typeface="Arial"/>
                      </a:endParaRPr>
                    </a:p>
                    <a:p>
                      <a:pPr indent="0" lvl="0" marL="90805" marR="0" rtl="0" algn="l">
                        <a:lnSpc>
                          <a:spcPct val="100000"/>
                        </a:lnSpc>
                        <a:spcBef>
                          <a:spcPts val="625"/>
                        </a:spcBef>
                        <a:spcAft>
                          <a:spcPts val="0"/>
                        </a:spcAft>
                        <a:buNone/>
                      </a:pPr>
                      <a:r>
                        <a:rPr lang="en-US" sz="1100" u="none" cap="none" strike="noStrike">
                          <a:latin typeface="Arial"/>
                          <a:ea typeface="Arial"/>
                          <a:cs typeface="Arial"/>
                          <a:sym typeface="Arial"/>
                        </a:rPr>
                        <a:t>Estamos de acuerdo con Jaime… porque…</a:t>
                      </a:r>
                      <a:endParaRPr sz="1100" u="none" cap="none" strike="noStrike">
                        <a:latin typeface="Arial"/>
                        <a:ea typeface="Arial"/>
                        <a:cs typeface="Arial"/>
                        <a:sym typeface="Arial"/>
                      </a:endParaRPr>
                    </a:p>
                    <a:p>
                      <a:pPr indent="0" lvl="0" marL="90805" marR="0" rtl="0" algn="l">
                        <a:lnSpc>
                          <a:spcPct val="100000"/>
                        </a:lnSpc>
                        <a:spcBef>
                          <a:spcPts val="625"/>
                        </a:spcBef>
                        <a:spcAft>
                          <a:spcPts val="0"/>
                        </a:spcAft>
                        <a:buNone/>
                      </a:pPr>
                      <a:r>
                        <a:rPr lang="en-US" sz="1100" u="none" cap="none" strike="noStrike">
                          <a:latin typeface="Arial"/>
                          <a:ea typeface="Arial"/>
                          <a:cs typeface="Arial"/>
                          <a:sym typeface="Arial"/>
                        </a:rPr>
                        <a:t>La evidencia entregada por Elena fue más convincente, pero también debemos considerar el punto de Tomás.</a:t>
                      </a:r>
                      <a:endParaRPr sz="1100" u="none" cap="none" strike="noStrike">
                        <a:latin typeface="Arial"/>
                        <a:ea typeface="Arial"/>
                        <a:cs typeface="Arial"/>
                        <a:sym typeface="Arial"/>
                      </a:endParaRPr>
                    </a:p>
                    <a:p>
                      <a:pPr indent="0" lvl="0" marL="90805" marR="0" rtl="0" algn="l">
                        <a:lnSpc>
                          <a:spcPct val="100000"/>
                        </a:lnSpc>
                        <a:spcBef>
                          <a:spcPts val="625"/>
                        </a:spcBef>
                        <a:spcAft>
                          <a:spcPts val="0"/>
                        </a:spcAft>
                        <a:buNone/>
                      </a:pPr>
                      <a:r>
                        <a:rPr lang="en-US" sz="1100" u="none" cap="none" strike="noStrike">
                          <a:latin typeface="Arial"/>
                          <a:ea typeface="Arial"/>
                          <a:cs typeface="Arial"/>
                          <a:sym typeface="Arial"/>
                        </a:rPr>
                        <a:t>Eliana ha conseguido más pruebas que Tomás, ella es más convincente.</a:t>
                      </a:r>
                      <a:endParaRPr sz="1100" u="none" cap="none" strike="noStrike">
                        <a:latin typeface="Arial"/>
                        <a:ea typeface="Arial"/>
                        <a:cs typeface="Arial"/>
                        <a:sym typeface="Arial"/>
                      </a:endParaRPr>
                    </a:p>
                    <a:p>
                      <a:pPr indent="0" lvl="0" marL="90805" marR="671830" rtl="0" algn="l">
                        <a:lnSpc>
                          <a:spcPct val="101800"/>
                        </a:lnSpc>
                        <a:spcBef>
                          <a:spcPts val="600"/>
                        </a:spcBef>
                        <a:spcAft>
                          <a:spcPts val="0"/>
                        </a:spcAft>
                        <a:buNone/>
                      </a:pPr>
                      <a:r>
                        <a:rPr lang="en-US" sz="1100" u="none" cap="none" strike="noStrike">
                          <a:latin typeface="Arial"/>
                          <a:ea typeface="Arial"/>
                          <a:cs typeface="Arial"/>
                          <a:sym typeface="Arial"/>
                        </a:rPr>
                        <a:t>Creo que todos estamos de acuerdo en que un puente colgante funcionaría mejor.</a:t>
                      </a:r>
                      <a:endParaRPr sz="1100" u="none" cap="none" strike="noStrike">
                        <a:latin typeface="Arial"/>
                        <a:ea typeface="Arial"/>
                        <a:cs typeface="Arial"/>
                        <a:sym typeface="Arial"/>
                      </a:endParaRPr>
                    </a:p>
                    <a:p>
                      <a:pPr indent="0" lvl="0" marL="90805" marR="448309" rtl="0" algn="l">
                        <a:lnSpc>
                          <a:spcPct val="101800"/>
                        </a:lnSpc>
                        <a:spcBef>
                          <a:spcPts val="290"/>
                        </a:spcBef>
                        <a:spcAft>
                          <a:spcPts val="0"/>
                        </a:spcAft>
                        <a:buNone/>
                      </a:pPr>
                      <a:r>
                        <a:rPr lang="en-US" sz="1100" u="none" cap="none" strike="noStrike">
                          <a:latin typeface="Arial"/>
                          <a:ea typeface="Arial"/>
                          <a:cs typeface="Arial"/>
                          <a:sym typeface="Arial"/>
                        </a:rPr>
                        <a:t>Concuerdo con María y no con Andrés porque la roca es demasiado pesada como para ﬂotar.</a:t>
                      </a:r>
                      <a:endParaRPr sz="1100" u="none" cap="none" strike="noStrike">
                        <a:latin typeface="Arial"/>
                        <a:ea typeface="Arial"/>
                        <a:cs typeface="Arial"/>
                        <a:sym typeface="Arial"/>
                      </a:endParaRPr>
                    </a:p>
                    <a:p>
                      <a:pPr indent="0" lvl="0" marL="90805" marR="238125" rtl="0" algn="l">
                        <a:lnSpc>
                          <a:spcPct val="124500"/>
                        </a:lnSpc>
                        <a:spcBef>
                          <a:spcPts val="10"/>
                        </a:spcBef>
                        <a:spcAft>
                          <a:spcPts val="0"/>
                        </a:spcAft>
                        <a:buNone/>
                      </a:pPr>
                      <a:r>
                        <a:rPr lang="en-US" sz="1100" u="none" cap="none" strike="noStrike">
                          <a:latin typeface="Arial"/>
                          <a:ea typeface="Arial"/>
                          <a:cs typeface="Arial"/>
                          <a:sym typeface="Arial"/>
                        </a:rPr>
                        <a:t>Entonces, estamos de acuerdo en que estas ideas son irreconciliables. Sé lo que quieres decir; probablemente la opción correcta es C, no la B. Ambos están diciendo lo mismo porque...</a:t>
                      </a:r>
                      <a:endParaRPr sz="1100" u="none" cap="none" strike="noStrike">
                        <a:latin typeface="Arial"/>
                        <a:ea typeface="Arial"/>
                        <a:cs typeface="Arial"/>
                        <a:sym typeface="Arial"/>
                      </a:endParaRPr>
                    </a:p>
                  </a:txBody>
                  <a:tcPr marT="1130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45" name="Shape 745"/>
        <p:cNvGrpSpPr/>
        <p:nvPr/>
      </p:nvGrpSpPr>
      <p:grpSpPr>
        <a:xfrm>
          <a:off x="0" y="0"/>
          <a:ext cx="0" cy="0"/>
          <a:chOff x="0" y="0"/>
          <a:chExt cx="0" cy="0"/>
        </a:xfrm>
      </p:grpSpPr>
      <p:graphicFrame>
        <p:nvGraphicFramePr>
          <p:cNvPr id="746" name="Google Shape;746;p51"/>
          <p:cNvGraphicFramePr/>
          <p:nvPr/>
        </p:nvGraphicFramePr>
        <p:xfrm>
          <a:off x="463176" y="463176"/>
          <a:ext cx="3000000" cy="3000000"/>
        </p:xfrm>
        <a:graphic>
          <a:graphicData uri="http://schemas.openxmlformats.org/drawingml/2006/table">
            <a:tbl>
              <a:tblPr bandRow="1" firstRow="1">
                <a:noFill/>
                <a:tableStyleId>{58AB1DB1-8ADB-4D9A-8FE6-866EEACACDEC}</a:tableStyleId>
              </a:tblPr>
              <a:tblGrid>
                <a:gridCol w="2472050"/>
                <a:gridCol w="3139450"/>
                <a:gridCol w="4172575"/>
              </a:tblGrid>
              <a:tr h="481325">
                <a:tc>
                  <a:txBody>
                    <a:bodyPr/>
                    <a:lstStyle/>
                    <a:p>
                      <a:pPr indent="0" lvl="0" marL="327025" marR="0" rtl="0" algn="l">
                        <a:lnSpc>
                          <a:spcPct val="100000"/>
                        </a:lnSpc>
                        <a:spcBef>
                          <a:spcPts val="0"/>
                        </a:spcBef>
                        <a:spcAft>
                          <a:spcPts val="0"/>
                        </a:spcAft>
                        <a:buNone/>
                      </a:pPr>
                      <a:r>
                        <a:rPr b="1" lang="en-US" sz="1100" u="none" cap="none" strike="noStrike">
                          <a:latin typeface="Arial"/>
                          <a:ea typeface="Arial"/>
                          <a:cs typeface="Arial"/>
                          <a:sym typeface="Arial"/>
                        </a:rPr>
                        <a:t>CATEGORÍAS DE CODIFICACIÓN</a:t>
                      </a:r>
                      <a:endParaRPr sz="1100" u="none" cap="none" strike="noStrike">
                        <a:latin typeface="Arial"/>
                        <a:ea typeface="Arial"/>
                        <a:cs typeface="Arial"/>
                        <a:sym typeface="Arial"/>
                      </a:endParaRPr>
                    </a:p>
                  </a:txBody>
                  <a:tcPr marT="336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587375" marR="0" rtl="0" algn="l">
                        <a:lnSpc>
                          <a:spcPct val="100000"/>
                        </a:lnSpc>
                        <a:spcBef>
                          <a:spcPts val="0"/>
                        </a:spcBef>
                        <a:spcAft>
                          <a:spcPts val="0"/>
                        </a:spcAft>
                        <a:buNone/>
                      </a:pPr>
                      <a:r>
                        <a:rPr b="1" lang="en-US" sz="1100" u="none" cap="none" strike="noStrike">
                          <a:latin typeface="Arial"/>
                          <a:ea typeface="Arial"/>
                          <a:cs typeface="Arial"/>
                          <a:sym typeface="Arial"/>
                        </a:rPr>
                        <a:t>CONTRIBUCIONES Y ESTRATEGIAS</a:t>
                      </a:r>
                      <a:endParaRPr sz="1100" u="none" cap="none" strike="noStrike">
                        <a:latin typeface="Arial"/>
                        <a:ea typeface="Arial"/>
                        <a:cs typeface="Arial"/>
                        <a:sym typeface="Arial"/>
                      </a:endParaRPr>
                    </a:p>
                  </a:txBody>
                  <a:tcPr marT="336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100" u="none" cap="none" strike="noStrike">
                          <a:latin typeface="Arial"/>
                          <a:ea typeface="Arial"/>
                          <a:cs typeface="Arial"/>
                          <a:sym typeface="Arial"/>
                        </a:rPr>
                        <a:t>¿QUÉ ESCUCHAMOS?</a:t>
                      </a:r>
                      <a:endParaRPr sz="1100" u="none" cap="none" strike="noStrike">
                        <a:latin typeface="Arial"/>
                        <a:ea typeface="Arial"/>
                        <a:cs typeface="Arial"/>
                        <a:sym typeface="Arial"/>
                      </a:endParaRPr>
                    </a:p>
                  </a:txBody>
                  <a:tcPr marT="336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4818375">
                <a:tc>
                  <a:txBody>
                    <a:bodyPr/>
                    <a:lstStyle/>
                    <a:p>
                      <a:pPr indent="0" lvl="0" marL="91440" marR="114300" rtl="0" algn="l">
                        <a:lnSpc>
                          <a:spcPct val="100899"/>
                        </a:lnSpc>
                        <a:spcBef>
                          <a:spcPts val="0"/>
                        </a:spcBef>
                        <a:spcAft>
                          <a:spcPts val="0"/>
                        </a:spcAft>
                        <a:buNone/>
                      </a:pPr>
                      <a:r>
                        <a:rPr b="1" lang="en-US" sz="1150" u="none" cap="none" strike="noStrike">
                          <a:latin typeface="Arial"/>
                          <a:ea typeface="Arial"/>
                          <a:cs typeface="Arial"/>
                          <a:sym typeface="Arial"/>
                        </a:rPr>
                        <a:t>RD – Reflexionar sobre el diálogo o la actividad</a:t>
                      </a:r>
                      <a:endParaRPr sz="1150" u="none" cap="none" strike="noStrike">
                        <a:latin typeface="Arial"/>
                        <a:ea typeface="Arial"/>
                        <a:cs typeface="Arial"/>
                        <a:sym typeface="Arial"/>
                      </a:endParaRPr>
                    </a:p>
                    <a:p>
                      <a:pPr indent="0" lvl="0" marL="91440" marR="210184" rtl="0" algn="l">
                        <a:lnSpc>
                          <a:spcPct val="101800"/>
                        </a:lnSpc>
                        <a:spcBef>
                          <a:spcPts val="229"/>
                        </a:spcBef>
                        <a:spcAft>
                          <a:spcPts val="0"/>
                        </a:spcAft>
                        <a:buNone/>
                      </a:pPr>
                      <a:r>
                        <a:rPr i="1" lang="en-US" sz="1100" u="none" cap="none" strike="noStrike">
                          <a:latin typeface="Arial"/>
                          <a:ea typeface="Arial"/>
                          <a:cs typeface="Arial"/>
                          <a:sym typeface="Arial"/>
                        </a:rPr>
                        <a:t>Evaluar y reﬂexionar de forma “metacogni;va” sobre los procesos de diálogo o la ac;vidad de aprendizaje; invitar a otros u otras a hacerlo.</a:t>
                      </a:r>
                      <a:endParaRPr sz="1100" u="none" cap="none" strike="noStrike">
                        <a:latin typeface="Arial"/>
                        <a:ea typeface="Arial"/>
                        <a:cs typeface="Arial"/>
                        <a:sym typeface="Arial"/>
                      </a:endParaRPr>
                    </a:p>
                  </a:txBody>
                  <a:tcPr marT="1111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226059" marR="441959" rtl="0" algn="l">
                        <a:lnSpc>
                          <a:spcPct val="103600"/>
                        </a:lnSpc>
                        <a:spcBef>
                          <a:spcPts val="0"/>
                        </a:spcBef>
                        <a:spcAft>
                          <a:spcPts val="0"/>
                        </a:spcAft>
                        <a:buSzPts val="1000"/>
                        <a:buFont typeface="Arial"/>
                        <a:buNone/>
                      </a:pPr>
                      <a:r>
                        <a:rPr b="1" lang="en-US" sz="1100" u="none" cap="none" strike="noStrike">
                          <a:latin typeface="Arial"/>
                          <a:ea typeface="Arial"/>
                          <a:cs typeface="Arial"/>
                          <a:sym typeface="Arial"/>
                        </a:rPr>
                        <a:t>Reflexionar sobre el diálogo</a:t>
                      </a:r>
                      <a:endParaRPr/>
                    </a:p>
                    <a:p>
                      <a:pPr indent="-154940" lvl="0" marL="381000" marR="441959" rtl="0" algn="l">
                        <a:lnSpc>
                          <a:spcPct val="103600"/>
                        </a:lnSpc>
                        <a:spcBef>
                          <a:spcPts val="845"/>
                        </a:spcBef>
                        <a:spcAft>
                          <a:spcPts val="0"/>
                        </a:spcAft>
                        <a:buSzPts val="1000"/>
                        <a:buFont typeface="Arial"/>
                        <a:buChar char="●"/>
                      </a:pPr>
                      <a:r>
                        <a:rPr lang="en-US" sz="1100" u="none" cap="none" strike="noStrike">
                          <a:latin typeface="Arial"/>
                          <a:ea typeface="Arial"/>
                          <a:cs typeface="Arial"/>
                          <a:sym typeface="Arial"/>
                        </a:rPr>
                        <a:t>hablar sobre las reglas de conversación / 	reglas básicas</a:t>
                      </a:r>
                      <a:endParaRPr sz="1100" u="none" cap="none" strike="noStrike">
                        <a:latin typeface="Arial"/>
                        <a:ea typeface="Arial"/>
                        <a:cs typeface="Arial"/>
                        <a:sym typeface="Arial"/>
                      </a:endParaRPr>
                    </a:p>
                    <a:p>
                      <a:pPr indent="-154940" lvl="0" marL="381000" marR="314960" rtl="0" algn="l">
                        <a:lnSpc>
                          <a:spcPct val="101800"/>
                        </a:lnSpc>
                        <a:spcBef>
                          <a:spcPts val="285"/>
                        </a:spcBef>
                        <a:spcAft>
                          <a:spcPts val="0"/>
                        </a:spcAft>
                        <a:buSzPts val="1000"/>
                        <a:buFont typeface="Arial"/>
                        <a:buChar char="●"/>
                      </a:pPr>
                      <a:r>
                        <a:rPr lang="en-US" sz="1100" u="none" cap="none" strike="noStrike">
                          <a:latin typeface="Arial"/>
                          <a:ea typeface="Arial"/>
                          <a:cs typeface="Arial"/>
                          <a:sym typeface="Arial"/>
                        </a:rPr>
                        <a:t>reﬂexionar (o invitar a reﬂexionar) sobre el 	proceso/valor/impacto del diálogo</a:t>
                      </a:r>
                      <a:endParaRPr sz="1100" u="none" cap="none" strike="noStrike">
                        <a:latin typeface="Arial"/>
                        <a:ea typeface="Arial"/>
                        <a:cs typeface="Arial"/>
                        <a:sym typeface="Arial"/>
                      </a:endParaRPr>
                    </a:p>
                    <a:p>
                      <a:pPr indent="0" lvl="0" marL="226059" marR="314960" rtl="0" algn="l">
                        <a:lnSpc>
                          <a:spcPct val="101800"/>
                        </a:lnSpc>
                        <a:spcBef>
                          <a:spcPts val="285"/>
                        </a:spcBef>
                        <a:spcAft>
                          <a:spcPts val="0"/>
                        </a:spcAft>
                        <a:buSzPts val="1000"/>
                        <a:buFont typeface="Calibri"/>
                        <a:buNone/>
                      </a:pPr>
                      <a:r>
                        <a:t/>
                      </a:r>
                      <a:endParaRPr sz="1100" u="none" cap="none" strike="noStrike">
                        <a:latin typeface="Arial"/>
                        <a:ea typeface="Arial"/>
                        <a:cs typeface="Arial"/>
                        <a:sym typeface="Arial"/>
                      </a:endParaRPr>
                    </a:p>
                    <a:p>
                      <a:pPr indent="0" lvl="0" marL="226059" marR="314960" rtl="0" algn="l">
                        <a:lnSpc>
                          <a:spcPct val="101800"/>
                        </a:lnSpc>
                        <a:spcBef>
                          <a:spcPts val="285"/>
                        </a:spcBef>
                        <a:spcAft>
                          <a:spcPts val="0"/>
                        </a:spcAft>
                        <a:buSzPts val="1000"/>
                        <a:buFont typeface="Arial"/>
                        <a:buNone/>
                      </a:pPr>
                      <a:r>
                        <a:rPr lang="en-US" sz="1100" u="none" cap="none" strike="noStrike">
                          <a:latin typeface="Arial"/>
                          <a:ea typeface="Arial"/>
                          <a:cs typeface="Arial"/>
                          <a:sym typeface="Arial"/>
                        </a:rPr>
                        <a:t>Reflexionar sobre una actividad de aprendizaje</a:t>
                      </a:r>
                      <a:endParaRPr sz="1100" u="none" cap="none" strike="noStrike">
                        <a:latin typeface="Arial"/>
                        <a:ea typeface="Arial"/>
                        <a:cs typeface="Arial"/>
                        <a:sym typeface="Arial"/>
                      </a:endParaRPr>
                    </a:p>
                    <a:p>
                      <a:pPr indent="-154940" lvl="0" marL="381000" marR="114300" rtl="0" algn="l">
                        <a:lnSpc>
                          <a:spcPct val="101800"/>
                        </a:lnSpc>
                        <a:spcBef>
                          <a:spcPts val="290"/>
                        </a:spcBef>
                        <a:spcAft>
                          <a:spcPts val="0"/>
                        </a:spcAft>
                        <a:buSzPts val="1000"/>
                        <a:buFont typeface="Arial"/>
                        <a:buChar char="●"/>
                      </a:pPr>
                      <a:r>
                        <a:rPr lang="en-US" sz="1100" u="none" cap="none" strike="noStrike">
                          <a:latin typeface="Arial"/>
                          <a:ea typeface="Arial"/>
                          <a:cs typeface="Arial"/>
                          <a:sym typeface="Arial"/>
                        </a:rPr>
                        <a:t>reﬂexionar (o invitar a reﬂexionar) sobre el 	valor/impacto de una acfvidad de aprendizaje</a:t>
                      </a:r>
                      <a:endParaRPr sz="1100" u="none" cap="none" strike="noStrike">
                        <a:latin typeface="Arial"/>
                        <a:ea typeface="Arial"/>
                        <a:cs typeface="Arial"/>
                        <a:sym typeface="Arial"/>
                      </a:endParaRPr>
                    </a:p>
                    <a:p>
                      <a:pPr indent="0" lvl="0" marL="90805" marR="0" rtl="0" algn="l">
                        <a:lnSpc>
                          <a:spcPct val="100000"/>
                        </a:lnSpc>
                        <a:spcBef>
                          <a:spcPts val="25"/>
                        </a:spcBef>
                        <a:spcAft>
                          <a:spcPts val="0"/>
                        </a:spcAft>
                        <a:buNone/>
                      </a:pPr>
                      <a:r>
                        <a:rPr lang="en-US" sz="1100" u="none" cap="none" strike="noStrike">
                          <a:latin typeface="Arial"/>
                          <a:ea typeface="Arial"/>
                          <a:cs typeface="Arial"/>
                          <a:sym typeface="Arial"/>
                        </a:rPr>
                        <a:t>reconocer explícitamente un cambio de postura</a:t>
                      </a:r>
                      <a:endParaRPr sz="1100" u="none" cap="none" strike="noStrike">
                        <a:latin typeface="Arial"/>
                        <a:ea typeface="Arial"/>
                        <a:cs typeface="Arial"/>
                        <a:sym typeface="Arial"/>
                      </a:endParaRPr>
                    </a:p>
                  </a:txBody>
                  <a:tcPr marT="1073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90805" marR="0" rtl="0" algn="l">
                        <a:lnSpc>
                          <a:spcPct val="100000"/>
                        </a:lnSpc>
                        <a:spcBef>
                          <a:spcPts val="0"/>
                        </a:spcBef>
                        <a:spcAft>
                          <a:spcPts val="0"/>
                        </a:spcAft>
                        <a:buNone/>
                      </a:pPr>
                      <a:r>
                        <a:rPr b="1" lang="en-US" sz="1100" u="none" cap="none" strike="noStrike">
                          <a:latin typeface="Arial"/>
                          <a:ea typeface="Arial"/>
                          <a:cs typeface="Arial"/>
                          <a:sym typeface="Arial"/>
                        </a:rPr>
                        <a:t>Posibles palabras clave a las que prestar atención:</a:t>
                      </a:r>
                      <a:endParaRPr sz="1100" u="none" cap="none" strike="noStrike">
                        <a:latin typeface="Arial"/>
                        <a:ea typeface="Arial"/>
                        <a:cs typeface="Arial"/>
                        <a:sym typeface="Arial"/>
                      </a:endParaRPr>
                    </a:p>
                    <a:p>
                      <a:pPr indent="0" lvl="0" marL="112395" marR="97155" rtl="0" algn="l">
                        <a:lnSpc>
                          <a:spcPct val="101800"/>
                        </a:lnSpc>
                        <a:spcBef>
                          <a:spcPts val="315"/>
                        </a:spcBef>
                        <a:spcAft>
                          <a:spcPts val="0"/>
                        </a:spcAft>
                        <a:buNone/>
                      </a:pPr>
                      <a:r>
                        <a:rPr lang="en-US" sz="1100" u="none" cap="none" strike="noStrike">
                          <a:latin typeface="Arial"/>
                          <a:ea typeface="Arial"/>
                          <a:cs typeface="Arial"/>
                          <a:sym typeface="Arial"/>
                        </a:rPr>
                        <a:t>“Diálogo”, “conversación”, “comparfr”, “trabajar en grupos/parejas”, “tarea”, “acfvidad”, “lo que han aprendido”, “He cambiado de opinión”, “cambiar de opinión”, “escuchar”, “reglas de conversación”</a:t>
                      </a:r>
                      <a:endParaRPr sz="1100" u="none" cap="none" strike="noStrike">
                        <a:latin typeface="Arial"/>
                        <a:ea typeface="Arial"/>
                        <a:cs typeface="Arial"/>
                        <a:sym typeface="Arial"/>
                      </a:endParaRPr>
                    </a:p>
                    <a:p>
                      <a:pPr indent="0" lvl="0" marL="112395" marR="97155" rtl="0" algn="l">
                        <a:lnSpc>
                          <a:spcPct val="101800"/>
                        </a:lnSpc>
                        <a:spcBef>
                          <a:spcPts val="315"/>
                        </a:spcBef>
                        <a:spcAft>
                          <a:spcPts val="0"/>
                        </a:spcAft>
                        <a:buNone/>
                      </a:pPr>
                      <a:r>
                        <a:t/>
                      </a:r>
                      <a:endParaRPr sz="1100" u="none" cap="none" strike="noStrike">
                        <a:latin typeface="Arial"/>
                        <a:ea typeface="Arial"/>
                        <a:cs typeface="Arial"/>
                        <a:sym typeface="Arial"/>
                      </a:endParaRPr>
                    </a:p>
                    <a:p>
                      <a:pPr indent="0" lvl="0" marL="88265" marR="0" rtl="0" algn="l">
                        <a:lnSpc>
                          <a:spcPct val="100000"/>
                        </a:lnSpc>
                        <a:spcBef>
                          <a:spcPts val="0"/>
                        </a:spcBef>
                        <a:spcAft>
                          <a:spcPts val="0"/>
                        </a:spcAft>
                        <a:buNone/>
                      </a:pPr>
                      <a:r>
                        <a:rPr b="1" lang="en-US" sz="1100" u="none" cap="none" strike="noStrike">
                          <a:latin typeface="Arial"/>
                          <a:ea typeface="Arial"/>
                          <a:cs typeface="Arial"/>
                          <a:sym typeface="Arial"/>
                        </a:rPr>
                        <a:t>Ejemplos: </a:t>
                      </a:r>
                      <a:r>
                        <a:rPr b="0" lang="en-US" sz="1100" u="none" cap="none" strike="noStrike">
                          <a:latin typeface="Arial"/>
                          <a:ea typeface="Arial"/>
                          <a:cs typeface="Arial"/>
                          <a:sym typeface="Arial"/>
                        </a:rPr>
                        <a:t>(Nota: </a:t>
                      </a:r>
                      <a:r>
                        <a:rPr b="0" i="1" lang="en-US" sz="1100" u="none" cap="none" strike="noStrike">
                          <a:latin typeface="Arial"/>
                          <a:ea typeface="Arial"/>
                          <a:cs typeface="Arial"/>
                          <a:sym typeface="Arial"/>
                        </a:rPr>
                        <a:t>A veces un comentario puede incluir una reflexión tanto sobre el diálogo como sobre la actividad de aprendizaje</a:t>
                      </a:r>
                      <a:r>
                        <a:rPr b="0" lang="en-US" sz="1100" u="none" cap="none" strike="noStrike">
                          <a:latin typeface="Arial"/>
                          <a:ea typeface="Arial"/>
                          <a:cs typeface="Arial"/>
                          <a:sym typeface="Arial"/>
                        </a:rPr>
                        <a:t>)</a:t>
                      </a:r>
                      <a:br>
                        <a:rPr b="0" lang="en-US" sz="1100" u="none" cap="none" strike="noStrike">
                          <a:latin typeface="Arial"/>
                          <a:ea typeface="Arial"/>
                          <a:cs typeface="Arial"/>
                          <a:sym typeface="Arial"/>
                        </a:rPr>
                      </a:br>
                      <a:r>
                        <a:rPr b="0" lang="en-US" sz="1100" u="none" cap="none" strike="noStrike">
                          <a:latin typeface="Arial"/>
                          <a:ea typeface="Arial"/>
                          <a:cs typeface="Arial"/>
                          <a:sym typeface="Arial"/>
                        </a:rPr>
                        <a:t>Me gusta compartir ideas porque nos puede dar nuevas ideas para nuestra escritura</a:t>
                      </a:r>
                      <a:br>
                        <a:rPr b="0" lang="en-US" sz="1100" u="none" cap="none" strike="noStrike">
                          <a:latin typeface="Arial"/>
                          <a:ea typeface="Arial"/>
                          <a:cs typeface="Arial"/>
                          <a:sym typeface="Arial"/>
                        </a:rPr>
                      </a:br>
                      <a:r>
                        <a:rPr b="0" lang="en-US" sz="1100" u="none" cap="none" strike="noStrike">
                          <a:latin typeface="Arial"/>
                          <a:ea typeface="Arial"/>
                          <a:cs typeface="Arial"/>
                          <a:sym typeface="Arial"/>
                        </a:rPr>
                        <a:t>Ellos (hablando y escuchando) van de la mano, ¿no?</a:t>
                      </a:r>
                      <a:br>
                        <a:rPr b="0" lang="en-US" sz="1100" u="none" cap="none" strike="noStrike">
                          <a:latin typeface="Arial"/>
                          <a:ea typeface="Arial"/>
                          <a:cs typeface="Arial"/>
                          <a:sym typeface="Arial"/>
                        </a:rPr>
                      </a:br>
                      <a:r>
                        <a:rPr b="0" lang="en-US" sz="1100" u="none" cap="none" strike="noStrike">
                          <a:latin typeface="Arial"/>
                          <a:ea typeface="Arial"/>
                          <a:cs typeface="Arial"/>
                          <a:sym typeface="Arial"/>
                        </a:rPr>
                        <a:t>En tu grupo, ¿puedes pensar en lo que hace que el diálogo funcione?</a:t>
                      </a:r>
                      <a:br>
                        <a:rPr b="0" lang="en-US" sz="1100" u="none" cap="none" strike="noStrike">
                          <a:latin typeface="Arial"/>
                          <a:ea typeface="Arial"/>
                          <a:cs typeface="Arial"/>
                          <a:sym typeface="Arial"/>
                        </a:rPr>
                      </a:br>
                      <a:r>
                        <a:rPr b="0" lang="en-US" sz="1100" u="none" cap="none" strike="noStrike">
                          <a:latin typeface="Arial"/>
                          <a:ea typeface="Arial"/>
                          <a:cs typeface="Arial"/>
                          <a:sym typeface="Arial"/>
                        </a:rPr>
                        <a:t>¿Crees que necesitamos nuevas reglas de conversación para la próxima vez?</a:t>
                      </a:r>
                      <a:br>
                        <a:rPr b="0" lang="en-US" sz="1100" u="none" cap="none" strike="noStrike">
                          <a:latin typeface="Arial"/>
                          <a:ea typeface="Arial"/>
                          <a:cs typeface="Arial"/>
                          <a:sym typeface="Arial"/>
                        </a:rPr>
                      </a:br>
                      <a:r>
                        <a:rPr b="0" lang="en-US" sz="1100" u="none" cap="none" strike="noStrike">
                          <a:latin typeface="Arial"/>
                          <a:ea typeface="Arial"/>
                          <a:cs typeface="Arial"/>
                          <a:sym typeface="Arial"/>
                        </a:rPr>
                        <a:t>Veo que se escuchan con atención; ¿Eso ayudó a entender los debates sobre el racismo institucional?</a:t>
                      </a:r>
                      <a:br>
                        <a:rPr b="0" lang="en-US" sz="1100" u="none" cap="none" strike="noStrike">
                          <a:latin typeface="Arial"/>
                          <a:ea typeface="Arial"/>
                          <a:cs typeface="Arial"/>
                          <a:sym typeface="Arial"/>
                        </a:rPr>
                      </a:br>
                      <a:r>
                        <a:rPr b="0" lang="en-US" sz="1100" u="none" cap="none" strike="noStrike">
                          <a:latin typeface="Arial"/>
                          <a:ea typeface="Arial"/>
                          <a:cs typeface="Arial"/>
                          <a:sym typeface="Arial"/>
                        </a:rPr>
                        <a:t>Como "tomador de notas" en tu grupo, ¿sientiste que participóaste en el diálogo?</a:t>
                      </a:r>
                      <a:br>
                        <a:rPr b="0" lang="en-US" sz="1100" u="none" cap="none" strike="noStrike">
                          <a:latin typeface="Arial"/>
                          <a:ea typeface="Arial"/>
                          <a:cs typeface="Arial"/>
                          <a:sym typeface="Arial"/>
                        </a:rPr>
                      </a:br>
                      <a:r>
                        <a:rPr b="0" lang="en-US" sz="1100" u="none" cap="none" strike="noStrike">
                          <a:latin typeface="Arial"/>
                          <a:ea typeface="Arial"/>
                          <a:cs typeface="Arial"/>
                          <a:sym typeface="Arial"/>
                        </a:rPr>
                        <a:t>¿Qué o de quién fue el argumento que te ayudó a cambiar de opinión y por qué?  </a:t>
                      </a:r>
                      <a:br>
                        <a:rPr b="0" lang="en-US" sz="1100" u="none" cap="none" strike="noStrike">
                          <a:latin typeface="Arial"/>
                          <a:ea typeface="Arial"/>
                          <a:cs typeface="Arial"/>
                          <a:sym typeface="Arial"/>
                        </a:rPr>
                      </a:br>
                      <a:r>
                        <a:rPr b="0" lang="en-US" sz="1100" u="none" cap="none" strike="noStrike">
                          <a:latin typeface="Arial"/>
                          <a:ea typeface="Arial"/>
                          <a:cs typeface="Arial"/>
                          <a:sym typeface="Arial"/>
                        </a:rPr>
                        <a:t>¿Qué has aprendido en la lección de hoy? ¿Has cambiado lo que piensas?</a:t>
                      </a:r>
                      <a:br>
                        <a:rPr b="0" lang="en-US" sz="1100" u="none" cap="none" strike="noStrike">
                          <a:latin typeface="Arial"/>
                          <a:ea typeface="Arial"/>
                          <a:cs typeface="Arial"/>
                          <a:sym typeface="Arial"/>
                        </a:rPr>
                      </a:br>
                      <a:r>
                        <a:rPr b="0" lang="en-US" sz="1100" u="none" cap="none" strike="noStrike">
                          <a:latin typeface="Arial"/>
                          <a:ea typeface="Arial"/>
                          <a:cs typeface="Arial"/>
                          <a:sym typeface="Arial"/>
                        </a:rPr>
                        <a:t>Nuestro grupo produjo un cartel realmente convincente sobre el cambio climático para diferentes audiencias</a:t>
                      </a:r>
                      <a:endParaRPr/>
                    </a:p>
                  </a:txBody>
                  <a:tcPr marT="1130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50" name="Shape 750"/>
        <p:cNvGrpSpPr/>
        <p:nvPr/>
      </p:nvGrpSpPr>
      <p:grpSpPr>
        <a:xfrm>
          <a:off x="0" y="0"/>
          <a:ext cx="0" cy="0"/>
          <a:chOff x="0" y="0"/>
          <a:chExt cx="0" cy="0"/>
        </a:xfrm>
      </p:grpSpPr>
      <p:graphicFrame>
        <p:nvGraphicFramePr>
          <p:cNvPr id="751" name="Google Shape;751;p52"/>
          <p:cNvGraphicFramePr/>
          <p:nvPr/>
        </p:nvGraphicFramePr>
        <p:xfrm>
          <a:off x="463176" y="368688"/>
          <a:ext cx="3000000" cy="3000000"/>
        </p:xfrm>
        <a:graphic>
          <a:graphicData uri="http://schemas.openxmlformats.org/drawingml/2006/table">
            <a:tbl>
              <a:tblPr bandRow="1" firstRow="1">
                <a:noFill/>
                <a:tableStyleId>{58AB1DB1-8ADB-4D9A-8FE6-866EEACACDEC}</a:tableStyleId>
              </a:tblPr>
              <a:tblGrid>
                <a:gridCol w="2472050"/>
                <a:gridCol w="3139450"/>
                <a:gridCol w="4172575"/>
              </a:tblGrid>
              <a:tr h="359400">
                <a:tc>
                  <a:txBody>
                    <a:bodyPr/>
                    <a:lstStyle/>
                    <a:p>
                      <a:pPr indent="0" lvl="0" marL="327025" marR="0" rtl="0" algn="l">
                        <a:lnSpc>
                          <a:spcPct val="100000"/>
                        </a:lnSpc>
                        <a:spcBef>
                          <a:spcPts val="0"/>
                        </a:spcBef>
                        <a:spcAft>
                          <a:spcPts val="0"/>
                        </a:spcAft>
                        <a:buNone/>
                      </a:pPr>
                      <a:r>
                        <a:rPr b="1" lang="en-US" sz="1100" u="none" cap="none" strike="noStrike">
                          <a:latin typeface="Arial"/>
                          <a:ea typeface="Arial"/>
                          <a:cs typeface="Arial"/>
                          <a:sym typeface="Arial"/>
                        </a:rPr>
                        <a:t>CATEGORÍAS DE CODIFICACIÓN</a:t>
                      </a:r>
                      <a:endParaRPr sz="1100" u="none" cap="none" strike="noStrike">
                        <a:latin typeface="Arial"/>
                        <a:ea typeface="Arial"/>
                        <a:cs typeface="Arial"/>
                        <a:sym typeface="Arial"/>
                      </a:endParaRPr>
                    </a:p>
                  </a:txBody>
                  <a:tcPr marT="336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587375" marR="0" rtl="0" algn="l">
                        <a:lnSpc>
                          <a:spcPct val="100000"/>
                        </a:lnSpc>
                        <a:spcBef>
                          <a:spcPts val="0"/>
                        </a:spcBef>
                        <a:spcAft>
                          <a:spcPts val="0"/>
                        </a:spcAft>
                        <a:buNone/>
                      </a:pPr>
                      <a:r>
                        <a:rPr b="1" lang="en-US" sz="1100" u="none" cap="none" strike="noStrike">
                          <a:latin typeface="Arial"/>
                          <a:ea typeface="Arial"/>
                          <a:cs typeface="Arial"/>
                          <a:sym typeface="Arial"/>
                        </a:rPr>
                        <a:t>CONTRIBUCIONES Y ESTRATEGIAS</a:t>
                      </a:r>
                      <a:endParaRPr sz="1100" u="none" cap="none" strike="noStrike">
                        <a:latin typeface="Arial"/>
                        <a:ea typeface="Arial"/>
                        <a:cs typeface="Arial"/>
                        <a:sym typeface="Arial"/>
                      </a:endParaRPr>
                    </a:p>
                  </a:txBody>
                  <a:tcPr marT="336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100" u="none" cap="none" strike="noStrike">
                          <a:latin typeface="Arial"/>
                          <a:ea typeface="Arial"/>
                          <a:cs typeface="Arial"/>
                          <a:sym typeface="Arial"/>
                        </a:rPr>
                        <a:t>¿QUÉ ESCUCHAMOS?</a:t>
                      </a:r>
                      <a:endParaRPr sz="1100" u="none" cap="none" strike="noStrike">
                        <a:latin typeface="Arial"/>
                        <a:ea typeface="Arial"/>
                        <a:cs typeface="Arial"/>
                        <a:sym typeface="Arial"/>
                      </a:endParaRPr>
                    </a:p>
                  </a:txBody>
                  <a:tcPr marT="336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4022725">
                <a:tc>
                  <a:txBody>
                    <a:bodyPr/>
                    <a:lstStyle/>
                    <a:p>
                      <a:pPr indent="0" lvl="0" marL="91440" marR="0" rtl="0" algn="l">
                        <a:lnSpc>
                          <a:spcPct val="100000"/>
                        </a:lnSpc>
                        <a:spcBef>
                          <a:spcPts val="0"/>
                        </a:spcBef>
                        <a:spcAft>
                          <a:spcPts val="0"/>
                        </a:spcAft>
                        <a:buNone/>
                      </a:pPr>
                      <a:r>
                        <a:rPr b="1" lang="en-US" sz="1150" u="none" cap="none" strike="noStrike">
                          <a:latin typeface="Arial"/>
                          <a:ea typeface="Arial"/>
                          <a:cs typeface="Arial"/>
                          <a:sym typeface="Arial"/>
                        </a:rPr>
                        <a:t>C – Conectar</a:t>
                      </a:r>
                      <a:endParaRPr sz="1150" u="none" cap="none" strike="noStrike">
                        <a:latin typeface="Arial"/>
                        <a:ea typeface="Arial"/>
                        <a:cs typeface="Arial"/>
                        <a:sym typeface="Arial"/>
                      </a:endParaRPr>
                    </a:p>
                    <a:p>
                      <a:pPr indent="0" lvl="0" marL="91440" marR="159385" rtl="0" algn="l">
                        <a:lnSpc>
                          <a:spcPct val="101400"/>
                        </a:lnSpc>
                        <a:spcBef>
                          <a:spcPts val="20"/>
                        </a:spcBef>
                        <a:spcAft>
                          <a:spcPts val="0"/>
                        </a:spcAft>
                        <a:buNone/>
                      </a:pPr>
                      <a:r>
                        <a:rPr lang="en-US" sz="1100" u="none" cap="none" strike="noStrike">
                          <a:latin typeface="Arial"/>
                          <a:ea typeface="Arial"/>
                          <a:cs typeface="Arial"/>
                          <a:sym typeface="Arial"/>
                        </a:rPr>
                        <a:t>Hacer explícito el proceso de aprendizaje vinculando las contribuciones, los conocimientos y las experiencias más allá del diálogo inmediato</a:t>
                      </a:r>
                      <a:endParaRPr sz="1100" u="none" cap="none" strike="noStrike">
                        <a:latin typeface="Arial"/>
                        <a:ea typeface="Arial"/>
                        <a:cs typeface="Arial"/>
                        <a:sym typeface="Arial"/>
                      </a:endParaRPr>
                    </a:p>
                  </a:txBody>
                  <a:tcPr marT="1130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80340" lvl="0" marL="319405" marR="195580" rtl="0" algn="l">
                        <a:lnSpc>
                          <a:spcPct val="101800"/>
                        </a:lnSpc>
                        <a:spcBef>
                          <a:spcPts val="0"/>
                        </a:spcBef>
                        <a:spcAft>
                          <a:spcPts val="0"/>
                        </a:spcAft>
                        <a:buSzPts val="1200"/>
                        <a:buFont typeface="Arial"/>
                        <a:buChar char="•"/>
                      </a:pPr>
                      <a:r>
                        <a:rPr lang="en-US" sz="1100" u="none" cap="none" strike="noStrike">
                          <a:latin typeface="Arial"/>
                          <a:ea typeface="Arial"/>
                          <a:cs typeface="Arial"/>
                          <a:sym typeface="Arial"/>
                        </a:rPr>
                        <a:t>remitirse a contribuciones anteriores o anticipar preguntas que serán planteadas más adelante</a:t>
                      </a:r>
                      <a:endParaRPr sz="1100" u="none" cap="none" strike="noStrike">
                        <a:latin typeface="Arial"/>
                        <a:ea typeface="Arial"/>
                        <a:cs typeface="Arial"/>
                        <a:sym typeface="Arial"/>
                      </a:endParaRPr>
                    </a:p>
                    <a:p>
                      <a:pPr indent="-177800" lvl="0" marL="316865" marR="177165" rtl="0" algn="l">
                        <a:lnSpc>
                          <a:spcPct val="101800"/>
                        </a:lnSpc>
                        <a:spcBef>
                          <a:spcPts val="290"/>
                        </a:spcBef>
                        <a:spcAft>
                          <a:spcPts val="0"/>
                        </a:spcAft>
                        <a:buSzPts val="1000"/>
                        <a:buFont typeface="Arial"/>
                        <a:buChar char="•"/>
                      </a:pPr>
                      <a:r>
                        <a:rPr lang="en-US" sz="1100" u="none" cap="none" strike="noStrike">
                          <a:latin typeface="Arial"/>
                          <a:ea typeface="Arial"/>
                          <a:cs typeface="Arial"/>
                          <a:sym typeface="Arial"/>
                        </a:rPr>
                        <a:t>anfcipar o remifrse a acfvidades o conceptos 	perfnentes</a:t>
                      </a:r>
                      <a:endParaRPr sz="1100" u="none" cap="none" strike="noStrike">
                        <a:latin typeface="Arial"/>
                        <a:ea typeface="Arial"/>
                        <a:cs typeface="Arial"/>
                        <a:sym typeface="Arial"/>
                      </a:endParaRPr>
                    </a:p>
                    <a:p>
                      <a:pPr indent="-180340" lvl="0" marL="319405" marR="205740" rtl="0" algn="l">
                        <a:lnSpc>
                          <a:spcPct val="101800"/>
                        </a:lnSpc>
                        <a:spcBef>
                          <a:spcPts val="455"/>
                        </a:spcBef>
                        <a:spcAft>
                          <a:spcPts val="0"/>
                        </a:spcAft>
                        <a:buSzPts val="1200"/>
                        <a:buFont typeface="Arial"/>
                        <a:buChar char="•"/>
                      </a:pPr>
                      <a:r>
                        <a:rPr lang="en-US" sz="1100" u="none" cap="none" strike="noStrike">
                          <a:latin typeface="Arial"/>
                          <a:ea typeface="Arial"/>
                          <a:cs typeface="Arial"/>
                          <a:sym typeface="Arial"/>
                        </a:rPr>
                        <a:t>hacer referencia a contextos más amplios que el aula o a conocimientos/experiencias anteriores/experiencias cotidianas</a:t>
                      </a:r>
                      <a:endParaRPr sz="1100" u="none" cap="none" strike="noStrike">
                        <a:latin typeface="Arial"/>
                        <a:ea typeface="Arial"/>
                        <a:cs typeface="Arial"/>
                        <a:sym typeface="Arial"/>
                      </a:endParaRPr>
                    </a:p>
                  </a:txBody>
                  <a:tcPr marT="1314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90805" marR="0" rtl="0" algn="l">
                        <a:lnSpc>
                          <a:spcPct val="100000"/>
                        </a:lnSpc>
                        <a:spcBef>
                          <a:spcPts val="0"/>
                        </a:spcBef>
                        <a:spcAft>
                          <a:spcPts val="0"/>
                        </a:spcAft>
                        <a:buNone/>
                      </a:pPr>
                      <a:r>
                        <a:rPr b="1" lang="en-US" sz="1100" u="none" cap="none" strike="noStrike">
                          <a:latin typeface="Arial"/>
                          <a:ea typeface="Arial"/>
                          <a:cs typeface="Arial"/>
                          <a:sym typeface="Arial"/>
                        </a:rPr>
                        <a:t>Posibles palabras clave a las que prestar atención:</a:t>
                      </a:r>
                      <a:endParaRPr sz="1100" u="none" cap="none" strike="noStrike">
                        <a:latin typeface="Arial"/>
                        <a:ea typeface="Arial"/>
                        <a:cs typeface="Arial"/>
                        <a:sym typeface="Arial"/>
                      </a:endParaRPr>
                    </a:p>
                    <a:p>
                      <a:pPr indent="0" lvl="0" marL="112395" marR="194310" rtl="0" algn="l">
                        <a:lnSpc>
                          <a:spcPct val="120000"/>
                        </a:lnSpc>
                        <a:spcBef>
                          <a:spcPts val="75"/>
                        </a:spcBef>
                        <a:spcAft>
                          <a:spcPts val="0"/>
                        </a:spcAft>
                        <a:buNone/>
                      </a:pPr>
                      <a:r>
                        <a:rPr lang="en-US" sz="1100" u="none" cap="none" strike="noStrike">
                          <a:latin typeface="Arial"/>
                          <a:ea typeface="Arial"/>
                          <a:cs typeface="Arial"/>
                          <a:sym typeface="Arial"/>
                        </a:rPr>
                        <a:t>“En la úlfma lección…”, “anteriormente”, “eso me recuerda”, “en la próxima lección”, “en relación con”, “en tu casa…”</a:t>
                      </a:r>
                      <a:endParaRPr sz="1100" u="none" cap="none" strike="noStrike">
                        <a:latin typeface="Arial"/>
                        <a:ea typeface="Arial"/>
                        <a:cs typeface="Arial"/>
                        <a:sym typeface="Arial"/>
                      </a:endParaRPr>
                    </a:p>
                    <a:p>
                      <a:pPr indent="0" lvl="0" marL="112395" marR="0" rtl="0" algn="l">
                        <a:lnSpc>
                          <a:spcPct val="100000"/>
                        </a:lnSpc>
                        <a:spcBef>
                          <a:spcPts val="670"/>
                        </a:spcBef>
                        <a:spcAft>
                          <a:spcPts val="0"/>
                        </a:spcAft>
                        <a:buNone/>
                      </a:pPr>
                      <a:r>
                        <a:rPr b="1" lang="en-US" sz="1100" u="none" cap="none" strike="noStrike">
                          <a:latin typeface="Arial"/>
                          <a:ea typeface="Arial"/>
                          <a:cs typeface="Arial"/>
                          <a:sym typeface="Arial"/>
                        </a:rPr>
                        <a:t>Ejemplos:</a:t>
                      </a:r>
                      <a:endParaRPr sz="1100" u="none" cap="none" strike="noStrike">
                        <a:latin typeface="Arial"/>
                        <a:ea typeface="Arial"/>
                        <a:cs typeface="Arial"/>
                        <a:sym typeface="Arial"/>
                      </a:endParaRPr>
                    </a:p>
                    <a:p>
                      <a:pPr indent="0" lvl="0" marL="112395" marR="0" rtl="0" algn="l">
                        <a:lnSpc>
                          <a:spcPct val="100000"/>
                        </a:lnSpc>
                        <a:spcBef>
                          <a:spcPts val="575"/>
                        </a:spcBef>
                        <a:spcAft>
                          <a:spcPts val="0"/>
                        </a:spcAft>
                        <a:buNone/>
                      </a:pPr>
                      <a:r>
                        <a:rPr lang="en-US" sz="1100" u="none" cap="none" strike="noStrike">
                          <a:latin typeface="Arial"/>
                          <a:ea typeface="Arial"/>
                          <a:cs typeface="Arial"/>
                          <a:sym typeface="Arial"/>
                        </a:rPr>
                        <a:t>Es como cuando hicimos/aprendimos...</a:t>
                      </a:r>
                      <a:endParaRPr sz="1100" u="none" cap="none" strike="noStrike">
                        <a:latin typeface="Arial"/>
                        <a:ea typeface="Arial"/>
                        <a:cs typeface="Arial"/>
                        <a:sym typeface="Arial"/>
                      </a:endParaRPr>
                    </a:p>
                    <a:p>
                      <a:pPr indent="0" lvl="0" marL="112395" marR="0" rtl="0" algn="l">
                        <a:lnSpc>
                          <a:spcPct val="100000"/>
                        </a:lnSpc>
                        <a:spcBef>
                          <a:spcPts val="385"/>
                        </a:spcBef>
                        <a:spcAft>
                          <a:spcPts val="0"/>
                        </a:spcAft>
                        <a:buNone/>
                      </a:pPr>
                      <a:r>
                        <a:rPr lang="en-US" sz="1100" u="none" cap="none" strike="noStrike">
                          <a:latin typeface="Arial"/>
                          <a:ea typeface="Arial"/>
                          <a:cs typeface="Arial"/>
                          <a:sym typeface="Arial"/>
                        </a:rPr>
                        <a:t>¿De qué forma se relaciona la lección de hoy con la úlfma lección?</a:t>
                      </a:r>
                      <a:endParaRPr sz="1100" u="none" cap="none" strike="noStrike">
                        <a:latin typeface="Arial"/>
                        <a:ea typeface="Arial"/>
                        <a:cs typeface="Arial"/>
                        <a:sym typeface="Arial"/>
                      </a:endParaRPr>
                    </a:p>
                    <a:p>
                      <a:pPr indent="0" lvl="0" marL="112395" marR="422275" rtl="0" algn="l">
                        <a:lnSpc>
                          <a:spcPct val="121800"/>
                        </a:lnSpc>
                        <a:spcBef>
                          <a:spcPts val="70"/>
                        </a:spcBef>
                        <a:spcAft>
                          <a:spcPts val="0"/>
                        </a:spcAft>
                        <a:buNone/>
                      </a:pPr>
                      <a:r>
                        <a:rPr lang="en-US" sz="1100" u="none" cap="none" strike="noStrike">
                          <a:latin typeface="Arial"/>
                          <a:ea typeface="Arial"/>
                          <a:cs typeface="Arial"/>
                          <a:sym typeface="Arial"/>
                        </a:rPr>
                        <a:t>¿Quién recuerda el experimento que hicimos en el que dejamos plantas en la oscuridad?</a:t>
                      </a:r>
                      <a:endParaRPr sz="1100" u="none" cap="none" strike="noStrike">
                        <a:latin typeface="Arial"/>
                        <a:ea typeface="Arial"/>
                        <a:cs typeface="Arial"/>
                        <a:sym typeface="Arial"/>
                      </a:endParaRPr>
                    </a:p>
                    <a:p>
                      <a:pPr indent="31114" lvl="0" marL="112395" marR="181610" rtl="0" algn="l">
                        <a:lnSpc>
                          <a:spcPct val="121800"/>
                        </a:lnSpc>
                        <a:spcBef>
                          <a:spcPts val="75"/>
                        </a:spcBef>
                        <a:spcAft>
                          <a:spcPts val="0"/>
                        </a:spcAft>
                        <a:buNone/>
                      </a:pPr>
                      <a:r>
                        <a:rPr lang="en-US" sz="1100" u="none" cap="none" strike="noStrike">
                          <a:latin typeface="Arial"/>
                          <a:ea typeface="Arial"/>
                          <a:cs typeface="Arial"/>
                          <a:sym typeface="Arial"/>
                        </a:rPr>
                        <a:t>Cuando acabe la clase, voy a pedirles que escriban lo que creen que ha pasado y por qué.</a:t>
                      </a:r>
                      <a:endParaRPr sz="1100" u="none" cap="none" strike="noStrike">
                        <a:latin typeface="Arial"/>
                        <a:ea typeface="Arial"/>
                        <a:cs typeface="Arial"/>
                        <a:sym typeface="Arial"/>
                      </a:endParaRPr>
                    </a:p>
                    <a:p>
                      <a:pPr indent="0" lvl="0" marL="90805" marR="172720" rtl="0" algn="l">
                        <a:lnSpc>
                          <a:spcPct val="121800"/>
                        </a:lnSpc>
                        <a:spcBef>
                          <a:spcPts val="70"/>
                        </a:spcBef>
                        <a:spcAft>
                          <a:spcPts val="0"/>
                        </a:spcAft>
                        <a:buNone/>
                      </a:pPr>
                      <a:r>
                        <a:rPr lang="en-US" sz="1100" u="none" cap="none" strike="noStrike">
                          <a:latin typeface="Arial"/>
                          <a:ea typeface="Arial"/>
                          <a:cs typeface="Arial"/>
                          <a:sym typeface="Arial"/>
                        </a:rPr>
                        <a:t>¿Quién ha visitado el museo de ciencias y puede contarnos lo que ha visto?</a:t>
                      </a:r>
                      <a:endParaRPr sz="1100" u="none" cap="none" strike="noStrike">
                        <a:latin typeface="Arial"/>
                        <a:ea typeface="Arial"/>
                        <a:cs typeface="Arial"/>
                        <a:sym typeface="Arial"/>
                      </a:endParaRPr>
                    </a:p>
                    <a:p>
                      <a:pPr indent="0" lvl="0" marL="90805" marR="0" rtl="0" algn="l">
                        <a:lnSpc>
                          <a:spcPct val="100000"/>
                        </a:lnSpc>
                        <a:spcBef>
                          <a:spcPts val="360"/>
                        </a:spcBef>
                        <a:spcAft>
                          <a:spcPts val="0"/>
                        </a:spcAft>
                        <a:buNone/>
                      </a:pPr>
                      <a:r>
                        <a:rPr lang="en-US" sz="1100" u="none" cap="none" strike="noStrike">
                          <a:latin typeface="Arial"/>
                          <a:ea typeface="Arial"/>
                          <a:cs typeface="Arial"/>
                          <a:sym typeface="Arial"/>
                        </a:rPr>
                        <a:t>Sé mucho sobre montar a caballo porque tengo uno.</a:t>
                      </a:r>
                      <a:endParaRPr sz="1100" u="none" cap="none" strike="noStrike">
                        <a:latin typeface="Arial"/>
                        <a:ea typeface="Arial"/>
                        <a:cs typeface="Arial"/>
                        <a:sym typeface="Arial"/>
                      </a:endParaRPr>
                    </a:p>
                    <a:p>
                      <a:pPr indent="0" lvl="0" marL="90805" marR="318770" rtl="0" algn="l">
                        <a:lnSpc>
                          <a:spcPct val="120000"/>
                        </a:lnSpc>
                        <a:spcBef>
                          <a:spcPts val="120"/>
                        </a:spcBef>
                        <a:spcAft>
                          <a:spcPts val="0"/>
                        </a:spcAft>
                        <a:buNone/>
                      </a:pPr>
                      <a:r>
                        <a:rPr lang="en-US" sz="1100" u="none" cap="none" strike="noStrike">
                          <a:latin typeface="Arial"/>
                          <a:ea typeface="Arial"/>
                          <a:cs typeface="Arial"/>
                          <a:sym typeface="Arial"/>
                        </a:rPr>
                        <a:t>¿Creen que podrían encontrar criaturas similares en el suelo en su jardín?</a:t>
                      </a:r>
                      <a:endParaRPr sz="1100" u="none" cap="none" strike="noStrike">
                        <a:latin typeface="Arial"/>
                        <a:ea typeface="Arial"/>
                        <a:cs typeface="Arial"/>
                        <a:sym typeface="Arial"/>
                      </a:endParaRPr>
                    </a:p>
                    <a:p>
                      <a:pPr indent="0" lvl="0" marL="90805" marR="410844" rtl="0" algn="l">
                        <a:lnSpc>
                          <a:spcPct val="120000"/>
                        </a:lnSpc>
                        <a:spcBef>
                          <a:spcPts val="120"/>
                        </a:spcBef>
                        <a:spcAft>
                          <a:spcPts val="0"/>
                        </a:spcAft>
                        <a:buNone/>
                      </a:pPr>
                      <a:r>
                        <a:rPr lang="en-US" sz="1100" u="none" cap="none" strike="noStrike">
                          <a:latin typeface="Arial"/>
                          <a:ea typeface="Arial"/>
                          <a:cs typeface="Arial"/>
                          <a:sym typeface="Arial"/>
                        </a:rPr>
                        <a:t>¿Han visto algo en las nofcias que haga referencia al fempo o al clima?</a:t>
                      </a:r>
                      <a:endParaRPr sz="1100" u="none" cap="none" strike="noStrike">
                        <a:latin typeface="Arial"/>
                        <a:ea typeface="Arial"/>
                        <a:cs typeface="Arial"/>
                        <a:sym typeface="Arial"/>
                      </a:endParaRPr>
                    </a:p>
                    <a:p>
                      <a:pPr indent="0" lvl="0" marL="90805" marR="0" rtl="0" algn="l">
                        <a:lnSpc>
                          <a:spcPct val="100000"/>
                        </a:lnSpc>
                        <a:spcBef>
                          <a:spcPts val="385"/>
                        </a:spcBef>
                        <a:spcAft>
                          <a:spcPts val="0"/>
                        </a:spcAft>
                        <a:buNone/>
                      </a:pPr>
                      <a:r>
                        <a:rPr lang="en-US" sz="1100" u="none" cap="none" strike="noStrike">
                          <a:latin typeface="Arial"/>
                          <a:ea typeface="Arial"/>
                          <a:cs typeface="Arial"/>
                          <a:sym typeface="Arial"/>
                        </a:rPr>
                        <a:t>¿Hay alguna información úfl en capítulos anteriores?</a:t>
                      </a:r>
                      <a:endParaRPr sz="1100" u="none" cap="none" strike="noStrike">
                        <a:latin typeface="Arial"/>
                        <a:ea typeface="Arial"/>
                        <a:cs typeface="Arial"/>
                        <a:sym typeface="Arial"/>
                      </a:endParaRPr>
                    </a:p>
                  </a:txBody>
                  <a:tcPr marT="1130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55" name="Shape 755"/>
        <p:cNvGrpSpPr/>
        <p:nvPr/>
      </p:nvGrpSpPr>
      <p:grpSpPr>
        <a:xfrm>
          <a:off x="0" y="0"/>
          <a:ext cx="0" cy="0"/>
          <a:chOff x="0" y="0"/>
          <a:chExt cx="0" cy="0"/>
        </a:xfrm>
      </p:grpSpPr>
      <p:graphicFrame>
        <p:nvGraphicFramePr>
          <p:cNvPr id="756" name="Google Shape;756;p53"/>
          <p:cNvGraphicFramePr/>
          <p:nvPr/>
        </p:nvGraphicFramePr>
        <p:xfrm>
          <a:off x="463176" y="3535560"/>
          <a:ext cx="3000000" cy="3000000"/>
        </p:xfrm>
        <a:graphic>
          <a:graphicData uri="http://schemas.openxmlformats.org/drawingml/2006/table">
            <a:tbl>
              <a:tblPr bandRow="1" firstRow="1">
                <a:noFill/>
                <a:tableStyleId>{58AB1DB1-8ADB-4D9A-8FE6-866EEACACDEC}</a:tableStyleId>
              </a:tblPr>
              <a:tblGrid>
                <a:gridCol w="2472050"/>
                <a:gridCol w="3139450"/>
                <a:gridCol w="4172575"/>
              </a:tblGrid>
              <a:tr h="381000">
                <a:tc>
                  <a:txBody>
                    <a:bodyPr/>
                    <a:lstStyle/>
                    <a:p>
                      <a:pPr indent="0" lvl="0" marL="327025" marR="0" rtl="0" algn="l">
                        <a:lnSpc>
                          <a:spcPct val="100000"/>
                        </a:lnSpc>
                        <a:spcBef>
                          <a:spcPts val="0"/>
                        </a:spcBef>
                        <a:spcAft>
                          <a:spcPts val="0"/>
                        </a:spcAft>
                        <a:buNone/>
                      </a:pPr>
                      <a:r>
                        <a:rPr b="1" lang="en-US" sz="1100" u="none" cap="none" strike="noStrike">
                          <a:latin typeface="Arial"/>
                          <a:ea typeface="Arial"/>
                          <a:cs typeface="Arial"/>
                          <a:sym typeface="Arial"/>
                        </a:rPr>
                        <a:t>CATEGORÍAS DE CODIFICACIÓN</a:t>
                      </a:r>
                      <a:endParaRPr sz="1100" u="none" cap="none" strike="noStrike">
                        <a:latin typeface="Arial"/>
                        <a:ea typeface="Arial"/>
                        <a:cs typeface="Arial"/>
                        <a:sym typeface="Arial"/>
                      </a:endParaRPr>
                    </a:p>
                  </a:txBody>
                  <a:tcPr marT="368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587375" marR="0" rtl="0" algn="l">
                        <a:lnSpc>
                          <a:spcPct val="100000"/>
                        </a:lnSpc>
                        <a:spcBef>
                          <a:spcPts val="0"/>
                        </a:spcBef>
                        <a:spcAft>
                          <a:spcPts val="0"/>
                        </a:spcAft>
                        <a:buNone/>
                      </a:pPr>
                      <a:r>
                        <a:rPr b="1" lang="en-US" sz="1100" u="none" cap="none" strike="noStrike">
                          <a:latin typeface="Arial"/>
                          <a:ea typeface="Arial"/>
                          <a:cs typeface="Arial"/>
                          <a:sym typeface="Arial"/>
                        </a:rPr>
                        <a:t>CONTRIBUCIONES Y ESTRATEGIAS</a:t>
                      </a:r>
                      <a:endParaRPr sz="1100" u="none" cap="none" strike="noStrike">
                        <a:latin typeface="Arial"/>
                        <a:ea typeface="Arial"/>
                        <a:cs typeface="Arial"/>
                        <a:sym typeface="Arial"/>
                      </a:endParaRPr>
                    </a:p>
                  </a:txBody>
                  <a:tcPr marT="368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100" u="none" cap="none" strike="noStrike">
                          <a:latin typeface="Arial"/>
                          <a:ea typeface="Arial"/>
                          <a:cs typeface="Arial"/>
                          <a:sym typeface="Arial"/>
                        </a:rPr>
                        <a:t>¿QUÉ ESCUCHAMOS?</a:t>
                      </a:r>
                      <a:endParaRPr sz="1100" u="none" cap="none" strike="noStrike">
                        <a:latin typeface="Arial"/>
                        <a:ea typeface="Arial"/>
                        <a:cs typeface="Arial"/>
                        <a:sym typeface="Arial"/>
                      </a:endParaRPr>
                    </a:p>
                  </a:txBody>
                  <a:tcPr marT="368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736850">
                <a:tc>
                  <a:txBody>
                    <a:bodyPr/>
                    <a:lstStyle/>
                    <a:p>
                      <a:pPr indent="0" lvl="0" marL="91440" marR="503555" rtl="0" algn="l">
                        <a:lnSpc>
                          <a:spcPct val="102600"/>
                        </a:lnSpc>
                        <a:spcBef>
                          <a:spcPts val="0"/>
                        </a:spcBef>
                        <a:spcAft>
                          <a:spcPts val="0"/>
                        </a:spcAft>
                        <a:buNone/>
                      </a:pPr>
                      <a:r>
                        <a:rPr b="1" lang="en-US" sz="1150" u="none" cap="none" strike="noStrike">
                          <a:latin typeface="Arial"/>
                          <a:ea typeface="Arial"/>
                          <a:cs typeface="Arial"/>
                          <a:sym typeface="Arial"/>
                        </a:rPr>
                        <a:t>E – Expresar ideas o invitar a la expresión de ideas</a:t>
                      </a:r>
                      <a:endParaRPr sz="1150" u="none" cap="none" strike="noStrike">
                        <a:latin typeface="Arial"/>
                        <a:ea typeface="Arial"/>
                        <a:cs typeface="Arial"/>
                        <a:sym typeface="Arial"/>
                      </a:endParaRPr>
                    </a:p>
                    <a:p>
                      <a:pPr indent="0" lvl="0" marL="91440" marR="142240" rtl="0" algn="l">
                        <a:lnSpc>
                          <a:spcPct val="101800"/>
                        </a:lnSpc>
                        <a:spcBef>
                          <a:spcPts val="275"/>
                        </a:spcBef>
                        <a:spcAft>
                          <a:spcPts val="0"/>
                        </a:spcAft>
                        <a:buNone/>
                      </a:pPr>
                      <a:r>
                        <a:rPr lang="en-US" sz="1100" u="none" cap="none" strike="noStrike">
                          <a:latin typeface="Arial"/>
                          <a:ea typeface="Arial"/>
                          <a:cs typeface="Arial"/>
                          <a:sym typeface="Arial"/>
                        </a:rPr>
                        <a:t>Ofrecer o dar lugar a aportar ideas relevantes para iniciar o promover un diálogo o participación </a:t>
                      </a:r>
                      <a:r>
                        <a:rPr b="1" lang="en-US" sz="1100" u="none" cap="none" strike="noStrike">
                          <a:latin typeface="Arial"/>
                          <a:ea typeface="Arial"/>
                          <a:cs typeface="Arial"/>
                          <a:sym typeface="Arial"/>
                        </a:rPr>
                        <a:t>(aquellas no cubiertas en otras categorías).</a:t>
                      </a:r>
                      <a:endParaRPr/>
                    </a:p>
                    <a:p>
                      <a:pPr indent="0" lvl="0" marL="91440" marR="142240" rtl="0" algn="l">
                        <a:lnSpc>
                          <a:spcPct val="101800"/>
                        </a:lnSpc>
                        <a:spcBef>
                          <a:spcPts val="275"/>
                        </a:spcBef>
                        <a:spcAft>
                          <a:spcPts val="0"/>
                        </a:spcAft>
                        <a:buNone/>
                      </a:pPr>
                      <a:r>
                        <a:t/>
                      </a:r>
                      <a:endParaRPr b="1" sz="1100" u="none" cap="none" strike="noStrike">
                        <a:latin typeface="Arial"/>
                        <a:ea typeface="Arial"/>
                        <a:cs typeface="Arial"/>
                        <a:sym typeface="Arial"/>
                      </a:endParaRPr>
                    </a:p>
                    <a:p>
                      <a:pPr indent="0" lvl="0" marL="91440" marR="142240" rtl="0" algn="l">
                        <a:lnSpc>
                          <a:spcPct val="101800"/>
                        </a:lnSpc>
                        <a:spcBef>
                          <a:spcPts val="275"/>
                        </a:spcBef>
                        <a:spcAft>
                          <a:spcPts val="0"/>
                        </a:spcAft>
                        <a:buSzPts val="1100"/>
                        <a:buFont typeface="Arial"/>
                        <a:buNone/>
                      </a:pPr>
                      <a:r>
                        <a:rPr b="1" i="0" lang="en-US" sz="1100" u="none" cap="none" strike="noStrike">
                          <a:latin typeface="Arial"/>
                          <a:ea typeface="Arial"/>
                          <a:cs typeface="Arial"/>
                          <a:sym typeface="Arial"/>
                        </a:rPr>
                        <a:t>(Esta categoría general captura las contribuciones e invitaciones, no cubiertas por otras categorías, pero que están relacionadas con la actividad de aprendizaje e involucran a los estudiantes en ella. Estas contribuciones no son intrínsecamente dialógicas, pero sostienen la discusión).</a:t>
                      </a:r>
                      <a:endParaRPr sz="1100" u="none" cap="none" strike="noStrike">
                        <a:latin typeface="Arial"/>
                        <a:ea typeface="Arial"/>
                        <a:cs typeface="Arial"/>
                        <a:sym typeface="Arial"/>
                      </a:endParaRPr>
                    </a:p>
                  </a:txBody>
                  <a:tcPr marT="1085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154940" lvl="0" marL="381000" marR="111125" rtl="0" algn="l">
                        <a:lnSpc>
                          <a:spcPct val="101800"/>
                        </a:lnSpc>
                        <a:spcBef>
                          <a:spcPts val="0"/>
                        </a:spcBef>
                        <a:spcAft>
                          <a:spcPts val="0"/>
                        </a:spcAft>
                        <a:buSzPts val="1000"/>
                        <a:buFont typeface="Arial"/>
                        <a:buChar char="●"/>
                      </a:pPr>
                      <a:r>
                        <a:rPr lang="en-US" sz="1100" u="none" cap="none" strike="noStrike">
                          <a:latin typeface="Arial"/>
                          <a:ea typeface="Arial"/>
                          <a:cs typeface="Arial"/>
                          <a:sym typeface="Arial"/>
                        </a:rPr>
                        <a:t>esfmular la expresión de opiniones, ideas, 	creencias o ejemplos sin hacer referencia a 	contribuciones anteriores mediante preguntas 	abiertas y generales, o haciendo que más 	personas parfcipen en el intercambio sin 	invitarles explícitamente a 	desarrollar/razonar/coordinar/consultar</a:t>
                      </a:r>
                      <a:endParaRPr sz="1100" u="none" cap="none" strike="noStrike">
                        <a:latin typeface="Arial"/>
                        <a:ea typeface="Arial"/>
                        <a:cs typeface="Arial"/>
                        <a:sym typeface="Arial"/>
                      </a:endParaRPr>
                    </a:p>
                    <a:p>
                      <a:pPr indent="-154940" lvl="0" marL="381000" marR="174625" rtl="0" algn="l">
                        <a:lnSpc>
                          <a:spcPct val="101400"/>
                        </a:lnSpc>
                        <a:spcBef>
                          <a:spcPts val="315"/>
                        </a:spcBef>
                        <a:spcAft>
                          <a:spcPts val="0"/>
                        </a:spcAft>
                        <a:buSzPts val="1000"/>
                        <a:buFont typeface="Arial"/>
                        <a:buChar char="●"/>
                      </a:pPr>
                      <a:r>
                        <a:rPr lang="en-US" sz="1100" u="none" cap="none" strike="noStrike">
                          <a:latin typeface="Arial"/>
                          <a:ea typeface="Arial"/>
                          <a:cs typeface="Arial"/>
                          <a:sym typeface="Arial"/>
                        </a:rPr>
                        <a:t>hacer una contribución relevante, incluyendo 	respuestas cortas a preguntas cerradas; 	comentarios en un plenario; ideas 	enriquecidas, pero que no se relacionan 	explícitamente a contribuciones anteriores</a:t>
                      </a:r>
                      <a:endParaRPr sz="1100" u="none" cap="none" strike="noStrike">
                        <a:latin typeface="Arial"/>
                        <a:ea typeface="Arial"/>
                        <a:cs typeface="Arial"/>
                        <a:sym typeface="Arial"/>
                      </a:endParaRPr>
                    </a:p>
                  </a:txBody>
                  <a:tcPr marT="1263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90805" marR="0" rtl="0" algn="l">
                        <a:lnSpc>
                          <a:spcPct val="100000"/>
                        </a:lnSpc>
                        <a:spcBef>
                          <a:spcPts val="0"/>
                        </a:spcBef>
                        <a:spcAft>
                          <a:spcPts val="0"/>
                        </a:spcAft>
                        <a:buNone/>
                      </a:pPr>
                      <a:r>
                        <a:rPr b="1" lang="en-US" sz="1100" u="none" cap="none" strike="noStrike">
                          <a:latin typeface="Arial"/>
                          <a:ea typeface="Arial"/>
                          <a:cs typeface="Arial"/>
                          <a:sym typeface="Arial"/>
                        </a:rPr>
                        <a:t>Posibles palabras clave a las que prestar atención:</a:t>
                      </a:r>
                      <a:endParaRPr sz="1100" u="none" cap="none" strike="noStrike">
                        <a:latin typeface="Arial"/>
                        <a:ea typeface="Arial"/>
                        <a:cs typeface="Arial"/>
                        <a:sym typeface="Arial"/>
                      </a:endParaRPr>
                    </a:p>
                    <a:p>
                      <a:pPr indent="0" lvl="0" marL="112395" marR="311785" rtl="0" algn="l">
                        <a:lnSpc>
                          <a:spcPct val="101800"/>
                        </a:lnSpc>
                        <a:spcBef>
                          <a:spcPts val="290"/>
                        </a:spcBef>
                        <a:spcAft>
                          <a:spcPts val="0"/>
                        </a:spcAft>
                        <a:buNone/>
                      </a:pPr>
                      <a:r>
                        <a:rPr lang="en-US" sz="1100" u="none" cap="none" strike="noStrike">
                          <a:latin typeface="Arial"/>
                          <a:ea typeface="Arial"/>
                          <a:cs typeface="Arial"/>
                          <a:sym typeface="Arial"/>
                        </a:rPr>
                        <a:t>“¿Qué opinas sobre…?”, “Cuéntame”, “tus pensamientos”, “en mi opinión…”, “tus ideas”</a:t>
                      </a:r>
                      <a:endParaRPr sz="1100" u="none" cap="none" strike="noStrike">
                        <a:latin typeface="Arial"/>
                        <a:ea typeface="Arial"/>
                        <a:cs typeface="Arial"/>
                        <a:sym typeface="Arial"/>
                      </a:endParaRPr>
                    </a:p>
                    <a:p>
                      <a:pPr indent="0" lvl="0" marL="112395" marR="0" rtl="0" algn="l">
                        <a:lnSpc>
                          <a:spcPct val="100000"/>
                        </a:lnSpc>
                        <a:spcBef>
                          <a:spcPts val="625"/>
                        </a:spcBef>
                        <a:spcAft>
                          <a:spcPts val="0"/>
                        </a:spcAft>
                        <a:buNone/>
                      </a:pPr>
                      <a:r>
                        <a:rPr b="1" lang="en-US" sz="1100" u="none" cap="none" strike="noStrike">
                          <a:latin typeface="Arial"/>
                          <a:ea typeface="Arial"/>
                          <a:cs typeface="Arial"/>
                          <a:sym typeface="Arial"/>
                        </a:rPr>
                        <a:t>Ejemplos:</a:t>
                      </a:r>
                      <a:endParaRPr sz="1100" u="none" cap="none" strike="noStrike">
                        <a:latin typeface="Arial"/>
                        <a:ea typeface="Arial"/>
                        <a:cs typeface="Arial"/>
                        <a:sym typeface="Arial"/>
                      </a:endParaRPr>
                    </a:p>
                    <a:p>
                      <a:pPr indent="0" lvl="0" marL="112395" marR="0" rtl="0" algn="l">
                        <a:lnSpc>
                          <a:spcPct val="100000"/>
                        </a:lnSpc>
                        <a:spcBef>
                          <a:spcPts val="620"/>
                        </a:spcBef>
                        <a:spcAft>
                          <a:spcPts val="0"/>
                        </a:spcAft>
                        <a:buNone/>
                      </a:pPr>
                      <a:r>
                        <a:rPr lang="en-US" sz="1100" u="none" cap="none" strike="noStrike">
                          <a:latin typeface="Arial"/>
                          <a:ea typeface="Arial"/>
                          <a:cs typeface="Arial"/>
                          <a:sym typeface="Arial"/>
                        </a:rPr>
                        <a:t>¿Qué opinas, María?</a:t>
                      </a:r>
                      <a:endParaRPr sz="1100" u="none" cap="none" strike="noStrike">
                        <a:latin typeface="Arial"/>
                        <a:ea typeface="Arial"/>
                        <a:cs typeface="Arial"/>
                        <a:sym typeface="Arial"/>
                      </a:endParaRPr>
                    </a:p>
                    <a:p>
                      <a:pPr indent="0" lvl="0" marL="112395" marR="0" rtl="0" algn="l">
                        <a:lnSpc>
                          <a:spcPct val="100000"/>
                        </a:lnSpc>
                        <a:spcBef>
                          <a:spcPts val="620"/>
                        </a:spcBef>
                        <a:spcAft>
                          <a:spcPts val="0"/>
                        </a:spcAft>
                        <a:buNone/>
                      </a:pPr>
                      <a:r>
                        <a:rPr lang="en-US" sz="1100" u="none" cap="none" strike="noStrike">
                          <a:latin typeface="Arial"/>
                          <a:ea typeface="Arial"/>
                          <a:cs typeface="Arial"/>
                          <a:sym typeface="Arial"/>
                        </a:rPr>
                        <a:t>Creo que necesitamos más conrrol de armas.</a:t>
                      </a:r>
                      <a:endParaRPr sz="1100" u="none" cap="none" strike="noStrike">
                        <a:latin typeface="Arial"/>
                        <a:ea typeface="Arial"/>
                        <a:cs typeface="Arial"/>
                        <a:sym typeface="Arial"/>
                      </a:endParaRPr>
                    </a:p>
                    <a:p>
                      <a:pPr indent="0" lvl="0" marL="112395" marR="367665" rtl="0" algn="l">
                        <a:lnSpc>
                          <a:spcPct val="101800"/>
                        </a:lnSpc>
                        <a:spcBef>
                          <a:spcPts val="600"/>
                        </a:spcBef>
                        <a:spcAft>
                          <a:spcPts val="0"/>
                        </a:spcAft>
                        <a:buNone/>
                      </a:pPr>
                      <a:r>
                        <a:rPr lang="en-US" sz="1100" u="none" cap="none" strike="noStrike">
                          <a:latin typeface="Arial"/>
                          <a:ea typeface="Arial"/>
                          <a:cs typeface="Arial"/>
                          <a:sym typeface="Arial"/>
                        </a:rPr>
                        <a:t>¿Qué crees que es realmente importante en este texto? ¿Puedes idenfﬁcar algunas palabras clave y subrayarlas en la pizarra?</a:t>
                      </a:r>
                      <a:endParaRPr sz="1100" u="none" cap="none" strike="noStrike">
                        <a:latin typeface="Arial"/>
                        <a:ea typeface="Arial"/>
                        <a:cs typeface="Arial"/>
                        <a:sym typeface="Arial"/>
                      </a:endParaRPr>
                    </a:p>
                    <a:p>
                      <a:pPr indent="0" lvl="0" marL="112395" marR="0" rtl="0" algn="l">
                        <a:lnSpc>
                          <a:spcPct val="100000"/>
                        </a:lnSpc>
                        <a:spcBef>
                          <a:spcPts val="625"/>
                        </a:spcBef>
                        <a:spcAft>
                          <a:spcPts val="0"/>
                        </a:spcAft>
                        <a:buNone/>
                      </a:pPr>
                      <a:r>
                        <a:rPr lang="en-US" sz="1100" u="none" cap="none" strike="noStrike">
                          <a:latin typeface="Arial"/>
                          <a:ea typeface="Arial"/>
                          <a:cs typeface="Arial"/>
                          <a:sym typeface="Arial"/>
                        </a:rPr>
                        <a:t>¿Alguna otra idea sobre este asunto?</a:t>
                      </a:r>
                      <a:endParaRPr sz="1100" u="none" cap="none" strike="noStrike">
                        <a:latin typeface="Arial"/>
                        <a:ea typeface="Arial"/>
                        <a:cs typeface="Arial"/>
                        <a:sym typeface="Arial"/>
                      </a:endParaRPr>
                    </a:p>
                    <a:p>
                      <a:pPr indent="0" lvl="0" marL="112395" marR="0" rtl="0" algn="l">
                        <a:lnSpc>
                          <a:spcPct val="100000"/>
                        </a:lnSpc>
                        <a:spcBef>
                          <a:spcPts val="625"/>
                        </a:spcBef>
                        <a:spcAft>
                          <a:spcPts val="0"/>
                        </a:spcAft>
                        <a:buNone/>
                      </a:pPr>
                      <a:r>
                        <a:rPr lang="en-US" sz="1100" u="none" cap="none" strike="noStrike">
                          <a:latin typeface="Arial"/>
                          <a:ea typeface="Arial"/>
                          <a:cs typeface="Arial"/>
                          <a:sym typeface="Arial"/>
                        </a:rPr>
                        <a:t>¿Cuántos animales de cuatro patas pueden nombrar?</a:t>
                      </a:r>
                      <a:endParaRPr sz="1100" u="none" cap="none" strike="noStrike">
                        <a:latin typeface="Arial"/>
                        <a:ea typeface="Arial"/>
                        <a:cs typeface="Arial"/>
                        <a:sym typeface="Arial"/>
                      </a:endParaRPr>
                    </a:p>
                    <a:p>
                      <a:pPr indent="21590" lvl="0" marL="90805" marR="792480" rtl="0" algn="l">
                        <a:lnSpc>
                          <a:spcPct val="147300"/>
                        </a:lnSpc>
                        <a:spcBef>
                          <a:spcPts val="0"/>
                        </a:spcBef>
                        <a:spcAft>
                          <a:spcPts val="0"/>
                        </a:spcAft>
                        <a:buNone/>
                      </a:pPr>
                      <a:r>
                        <a:rPr lang="en-US" sz="1100" u="none" cap="none" strike="noStrike">
                          <a:latin typeface="Arial"/>
                          <a:ea typeface="Arial"/>
                          <a:cs typeface="Arial"/>
                          <a:sym typeface="Arial"/>
                        </a:rPr>
                        <a:t>¿Qué sabes acerca del funcionamiento de la electricidad? Vamos a hacer una lluvia de ideas...</a:t>
                      </a:r>
                      <a:endParaRPr sz="1100" u="none" cap="none" strike="noStrike">
                        <a:latin typeface="Arial"/>
                        <a:ea typeface="Arial"/>
                        <a:cs typeface="Arial"/>
                        <a:sym typeface="Arial"/>
                      </a:endParaRPr>
                    </a:p>
                    <a:p>
                      <a:pPr indent="21590" lvl="0" marL="90805" marR="792480" rtl="0" algn="l">
                        <a:lnSpc>
                          <a:spcPct val="147300"/>
                        </a:lnSpc>
                        <a:spcBef>
                          <a:spcPts val="0"/>
                        </a:spcBef>
                        <a:spcAft>
                          <a:spcPts val="0"/>
                        </a:spcAft>
                        <a:buNone/>
                      </a:pPr>
                      <a:r>
                        <a:rPr lang="en-US" sz="1100" u="none" cap="none" strike="noStrike">
                          <a:latin typeface="Arial"/>
                          <a:ea typeface="Arial"/>
                          <a:cs typeface="Arial"/>
                          <a:sym typeface="Arial"/>
                        </a:rPr>
                        <a:t>¡Mi mamá recibió una descarga eléctrica hace unos días!</a:t>
                      </a:r>
                      <a:endParaRPr sz="1100" u="none" cap="none" strike="noStrike">
                        <a:latin typeface="Arial"/>
                        <a:ea typeface="Arial"/>
                        <a:cs typeface="Arial"/>
                        <a:sym typeface="Arial"/>
                      </a:endParaRPr>
                    </a:p>
                  </a:txBody>
                  <a:tcPr marT="1130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graphicFrame>
        <p:nvGraphicFramePr>
          <p:cNvPr id="757" name="Google Shape;757;p53"/>
          <p:cNvGraphicFramePr/>
          <p:nvPr/>
        </p:nvGraphicFramePr>
        <p:xfrm>
          <a:off x="463176" y="463176"/>
          <a:ext cx="3000000" cy="3000000"/>
        </p:xfrm>
        <a:graphic>
          <a:graphicData uri="http://schemas.openxmlformats.org/drawingml/2006/table">
            <a:tbl>
              <a:tblPr bandRow="1" firstRow="1">
                <a:noFill/>
                <a:tableStyleId>{58AB1DB1-8ADB-4D9A-8FE6-866EEACACDEC}</a:tableStyleId>
              </a:tblPr>
              <a:tblGrid>
                <a:gridCol w="2472050"/>
                <a:gridCol w="3139450"/>
                <a:gridCol w="4172575"/>
              </a:tblGrid>
              <a:tr h="2892425">
                <a:tc>
                  <a:txBody>
                    <a:bodyPr/>
                    <a:lstStyle/>
                    <a:p>
                      <a:pPr indent="0" lvl="0" marL="91440" marR="125095" rtl="0" algn="l">
                        <a:lnSpc>
                          <a:spcPct val="100899"/>
                        </a:lnSpc>
                        <a:spcBef>
                          <a:spcPts val="0"/>
                        </a:spcBef>
                        <a:spcAft>
                          <a:spcPts val="0"/>
                        </a:spcAft>
                        <a:buNone/>
                      </a:pPr>
                      <a:r>
                        <a:rPr b="1" lang="en-US" sz="1150" u="none" cap="none" strike="noStrike">
                          <a:latin typeface="Arial"/>
                          <a:ea typeface="Arial"/>
                          <a:cs typeface="Arial"/>
                          <a:sym typeface="Arial"/>
                        </a:rPr>
                        <a:t>G – Guiar la dirección del diálogo o la actividad</a:t>
                      </a:r>
                      <a:endParaRPr sz="1150" u="none" cap="none" strike="noStrike">
                        <a:latin typeface="Arial"/>
                        <a:ea typeface="Arial"/>
                        <a:cs typeface="Arial"/>
                        <a:sym typeface="Arial"/>
                      </a:endParaRPr>
                    </a:p>
                    <a:p>
                      <a:pPr indent="0" lvl="0" marL="80010" marR="213995" rtl="0" algn="l">
                        <a:lnSpc>
                          <a:spcPct val="143636"/>
                        </a:lnSpc>
                        <a:spcBef>
                          <a:spcPts val="90"/>
                        </a:spcBef>
                        <a:spcAft>
                          <a:spcPts val="0"/>
                        </a:spcAft>
                        <a:buNone/>
                      </a:pPr>
                      <a:r>
                        <a:rPr lang="en-US" sz="1100" u="none" cap="none" strike="noStrike">
                          <a:latin typeface="Arial"/>
                          <a:ea typeface="Arial"/>
                          <a:cs typeface="Arial"/>
                          <a:sym typeface="Arial"/>
                        </a:rPr>
                        <a:t>Responsabilizarse de dar forma a la acfvidad o de enfocar el diálogo hacia</a:t>
                      </a:r>
                      <a:endParaRPr sz="1100" u="none" cap="none" strike="noStrike">
                        <a:latin typeface="Arial"/>
                        <a:ea typeface="Arial"/>
                        <a:cs typeface="Arial"/>
                        <a:sym typeface="Arial"/>
                      </a:endParaRPr>
                    </a:p>
                    <a:p>
                      <a:pPr indent="0" lvl="0" marL="80010" marR="344170" rtl="0" algn="l">
                        <a:lnSpc>
                          <a:spcPct val="143636"/>
                        </a:lnSpc>
                        <a:spcBef>
                          <a:spcPts val="35"/>
                        </a:spcBef>
                        <a:spcAft>
                          <a:spcPts val="0"/>
                        </a:spcAft>
                        <a:buNone/>
                      </a:pPr>
                      <a:r>
                        <a:rPr lang="en-US" sz="1100" u="none" cap="none" strike="noStrike">
                          <a:latin typeface="Arial"/>
                          <a:ea typeface="Arial"/>
                          <a:cs typeface="Arial"/>
                          <a:sym typeface="Arial"/>
                        </a:rPr>
                        <a:t>la dirección deseada, o uflizar otras estrategias de estructuración para apoyar el diálogo o el aprendizaje</a:t>
                      </a:r>
                      <a:endParaRPr sz="1100" u="none" cap="none" strike="noStrike">
                        <a:latin typeface="Arial"/>
                        <a:ea typeface="Arial"/>
                        <a:cs typeface="Arial"/>
                        <a:sym typeface="Arial"/>
                      </a:endParaRPr>
                    </a:p>
                    <a:p>
                      <a:pPr indent="0" lvl="0" marL="91440" marR="311785" rtl="0" algn="l">
                        <a:lnSpc>
                          <a:spcPct val="101800"/>
                        </a:lnSpc>
                        <a:spcBef>
                          <a:spcPts val="459"/>
                        </a:spcBef>
                        <a:spcAft>
                          <a:spcPts val="0"/>
                        </a:spcAft>
                        <a:buNone/>
                      </a:pPr>
                      <a:r>
                        <a:rPr b="1" lang="en-US" sz="1100" u="none" cap="none" strike="noStrike">
                          <a:latin typeface="Arial"/>
                          <a:ea typeface="Arial"/>
                          <a:cs typeface="Arial"/>
                          <a:sym typeface="Arial"/>
                        </a:rPr>
                        <a:t>(Esta categoría general engloba contribuciones que ayudan a que el diálogo ﬂuya y pueden mejorar la par^cipación de los alumnos)</a:t>
                      </a:r>
                      <a:endParaRPr sz="1100" u="none" cap="none" strike="noStrike">
                        <a:latin typeface="Arial"/>
                        <a:ea typeface="Arial"/>
                        <a:cs typeface="Arial"/>
                        <a:sym typeface="Arial"/>
                      </a:endParaRPr>
                    </a:p>
                  </a:txBody>
                  <a:tcPr marT="1111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153670" lvl="0" marL="381000" marR="0" rtl="0" algn="l">
                        <a:lnSpc>
                          <a:spcPct val="100000"/>
                        </a:lnSpc>
                        <a:spcBef>
                          <a:spcPts val="0"/>
                        </a:spcBef>
                        <a:spcAft>
                          <a:spcPts val="0"/>
                        </a:spcAft>
                        <a:buSzPts val="1000"/>
                        <a:buFont typeface="Arial"/>
                        <a:buChar char="●"/>
                      </a:pPr>
                      <a:r>
                        <a:rPr lang="en-US" sz="1100" u="none" cap="none" strike="noStrike">
                          <a:latin typeface="Arial"/>
                          <a:ea typeface="Arial"/>
                          <a:cs typeface="Arial"/>
                          <a:sym typeface="Arial"/>
                        </a:rPr>
                        <a:t>incenfvar el diálogo entre alumnos</a:t>
                      </a:r>
                      <a:endParaRPr sz="1100" u="none" cap="none" strike="noStrike">
                        <a:latin typeface="Arial"/>
                        <a:ea typeface="Arial"/>
                        <a:cs typeface="Arial"/>
                        <a:sym typeface="Arial"/>
                      </a:endParaRPr>
                    </a:p>
                    <a:p>
                      <a:pPr indent="-153670" lvl="0" marL="381000" marR="0" rtl="0" algn="l">
                        <a:lnSpc>
                          <a:spcPct val="100000"/>
                        </a:lnSpc>
                        <a:spcBef>
                          <a:spcPts val="265"/>
                        </a:spcBef>
                        <a:spcAft>
                          <a:spcPts val="0"/>
                        </a:spcAft>
                        <a:buSzPts val="1000"/>
                        <a:buFont typeface="Arial"/>
                        <a:buChar char="●"/>
                      </a:pPr>
                      <a:r>
                        <a:rPr lang="en-US" sz="1100" u="none" cap="none" strike="noStrike">
                          <a:latin typeface="Arial"/>
                          <a:ea typeface="Arial"/>
                          <a:cs typeface="Arial"/>
                          <a:sym typeface="Arial"/>
                        </a:rPr>
                        <a:t>ofrecer fempo para pensar</a:t>
                      </a:r>
                      <a:endParaRPr sz="1100" u="none" cap="none" strike="noStrike">
                        <a:latin typeface="Arial"/>
                        <a:ea typeface="Arial"/>
                        <a:cs typeface="Arial"/>
                        <a:sym typeface="Arial"/>
                      </a:endParaRPr>
                    </a:p>
                    <a:p>
                      <a:pPr indent="-153670" lvl="0" marL="381000" marR="647065" rtl="0" algn="l">
                        <a:lnSpc>
                          <a:spcPct val="101800"/>
                        </a:lnSpc>
                        <a:spcBef>
                          <a:spcPts val="240"/>
                        </a:spcBef>
                        <a:spcAft>
                          <a:spcPts val="0"/>
                        </a:spcAft>
                        <a:buSzPts val="1000"/>
                        <a:buFont typeface="Arial"/>
                        <a:buChar char="●"/>
                      </a:pPr>
                      <a:r>
                        <a:rPr lang="en-US" sz="1100" u="none" cap="none" strike="noStrike">
                          <a:latin typeface="Arial"/>
                          <a:ea typeface="Arial"/>
                          <a:cs typeface="Arial"/>
                          <a:sym typeface="Arial"/>
                        </a:rPr>
                        <a:t>proponer posibles cursos de acción o 	indagación</a:t>
                      </a:r>
                      <a:endParaRPr sz="1100" u="none" cap="none" strike="noStrike">
                        <a:latin typeface="Arial"/>
                        <a:ea typeface="Arial"/>
                        <a:cs typeface="Arial"/>
                        <a:sym typeface="Arial"/>
                      </a:endParaRPr>
                    </a:p>
                  </a:txBody>
                  <a:tcPr marT="156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90805" marR="0" rtl="0" algn="l">
                        <a:lnSpc>
                          <a:spcPct val="100000"/>
                        </a:lnSpc>
                        <a:spcBef>
                          <a:spcPts val="0"/>
                        </a:spcBef>
                        <a:spcAft>
                          <a:spcPts val="0"/>
                        </a:spcAft>
                        <a:buNone/>
                      </a:pPr>
                      <a:r>
                        <a:rPr b="1" lang="en-US" sz="1100" u="none" cap="none" strike="noStrike">
                          <a:latin typeface="Arial"/>
                          <a:ea typeface="Arial"/>
                          <a:cs typeface="Arial"/>
                          <a:sym typeface="Arial"/>
                        </a:rPr>
                        <a:t>Posibles palabras clave a las que prestar atención:</a:t>
                      </a:r>
                      <a:endParaRPr sz="1100" u="none" cap="none" strike="noStrike">
                        <a:latin typeface="Arial"/>
                        <a:ea typeface="Arial"/>
                        <a:cs typeface="Arial"/>
                        <a:sym typeface="Arial"/>
                      </a:endParaRPr>
                    </a:p>
                    <a:p>
                      <a:pPr indent="0" lvl="0" marL="112395" marR="514984" rtl="0" algn="l">
                        <a:lnSpc>
                          <a:spcPct val="120000"/>
                        </a:lnSpc>
                        <a:spcBef>
                          <a:spcPts val="70"/>
                        </a:spcBef>
                        <a:spcAft>
                          <a:spcPts val="0"/>
                        </a:spcAft>
                        <a:buNone/>
                      </a:pPr>
                      <a:r>
                        <a:rPr lang="en-US" sz="1100" u="none" cap="none" strike="noStrike">
                          <a:latin typeface="Arial"/>
                          <a:ea typeface="Arial"/>
                          <a:cs typeface="Arial"/>
                          <a:sym typeface="Arial"/>
                        </a:rPr>
                        <a:t>“¿Qué te parece...?”, “enfócate”, “concentrarse en”, “vamos a intentarlo”, “no hay prisa”</a:t>
                      </a:r>
                      <a:endParaRPr sz="1100" u="none" cap="none" strike="noStrike">
                        <a:latin typeface="Arial"/>
                        <a:ea typeface="Arial"/>
                        <a:cs typeface="Arial"/>
                        <a:sym typeface="Arial"/>
                      </a:endParaRPr>
                    </a:p>
                    <a:p>
                      <a:pPr indent="0" lvl="0" marL="112395" marR="0" rtl="0" algn="l">
                        <a:lnSpc>
                          <a:spcPct val="100000"/>
                        </a:lnSpc>
                        <a:spcBef>
                          <a:spcPts val="890"/>
                        </a:spcBef>
                        <a:spcAft>
                          <a:spcPts val="0"/>
                        </a:spcAft>
                        <a:buNone/>
                      </a:pPr>
                      <a:r>
                        <a:rPr b="1" lang="en-US" sz="1100" u="none" cap="none" strike="noStrike">
                          <a:latin typeface="Arial"/>
                          <a:ea typeface="Arial"/>
                          <a:cs typeface="Arial"/>
                          <a:sym typeface="Arial"/>
                        </a:rPr>
                        <a:t>Ejemplos:</a:t>
                      </a:r>
                      <a:endParaRPr sz="1100" u="none" cap="none" strike="noStrike">
                        <a:latin typeface="Arial"/>
                        <a:ea typeface="Arial"/>
                        <a:cs typeface="Arial"/>
                        <a:sym typeface="Arial"/>
                      </a:endParaRPr>
                    </a:p>
                    <a:p>
                      <a:pPr indent="0" lvl="0" marL="112395" marR="0" rtl="0" algn="l">
                        <a:lnSpc>
                          <a:spcPct val="100000"/>
                        </a:lnSpc>
                        <a:spcBef>
                          <a:spcPts val="865"/>
                        </a:spcBef>
                        <a:spcAft>
                          <a:spcPts val="0"/>
                        </a:spcAft>
                        <a:buNone/>
                      </a:pPr>
                      <a:r>
                        <a:rPr lang="en-US" sz="1100" u="none" cap="none" strike="noStrike">
                          <a:latin typeface="Arial"/>
                          <a:ea typeface="Arial"/>
                          <a:cs typeface="Arial"/>
                          <a:sym typeface="Arial"/>
                        </a:rPr>
                        <a:t>Entonces, en respuesta a la pregunta, ¿qué descubrieron?</a:t>
                      </a:r>
                      <a:endParaRPr sz="1100" u="none" cap="none" strike="noStrike">
                        <a:latin typeface="Arial"/>
                        <a:ea typeface="Arial"/>
                        <a:cs typeface="Arial"/>
                        <a:sym typeface="Arial"/>
                      </a:endParaRPr>
                    </a:p>
                    <a:p>
                      <a:pPr indent="0" lvl="0" marL="112395" marR="0" rtl="0" algn="l">
                        <a:lnSpc>
                          <a:spcPct val="100000"/>
                        </a:lnSpc>
                        <a:spcBef>
                          <a:spcPts val="384"/>
                        </a:spcBef>
                        <a:spcAft>
                          <a:spcPts val="0"/>
                        </a:spcAft>
                        <a:buNone/>
                      </a:pPr>
                      <a:r>
                        <a:rPr lang="en-US" sz="1100" u="none" cap="none" strike="noStrike">
                          <a:latin typeface="Arial"/>
                          <a:ea typeface="Arial"/>
                          <a:cs typeface="Arial"/>
                          <a:sym typeface="Arial"/>
                        </a:rPr>
                        <a:t>¿Estás pensando en...?</a:t>
                      </a:r>
                      <a:endParaRPr sz="1100" u="none" cap="none" strike="noStrike">
                        <a:latin typeface="Arial"/>
                        <a:ea typeface="Arial"/>
                        <a:cs typeface="Arial"/>
                        <a:sym typeface="Arial"/>
                      </a:endParaRPr>
                    </a:p>
                    <a:p>
                      <a:pPr indent="0" lvl="0" marL="112395" marR="0" rtl="0" algn="l">
                        <a:lnSpc>
                          <a:spcPct val="100000"/>
                        </a:lnSpc>
                        <a:spcBef>
                          <a:spcPts val="359"/>
                        </a:spcBef>
                        <a:spcAft>
                          <a:spcPts val="0"/>
                        </a:spcAft>
                        <a:buNone/>
                      </a:pPr>
                      <a:r>
                        <a:rPr lang="en-US" sz="1100" u="none" cap="none" strike="noStrike">
                          <a:latin typeface="Arial"/>
                          <a:ea typeface="Arial"/>
                          <a:cs typeface="Arial"/>
                          <a:sym typeface="Arial"/>
                        </a:rPr>
                        <a:t>No te preocupes, inténtalo...</a:t>
                      </a:r>
                      <a:endParaRPr sz="1100" u="none" cap="none" strike="noStrike">
                        <a:latin typeface="Arial"/>
                        <a:ea typeface="Arial"/>
                        <a:cs typeface="Arial"/>
                        <a:sym typeface="Arial"/>
                      </a:endParaRPr>
                    </a:p>
                    <a:p>
                      <a:pPr indent="0" lvl="0" marL="112395" marR="0" rtl="0" algn="l">
                        <a:lnSpc>
                          <a:spcPct val="100000"/>
                        </a:lnSpc>
                        <a:spcBef>
                          <a:spcPts val="380"/>
                        </a:spcBef>
                        <a:spcAft>
                          <a:spcPts val="0"/>
                        </a:spcAft>
                        <a:buNone/>
                      </a:pPr>
                      <a:r>
                        <a:rPr lang="en-US" sz="1100" u="none" cap="none" strike="noStrike">
                          <a:latin typeface="Arial"/>
                          <a:ea typeface="Arial"/>
                          <a:cs typeface="Arial"/>
                          <a:sym typeface="Arial"/>
                        </a:rPr>
                        <a:t>Tómate tu fempo y avísame cuando hayas pensado en algo.</a:t>
                      </a:r>
                      <a:endParaRPr sz="1100" u="none" cap="none" strike="noStrike">
                        <a:latin typeface="Arial"/>
                        <a:ea typeface="Arial"/>
                        <a:cs typeface="Arial"/>
                        <a:sym typeface="Arial"/>
                      </a:endParaRPr>
                    </a:p>
                    <a:p>
                      <a:pPr indent="0" lvl="0" marL="90805" marR="0" rtl="0" algn="l">
                        <a:lnSpc>
                          <a:spcPct val="100000"/>
                        </a:lnSpc>
                        <a:spcBef>
                          <a:spcPts val="385"/>
                        </a:spcBef>
                        <a:spcAft>
                          <a:spcPts val="0"/>
                        </a:spcAft>
                        <a:buNone/>
                      </a:pPr>
                      <a:r>
                        <a:rPr lang="en-US" sz="1100" u="none" cap="none" strike="noStrike">
                          <a:latin typeface="Arial"/>
                          <a:ea typeface="Arial"/>
                          <a:cs typeface="Arial"/>
                          <a:sym typeface="Arial"/>
                        </a:rPr>
                        <a:t>¿Por qué no le explicas a Ema lo que estamos haciendo?</a:t>
                      </a:r>
                      <a:endParaRPr sz="1100" u="none" cap="none" strike="noStrike">
                        <a:latin typeface="Arial"/>
                        <a:ea typeface="Arial"/>
                        <a:cs typeface="Arial"/>
                        <a:sym typeface="Arial"/>
                      </a:endParaRPr>
                    </a:p>
                    <a:p>
                      <a:pPr indent="0" lvl="0" marL="112395" marR="134620" rtl="0" algn="l">
                        <a:lnSpc>
                          <a:spcPct val="121800"/>
                        </a:lnSpc>
                        <a:spcBef>
                          <a:spcPts val="75"/>
                        </a:spcBef>
                        <a:spcAft>
                          <a:spcPts val="0"/>
                        </a:spcAft>
                        <a:buNone/>
                      </a:pPr>
                      <a:r>
                        <a:rPr lang="en-US" sz="1100" u="none" cap="none" strike="noStrike">
                          <a:latin typeface="Arial"/>
                          <a:ea typeface="Arial"/>
                          <a:cs typeface="Arial"/>
                          <a:sym typeface="Arial"/>
                        </a:rPr>
                        <a:t>¿Pueden debafr en parejas cuál de estas fuentes creen que es la que explica la batalla de forma más ﬁable?</a:t>
                      </a:r>
                      <a:endParaRPr sz="1100" u="none" cap="none" strike="noStrike">
                        <a:latin typeface="Arial"/>
                        <a:ea typeface="Arial"/>
                        <a:cs typeface="Arial"/>
                        <a:sym typeface="Arial"/>
                      </a:endParaRPr>
                    </a:p>
                    <a:p>
                      <a:pPr indent="0" lvl="0" marL="90805" marR="0" rtl="0" algn="l">
                        <a:lnSpc>
                          <a:spcPct val="100000"/>
                        </a:lnSpc>
                        <a:spcBef>
                          <a:spcPts val="360"/>
                        </a:spcBef>
                        <a:spcAft>
                          <a:spcPts val="0"/>
                        </a:spcAft>
                        <a:buNone/>
                      </a:pPr>
                      <a:r>
                        <a:rPr lang="en-US" sz="1100" u="none" cap="none" strike="noStrike">
                          <a:latin typeface="Arial"/>
                          <a:ea typeface="Arial"/>
                          <a:cs typeface="Arial"/>
                          <a:sym typeface="Arial"/>
                        </a:rPr>
                        <a:t>¿Qué diría Newton?</a:t>
                      </a:r>
                      <a:endParaRPr sz="1100" u="none" cap="none" strike="noStrike">
                        <a:latin typeface="Arial"/>
                        <a:ea typeface="Arial"/>
                        <a:cs typeface="Arial"/>
                        <a:sym typeface="Arial"/>
                      </a:endParaRPr>
                    </a:p>
                  </a:txBody>
                  <a:tcPr marT="1130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61" name="Shape 761"/>
        <p:cNvGrpSpPr/>
        <p:nvPr/>
      </p:nvGrpSpPr>
      <p:grpSpPr>
        <a:xfrm>
          <a:off x="0" y="0"/>
          <a:ext cx="0" cy="0"/>
          <a:chOff x="0" y="0"/>
          <a:chExt cx="0" cy="0"/>
        </a:xfrm>
      </p:grpSpPr>
      <p:sp>
        <p:nvSpPr>
          <p:cNvPr id="762" name="Google Shape;762;p54"/>
          <p:cNvSpPr/>
          <p:nvPr/>
        </p:nvSpPr>
        <p:spPr>
          <a:xfrm>
            <a:off x="600589" y="1386562"/>
            <a:ext cx="4712970" cy="5703570"/>
          </a:xfrm>
          <a:custGeom>
            <a:rect b="b" l="l" r="r" t="t"/>
            <a:pathLst>
              <a:path extrusionOk="0" h="5703570" w="4712970">
                <a:moveTo>
                  <a:pt x="4712970" y="0"/>
                </a:moveTo>
                <a:lnTo>
                  <a:pt x="0" y="0"/>
                </a:lnTo>
                <a:lnTo>
                  <a:pt x="0" y="5703569"/>
                </a:lnTo>
                <a:lnTo>
                  <a:pt x="4712970" y="5703569"/>
                </a:lnTo>
                <a:lnTo>
                  <a:pt x="471297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763" name="Google Shape;763;p54"/>
          <p:cNvSpPr/>
          <p:nvPr/>
        </p:nvSpPr>
        <p:spPr>
          <a:xfrm>
            <a:off x="5448180" y="1380847"/>
            <a:ext cx="4950460" cy="5703570"/>
          </a:xfrm>
          <a:custGeom>
            <a:rect b="b" l="l" r="r" t="t"/>
            <a:pathLst>
              <a:path extrusionOk="0" h="5703570" w="4950459">
                <a:moveTo>
                  <a:pt x="4950460" y="0"/>
                </a:moveTo>
                <a:lnTo>
                  <a:pt x="0" y="0"/>
                </a:lnTo>
                <a:lnTo>
                  <a:pt x="0" y="5703570"/>
                </a:lnTo>
                <a:lnTo>
                  <a:pt x="4950460" y="5703570"/>
                </a:lnTo>
                <a:lnTo>
                  <a:pt x="495046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aphicFrame>
        <p:nvGraphicFramePr>
          <p:cNvPr id="764" name="Google Shape;764;p54"/>
          <p:cNvGraphicFramePr/>
          <p:nvPr/>
        </p:nvGraphicFramePr>
        <p:xfrm>
          <a:off x="597541" y="363862"/>
          <a:ext cx="3000000" cy="3000000"/>
        </p:xfrm>
        <a:graphic>
          <a:graphicData uri="http://schemas.openxmlformats.org/drawingml/2006/table">
            <a:tbl>
              <a:tblPr bandRow="1" firstRow="1">
                <a:noFill/>
                <a:tableStyleId>{58AB1DB1-8ADB-4D9A-8FE6-866EEACACDEC}</a:tableStyleId>
              </a:tblPr>
              <a:tblGrid>
                <a:gridCol w="4687575"/>
                <a:gridCol w="160650"/>
                <a:gridCol w="4925050"/>
              </a:tblGrid>
              <a:tr h="1016625">
                <a:tc gridSpan="3">
                  <a:txBody>
                    <a:bodyPr/>
                    <a:lstStyle/>
                    <a:p>
                      <a:pPr indent="0" lvl="0" marL="105410" marR="0" rtl="0" algn="l">
                        <a:lnSpc>
                          <a:spcPct val="100000"/>
                        </a:lnSpc>
                        <a:spcBef>
                          <a:spcPts val="0"/>
                        </a:spcBef>
                        <a:spcAft>
                          <a:spcPts val="0"/>
                        </a:spcAft>
                        <a:buNone/>
                      </a:pPr>
                      <a:r>
                        <a:rPr b="1" lang="en-US" sz="1400" u="none" cap="none" strike="noStrike">
                          <a:latin typeface="Arial"/>
                          <a:ea typeface="Arial"/>
                          <a:cs typeface="Arial"/>
                          <a:sym typeface="Arial"/>
                        </a:rPr>
                        <a:t>Sección 2: Observar y codificar el diálogo sistemáticamente</a:t>
                      </a:r>
                      <a:endParaRPr sz="1400" u="none" cap="none" strike="noStrike">
                        <a:latin typeface="Arial"/>
                        <a:ea typeface="Arial"/>
                        <a:cs typeface="Arial"/>
                        <a:sym typeface="Arial"/>
                      </a:endParaRPr>
                    </a:p>
                    <a:p>
                      <a:pPr indent="0" lvl="0" marL="105410" marR="243204" rtl="0" algn="l">
                        <a:lnSpc>
                          <a:spcPct val="120000"/>
                        </a:lnSpc>
                        <a:spcBef>
                          <a:spcPts val="680"/>
                        </a:spcBef>
                        <a:spcAft>
                          <a:spcPts val="0"/>
                        </a:spcAft>
                        <a:buNone/>
                      </a:pPr>
                      <a:r>
                        <a:rPr lang="en-US" sz="1200" u="none" cap="none" strike="noStrike">
                          <a:latin typeface="Arial"/>
                          <a:ea typeface="Arial"/>
                          <a:cs typeface="Arial"/>
                          <a:sym typeface="Arial"/>
                        </a:rPr>
                        <a:t>Esta sección cubre dos aspectos importantes para llevar a cabo su investigación: qué tipo de observaciones hará y qué plantilla utilizará para registrar su observación. Estas tarjetas sobre características de la observación proporcionan más información sobre los diferentes tipos de observación.</a:t>
                      </a:r>
                      <a:endParaRPr sz="1200" u="none" cap="none" strike="noStrike">
                        <a:latin typeface="Arial"/>
                        <a:ea typeface="Arial"/>
                        <a:cs typeface="Arial"/>
                        <a:sym typeface="Arial"/>
                      </a:endParaRPr>
                    </a:p>
                  </a:txBody>
                  <a:tcPr marT="91450" marB="0" marR="0" marL="0">
                    <a:lnL cap="flat" cmpd="sng" w="38100">
                      <a:solidFill>
                        <a:srgbClr val="2791A6"/>
                      </a:solidFill>
                      <a:prstDash val="solid"/>
                      <a:round/>
                      <a:headEnd len="sm" w="sm" type="none"/>
                      <a:tailEnd len="sm" w="sm" type="none"/>
                    </a:lnL>
                    <a:lnR cap="flat" cmpd="sng" w="38100">
                      <a:solidFill>
                        <a:srgbClr val="2791A6"/>
                      </a:solidFill>
                      <a:prstDash val="solid"/>
                      <a:round/>
                      <a:headEnd len="sm" w="sm" type="none"/>
                      <a:tailEnd len="sm" w="sm" type="none"/>
                    </a:lnR>
                    <a:lnT cap="flat" cmpd="sng" w="38100">
                      <a:solidFill>
                        <a:srgbClr val="2791A6"/>
                      </a:solidFill>
                      <a:prstDash val="solid"/>
                      <a:round/>
                      <a:headEnd len="sm" w="sm" type="none"/>
                      <a:tailEnd len="sm" w="sm" type="none"/>
                    </a:lnT>
                    <a:lnB cap="flat" cmpd="sng" w="57150">
                      <a:solidFill>
                        <a:srgbClr val="2791A6"/>
                      </a:solidFill>
                      <a:prstDash val="solid"/>
                      <a:round/>
                      <a:headEnd len="sm" w="sm" type="none"/>
                      <a:tailEnd len="sm" w="sm" type="none"/>
                    </a:lnB>
                  </a:tcPr>
                </a:tc>
                <a:tc hMerge="1"/>
                <a:tc hMerge="1"/>
              </a:tr>
              <a:tr h="5677525">
                <a:tc>
                  <a:txBody>
                    <a:bodyPr/>
                    <a:lstStyle/>
                    <a:p>
                      <a:pPr indent="0" lvl="0" marL="99695" marR="0" rtl="0" algn="l">
                        <a:lnSpc>
                          <a:spcPct val="100000"/>
                        </a:lnSpc>
                        <a:spcBef>
                          <a:spcPts val="0"/>
                        </a:spcBef>
                        <a:spcAft>
                          <a:spcPts val="0"/>
                        </a:spcAft>
                        <a:buNone/>
                      </a:pPr>
                      <a:r>
                        <a:rPr b="1" lang="en-US" sz="1200" u="none" cap="none" strike="noStrike">
                          <a:latin typeface="Arial"/>
                          <a:ea typeface="Arial"/>
                          <a:cs typeface="Arial"/>
                          <a:sym typeface="Arial"/>
                        </a:rPr>
                        <a:t>Tipo de observación: Codificación en vivo</a:t>
                      </a:r>
                      <a:endParaRPr sz="1200" u="none" cap="none" strike="noStrike">
                        <a:latin typeface="Arial"/>
                        <a:ea typeface="Arial"/>
                        <a:cs typeface="Arial"/>
                        <a:sym typeface="Arial"/>
                      </a:endParaRPr>
                    </a:p>
                    <a:p>
                      <a:pPr indent="0" lvl="0" marL="99695" marR="0" rtl="0" algn="l">
                        <a:lnSpc>
                          <a:spcPct val="100000"/>
                        </a:lnSpc>
                        <a:spcBef>
                          <a:spcPts val="290"/>
                        </a:spcBef>
                        <a:spcAft>
                          <a:spcPts val="0"/>
                        </a:spcAft>
                        <a:buNone/>
                      </a:pPr>
                      <a:r>
                        <a:rPr b="1" lang="en-US" sz="1200" u="none" cap="none" strike="noStrike">
                          <a:latin typeface="Arial"/>
                          <a:ea typeface="Arial"/>
                          <a:cs typeface="Arial"/>
                          <a:sym typeface="Arial"/>
                        </a:rPr>
                        <a:t>¿Qué es? </a:t>
                      </a:r>
                      <a:r>
                        <a:rPr lang="en-US" sz="1200" u="none" cap="none" strike="noStrike">
                          <a:latin typeface="Arial"/>
                          <a:ea typeface="Arial"/>
                          <a:cs typeface="Arial"/>
                          <a:sym typeface="Arial"/>
                        </a:rPr>
                        <a:t>Puede codificar en vivo en su entorno de aprendizaje, por</a:t>
                      </a:r>
                      <a:endParaRPr sz="1200" u="none" cap="none" strike="noStrike">
                        <a:latin typeface="Arial"/>
                        <a:ea typeface="Arial"/>
                        <a:cs typeface="Arial"/>
                        <a:sym typeface="Arial"/>
                      </a:endParaRPr>
                    </a:p>
                    <a:p>
                      <a:pPr indent="0" lvl="0" marL="99695" marR="269240" rtl="0" algn="l">
                        <a:lnSpc>
                          <a:spcPct val="120000"/>
                        </a:lnSpc>
                        <a:spcBef>
                          <a:spcPts val="25"/>
                        </a:spcBef>
                        <a:spcAft>
                          <a:spcPts val="0"/>
                        </a:spcAft>
                        <a:buNone/>
                      </a:pPr>
                      <a:r>
                        <a:rPr lang="en-US" sz="1200" u="none" cap="none" strike="noStrike">
                          <a:latin typeface="Arial"/>
                          <a:ea typeface="Arial"/>
                          <a:cs typeface="Arial"/>
                          <a:sym typeface="Arial"/>
                        </a:rPr>
                        <a:t>ejemplo, sentándose con un grupo y registrando su diálogo en una de las plantillas de codificación.</a:t>
                      </a:r>
                      <a:endParaRPr sz="1200" u="none" cap="none" strike="noStrike">
                        <a:latin typeface="Arial"/>
                        <a:ea typeface="Arial"/>
                        <a:cs typeface="Arial"/>
                        <a:sym typeface="Arial"/>
                      </a:endParaRPr>
                    </a:p>
                    <a:p>
                      <a:pPr indent="0" lvl="0" marL="99695" marR="0" rtl="0" algn="l">
                        <a:lnSpc>
                          <a:spcPct val="100000"/>
                        </a:lnSpc>
                        <a:spcBef>
                          <a:spcPts val="310"/>
                        </a:spcBef>
                        <a:spcAft>
                          <a:spcPts val="0"/>
                        </a:spcAft>
                        <a:buNone/>
                      </a:pPr>
                      <a:r>
                        <a:rPr b="1" lang="en-US" sz="1200" u="none" cap="none" strike="noStrike">
                          <a:latin typeface="Arial"/>
                          <a:ea typeface="Arial"/>
                          <a:cs typeface="Arial"/>
                          <a:sym typeface="Arial"/>
                        </a:rPr>
                        <a:t>¿Cuáles son las ventajas?</a:t>
                      </a:r>
                      <a:endParaRPr sz="1200" u="none" cap="none" strike="noStrike">
                        <a:latin typeface="Arial"/>
                        <a:ea typeface="Arial"/>
                        <a:cs typeface="Arial"/>
                        <a:sym typeface="Arial"/>
                      </a:endParaRPr>
                    </a:p>
                    <a:p>
                      <a:pPr indent="-110488" lvl="0" marL="210184" marR="594360" rtl="0" algn="l">
                        <a:lnSpc>
                          <a:spcPct val="120000"/>
                        </a:lnSpc>
                        <a:spcBef>
                          <a:spcPts val="0"/>
                        </a:spcBef>
                        <a:spcAft>
                          <a:spcPts val="0"/>
                        </a:spcAft>
                        <a:buSzPts val="1200"/>
                        <a:buFont typeface="Arial"/>
                        <a:buChar char="•"/>
                      </a:pPr>
                      <a:r>
                        <a:rPr lang="en-US" sz="1200" u="none" cap="none" strike="noStrike">
                          <a:latin typeface="Arial"/>
                          <a:ea typeface="Arial"/>
                          <a:cs typeface="Arial"/>
                          <a:sym typeface="Arial"/>
                        </a:rPr>
                        <a:t>Puede ver cómo está interactuando el grupo y captar pistas no verbales como el lenguaje corporal</a:t>
                      </a:r>
                      <a:endParaRPr sz="1200" u="none" cap="none" strike="noStrike">
                        <a:latin typeface="Arial"/>
                        <a:ea typeface="Arial"/>
                        <a:cs typeface="Arial"/>
                        <a:sym typeface="Arial"/>
                      </a:endParaRPr>
                    </a:p>
                    <a:p>
                      <a:pPr indent="-110488" lvl="0" marL="210184" marR="326390" rtl="0" algn="l">
                        <a:lnSpc>
                          <a:spcPct val="120000"/>
                        </a:lnSpc>
                        <a:spcBef>
                          <a:spcPts val="25"/>
                        </a:spcBef>
                        <a:spcAft>
                          <a:spcPts val="0"/>
                        </a:spcAft>
                        <a:buSzPts val="1200"/>
                        <a:buFont typeface="Arial"/>
                        <a:buChar char="•"/>
                      </a:pPr>
                      <a:r>
                        <a:rPr lang="en-US" sz="1200" u="none" cap="none" strike="noStrike">
                          <a:latin typeface="Arial"/>
                          <a:ea typeface="Arial"/>
                          <a:cs typeface="Arial"/>
                          <a:sym typeface="Arial"/>
                        </a:rPr>
                        <a:t>Es más práctico y no necesita ningún equipo especial, por lo que se puede utilizar con más frecuencia.</a:t>
                      </a:r>
                      <a:endParaRPr sz="1200" u="none" cap="none" strike="noStrike">
                        <a:latin typeface="Arial"/>
                        <a:ea typeface="Arial"/>
                        <a:cs typeface="Arial"/>
                        <a:sym typeface="Arial"/>
                      </a:endParaRPr>
                    </a:p>
                    <a:p>
                      <a:pPr indent="-110488" lvl="0" marL="210184" marR="517525" rtl="0" algn="l">
                        <a:lnSpc>
                          <a:spcPct val="120000"/>
                        </a:lnSpc>
                        <a:spcBef>
                          <a:spcPts val="25"/>
                        </a:spcBef>
                        <a:spcAft>
                          <a:spcPts val="0"/>
                        </a:spcAft>
                        <a:buSzPts val="1200"/>
                        <a:buFont typeface="Arial"/>
                        <a:buChar char="•"/>
                      </a:pPr>
                      <a:r>
                        <a:rPr lang="en-US" sz="1200" u="none" cap="none" strike="noStrike">
                          <a:latin typeface="Arial"/>
                          <a:ea typeface="Arial"/>
                          <a:cs typeface="Arial"/>
                          <a:sym typeface="Arial"/>
                        </a:rPr>
                        <a:t>Es más fácil capturar el comportamiento normal porque no está grabando a los o las estudiantes.</a:t>
                      </a:r>
                      <a:endParaRPr sz="1200" u="none" cap="none" strike="noStrike">
                        <a:latin typeface="Arial"/>
                        <a:ea typeface="Arial"/>
                        <a:cs typeface="Arial"/>
                        <a:sym typeface="Arial"/>
                      </a:endParaRPr>
                    </a:p>
                    <a:p>
                      <a:pPr indent="0" lvl="0" marL="0" marR="0" rtl="0" algn="l">
                        <a:lnSpc>
                          <a:spcPct val="100000"/>
                        </a:lnSpc>
                        <a:spcBef>
                          <a:spcPts val="655"/>
                        </a:spcBef>
                        <a:spcAft>
                          <a:spcPts val="0"/>
                        </a:spcAft>
                        <a:buSzPts val="1200"/>
                        <a:buFont typeface="Arial"/>
                        <a:buNone/>
                      </a:pPr>
                      <a:r>
                        <a:t/>
                      </a:r>
                      <a:endParaRPr sz="1200" u="none" cap="none" strike="noStrike">
                        <a:latin typeface="Times New Roman"/>
                        <a:ea typeface="Times New Roman"/>
                        <a:cs typeface="Times New Roman"/>
                        <a:sym typeface="Times New Roman"/>
                      </a:endParaRPr>
                    </a:p>
                    <a:p>
                      <a:pPr indent="0" lvl="0" marL="99695" marR="0" rtl="0" algn="l">
                        <a:lnSpc>
                          <a:spcPct val="100000"/>
                        </a:lnSpc>
                        <a:spcBef>
                          <a:spcPts val="5"/>
                        </a:spcBef>
                        <a:spcAft>
                          <a:spcPts val="0"/>
                        </a:spcAft>
                        <a:buNone/>
                      </a:pPr>
                      <a:r>
                        <a:rPr b="1" lang="en-US" sz="1200" u="none" cap="none" strike="noStrike">
                          <a:latin typeface="Arial"/>
                          <a:ea typeface="Arial"/>
                          <a:cs typeface="Arial"/>
                          <a:sym typeface="Arial"/>
                        </a:rPr>
                        <a:t>¿Cuales son las desventajas?</a:t>
                      </a:r>
                      <a:endParaRPr sz="1200" u="none" cap="none" strike="noStrike">
                        <a:latin typeface="Arial"/>
                        <a:ea typeface="Arial"/>
                        <a:cs typeface="Arial"/>
                        <a:sym typeface="Arial"/>
                      </a:endParaRPr>
                    </a:p>
                    <a:p>
                      <a:pPr indent="-110488" lvl="0" marL="210184" marR="214629" rtl="0" algn="l">
                        <a:lnSpc>
                          <a:spcPct val="120000"/>
                        </a:lnSpc>
                        <a:spcBef>
                          <a:spcPts val="20"/>
                        </a:spcBef>
                        <a:spcAft>
                          <a:spcPts val="0"/>
                        </a:spcAft>
                        <a:buSzPts val="1200"/>
                        <a:buFont typeface="Arial"/>
                        <a:buChar char="•"/>
                      </a:pPr>
                      <a:r>
                        <a:rPr lang="en-US" sz="1200" u="none" cap="none" strike="noStrike">
                          <a:latin typeface="Arial"/>
                          <a:ea typeface="Arial"/>
                          <a:cs typeface="Arial"/>
                          <a:sym typeface="Arial"/>
                        </a:rPr>
                        <a:t>Como no está grabando el diálogo, si se pierde algo, no puede volver atrás y verificar lo que se dijo.</a:t>
                      </a:r>
                      <a:endParaRPr sz="1200" u="none" cap="none" strike="noStrike">
                        <a:latin typeface="Arial"/>
                        <a:ea typeface="Arial"/>
                        <a:cs typeface="Arial"/>
                        <a:sym typeface="Arial"/>
                      </a:endParaRPr>
                    </a:p>
                    <a:p>
                      <a:pPr indent="-110488" lvl="0" marL="210184" marR="114300" rtl="0" algn="l">
                        <a:lnSpc>
                          <a:spcPct val="120000"/>
                        </a:lnSpc>
                        <a:spcBef>
                          <a:spcPts val="25"/>
                        </a:spcBef>
                        <a:spcAft>
                          <a:spcPts val="0"/>
                        </a:spcAft>
                        <a:buSzPts val="1200"/>
                        <a:buFont typeface="Arial"/>
                        <a:buChar char="•"/>
                      </a:pPr>
                      <a:r>
                        <a:rPr lang="en-US" sz="1200" u="none" cap="none" strike="noStrike">
                          <a:latin typeface="Arial"/>
                          <a:ea typeface="Arial"/>
                          <a:cs typeface="Arial"/>
                          <a:sym typeface="Arial"/>
                        </a:rPr>
                        <a:t>Puede ser exigente, ya que debe escuchar, pensar y codificar al mismo tiempo.</a:t>
                      </a:r>
                      <a:endParaRPr sz="1200" u="none" cap="none" strike="noStrike">
                        <a:latin typeface="Arial"/>
                        <a:ea typeface="Arial"/>
                        <a:cs typeface="Arial"/>
                        <a:sym typeface="Arial"/>
                      </a:endParaRPr>
                    </a:p>
                    <a:p>
                      <a:pPr indent="-110488" lvl="0" marL="210184" marR="615315" rtl="0" algn="l">
                        <a:lnSpc>
                          <a:spcPct val="120000"/>
                        </a:lnSpc>
                        <a:spcBef>
                          <a:spcPts val="25"/>
                        </a:spcBef>
                        <a:spcAft>
                          <a:spcPts val="0"/>
                        </a:spcAft>
                        <a:buSzPts val="1200"/>
                        <a:buFont typeface="Arial"/>
                        <a:buChar char="•"/>
                      </a:pPr>
                      <a:r>
                        <a:rPr lang="en-US" sz="1200" u="none" cap="none" strike="noStrike">
                          <a:latin typeface="Arial"/>
                          <a:ea typeface="Arial"/>
                          <a:cs typeface="Arial"/>
                          <a:sym typeface="Arial"/>
                        </a:rPr>
                        <a:t>Su enfoque debe estar en solo uno o dos códigos para que sea manejable.</a:t>
                      </a:r>
                      <a:endParaRPr sz="1200" u="none" cap="none" strike="noStrike">
                        <a:latin typeface="Arial"/>
                        <a:ea typeface="Arial"/>
                        <a:cs typeface="Arial"/>
                        <a:sym typeface="Arial"/>
                      </a:endParaRPr>
                    </a:p>
                    <a:p>
                      <a:pPr indent="0" lvl="0" marL="0" marR="0" rtl="0" algn="l">
                        <a:lnSpc>
                          <a:spcPct val="100000"/>
                        </a:lnSpc>
                        <a:spcBef>
                          <a:spcPts val="360"/>
                        </a:spcBef>
                        <a:spcAft>
                          <a:spcPts val="0"/>
                        </a:spcAft>
                        <a:buNone/>
                      </a:pPr>
                      <a:r>
                        <a:t/>
                      </a:r>
                      <a:endParaRPr sz="1200" u="none" cap="none" strike="noStrike">
                        <a:latin typeface="Times New Roman"/>
                        <a:ea typeface="Times New Roman"/>
                        <a:cs typeface="Times New Roman"/>
                        <a:sym typeface="Times New Roman"/>
                      </a:endParaRPr>
                    </a:p>
                    <a:p>
                      <a:pPr indent="0" lvl="0" marL="99695" marR="359410" rtl="0" algn="l">
                        <a:lnSpc>
                          <a:spcPct val="120800"/>
                        </a:lnSpc>
                        <a:spcBef>
                          <a:spcPts val="0"/>
                        </a:spcBef>
                        <a:spcAft>
                          <a:spcPts val="0"/>
                        </a:spcAft>
                        <a:buNone/>
                      </a:pPr>
                      <a:r>
                        <a:rPr b="1" lang="en-US" sz="1200" u="none" cap="none" strike="noStrike">
                          <a:latin typeface="Arial"/>
                          <a:ea typeface="Arial"/>
                          <a:cs typeface="Arial"/>
                          <a:sym typeface="Arial"/>
                        </a:rPr>
                        <a:t>Lo mejor para</a:t>
                      </a:r>
                      <a:r>
                        <a:rPr lang="en-US" sz="1200" u="none" cap="none" strike="noStrike">
                          <a:latin typeface="Arial"/>
                          <a:ea typeface="Arial"/>
                          <a:cs typeface="Arial"/>
                          <a:sym typeface="Arial"/>
                        </a:rPr>
                        <a:t>: capturar el diálogo en el trabajo en grupo; calificar la participación o el diálogo de los y las estudiantes; períodos de observación cortos y / o múltiples,</a:t>
                      </a:r>
                      <a:endParaRPr sz="1200" u="none" cap="none" strike="noStrike">
                        <a:latin typeface="Arial"/>
                        <a:ea typeface="Arial"/>
                        <a:cs typeface="Arial"/>
                        <a:sym typeface="Arial"/>
                      </a:endParaRPr>
                    </a:p>
                    <a:p>
                      <a:pPr indent="0" lvl="0" marL="0" marR="0" rtl="0" algn="l">
                        <a:lnSpc>
                          <a:spcPct val="100000"/>
                        </a:lnSpc>
                        <a:spcBef>
                          <a:spcPts val="660"/>
                        </a:spcBef>
                        <a:spcAft>
                          <a:spcPts val="0"/>
                        </a:spcAft>
                        <a:buNone/>
                      </a:pPr>
                      <a:r>
                        <a:t/>
                      </a:r>
                      <a:endParaRPr sz="1200" u="none" cap="none" strike="noStrike">
                        <a:latin typeface="Times New Roman"/>
                        <a:ea typeface="Times New Roman"/>
                        <a:cs typeface="Times New Roman"/>
                        <a:sym typeface="Times New Roman"/>
                      </a:endParaRPr>
                    </a:p>
                    <a:p>
                      <a:pPr indent="0" lvl="0" marL="99695" marR="0" rtl="0" algn="l">
                        <a:lnSpc>
                          <a:spcPct val="100000"/>
                        </a:lnSpc>
                        <a:spcBef>
                          <a:spcPts val="0"/>
                        </a:spcBef>
                        <a:spcAft>
                          <a:spcPts val="0"/>
                        </a:spcAft>
                        <a:buNone/>
                      </a:pPr>
                      <a:r>
                        <a:rPr b="1" lang="en-US" sz="1200" u="none" cap="none" strike="noStrike">
                          <a:latin typeface="Arial"/>
                          <a:ea typeface="Arial"/>
                          <a:cs typeface="Arial"/>
                          <a:sym typeface="Arial"/>
                        </a:rPr>
                        <a:t>Puede usarse con plantillas: </a:t>
                      </a:r>
                      <a:r>
                        <a:rPr lang="en-US" sz="1200" u="none" cap="none" strike="noStrike">
                          <a:latin typeface="Arial"/>
                          <a:ea typeface="Arial"/>
                          <a:cs typeface="Arial"/>
                          <a:sym typeface="Arial"/>
                        </a:rPr>
                        <a:t>2B; 2C; 2D</a:t>
                      </a:r>
                      <a:endParaRPr sz="1200" u="none" cap="none" strike="noStrike">
                        <a:latin typeface="Arial"/>
                        <a:ea typeface="Arial"/>
                        <a:cs typeface="Arial"/>
                        <a:sym typeface="Arial"/>
                      </a:endParaRPr>
                    </a:p>
                  </a:txBody>
                  <a:tcPr marT="96525" marB="0" marR="0" marL="0">
                    <a:lnL cap="flat" cmpd="sng" w="38100">
                      <a:solidFill>
                        <a:srgbClr val="2791A6"/>
                      </a:solidFill>
                      <a:prstDash val="solid"/>
                      <a:round/>
                      <a:headEnd len="sm" w="sm" type="none"/>
                      <a:tailEnd len="sm" w="sm" type="none"/>
                    </a:lnL>
                    <a:lnR cap="flat" cmpd="sng" w="38100">
                      <a:solidFill>
                        <a:srgbClr val="2791A6"/>
                      </a:solidFill>
                      <a:prstDash val="solid"/>
                      <a:round/>
                      <a:headEnd len="sm" w="sm" type="none"/>
                      <a:tailEnd len="sm" w="sm" type="none"/>
                    </a:lnR>
                    <a:lnT cap="flat" cmpd="sng" w="57150">
                      <a:solidFill>
                        <a:srgbClr val="2791A6"/>
                      </a:solidFill>
                      <a:prstDash val="solid"/>
                      <a:round/>
                      <a:headEnd len="sm" w="sm" type="none"/>
                      <a:tailEnd len="sm" w="sm" type="none"/>
                    </a:lnT>
                    <a:lnB cap="flat" cmpd="sng" w="38100">
                      <a:solidFill>
                        <a:srgbClr val="2791A6"/>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txBody>
                  <a:tcPr marT="0" marB="0" marR="0" marL="0">
                    <a:lnL cap="flat" cmpd="sng" w="38100">
                      <a:solidFill>
                        <a:srgbClr val="2791A6"/>
                      </a:solidFill>
                      <a:prstDash val="solid"/>
                      <a:round/>
                      <a:headEnd len="sm" w="sm" type="none"/>
                      <a:tailEnd len="sm" w="sm" type="none"/>
                    </a:lnL>
                    <a:lnR cap="flat" cmpd="sng" w="38100">
                      <a:solidFill>
                        <a:srgbClr val="2791A6"/>
                      </a:solidFill>
                      <a:prstDash val="solid"/>
                      <a:round/>
                      <a:headEnd len="sm" w="sm" type="none"/>
                      <a:tailEnd len="sm" w="sm" type="none"/>
                    </a:lnR>
                    <a:lnT cap="flat" cmpd="sng" w="38100">
                      <a:solidFill>
                        <a:srgbClr val="2791A6"/>
                      </a:solidFill>
                      <a:prstDash val="solid"/>
                      <a:round/>
                      <a:headEnd len="sm" w="sm" type="none"/>
                      <a:tailEnd len="sm" w="sm" type="none"/>
                    </a:lnT>
                  </a:tcPr>
                </a:tc>
                <a:tc>
                  <a:txBody>
                    <a:bodyPr/>
                    <a:lstStyle/>
                    <a:p>
                      <a:pPr indent="0" lvl="0" marL="97790" marR="0" rtl="0" algn="l">
                        <a:lnSpc>
                          <a:spcPct val="100000"/>
                        </a:lnSpc>
                        <a:spcBef>
                          <a:spcPts val="0"/>
                        </a:spcBef>
                        <a:spcAft>
                          <a:spcPts val="0"/>
                        </a:spcAft>
                        <a:buNone/>
                      </a:pPr>
                      <a:r>
                        <a:rPr b="1" lang="en-US" sz="1200" u="none" cap="none" strike="noStrike">
                          <a:latin typeface="Arial"/>
                          <a:ea typeface="Arial"/>
                          <a:cs typeface="Arial"/>
                          <a:sym typeface="Arial"/>
                        </a:rPr>
                        <a:t>Tipo de observación: grabación de audio con transcripción</a:t>
                      </a:r>
                      <a:endParaRPr sz="1200" u="none" cap="none" strike="noStrike">
                        <a:latin typeface="Arial"/>
                        <a:ea typeface="Arial"/>
                        <a:cs typeface="Arial"/>
                        <a:sym typeface="Arial"/>
                      </a:endParaRPr>
                    </a:p>
                    <a:p>
                      <a:pPr indent="0" lvl="0" marL="97790" marR="236854" rtl="0" algn="l">
                        <a:lnSpc>
                          <a:spcPct val="120800"/>
                        </a:lnSpc>
                        <a:spcBef>
                          <a:spcPts val="585"/>
                        </a:spcBef>
                        <a:spcAft>
                          <a:spcPts val="0"/>
                        </a:spcAft>
                        <a:buNone/>
                      </a:pPr>
                      <a:r>
                        <a:rPr b="1" lang="en-US" sz="1200" u="none" cap="none" strike="noStrike">
                          <a:latin typeface="Arial"/>
                          <a:ea typeface="Arial"/>
                          <a:cs typeface="Arial"/>
                          <a:sym typeface="Arial"/>
                        </a:rPr>
                        <a:t>¿Qué es? </a:t>
                      </a:r>
                      <a:r>
                        <a:rPr lang="en-US" sz="1200" u="none" cap="none" strike="noStrike">
                          <a:latin typeface="Arial"/>
                          <a:ea typeface="Arial"/>
                          <a:cs typeface="Arial"/>
                          <a:sym typeface="Arial"/>
                        </a:rPr>
                        <a:t>Graba lo que se dice en su entorno de aprendizaje (solo audio) y luego lo transcribe para que pueda codificar la transcripción. Consulte la Parte H para ver un ejemplo de una transcripción de codificación.</a:t>
                      </a:r>
                      <a:endParaRPr sz="1200" u="none" cap="none" strike="noStrike">
                        <a:latin typeface="Arial"/>
                        <a:ea typeface="Arial"/>
                        <a:cs typeface="Arial"/>
                        <a:sym typeface="Arial"/>
                      </a:endParaRPr>
                    </a:p>
                    <a:p>
                      <a:pPr indent="0" lvl="0" marL="97790" marR="0" rtl="0" algn="l">
                        <a:lnSpc>
                          <a:spcPct val="100000"/>
                        </a:lnSpc>
                        <a:spcBef>
                          <a:spcPts val="915"/>
                        </a:spcBef>
                        <a:spcAft>
                          <a:spcPts val="0"/>
                        </a:spcAft>
                        <a:buNone/>
                      </a:pPr>
                      <a:r>
                        <a:rPr b="1" lang="en-US" sz="1200" u="none" cap="none" strike="noStrike">
                          <a:latin typeface="Arial"/>
                          <a:ea typeface="Arial"/>
                          <a:cs typeface="Arial"/>
                          <a:sym typeface="Arial"/>
                        </a:rPr>
                        <a:t>¿Cuáles son las ventajas?</a:t>
                      </a:r>
                      <a:endParaRPr sz="1200" u="none" cap="none" strike="noStrike">
                        <a:latin typeface="Arial"/>
                        <a:ea typeface="Arial"/>
                        <a:cs typeface="Arial"/>
                        <a:sym typeface="Arial"/>
                      </a:endParaRPr>
                    </a:p>
                    <a:p>
                      <a:pPr indent="-110489" lvl="0" marL="208279" marR="0" rtl="0" algn="l">
                        <a:lnSpc>
                          <a:spcPct val="100000"/>
                        </a:lnSpc>
                        <a:spcBef>
                          <a:spcPts val="885"/>
                        </a:spcBef>
                        <a:spcAft>
                          <a:spcPts val="0"/>
                        </a:spcAft>
                        <a:buSzPts val="1200"/>
                        <a:buFont typeface="Arial"/>
                        <a:buChar char="•"/>
                      </a:pPr>
                      <a:r>
                        <a:rPr lang="en-US" sz="1200" u="none" cap="none" strike="noStrike">
                          <a:latin typeface="Arial"/>
                          <a:ea typeface="Arial"/>
                          <a:cs typeface="Arial"/>
                          <a:sym typeface="Arial"/>
                        </a:rPr>
                        <a:t>Puede codificar con más detalle y precisión</a:t>
                      </a:r>
                      <a:endParaRPr sz="1200" u="none" cap="none" strike="noStrike">
                        <a:latin typeface="Arial"/>
                        <a:ea typeface="Arial"/>
                        <a:cs typeface="Arial"/>
                        <a:sym typeface="Arial"/>
                      </a:endParaRPr>
                    </a:p>
                    <a:p>
                      <a:pPr indent="-110489" lvl="0" marL="208279" marR="184785" rtl="0" algn="l">
                        <a:lnSpc>
                          <a:spcPct val="120000"/>
                        </a:lnSpc>
                        <a:spcBef>
                          <a:spcPts val="625"/>
                        </a:spcBef>
                        <a:spcAft>
                          <a:spcPts val="0"/>
                        </a:spcAft>
                        <a:buSzPts val="1200"/>
                        <a:buFont typeface="Arial"/>
                        <a:buChar char="•"/>
                      </a:pPr>
                      <a:r>
                        <a:rPr lang="en-US" sz="1200" u="none" cap="none" strike="noStrike">
                          <a:latin typeface="Arial"/>
                          <a:ea typeface="Arial"/>
                          <a:cs typeface="Arial"/>
                          <a:sym typeface="Arial"/>
                        </a:rPr>
                        <a:t>Puede hacer más conexiones entre los "turnos" de diálogo porque puede volver a revisar la transcripción y la grabación</a:t>
                      </a:r>
                      <a:endParaRPr sz="1200" u="none" cap="none" strike="noStrike">
                        <a:latin typeface="Arial"/>
                        <a:ea typeface="Arial"/>
                        <a:cs typeface="Arial"/>
                        <a:sym typeface="Arial"/>
                      </a:endParaRPr>
                    </a:p>
                    <a:p>
                      <a:pPr indent="-110489" lvl="0" marL="208279" marR="0" rtl="0" algn="l">
                        <a:lnSpc>
                          <a:spcPct val="100000"/>
                        </a:lnSpc>
                        <a:spcBef>
                          <a:spcPts val="915"/>
                        </a:spcBef>
                        <a:spcAft>
                          <a:spcPts val="0"/>
                        </a:spcAft>
                        <a:buSzPts val="1200"/>
                        <a:buFont typeface="Arial"/>
                        <a:buChar char="•"/>
                      </a:pPr>
                      <a:r>
                        <a:rPr lang="en-US" sz="1200" u="none" cap="none" strike="noStrike">
                          <a:latin typeface="Arial"/>
                          <a:ea typeface="Arial"/>
                          <a:cs typeface="Arial"/>
                          <a:sym typeface="Arial"/>
                        </a:rPr>
                        <a:t>Le da más tiempo para pensar</a:t>
                      </a:r>
                      <a:endParaRPr sz="1200" u="none" cap="none" strike="noStrike">
                        <a:latin typeface="Arial"/>
                        <a:ea typeface="Arial"/>
                        <a:cs typeface="Arial"/>
                        <a:sym typeface="Arial"/>
                      </a:endParaRPr>
                    </a:p>
                    <a:p>
                      <a:pPr indent="-110489" lvl="0" marL="208279" marR="0" rtl="0" algn="l">
                        <a:lnSpc>
                          <a:spcPct val="100000"/>
                        </a:lnSpc>
                        <a:spcBef>
                          <a:spcPts val="885"/>
                        </a:spcBef>
                        <a:spcAft>
                          <a:spcPts val="0"/>
                        </a:spcAft>
                        <a:buSzPts val="1200"/>
                        <a:buFont typeface="Arial"/>
                        <a:buChar char="•"/>
                      </a:pPr>
                      <a:r>
                        <a:rPr lang="en-US" sz="1200" u="none" cap="none" strike="noStrike">
                          <a:latin typeface="Arial"/>
                          <a:ea typeface="Arial"/>
                          <a:cs typeface="Arial"/>
                          <a:sym typeface="Arial"/>
                        </a:rPr>
                        <a:t>Es una forma más sutil de grabar que con una cámara de video.</a:t>
                      </a:r>
                      <a:endParaRPr sz="1200" u="none" cap="none" strike="noStrike">
                        <a:latin typeface="Arial"/>
                        <a:ea typeface="Arial"/>
                        <a:cs typeface="Arial"/>
                        <a:sym typeface="Arial"/>
                      </a:endParaRPr>
                    </a:p>
                    <a:p>
                      <a:pPr indent="0" lvl="0" marL="97790" marR="0" rtl="0" algn="l">
                        <a:lnSpc>
                          <a:spcPct val="100000"/>
                        </a:lnSpc>
                        <a:spcBef>
                          <a:spcPts val="915"/>
                        </a:spcBef>
                        <a:spcAft>
                          <a:spcPts val="0"/>
                        </a:spcAft>
                        <a:buNone/>
                      </a:pPr>
                      <a:r>
                        <a:rPr b="1" lang="en-US" sz="1200" u="none" cap="none" strike="noStrike">
                          <a:latin typeface="Arial"/>
                          <a:ea typeface="Arial"/>
                          <a:cs typeface="Arial"/>
                          <a:sym typeface="Arial"/>
                        </a:rPr>
                        <a:t>¿Cuales son las desventajas?</a:t>
                      </a:r>
                      <a:endParaRPr sz="1200" u="none" cap="none" strike="noStrike">
                        <a:latin typeface="Arial"/>
                        <a:ea typeface="Arial"/>
                        <a:cs typeface="Arial"/>
                        <a:sym typeface="Arial"/>
                      </a:endParaRPr>
                    </a:p>
                    <a:p>
                      <a:pPr indent="-110489" lvl="0" marL="208279" marR="0" rtl="0" algn="l">
                        <a:lnSpc>
                          <a:spcPct val="100000"/>
                        </a:lnSpc>
                        <a:spcBef>
                          <a:spcPts val="885"/>
                        </a:spcBef>
                        <a:spcAft>
                          <a:spcPts val="0"/>
                        </a:spcAft>
                        <a:buSzPts val="1200"/>
                        <a:buFont typeface="Arial"/>
                        <a:buChar char="•"/>
                      </a:pPr>
                      <a:r>
                        <a:rPr lang="en-US" sz="1200" u="none" cap="none" strike="noStrike">
                          <a:latin typeface="Arial"/>
                          <a:ea typeface="Arial"/>
                          <a:cs typeface="Arial"/>
                          <a:sym typeface="Arial"/>
                        </a:rPr>
                        <a:t>Requiere más tiempo, ya que debe transcribir la grabación.</a:t>
                      </a:r>
                      <a:endParaRPr sz="1200" u="none" cap="none" strike="noStrike">
                        <a:latin typeface="Arial"/>
                        <a:ea typeface="Arial"/>
                        <a:cs typeface="Arial"/>
                        <a:sym typeface="Arial"/>
                      </a:endParaRPr>
                    </a:p>
                    <a:p>
                      <a:pPr indent="-110489" lvl="0" marL="208279" marR="266700" rtl="0" algn="l">
                        <a:lnSpc>
                          <a:spcPct val="121700"/>
                        </a:lnSpc>
                        <a:spcBef>
                          <a:spcPts val="575"/>
                        </a:spcBef>
                        <a:spcAft>
                          <a:spcPts val="0"/>
                        </a:spcAft>
                        <a:buSzPts val="1200"/>
                        <a:buFont typeface="Arial"/>
                        <a:buChar char="•"/>
                      </a:pPr>
                      <a:r>
                        <a:rPr lang="en-US" sz="1200" u="none" cap="none" strike="noStrike">
                          <a:latin typeface="Arial"/>
                          <a:ea typeface="Arial"/>
                          <a:cs typeface="Arial"/>
                          <a:sym typeface="Arial"/>
                        </a:rPr>
                        <a:t>No tiene observación visual, por lo que no puede captar los aspectos no verbales del diálogo y la interacción.</a:t>
                      </a:r>
                      <a:endParaRPr sz="1200" u="none" cap="none" strike="noStrike">
                        <a:latin typeface="Arial"/>
                        <a:ea typeface="Arial"/>
                        <a:cs typeface="Arial"/>
                        <a:sym typeface="Arial"/>
                      </a:endParaRPr>
                    </a:p>
                    <a:p>
                      <a:pPr indent="-110489" lvl="0" marL="208279" marR="397510" rtl="0" algn="l">
                        <a:lnSpc>
                          <a:spcPct val="121700"/>
                        </a:lnSpc>
                        <a:spcBef>
                          <a:spcPts val="575"/>
                        </a:spcBef>
                        <a:spcAft>
                          <a:spcPts val="0"/>
                        </a:spcAft>
                        <a:buSzPts val="1200"/>
                        <a:buFont typeface="Arial"/>
                        <a:buChar char="•"/>
                      </a:pPr>
                      <a:r>
                        <a:rPr lang="en-US" sz="1200" u="none" cap="none" strike="noStrike">
                          <a:latin typeface="Arial"/>
                          <a:ea typeface="Arial"/>
                          <a:cs typeface="Arial"/>
                          <a:sym typeface="Arial"/>
                        </a:rPr>
                        <a:t>Necesita obtener el consentimiento de madres, padres o tutores para grabar, por lo que requiere una planificación previa.</a:t>
                      </a:r>
                      <a:endParaRPr sz="1200" u="none" cap="none" strike="noStrike">
                        <a:latin typeface="Arial"/>
                        <a:ea typeface="Arial"/>
                        <a:cs typeface="Arial"/>
                        <a:sym typeface="Arial"/>
                      </a:endParaRPr>
                    </a:p>
                    <a:p>
                      <a:pPr indent="0" lvl="0" marL="97790" marR="389890" rtl="0" algn="l">
                        <a:lnSpc>
                          <a:spcPct val="121700"/>
                        </a:lnSpc>
                        <a:spcBef>
                          <a:spcPts val="575"/>
                        </a:spcBef>
                        <a:spcAft>
                          <a:spcPts val="0"/>
                        </a:spcAft>
                        <a:buNone/>
                      </a:pPr>
                      <a:r>
                        <a:rPr b="1" lang="en-US" sz="1200" u="none" cap="none" strike="noStrike">
                          <a:latin typeface="Arial"/>
                          <a:ea typeface="Arial"/>
                          <a:cs typeface="Arial"/>
                          <a:sym typeface="Arial"/>
                        </a:rPr>
                        <a:t>Ideal para: </a:t>
                      </a:r>
                      <a:r>
                        <a:rPr lang="en-US" sz="1200" u="none" cap="none" strike="noStrike">
                          <a:latin typeface="Arial"/>
                          <a:ea typeface="Arial"/>
                          <a:cs typeface="Arial"/>
                          <a:sym typeface="Arial"/>
                        </a:rPr>
                        <a:t>si desea examinar un episodio de diálogo con más detalle; si quiere utiizar varios códigos a la vez</a:t>
                      </a:r>
                      <a:endParaRPr sz="1200" u="none" cap="none" strike="noStrike">
                        <a:latin typeface="Arial"/>
                        <a:ea typeface="Arial"/>
                        <a:cs typeface="Arial"/>
                        <a:sym typeface="Arial"/>
                      </a:endParaRPr>
                    </a:p>
                    <a:p>
                      <a:pPr indent="0" lvl="0" marL="97790" marR="0" rtl="0" algn="l">
                        <a:lnSpc>
                          <a:spcPct val="100000"/>
                        </a:lnSpc>
                        <a:spcBef>
                          <a:spcPts val="890"/>
                        </a:spcBef>
                        <a:spcAft>
                          <a:spcPts val="0"/>
                        </a:spcAft>
                        <a:buNone/>
                      </a:pPr>
                      <a:r>
                        <a:rPr b="1" lang="en-US" sz="1200" u="none" cap="none" strike="noStrike">
                          <a:latin typeface="Arial"/>
                          <a:ea typeface="Arial"/>
                          <a:cs typeface="Arial"/>
                          <a:sym typeface="Arial"/>
                        </a:rPr>
                        <a:t>Puede utilizarse con plantillas: </a:t>
                      </a:r>
                      <a:r>
                        <a:rPr lang="en-US" sz="1200" u="none" cap="none" strike="noStrike">
                          <a:latin typeface="Arial"/>
                          <a:ea typeface="Arial"/>
                          <a:cs typeface="Arial"/>
                          <a:sym typeface="Arial"/>
                        </a:rPr>
                        <a:t>2A; 2C; 2E</a:t>
                      </a:r>
                      <a:endParaRPr sz="1200" u="none" cap="none" strike="noStrike">
                        <a:latin typeface="Arial"/>
                        <a:ea typeface="Arial"/>
                        <a:cs typeface="Arial"/>
                        <a:sym typeface="Arial"/>
                      </a:endParaRPr>
                    </a:p>
                  </a:txBody>
                  <a:tcPr marT="90800" marB="0" marR="0" marL="0">
                    <a:lnL cap="flat" cmpd="sng" w="38100">
                      <a:solidFill>
                        <a:srgbClr val="2791A6"/>
                      </a:solidFill>
                      <a:prstDash val="solid"/>
                      <a:round/>
                      <a:headEnd len="sm" w="sm" type="none"/>
                      <a:tailEnd len="sm" w="sm" type="none"/>
                    </a:lnL>
                    <a:lnR cap="flat" cmpd="sng" w="38100">
                      <a:solidFill>
                        <a:srgbClr val="2791A6"/>
                      </a:solidFill>
                      <a:prstDash val="solid"/>
                      <a:round/>
                      <a:headEnd len="sm" w="sm" type="none"/>
                      <a:tailEnd len="sm" w="sm" type="none"/>
                    </a:lnR>
                    <a:lnT cap="flat" cmpd="sng" w="57150">
                      <a:solidFill>
                        <a:srgbClr val="2791A6"/>
                      </a:solidFill>
                      <a:prstDash val="solid"/>
                      <a:round/>
                      <a:headEnd len="sm" w="sm" type="none"/>
                      <a:tailEnd len="sm" w="sm" type="none"/>
                    </a:lnT>
                    <a:lnB cap="flat" cmpd="sng" w="38100">
                      <a:solidFill>
                        <a:srgbClr val="2791A6"/>
                      </a:solidFill>
                      <a:prstDash val="solid"/>
                      <a:round/>
                      <a:headEnd len="sm" w="sm" type="none"/>
                      <a:tailEnd len="sm" w="sm" type="none"/>
                    </a:lnB>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68" name="Shape 768"/>
        <p:cNvGrpSpPr/>
        <p:nvPr/>
      </p:nvGrpSpPr>
      <p:grpSpPr>
        <a:xfrm>
          <a:off x="0" y="0"/>
          <a:ext cx="0" cy="0"/>
          <a:chOff x="0" y="0"/>
          <a:chExt cx="0" cy="0"/>
        </a:xfrm>
      </p:grpSpPr>
      <p:sp>
        <p:nvSpPr>
          <p:cNvPr id="769" name="Google Shape;769;p55"/>
          <p:cNvSpPr/>
          <p:nvPr/>
        </p:nvSpPr>
        <p:spPr>
          <a:xfrm>
            <a:off x="619133" y="516898"/>
            <a:ext cx="4729480" cy="6600190"/>
          </a:xfrm>
          <a:custGeom>
            <a:rect b="b" l="l" r="r" t="t"/>
            <a:pathLst>
              <a:path extrusionOk="0" h="6600190" w="4729480">
                <a:moveTo>
                  <a:pt x="0" y="0"/>
                </a:moveTo>
                <a:lnTo>
                  <a:pt x="4729226" y="0"/>
                </a:lnTo>
                <a:lnTo>
                  <a:pt x="4729226" y="6599936"/>
                </a:lnTo>
                <a:lnTo>
                  <a:pt x="0" y="6599936"/>
                </a:lnTo>
                <a:lnTo>
                  <a:pt x="0" y="0"/>
                </a:lnTo>
                <a:close/>
              </a:path>
            </a:pathLst>
          </a:custGeom>
          <a:noFill/>
          <a:ln cap="flat" cmpd="sng" w="31750">
            <a:solidFill>
              <a:srgbClr val="2791A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770" name="Google Shape;770;p55"/>
          <p:cNvSpPr txBox="1"/>
          <p:nvPr/>
        </p:nvSpPr>
        <p:spPr>
          <a:xfrm>
            <a:off x="706508" y="596780"/>
            <a:ext cx="4486910" cy="59842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200">
                <a:latin typeface="Arial"/>
                <a:ea typeface="Arial"/>
                <a:cs typeface="Arial"/>
                <a:sym typeface="Arial"/>
              </a:rPr>
              <a:t>Tipo de observación: Grabación de video con transcripción</a:t>
            </a:r>
            <a:endParaRPr sz="1200">
              <a:latin typeface="Arial"/>
              <a:ea typeface="Arial"/>
              <a:cs typeface="Arial"/>
              <a:sym typeface="Arial"/>
            </a:endParaRPr>
          </a:p>
          <a:p>
            <a:pPr indent="0" lvl="0" marL="12700" marR="666115" rtl="0" algn="l">
              <a:lnSpc>
                <a:spcPct val="121700"/>
              </a:lnSpc>
              <a:spcBef>
                <a:spcPts val="575"/>
              </a:spcBef>
              <a:spcAft>
                <a:spcPts val="0"/>
              </a:spcAft>
              <a:buNone/>
            </a:pPr>
            <a:r>
              <a:rPr b="1" lang="en-US" sz="1200">
                <a:latin typeface="Arial"/>
                <a:ea typeface="Arial"/>
                <a:cs typeface="Arial"/>
                <a:sym typeface="Arial"/>
              </a:rPr>
              <a:t>¿Qué es? </a:t>
            </a:r>
            <a:r>
              <a:rPr lang="en-US" sz="1200">
                <a:latin typeface="Arial"/>
                <a:ea typeface="Arial"/>
                <a:cs typeface="Arial"/>
                <a:sym typeface="Arial"/>
              </a:rPr>
              <a:t>Es una grabación de lo que ocurre en su entorno de aprendizaje y su posterior transcripción.</a:t>
            </a:r>
            <a:endParaRPr sz="1200">
              <a:latin typeface="Arial"/>
              <a:ea typeface="Arial"/>
              <a:cs typeface="Arial"/>
              <a:sym typeface="Arial"/>
            </a:endParaRPr>
          </a:p>
          <a:p>
            <a:pPr indent="0" lvl="0" marL="12700" rtl="0" algn="l">
              <a:lnSpc>
                <a:spcPct val="100000"/>
              </a:lnSpc>
              <a:spcBef>
                <a:spcPts val="885"/>
              </a:spcBef>
              <a:spcAft>
                <a:spcPts val="0"/>
              </a:spcAft>
              <a:buNone/>
            </a:pPr>
            <a:r>
              <a:rPr b="1" lang="en-US" sz="1200">
                <a:latin typeface="Arial"/>
                <a:ea typeface="Arial"/>
                <a:cs typeface="Arial"/>
                <a:sym typeface="Arial"/>
              </a:rPr>
              <a:t>¿Cuáles son las ventajas?</a:t>
            </a:r>
            <a:endParaRPr sz="1200">
              <a:latin typeface="Arial"/>
              <a:ea typeface="Arial"/>
              <a:cs typeface="Arial"/>
              <a:sym typeface="Arial"/>
            </a:endParaRPr>
          </a:p>
          <a:p>
            <a:pPr indent="-110489" lvl="0" marL="123189" rtl="0" algn="l">
              <a:lnSpc>
                <a:spcPct val="100000"/>
              </a:lnSpc>
              <a:spcBef>
                <a:spcPts val="915"/>
              </a:spcBef>
              <a:spcAft>
                <a:spcPts val="0"/>
              </a:spcAft>
              <a:buSzPts val="1200"/>
              <a:buFont typeface="Arial"/>
              <a:buChar char="•"/>
            </a:pPr>
            <a:r>
              <a:rPr lang="en-US" sz="1200">
                <a:latin typeface="Arial"/>
                <a:ea typeface="Arial"/>
                <a:cs typeface="Arial"/>
                <a:sym typeface="Arial"/>
              </a:rPr>
              <a:t>Puede codificar con un mayor nivel de detalle y con más precisión.</a:t>
            </a:r>
            <a:endParaRPr sz="1200">
              <a:latin typeface="Arial"/>
              <a:ea typeface="Arial"/>
              <a:cs typeface="Arial"/>
              <a:sym typeface="Arial"/>
            </a:endParaRPr>
          </a:p>
          <a:p>
            <a:pPr indent="-110489" lvl="0" marL="123189" marR="5080" rtl="0" algn="l">
              <a:lnSpc>
                <a:spcPct val="121700"/>
              </a:lnSpc>
              <a:spcBef>
                <a:spcPts val="575"/>
              </a:spcBef>
              <a:spcAft>
                <a:spcPts val="0"/>
              </a:spcAft>
              <a:buSzPts val="1200"/>
              <a:buFont typeface="Arial"/>
              <a:buChar char="•"/>
            </a:pPr>
            <a:r>
              <a:rPr lang="en-US" sz="1200">
                <a:latin typeface="Arial"/>
                <a:ea typeface="Arial"/>
                <a:cs typeface="Arial"/>
                <a:sym typeface="Arial"/>
              </a:rPr>
              <a:t>Ofrece una representación más precisa de los eventos del aula porque tiene datos de audio y video.</a:t>
            </a:r>
            <a:endParaRPr sz="1200">
              <a:latin typeface="Arial"/>
              <a:ea typeface="Arial"/>
              <a:cs typeface="Arial"/>
              <a:sym typeface="Arial"/>
            </a:endParaRPr>
          </a:p>
          <a:p>
            <a:pPr indent="-110489" lvl="0" marL="123189" marR="33655" rtl="0" algn="l">
              <a:lnSpc>
                <a:spcPct val="121700"/>
              </a:lnSpc>
              <a:spcBef>
                <a:spcPts val="575"/>
              </a:spcBef>
              <a:spcAft>
                <a:spcPts val="0"/>
              </a:spcAft>
              <a:buSzPts val="1200"/>
              <a:buFont typeface="Arial"/>
              <a:buChar char="•"/>
            </a:pPr>
            <a:r>
              <a:rPr lang="en-US" sz="1200">
                <a:latin typeface="Arial"/>
                <a:ea typeface="Arial"/>
                <a:cs typeface="Arial"/>
                <a:sym typeface="Arial"/>
              </a:rPr>
              <a:t>Puede hacer conexiones entre "turnos" porque puede volver a revisar los datos.</a:t>
            </a:r>
            <a:endParaRPr sz="1200">
              <a:latin typeface="Arial"/>
              <a:ea typeface="Arial"/>
              <a:cs typeface="Arial"/>
              <a:sym typeface="Arial"/>
            </a:endParaRPr>
          </a:p>
          <a:p>
            <a:pPr indent="-110489" lvl="0" marL="123189" marR="141605" rtl="0" algn="l">
              <a:lnSpc>
                <a:spcPct val="121700"/>
              </a:lnSpc>
              <a:spcBef>
                <a:spcPts val="575"/>
              </a:spcBef>
              <a:spcAft>
                <a:spcPts val="0"/>
              </a:spcAft>
              <a:buSzPts val="1200"/>
              <a:buFont typeface="Arial"/>
              <a:buChar char="•"/>
            </a:pPr>
            <a:r>
              <a:rPr lang="en-US" sz="1200">
                <a:latin typeface="Arial"/>
                <a:ea typeface="Arial"/>
                <a:cs typeface="Arial"/>
                <a:sym typeface="Arial"/>
              </a:rPr>
              <a:t>Puede registrar la interacción de los y las estudiantes y el diálogo no verbal.</a:t>
            </a:r>
            <a:endParaRPr sz="1200">
              <a:latin typeface="Arial"/>
              <a:ea typeface="Arial"/>
              <a:cs typeface="Arial"/>
              <a:sym typeface="Arial"/>
            </a:endParaRPr>
          </a:p>
          <a:p>
            <a:pPr indent="0" lvl="0" marL="12700" rtl="0" algn="l">
              <a:lnSpc>
                <a:spcPct val="100000"/>
              </a:lnSpc>
              <a:spcBef>
                <a:spcPts val="890"/>
              </a:spcBef>
              <a:spcAft>
                <a:spcPts val="0"/>
              </a:spcAft>
              <a:buNone/>
            </a:pPr>
            <a:r>
              <a:rPr b="1" lang="en-US" sz="1200">
                <a:latin typeface="Arial"/>
                <a:ea typeface="Arial"/>
                <a:cs typeface="Arial"/>
                <a:sym typeface="Arial"/>
              </a:rPr>
              <a:t>¿Cuales son las desventajas?</a:t>
            </a:r>
            <a:endParaRPr sz="1200">
              <a:latin typeface="Arial"/>
              <a:ea typeface="Arial"/>
              <a:cs typeface="Arial"/>
              <a:sym typeface="Arial"/>
            </a:endParaRPr>
          </a:p>
          <a:p>
            <a:pPr indent="-110489" lvl="0" marL="123189" marR="30480" rtl="0" algn="l">
              <a:lnSpc>
                <a:spcPct val="120800"/>
              </a:lnSpc>
              <a:spcBef>
                <a:spcPts val="610"/>
              </a:spcBef>
              <a:spcAft>
                <a:spcPts val="0"/>
              </a:spcAft>
              <a:buSzPts val="1200"/>
              <a:buFont typeface="Arial"/>
              <a:buChar char="•"/>
            </a:pPr>
            <a:r>
              <a:rPr lang="en-US" sz="1200">
                <a:latin typeface="Arial"/>
                <a:ea typeface="Arial"/>
                <a:cs typeface="Arial"/>
                <a:sym typeface="Arial"/>
              </a:rPr>
              <a:t>Es posible que los y las estudiantes necesiten tiempo para acostumbrarse a ser grabados en video y su comportamiento puede ser diferente en presencia de una cámara.</a:t>
            </a:r>
            <a:endParaRPr sz="1200">
              <a:latin typeface="Arial"/>
              <a:ea typeface="Arial"/>
              <a:cs typeface="Arial"/>
              <a:sym typeface="Arial"/>
            </a:endParaRPr>
          </a:p>
          <a:p>
            <a:pPr indent="-110489" lvl="0" marL="123189" marR="88900" rtl="0" algn="l">
              <a:lnSpc>
                <a:spcPct val="121700"/>
              </a:lnSpc>
              <a:spcBef>
                <a:spcPts val="575"/>
              </a:spcBef>
              <a:spcAft>
                <a:spcPts val="0"/>
              </a:spcAft>
              <a:buSzPts val="1200"/>
              <a:buFont typeface="Arial"/>
              <a:buChar char="•"/>
            </a:pPr>
            <a:r>
              <a:rPr lang="en-US" sz="1200">
                <a:latin typeface="Arial"/>
                <a:ea typeface="Arial"/>
                <a:cs typeface="Arial"/>
                <a:sym typeface="Arial"/>
              </a:rPr>
              <a:t>Debe obtener el consentimiento de madres, madres o tutores, por lo que debe planificar con antelación.</a:t>
            </a:r>
            <a:endParaRPr sz="1200">
              <a:latin typeface="Arial"/>
              <a:ea typeface="Arial"/>
              <a:cs typeface="Arial"/>
              <a:sym typeface="Arial"/>
            </a:endParaRPr>
          </a:p>
          <a:p>
            <a:pPr indent="-110489" lvl="0" marL="123189" marR="160655" rtl="0" algn="l">
              <a:lnSpc>
                <a:spcPct val="121700"/>
              </a:lnSpc>
              <a:spcBef>
                <a:spcPts val="575"/>
              </a:spcBef>
              <a:spcAft>
                <a:spcPts val="0"/>
              </a:spcAft>
              <a:buSzPts val="1200"/>
              <a:buFont typeface="Arial"/>
              <a:buChar char="•"/>
            </a:pPr>
            <a:r>
              <a:rPr lang="en-US" sz="1200">
                <a:latin typeface="Arial"/>
                <a:ea typeface="Arial"/>
                <a:cs typeface="Arial"/>
                <a:sym typeface="Arial"/>
              </a:rPr>
              <a:t>La transcripción lleva mucho tiempo, por lo que debe asegurarse de que la cantidad de diálogo que planea transcribir sea manejable.</a:t>
            </a:r>
            <a:endParaRPr sz="1200">
              <a:latin typeface="Arial"/>
              <a:ea typeface="Arial"/>
              <a:cs typeface="Arial"/>
              <a:sym typeface="Arial"/>
            </a:endParaRPr>
          </a:p>
          <a:p>
            <a:pPr indent="0" lvl="0" marL="12700" marR="111125" rtl="0" algn="l">
              <a:lnSpc>
                <a:spcPct val="120800"/>
              </a:lnSpc>
              <a:spcBef>
                <a:spcPts val="590"/>
              </a:spcBef>
              <a:spcAft>
                <a:spcPts val="0"/>
              </a:spcAft>
              <a:buNone/>
            </a:pPr>
            <a:r>
              <a:rPr b="1" lang="en-US" sz="1200">
                <a:latin typeface="Arial"/>
                <a:ea typeface="Arial"/>
                <a:cs typeface="Arial"/>
                <a:sym typeface="Arial"/>
              </a:rPr>
              <a:t>Ideal para: </a:t>
            </a:r>
            <a:r>
              <a:rPr lang="en-US" sz="1200">
                <a:latin typeface="Arial"/>
                <a:ea typeface="Arial"/>
                <a:cs typeface="Arial"/>
                <a:sym typeface="Arial"/>
              </a:rPr>
              <a:t>si desea examinar un episodio más largo de diálogo con mucho detalle; si desea observar la interacción no verbal; si quiere ver varios códigos a la vez.</a:t>
            </a:r>
            <a:endParaRPr sz="1200">
              <a:latin typeface="Arial"/>
              <a:ea typeface="Arial"/>
              <a:cs typeface="Arial"/>
              <a:sym typeface="Arial"/>
            </a:endParaRPr>
          </a:p>
          <a:p>
            <a:pPr indent="0" lvl="0" marL="12700" rtl="0" algn="l">
              <a:lnSpc>
                <a:spcPct val="100000"/>
              </a:lnSpc>
              <a:spcBef>
                <a:spcPts val="915"/>
              </a:spcBef>
              <a:spcAft>
                <a:spcPts val="0"/>
              </a:spcAft>
              <a:buNone/>
            </a:pPr>
            <a:r>
              <a:rPr b="1" lang="en-US" sz="1200">
                <a:latin typeface="Arial"/>
                <a:ea typeface="Arial"/>
                <a:cs typeface="Arial"/>
                <a:sym typeface="Arial"/>
              </a:rPr>
              <a:t>Puede utilizarse con plantillas: </a:t>
            </a:r>
            <a:r>
              <a:rPr lang="en-US" sz="1200">
                <a:latin typeface="Arial"/>
                <a:ea typeface="Arial"/>
                <a:cs typeface="Arial"/>
                <a:sym typeface="Arial"/>
              </a:rPr>
              <a:t>2A; 2C; 2E</a:t>
            </a:r>
            <a:endParaRPr sz="1200">
              <a:latin typeface="Arial"/>
              <a:ea typeface="Arial"/>
              <a:cs typeface="Arial"/>
              <a:sym typeface="Arial"/>
            </a:endParaRPr>
          </a:p>
        </p:txBody>
      </p:sp>
      <p:pic>
        <p:nvPicPr>
          <p:cNvPr id="771" name="Google Shape;771;p55"/>
          <p:cNvPicPr preferRelativeResize="0"/>
          <p:nvPr/>
        </p:nvPicPr>
        <p:blipFill rotWithShape="1">
          <a:blip r:embed="rId3">
            <a:alphaModFix/>
          </a:blip>
          <a:srcRect b="0" l="0" r="0" t="0"/>
          <a:stretch/>
        </p:blipFill>
        <p:spPr>
          <a:xfrm>
            <a:off x="5572005" y="518039"/>
            <a:ext cx="4671695" cy="1857375"/>
          </a:xfrm>
          <a:prstGeom prst="rect">
            <a:avLst/>
          </a:prstGeom>
          <a:noFill/>
          <a:ln>
            <a:noFill/>
          </a:ln>
        </p:spPr>
      </p:pic>
      <p:pic>
        <p:nvPicPr>
          <p:cNvPr id="772" name="Google Shape;772;p55"/>
          <p:cNvPicPr preferRelativeResize="0"/>
          <p:nvPr/>
        </p:nvPicPr>
        <p:blipFill rotWithShape="1">
          <a:blip r:embed="rId4">
            <a:alphaModFix/>
          </a:blip>
          <a:srcRect b="0" l="0" r="0" t="0"/>
          <a:stretch/>
        </p:blipFill>
        <p:spPr>
          <a:xfrm>
            <a:off x="5570099" y="2557291"/>
            <a:ext cx="4675503" cy="2192653"/>
          </a:xfrm>
          <a:prstGeom prst="rect">
            <a:avLst/>
          </a:prstGeom>
          <a:noFill/>
          <a:ln>
            <a:noFill/>
          </a:ln>
        </p:spPr>
      </p:pic>
      <p:pic>
        <p:nvPicPr>
          <p:cNvPr id="773" name="Google Shape;773;p55"/>
          <p:cNvPicPr preferRelativeResize="0"/>
          <p:nvPr/>
        </p:nvPicPr>
        <p:blipFill rotWithShape="1">
          <a:blip r:embed="rId5">
            <a:alphaModFix/>
          </a:blip>
          <a:srcRect b="0" l="0" r="0" t="0"/>
          <a:stretch/>
        </p:blipFill>
        <p:spPr>
          <a:xfrm>
            <a:off x="5500249" y="4959603"/>
            <a:ext cx="4744720" cy="213804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5" name="Shape 85"/>
        <p:cNvGrpSpPr/>
        <p:nvPr/>
      </p:nvGrpSpPr>
      <p:grpSpPr>
        <a:xfrm>
          <a:off x="0" y="0"/>
          <a:ext cx="0" cy="0"/>
          <a:chOff x="0" y="0"/>
          <a:chExt cx="0" cy="0"/>
        </a:xfrm>
      </p:grpSpPr>
      <p:sp>
        <p:nvSpPr>
          <p:cNvPr id="86" name="Google Shape;86;p11"/>
          <p:cNvSpPr txBox="1"/>
          <p:nvPr>
            <p:ph type="title"/>
          </p:nvPr>
        </p:nvSpPr>
        <p:spPr>
          <a:xfrm>
            <a:off x="4316175" y="618116"/>
            <a:ext cx="2455545"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000000"/>
                </a:solidFill>
              </a:rPr>
              <a:t>Contenidos del kit T-SEDA</a:t>
            </a:r>
            <a:endParaRPr sz="1800"/>
          </a:p>
        </p:txBody>
      </p:sp>
      <p:sp>
        <p:nvSpPr>
          <p:cNvPr id="87" name="Google Shape;87;p11"/>
          <p:cNvSpPr txBox="1"/>
          <p:nvPr/>
        </p:nvSpPr>
        <p:spPr>
          <a:xfrm>
            <a:off x="608972" y="915601"/>
            <a:ext cx="9658350" cy="6458756"/>
          </a:xfrm>
          <a:prstGeom prst="rect">
            <a:avLst/>
          </a:prstGeom>
          <a:noFill/>
          <a:ln>
            <a:noFill/>
          </a:ln>
        </p:spPr>
        <p:txBody>
          <a:bodyPr anchorCtr="0" anchor="t" bIns="0" lIns="0" spcFirstLastPara="1" rIns="0" wrap="square" tIns="12700">
            <a:spAutoFit/>
          </a:bodyPr>
          <a:lstStyle/>
          <a:p>
            <a:pPr indent="0" lvl="0" marL="33655" marR="382270" rtl="0" algn="l">
              <a:lnSpc>
                <a:spcPct val="121400"/>
              </a:lnSpc>
              <a:spcBef>
                <a:spcPts val="0"/>
              </a:spcBef>
              <a:spcAft>
                <a:spcPts val="0"/>
              </a:spcAft>
              <a:buNone/>
            </a:pPr>
            <a:r>
              <a:rPr lang="en-US" sz="1400">
                <a:latin typeface="Arial"/>
                <a:ea typeface="Arial"/>
                <a:cs typeface="Arial"/>
                <a:sym typeface="Arial"/>
              </a:rPr>
              <a:t>Este kit contiene información y recursos para que los educadores lleven a cabo una investigación centrada en el diálogo sobre su práctica.</a:t>
            </a:r>
            <a:endParaRPr sz="1400">
              <a:latin typeface="Arial"/>
              <a:ea typeface="Arial"/>
              <a:cs typeface="Arial"/>
              <a:sym typeface="Arial"/>
            </a:endParaRPr>
          </a:p>
          <a:p>
            <a:pPr indent="0" lvl="0" marL="21590" rtl="0" algn="l">
              <a:lnSpc>
                <a:spcPct val="100000"/>
              </a:lnSpc>
              <a:spcBef>
                <a:spcPts val="875"/>
              </a:spcBef>
              <a:spcAft>
                <a:spcPts val="0"/>
              </a:spcAft>
              <a:buNone/>
            </a:pPr>
            <a:r>
              <a:rPr b="1" lang="en-US" sz="1800">
                <a:latin typeface="Arial"/>
                <a:ea typeface="Arial"/>
                <a:cs typeface="Arial"/>
                <a:sym typeface="Arial"/>
              </a:rPr>
              <a:t>T-SEDA: Guía para el usuario</a:t>
            </a:r>
            <a:endParaRPr sz="1800">
              <a:latin typeface="Arial"/>
              <a:ea typeface="Arial"/>
              <a:cs typeface="Arial"/>
              <a:sym typeface="Arial"/>
            </a:endParaRPr>
          </a:p>
          <a:p>
            <a:pPr indent="0" lvl="0" marL="21590" marR="46990" rtl="0" algn="l">
              <a:lnSpc>
                <a:spcPct val="102099"/>
              </a:lnSpc>
              <a:spcBef>
                <a:spcPts val="0"/>
              </a:spcBef>
              <a:spcAft>
                <a:spcPts val="0"/>
              </a:spcAft>
              <a:buNone/>
            </a:pPr>
            <a:r>
              <a:rPr lang="en-US" sz="1400">
                <a:latin typeface="Arial"/>
                <a:ea typeface="Arial"/>
                <a:cs typeface="Arial"/>
                <a:sym typeface="Arial"/>
              </a:rPr>
              <a:t>Información sobre el diálogo educativo y una guía paso a paso a sobre el proceso de investigación. Introduce el ciclo de investigación reflexiva, que está en el centro de la investigación en el aula. También contiene una auto-evaluación para que el educador reflexione sobre su práctica.</a:t>
            </a:r>
            <a:endParaRPr sz="1400">
              <a:latin typeface="Arial"/>
              <a:ea typeface="Arial"/>
              <a:cs typeface="Arial"/>
              <a:sym typeface="Arial"/>
            </a:endParaRPr>
          </a:p>
          <a:p>
            <a:pPr indent="0" lvl="0" marL="21590" rtl="0" algn="l">
              <a:lnSpc>
                <a:spcPct val="100000"/>
              </a:lnSpc>
              <a:spcBef>
                <a:spcPts val="1235"/>
              </a:spcBef>
              <a:spcAft>
                <a:spcPts val="0"/>
              </a:spcAft>
              <a:buNone/>
            </a:pPr>
            <a:r>
              <a:rPr b="1" lang="en-US" sz="1800">
                <a:solidFill>
                  <a:srgbClr val="1A616F"/>
                </a:solidFill>
                <a:latin typeface="Arial"/>
                <a:ea typeface="Arial"/>
                <a:cs typeface="Arial"/>
                <a:sym typeface="Arial"/>
              </a:rPr>
              <a:t>T-SEDA: Recursos centrales</a:t>
            </a:r>
            <a:endParaRPr sz="1800">
              <a:latin typeface="Arial"/>
              <a:ea typeface="Arial"/>
              <a:cs typeface="Arial"/>
              <a:sym typeface="Arial"/>
            </a:endParaRPr>
          </a:p>
          <a:p>
            <a:pPr indent="0" lvl="0" marL="21590" marR="5080" rtl="0" algn="l">
              <a:lnSpc>
                <a:spcPct val="102899"/>
              </a:lnSpc>
              <a:spcBef>
                <a:spcPts val="495"/>
              </a:spcBef>
              <a:spcAft>
                <a:spcPts val="0"/>
              </a:spcAft>
              <a:buNone/>
            </a:pPr>
            <a:r>
              <a:rPr b="1" lang="en-US" sz="1400" u="sng">
                <a:latin typeface="Arial"/>
                <a:ea typeface="Arial"/>
                <a:cs typeface="Arial"/>
                <a:sym typeface="Arial"/>
              </a:rPr>
              <a:t>SECCIÓN 1:</a:t>
            </a:r>
            <a:r>
              <a:rPr b="1" lang="en-US" sz="1400">
                <a:latin typeface="Arial"/>
                <a:ea typeface="Arial"/>
                <a:cs typeface="Arial"/>
                <a:sym typeface="Arial"/>
              </a:rPr>
              <a:t> Esquema de codificación: </a:t>
            </a:r>
            <a:r>
              <a:rPr lang="en-US" sz="1400">
                <a:latin typeface="Arial"/>
                <a:ea typeface="Arial"/>
                <a:cs typeface="Arial"/>
                <a:sym typeface="Arial"/>
              </a:rPr>
              <a:t>Una lista de categorías y su explicación para analizar el diálogo. Se ha ilustrado con ejemplos de sugerencias y prácticas dialógicas más generales en el aula.</a:t>
            </a:r>
            <a:endParaRPr sz="1400">
              <a:latin typeface="Arial"/>
              <a:ea typeface="Arial"/>
              <a:cs typeface="Arial"/>
              <a:sym typeface="Arial"/>
            </a:endParaRPr>
          </a:p>
          <a:p>
            <a:pPr indent="0" lvl="0" marL="21590" marR="5080" rtl="0" algn="l">
              <a:lnSpc>
                <a:spcPct val="102899"/>
              </a:lnSpc>
              <a:spcBef>
                <a:spcPts val="495"/>
              </a:spcBef>
              <a:spcAft>
                <a:spcPts val="0"/>
              </a:spcAft>
              <a:buNone/>
            </a:pPr>
            <a:r>
              <a:rPr lang="en-US" sz="1400">
                <a:latin typeface="Arial"/>
                <a:ea typeface="Arial"/>
                <a:cs typeface="Arial"/>
                <a:sym typeface="Arial"/>
              </a:rPr>
              <a:t>Nota: ”Codificación” refiere a la acción de separar el diálogo de la clase en pedazos con cierto significado para luego categorizarlos.</a:t>
            </a:r>
            <a:endParaRPr sz="1400">
              <a:latin typeface="Arial"/>
              <a:ea typeface="Arial"/>
              <a:cs typeface="Arial"/>
              <a:sym typeface="Arial"/>
            </a:endParaRPr>
          </a:p>
          <a:p>
            <a:pPr indent="0" lvl="0" marL="21590" rtl="0" algn="l">
              <a:lnSpc>
                <a:spcPct val="100000"/>
              </a:lnSpc>
              <a:spcBef>
                <a:spcPts val="625"/>
              </a:spcBef>
              <a:spcAft>
                <a:spcPts val="0"/>
              </a:spcAft>
              <a:buNone/>
            </a:pPr>
            <a:r>
              <a:rPr b="1" lang="en-US" sz="1400" u="sng">
                <a:latin typeface="Arial"/>
                <a:ea typeface="Arial"/>
                <a:cs typeface="Arial"/>
                <a:sym typeface="Arial"/>
              </a:rPr>
              <a:t>SECCIÓN 2:</a:t>
            </a:r>
            <a:r>
              <a:rPr b="1" lang="en-US" sz="1400">
                <a:latin typeface="Arial"/>
                <a:ea typeface="Arial"/>
                <a:cs typeface="Arial"/>
                <a:sym typeface="Arial"/>
              </a:rPr>
              <a:t> </a:t>
            </a:r>
            <a:r>
              <a:rPr lang="en-US" sz="1400">
                <a:latin typeface="Arial"/>
                <a:ea typeface="Arial"/>
                <a:cs typeface="Arial"/>
                <a:sym typeface="Arial"/>
              </a:rPr>
              <a:t>Plantillas de observación de clases (muestreo de tiempo, lista de cotejo, escalas de evaluación o calificación).</a:t>
            </a:r>
            <a:endParaRPr sz="1400">
              <a:latin typeface="Arial"/>
              <a:ea typeface="Arial"/>
              <a:cs typeface="Arial"/>
              <a:sym typeface="Arial"/>
            </a:endParaRPr>
          </a:p>
          <a:p>
            <a:pPr indent="0" lvl="0" marL="0" rtl="0" algn="l">
              <a:lnSpc>
                <a:spcPct val="100000"/>
              </a:lnSpc>
              <a:spcBef>
                <a:spcPts val="484"/>
              </a:spcBef>
              <a:spcAft>
                <a:spcPts val="0"/>
              </a:spcAft>
              <a:buNone/>
            </a:pPr>
            <a:r>
              <a:t/>
            </a:r>
            <a:endParaRPr sz="1400">
              <a:latin typeface="Arial"/>
              <a:ea typeface="Arial"/>
              <a:cs typeface="Arial"/>
              <a:sym typeface="Arial"/>
            </a:endParaRPr>
          </a:p>
          <a:p>
            <a:pPr indent="0" lvl="0" marL="12700" rtl="0" algn="l">
              <a:lnSpc>
                <a:spcPct val="100000"/>
              </a:lnSpc>
              <a:spcBef>
                <a:spcPts val="0"/>
              </a:spcBef>
              <a:spcAft>
                <a:spcPts val="0"/>
              </a:spcAft>
              <a:buNone/>
            </a:pPr>
            <a:r>
              <a:rPr b="1" lang="en-US" sz="1800">
                <a:solidFill>
                  <a:srgbClr val="1A616F"/>
                </a:solidFill>
                <a:latin typeface="Arial"/>
                <a:ea typeface="Arial"/>
                <a:cs typeface="Arial"/>
                <a:sym typeface="Arial"/>
              </a:rPr>
              <a:t>T-SEDA: Recursos de apoyo</a:t>
            </a:r>
            <a:endParaRPr sz="1800">
              <a:latin typeface="Arial"/>
              <a:ea typeface="Arial"/>
              <a:cs typeface="Arial"/>
              <a:sym typeface="Arial"/>
            </a:endParaRPr>
          </a:p>
          <a:p>
            <a:pPr indent="0" lvl="0" marL="12700" rtl="0" algn="l">
              <a:lnSpc>
                <a:spcPct val="100000"/>
              </a:lnSpc>
              <a:spcBef>
                <a:spcPts val="1855"/>
              </a:spcBef>
              <a:spcAft>
                <a:spcPts val="0"/>
              </a:spcAft>
              <a:buNone/>
            </a:pPr>
            <a:r>
              <a:rPr b="1" lang="en-US" sz="1600">
                <a:latin typeface="Arial"/>
                <a:ea typeface="Arial"/>
                <a:cs typeface="Arial"/>
                <a:sym typeface="Arial"/>
              </a:rPr>
              <a:t>Estos recursos adicionales están disponibles en: </a:t>
            </a:r>
            <a:r>
              <a:rPr b="1" lang="en-US" sz="1600" u="sng">
                <a:solidFill>
                  <a:schemeClr val="hlink"/>
                </a:solidFill>
                <a:latin typeface="Arial"/>
                <a:ea typeface="Arial"/>
                <a:cs typeface="Arial"/>
                <a:sym typeface="Arial"/>
                <a:hlinkClick r:id="rId3"/>
              </a:rPr>
              <a:t>http://bit.ly/T-SEDA</a:t>
            </a:r>
            <a:endParaRPr sz="1600">
              <a:latin typeface="Arial"/>
              <a:ea typeface="Arial"/>
              <a:cs typeface="Arial"/>
              <a:sym typeface="Arial"/>
            </a:endParaRPr>
          </a:p>
          <a:p>
            <a:pPr indent="0" lvl="0" marL="12700" rtl="0" algn="l">
              <a:lnSpc>
                <a:spcPct val="100000"/>
              </a:lnSpc>
              <a:spcBef>
                <a:spcPts val="1425"/>
              </a:spcBef>
              <a:spcAft>
                <a:spcPts val="0"/>
              </a:spcAft>
              <a:buNone/>
            </a:pPr>
            <a:r>
              <a:rPr b="1" lang="en-US" sz="1400" u="sng">
                <a:latin typeface="Arial"/>
                <a:ea typeface="Arial"/>
                <a:cs typeface="Arial"/>
                <a:sym typeface="Arial"/>
              </a:rPr>
              <a:t>SECCIÓN 3:</a:t>
            </a:r>
            <a:r>
              <a:rPr b="1" lang="en-US" sz="1400">
                <a:latin typeface="Arial"/>
                <a:ea typeface="Arial"/>
                <a:cs typeface="Arial"/>
                <a:sym typeface="Arial"/>
              </a:rPr>
              <a:t> </a:t>
            </a:r>
            <a:r>
              <a:rPr lang="en-US" sz="1400">
                <a:latin typeface="Arial"/>
                <a:ea typeface="Arial"/>
                <a:cs typeface="Arial"/>
                <a:sym typeface="Arial"/>
              </a:rPr>
              <a:t>Guía técnica para grabación y transcripción</a:t>
            </a:r>
            <a:endParaRPr sz="1400">
              <a:latin typeface="Arial"/>
              <a:ea typeface="Arial"/>
              <a:cs typeface="Arial"/>
              <a:sym typeface="Arial"/>
            </a:endParaRPr>
          </a:p>
          <a:p>
            <a:pPr indent="0" lvl="0" marL="12700" marR="205104" rtl="0" algn="l">
              <a:lnSpc>
                <a:spcPct val="101400"/>
              </a:lnSpc>
              <a:spcBef>
                <a:spcPts val="0"/>
              </a:spcBef>
              <a:spcAft>
                <a:spcPts val="0"/>
              </a:spcAft>
              <a:buNone/>
            </a:pPr>
            <a:r>
              <a:rPr b="1" lang="en-US" sz="1400" u="sng">
                <a:latin typeface="Arial"/>
                <a:ea typeface="Arial"/>
                <a:cs typeface="Arial"/>
                <a:sym typeface="Arial"/>
              </a:rPr>
              <a:t>SECCIÓN 4:</a:t>
            </a:r>
            <a:r>
              <a:rPr b="1" lang="en-US" sz="1400">
                <a:latin typeface="Arial"/>
                <a:ea typeface="Arial"/>
                <a:cs typeface="Arial"/>
                <a:sym typeface="Arial"/>
              </a:rPr>
              <a:t> Estudios de caso. </a:t>
            </a:r>
            <a:r>
              <a:rPr lang="en-US" sz="1400">
                <a:latin typeface="Arial"/>
                <a:ea typeface="Arial"/>
                <a:cs typeface="Arial"/>
                <a:sym typeface="Arial"/>
              </a:rPr>
              <a:t>Ejemplos que ilustran la codificación e interpretación del diálogo por parte de docentes en diferentes contextos, incluyendo sus descubrimientos y los pasos a siguientes.</a:t>
            </a:r>
            <a:endParaRPr sz="1400">
              <a:latin typeface="Arial"/>
              <a:ea typeface="Arial"/>
              <a:cs typeface="Arial"/>
              <a:sym typeface="Arial"/>
            </a:endParaRPr>
          </a:p>
          <a:p>
            <a:pPr indent="0" lvl="0" marL="12700" marR="483234" rtl="0" algn="l">
              <a:lnSpc>
                <a:spcPct val="102899"/>
              </a:lnSpc>
              <a:spcBef>
                <a:spcPts val="0"/>
              </a:spcBef>
              <a:spcAft>
                <a:spcPts val="0"/>
              </a:spcAft>
              <a:buNone/>
            </a:pPr>
            <a:r>
              <a:rPr b="1" lang="en-US" sz="1400" u="sng">
                <a:latin typeface="Arial"/>
                <a:ea typeface="Arial"/>
                <a:cs typeface="Arial"/>
                <a:sym typeface="Arial"/>
              </a:rPr>
              <a:t>SECCIÓN 5:</a:t>
            </a:r>
            <a:r>
              <a:rPr b="1" lang="en-US" sz="1400">
                <a:latin typeface="Arial"/>
                <a:ea typeface="Arial"/>
                <a:cs typeface="Arial"/>
                <a:sym typeface="Arial"/>
              </a:rPr>
              <a:t> Ideas para implementar el diálogo en su aula. </a:t>
            </a:r>
            <a:r>
              <a:rPr lang="en-US" sz="1400">
                <a:latin typeface="Arial"/>
                <a:ea typeface="Arial"/>
                <a:cs typeface="Arial"/>
                <a:sym typeface="Arial"/>
              </a:rPr>
              <a:t>Incluye referencias a otras investigaciones sobre diálogo y vínculos a recursos relacionados</a:t>
            </a:r>
            <a:r>
              <a:rPr b="1" lang="en-US" sz="1400">
                <a:latin typeface="Arial"/>
                <a:ea typeface="Arial"/>
                <a:cs typeface="Arial"/>
                <a:sym typeface="Arial"/>
              </a:rPr>
              <a:t>.</a:t>
            </a:r>
            <a:endParaRPr sz="1400">
              <a:latin typeface="Arial"/>
              <a:ea typeface="Arial"/>
              <a:cs typeface="Arial"/>
              <a:sym typeface="Arial"/>
            </a:endParaRPr>
          </a:p>
          <a:p>
            <a:pPr indent="0" lvl="0" marL="12700" marR="451484" rtl="0" algn="l">
              <a:lnSpc>
                <a:spcPct val="102899"/>
              </a:lnSpc>
              <a:spcBef>
                <a:spcPts val="455"/>
              </a:spcBef>
              <a:spcAft>
                <a:spcPts val="0"/>
              </a:spcAft>
              <a:buNone/>
            </a:pPr>
            <a:r>
              <a:rPr b="1" lang="en-US" sz="1400" u="sng">
                <a:latin typeface="Arial"/>
                <a:ea typeface="Arial"/>
                <a:cs typeface="Arial"/>
                <a:sym typeface="Arial"/>
              </a:rPr>
              <a:t>PLANTILLAS EN BLACO:</a:t>
            </a:r>
            <a:r>
              <a:rPr b="1" lang="en-US" sz="1400">
                <a:latin typeface="Arial"/>
                <a:ea typeface="Arial"/>
                <a:cs typeface="Arial"/>
                <a:sym typeface="Arial"/>
              </a:rPr>
              <a:t> Ciclo reflexivo de indagación, plantillas de observación, reflexión personal, plantilla para reporte de resultados de la investigación.</a:t>
            </a:r>
            <a:endParaRPr sz="1400">
              <a:latin typeface="Arial"/>
              <a:ea typeface="Arial"/>
              <a:cs typeface="Arial"/>
              <a:sym typeface="Arial"/>
            </a:endParaRPr>
          </a:p>
          <a:p>
            <a:pPr indent="0" lvl="0" marL="12700" rtl="0" algn="l">
              <a:lnSpc>
                <a:spcPct val="100000"/>
              </a:lnSpc>
              <a:spcBef>
                <a:spcPts val="695"/>
              </a:spcBef>
              <a:spcAft>
                <a:spcPts val="0"/>
              </a:spcAft>
              <a:buNone/>
            </a:pPr>
            <a:r>
              <a:rPr b="1" lang="en-US" sz="1400">
                <a:latin typeface="Arial"/>
                <a:ea typeface="Arial"/>
                <a:cs typeface="Arial"/>
                <a:sym typeface="Arial"/>
              </a:rPr>
              <a:t>El kit completo está disponible online, incluyendo plantillas descargables para imprimir o editar. Busque el  ícono      .</a:t>
            </a:r>
            <a:endParaRPr sz="1400">
              <a:latin typeface="Arial"/>
              <a:ea typeface="Arial"/>
              <a:cs typeface="Arial"/>
              <a:sym typeface="Arial"/>
            </a:endParaRPr>
          </a:p>
        </p:txBody>
      </p:sp>
      <p:pic>
        <p:nvPicPr>
          <p:cNvPr id="88" name="Google Shape;88;p11"/>
          <p:cNvPicPr preferRelativeResize="0"/>
          <p:nvPr/>
        </p:nvPicPr>
        <p:blipFill rotWithShape="1">
          <a:blip r:embed="rId4">
            <a:alphaModFix/>
          </a:blip>
          <a:srcRect b="0" l="0" r="0" t="0"/>
          <a:stretch/>
        </p:blipFill>
        <p:spPr>
          <a:xfrm>
            <a:off x="9004300" y="7121430"/>
            <a:ext cx="190500" cy="190499"/>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77" name="Shape 777"/>
        <p:cNvGrpSpPr/>
        <p:nvPr/>
      </p:nvGrpSpPr>
      <p:grpSpPr>
        <a:xfrm>
          <a:off x="0" y="0"/>
          <a:ext cx="0" cy="0"/>
          <a:chOff x="0" y="0"/>
          <a:chExt cx="0" cy="0"/>
        </a:xfrm>
      </p:grpSpPr>
      <p:sp>
        <p:nvSpPr>
          <p:cNvPr id="778" name="Google Shape;778;p56"/>
          <p:cNvSpPr txBox="1"/>
          <p:nvPr/>
        </p:nvSpPr>
        <p:spPr>
          <a:xfrm>
            <a:off x="910598" y="891495"/>
            <a:ext cx="2493010" cy="5000625"/>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54600">
            <a:spAutoFit/>
          </a:bodyPr>
          <a:lstStyle/>
          <a:p>
            <a:pPr indent="0" lvl="0" marL="97790" marR="708025" rtl="0" algn="just">
              <a:lnSpc>
                <a:spcPct val="120800"/>
              </a:lnSpc>
              <a:spcBef>
                <a:spcPts val="0"/>
              </a:spcBef>
              <a:spcAft>
                <a:spcPts val="0"/>
              </a:spcAft>
              <a:buNone/>
            </a:pPr>
            <a:r>
              <a:rPr b="1" lang="en-US" sz="1200">
                <a:latin typeface="Arial"/>
                <a:ea typeface="Arial"/>
                <a:cs typeface="Arial"/>
                <a:sym typeface="Arial"/>
              </a:rPr>
              <a:t>Cuándo usar las diferentes plantillas de codificación y calificación</a:t>
            </a:r>
            <a:endParaRPr sz="1200">
              <a:latin typeface="Arial"/>
              <a:ea typeface="Arial"/>
              <a:cs typeface="Arial"/>
              <a:sym typeface="Arial"/>
            </a:endParaRPr>
          </a:p>
          <a:p>
            <a:pPr indent="0" lvl="0" marL="97790" marR="137160" rtl="0" algn="l">
              <a:lnSpc>
                <a:spcPct val="121100"/>
              </a:lnSpc>
              <a:spcBef>
                <a:spcPts val="585"/>
              </a:spcBef>
              <a:spcAft>
                <a:spcPts val="0"/>
              </a:spcAft>
              <a:buNone/>
            </a:pPr>
            <a:r>
              <a:rPr lang="en-US" sz="1200">
                <a:latin typeface="Arial"/>
                <a:ea typeface="Arial"/>
                <a:cs typeface="Arial"/>
                <a:sym typeface="Arial"/>
              </a:rPr>
              <a:t>Este diagrama muestra cuándo las plantillas específicas que encontrará en las páginas siguientes son especialmente útiles.</a:t>
            </a:r>
            <a:endParaRPr sz="1200">
              <a:latin typeface="Arial"/>
              <a:ea typeface="Arial"/>
              <a:cs typeface="Arial"/>
              <a:sym typeface="Arial"/>
            </a:endParaRPr>
          </a:p>
          <a:p>
            <a:pPr indent="0" lvl="0" marL="97790" marR="222250" rtl="0" algn="l">
              <a:lnSpc>
                <a:spcPct val="120900"/>
              </a:lnSpc>
              <a:spcBef>
                <a:spcPts val="585"/>
              </a:spcBef>
              <a:spcAft>
                <a:spcPts val="0"/>
              </a:spcAft>
              <a:buNone/>
            </a:pPr>
            <a:r>
              <a:rPr lang="en-US" sz="1200">
                <a:latin typeface="Arial"/>
                <a:ea typeface="Arial"/>
                <a:cs typeface="Arial"/>
                <a:sym typeface="Arial"/>
              </a:rPr>
              <a:t>Algunas herramientas son más adecuadas para la enseñanza de toda la clase y otras para el trabajo en grupo. También puede utilizar diferentes herramientas dependiendo de si desea centrarse en turnos en el diálogo o en prácticas más amplias como la participación y las culturas de diálogo en el aula.</a:t>
            </a:r>
            <a:endParaRPr sz="1200">
              <a:latin typeface="Arial"/>
              <a:ea typeface="Arial"/>
              <a:cs typeface="Arial"/>
              <a:sym typeface="Arial"/>
            </a:endParaRPr>
          </a:p>
          <a:p>
            <a:pPr indent="0" lvl="0" marL="97790" marR="340360" rtl="0" algn="l">
              <a:lnSpc>
                <a:spcPct val="120800"/>
              </a:lnSpc>
              <a:spcBef>
                <a:spcPts val="590"/>
              </a:spcBef>
              <a:spcAft>
                <a:spcPts val="0"/>
              </a:spcAft>
              <a:buNone/>
            </a:pPr>
            <a:r>
              <a:rPr lang="en-US" sz="1200">
                <a:latin typeface="Arial"/>
                <a:ea typeface="Arial"/>
                <a:cs typeface="Arial"/>
                <a:sym typeface="Arial"/>
              </a:rPr>
              <a:t>Mirar estas plantillas puede ayudarlo a decidir cómo llevará a cabo su investigación.</a:t>
            </a:r>
            <a:endParaRPr sz="1200">
              <a:latin typeface="Arial"/>
              <a:ea typeface="Arial"/>
              <a:cs typeface="Arial"/>
              <a:sym typeface="Arial"/>
            </a:endParaRPr>
          </a:p>
        </p:txBody>
      </p:sp>
      <p:pic>
        <p:nvPicPr>
          <p:cNvPr id="779" name="Google Shape;779;p56"/>
          <p:cNvPicPr preferRelativeResize="0"/>
          <p:nvPr/>
        </p:nvPicPr>
        <p:blipFill rotWithShape="1">
          <a:blip r:embed="rId3">
            <a:alphaModFix/>
          </a:blip>
          <a:srcRect b="0" l="0" r="0" t="0"/>
          <a:stretch/>
        </p:blipFill>
        <p:spPr>
          <a:xfrm>
            <a:off x="3852204" y="1361408"/>
            <a:ext cx="6064271" cy="516343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83" name="Shape 783"/>
        <p:cNvGrpSpPr/>
        <p:nvPr/>
      </p:nvGrpSpPr>
      <p:grpSpPr>
        <a:xfrm>
          <a:off x="0" y="0"/>
          <a:ext cx="0" cy="0"/>
          <a:chOff x="0" y="0"/>
          <a:chExt cx="0" cy="0"/>
        </a:xfrm>
      </p:grpSpPr>
      <p:graphicFrame>
        <p:nvGraphicFramePr>
          <p:cNvPr id="784" name="Google Shape;784;p57"/>
          <p:cNvGraphicFramePr/>
          <p:nvPr/>
        </p:nvGraphicFramePr>
        <p:xfrm>
          <a:off x="5026032" y="1264800"/>
          <a:ext cx="3000000" cy="3000000"/>
        </p:xfrm>
        <a:graphic>
          <a:graphicData uri="http://schemas.openxmlformats.org/drawingml/2006/table">
            <a:tbl>
              <a:tblPr bandRow="1" firstRow="1">
                <a:noFill/>
                <a:tableStyleId>{58AB1DB1-8ADB-4D9A-8FE6-866EEACACDEC}</a:tableStyleId>
              </a:tblPr>
              <a:tblGrid>
                <a:gridCol w="591175"/>
                <a:gridCol w="1264925"/>
                <a:gridCol w="2426975"/>
                <a:gridCol w="925825"/>
              </a:tblGrid>
              <a:tr h="554350">
                <a:tc>
                  <a:txBody>
                    <a:bodyPr/>
                    <a:lstStyle/>
                    <a:p>
                      <a:pPr indent="0" lvl="0" marL="78740" marR="0" rtl="0" algn="l">
                        <a:lnSpc>
                          <a:spcPct val="100000"/>
                        </a:lnSpc>
                        <a:spcBef>
                          <a:spcPts val="0"/>
                        </a:spcBef>
                        <a:spcAft>
                          <a:spcPts val="0"/>
                        </a:spcAft>
                        <a:buNone/>
                      </a:pPr>
                      <a:r>
                        <a:rPr b="1" lang="en-US" sz="1000" u="none" cap="none" strike="noStrike">
                          <a:latin typeface="Arial"/>
                          <a:ea typeface="Arial"/>
                          <a:cs typeface="Arial"/>
                          <a:sym typeface="Arial"/>
                        </a:rPr>
                        <a:t>Línea nº</a:t>
                      </a:r>
                      <a:endParaRPr sz="1000" u="none" cap="none" strike="noStrike">
                        <a:latin typeface="Arial"/>
                        <a:ea typeface="Arial"/>
                        <a:cs typeface="Arial"/>
                        <a:sym typeface="Arial"/>
                      </a:endParaRPr>
                    </a:p>
                  </a:txBody>
                  <a:tcPr marT="1409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311150" marR="0" rtl="0" algn="l">
                        <a:lnSpc>
                          <a:spcPct val="100000"/>
                        </a:lnSpc>
                        <a:spcBef>
                          <a:spcPts val="0"/>
                        </a:spcBef>
                        <a:spcAft>
                          <a:spcPts val="0"/>
                        </a:spcAft>
                        <a:buNone/>
                      </a:pPr>
                      <a:r>
                        <a:rPr b="1" lang="en-US" sz="1000" u="none" cap="none" strike="noStrike">
                          <a:latin typeface="Arial"/>
                          <a:ea typeface="Arial"/>
                          <a:cs typeface="Arial"/>
                          <a:sym typeface="Arial"/>
                        </a:rPr>
                        <a:t>Participante</a:t>
                      </a:r>
                      <a:endParaRPr sz="1000" u="none" cap="none" strike="noStrike">
                        <a:latin typeface="Arial"/>
                        <a:ea typeface="Arial"/>
                        <a:cs typeface="Arial"/>
                        <a:sym typeface="Arial"/>
                      </a:endParaRPr>
                    </a:p>
                  </a:txBody>
                  <a:tcPr marT="1409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 marR="0" rtl="0" algn="ctr">
                        <a:lnSpc>
                          <a:spcPct val="100000"/>
                        </a:lnSpc>
                        <a:spcBef>
                          <a:spcPts val="0"/>
                        </a:spcBef>
                        <a:spcAft>
                          <a:spcPts val="0"/>
                        </a:spcAft>
                        <a:buNone/>
                      </a:pPr>
                      <a:r>
                        <a:rPr b="1" lang="en-US" sz="1000" u="none" cap="none" strike="noStrike">
                          <a:latin typeface="Arial"/>
                          <a:ea typeface="Arial"/>
                          <a:cs typeface="Arial"/>
                          <a:sym typeface="Arial"/>
                        </a:rPr>
                        <a:t>Turno</a:t>
                      </a:r>
                      <a:endParaRPr sz="1000" u="none" cap="none" strike="noStrike">
                        <a:latin typeface="Arial"/>
                        <a:ea typeface="Arial"/>
                        <a:cs typeface="Arial"/>
                        <a:sym typeface="Arial"/>
                      </a:endParaRPr>
                    </a:p>
                  </a:txBody>
                  <a:tcPr marT="1409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185420" marR="0" rtl="0" algn="l">
                        <a:lnSpc>
                          <a:spcPct val="100000"/>
                        </a:lnSpc>
                        <a:spcBef>
                          <a:spcPts val="0"/>
                        </a:spcBef>
                        <a:spcAft>
                          <a:spcPts val="0"/>
                        </a:spcAft>
                        <a:buNone/>
                      </a:pPr>
                      <a:r>
                        <a:rPr b="1" lang="en-US" sz="1000" u="none" cap="none" strike="noStrike">
                          <a:latin typeface="Arial"/>
                          <a:ea typeface="Arial"/>
                          <a:cs typeface="Arial"/>
                          <a:sym typeface="Arial"/>
                        </a:rPr>
                        <a:t>Código(s)</a:t>
                      </a:r>
                      <a:endParaRPr sz="1000" u="none" cap="none" strike="noStrike">
                        <a:latin typeface="Arial"/>
                        <a:ea typeface="Arial"/>
                        <a:cs typeface="Arial"/>
                        <a:sym typeface="Arial"/>
                      </a:endParaRPr>
                    </a:p>
                  </a:txBody>
                  <a:tcPr marT="1409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4350">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4350">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7525">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4350">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4350">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pSp>
        <p:nvGrpSpPr>
          <p:cNvPr id="785" name="Google Shape;785;p57"/>
          <p:cNvGrpSpPr/>
          <p:nvPr/>
        </p:nvGrpSpPr>
        <p:grpSpPr>
          <a:xfrm>
            <a:off x="481210" y="811356"/>
            <a:ext cx="4501515" cy="5449190"/>
            <a:chOff x="481210" y="811356"/>
            <a:chExt cx="4501515" cy="5449190"/>
          </a:xfrm>
        </p:grpSpPr>
        <p:pic>
          <p:nvPicPr>
            <p:cNvPr id="786" name="Google Shape;786;p57"/>
            <p:cNvPicPr preferRelativeResize="0"/>
            <p:nvPr/>
          </p:nvPicPr>
          <p:blipFill rotWithShape="1">
            <a:blip r:embed="rId3">
              <a:alphaModFix/>
            </a:blip>
            <a:srcRect b="0" l="0" r="0" t="0"/>
            <a:stretch/>
          </p:blipFill>
          <p:spPr>
            <a:xfrm>
              <a:off x="571381" y="6028137"/>
              <a:ext cx="232409" cy="232409"/>
            </a:xfrm>
            <a:prstGeom prst="rect">
              <a:avLst/>
            </a:prstGeom>
            <a:noFill/>
            <a:ln>
              <a:noFill/>
            </a:ln>
          </p:spPr>
        </p:pic>
        <p:sp>
          <p:nvSpPr>
            <p:cNvPr id="787" name="Google Shape;787;p57"/>
            <p:cNvSpPr/>
            <p:nvPr/>
          </p:nvSpPr>
          <p:spPr>
            <a:xfrm>
              <a:off x="481210" y="811356"/>
              <a:ext cx="4501515" cy="5445760"/>
            </a:xfrm>
            <a:custGeom>
              <a:rect b="b" l="l" r="r" t="t"/>
              <a:pathLst>
                <a:path extrusionOk="0" h="5445760" w="4501515">
                  <a:moveTo>
                    <a:pt x="4501515" y="0"/>
                  </a:moveTo>
                  <a:lnTo>
                    <a:pt x="0" y="0"/>
                  </a:lnTo>
                  <a:lnTo>
                    <a:pt x="0" y="5445759"/>
                  </a:lnTo>
                  <a:lnTo>
                    <a:pt x="4501515" y="5445759"/>
                  </a:lnTo>
                  <a:lnTo>
                    <a:pt x="4501515"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788" name="Google Shape;788;p57"/>
            <p:cNvSpPr/>
            <p:nvPr/>
          </p:nvSpPr>
          <p:spPr>
            <a:xfrm>
              <a:off x="494037" y="824183"/>
              <a:ext cx="4476115" cy="5420360"/>
            </a:xfrm>
            <a:custGeom>
              <a:rect b="b" l="l" r="r" t="t"/>
              <a:pathLst>
                <a:path extrusionOk="0" h="5420360" w="4476115">
                  <a:moveTo>
                    <a:pt x="0" y="0"/>
                  </a:moveTo>
                  <a:lnTo>
                    <a:pt x="4475861" y="0"/>
                  </a:lnTo>
                  <a:lnTo>
                    <a:pt x="4475861" y="5420106"/>
                  </a:lnTo>
                  <a:lnTo>
                    <a:pt x="0" y="5420106"/>
                  </a:lnTo>
                  <a:lnTo>
                    <a:pt x="0" y="0"/>
                  </a:lnTo>
                  <a:close/>
                </a:path>
              </a:pathLst>
            </a:custGeom>
            <a:noFill/>
            <a:ln cap="flat" cmpd="sng" w="31750">
              <a:solidFill>
                <a:srgbClr val="2791A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789" name="Google Shape;789;p57"/>
          <p:cNvSpPr txBox="1"/>
          <p:nvPr/>
        </p:nvSpPr>
        <p:spPr>
          <a:xfrm>
            <a:off x="578490" y="825379"/>
            <a:ext cx="4266565" cy="4923790"/>
          </a:xfrm>
          <a:prstGeom prst="rect">
            <a:avLst/>
          </a:prstGeom>
          <a:noFill/>
          <a:ln>
            <a:noFill/>
          </a:ln>
        </p:spPr>
        <p:txBody>
          <a:bodyPr anchorCtr="0" anchor="t" bIns="0" lIns="0" spcFirstLastPara="1" rIns="0" wrap="square" tIns="92075">
            <a:spAutoFit/>
          </a:bodyPr>
          <a:lstStyle/>
          <a:p>
            <a:pPr indent="0" lvl="0" marL="12700" rtl="0" algn="l">
              <a:lnSpc>
                <a:spcPct val="100000"/>
              </a:lnSpc>
              <a:spcBef>
                <a:spcPts val="0"/>
              </a:spcBef>
              <a:spcAft>
                <a:spcPts val="0"/>
              </a:spcAft>
              <a:buNone/>
            </a:pPr>
            <a:r>
              <a:rPr b="1" lang="en-US" sz="1200">
                <a:latin typeface="Arial"/>
                <a:ea typeface="Arial"/>
                <a:cs typeface="Arial"/>
                <a:sym typeface="Arial"/>
              </a:rPr>
              <a:t>2A: Plantilla para codificar una transcripción de audio / video</a:t>
            </a:r>
            <a:endParaRPr sz="1200">
              <a:latin typeface="Arial"/>
              <a:ea typeface="Arial"/>
              <a:cs typeface="Arial"/>
              <a:sym typeface="Arial"/>
            </a:endParaRPr>
          </a:p>
          <a:p>
            <a:pPr indent="0" lvl="0" marL="12700" marR="33655" rtl="0" algn="l">
              <a:lnSpc>
                <a:spcPct val="101699"/>
              </a:lnSpc>
              <a:spcBef>
                <a:spcPts val="595"/>
              </a:spcBef>
              <a:spcAft>
                <a:spcPts val="0"/>
              </a:spcAft>
              <a:buNone/>
            </a:pPr>
            <a:r>
              <a:rPr lang="en-US" sz="1200">
                <a:latin typeface="Arial"/>
                <a:ea typeface="Arial"/>
                <a:cs typeface="Arial"/>
                <a:sym typeface="Arial"/>
              </a:rPr>
              <a:t>Puede usar esta plantilla para aplicar códigos T-SEDA a los turnos de los participantes individuales.</a:t>
            </a:r>
            <a:endParaRPr sz="1200">
              <a:latin typeface="Arial"/>
              <a:ea typeface="Arial"/>
              <a:cs typeface="Arial"/>
              <a:sym typeface="Arial"/>
            </a:endParaRPr>
          </a:p>
          <a:p>
            <a:pPr indent="0" lvl="0" marL="12700" rtl="0" algn="l">
              <a:lnSpc>
                <a:spcPct val="100000"/>
              </a:lnSpc>
              <a:spcBef>
                <a:spcPts val="625"/>
              </a:spcBef>
              <a:spcAft>
                <a:spcPts val="0"/>
              </a:spcAft>
              <a:buNone/>
            </a:pPr>
            <a:r>
              <a:rPr lang="en-US" sz="1200">
                <a:latin typeface="Arial"/>
                <a:ea typeface="Arial"/>
                <a:cs typeface="Arial"/>
                <a:sym typeface="Arial"/>
              </a:rPr>
              <a:t>Notas de orientación:</a:t>
            </a:r>
            <a:endParaRPr sz="1200">
              <a:latin typeface="Arial"/>
              <a:ea typeface="Arial"/>
              <a:cs typeface="Arial"/>
              <a:sym typeface="Arial"/>
            </a:endParaRPr>
          </a:p>
          <a:p>
            <a:pPr indent="-110489" lvl="0" marL="123189" marR="198120" rtl="0" algn="l">
              <a:lnSpc>
                <a:spcPct val="101699"/>
              </a:lnSpc>
              <a:spcBef>
                <a:spcPts val="600"/>
              </a:spcBef>
              <a:spcAft>
                <a:spcPts val="0"/>
              </a:spcAft>
              <a:buSzPts val="1200"/>
              <a:buFont typeface="Arial"/>
              <a:buChar char="•"/>
            </a:pPr>
            <a:r>
              <a:rPr lang="en-US" sz="1200">
                <a:latin typeface="Arial"/>
                <a:ea typeface="Arial"/>
                <a:cs typeface="Arial"/>
                <a:sym typeface="Arial"/>
              </a:rPr>
              <a:t>Cree su transcripción en una tabla como esta, agregando tantas filas como necesite</a:t>
            </a:r>
            <a:endParaRPr sz="1200">
              <a:latin typeface="Arial"/>
              <a:ea typeface="Arial"/>
              <a:cs typeface="Arial"/>
              <a:sym typeface="Arial"/>
            </a:endParaRPr>
          </a:p>
          <a:p>
            <a:pPr indent="-110489" lvl="0" marL="123189" rtl="0" algn="l">
              <a:lnSpc>
                <a:spcPct val="100000"/>
              </a:lnSpc>
              <a:spcBef>
                <a:spcPts val="625"/>
              </a:spcBef>
              <a:spcAft>
                <a:spcPts val="0"/>
              </a:spcAft>
              <a:buSzPts val="1200"/>
              <a:buFont typeface="Arial"/>
              <a:buChar char="•"/>
            </a:pPr>
            <a:r>
              <a:rPr lang="en-US" sz="1200">
                <a:latin typeface="Arial"/>
                <a:ea typeface="Arial"/>
                <a:cs typeface="Arial"/>
                <a:sym typeface="Arial"/>
              </a:rPr>
              <a:t>La numeración de los turnos los hace fácilmente identificables.</a:t>
            </a:r>
            <a:endParaRPr sz="1200">
              <a:latin typeface="Arial"/>
              <a:ea typeface="Arial"/>
              <a:cs typeface="Arial"/>
              <a:sym typeface="Arial"/>
            </a:endParaRPr>
          </a:p>
          <a:p>
            <a:pPr indent="-110489" lvl="0" marL="123189" marR="46355" rtl="0" algn="l">
              <a:lnSpc>
                <a:spcPct val="101699"/>
              </a:lnSpc>
              <a:spcBef>
                <a:spcPts val="600"/>
              </a:spcBef>
              <a:spcAft>
                <a:spcPts val="0"/>
              </a:spcAft>
              <a:buSzPts val="1200"/>
              <a:buFont typeface="Arial"/>
              <a:buChar char="•"/>
            </a:pPr>
            <a:r>
              <a:rPr lang="en-US" sz="1200">
                <a:latin typeface="Arial"/>
                <a:ea typeface="Arial"/>
                <a:cs typeface="Arial"/>
                <a:sym typeface="Arial"/>
              </a:rPr>
              <a:t>Puede elegir uno o dos códigos para buscar, o usar muchas categorías, dependiendo de cuál sea el enfoque de su investigación.</a:t>
            </a:r>
            <a:endParaRPr sz="1200">
              <a:latin typeface="Arial"/>
              <a:ea typeface="Arial"/>
              <a:cs typeface="Arial"/>
              <a:sym typeface="Arial"/>
            </a:endParaRPr>
          </a:p>
          <a:p>
            <a:pPr indent="-110489" lvl="0" marL="123189" marR="167640" rtl="0" algn="l">
              <a:lnSpc>
                <a:spcPct val="101699"/>
              </a:lnSpc>
              <a:spcBef>
                <a:spcPts val="600"/>
              </a:spcBef>
              <a:spcAft>
                <a:spcPts val="0"/>
              </a:spcAft>
              <a:buSzPts val="1200"/>
              <a:buFont typeface="Arial"/>
              <a:buChar char="•"/>
            </a:pPr>
            <a:r>
              <a:rPr lang="en-US" sz="1200">
                <a:latin typeface="Arial"/>
                <a:ea typeface="Arial"/>
                <a:cs typeface="Arial"/>
                <a:sym typeface="Arial"/>
              </a:rPr>
              <a:t>Es posible que algunos turnos queden sin codificar porque no se aplica ninguna de las categorías.</a:t>
            </a:r>
            <a:endParaRPr sz="1200">
              <a:latin typeface="Arial"/>
              <a:ea typeface="Arial"/>
              <a:cs typeface="Arial"/>
              <a:sym typeface="Arial"/>
            </a:endParaRPr>
          </a:p>
          <a:p>
            <a:pPr indent="-110489" lvl="0" marL="123189" marR="303530" rtl="0" algn="l">
              <a:lnSpc>
                <a:spcPct val="101699"/>
              </a:lnSpc>
              <a:spcBef>
                <a:spcPts val="600"/>
              </a:spcBef>
              <a:spcAft>
                <a:spcPts val="0"/>
              </a:spcAft>
              <a:buSzPts val="1200"/>
              <a:buFont typeface="Arial"/>
              <a:buChar char="•"/>
            </a:pPr>
            <a:r>
              <a:rPr lang="en-US" sz="1200">
                <a:latin typeface="Arial"/>
                <a:ea typeface="Arial"/>
                <a:cs typeface="Arial"/>
                <a:sym typeface="Arial"/>
              </a:rPr>
              <a:t>Alternativamente, los turnos de algunos participantes pueden tener más de un código aplicado.</a:t>
            </a:r>
            <a:endParaRPr sz="1200">
              <a:latin typeface="Arial"/>
              <a:ea typeface="Arial"/>
              <a:cs typeface="Arial"/>
              <a:sym typeface="Arial"/>
            </a:endParaRPr>
          </a:p>
          <a:p>
            <a:pPr indent="-110489" lvl="0" marL="123189" marR="5080" rtl="0" algn="l">
              <a:lnSpc>
                <a:spcPct val="101699"/>
              </a:lnSpc>
              <a:spcBef>
                <a:spcPts val="600"/>
              </a:spcBef>
              <a:spcAft>
                <a:spcPts val="0"/>
              </a:spcAft>
              <a:buSzPts val="1200"/>
              <a:buFont typeface="Arial"/>
              <a:buChar char="•"/>
            </a:pPr>
            <a:r>
              <a:rPr lang="en-US" sz="1200">
                <a:latin typeface="Arial"/>
                <a:ea typeface="Arial"/>
                <a:cs typeface="Arial"/>
                <a:sym typeface="Arial"/>
              </a:rPr>
              <a:t>También puede agregar una categoría de comentarios a cada fila para registrar sus pensamientos sobre cómo se desarrolla el diálogo.</a:t>
            </a:r>
            <a:endParaRPr sz="1200">
              <a:latin typeface="Arial"/>
              <a:ea typeface="Arial"/>
              <a:cs typeface="Arial"/>
              <a:sym typeface="Arial"/>
            </a:endParaRPr>
          </a:p>
          <a:p>
            <a:pPr indent="0" lvl="0" marL="0" rtl="0" algn="l">
              <a:lnSpc>
                <a:spcPct val="100000"/>
              </a:lnSpc>
              <a:spcBef>
                <a:spcPts val="1280"/>
              </a:spcBef>
              <a:spcAft>
                <a:spcPts val="0"/>
              </a:spcAft>
              <a:buNone/>
            </a:pPr>
            <a:r>
              <a:t/>
            </a:r>
            <a:endParaRPr sz="1200">
              <a:latin typeface="Arial"/>
              <a:ea typeface="Arial"/>
              <a:cs typeface="Arial"/>
              <a:sym typeface="Arial"/>
            </a:endParaRPr>
          </a:p>
          <a:p>
            <a:pPr indent="413384" lvl="0" marL="12700" marR="276225" rtl="0" algn="l">
              <a:lnSpc>
                <a:spcPct val="101699"/>
              </a:lnSpc>
              <a:spcBef>
                <a:spcPts val="0"/>
              </a:spcBef>
              <a:spcAft>
                <a:spcPts val="0"/>
              </a:spcAft>
              <a:buNone/>
            </a:pPr>
            <a:r>
              <a:rPr lang="en-US" sz="1200">
                <a:latin typeface="Arial"/>
                <a:ea typeface="Arial"/>
                <a:cs typeface="Arial"/>
                <a:sym typeface="Arial"/>
              </a:rPr>
              <a:t>Una plantilla de codificación de transcripción descargable está disponible en nuestro sitio web.</a:t>
            </a:r>
            <a:endParaRPr sz="1200">
              <a:latin typeface="Arial"/>
              <a:ea typeface="Arial"/>
              <a:cs typeface="Arial"/>
              <a:sym typeface="Arial"/>
            </a:endParaRPr>
          </a:p>
          <a:p>
            <a:pPr indent="0" lvl="0" marL="0" rtl="0" algn="l">
              <a:lnSpc>
                <a:spcPct val="100000"/>
              </a:lnSpc>
              <a:spcBef>
                <a:spcPts val="1310"/>
              </a:spcBef>
              <a:spcAft>
                <a:spcPts val="0"/>
              </a:spcAft>
              <a:buNone/>
            </a:pPr>
            <a:r>
              <a:t/>
            </a:r>
            <a:endParaRPr sz="1200">
              <a:latin typeface="Arial"/>
              <a:ea typeface="Arial"/>
              <a:cs typeface="Arial"/>
              <a:sym typeface="Arial"/>
            </a:endParaRPr>
          </a:p>
          <a:p>
            <a:pPr indent="0" lvl="0" marL="12700" marR="520065" rtl="0" algn="l">
              <a:lnSpc>
                <a:spcPct val="101699"/>
              </a:lnSpc>
              <a:spcBef>
                <a:spcPts val="0"/>
              </a:spcBef>
              <a:spcAft>
                <a:spcPts val="0"/>
              </a:spcAft>
              <a:buNone/>
            </a:pPr>
            <a:r>
              <a:rPr lang="en-US" sz="1200">
                <a:latin typeface="Arial"/>
                <a:ea typeface="Arial"/>
                <a:cs typeface="Arial"/>
                <a:sym typeface="Arial"/>
              </a:rPr>
              <a:t>En la página siguiente puede ver un ejemplo de una plantilla completa.</a:t>
            </a:r>
            <a:endParaRPr sz="1200">
              <a:latin typeface="Arial"/>
              <a:ea typeface="Arial"/>
              <a:cs typeface="Arial"/>
              <a:sym typeface="Arial"/>
            </a:endParaRPr>
          </a:p>
        </p:txBody>
      </p:sp>
      <p:sp>
        <p:nvSpPr>
          <p:cNvPr id="790" name="Google Shape;790;p57"/>
          <p:cNvSpPr/>
          <p:nvPr/>
        </p:nvSpPr>
        <p:spPr>
          <a:xfrm flipH="1">
            <a:off x="535183" y="4594105"/>
            <a:ext cx="268607" cy="27946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94" name="Shape 794"/>
        <p:cNvGrpSpPr/>
        <p:nvPr/>
      </p:nvGrpSpPr>
      <p:grpSpPr>
        <a:xfrm>
          <a:off x="0" y="0"/>
          <a:ext cx="0" cy="0"/>
          <a:chOff x="0" y="0"/>
          <a:chExt cx="0" cy="0"/>
        </a:xfrm>
      </p:grpSpPr>
      <p:sp>
        <p:nvSpPr>
          <p:cNvPr id="795" name="Google Shape;795;p58"/>
          <p:cNvSpPr txBox="1"/>
          <p:nvPr/>
        </p:nvSpPr>
        <p:spPr>
          <a:xfrm>
            <a:off x="726448" y="1150521"/>
            <a:ext cx="2785745" cy="3422650"/>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55225">
            <a:spAutoFit/>
          </a:bodyPr>
          <a:lstStyle/>
          <a:p>
            <a:pPr indent="0" lvl="0" marL="99060" marR="219075" rtl="0" algn="just">
              <a:lnSpc>
                <a:spcPct val="120600"/>
              </a:lnSpc>
              <a:spcBef>
                <a:spcPts val="0"/>
              </a:spcBef>
              <a:spcAft>
                <a:spcPts val="0"/>
              </a:spcAft>
              <a:buNone/>
            </a:pPr>
            <a:r>
              <a:rPr lang="en-US" sz="1200">
                <a:latin typeface="Arial"/>
                <a:ea typeface="Arial"/>
                <a:cs typeface="Arial"/>
                <a:sym typeface="Arial"/>
              </a:rPr>
              <a:t>A continuación, se muestra un ejemplo de una sección de la transcripción de la investigación de Lucy en una escuela de educación primaria.</a:t>
            </a:r>
            <a:endParaRPr sz="1200">
              <a:latin typeface="Arial"/>
              <a:ea typeface="Arial"/>
              <a:cs typeface="Arial"/>
              <a:sym typeface="Arial"/>
            </a:endParaRPr>
          </a:p>
          <a:p>
            <a:pPr indent="0" lvl="0" marL="99060" marR="361315" rtl="0" algn="l">
              <a:lnSpc>
                <a:spcPct val="120600"/>
              </a:lnSpc>
              <a:spcBef>
                <a:spcPts val="615"/>
              </a:spcBef>
              <a:spcAft>
                <a:spcPts val="0"/>
              </a:spcAft>
              <a:buNone/>
            </a:pPr>
            <a:r>
              <a:rPr lang="en-US" sz="1200">
                <a:latin typeface="Arial"/>
                <a:ea typeface="Arial"/>
                <a:cs typeface="Arial"/>
                <a:sym typeface="Arial"/>
              </a:rPr>
              <a:t>Como puede ver, ella ha decidido centrarse en tres códigos: Desarrollar ideas (D), Rebatir (R) e Invitar a desarrollar ideas (ID).</a:t>
            </a:r>
            <a:endParaRPr sz="1200">
              <a:latin typeface="Arial"/>
              <a:ea typeface="Arial"/>
              <a:cs typeface="Arial"/>
              <a:sym typeface="Arial"/>
            </a:endParaRPr>
          </a:p>
          <a:p>
            <a:pPr indent="0" lvl="0" marL="99060" marR="369570" rtl="0" algn="l">
              <a:lnSpc>
                <a:spcPct val="120800"/>
              </a:lnSpc>
              <a:spcBef>
                <a:spcPts val="610"/>
              </a:spcBef>
              <a:spcAft>
                <a:spcPts val="0"/>
              </a:spcAft>
              <a:buNone/>
            </a:pPr>
            <a:r>
              <a:rPr lang="en-US" sz="1200">
                <a:latin typeface="Arial"/>
                <a:ea typeface="Arial"/>
                <a:cs typeface="Arial"/>
                <a:sym typeface="Arial"/>
              </a:rPr>
              <a:t>También agregó una sección de comentarios para registrar cualquier punto importante durante el diálogo.</a:t>
            </a:r>
            <a:endParaRPr sz="1200">
              <a:latin typeface="Arial"/>
              <a:ea typeface="Arial"/>
              <a:cs typeface="Arial"/>
              <a:sym typeface="Arial"/>
            </a:endParaRPr>
          </a:p>
        </p:txBody>
      </p:sp>
      <p:graphicFrame>
        <p:nvGraphicFramePr>
          <p:cNvPr id="796" name="Google Shape;796;p58"/>
          <p:cNvGraphicFramePr/>
          <p:nvPr/>
        </p:nvGraphicFramePr>
        <p:xfrm>
          <a:off x="4279900" y="428625"/>
          <a:ext cx="3000000" cy="3000000"/>
        </p:xfrm>
        <a:graphic>
          <a:graphicData uri="http://schemas.openxmlformats.org/drawingml/2006/table">
            <a:tbl>
              <a:tblPr bandCol="1" bandRow="1" firstCol="1" firstRow="1" lastCol="1" lastRow="1">
                <a:noFill/>
                <a:tableStyleId>{E02B4719-DDAF-4ED6-AA46-171F827D3D1C}</a:tableStyleId>
              </a:tblPr>
              <a:tblGrid>
                <a:gridCol w="369900"/>
                <a:gridCol w="648200"/>
                <a:gridCol w="2187225"/>
                <a:gridCol w="341350"/>
                <a:gridCol w="384150"/>
                <a:gridCol w="355625"/>
                <a:gridCol w="1276175"/>
              </a:tblGrid>
              <a:tr h="157500">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Nº</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Hablante</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Turno</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0" rtl="0" algn="ctr">
                        <a:spcBef>
                          <a:spcPts val="0"/>
                        </a:spcBef>
                        <a:spcAft>
                          <a:spcPts val="0"/>
                        </a:spcAft>
                        <a:buClr>
                          <a:schemeClr val="dk1"/>
                        </a:buClr>
                        <a:buSzPts val="1050"/>
                        <a:buFont typeface="Calibri"/>
                        <a:buNone/>
                      </a:pPr>
                      <a:r>
                        <a:rPr lang="en-US" sz="1050" u="none" cap="none" strike="noStrike">
                          <a:solidFill>
                            <a:schemeClr val="dk1"/>
                          </a:solidFill>
                        </a:rPr>
                        <a:t>D</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R</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ID</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Comentarios</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56625">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1</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Profesor</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189230" rtl="0" algn="l">
                        <a:lnSpc>
                          <a:spcPct val="105000"/>
                        </a:lnSpc>
                        <a:spcBef>
                          <a:spcPts val="0"/>
                        </a:spcBef>
                        <a:spcAft>
                          <a:spcPts val="0"/>
                        </a:spcAft>
                        <a:buClr>
                          <a:schemeClr val="dk1"/>
                        </a:buClr>
                        <a:buSzPts val="1050"/>
                        <a:buFont typeface="Calibri"/>
                        <a:buNone/>
                      </a:pPr>
                      <a:r>
                        <a:rPr lang="en-US" sz="1050" u="none" cap="none" strike="noStrike">
                          <a:solidFill>
                            <a:schemeClr val="dk1"/>
                          </a:solidFill>
                        </a:rPr>
                        <a:t>¿Está bien tener animales en zoológicos? Convérsalo con tu compañero.</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93150">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2</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Niño 14</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Diriía que no, en el medio.</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93150">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3</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Niña 29</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En el medio.</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93150">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4</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Niño 14</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En el medio.</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93150">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5</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Profesor</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Dime ¿por qué?</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ID</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56625">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6</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Niño 14</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290195" rtl="0" algn="l">
                        <a:lnSpc>
                          <a:spcPct val="105000"/>
                        </a:lnSpc>
                        <a:spcBef>
                          <a:spcPts val="0"/>
                        </a:spcBef>
                        <a:spcAft>
                          <a:spcPts val="0"/>
                        </a:spcAft>
                        <a:buClr>
                          <a:schemeClr val="dk1"/>
                        </a:buClr>
                        <a:buSzPts val="1050"/>
                        <a:buFont typeface="Calibri"/>
                        <a:buNone/>
                      </a:pPr>
                      <a:r>
                        <a:rPr lang="en-US" sz="1050" u="none" cap="none" strike="noStrike">
                          <a:solidFill>
                            <a:schemeClr val="dk1"/>
                          </a:solidFill>
                        </a:rPr>
                        <a:t>Emm porque no pueden atacar a las personas, pueden asustar a las personas así.</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93150">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7</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Profesor</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Dime más.</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ID</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920425">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8</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Niño 14</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120015" rtl="0" algn="l">
                        <a:lnSpc>
                          <a:spcPct val="105000"/>
                        </a:lnSpc>
                        <a:spcBef>
                          <a:spcPts val="0"/>
                        </a:spcBef>
                        <a:spcAft>
                          <a:spcPts val="0"/>
                        </a:spcAft>
                        <a:buClr>
                          <a:schemeClr val="dk1"/>
                        </a:buClr>
                        <a:buSzPts val="1050"/>
                        <a:buFont typeface="Calibri"/>
                        <a:buNone/>
                      </a:pPr>
                      <a:r>
                        <a:rPr lang="en-US" sz="1050" u="none" cap="none" strike="noStrike">
                          <a:solidFill>
                            <a:schemeClr val="dk1"/>
                          </a:solidFill>
                        </a:rPr>
                        <a:t>Y… porque les puede gustar morder la cabeza de las personas cuando están asustados. Vi un video de como un pájaro muy alto mordió la cabeza de un niño y el niño iba a morir.</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D</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11225">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9</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Profesor</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492125" rtl="0" algn="l">
                        <a:lnSpc>
                          <a:spcPct val="105000"/>
                        </a:lnSpc>
                        <a:spcBef>
                          <a:spcPts val="0"/>
                        </a:spcBef>
                        <a:spcAft>
                          <a:spcPts val="0"/>
                        </a:spcAft>
                        <a:buClr>
                          <a:schemeClr val="dk1"/>
                        </a:buClr>
                        <a:buSzPts val="1050"/>
                        <a:buFont typeface="Calibri"/>
                        <a:buNone/>
                      </a:pPr>
                      <a:r>
                        <a:rPr lang="en-US" sz="1050" u="none" cap="none" strike="noStrike">
                          <a:solidFill>
                            <a:schemeClr val="dk1"/>
                          </a:solidFill>
                        </a:rPr>
                        <a:t>Okey, (nombre de la niña) ¿estás de acuerdo o no con (nombre del niño)?</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ID</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93150">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10</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Niña 29</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De acuerdo.</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93150">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11</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Profesor</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¿Por qué?</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56625">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12</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Niña 29</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(Se encoje de hombros)</a:t>
                      </a:r>
                      <a:endParaRPr sz="1050" u="none" cap="none" strike="noStrike">
                        <a:solidFill>
                          <a:schemeClr val="dk1"/>
                        </a:solidFill>
                      </a:endParaRPr>
                    </a:p>
                    <a:p>
                      <a:pPr indent="0" lvl="0" marL="65405" marR="0" rtl="0" algn="l">
                        <a:spcBef>
                          <a:spcPts val="70"/>
                        </a:spcBef>
                        <a:spcAft>
                          <a:spcPts val="0"/>
                        </a:spcAft>
                        <a:buClr>
                          <a:schemeClr val="dk1"/>
                        </a:buClr>
                        <a:buSzPts val="1050"/>
                        <a:buFont typeface="Calibri"/>
                        <a:buNone/>
                      </a:pPr>
                      <a:r>
                        <a:rPr lang="en-US" sz="1050" u="none" cap="none" strike="noStrike">
                          <a:solidFill>
                            <a:schemeClr val="dk1"/>
                          </a:solidFill>
                        </a:rPr>
                        <a:t>Lo olvidé.</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50800" rtl="0" algn="l">
                        <a:lnSpc>
                          <a:spcPct val="105000"/>
                        </a:lnSpc>
                        <a:spcBef>
                          <a:spcPts val="0"/>
                        </a:spcBef>
                        <a:spcAft>
                          <a:spcPts val="0"/>
                        </a:spcAft>
                        <a:buClr>
                          <a:schemeClr val="dk1"/>
                        </a:buClr>
                        <a:buSzPts val="1050"/>
                        <a:buFont typeface="Calibri"/>
                        <a:buNone/>
                      </a:pPr>
                      <a:r>
                        <a:rPr lang="en-US" sz="1050" u="none" cap="none" strike="noStrike">
                          <a:solidFill>
                            <a:schemeClr val="dk1"/>
                          </a:solidFill>
                        </a:rPr>
                        <a:t>Es tímida y generalmente no le gusta participar.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11225">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13</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Profesor</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105410" rtl="0" algn="l">
                        <a:lnSpc>
                          <a:spcPct val="105000"/>
                        </a:lnSpc>
                        <a:spcBef>
                          <a:spcPts val="0"/>
                        </a:spcBef>
                        <a:spcAft>
                          <a:spcPts val="0"/>
                        </a:spcAft>
                        <a:buClr>
                          <a:schemeClr val="dk1"/>
                        </a:buClr>
                        <a:buSzPts val="1050"/>
                        <a:buFont typeface="Calibri"/>
                        <a:buNone/>
                      </a:pPr>
                      <a:r>
                        <a:rPr lang="en-US" sz="1050" u="none" cap="none" strike="noStrike">
                          <a:solidFill>
                            <a:schemeClr val="dk1"/>
                          </a:solidFill>
                        </a:rPr>
                        <a:t>Hablando a toda la clase: Recuerden enfocarse en la tarea. ¿Está bien mantener a los animales en zoológicos?</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93725">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14</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Niña 5</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Sí, pero no.</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93150">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15</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Profesor</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¡Oh! Dime más, dime más.</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ID</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11225">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16</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Niña 5</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63500" rtl="0" algn="l">
                        <a:lnSpc>
                          <a:spcPct val="105000"/>
                        </a:lnSpc>
                        <a:spcBef>
                          <a:spcPts val="0"/>
                        </a:spcBef>
                        <a:spcAft>
                          <a:spcPts val="0"/>
                        </a:spcAft>
                        <a:buClr>
                          <a:schemeClr val="dk1"/>
                        </a:buClr>
                        <a:buSzPts val="1050"/>
                        <a:buFont typeface="Calibri"/>
                        <a:buNone/>
                      </a:pPr>
                      <a:r>
                        <a:rPr lang="en-US" sz="1050" u="none" cap="none" strike="noStrike">
                          <a:solidFill>
                            <a:schemeClr val="dk1"/>
                          </a:solidFill>
                        </a:rPr>
                        <a:t>Porque pueden salir y comerse a alguien y si no están, alguien podría olvidarse de darles comida y luego podrían morir..</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D</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56625">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17</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Profesor</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178435" rtl="0" algn="l">
                        <a:lnSpc>
                          <a:spcPct val="105000"/>
                        </a:lnSpc>
                        <a:spcBef>
                          <a:spcPts val="0"/>
                        </a:spcBef>
                        <a:spcAft>
                          <a:spcPts val="0"/>
                        </a:spcAft>
                        <a:buClr>
                          <a:schemeClr val="dk1"/>
                        </a:buClr>
                        <a:buSzPts val="1050"/>
                        <a:buFont typeface="Calibri"/>
                        <a:buNone/>
                      </a:pPr>
                      <a:r>
                        <a:rPr lang="en-US" sz="1050" u="none" cap="none" strike="noStrike">
                          <a:solidFill>
                            <a:schemeClr val="dk1"/>
                          </a:solidFill>
                        </a:rPr>
                        <a:t>Okey, (nombre del niño) ¿qué piensas acerca de lo que (nombre de la niña) dijo?</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0" rtl="0" algn="l">
                        <a:spcBef>
                          <a:spcPts val="0"/>
                        </a:spcBef>
                        <a:spcAft>
                          <a:spcPts val="0"/>
                        </a:spcAft>
                        <a:buClr>
                          <a:schemeClr val="dk1"/>
                        </a:buClr>
                        <a:buSzPts val="1050"/>
                        <a:buFont typeface="Calibri"/>
                        <a:buNone/>
                      </a:pPr>
                      <a:r>
                        <a:rPr lang="en-US" sz="1050" u="none" cap="none" strike="noStrike">
                          <a:solidFill>
                            <a:schemeClr val="dk1"/>
                          </a:solidFill>
                        </a:rPr>
                        <a:t>ID</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050"/>
                        <a:buFont typeface="Calibri"/>
                        <a:buNone/>
                      </a:pPr>
                      <a:r>
                        <a:rPr lang="en-US" sz="1050" u="none" cap="none" strike="noStrike">
                          <a:solidFill>
                            <a:schemeClr val="dk1"/>
                          </a:solidFill>
                        </a:rPr>
                        <a:t> </a:t>
                      </a:r>
                      <a:endParaRPr sz="1050" u="none" cap="none" strike="noStrike">
                        <a:solidFill>
                          <a:schemeClr val="dk1"/>
                        </a:solidFill>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00" name="Shape 800"/>
        <p:cNvGrpSpPr/>
        <p:nvPr/>
      </p:nvGrpSpPr>
      <p:grpSpPr>
        <a:xfrm>
          <a:off x="0" y="0"/>
          <a:ext cx="0" cy="0"/>
          <a:chOff x="0" y="0"/>
          <a:chExt cx="0" cy="0"/>
        </a:xfrm>
      </p:grpSpPr>
      <p:graphicFrame>
        <p:nvGraphicFramePr>
          <p:cNvPr id="801" name="Google Shape;801;p59"/>
          <p:cNvGraphicFramePr/>
          <p:nvPr/>
        </p:nvGraphicFramePr>
        <p:xfrm>
          <a:off x="5355216" y="2749176"/>
          <a:ext cx="3000000" cy="3000000"/>
        </p:xfrm>
        <a:graphic>
          <a:graphicData uri="http://schemas.openxmlformats.org/drawingml/2006/table">
            <a:tbl>
              <a:tblPr bandRow="1" firstRow="1">
                <a:noFill/>
                <a:tableStyleId>{58AB1DB1-8ADB-4D9A-8FE6-866EEACACDEC}</a:tableStyleId>
              </a:tblPr>
              <a:tblGrid>
                <a:gridCol w="844550"/>
                <a:gridCol w="914400"/>
                <a:gridCol w="731525"/>
                <a:gridCol w="737875"/>
                <a:gridCol w="737875"/>
                <a:gridCol w="914400"/>
              </a:tblGrid>
              <a:tr h="600075">
                <a:tc>
                  <a:txBody>
                    <a:bodyPr/>
                    <a:lstStyle/>
                    <a:p>
                      <a:pPr indent="-113663" lvl="0" marL="232409" marR="111125" rtl="0" algn="l">
                        <a:lnSpc>
                          <a:spcPct val="120000"/>
                        </a:lnSpc>
                        <a:spcBef>
                          <a:spcPts val="0"/>
                        </a:spcBef>
                        <a:spcAft>
                          <a:spcPts val="0"/>
                        </a:spcAft>
                        <a:buNone/>
                      </a:pPr>
                      <a:r>
                        <a:rPr b="1" lang="en-US" sz="1000" u="none" cap="none" strike="noStrike">
                          <a:latin typeface="Arial"/>
                          <a:ea typeface="Arial"/>
                          <a:cs typeface="Arial"/>
                          <a:sym typeface="Arial"/>
                        </a:rPr>
                        <a:t>Ventana de tiempo</a:t>
                      </a:r>
                      <a:endParaRPr sz="1000" u="none" cap="none" strike="noStrike">
                        <a:latin typeface="Arial"/>
                        <a:ea typeface="Arial"/>
                        <a:cs typeface="Arial"/>
                        <a:sym typeface="Arial"/>
                      </a:endParaRPr>
                    </a:p>
                  </a:txBody>
                  <a:tcPr marT="431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12700" lvl="0" marL="222884" marR="215265" rtl="0" algn="l">
                        <a:lnSpc>
                          <a:spcPct val="120000"/>
                        </a:lnSpc>
                        <a:spcBef>
                          <a:spcPts val="0"/>
                        </a:spcBef>
                        <a:spcAft>
                          <a:spcPts val="0"/>
                        </a:spcAft>
                        <a:buNone/>
                      </a:pPr>
                      <a:r>
                        <a:rPr b="1" lang="en-US" sz="1000" u="none" cap="none" strike="noStrike">
                          <a:latin typeface="Arial"/>
                          <a:ea typeface="Arial"/>
                          <a:cs typeface="Arial"/>
                          <a:sym typeface="Arial"/>
                        </a:rPr>
                        <a:t>Docente presente</a:t>
                      </a:r>
                      <a:endParaRPr sz="1000" u="none" cap="none" strike="noStrike">
                        <a:latin typeface="Arial"/>
                        <a:ea typeface="Arial"/>
                        <a:cs typeface="Arial"/>
                        <a:sym typeface="Arial"/>
                      </a:endParaRPr>
                    </a:p>
                  </a:txBody>
                  <a:tcPr marT="431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gridSpan="2">
                  <a:txBody>
                    <a:bodyPr/>
                    <a:lstStyle/>
                    <a:p>
                      <a:pPr indent="0" lvl="0" marL="0" marR="0" rtl="0" algn="ctr">
                        <a:lnSpc>
                          <a:spcPct val="100000"/>
                        </a:lnSpc>
                        <a:spcBef>
                          <a:spcPts val="0"/>
                        </a:spcBef>
                        <a:spcAft>
                          <a:spcPts val="0"/>
                        </a:spcAft>
                        <a:buNone/>
                      </a:pPr>
                      <a:r>
                        <a:rPr b="1" lang="en-US" sz="1000" u="none" cap="none" strike="noStrike">
                          <a:latin typeface="Arial"/>
                          <a:ea typeface="Arial"/>
                          <a:cs typeface="Arial"/>
                          <a:sym typeface="Arial"/>
                        </a:rPr>
                        <a:t>Estudiante 1:</a:t>
                      </a:r>
                      <a:endParaRPr sz="1000" u="none" cap="none" strike="noStrike">
                        <a:latin typeface="Arial"/>
                        <a:ea typeface="Arial"/>
                        <a:cs typeface="Arial"/>
                        <a:sym typeface="Arial"/>
                      </a:endParaRPr>
                    </a:p>
                    <a:p>
                      <a:pPr indent="0" lvl="0" marL="0" marR="0" rtl="0" algn="ctr">
                        <a:lnSpc>
                          <a:spcPct val="100000"/>
                        </a:lnSpc>
                        <a:spcBef>
                          <a:spcPts val="865"/>
                        </a:spcBef>
                        <a:spcAft>
                          <a:spcPts val="0"/>
                        </a:spcAft>
                        <a:buNone/>
                      </a:pPr>
                      <a:r>
                        <a:rPr b="1" lang="en-US" sz="1000" u="none" cap="none" strike="noStrike">
                          <a:latin typeface="Arial"/>
                          <a:ea typeface="Arial"/>
                          <a:cs typeface="Arial"/>
                          <a:sym typeface="Arial"/>
                        </a:rPr>
                        <a:t>[nombre]</a:t>
                      </a:r>
                      <a:endParaRPr sz="1000" u="none" cap="none" strike="noStrike">
                        <a:latin typeface="Arial"/>
                        <a:ea typeface="Arial"/>
                        <a:cs typeface="Arial"/>
                        <a:sym typeface="Arial"/>
                      </a:endParaRPr>
                    </a:p>
                  </a:txBody>
                  <a:tcPr marT="343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gridSpan="2">
                  <a:txBody>
                    <a:bodyPr/>
                    <a:lstStyle/>
                    <a:p>
                      <a:pPr indent="0" lvl="0" marL="0" marR="0" rtl="0" algn="ctr">
                        <a:lnSpc>
                          <a:spcPct val="100000"/>
                        </a:lnSpc>
                        <a:spcBef>
                          <a:spcPts val="0"/>
                        </a:spcBef>
                        <a:spcAft>
                          <a:spcPts val="0"/>
                        </a:spcAft>
                        <a:buNone/>
                      </a:pPr>
                      <a:r>
                        <a:rPr b="1" lang="en-US" sz="1000" u="none" cap="none" strike="noStrike">
                          <a:latin typeface="Arial"/>
                          <a:ea typeface="Arial"/>
                          <a:cs typeface="Arial"/>
                          <a:sym typeface="Arial"/>
                        </a:rPr>
                        <a:t>Estudiante 2:</a:t>
                      </a:r>
                      <a:endParaRPr sz="1000" u="none" cap="none" strike="noStrike">
                        <a:latin typeface="Arial"/>
                        <a:ea typeface="Arial"/>
                        <a:cs typeface="Arial"/>
                        <a:sym typeface="Arial"/>
                      </a:endParaRPr>
                    </a:p>
                    <a:p>
                      <a:pPr indent="0" lvl="0" marL="0" marR="0" rtl="0" algn="ctr">
                        <a:lnSpc>
                          <a:spcPct val="100000"/>
                        </a:lnSpc>
                        <a:spcBef>
                          <a:spcPts val="865"/>
                        </a:spcBef>
                        <a:spcAft>
                          <a:spcPts val="0"/>
                        </a:spcAft>
                        <a:buNone/>
                      </a:pPr>
                      <a:r>
                        <a:rPr b="1" lang="en-US" sz="1000" u="none" cap="none" strike="noStrike">
                          <a:latin typeface="Arial"/>
                          <a:ea typeface="Arial"/>
                          <a:cs typeface="Arial"/>
                          <a:sym typeface="Arial"/>
                        </a:rPr>
                        <a:t>[nombre]</a:t>
                      </a:r>
                      <a:endParaRPr sz="1000" u="none" cap="none" strike="noStrike">
                        <a:latin typeface="Arial"/>
                        <a:ea typeface="Arial"/>
                        <a:cs typeface="Arial"/>
                        <a:sym typeface="Arial"/>
                      </a:endParaRPr>
                    </a:p>
                  </a:txBody>
                  <a:tcPr marT="343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r h="487050">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000" u="none" cap="none" strike="noStrike">
                          <a:latin typeface="Arial"/>
                          <a:ea typeface="Arial"/>
                          <a:cs typeface="Arial"/>
                          <a:sym typeface="Arial"/>
                        </a:rPr>
                        <a:t>R</a:t>
                      </a:r>
                      <a:endParaRPr sz="1000" u="none" cap="none" strike="noStrike">
                        <a:latin typeface="Arial"/>
                        <a:ea typeface="Arial"/>
                        <a:cs typeface="Arial"/>
                        <a:sym typeface="Arial"/>
                      </a:endParaRPr>
                    </a:p>
                  </a:txBody>
                  <a:tcPr marT="1073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1270" marR="0" rtl="0" algn="ctr">
                        <a:lnSpc>
                          <a:spcPct val="100000"/>
                        </a:lnSpc>
                        <a:spcBef>
                          <a:spcPts val="0"/>
                        </a:spcBef>
                        <a:spcAft>
                          <a:spcPts val="0"/>
                        </a:spcAft>
                        <a:buNone/>
                      </a:pPr>
                      <a:r>
                        <a:rPr b="1" lang="en-US" sz="1000" u="none" cap="none" strike="noStrike">
                          <a:latin typeface="Arial"/>
                          <a:ea typeface="Arial"/>
                          <a:cs typeface="Arial"/>
                          <a:sym typeface="Arial"/>
                        </a:rPr>
                        <a:t>D</a:t>
                      </a:r>
                      <a:endParaRPr sz="1000" u="none" cap="none" strike="noStrike">
                        <a:latin typeface="Arial"/>
                        <a:ea typeface="Arial"/>
                        <a:cs typeface="Arial"/>
                        <a:sym typeface="Arial"/>
                      </a:endParaRPr>
                    </a:p>
                  </a:txBody>
                  <a:tcPr marT="1073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000" u="none" cap="none" strike="noStrike">
                          <a:latin typeface="Arial"/>
                          <a:ea typeface="Arial"/>
                          <a:cs typeface="Arial"/>
                          <a:sym typeface="Arial"/>
                        </a:rPr>
                        <a:t>R</a:t>
                      </a:r>
                      <a:endParaRPr sz="1000" u="none" cap="none" strike="noStrike">
                        <a:latin typeface="Arial"/>
                        <a:ea typeface="Arial"/>
                        <a:cs typeface="Arial"/>
                        <a:sym typeface="Arial"/>
                      </a:endParaRPr>
                    </a:p>
                  </a:txBody>
                  <a:tcPr marT="1073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000" u="none" cap="none" strike="noStrike">
                          <a:latin typeface="Arial"/>
                          <a:ea typeface="Arial"/>
                          <a:cs typeface="Arial"/>
                          <a:sym typeface="Arial"/>
                        </a:rPr>
                        <a:t>D</a:t>
                      </a:r>
                      <a:endParaRPr sz="1000" u="none" cap="none" strike="noStrike">
                        <a:latin typeface="Arial"/>
                        <a:ea typeface="Arial"/>
                        <a:cs typeface="Arial"/>
                        <a:sym typeface="Arial"/>
                      </a:endParaRPr>
                    </a:p>
                  </a:txBody>
                  <a:tcPr marT="1073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0375">
                <a:tc>
                  <a:txBody>
                    <a:bodyPr/>
                    <a:lstStyle/>
                    <a:p>
                      <a:pPr indent="0" lvl="0" marL="36195" marR="0" rtl="0" algn="l">
                        <a:lnSpc>
                          <a:spcPct val="100000"/>
                        </a:lnSpc>
                        <a:spcBef>
                          <a:spcPts val="0"/>
                        </a:spcBef>
                        <a:spcAft>
                          <a:spcPts val="0"/>
                        </a:spcAft>
                        <a:buNone/>
                      </a:pPr>
                      <a:r>
                        <a:rPr lang="en-US" sz="1000" u="none" cap="none" strike="noStrike">
                          <a:latin typeface="Arial"/>
                          <a:ea typeface="Arial"/>
                          <a:cs typeface="Arial"/>
                          <a:sym typeface="Arial"/>
                        </a:rPr>
                        <a:t>1</a:t>
                      </a:r>
                      <a:endParaRPr sz="1000" u="none" cap="none" strike="noStrike">
                        <a:latin typeface="Arial"/>
                        <a:ea typeface="Arial"/>
                        <a:cs typeface="Arial"/>
                        <a:sym typeface="Arial"/>
                      </a:endParaRPr>
                    </a:p>
                  </a:txBody>
                  <a:tcPr marT="343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7200">
                <a:tc>
                  <a:txBody>
                    <a:bodyPr/>
                    <a:lstStyle/>
                    <a:p>
                      <a:pPr indent="0" lvl="0" marL="36195" marR="0" rtl="0" algn="l">
                        <a:lnSpc>
                          <a:spcPct val="100000"/>
                        </a:lnSpc>
                        <a:spcBef>
                          <a:spcPts val="0"/>
                        </a:spcBef>
                        <a:spcAft>
                          <a:spcPts val="0"/>
                        </a:spcAft>
                        <a:buNone/>
                      </a:pPr>
                      <a:r>
                        <a:rPr lang="en-US" sz="1000" u="none" cap="none" strike="noStrike">
                          <a:latin typeface="Arial"/>
                          <a:ea typeface="Arial"/>
                          <a:cs typeface="Arial"/>
                          <a:sym typeface="Arial"/>
                        </a:rPr>
                        <a:t>2</a:t>
                      </a:r>
                      <a:endParaRPr sz="1000" u="none" cap="none" strike="noStrike">
                        <a:latin typeface="Arial"/>
                        <a:ea typeface="Arial"/>
                        <a:cs typeface="Arial"/>
                        <a:sym typeface="Arial"/>
                      </a:endParaRPr>
                    </a:p>
                  </a:txBody>
                  <a:tcPr marT="343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0375">
                <a:tc>
                  <a:txBody>
                    <a:bodyPr/>
                    <a:lstStyle/>
                    <a:p>
                      <a:pPr indent="0" lvl="0" marL="36195" marR="0" rtl="0" algn="l">
                        <a:lnSpc>
                          <a:spcPct val="100000"/>
                        </a:lnSpc>
                        <a:spcBef>
                          <a:spcPts val="0"/>
                        </a:spcBef>
                        <a:spcAft>
                          <a:spcPts val="0"/>
                        </a:spcAft>
                        <a:buNone/>
                      </a:pPr>
                      <a:r>
                        <a:rPr lang="en-US" sz="1000" u="none" cap="none" strike="noStrike">
                          <a:latin typeface="Arial"/>
                          <a:ea typeface="Arial"/>
                          <a:cs typeface="Arial"/>
                          <a:sym typeface="Arial"/>
                        </a:rPr>
                        <a:t>3</a:t>
                      </a:r>
                      <a:endParaRPr sz="1000" u="none" cap="none" strike="noStrike">
                        <a:latin typeface="Arial"/>
                        <a:ea typeface="Arial"/>
                        <a:cs typeface="Arial"/>
                        <a:sym typeface="Arial"/>
                      </a:endParaRPr>
                    </a:p>
                  </a:txBody>
                  <a:tcPr marT="343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0375">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7200">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0375">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802" name="Google Shape;802;p59"/>
          <p:cNvSpPr/>
          <p:nvPr/>
        </p:nvSpPr>
        <p:spPr>
          <a:xfrm>
            <a:off x="341001" y="657225"/>
            <a:ext cx="4701540" cy="6424295"/>
          </a:xfrm>
          <a:custGeom>
            <a:rect b="b" l="l" r="r" t="t"/>
            <a:pathLst>
              <a:path extrusionOk="0" h="6424295" w="4701540">
                <a:moveTo>
                  <a:pt x="0" y="0"/>
                </a:moveTo>
                <a:lnTo>
                  <a:pt x="4701286" y="0"/>
                </a:lnTo>
                <a:lnTo>
                  <a:pt x="4701286" y="6424041"/>
                </a:lnTo>
                <a:lnTo>
                  <a:pt x="0" y="6424041"/>
                </a:lnTo>
                <a:lnTo>
                  <a:pt x="0" y="0"/>
                </a:lnTo>
                <a:close/>
              </a:path>
            </a:pathLst>
          </a:custGeom>
          <a:noFill/>
          <a:ln cap="flat" cmpd="sng" w="31750">
            <a:solidFill>
              <a:srgbClr val="2791A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803" name="Google Shape;803;p59"/>
          <p:cNvSpPr txBox="1"/>
          <p:nvPr/>
        </p:nvSpPr>
        <p:spPr>
          <a:xfrm>
            <a:off x="426090" y="733425"/>
            <a:ext cx="4494530" cy="5091394"/>
          </a:xfrm>
          <a:prstGeom prst="rect">
            <a:avLst/>
          </a:prstGeom>
          <a:noFill/>
          <a:ln>
            <a:noFill/>
          </a:ln>
        </p:spPr>
        <p:txBody>
          <a:bodyPr anchorCtr="0" anchor="t" bIns="0" lIns="0" spcFirstLastPara="1" rIns="0" wrap="square" tIns="11425">
            <a:spAutoFit/>
          </a:bodyPr>
          <a:lstStyle/>
          <a:p>
            <a:pPr indent="0" lvl="0" marL="12700" rtl="0" algn="l">
              <a:lnSpc>
                <a:spcPct val="100000"/>
              </a:lnSpc>
              <a:spcBef>
                <a:spcPts val="0"/>
              </a:spcBef>
              <a:spcAft>
                <a:spcPts val="0"/>
              </a:spcAft>
              <a:buNone/>
            </a:pPr>
            <a:r>
              <a:rPr b="1" lang="en-US" sz="1400">
                <a:latin typeface="Arial"/>
                <a:ea typeface="Arial"/>
                <a:cs typeface="Arial"/>
                <a:sym typeface="Arial"/>
              </a:rPr>
              <a:t>2B: codificación de muestra de tiempo para trabajo en grupo</a:t>
            </a:r>
            <a:endParaRPr sz="1400">
              <a:latin typeface="Arial"/>
              <a:ea typeface="Arial"/>
              <a:cs typeface="Arial"/>
              <a:sym typeface="Arial"/>
            </a:endParaRPr>
          </a:p>
          <a:p>
            <a:pPr indent="0" lvl="0" marL="0" rtl="0" algn="just">
              <a:lnSpc>
                <a:spcPct val="115000"/>
              </a:lnSpc>
              <a:spcBef>
                <a:spcPts val="0"/>
              </a:spcBef>
              <a:spcAft>
                <a:spcPts val="0"/>
              </a:spcAft>
              <a:buNone/>
            </a:pPr>
            <a:r>
              <a:rPr lang="en-US" sz="1200">
                <a:solidFill>
                  <a:srgbClr val="000000"/>
                </a:solidFill>
                <a:latin typeface="Arial"/>
                <a:ea typeface="Arial"/>
                <a:cs typeface="Arial"/>
                <a:sym typeface="Arial"/>
              </a:rPr>
              <a:t>Analizar "muestras de tiempo" es una técnica muy utilizada por los investigadores que consiste en muestrear las interacciones según intervalos regulares de tiempo en lugar de registrar una clase o actividad completa. De este modo, no se anota todo sino que se obtiene una visión general de lo que ocurre. También reduce la demanda de codificación en directo, ya que las ventanas de observación son cortas.</a:t>
            </a:r>
            <a:endParaRPr sz="1200">
              <a:solidFill>
                <a:srgbClr val="000000"/>
              </a:solidFill>
              <a:latin typeface="Arial"/>
              <a:ea typeface="Arial"/>
              <a:cs typeface="Arial"/>
              <a:sym typeface="Arial"/>
            </a:endParaRPr>
          </a:p>
          <a:p>
            <a:pPr indent="0" lvl="0" marL="12700" rtl="0" algn="l">
              <a:lnSpc>
                <a:spcPct val="100000"/>
              </a:lnSpc>
              <a:spcBef>
                <a:spcPts val="910"/>
              </a:spcBef>
              <a:spcAft>
                <a:spcPts val="0"/>
              </a:spcAft>
              <a:buNone/>
            </a:pPr>
            <a:r>
              <a:rPr lang="en-US" sz="1200">
                <a:latin typeface="Arial"/>
                <a:ea typeface="Arial"/>
                <a:cs typeface="Arial"/>
                <a:sym typeface="Arial"/>
              </a:rPr>
              <a:t>Notas de orientación:</a:t>
            </a:r>
            <a:endParaRPr sz="1200">
              <a:latin typeface="Arial"/>
              <a:ea typeface="Arial"/>
              <a:cs typeface="Arial"/>
              <a:sym typeface="Arial"/>
            </a:endParaRPr>
          </a:p>
          <a:p>
            <a:pPr indent="-122238" lvl="0" marL="223838" rtl="0" algn="l">
              <a:spcBef>
                <a:spcPts val="0"/>
              </a:spcBef>
              <a:spcAft>
                <a:spcPts val="0"/>
              </a:spcAft>
              <a:buClr>
                <a:srgbClr val="000000"/>
              </a:buClr>
              <a:buSzPts val="1200"/>
              <a:buFont typeface="Arial"/>
              <a:buChar char="●"/>
            </a:pPr>
            <a:r>
              <a:rPr lang="en-US" sz="1200">
                <a:solidFill>
                  <a:srgbClr val="000000"/>
                </a:solidFill>
                <a:latin typeface="Arial"/>
                <a:ea typeface="Arial"/>
                <a:cs typeface="Arial"/>
                <a:sym typeface="Arial"/>
              </a:rPr>
              <a:t>Las observaciones tienen una fase "activa" y otra "de reposo". Cada fase activa es la ventana de tiempo en la que se anotan los códigos sobre lo escuchado.</a:t>
            </a:r>
            <a:endParaRPr sz="1200">
              <a:solidFill>
                <a:srgbClr val="000000"/>
              </a:solidFill>
              <a:latin typeface="Arial"/>
              <a:ea typeface="Arial"/>
              <a:cs typeface="Arial"/>
              <a:sym typeface="Arial"/>
            </a:endParaRPr>
          </a:p>
          <a:p>
            <a:pPr indent="-122238" lvl="0" marL="223838" rtl="0" algn="l">
              <a:spcBef>
                <a:spcPts val="600"/>
              </a:spcBef>
              <a:spcAft>
                <a:spcPts val="0"/>
              </a:spcAft>
              <a:buSzPts val="1200"/>
              <a:buFont typeface="Arial"/>
              <a:buChar char="●"/>
            </a:pPr>
            <a:r>
              <a:rPr lang="en-US" sz="1200">
                <a:latin typeface="Arial"/>
                <a:ea typeface="Arial"/>
                <a:cs typeface="Arial"/>
                <a:sym typeface="Arial"/>
              </a:rPr>
              <a:t>Puede decidir cuánto tiempo dura la ventana de observación, pero deben ser cortas para asegurar que la observación no es demasiado exigente; por ejemplo, cada ventana podría ser de 1 minuto: 40 segundos para la observación cercana y la codificación simultánea y 20 segundos para el descanso.</a:t>
            </a:r>
            <a:r>
              <a:rPr lang="en-US" sz="1200"/>
              <a:t> </a:t>
            </a:r>
            <a:endParaRPr/>
          </a:p>
          <a:p>
            <a:pPr indent="-122238" lvl="0" marL="223838" rtl="0" algn="l">
              <a:spcBef>
                <a:spcPts val="600"/>
              </a:spcBef>
              <a:spcAft>
                <a:spcPts val="0"/>
              </a:spcAft>
              <a:buClr>
                <a:srgbClr val="000000"/>
              </a:buClr>
              <a:buSzPts val="1200"/>
              <a:buFont typeface="Arial"/>
              <a:buChar char="●"/>
            </a:pPr>
            <a:r>
              <a:rPr lang="en-US" sz="1200">
                <a:solidFill>
                  <a:srgbClr val="000000"/>
                </a:solidFill>
                <a:latin typeface="Arial"/>
                <a:ea typeface="Arial"/>
                <a:cs typeface="Arial"/>
                <a:sym typeface="Arial"/>
              </a:rPr>
              <a:t>Marque la casilla de codificación correspondiente si el alumno utiliza ese código durante la ventana de observación.</a:t>
            </a:r>
            <a:endParaRPr sz="1200">
              <a:solidFill>
                <a:srgbClr val="000000"/>
              </a:solidFill>
              <a:latin typeface="Arial"/>
              <a:ea typeface="Arial"/>
              <a:cs typeface="Arial"/>
              <a:sym typeface="Arial"/>
            </a:endParaRPr>
          </a:p>
          <a:p>
            <a:pPr indent="-122238" lvl="0" marL="223838" rtl="0" algn="l">
              <a:spcBef>
                <a:spcPts val="600"/>
              </a:spcBef>
              <a:spcAft>
                <a:spcPts val="0"/>
              </a:spcAft>
              <a:buClr>
                <a:srgbClr val="000000"/>
              </a:buClr>
              <a:buSzPts val="1200"/>
              <a:buFont typeface="Arial"/>
              <a:buChar char="●"/>
            </a:pPr>
            <a:r>
              <a:rPr lang="en-US" sz="1200">
                <a:solidFill>
                  <a:srgbClr val="000000"/>
                </a:solidFill>
                <a:latin typeface="Arial"/>
                <a:ea typeface="Arial"/>
                <a:cs typeface="Arial"/>
                <a:sym typeface="Arial"/>
              </a:rPr>
              <a:t>En lugar de marcar, podría optar por contar cada vez que el alumno utiliza el código, pero tenga en cuenta que esto es más difícil de hacer.</a:t>
            </a:r>
            <a:endParaRPr sz="1200">
              <a:latin typeface="Arial"/>
              <a:ea typeface="Arial"/>
              <a:cs typeface="Arial"/>
              <a:sym typeface="Arial"/>
            </a:endParaRPr>
          </a:p>
          <a:p>
            <a:pPr indent="-122238" lvl="0" marL="223838" rtl="0" algn="l">
              <a:spcBef>
                <a:spcPts val="600"/>
              </a:spcBef>
              <a:spcAft>
                <a:spcPts val="0"/>
              </a:spcAft>
              <a:buClr>
                <a:srgbClr val="000000"/>
              </a:buClr>
              <a:buSzPts val="1200"/>
              <a:buFont typeface="Arial"/>
              <a:buChar char="●"/>
            </a:pPr>
            <a:r>
              <a:rPr lang="en-US" sz="1200">
                <a:solidFill>
                  <a:srgbClr val="000000"/>
                </a:solidFill>
                <a:latin typeface="Arial"/>
                <a:ea typeface="Arial"/>
                <a:cs typeface="Arial"/>
                <a:sym typeface="Arial"/>
              </a:rPr>
              <a:t>Puede optar por grabar en vídeo la interacción como "copia de seguridad" para verla más tarde</a:t>
            </a:r>
            <a:r>
              <a:rPr lang="en-US" sz="1200">
                <a:solidFill>
                  <a:srgbClr val="000000"/>
                </a:solidFill>
                <a:latin typeface="Calibri"/>
                <a:ea typeface="Calibri"/>
                <a:cs typeface="Calibri"/>
                <a:sym typeface="Calibri"/>
              </a:rPr>
              <a:t>.</a:t>
            </a:r>
            <a:endParaRPr sz="1200">
              <a:solidFill>
                <a:srgbClr val="000000"/>
              </a:solidFill>
              <a:latin typeface="Arial"/>
              <a:ea typeface="Arial"/>
              <a:cs typeface="Arial"/>
              <a:sym typeface="Arial"/>
            </a:endParaRPr>
          </a:p>
        </p:txBody>
      </p:sp>
      <p:sp>
        <p:nvSpPr>
          <p:cNvPr id="804" name="Google Shape;804;p59"/>
          <p:cNvSpPr txBox="1"/>
          <p:nvPr/>
        </p:nvSpPr>
        <p:spPr>
          <a:xfrm>
            <a:off x="426090" y="6143625"/>
            <a:ext cx="4404995" cy="766445"/>
          </a:xfrm>
          <a:prstGeom prst="rect">
            <a:avLst/>
          </a:prstGeom>
          <a:noFill/>
          <a:ln>
            <a:noFill/>
          </a:ln>
        </p:spPr>
        <p:txBody>
          <a:bodyPr anchorCtr="0" anchor="t" bIns="0" lIns="0" spcFirstLastPara="1" rIns="0" wrap="square" tIns="12700">
            <a:spAutoFit/>
          </a:bodyPr>
          <a:lstStyle/>
          <a:p>
            <a:pPr indent="378460" lvl="0" marL="12700" marR="589280" rtl="0" algn="l">
              <a:lnSpc>
                <a:spcPct val="121700"/>
              </a:lnSpc>
              <a:spcBef>
                <a:spcPts val="0"/>
              </a:spcBef>
              <a:spcAft>
                <a:spcPts val="0"/>
              </a:spcAft>
              <a:buNone/>
            </a:pPr>
            <a:r>
              <a:rPr b="1" lang="en-US" sz="1200">
                <a:latin typeface="Arial"/>
                <a:ea typeface="Arial"/>
                <a:cs typeface="Arial"/>
                <a:sym typeface="Arial"/>
              </a:rPr>
              <a:t>Una plantilla de muestreo de tiempo descargable está disponible en nuestro sitio web.</a:t>
            </a:r>
            <a:endParaRPr sz="1200">
              <a:latin typeface="Arial"/>
              <a:ea typeface="Arial"/>
              <a:cs typeface="Arial"/>
              <a:sym typeface="Arial"/>
            </a:endParaRPr>
          </a:p>
          <a:p>
            <a:pPr indent="0" lvl="0" marL="12700" rtl="0" algn="l">
              <a:lnSpc>
                <a:spcPct val="100000"/>
              </a:lnSpc>
              <a:spcBef>
                <a:spcPts val="885"/>
              </a:spcBef>
              <a:spcAft>
                <a:spcPts val="0"/>
              </a:spcAft>
              <a:buNone/>
            </a:pPr>
            <a:r>
              <a:rPr lang="en-US" sz="1200">
                <a:latin typeface="Arial"/>
                <a:ea typeface="Arial"/>
                <a:cs typeface="Arial"/>
                <a:sym typeface="Arial"/>
              </a:rPr>
              <a:t>En la página siguiente puede ver un ejemplo de una plantilla completa.</a:t>
            </a:r>
            <a:endParaRPr sz="1200">
              <a:latin typeface="Arial"/>
              <a:ea typeface="Arial"/>
              <a:cs typeface="Arial"/>
              <a:sym typeface="Arial"/>
            </a:endParaRPr>
          </a:p>
        </p:txBody>
      </p:sp>
      <p:sp>
        <p:nvSpPr>
          <p:cNvPr id="805" name="Google Shape;805;p59"/>
          <p:cNvSpPr/>
          <p:nvPr/>
        </p:nvSpPr>
        <p:spPr>
          <a:xfrm>
            <a:off x="6004439" y="1752255"/>
            <a:ext cx="2034539" cy="867410"/>
          </a:xfrm>
          <a:custGeom>
            <a:rect b="b" l="l" r="r" t="t"/>
            <a:pathLst>
              <a:path extrusionOk="0" h="867410" w="2034540">
                <a:moveTo>
                  <a:pt x="1889968" y="0"/>
                </a:moveTo>
                <a:lnTo>
                  <a:pt x="144571" y="0"/>
                </a:lnTo>
                <a:lnTo>
                  <a:pt x="98875" y="7370"/>
                </a:lnTo>
                <a:lnTo>
                  <a:pt x="59189" y="27893"/>
                </a:lnTo>
                <a:lnTo>
                  <a:pt x="27893" y="59189"/>
                </a:lnTo>
                <a:lnTo>
                  <a:pt x="7370" y="98875"/>
                </a:lnTo>
                <a:lnTo>
                  <a:pt x="0" y="144571"/>
                </a:lnTo>
                <a:lnTo>
                  <a:pt x="0" y="722838"/>
                </a:lnTo>
                <a:lnTo>
                  <a:pt x="7370" y="768534"/>
                </a:lnTo>
                <a:lnTo>
                  <a:pt x="27893" y="808220"/>
                </a:lnTo>
                <a:lnTo>
                  <a:pt x="59189" y="839516"/>
                </a:lnTo>
                <a:lnTo>
                  <a:pt x="98875" y="860039"/>
                </a:lnTo>
                <a:lnTo>
                  <a:pt x="144571" y="867410"/>
                </a:lnTo>
                <a:lnTo>
                  <a:pt x="1889968" y="867410"/>
                </a:lnTo>
                <a:lnTo>
                  <a:pt x="1935663" y="860039"/>
                </a:lnTo>
                <a:lnTo>
                  <a:pt x="1975349" y="839516"/>
                </a:lnTo>
                <a:lnTo>
                  <a:pt x="2006645" y="808220"/>
                </a:lnTo>
                <a:lnTo>
                  <a:pt x="2027169" y="768534"/>
                </a:lnTo>
                <a:lnTo>
                  <a:pt x="2034539" y="722838"/>
                </a:lnTo>
                <a:lnTo>
                  <a:pt x="2034539" y="144571"/>
                </a:lnTo>
                <a:lnTo>
                  <a:pt x="2027169" y="98875"/>
                </a:lnTo>
                <a:lnTo>
                  <a:pt x="2006645" y="59189"/>
                </a:lnTo>
                <a:lnTo>
                  <a:pt x="1975349" y="27893"/>
                </a:lnTo>
                <a:lnTo>
                  <a:pt x="1935663" y="7370"/>
                </a:lnTo>
                <a:lnTo>
                  <a:pt x="1889968" y="0"/>
                </a:lnTo>
                <a:close/>
              </a:path>
            </a:pathLst>
          </a:custGeom>
          <a:solidFill>
            <a:srgbClr val="CCCC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806" name="Google Shape;806;p59"/>
          <p:cNvSpPr txBox="1"/>
          <p:nvPr/>
        </p:nvSpPr>
        <p:spPr>
          <a:xfrm>
            <a:off x="6058796" y="1771479"/>
            <a:ext cx="1885950" cy="760095"/>
          </a:xfrm>
          <a:prstGeom prst="rect">
            <a:avLst/>
          </a:prstGeom>
          <a:noFill/>
          <a:ln>
            <a:noFill/>
          </a:ln>
        </p:spPr>
        <p:txBody>
          <a:bodyPr anchorCtr="0" anchor="t" bIns="0" lIns="0" spcFirstLastPara="1" rIns="0" wrap="square" tIns="11425">
            <a:spAutoFit/>
          </a:bodyPr>
          <a:lstStyle/>
          <a:p>
            <a:pPr indent="0" lvl="0" marL="12700" marR="5080" rtl="0" algn="l">
              <a:lnSpc>
                <a:spcPct val="120700"/>
              </a:lnSpc>
              <a:spcBef>
                <a:spcPts val="0"/>
              </a:spcBef>
              <a:spcAft>
                <a:spcPts val="0"/>
              </a:spcAft>
              <a:buNone/>
            </a:pPr>
            <a:r>
              <a:rPr lang="en-US" sz="1000">
                <a:latin typeface="Arial"/>
                <a:ea typeface="Arial"/>
                <a:cs typeface="Arial"/>
                <a:sym typeface="Arial"/>
              </a:rPr>
              <a:t>Decida cuánto tiempo desea para ventanas de observación, por ejemplo, observe durante 1 minuto, descanse durante 1 minuto, etc.</a:t>
            </a:r>
            <a:endParaRPr sz="1000">
              <a:latin typeface="Arial"/>
              <a:ea typeface="Arial"/>
              <a:cs typeface="Arial"/>
              <a:sym typeface="Arial"/>
            </a:endParaRPr>
          </a:p>
        </p:txBody>
      </p:sp>
      <p:sp>
        <p:nvSpPr>
          <p:cNvPr id="807" name="Google Shape;807;p59"/>
          <p:cNvSpPr/>
          <p:nvPr/>
        </p:nvSpPr>
        <p:spPr>
          <a:xfrm>
            <a:off x="8712714" y="6483811"/>
            <a:ext cx="1891664" cy="866775"/>
          </a:xfrm>
          <a:custGeom>
            <a:rect b="b" l="l" r="r" t="t"/>
            <a:pathLst>
              <a:path extrusionOk="0" h="866775" w="1891665">
                <a:moveTo>
                  <a:pt x="1747198" y="0"/>
                </a:moveTo>
                <a:lnTo>
                  <a:pt x="144463" y="0"/>
                </a:lnTo>
                <a:lnTo>
                  <a:pt x="98802" y="7364"/>
                </a:lnTo>
                <a:lnTo>
                  <a:pt x="59145" y="27873"/>
                </a:lnTo>
                <a:lnTo>
                  <a:pt x="27873" y="59145"/>
                </a:lnTo>
                <a:lnTo>
                  <a:pt x="7364" y="98802"/>
                </a:lnTo>
                <a:lnTo>
                  <a:pt x="0" y="144465"/>
                </a:lnTo>
                <a:lnTo>
                  <a:pt x="0" y="722309"/>
                </a:lnTo>
                <a:lnTo>
                  <a:pt x="7364" y="767971"/>
                </a:lnTo>
                <a:lnTo>
                  <a:pt x="27873" y="807628"/>
                </a:lnTo>
                <a:lnTo>
                  <a:pt x="59145" y="838901"/>
                </a:lnTo>
                <a:lnTo>
                  <a:pt x="98802" y="859409"/>
                </a:lnTo>
                <a:lnTo>
                  <a:pt x="144463" y="866774"/>
                </a:lnTo>
                <a:lnTo>
                  <a:pt x="1747198" y="866774"/>
                </a:lnTo>
                <a:lnTo>
                  <a:pt x="1792861" y="859409"/>
                </a:lnTo>
                <a:lnTo>
                  <a:pt x="1832518" y="838901"/>
                </a:lnTo>
                <a:lnTo>
                  <a:pt x="1863790" y="807628"/>
                </a:lnTo>
                <a:lnTo>
                  <a:pt x="1884298" y="767971"/>
                </a:lnTo>
                <a:lnTo>
                  <a:pt x="1891663" y="722309"/>
                </a:lnTo>
                <a:lnTo>
                  <a:pt x="1891663" y="144465"/>
                </a:lnTo>
                <a:lnTo>
                  <a:pt x="1884298" y="98802"/>
                </a:lnTo>
                <a:lnTo>
                  <a:pt x="1863790" y="59145"/>
                </a:lnTo>
                <a:lnTo>
                  <a:pt x="1832518" y="27873"/>
                </a:lnTo>
                <a:lnTo>
                  <a:pt x="1792861" y="7364"/>
                </a:lnTo>
                <a:lnTo>
                  <a:pt x="1747198" y="0"/>
                </a:lnTo>
                <a:close/>
              </a:path>
            </a:pathLst>
          </a:custGeom>
          <a:solidFill>
            <a:srgbClr val="CCCC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808" name="Google Shape;808;p59"/>
          <p:cNvSpPr txBox="1"/>
          <p:nvPr/>
        </p:nvSpPr>
        <p:spPr>
          <a:xfrm>
            <a:off x="8768467" y="6498927"/>
            <a:ext cx="1673225" cy="763270"/>
          </a:xfrm>
          <a:prstGeom prst="rect">
            <a:avLst/>
          </a:prstGeom>
          <a:noFill/>
          <a:ln>
            <a:noFill/>
          </a:ln>
        </p:spPr>
        <p:txBody>
          <a:bodyPr anchorCtr="0" anchor="t" bIns="0" lIns="0" spcFirstLastPara="1" rIns="0" wrap="square" tIns="14600">
            <a:spAutoFit/>
          </a:bodyPr>
          <a:lstStyle/>
          <a:p>
            <a:pPr indent="0" lvl="0" marL="12700" marR="5080" rtl="0" algn="l">
              <a:lnSpc>
                <a:spcPct val="120700"/>
              </a:lnSpc>
              <a:spcBef>
                <a:spcPts val="0"/>
              </a:spcBef>
              <a:spcAft>
                <a:spcPts val="0"/>
              </a:spcAft>
              <a:buNone/>
            </a:pPr>
            <a:r>
              <a:rPr lang="en-US" sz="1000">
                <a:latin typeface="Arial"/>
                <a:ea typeface="Arial"/>
                <a:cs typeface="Arial"/>
                <a:sym typeface="Arial"/>
              </a:rPr>
              <a:t>Decida en qué códigos desea enfocarse: R y D se dan como ejemplos; puede usar uno o dos códigos</a:t>
            </a:r>
            <a:endParaRPr sz="1000">
              <a:latin typeface="Arial"/>
              <a:ea typeface="Arial"/>
              <a:cs typeface="Arial"/>
              <a:sym typeface="Arial"/>
            </a:endParaRPr>
          </a:p>
        </p:txBody>
      </p:sp>
      <p:sp>
        <p:nvSpPr>
          <p:cNvPr id="809" name="Google Shape;809;p59"/>
          <p:cNvSpPr/>
          <p:nvPr/>
        </p:nvSpPr>
        <p:spPr>
          <a:xfrm>
            <a:off x="8471414" y="1582761"/>
            <a:ext cx="1891664" cy="1078865"/>
          </a:xfrm>
          <a:custGeom>
            <a:rect b="b" l="l" r="r" t="t"/>
            <a:pathLst>
              <a:path extrusionOk="0" h="1078864" w="1891665">
                <a:moveTo>
                  <a:pt x="1711850" y="0"/>
                </a:moveTo>
                <a:lnTo>
                  <a:pt x="179812" y="0"/>
                </a:lnTo>
                <a:lnTo>
                  <a:pt x="132011" y="6423"/>
                </a:lnTo>
                <a:lnTo>
                  <a:pt x="89058" y="24549"/>
                </a:lnTo>
                <a:lnTo>
                  <a:pt x="52666" y="52666"/>
                </a:lnTo>
                <a:lnTo>
                  <a:pt x="24549" y="89058"/>
                </a:lnTo>
                <a:lnTo>
                  <a:pt x="6423" y="132012"/>
                </a:lnTo>
                <a:lnTo>
                  <a:pt x="0" y="179814"/>
                </a:lnTo>
                <a:lnTo>
                  <a:pt x="0" y="899050"/>
                </a:lnTo>
                <a:lnTo>
                  <a:pt x="6423" y="946852"/>
                </a:lnTo>
                <a:lnTo>
                  <a:pt x="24549" y="989806"/>
                </a:lnTo>
                <a:lnTo>
                  <a:pt x="52666" y="1026198"/>
                </a:lnTo>
                <a:lnTo>
                  <a:pt x="89058" y="1054315"/>
                </a:lnTo>
                <a:lnTo>
                  <a:pt x="132011" y="1072441"/>
                </a:lnTo>
                <a:lnTo>
                  <a:pt x="179812" y="1078865"/>
                </a:lnTo>
                <a:lnTo>
                  <a:pt x="1711850" y="1078865"/>
                </a:lnTo>
                <a:lnTo>
                  <a:pt x="1759652" y="1072441"/>
                </a:lnTo>
                <a:lnTo>
                  <a:pt x="1802606" y="1054315"/>
                </a:lnTo>
                <a:lnTo>
                  <a:pt x="1838998" y="1026198"/>
                </a:lnTo>
                <a:lnTo>
                  <a:pt x="1867115" y="989806"/>
                </a:lnTo>
                <a:lnTo>
                  <a:pt x="1885241" y="946852"/>
                </a:lnTo>
                <a:lnTo>
                  <a:pt x="1891665" y="899050"/>
                </a:lnTo>
                <a:lnTo>
                  <a:pt x="1891665" y="179814"/>
                </a:lnTo>
                <a:lnTo>
                  <a:pt x="1885241" y="132012"/>
                </a:lnTo>
                <a:lnTo>
                  <a:pt x="1867115" y="89058"/>
                </a:lnTo>
                <a:lnTo>
                  <a:pt x="1838998" y="52666"/>
                </a:lnTo>
                <a:lnTo>
                  <a:pt x="1802606" y="24549"/>
                </a:lnTo>
                <a:lnTo>
                  <a:pt x="1759652" y="6423"/>
                </a:lnTo>
                <a:lnTo>
                  <a:pt x="1711850" y="0"/>
                </a:lnTo>
                <a:close/>
              </a:path>
            </a:pathLst>
          </a:custGeom>
          <a:solidFill>
            <a:srgbClr val="CCCC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810" name="Google Shape;810;p59"/>
          <p:cNvSpPr txBox="1"/>
          <p:nvPr/>
        </p:nvSpPr>
        <p:spPr>
          <a:xfrm>
            <a:off x="8536820" y="1612983"/>
            <a:ext cx="1480185" cy="946150"/>
          </a:xfrm>
          <a:prstGeom prst="rect">
            <a:avLst/>
          </a:prstGeom>
          <a:noFill/>
          <a:ln>
            <a:noFill/>
          </a:ln>
        </p:spPr>
        <p:txBody>
          <a:bodyPr anchorCtr="0" anchor="t" bIns="0" lIns="0" spcFirstLastPara="1" rIns="0" wrap="square" tIns="10775">
            <a:spAutoFit/>
          </a:bodyPr>
          <a:lstStyle/>
          <a:p>
            <a:pPr indent="0" lvl="0" marL="12700" marR="5080" rtl="0" algn="l">
              <a:lnSpc>
                <a:spcPct val="121000"/>
              </a:lnSpc>
              <a:spcBef>
                <a:spcPts val="0"/>
              </a:spcBef>
              <a:spcAft>
                <a:spcPts val="0"/>
              </a:spcAft>
              <a:buNone/>
            </a:pPr>
            <a:r>
              <a:rPr lang="en-US" sz="1000">
                <a:latin typeface="Arial"/>
                <a:ea typeface="Arial"/>
                <a:cs typeface="Arial"/>
                <a:sym typeface="Arial"/>
              </a:rPr>
              <a:t>Escriba el nombre de cada alumno, agregando tantas columnas como necesite. Lo ideal es observar de 3 a 6 estudiantes en grupos.</a:t>
            </a:r>
            <a:endParaRPr sz="1000">
              <a:latin typeface="Arial"/>
              <a:ea typeface="Arial"/>
              <a:cs typeface="Arial"/>
              <a:sym typeface="Arial"/>
            </a:endParaRPr>
          </a:p>
        </p:txBody>
      </p:sp>
      <p:sp>
        <p:nvSpPr>
          <p:cNvPr id="811" name="Google Shape;811;p59"/>
          <p:cNvSpPr/>
          <p:nvPr/>
        </p:nvSpPr>
        <p:spPr>
          <a:xfrm>
            <a:off x="5702814" y="6337129"/>
            <a:ext cx="1891664" cy="867410"/>
          </a:xfrm>
          <a:custGeom>
            <a:rect b="b" l="l" r="r" t="t"/>
            <a:pathLst>
              <a:path extrusionOk="0" h="867409" w="1891665">
                <a:moveTo>
                  <a:pt x="1747094" y="0"/>
                </a:moveTo>
                <a:lnTo>
                  <a:pt x="144570" y="0"/>
                </a:lnTo>
                <a:lnTo>
                  <a:pt x="98875" y="7370"/>
                </a:lnTo>
                <a:lnTo>
                  <a:pt x="59189" y="27893"/>
                </a:lnTo>
                <a:lnTo>
                  <a:pt x="27893" y="59189"/>
                </a:lnTo>
                <a:lnTo>
                  <a:pt x="7370" y="98875"/>
                </a:lnTo>
                <a:lnTo>
                  <a:pt x="0" y="144570"/>
                </a:lnTo>
                <a:lnTo>
                  <a:pt x="0" y="722839"/>
                </a:lnTo>
                <a:lnTo>
                  <a:pt x="7370" y="768534"/>
                </a:lnTo>
                <a:lnTo>
                  <a:pt x="27893" y="808220"/>
                </a:lnTo>
                <a:lnTo>
                  <a:pt x="59189" y="839516"/>
                </a:lnTo>
                <a:lnTo>
                  <a:pt x="98875" y="860039"/>
                </a:lnTo>
                <a:lnTo>
                  <a:pt x="144570" y="867410"/>
                </a:lnTo>
                <a:lnTo>
                  <a:pt x="1747094" y="867410"/>
                </a:lnTo>
                <a:lnTo>
                  <a:pt x="1792789" y="860039"/>
                </a:lnTo>
                <a:lnTo>
                  <a:pt x="1832475" y="839516"/>
                </a:lnTo>
                <a:lnTo>
                  <a:pt x="1863771" y="808220"/>
                </a:lnTo>
                <a:lnTo>
                  <a:pt x="1884294" y="768534"/>
                </a:lnTo>
                <a:lnTo>
                  <a:pt x="1891664" y="722839"/>
                </a:lnTo>
                <a:lnTo>
                  <a:pt x="1891664" y="144570"/>
                </a:lnTo>
                <a:lnTo>
                  <a:pt x="1884294" y="98875"/>
                </a:lnTo>
                <a:lnTo>
                  <a:pt x="1863771" y="59189"/>
                </a:lnTo>
                <a:lnTo>
                  <a:pt x="1832475" y="27893"/>
                </a:lnTo>
                <a:lnTo>
                  <a:pt x="1792789" y="7370"/>
                </a:lnTo>
                <a:lnTo>
                  <a:pt x="1747094" y="0"/>
                </a:lnTo>
                <a:close/>
              </a:path>
            </a:pathLst>
          </a:custGeom>
          <a:solidFill>
            <a:srgbClr val="CCCC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812" name="Google Shape;812;p59"/>
          <p:cNvSpPr txBox="1"/>
          <p:nvPr/>
        </p:nvSpPr>
        <p:spPr>
          <a:xfrm>
            <a:off x="5757044" y="6352623"/>
            <a:ext cx="1638935" cy="763270"/>
          </a:xfrm>
          <a:prstGeom prst="rect">
            <a:avLst/>
          </a:prstGeom>
          <a:noFill/>
          <a:ln>
            <a:noFill/>
          </a:ln>
        </p:spPr>
        <p:txBody>
          <a:bodyPr anchorCtr="0" anchor="t" bIns="0" lIns="0" spcFirstLastPara="1" rIns="0" wrap="square" tIns="13950">
            <a:spAutoFit/>
          </a:bodyPr>
          <a:lstStyle/>
          <a:p>
            <a:pPr indent="0" lvl="0" marL="12700" marR="5080" rtl="0" algn="l">
              <a:lnSpc>
                <a:spcPct val="120700"/>
              </a:lnSpc>
              <a:spcBef>
                <a:spcPts val="0"/>
              </a:spcBef>
              <a:spcAft>
                <a:spcPts val="0"/>
              </a:spcAft>
              <a:buNone/>
            </a:pPr>
            <a:r>
              <a:rPr lang="en-US" sz="1000">
                <a:latin typeface="Arial"/>
                <a:ea typeface="Arial"/>
                <a:cs typeface="Arial"/>
                <a:sym typeface="Arial"/>
              </a:rPr>
              <a:t>Si un profesor o asistente de enseñanza interactúa con los y las estudiantes durante este tiempo, marque esta casilla.</a:t>
            </a:r>
            <a:endParaRPr sz="1000">
              <a:latin typeface="Arial"/>
              <a:ea typeface="Arial"/>
              <a:cs typeface="Arial"/>
              <a:sym typeface="Arial"/>
            </a:endParaRPr>
          </a:p>
        </p:txBody>
      </p:sp>
      <p:pic>
        <p:nvPicPr>
          <p:cNvPr id="813" name="Google Shape;813;p59"/>
          <p:cNvPicPr preferRelativeResize="0"/>
          <p:nvPr/>
        </p:nvPicPr>
        <p:blipFill rotWithShape="1">
          <a:blip r:embed="rId3">
            <a:alphaModFix/>
          </a:blip>
          <a:srcRect b="0" l="0" r="0" t="0"/>
          <a:stretch/>
        </p:blipFill>
        <p:spPr>
          <a:xfrm>
            <a:off x="6832235" y="5633241"/>
            <a:ext cx="908541" cy="908024"/>
          </a:xfrm>
          <a:prstGeom prst="rect">
            <a:avLst/>
          </a:prstGeom>
          <a:noFill/>
          <a:ln>
            <a:noFill/>
          </a:ln>
        </p:spPr>
      </p:pic>
      <p:pic>
        <p:nvPicPr>
          <p:cNvPr id="814" name="Google Shape;814;p59"/>
          <p:cNvPicPr preferRelativeResize="0"/>
          <p:nvPr/>
        </p:nvPicPr>
        <p:blipFill rotWithShape="1">
          <a:blip r:embed="rId4">
            <a:alphaModFix/>
          </a:blip>
          <a:srcRect b="0" l="0" r="0" t="0"/>
          <a:stretch/>
        </p:blipFill>
        <p:spPr>
          <a:xfrm>
            <a:off x="9831578" y="2434203"/>
            <a:ext cx="860422" cy="929434"/>
          </a:xfrm>
          <a:prstGeom prst="rect">
            <a:avLst/>
          </a:prstGeom>
          <a:noFill/>
          <a:ln>
            <a:noFill/>
          </a:ln>
        </p:spPr>
      </p:pic>
      <p:pic>
        <p:nvPicPr>
          <p:cNvPr id="815" name="Google Shape;815;p59"/>
          <p:cNvPicPr preferRelativeResize="0"/>
          <p:nvPr/>
        </p:nvPicPr>
        <p:blipFill rotWithShape="1">
          <a:blip r:embed="rId5">
            <a:alphaModFix/>
          </a:blip>
          <a:srcRect b="0" l="0" r="0" t="0"/>
          <a:stretch/>
        </p:blipFill>
        <p:spPr>
          <a:xfrm>
            <a:off x="5654876" y="2358960"/>
            <a:ext cx="981705" cy="984037"/>
          </a:xfrm>
          <a:prstGeom prst="rect">
            <a:avLst/>
          </a:prstGeom>
          <a:noFill/>
          <a:ln>
            <a:noFill/>
          </a:ln>
        </p:spPr>
      </p:pic>
      <p:pic>
        <p:nvPicPr>
          <p:cNvPr id="816" name="Google Shape;816;p59"/>
          <p:cNvPicPr preferRelativeResize="0"/>
          <p:nvPr/>
        </p:nvPicPr>
        <p:blipFill rotWithShape="1">
          <a:blip r:embed="rId6">
            <a:alphaModFix/>
          </a:blip>
          <a:srcRect b="0" l="0" r="0" t="0"/>
          <a:stretch/>
        </p:blipFill>
        <p:spPr>
          <a:xfrm>
            <a:off x="8188035" y="5629103"/>
            <a:ext cx="1058885" cy="1059813"/>
          </a:xfrm>
          <a:prstGeom prst="rect">
            <a:avLst/>
          </a:prstGeom>
          <a:noFill/>
          <a:ln>
            <a:noFill/>
          </a:ln>
        </p:spPr>
      </p:pic>
      <p:pic>
        <p:nvPicPr>
          <p:cNvPr id="817" name="Google Shape;817;p59"/>
          <p:cNvPicPr preferRelativeResize="0"/>
          <p:nvPr/>
        </p:nvPicPr>
        <p:blipFill rotWithShape="1">
          <a:blip r:embed="rId7">
            <a:alphaModFix/>
          </a:blip>
          <a:srcRect b="0" l="0" r="0" t="0"/>
          <a:stretch/>
        </p:blipFill>
        <p:spPr>
          <a:xfrm>
            <a:off x="457576" y="6087253"/>
            <a:ext cx="233045" cy="232409"/>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21" name="Shape 821"/>
        <p:cNvGrpSpPr/>
        <p:nvPr/>
      </p:nvGrpSpPr>
      <p:grpSpPr>
        <a:xfrm>
          <a:off x="0" y="0"/>
          <a:ext cx="0" cy="0"/>
          <a:chOff x="0" y="0"/>
          <a:chExt cx="0" cy="0"/>
        </a:xfrm>
      </p:grpSpPr>
      <p:sp>
        <p:nvSpPr>
          <p:cNvPr id="822" name="Google Shape;822;p60"/>
          <p:cNvSpPr txBox="1"/>
          <p:nvPr/>
        </p:nvSpPr>
        <p:spPr>
          <a:xfrm>
            <a:off x="624848" y="887683"/>
            <a:ext cx="4921250" cy="2133600"/>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92700">
            <a:spAutoFit/>
          </a:bodyPr>
          <a:lstStyle/>
          <a:p>
            <a:pPr indent="0" lvl="0" marL="97155" rtl="0" algn="l">
              <a:lnSpc>
                <a:spcPct val="100000"/>
              </a:lnSpc>
              <a:spcBef>
                <a:spcPts val="0"/>
              </a:spcBef>
              <a:spcAft>
                <a:spcPts val="0"/>
              </a:spcAft>
              <a:buNone/>
            </a:pPr>
            <a:r>
              <a:rPr b="1" lang="en-US" sz="1400">
                <a:latin typeface="Arial"/>
                <a:ea typeface="Arial"/>
                <a:cs typeface="Arial"/>
                <a:sym typeface="Arial"/>
              </a:rPr>
              <a:t>Ejemplo de plantilla de muestreo de tiempo completa</a:t>
            </a:r>
            <a:endParaRPr sz="1400">
              <a:latin typeface="Arial"/>
              <a:ea typeface="Arial"/>
              <a:cs typeface="Arial"/>
              <a:sym typeface="Arial"/>
            </a:endParaRPr>
          </a:p>
          <a:p>
            <a:pPr indent="0" lvl="0" marL="97155" marR="154940" rtl="0" algn="l">
              <a:lnSpc>
                <a:spcPct val="120900"/>
              </a:lnSpc>
              <a:spcBef>
                <a:spcPts val="585"/>
              </a:spcBef>
              <a:spcAft>
                <a:spcPts val="0"/>
              </a:spcAft>
              <a:buNone/>
            </a:pPr>
            <a:r>
              <a:rPr lang="en-US" sz="1400">
                <a:latin typeface="Arial"/>
                <a:ea typeface="Arial"/>
                <a:cs typeface="Arial"/>
                <a:sym typeface="Arial"/>
              </a:rPr>
              <a:t>Este maestro, Héctor, había observado y codificado en vivo el trabajo grupal con cuatro estudiantes. Buscaba razonar de forma explícita e invitar a razonar. Observó durante un minuto seguido y luego paró durante 30 segundos, registrando cuando escuchó ejemplos de RE e IR. También ha grabado algunas breves notas de aspectos del diálogo que parecían importantes.</a:t>
            </a:r>
            <a:endParaRPr sz="1400">
              <a:latin typeface="Arial"/>
              <a:ea typeface="Arial"/>
              <a:cs typeface="Arial"/>
              <a:sym typeface="Arial"/>
            </a:endParaRPr>
          </a:p>
        </p:txBody>
      </p:sp>
      <p:sp>
        <p:nvSpPr>
          <p:cNvPr id="823" name="Google Shape;823;p60"/>
          <p:cNvSpPr txBox="1"/>
          <p:nvPr/>
        </p:nvSpPr>
        <p:spPr>
          <a:xfrm>
            <a:off x="450477" y="6512948"/>
            <a:ext cx="8342630" cy="62420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1000">
                <a:latin typeface="Arial"/>
                <a:ea typeface="Arial"/>
                <a:cs typeface="Arial"/>
                <a:sym typeface="Arial"/>
              </a:rPr>
              <a:t>Comentarios:</a:t>
            </a:r>
            <a:endParaRPr sz="1000">
              <a:latin typeface="Arial"/>
              <a:ea typeface="Arial"/>
              <a:cs typeface="Arial"/>
              <a:sym typeface="Arial"/>
            </a:endParaRPr>
          </a:p>
          <a:p>
            <a:pPr indent="0" lvl="0" marL="12700" marR="5080" rtl="0" algn="l">
              <a:lnSpc>
                <a:spcPct val="122000"/>
              </a:lnSpc>
              <a:spcBef>
                <a:spcPts val="575"/>
              </a:spcBef>
              <a:spcAft>
                <a:spcPts val="0"/>
              </a:spcAft>
              <a:buNone/>
            </a:pPr>
            <a:r>
              <a:rPr lang="en-US" sz="1000">
                <a:latin typeface="Arial"/>
                <a:ea typeface="Arial"/>
                <a:cs typeface="Arial"/>
                <a:sym typeface="Arial"/>
              </a:rPr>
              <a:t>Rory es bueno razonando: dio muchos argumentos en sus ideas, pero no preguntó a nadie más. Rory dominante, no hay mucho espacio para que otros digan una palabra. Luca dijo "¿Por qué?" cuando Teni dijo algo, pero no explicó y Teni respondió y aportó un argumento.</a:t>
            </a:r>
            <a:endParaRPr sz="1000">
              <a:latin typeface="Arial"/>
              <a:ea typeface="Arial"/>
              <a:cs typeface="Arial"/>
              <a:sym typeface="Arial"/>
            </a:endParaRPr>
          </a:p>
        </p:txBody>
      </p:sp>
      <p:graphicFrame>
        <p:nvGraphicFramePr>
          <p:cNvPr id="824" name="Google Shape;824;p60"/>
          <p:cNvGraphicFramePr/>
          <p:nvPr/>
        </p:nvGraphicFramePr>
        <p:xfrm>
          <a:off x="624848" y="3248513"/>
          <a:ext cx="3000000" cy="3000000"/>
        </p:xfrm>
        <a:graphic>
          <a:graphicData uri="http://schemas.openxmlformats.org/drawingml/2006/table">
            <a:tbl>
              <a:tblPr bandRow="1" firstRow="1">
                <a:noFill/>
                <a:tableStyleId>{E02B4719-DDAF-4ED6-AA46-171F827D3D1C}</a:tableStyleId>
              </a:tblPr>
              <a:tblGrid>
                <a:gridCol w="929375"/>
                <a:gridCol w="929375"/>
                <a:gridCol w="929375"/>
                <a:gridCol w="929375"/>
                <a:gridCol w="929375"/>
                <a:gridCol w="929375"/>
                <a:gridCol w="929375"/>
                <a:gridCol w="929375"/>
                <a:gridCol w="929375"/>
                <a:gridCol w="929375"/>
              </a:tblGrid>
              <a:tr h="370850">
                <a:tc>
                  <a:txBody>
                    <a:bodyPr/>
                    <a:lstStyle/>
                    <a:p>
                      <a:pPr indent="0" lvl="0" marL="0" marR="0" rtl="0" algn="ctr">
                        <a:spcBef>
                          <a:spcPts val="0"/>
                        </a:spcBef>
                        <a:spcAft>
                          <a:spcPts val="0"/>
                        </a:spcAft>
                        <a:buNone/>
                      </a:pPr>
                      <a:r>
                        <a:rPr lang="en-US" sz="1050" u="none" cap="none" strike="noStrike">
                          <a:solidFill>
                            <a:schemeClr val="dk1"/>
                          </a:solidFill>
                        </a:rPr>
                        <a:t>Ventana de tiempo</a:t>
                      </a:r>
                      <a:endParaRPr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050" u="none" cap="none" strike="noStrike">
                          <a:solidFill>
                            <a:schemeClr val="dk1"/>
                          </a:solidFill>
                        </a:rPr>
                        <a:t>Profesor presente</a:t>
                      </a:r>
                      <a:endParaRPr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gridSpan="2">
                  <a:txBody>
                    <a:bodyPr/>
                    <a:lstStyle/>
                    <a:p>
                      <a:pPr indent="0" lvl="0" marL="0" marR="0" rtl="0" algn="ctr">
                        <a:spcBef>
                          <a:spcPts val="0"/>
                        </a:spcBef>
                        <a:spcAft>
                          <a:spcPts val="0"/>
                        </a:spcAft>
                        <a:buNone/>
                      </a:pPr>
                      <a:r>
                        <a:rPr lang="en-US" sz="1050" u="none" cap="none" strike="noStrike">
                          <a:solidFill>
                            <a:schemeClr val="dk1"/>
                          </a:solidFill>
                        </a:rPr>
                        <a:t>Estudiante 1: Roy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gridSpan="2">
                  <a:txBody>
                    <a:bodyPr/>
                    <a:lstStyle/>
                    <a:p>
                      <a:pPr indent="0" lvl="0" marL="0" marR="0" rtl="0" algn="ctr">
                        <a:spcBef>
                          <a:spcPts val="0"/>
                        </a:spcBef>
                        <a:spcAft>
                          <a:spcPts val="0"/>
                        </a:spcAft>
                        <a:buNone/>
                      </a:pPr>
                      <a:r>
                        <a:rPr lang="en-US" sz="1050" u="none" cap="none" strike="noStrike">
                          <a:solidFill>
                            <a:schemeClr val="dk1"/>
                          </a:solidFill>
                        </a:rPr>
                        <a:t>Estudiante 2: Inés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gridSpan="2">
                  <a:txBody>
                    <a:bodyPr/>
                    <a:lstStyle/>
                    <a:p>
                      <a:pPr indent="0" lvl="0" marL="0" marR="0" rtl="0" algn="ctr">
                        <a:lnSpc>
                          <a:spcPct val="100000"/>
                        </a:lnSpc>
                        <a:spcBef>
                          <a:spcPts val="0"/>
                        </a:spcBef>
                        <a:spcAft>
                          <a:spcPts val="0"/>
                        </a:spcAft>
                        <a:buClr>
                          <a:schemeClr val="dk1"/>
                        </a:buClr>
                        <a:buSzPts val="1050"/>
                        <a:buFont typeface="Calibri"/>
                        <a:buNone/>
                      </a:pPr>
                      <a:r>
                        <a:rPr lang="en-US" sz="1050" u="none" cap="none" strike="noStrike">
                          <a:solidFill>
                            <a:schemeClr val="dk1"/>
                          </a:solidFill>
                        </a:rPr>
                        <a:t>Estudiante 3: Luca</a:t>
                      </a:r>
                      <a:endParaRPr/>
                    </a:p>
                    <a:p>
                      <a:pPr indent="0" lvl="0" marL="0" marR="0" rtl="0" algn="ctr">
                        <a:spcBef>
                          <a:spcPts val="0"/>
                        </a:spcBef>
                        <a:spcAft>
                          <a:spcPts val="0"/>
                        </a:spcAft>
                        <a:buNone/>
                      </a:pPr>
                      <a:r>
                        <a:t/>
                      </a:r>
                      <a:endParaRPr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gridSpan="2">
                  <a:txBody>
                    <a:bodyPr/>
                    <a:lstStyle/>
                    <a:p>
                      <a:pPr indent="0" lvl="0" marL="0" marR="0" rtl="0" algn="ctr">
                        <a:spcBef>
                          <a:spcPts val="0"/>
                        </a:spcBef>
                        <a:spcAft>
                          <a:spcPts val="0"/>
                        </a:spcAft>
                        <a:buNone/>
                      </a:pPr>
                      <a:r>
                        <a:rPr lang="en-US" sz="1050" u="none" cap="none" strike="noStrike">
                          <a:solidFill>
                            <a:schemeClr val="dk1"/>
                          </a:solidFill>
                        </a:rPr>
                        <a:t>Estudiante 4: Teni</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r>
              <a:tr h="370850">
                <a:tc>
                  <a:txBody>
                    <a:bodyPr/>
                    <a:lstStyle/>
                    <a:p>
                      <a:pPr indent="0" lvl="0" marL="0" marR="0" rtl="0" algn="ctr">
                        <a:spcBef>
                          <a:spcPts val="0"/>
                        </a:spcBef>
                        <a:spcAft>
                          <a:spcPts val="0"/>
                        </a:spcAft>
                        <a:buNone/>
                      </a:pPr>
                      <a:r>
                        <a:t/>
                      </a:r>
                      <a:endParaRPr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050" u="none" cap="none" strike="noStrike">
                          <a:solidFill>
                            <a:schemeClr val="dk1"/>
                          </a:solidFill>
                        </a:rPr>
                        <a:t>IR</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050" u="none" cap="none" strike="noStrike">
                          <a:solidFill>
                            <a:schemeClr val="dk1"/>
                          </a:solidFill>
                        </a:rPr>
                        <a:t>RE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050" u="none" cap="none" strike="noStrike">
                          <a:solidFill>
                            <a:schemeClr val="dk1"/>
                          </a:solidFill>
                        </a:rPr>
                        <a:t>IR</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050" u="none" cap="none" strike="noStrike">
                          <a:solidFill>
                            <a:schemeClr val="dk1"/>
                          </a:solidFill>
                        </a:rPr>
                        <a:t>RE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050" u="none" cap="none" strike="noStrike">
                          <a:solidFill>
                            <a:schemeClr val="dk1"/>
                          </a:solidFill>
                        </a:rPr>
                        <a:t>IR</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050" u="none" cap="none" strike="noStrike">
                          <a:solidFill>
                            <a:schemeClr val="dk1"/>
                          </a:solidFill>
                        </a:rPr>
                        <a:t>RE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050" u="none" cap="none" strike="noStrike">
                          <a:solidFill>
                            <a:schemeClr val="dk1"/>
                          </a:solidFill>
                        </a:rPr>
                        <a:t>IR</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050" u="none" cap="none" strike="noStrike">
                          <a:solidFill>
                            <a:schemeClr val="dk1"/>
                          </a:solidFill>
                        </a:rPr>
                        <a:t>RE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marR="0" rtl="0" algn="ctr">
                        <a:spcBef>
                          <a:spcPts val="0"/>
                        </a:spcBef>
                        <a:spcAft>
                          <a:spcPts val="0"/>
                        </a:spcAft>
                        <a:buNone/>
                      </a:pPr>
                      <a:r>
                        <a:rPr lang="en-US" sz="1050" u="none" cap="none" strike="noStrike">
                          <a:solidFill>
                            <a:schemeClr val="dk1"/>
                          </a:solidFill>
                        </a:rPr>
                        <a:t>1</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050" u="none" cap="none" strike="noStrike">
                          <a:solidFill>
                            <a:schemeClr val="dk1"/>
                          </a:solidFill>
                        </a:rPr>
                        <a:t>X</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marR="0" rtl="0" algn="ctr">
                        <a:spcBef>
                          <a:spcPts val="0"/>
                        </a:spcBef>
                        <a:spcAft>
                          <a:spcPts val="0"/>
                        </a:spcAft>
                        <a:buNone/>
                      </a:pPr>
                      <a:r>
                        <a:rPr lang="en-US" sz="1050" u="none" cap="none" strike="noStrike">
                          <a:solidFill>
                            <a:schemeClr val="dk1"/>
                          </a:solidFill>
                        </a:rPr>
                        <a:t>2</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050" u="none" cap="none" strike="noStrike">
                          <a:solidFill>
                            <a:schemeClr val="dk1"/>
                          </a:solidFill>
                        </a:rPr>
                        <a:t>X</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marR="0" rtl="0" algn="ctr">
                        <a:spcBef>
                          <a:spcPts val="0"/>
                        </a:spcBef>
                        <a:spcAft>
                          <a:spcPts val="0"/>
                        </a:spcAft>
                        <a:buNone/>
                      </a:pPr>
                      <a:r>
                        <a:rPr lang="en-US" sz="1050" u="none" cap="none" strike="noStrike">
                          <a:solidFill>
                            <a:schemeClr val="dk1"/>
                          </a:solidFill>
                        </a:rPr>
                        <a:t>3</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050" u="none" cap="none" strike="noStrike">
                          <a:solidFill>
                            <a:schemeClr val="dk1"/>
                          </a:solidFill>
                        </a:rPr>
                        <a:t>X</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050" u="none" cap="none" strike="noStrike">
                          <a:solidFill>
                            <a:schemeClr val="dk1"/>
                          </a:solidFill>
                        </a:rPr>
                        <a:t>X</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marR="0" rtl="0" algn="ctr">
                        <a:spcBef>
                          <a:spcPts val="0"/>
                        </a:spcBef>
                        <a:spcAft>
                          <a:spcPts val="0"/>
                        </a:spcAft>
                        <a:buNone/>
                      </a:pPr>
                      <a:r>
                        <a:rPr lang="en-US" sz="1050" u="none" cap="none" strike="noStrike">
                          <a:solidFill>
                            <a:schemeClr val="dk1"/>
                          </a:solidFill>
                        </a:rPr>
                        <a:t>4</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050" u="none" cap="none" strike="noStrike">
                          <a:solidFill>
                            <a:schemeClr val="dk1"/>
                          </a:solidFill>
                        </a:rPr>
                        <a:t>X</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050" u="none" cap="none" strike="noStrike">
                          <a:solidFill>
                            <a:schemeClr val="dk1"/>
                          </a:solidFill>
                        </a:rPr>
                        <a:t>X</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050" u="none" cap="none" strike="noStrike">
                          <a:solidFill>
                            <a:schemeClr val="dk1"/>
                          </a:solidFill>
                        </a:rPr>
                        <a:t>X</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marR="0" rtl="0" algn="ctr">
                        <a:spcBef>
                          <a:spcPts val="0"/>
                        </a:spcBef>
                        <a:spcAft>
                          <a:spcPts val="0"/>
                        </a:spcAft>
                        <a:buNone/>
                      </a:pPr>
                      <a:r>
                        <a:rPr lang="en-US" sz="1050" u="none" cap="none" strike="noStrike">
                          <a:solidFill>
                            <a:schemeClr val="dk1"/>
                          </a:solidFill>
                        </a:rPr>
                        <a:t>5</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050" u="none" cap="none" strike="noStrike">
                          <a:solidFill>
                            <a:schemeClr val="dk1"/>
                          </a:solidFill>
                        </a:rPr>
                        <a:t>X</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marR="0" rtl="0" algn="ctr">
                        <a:spcBef>
                          <a:spcPts val="0"/>
                        </a:spcBef>
                        <a:spcAft>
                          <a:spcPts val="0"/>
                        </a:spcAft>
                        <a:buNone/>
                      </a:pPr>
                      <a:r>
                        <a:rPr lang="en-US" sz="1050" u="none" cap="none" strike="noStrike">
                          <a:solidFill>
                            <a:schemeClr val="dk1"/>
                          </a:solidFill>
                        </a:rPr>
                        <a:t>6</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050" u="none" cap="none" strike="noStrike">
                          <a:solidFill>
                            <a:schemeClr val="dk1"/>
                          </a:solidFill>
                        </a:rPr>
                        <a:t>X</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28" name="Shape 828"/>
        <p:cNvGrpSpPr/>
        <p:nvPr/>
      </p:nvGrpSpPr>
      <p:grpSpPr>
        <a:xfrm>
          <a:off x="0" y="0"/>
          <a:ext cx="0" cy="0"/>
          <a:chOff x="0" y="0"/>
          <a:chExt cx="0" cy="0"/>
        </a:xfrm>
      </p:grpSpPr>
      <p:grpSp>
        <p:nvGrpSpPr>
          <p:cNvPr id="829" name="Google Shape;829;p61"/>
          <p:cNvGrpSpPr/>
          <p:nvPr/>
        </p:nvGrpSpPr>
        <p:grpSpPr>
          <a:xfrm>
            <a:off x="474860" y="759960"/>
            <a:ext cx="4686299" cy="6409055"/>
            <a:chOff x="474860" y="759960"/>
            <a:chExt cx="4686299" cy="6409055"/>
          </a:xfrm>
        </p:grpSpPr>
        <p:pic>
          <p:nvPicPr>
            <p:cNvPr id="830" name="Google Shape;830;p61"/>
            <p:cNvPicPr preferRelativeResize="0"/>
            <p:nvPr/>
          </p:nvPicPr>
          <p:blipFill rotWithShape="1">
            <a:blip r:embed="rId3">
              <a:alphaModFix/>
            </a:blip>
            <a:srcRect b="0" l="0" r="0" t="0"/>
            <a:stretch/>
          </p:blipFill>
          <p:spPr>
            <a:xfrm>
              <a:off x="474860" y="910402"/>
              <a:ext cx="276225" cy="276224"/>
            </a:xfrm>
            <a:prstGeom prst="rect">
              <a:avLst/>
            </a:prstGeom>
            <a:noFill/>
            <a:ln>
              <a:noFill/>
            </a:ln>
          </p:spPr>
        </p:pic>
        <p:sp>
          <p:nvSpPr>
            <p:cNvPr id="831" name="Google Shape;831;p61"/>
            <p:cNvSpPr/>
            <p:nvPr/>
          </p:nvSpPr>
          <p:spPr>
            <a:xfrm>
              <a:off x="479939" y="759960"/>
              <a:ext cx="4681220" cy="6409055"/>
            </a:xfrm>
            <a:custGeom>
              <a:rect b="b" l="l" r="r" t="t"/>
              <a:pathLst>
                <a:path extrusionOk="0" h="6409055" w="4681220">
                  <a:moveTo>
                    <a:pt x="4681220" y="0"/>
                  </a:moveTo>
                  <a:lnTo>
                    <a:pt x="0" y="0"/>
                  </a:lnTo>
                  <a:lnTo>
                    <a:pt x="0" y="6409054"/>
                  </a:lnTo>
                  <a:lnTo>
                    <a:pt x="4681220" y="6409054"/>
                  </a:lnTo>
                  <a:lnTo>
                    <a:pt x="468122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832" name="Google Shape;832;p61"/>
            <p:cNvSpPr/>
            <p:nvPr/>
          </p:nvSpPr>
          <p:spPr>
            <a:xfrm>
              <a:off x="492766" y="772787"/>
              <a:ext cx="4655820" cy="6383655"/>
            </a:xfrm>
            <a:custGeom>
              <a:rect b="b" l="l" r="r" t="t"/>
              <a:pathLst>
                <a:path extrusionOk="0" h="6383655" w="4655820">
                  <a:moveTo>
                    <a:pt x="0" y="0"/>
                  </a:moveTo>
                  <a:lnTo>
                    <a:pt x="4655566" y="0"/>
                  </a:lnTo>
                  <a:lnTo>
                    <a:pt x="4655566" y="6383401"/>
                  </a:lnTo>
                  <a:lnTo>
                    <a:pt x="0" y="6383401"/>
                  </a:lnTo>
                  <a:lnTo>
                    <a:pt x="0" y="0"/>
                  </a:lnTo>
                  <a:close/>
                </a:path>
              </a:pathLst>
            </a:custGeom>
            <a:noFill/>
            <a:ln cap="flat" cmpd="sng" w="31750">
              <a:solidFill>
                <a:srgbClr val="2791A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graphicFrame>
        <p:nvGraphicFramePr>
          <p:cNvPr id="833" name="Google Shape;833;p61"/>
          <p:cNvGraphicFramePr/>
          <p:nvPr/>
        </p:nvGraphicFramePr>
        <p:xfrm>
          <a:off x="5818512" y="3160656"/>
          <a:ext cx="3000000" cy="3000000"/>
        </p:xfrm>
        <a:graphic>
          <a:graphicData uri="http://schemas.openxmlformats.org/drawingml/2006/table">
            <a:tbl>
              <a:tblPr bandRow="1" firstRow="1">
                <a:noFill/>
                <a:tableStyleId>{58AB1DB1-8ADB-4D9A-8FE6-866EEACACDEC}</a:tableStyleId>
              </a:tblPr>
              <a:tblGrid>
                <a:gridCol w="1700525"/>
                <a:gridCol w="865500"/>
                <a:gridCol w="813425"/>
                <a:gridCol w="1200775"/>
              </a:tblGrid>
              <a:tr h="615325">
                <a:tc>
                  <a:txBody>
                    <a:bodyPr/>
                    <a:lstStyle/>
                    <a:p>
                      <a:pPr indent="0" lvl="0" marL="0" marR="0" rtl="0" algn="l">
                        <a:lnSpc>
                          <a:spcPct val="100000"/>
                        </a:lnSpc>
                        <a:spcBef>
                          <a:spcPts val="0"/>
                        </a:spcBef>
                        <a:spcAft>
                          <a:spcPts val="0"/>
                        </a:spcAft>
                        <a:buNone/>
                      </a:pPr>
                      <a:r>
                        <a:t/>
                      </a:r>
                      <a:endParaRPr sz="1000" u="none" cap="none" strike="noStrike">
                        <a:latin typeface="Times New Roman"/>
                        <a:ea typeface="Times New Roman"/>
                        <a:cs typeface="Times New Roman"/>
                        <a:sym typeface="Times New Roman"/>
                      </a:endParaRPr>
                    </a:p>
                    <a:p>
                      <a:pPr indent="0" lvl="0" marL="240029" marR="0" rtl="0" algn="l">
                        <a:lnSpc>
                          <a:spcPct val="100000"/>
                        </a:lnSpc>
                        <a:spcBef>
                          <a:spcPts val="0"/>
                        </a:spcBef>
                        <a:spcAft>
                          <a:spcPts val="0"/>
                        </a:spcAft>
                        <a:buNone/>
                      </a:pPr>
                      <a:r>
                        <a:rPr b="1" lang="en-US" sz="1000" u="none" cap="none" strike="noStrike">
                          <a:latin typeface="Arial"/>
                          <a:ea typeface="Arial"/>
                          <a:cs typeface="Arial"/>
                          <a:sym typeface="Arial"/>
                        </a:rPr>
                        <a:t>Nombre del estudiante</a:t>
                      </a:r>
                      <a:endParaRPr sz="1000" u="none" cap="none" strike="noStrike">
                        <a:latin typeface="Arial"/>
                        <a:ea typeface="Arial"/>
                        <a:cs typeface="Arial"/>
                        <a:sym typeface="Arial"/>
                      </a:endParaRPr>
                    </a:p>
                  </a:txBody>
                  <a:tcPr marT="285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1" lang="en-US" sz="1000" u="none" cap="none" strike="noStrike">
                          <a:latin typeface="Arial"/>
                          <a:ea typeface="Arial"/>
                          <a:cs typeface="Arial"/>
                          <a:sym typeface="Arial"/>
                        </a:rPr>
                        <a:t>R</a:t>
                      </a:r>
                      <a:endParaRPr sz="1000" u="none" cap="none" strike="noStrike">
                        <a:latin typeface="Arial"/>
                        <a:ea typeface="Arial"/>
                        <a:cs typeface="Arial"/>
                        <a:sym typeface="Arial"/>
                      </a:endParaRPr>
                    </a:p>
                  </a:txBody>
                  <a:tcPr marT="285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1" lang="en-US" sz="1000" u="none" cap="none" strike="noStrike">
                          <a:latin typeface="Arial"/>
                          <a:ea typeface="Arial"/>
                          <a:cs typeface="Arial"/>
                          <a:sym typeface="Arial"/>
                        </a:rPr>
                        <a:t>D</a:t>
                      </a:r>
                      <a:endParaRPr sz="1000" u="none" cap="none" strike="noStrike">
                        <a:latin typeface="Arial"/>
                        <a:ea typeface="Arial"/>
                        <a:cs typeface="Arial"/>
                        <a:sym typeface="Arial"/>
                      </a:endParaRPr>
                    </a:p>
                  </a:txBody>
                  <a:tcPr marT="285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113663" lvl="0" marL="41910" marR="40005" rtl="0" algn="l">
                        <a:lnSpc>
                          <a:spcPct val="120000"/>
                        </a:lnSpc>
                        <a:spcBef>
                          <a:spcPts val="0"/>
                        </a:spcBef>
                        <a:spcAft>
                          <a:spcPts val="0"/>
                        </a:spcAft>
                        <a:buNone/>
                      </a:pPr>
                      <a:r>
                        <a:rPr b="1" lang="en-US" sz="1000" u="none" cap="none" strike="noStrike">
                          <a:latin typeface="Arial"/>
                          <a:ea typeface="Arial"/>
                          <a:cs typeface="Arial"/>
                          <a:sym typeface="Arial"/>
                        </a:rPr>
                        <a:t>Calificación de la participación general</a:t>
                      </a:r>
                      <a:endParaRPr sz="1000" u="none" cap="none" strike="noStrike">
                        <a:latin typeface="Arial"/>
                        <a:ea typeface="Arial"/>
                        <a:cs typeface="Arial"/>
                        <a:sym typeface="Arial"/>
                      </a:endParaRPr>
                    </a:p>
                  </a:txBody>
                  <a:tcPr marT="527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1475">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0850">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0850">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1475">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834" name="Google Shape;834;p61"/>
          <p:cNvSpPr txBox="1"/>
          <p:nvPr/>
        </p:nvSpPr>
        <p:spPr>
          <a:xfrm>
            <a:off x="578490" y="816236"/>
            <a:ext cx="4429125" cy="4916602"/>
          </a:xfrm>
          <a:prstGeom prst="rect">
            <a:avLst/>
          </a:prstGeom>
          <a:noFill/>
          <a:ln>
            <a:noFill/>
          </a:ln>
        </p:spPr>
        <p:txBody>
          <a:bodyPr anchorCtr="0" anchor="t" bIns="0" lIns="0" spcFirstLastPara="1" rIns="0" wrap="square" tIns="12700">
            <a:spAutoFit/>
          </a:bodyPr>
          <a:lstStyle/>
          <a:p>
            <a:pPr indent="0" lvl="0" marL="12700" marR="300355" rtl="0" algn="l">
              <a:lnSpc>
                <a:spcPct val="120000"/>
              </a:lnSpc>
              <a:spcBef>
                <a:spcPts val="0"/>
              </a:spcBef>
              <a:spcAft>
                <a:spcPts val="0"/>
              </a:spcAft>
              <a:buNone/>
            </a:pPr>
            <a:r>
              <a:rPr b="1" lang="en-US" sz="1200">
                <a:latin typeface="Arial"/>
                <a:ea typeface="Arial"/>
                <a:cs typeface="Arial"/>
                <a:sym typeface="Arial"/>
              </a:rPr>
              <a:t>2C: Lista de verificación para individuos en grupos</a:t>
            </a:r>
            <a:endParaRPr sz="1200">
              <a:latin typeface="Arial"/>
              <a:ea typeface="Arial"/>
              <a:cs typeface="Arial"/>
              <a:sym typeface="Arial"/>
            </a:endParaRPr>
          </a:p>
          <a:p>
            <a:pPr indent="0" lvl="0" marL="12700" marR="67945" rtl="0" algn="l">
              <a:lnSpc>
                <a:spcPct val="120700"/>
              </a:lnSpc>
              <a:spcBef>
                <a:spcPts val="610"/>
              </a:spcBef>
              <a:spcAft>
                <a:spcPts val="0"/>
              </a:spcAft>
              <a:buNone/>
            </a:pPr>
            <a:r>
              <a:rPr lang="en-US" sz="1200">
                <a:latin typeface="Arial"/>
                <a:ea typeface="Arial"/>
                <a:cs typeface="Arial"/>
                <a:sym typeface="Arial"/>
              </a:rPr>
              <a:t>Esta lista de verificación se puede utilizar de dos formas. En primer lugar, puede servir como un resumen de 2B: puede registrar los resultados de los y las estudiantes de varios grupos en esta lista de verificación, agregando una calificación de participación general. En segundo lugar, si no es posible realizar un muestreo de tiempo, puede sustituirlo por: observar el diálogo y marcar cuando escuche las categorías que le interesan. Nuevamente, puede otorgar a cada estudiante una calificación general.</a:t>
            </a:r>
            <a:endParaRPr sz="1200">
              <a:latin typeface="Arial"/>
              <a:ea typeface="Arial"/>
              <a:cs typeface="Arial"/>
              <a:sym typeface="Arial"/>
            </a:endParaRPr>
          </a:p>
          <a:p>
            <a:pPr indent="0" lvl="0" marL="12700" marR="143510" rtl="0" algn="l">
              <a:lnSpc>
                <a:spcPct val="120600"/>
              </a:lnSpc>
              <a:spcBef>
                <a:spcPts val="620"/>
              </a:spcBef>
              <a:spcAft>
                <a:spcPts val="0"/>
              </a:spcAft>
              <a:buNone/>
            </a:pPr>
            <a:r>
              <a:rPr lang="en-US" sz="1200">
                <a:latin typeface="Arial"/>
                <a:ea typeface="Arial"/>
                <a:cs typeface="Arial"/>
                <a:sym typeface="Arial"/>
              </a:rPr>
              <a:t>Las listas de verificación de este tipo no pueden capturar todo (no están diseñadas para hacerlo). Sin embargo, es una forma manejable de prestar más atención al diálogo entre estudiantes e identificar tendencias a lo largo del tiempo.</a:t>
            </a:r>
            <a:endParaRPr sz="1200">
              <a:latin typeface="Arial"/>
              <a:ea typeface="Arial"/>
              <a:cs typeface="Arial"/>
              <a:sym typeface="Arial"/>
            </a:endParaRPr>
          </a:p>
          <a:p>
            <a:pPr indent="0" lvl="0" marL="12700" rtl="0" algn="l">
              <a:lnSpc>
                <a:spcPct val="100000"/>
              </a:lnSpc>
              <a:spcBef>
                <a:spcPts val="910"/>
              </a:spcBef>
              <a:spcAft>
                <a:spcPts val="0"/>
              </a:spcAft>
              <a:buNone/>
            </a:pPr>
            <a:r>
              <a:rPr b="1" lang="en-US" sz="1200">
                <a:latin typeface="Arial"/>
                <a:ea typeface="Arial"/>
                <a:cs typeface="Arial"/>
                <a:sym typeface="Arial"/>
              </a:rPr>
              <a:t>Notas de orientación:</a:t>
            </a:r>
            <a:endParaRPr sz="1200">
              <a:latin typeface="Arial"/>
              <a:ea typeface="Arial"/>
              <a:cs typeface="Arial"/>
              <a:sym typeface="Arial"/>
            </a:endParaRPr>
          </a:p>
          <a:p>
            <a:pPr indent="-110489" lvl="0" marL="123189" rtl="0" algn="l">
              <a:lnSpc>
                <a:spcPct val="100000"/>
              </a:lnSpc>
              <a:spcBef>
                <a:spcPts val="890"/>
              </a:spcBef>
              <a:spcAft>
                <a:spcPts val="0"/>
              </a:spcAft>
              <a:buSzPts val="1200"/>
              <a:buFont typeface="Arial"/>
              <a:buChar char="•"/>
            </a:pPr>
            <a:r>
              <a:rPr lang="en-US" sz="1200">
                <a:latin typeface="Arial"/>
                <a:ea typeface="Arial"/>
                <a:cs typeface="Arial"/>
                <a:sym typeface="Arial"/>
              </a:rPr>
              <a:t>Puede elegir uno o dos códigos que le interesen.</a:t>
            </a:r>
            <a:endParaRPr sz="1200">
              <a:latin typeface="Arial"/>
              <a:ea typeface="Arial"/>
              <a:cs typeface="Arial"/>
              <a:sym typeface="Arial"/>
            </a:endParaRPr>
          </a:p>
          <a:p>
            <a:pPr indent="-110489" lvl="0" marL="123189" marR="5080" rtl="0" algn="l">
              <a:lnSpc>
                <a:spcPct val="120000"/>
              </a:lnSpc>
              <a:spcBef>
                <a:spcPts val="620"/>
              </a:spcBef>
              <a:spcAft>
                <a:spcPts val="0"/>
              </a:spcAft>
              <a:buSzPts val="1200"/>
              <a:buFont typeface="Arial"/>
              <a:buChar char="•"/>
            </a:pPr>
            <a:r>
              <a:rPr lang="en-US" sz="1200">
                <a:latin typeface="Arial"/>
                <a:ea typeface="Arial"/>
                <a:cs typeface="Arial"/>
                <a:sym typeface="Arial"/>
              </a:rPr>
              <a:t>Marque las casillas de código si escucha esos códigos en el diálogo de un estudiante en cualquier momento de sus contribuciones al debate.</a:t>
            </a:r>
            <a:endParaRPr sz="1200">
              <a:latin typeface="Arial"/>
              <a:ea typeface="Arial"/>
              <a:cs typeface="Arial"/>
              <a:sym typeface="Arial"/>
            </a:endParaRPr>
          </a:p>
          <a:p>
            <a:pPr indent="-110489" lvl="0" marL="123189" marR="100965" rtl="0" algn="l">
              <a:lnSpc>
                <a:spcPct val="120800"/>
              </a:lnSpc>
              <a:spcBef>
                <a:spcPts val="615"/>
              </a:spcBef>
              <a:spcAft>
                <a:spcPts val="0"/>
              </a:spcAft>
              <a:buSzPts val="1200"/>
              <a:buFont typeface="Arial"/>
              <a:buChar char="•"/>
            </a:pPr>
            <a:r>
              <a:rPr lang="en-US" sz="1200">
                <a:latin typeface="Arial"/>
                <a:ea typeface="Arial"/>
                <a:cs typeface="Arial"/>
                <a:sym typeface="Arial"/>
              </a:rPr>
              <a:t>Si un estudiante participa mucho en el debate, entonces tendrá una calificación general de 3, una cantidad media sería 2 y una participación baja sería una calificación de 1.</a:t>
            </a:r>
            <a:endParaRPr sz="1200">
              <a:latin typeface="Arial"/>
              <a:ea typeface="Arial"/>
              <a:cs typeface="Arial"/>
              <a:sym typeface="Arial"/>
            </a:endParaRPr>
          </a:p>
        </p:txBody>
      </p:sp>
      <p:sp>
        <p:nvSpPr>
          <p:cNvPr id="835" name="Google Shape;835;p61"/>
          <p:cNvSpPr txBox="1"/>
          <p:nvPr/>
        </p:nvSpPr>
        <p:spPr>
          <a:xfrm>
            <a:off x="647398" y="6412364"/>
            <a:ext cx="3931285" cy="20827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200">
                <a:latin typeface="Arial"/>
                <a:ea typeface="Arial"/>
                <a:cs typeface="Arial"/>
                <a:sym typeface="Arial"/>
              </a:rPr>
              <a:t>Una plantilla descargable </a:t>
            </a:r>
            <a:r>
              <a:rPr lang="en-US" sz="1200">
                <a:latin typeface="Arial"/>
                <a:ea typeface="Arial"/>
                <a:cs typeface="Arial"/>
                <a:sym typeface="Arial"/>
              </a:rPr>
              <a:t>está disponible en nuestro sitio web.</a:t>
            </a:r>
            <a:endParaRPr sz="1200">
              <a:latin typeface="Arial"/>
              <a:ea typeface="Arial"/>
              <a:cs typeface="Arial"/>
              <a:sym typeface="Arial"/>
            </a:endParaRPr>
          </a:p>
        </p:txBody>
      </p:sp>
      <p:pic>
        <p:nvPicPr>
          <p:cNvPr id="836" name="Google Shape;836;p61"/>
          <p:cNvPicPr preferRelativeResize="0"/>
          <p:nvPr/>
        </p:nvPicPr>
        <p:blipFill rotWithShape="1">
          <a:blip r:embed="rId4">
            <a:alphaModFix/>
          </a:blip>
          <a:srcRect b="0" l="0" r="0" t="0"/>
          <a:stretch/>
        </p:blipFill>
        <p:spPr>
          <a:xfrm>
            <a:off x="637585" y="6055815"/>
            <a:ext cx="276225" cy="276224"/>
          </a:xfrm>
          <a:prstGeom prst="rect">
            <a:avLst/>
          </a:prstGeom>
          <a:noFill/>
          <a:ln>
            <a:noFill/>
          </a:ln>
        </p:spPr>
      </p:pic>
      <p:sp>
        <p:nvSpPr>
          <p:cNvPr id="837" name="Google Shape;837;p61"/>
          <p:cNvSpPr/>
          <p:nvPr/>
        </p:nvSpPr>
        <p:spPr>
          <a:xfrm>
            <a:off x="5522474" y="2233246"/>
            <a:ext cx="2115185" cy="532130"/>
          </a:xfrm>
          <a:custGeom>
            <a:rect b="b" l="l" r="r" t="t"/>
            <a:pathLst>
              <a:path extrusionOk="0" h="532130" w="2115184">
                <a:moveTo>
                  <a:pt x="2026494" y="0"/>
                </a:moveTo>
                <a:lnTo>
                  <a:pt x="88689" y="0"/>
                </a:lnTo>
                <a:lnTo>
                  <a:pt x="54167" y="6969"/>
                </a:lnTo>
                <a:lnTo>
                  <a:pt x="25976" y="25976"/>
                </a:lnTo>
                <a:lnTo>
                  <a:pt x="6969" y="54168"/>
                </a:lnTo>
                <a:lnTo>
                  <a:pt x="0" y="88690"/>
                </a:lnTo>
                <a:lnTo>
                  <a:pt x="0" y="443439"/>
                </a:lnTo>
                <a:lnTo>
                  <a:pt x="6969" y="477961"/>
                </a:lnTo>
                <a:lnTo>
                  <a:pt x="25976" y="506153"/>
                </a:lnTo>
                <a:lnTo>
                  <a:pt x="54167" y="525160"/>
                </a:lnTo>
                <a:lnTo>
                  <a:pt x="88689" y="532129"/>
                </a:lnTo>
                <a:lnTo>
                  <a:pt x="2026494" y="532129"/>
                </a:lnTo>
                <a:lnTo>
                  <a:pt x="2061016" y="525160"/>
                </a:lnTo>
                <a:lnTo>
                  <a:pt x="2089208" y="506153"/>
                </a:lnTo>
                <a:lnTo>
                  <a:pt x="2108215" y="477961"/>
                </a:lnTo>
                <a:lnTo>
                  <a:pt x="2115184" y="443439"/>
                </a:lnTo>
                <a:lnTo>
                  <a:pt x="2115184" y="88690"/>
                </a:lnTo>
                <a:lnTo>
                  <a:pt x="2108215" y="54168"/>
                </a:lnTo>
                <a:lnTo>
                  <a:pt x="2089208" y="25976"/>
                </a:lnTo>
                <a:lnTo>
                  <a:pt x="2061016" y="6969"/>
                </a:lnTo>
                <a:lnTo>
                  <a:pt x="2026494" y="0"/>
                </a:lnTo>
                <a:close/>
              </a:path>
            </a:pathLst>
          </a:custGeom>
          <a:solidFill>
            <a:srgbClr val="CCCC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838" name="Google Shape;838;p61"/>
          <p:cNvSpPr txBox="1"/>
          <p:nvPr/>
        </p:nvSpPr>
        <p:spPr>
          <a:xfrm>
            <a:off x="5561972" y="2231727"/>
            <a:ext cx="1936114" cy="397510"/>
          </a:xfrm>
          <a:prstGeom prst="rect">
            <a:avLst/>
          </a:prstGeom>
          <a:noFill/>
          <a:ln>
            <a:noFill/>
          </a:ln>
        </p:spPr>
        <p:txBody>
          <a:bodyPr anchorCtr="0" anchor="t" bIns="0" lIns="0" spcFirstLastPara="1" rIns="0" wrap="square" tIns="12050">
            <a:spAutoFit/>
          </a:bodyPr>
          <a:lstStyle/>
          <a:p>
            <a:pPr indent="0" lvl="0" marL="12700" marR="5080" rtl="0" algn="l">
              <a:lnSpc>
                <a:spcPct val="122000"/>
              </a:lnSpc>
              <a:spcBef>
                <a:spcPts val="0"/>
              </a:spcBef>
              <a:spcAft>
                <a:spcPts val="0"/>
              </a:spcAft>
              <a:buNone/>
            </a:pPr>
            <a:r>
              <a:rPr lang="en-US" sz="1000">
                <a:latin typeface="Arial"/>
                <a:ea typeface="Arial"/>
                <a:cs typeface="Arial"/>
                <a:sym typeface="Arial"/>
              </a:rPr>
              <a:t>Agregue tantas filas como necesite para los nombres de sus estudiantes.</a:t>
            </a:r>
            <a:endParaRPr sz="1000">
              <a:latin typeface="Arial"/>
              <a:ea typeface="Arial"/>
              <a:cs typeface="Arial"/>
              <a:sym typeface="Arial"/>
            </a:endParaRPr>
          </a:p>
        </p:txBody>
      </p:sp>
      <p:sp>
        <p:nvSpPr>
          <p:cNvPr id="839" name="Google Shape;839;p61"/>
          <p:cNvSpPr/>
          <p:nvPr/>
        </p:nvSpPr>
        <p:spPr>
          <a:xfrm>
            <a:off x="8284089" y="2156410"/>
            <a:ext cx="2115185" cy="695960"/>
          </a:xfrm>
          <a:custGeom>
            <a:rect b="b" l="l" r="r" t="t"/>
            <a:pathLst>
              <a:path extrusionOk="0" h="695960" w="2115184">
                <a:moveTo>
                  <a:pt x="1999189" y="0"/>
                </a:moveTo>
                <a:lnTo>
                  <a:pt x="115994" y="0"/>
                </a:lnTo>
                <a:lnTo>
                  <a:pt x="70843" y="9115"/>
                </a:lnTo>
                <a:lnTo>
                  <a:pt x="33973" y="33974"/>
                </a:lnTo>
                <a:lnTo>
                  <a:pt x="9115" y="70844"/>
                </a:lnTo>
                <a:lnTo>
                  <a:pt x="0" y="115995"/>
                </a:lnTo>
                <a:lnTo>
                  <a:pt x="0" y="579964"/>
                </a:lnTo>
                <a:lnTo>
                  <a:pt x="9115" y="625115"/>
                </a:lnTo>
                <a:lnTo>
                  <a:pt x="33973" y="661985"/>
                </a:lnTo>
                <a:lnTo>
                  <a:pt x="70843" y="686844"/>
                </a:lnTo>
                <a:lnTo>
                  <a:pt x="115994" y="695959"/>
                </a:lnTo>
                <a:lnTo>
                  <a:pt x="1999189" y="695959"/>
                </a:lnTo>
                <a:lnTo>
                  <a:pt x="2044340" y="686844"/>
                </a:lnTo>
                <a:lnTo>
                  <a:pt x="2081210" y="661985"/>
                </a:lnTo>
                <a:lnTo>
                  <a:pt x="2106069" y="625115"/>
                </a:lnTo>
                <a:lnTo>
                  <a:pt x="2115185" y="579964"/>
                </a:lnTo>
                <a:lnTo>
                  <a:pt x="2115185" y="115995"/>
                </a:lnTo>
                <a:lnTo>
                  <a:pt x="2106069" y="70844"/>
                </a:lnTo>
                <a:lnTo>
                  <a:pt x="2081210" y="33974"/>
                </a:lnTo>
                <a:lnTo>
                  <a:pt x="2044340" y="9115"/>
                </a:lnTo>
                <a:lnTo>
                  <a:pt x="1999189" y="0"/>
                </a:lnTo>
                <a:close/>
              </a:path>
            </a:pathLst>
          </a:custGeom>
          <a:solidFill>
            <a:srgbClr val="CCCC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840" name="Google Shape;840;p61"/>
          <p:cNvSpPr txBox="1"/>
          <p:nvPr/>
        </p:nvSpPr>
        <p:spPr>
          <a:xfrm>
            <a:off x="8329555" y="2167719"/>
            <a:ext cx="1870710" cy="577215"/>
          </a:xfrm>
          <a:prstGeom prst="rect">
            <a:avLst/>
          </a:prstGeom>
          <a:noFill/>
          <a:ln>
            <a:noFill/>
          </a:ln>
        </p:spPr>
        <p:txBody>
          <a:bodyPr anchorCtr="0" anchor="t" bIns="0" lIns="0" spcFirstLastPara="1" rIns="0" wrap="square" tIns="10775">
            <a:spAutoFit/>
          </a:bodyPr>
          <a:lstStyle/>
          <a:p>
            <a:pPr indent="0" lvl="0" marL="12700" marR="5080" rtl="0" algn="l">
              <a:lnSpc>
                <a:spcPct val="121000"/>
              </a:lnSpc>
              <a:spcBef>
                <a:spcPts val="0"/>
              </a:spcBef>
              <a:spcAft>
                <a:spcPts val="0"/>
              </a:spcAft>
              <a:buNone/>
            </a:pPr>
            <a:r>
              <a:rPr lang="en-US" sz="1000">
                <a:latin typeface="Arial"/>
                <a:ea typeface="Arial"/>
                <a:cs typeface="Arial"/>
                <a:sym typeface="Arial"/>
              </a:rPr>
              <a:t>Puede dar a cada estudiante una calificación de participación general entre 1 (bajo) y 3 (alto)</a:t>
            </a:r>
            <a:endParaRPr sz="1000">
              <a:latin typeface="Arial"/>
              <a:ea typeface="Arial"/>
              <a:cs typeface="Arial"/>
              <a:sym typeface="Arial"/>
            </a:endParaRPr>
          </a:p>
        </p:txBody>
      </p:sp>
      <p:sp>
        <p:nvSpPr>
          <p:cNvPr id="841" name="Google Shape;841;p61"/>
          <p:cNvSpPr/>
          <p:nvPr/>
        </p:nvSpPr>
        <p:spPr>
          <a:xfrm>
            <a:off x="6514980" y="5655260"/>
            <a:ext cx="2115185" cy="695960"/>
          </a:xfrm>
          <a:custGeom>
            <a:rect b="b" l="l" r="r" t="t"/>
            <a:pathLst>
              <a:path extrusionOk="0" h="695960" w="2115184">
                <a:moveTo>
                  <a:pt x="1999189" y="0"/>
                </a:moveTo>
                <a:lnTo>
                  <a:pt x="115995" y="0"/>
                </a:lnTo>
                <a:lnTo>
                  <a:pt x="70844" y="9115"/>
                </a:lnTo>
                <a:lnTo>
                  <a:pt x="33974" y="33974"/>
                </a:lnTo>
                <a:lnTo>
                  <a:pt x="9115" y="70844"/>
                </a:lnTo>
                <a:lnTo>
                  <a:pt x="0" y="115995"/>
                </a:lnTo>
                <a:lnTo>
                  <a:pt x="0" y="579964"/>
                </a:lnTo>
                <a:lnTo>
                  <a:pt x="9115" y="625115"/>
                </a:lnTo>
                <a:lnTo>
                  <a:pt x="33974" y="661985"/>
                </a:lnTo>
                <a:lnTo>
                  <a:pt x="70844" y="686844"/>
                </a:lnTo>
                <a:lnTo>
                  <a:pt x="115995" y="695960"/>
                </a:lnTo>
                <a:lnTo>
                  <a:pt x="1999189" y="695960"/>
                </a:lnTo>
                <a:lnTo>
                  <a:pt x="2044340" y="686844"/>
                </a:lnTo>
                <a:lnTo>
                  <a:pt x="2081210" y="661985"/>
                </a:lnTo>
                <a:lnTo>
                  <a:pt x="2106069" y="625115"/>
                </a:lnTo>
                <a:lnTo>
                  <a:pt x="2115185" y="579964"/>
                </a:lnTo>
                <a:lnTo>
                  <a:pt x="2115185" y="115995"/>
                </a:lnTo>
                <a:lnTo>
                  <a:pt x="2106069" y="70844"/>
                </a:lnTo>
                <a:lnTo>
                  <a:pt x="2081210" y="33974"/>
                </a:lnTo>
                <a:lnTo>
                  <a:pt x="2044340" y="9115"/>
                </a:lnTo>
                <a:lnTo>
                  <a:pt x="1999189" y="0"/>
                </a:lnTo>
                <a:close/>
              </a:path>
            </a:pathLst>
          </a:custGeom>
          <a:solidFill>
            <a:srgbClr val="CCCC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842" name="Google Shape;842;p61"/>
          <p:cNvSpPr txBox="1"/>
          <p:nvPr/>
        </p:nvSpPr>
        <p:spPr>
          <a:xfrm>
            <a:off x="6561716" y="5666823"/>
            <a:ext cx="1917700" cy="577215"/>
          </a:xfrm>
          <a:prstGeom prst="rect">
            <a:avLst/>
          </a:prstGeom>
          <a:noFill/>
          <a:ln>
            <a:noFill/>
          </a:ln>
        </p:spPr>
        <p:txBody>
          <a:bodyPr anchorCtr="0" anchor="t" bIns="0" lIns="0" spcFirstLastPara="1" rIns="0" wrap="square" tIns="10775">
            <a:spAutoFit/>
          </a:bodyPr>
          <a:lstStyle/>
          <a:p>
            <a:pPr indent="0" lvl="0" marL="12700" marR="5080" rtl="0" algn="just">
              <a:lnSpc>
                <a:spcPct val="121000"/>
              </a:lnSpc>
              <a:spcBef>
                <a:spcPts val="0"/>
              </a:spcBef>
              <a:spcAft>
                <a:spcPts val="0"/>
              </a:spcAft>
              <a:buNone/>
            </a:pPr>
            <a:r>
              <a:rPr lang="en-US" sz="1000">
                <a:latin typeface="Arial"/>
                <a:ea typeface="Arial"/>
                <a:cs typeface="Arial"/>
                <a:sym typeface="Arial"/>
              </a:rPr>
              <a:t>Agregue las categorías de diálogo en las secciones intermedias, marcando si las escucha.</a:t>
            </a:r>
            <a:endParaRPr sz="1000">
              <a:latin typeface="Arial"/>
              <a:ea typeface="Arial"/>
              <a:cs typeface="Arial"/>
              <a:sym typeface="Arial"/>
            </a:endParaRPr>
          </a:p>
        </p:txBody>
      </p:sp>
      <p:pic>
        <p:nvPicPr>
          <p:cNvPr id="843" name="Google Shape;843;p61"/>
          <p:cNvPicPr preferRelativeResize="0"/>
          <p:nvPr/>
        </p:nvPicPr>
        <p:blipFill rotWithShape="1">
          <a:blip r:embed="rId5">
            <a:alphaModFix/>
          </a:blip>
          <a:srcRect b="0" l="0" r="0" t="0"/>
          <a:stretch/>
        </p:blipFill>
        <p:spPr>
          <a:xfrm>
            <a:off x="5512001" y="2518465"/>
            <a:ext cx="981705" cy="984037"/>
          </a:xfrm>
          <a:prstGeom prst="rect">
            <a:avLst/>
          </a:prstGeom>
          <a:noFill/>
          <a:ln>
            <a:noFill/>
          </a:ln>
        </p:spPr>
      </p:pic>
      <p:pic>
        <p:nvPicPr>
          <p:cNvPr id="844" name="Google Shape;844;p61"/>
          <p:cNvPicPr preferRelativeResize="0"/>
          <p:nvPr/>
        </p:nvPicPr>
        <p:blipFill rotWithShape="1">
          <a:blip r:embed="rId6">
            <a:alphaModFix/>
          </a:blip>
          <a:srcRect b="0" l="0" r="0" t="0"/>
          <a:stretch/>
        </p:blipFill>
        <p:spPr>
          <a:xfrm>
            <a:off x="9447729" y="2521006"/>
            <a:ext cx="981705" cy="984037"/>
          </a:xfrm>
          <a:prstGeom prst="rect">
            <a:avLst/>
          </a:prstGeom>
          <a:noFill/>
          <a:ln>
            <a:noFill/>
          </a:ln>
        </p:spPr>
      </p:pic>
      <p:pic>
        <p:nvPicPr>
          <p:cNvPr id="845" name="Google Shape;845;p61"/>
          <p:cNvPicPr preferRelativeResize="0"/>
          <p:nvPr/>
        </p:nvPicPr>
        <p:blipFill rotWithShape="1">
          <a:blip r:embed="rId7">
            <a:alphaModFix/>
          </a:blip>
          <a:srcRect b="0" l="0" r="0" t="0"/>
          <a:stretch/>
        </p:blipFill>
        <p:spPr>
          <a:xfrm>
            <a:off x="8092352" y="4854254"/>
            <a:ext cx="808287" cy="973359"/>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49" name="Shape 849"/>
        <p:cNvGrpSpPr/>
        <p:nvPr/>
      </p:nvGrpSpPr>
      <p:grpSpPr>
        <a:xfrm>
          <a:off x="0" y="0"/>
          <a:ext cx="0" cy="0"/>
          <a:chOff x="0" y="0"/>
          <a:chExt cx="0" cy="0"/>
        </a:xfrm>
      </p:grpSpPr>
      <p:pic>
        <p:nvPicPr>
          <p:cNvPr id="850" name="Google Shape;850;p62"/>
          <p:cNvPicPr preferRelativeResize="0"/>
          <p:nvPr/>
        </p:nvPicPr>
        <p:blipFill rotWithShape="1">
          <a:blip r:embed="rId3">
            <a:alphaModFix/>
          </a:blip>
          <a:srcRect b="0" l="0" r="0" t="0"/>
          <a:stretch/>
        </p:blipFill>
        <p:spPr>
          <a:xfrm>
            <a:off x="474860" y="4554563"/>
            <a:ext cx="276225" cy="276225"/>
          </a:xfrm>
          <a:prstGeom prst="rect">
            <a:avLst/>
          </a:prstGeom>
          <a:noFill/>
          <a:ln>
            <a:noFill/>
          </a:ln>
        </p:spPr>
      </p:pic>
      <p:grpSp>
        <p:nvGrpSpPr>
          <p:cNvPr id="851" name="Google Shape;851;p62"/>
          <p:cNvGrpSpPr/>
          <p:nvPr/>
        </p:nvGrpSpPr>
        <p:grpSpPr>
          <a:xfrm>
            <a:off x="418981" y="1086931"/>
            <a:ext cx="4681220" cy="4907280"/>
            <a:chOff x="418981" y="1086931"/>
            <a:chExt cx="4681220" cy="4907280"/>
          </a:xfrm>
        </p:grpSpPr>
        <p:pic>
          <p:nvPicPr>
            <p:cNvPr id="852" name="Google Shape;852;p62"/>
            <p:cNvPicPr preferRelativeResize="0"/>
            <p:nvPr/>
          </p:nvPicPr>
          <p:blipFill rotWithShape="1">
            <a:blip r:embed="rId3">
              <a:alphaModFix/>
            </a:blip>
            <a:srcRect b="0" l="0" r="0" t="0"/>
            <a:stretch/>
          </p:blipFill>
          <p:spPr>
            <a:xfrm>
              <a:off x="474860" y="5201454"/>
              <a:ext cx="276225" cy="276225"/>
            </a:xfrm>
            <a:prstGeom prst="rect">
              <a:avLst/>
            </a:prstGeom>
            <a:noFill/>
            <a:ln>
              <a:noFill/>
            </a:ln>
          </p:spPr>
        </p:pic>
        <p:sp>
          <p:nvSpPr>
            <p:cNvPr id="853" name="Google Shape;853;p62"/>
            <p:cNvSpPr/>
            <p:nvPr/>
          </p:nvSpPr>
          <p:spPr>
            <a:xfrm>
              <a:off x="418981" y="1086931"/>
              <a:ext cx="4681220" cy="4907280"/>
            </a:xfrm>
            <a:custGeom>
              <a:rect b="b" l="l" r="r" t="t"/>
              <a:pathLst>
                <a:path extrusionOk="0" h="4907280" w="4681220">
                  <a:moveTo>
                    <a:pt x="4681219" y="0"/>
                  </a:moveTo>
                  <a:lnTo>
                    <a:pt x="0" y="0"/>
                  </a:lnTo>
                  <a:lnTo>
                    <a:pt x="0" y="4907280"/>
                  </a:lnTo>
                  <a:lnTo>
                    <a:pt x="4681219" y="4907280"/>
                  </a:lnTo>
                  <a:lnTo>
                    <a:pt x="4681219"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graphicFrame>
        <p:nvGraphicFramePr>
          <p:cNvPr id="854" name="Google Shape;854;p62"/>
          <p:cNvGraphicFramePr/>
          <p:nvPr/>
        </p:nvGraphicFramePr>
        <p:xfrm>
          <a:off x="5711832" y="1929264"/>
          <a:ext cx="3000000" cy="3000000"/>
        </p:xfrm>
        <a:graphic>
          <a:graphicData uri="http://schemas.openxmlformats.org/drawingml/2006/table">
            <a:tbl>
              <a:tblPr bandRow="1" firstRow="1">
                <a:noFill/>
                <a:tableStyleId>{58AB1DB1-8ADB-4D9A-8FE6-866EEACACDEC}</a:tableStyleId>
              </a:tblPr>
              <a:tblGrid>
                <a:gridCol w="1021075"/>
                <a:gridCol w="1225550"/>
                <a:gridCol w="2380625"/>
              </a:tblGrid>
              <a:tr h="746750">
                <a:tc>
                  <a:txBody>
                    <a:bodyPr/>
                    <a:lstStyle/>
                    <a:p>
                      <a:pPr indent="-80644" lvl="0" marL="276860" marR="187960" rtl="0" algn="l">
                        <a:lnSpc>
                          <a:spcPct val="121700"/>
                        </a:lnSpc>
                        <a:spcBef>
                          <a:spcPts val="0"/>
                        </a:spcBef>
                        <a:spcAft>
                          <a:spcPts val="0"/>
                        </a:spcAft>
                        <a:buNone/>
                      </a:pPr>
                      <a:r>
                        <a:rPr b="1" lang="en-US" sz="1200" u="none" cap="none" strike="noStrike">
                          <a:latin typeface="Arial"/>
                          <a:ea typeface="Arial"/>
                          <a:cs typeface="Arial"/>
                          <a:sym typeface="Arial"/>
                        </a:rPr>
                        <a:t>Código de diálogo</a:t>
                      </a:r>
                      <a:endParaRPr sz="1200" u="none" cap="none" strike="noStrike">
                        <a:latin typeface="Arial"/>
                        <a:ea typeface="Arial"/>
                        <a:cs typeface="Arial"/>
                        <a:sym typeface="Arial"/>
                      </a:endParaRPr>
                    </a:p>
                  </a:txBody>
                  <a:tcPr marT="666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p>
                      <a:pPr indent="0" lvl="0" marL="88900" marR="0" rtl="0" algn="l">
                        <a:lnSpc>
                          <a:spcPct val="100000"/>
                        </a:lnSpc>
                        <a:spcBef>
                          <a:spcPts val="0"/>
                        </a:spcBef>
                        <a:spcAft>
                          <a:spcPts val="0"/>
                        </a:spcAft>
                        <a:buNone/>
                      </a:pPr>
                      <a:r>
                        <a:rPr b="1" lang="en-US" sz="1200" u="none" cap="none" strike="noStrike">
                          <a:latin typeface="Arial"/>
                          <a:ea typeface="Arial"/>
                          <a:cs typeface="Arial"/>
                          <a:sym typeface="Arial"/>
                        </a:rPr>
                        <a:t>Calificación (1-3)</a:t>
                      </a:r>
                      <a:endParaRPr sz="1200" u="none" cap="none" strike="noStrike">
                        <a:latin typeface="Arial"/>
                        <a:ea typeface="Arial"/>
                        <a:cs typeface="Arial"/>
                        <a:sym typeface="Arial"/>
                      </a:endParaRPr>
                    </a:p>
                  </a:txBody>
                  <a:tcPr marT="438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p>
                      <a:pPr indent="0" lvl="0" marL="786130" marR="0" rtl="0" algn="l">
                        <a:lnSpc>
                          <a:spcPct val="100000"/>
                        </a:lnSpc>
                        <a:spcBef>
                          <a:spcPts val="0"/>
                        </a:spcBef>
                        <a:spcAft>
                          <a:spcPts val="0"/>
                        </a:spcAft>
                        <a:buNone/>
                      </a:pPr>
                      <a:r>
                        <a:rPr b="1" lang="en-US" sz="1200" u="none" cap="none" strike="noStrike">
                          <a:latin typeface="Arial"/>
                          <a:ea typeface="Arial"/>
                          <a:cs typeface="Arial"/>
                          <a:sym typeface="Arial"/>
                        </a:rPr>
                        <a:t>Comentarios</a:t>
                      </a:r>
                      <a:endParaRPr sz="1200" u="none" cap="none" strike="noStrike">
                        <a:latin typeface="Arial"/>
                        <a:ea typeface="Arial"/>
                        <a:cs typeface="Arial"/>
                        <a:sym typeface="Arial"/>
                      </a:endParaRPr>
                    </a:p>
                  </a:txBody>
                  <a:tcPr marT="438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46750">
                <a:tc>
                  <a:txBody>
                    <a:bodyPr/>
                    <a:lstStyle/>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p>
                      <a:pPr indent="0" lvl="0" marL="635" marR="0" rtl="0" algn="ctr">
                        <a:lnSpc>
                          <a:spcPct val="100000"/>
                        </a:lnSpc>
                        <a:spcBef>
                          <a:spcPts val="0"/>
                        </a:spcBef>
                        <a:spcAft>
                          <a:spcPts val="0"/>
                        </a:spcAft>
                        <a:buNone/>
                      </a:pPr>
                      <a:r>
                        <a:rPr b="1" lang="en-US" sz="1200" u="none" cap="none" strike="noStrike">
                          <a:latin typeface="Arial"/>
                          <a:ea typeface="Arial"/>
                          <a:cs typeface="Arial"/>
                          <a:sym typeface="Arial"/>
                        </a:rPr>
                        <a:t>CA</a:t>
                      </a:r>
                      <a:endParaRPr sz="1200" u="none" cap="none" strike="noStrike">
                        <a:latin typeface="Arial"/>
                        <a:ea typeface="Arial"/>
                        <a:cs typeface="Arial"/>
                        <a:sym typeface="Arial"/>
                      </a:endParaRPr>
                    </a:p>
                  </a:txBody>
                  <a:tcPr marT="438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43575">
                <a:tc>
                  <a:txBody>
                    <a:bodyPr/>
                    <a:lstStyle/>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p>
                      <a:pPr indent="0" lvl="0" marL="635" marR="0" rtl="0" algn="ctr">
                        <a:lnSpc>
                          <a:spcPct val="100000"/>
                        </a:lnSpc>
                        <a:spcBef>
                          <a:spcPts val="5"/>
                        </a:spcBef>
                        <a:spcAft>
                          <a:spcPts val="0"/>
                        </a:spcAft>
                        <a:buNone/>
                      </a:pPr>
                      <a:r>
                        <a:rPr b="1" lang="en-US" sz="1200" u="none" cap="none" strike="noStrike">
                          <a:latin typeface="Arial"/>
                          <a:ea typeface="Arial"/>
                          <a:cs typeface="Arial"/>
                          <a:sym typeface="Arial"/>
                        </a:rPr>
                        <a:t>C</a:t>
                      </a:r>
                      <a:endParaRPr sz="1200" u="none" cap="none" strike="noStrike">
                        <a:latin typeface="Arial"/>
                        <a:ea typeface="Arial"/>
                        <a:cs typeface="Arial"/>
                        <a:sym typeface="Arial"/>
                      </a:endParaRPr>
                    </a:p>
                  </a:txBody>
                  <a:tcPr marT="406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855" name="Google Shape;855;p62"/>
          <p:cNvSpPr txBox="1"/>
          <p:nvPr/>
        </p:nvSpPr>
        <p:spPr>
          <a:xfrm>
            <a:off x="431808" y="1099758"/>
            <a:ext cx="4655820" cy="4907241"/>
          </a:xfrm>
          <a:prstGeom prst="rect">
            <a:avLst/>
          </a:prstGeom>
          <a:noFill/>
          <a:ln cap="flat" cmpd="sng" w="31750">
            <a:solidFill>
              <a:srgbClr val="1F497D"/>
            </a:solidFill>
            <a:prstDash val="solid"/>
            <a:round/>
            <a:headEnd len="sm" w="sm" type="none"/>
            <a:tailEnd len="sm" w="sm" type="none"/>
          </a:ln>
        </p:spPr>
        <p:txBody>
          <a:bodyPr anchorCtr="0" anchor="t" bIns="0" lIns="0" spcFirstLastPara="1" rIns="0" wrap="square" tIns="91425">
            <a:spAutoFit/>
          </a:bodyPr>
          <a:lstStyle/>
          <a:p>
            <a:pPr indent="0" lvl="0" marL="98425" rtl="0" algn="l">
              <a:lnSpc>
                <a:spcPct val="100000"/>
              </a:lnSpc>
              <a:spcBef>
                <a:spcPts val="0"/>
              </a:spcBef>
              <a:spcAft>
                <a:spcPts val="0"/>
              </a:spcAft>
              <a:buNone/>
            </a:pPr>
            <a:r>
              <a:rPr b="1" lang="en-US" sz="1200">
                <a:latin typeface="Arial"/>
                <a:ea typeface="Arial"/>
                <a:cs typeface="Arial"/>
                <a:sym typeface="Arial"/>
              </a:rPr>
              <a:t>2D: Claseficación </a:t>
            </a:r>
            <a:r>
              <a:rPr b="1" lang="en-US" sz="1200"/>
              <a:t>grupal</a:t>
            </a:r>
            <a:endParaRPr b="1" sz="1200">
              <a:latin typeface="Arial"/>
              <a:ea typeface="Arial"/>
              <a:cs typeface="Arial"/>
              <a:sym typeface="Arial"/>
            </a:endParaRPr>
          </a:p>
          <a:p>
            <a:pPr indent="0" lvl="0" marL="98425" marR="144780" rtl="0" algn="l">
              <a:lnSpc>
                <a:spcPct val="120800"/>
              </a:lnSpc>
              <a:spcBef>
                <a:spcPts val="615"/>
              </a:spcBef>
              <a:spcAft>
                <a:spcPts val="0"/>
              </a:spcAft>
              <a:buNone/>
            </a:pPr>
            <a:r>
              <a:rPr lang="en-US" sz="1200">
                <a:latin typeface="Arial"/>
                <a:ea typeface="Arial"/>
                <a:cs typeface="Arial"/>
                <a:sym typeface="Arial"/>
              </a:rPr>
              <a:t>Esta herramienta de calificación grupal es ligeramente diferente de 2B y 2C porque no califica las contribuciones individuales de los y las estudiantes, sino al grupo en su conjunto. Puede seleccionar diferentes categorías de diálogo en las que enfocarse (en este caso, Coordinación de Ideas y Acuerdo (CA) y Conectar (C).</a:t>
            </a:r>
            <a:endParaRPr sz="1200">
              <a:latin typeface="Arial"/>
              <a:ea typeface="Arial"/>
              <a:cs typeface="Arial"/>
              <a:sym typeface="Arial"/>
            </a:endParaRPr>
          </a:p>
          <a:p>
            <a:pPr indent="0" lvl="0" marL="98425" rtl="0" algn="l">
              <a:lnSpc>
                <a:spcPct val="100000"/>
              </a:lnSpc>
              <a:spcBef>
                <a:spcPts val="890"/>
              </a:spcBef>
              <a:spcAft>
                <a:spcPts val="0"/>
              </a:spcAft>
              <a:buNone/>
            </a:pPr>
            <a:r>
              <a:rPr b="1" lang="en-US" sz="1200">
                <a:latin typeface="Arial"/>
                <a:ea typeface="Arial"/>
                <a:cs typeface="Arial"/>
                <a:sym typeface="Arial"/>
              </a:rPr>
              <a:t>Notas de orientación:</a:t>
            </a:r>
            <a:endParaRPr sz="1200">
              <a:latin typeface="Arial"/>
              <a:ea typeface="Arial"/>
              <a:cs typeface="Arial"/>
              <a:sym typeface="Arial"/>
            </a:endParaRPr>
          </a:p>
          <a:p>
            <a:pPr indent="-110488" lvl="0" marL="208914" marR="114300" rtl="0" algn="l">
              <a:lnSpc>
                <a:spcPct val="120800"/>
              </a:lnSpc>
              <a:spcBef>
                <a:spcPts val="610"/>
              </a:spcBef>
              <a:spcAft>
                <a:spcPts val="0"/>
              </a:spcAft>
              <a:buSzPts val="1200"/>
              <a:buFont typeface="Arial"/>
              <a:buChar char="•"/>
            </a:pPr>
            <a:r>
              <a:rPr lang="en-US" sz="1200">
                <a:latin typeface="Arial"/>
                <a:ea typeface="Arial"/>
                <a:cs typeface="Arial"/>
                <a:sym typeface="Arial"/>
              </a:rPr>
              <a:t>Utilice una escala de calificación de tres puntos para la frecuencia de cada categoría de diálogo dentro de la conversación en su conjunto: 1 = bajo, 2 = medio, 3 = alto.</a:t>
            </a:r>
            <a:r>
              <a:rPr lang="en-US" sz="1201">
                <a:latin typeface="Arial"/>
                <a:ea typeface="Arial"/>
                <a:cs typeface="Arial"/>
                <a:sym typeface="Arial"/>
              </a:rPr>
              <a:t> No se trata de una escala absoluta, depende de su juicio sobre lo que es típico en su entorno.</a:t>
            </a:r>
            <a:endParaRPr sz="1200">
              <a:latin typeface="Arial"/>
              <a:ea typeface="Arial"/>
              <a:cs typeface="Arial"/>
              <a:sym typeface="Arial"/>
            </a:endParaRPr>
          </a:p>
          <a:p>
            <a:pPr indent="-110488" lvl="0" marL="208914" marR="170180" rtl="0" algn="l">
              <a:lnSpc>
                <a:spcPct val="120800"/>
              </a:lnSpc>
              <a:spcBef>
                <a:spcPts val="590"/>
              </a:spcBef>
              <a:spcAft>
                <a:spcPts val="0"/>
              </a:spcAft>
              <a:buSzPts val="1200"/>
              <a:buFont typeface="Arial"/>
              <a:buChar char="•"/>
            </a:pPr>
            <a:r>
              <a:rPr lang="en-US" sz="1200">
                <a:latin typeface="Arial"/>
                <a:ea typeface="Arial"/>
                <a:cs typeface="Arial"/>
                <a:sym typeface="Arial"/>
              </a:rPr>
              <a:t>Utilice la columna "Comentarios" para agregar cualquier información relevante a la calificación, como si los resultados son iguales que siempre o si muestran un progreso.</a:t>
            </a:r>
            <a:endParaRPr sz="1200">
              <a:latin typeface="Arial"/>
              <a:ea typeface="Arial"/>
              <a:cs typeface="Arial"/>
              <a:sym typeface="Arial"/>
            </a:endParaRPr>
          </a:p>
          <a:p>
            <a:pPr indent="-110488" lvl="0" marL="208914" marR="170180" rtl="0" algn="l">
              <a:lnSpc>
                <a:spcPct val="120800"/>
              </a:lnSpc>
              <a:spcBef>
                <a:spcPts val="590"/>
              </a:spcBef>
              <a:spcAft>
                <a:spcPts val="0"/>
              </a:spcAft>
              <a:buSzPts val="1201"/>
              <a:buFont typeface="Arial"/>
              <a:buChar char="•"/>
            </a:pPr>
            <a:r>
              <a:rPr lang="en-US" sz="1201">
                <a:latin typeface="Arial"/>
                <a:ea typeface="Arial"/>
                <a:cs typeface="Arial"/>
                <a:sym typeface="Arial"/>
              </a:rPr>
              <a:t>Puede repetirlo para ver si los grupos cambian sus patrones o tipos de diálogo a lo largo del tiempo</a:t>
            </a:r>
            <a:endParaRPr sz="1201">
              <a:latin typeface="Arial"/>
              <a:ea typeface="Arial"/>
              <a:cs typeface="Arial"/>
              <a:sym typeface="Arial"/>
            </a:endParaRPr>
          </a:p>
          <a:p>
            <a:pPr indent="-110488" lvl="0" marL="208914" marR="170180" rtl="0" algn="l">
              <a:lnSpc>
                <a:spcPct val="120800"/>
              </a:lnSpc>
              <a:spcBef>
                <a:spcPts val="590"/>
              </a:spcBef>
              <a:spcAft>
                <a:spcPts val="0"/>
              </a:spcAft>
              <a:buSzPts val="1201"/>
              <a:buFont typeface="Arial"/>
              <a:buChar char="•"/>
            </a:pPr>
            <a:r>
              <a:rPr lang="en-US" sz="1201">
                <a:latin typeface="Arial"/>
                <a:ea typeface="Arial"/>
                <a:cs typeface="Arial"/>
                <a:sym typeface="Arial"/>
              </a:rPr>
              <a:t>Puede utilizar otra herramienta después para una exploración más sistemática (2B / 2C).</a:t>
            </a:r>
            <a:endParaRPr sz="1201">
              <a:latin typeface="Arial"/>
              <a:ea typeface="Arial"/>
              <a:cs typeface="Arial"/>
              <a:sym typeface="Arial"/>
            </a:endParaRPr>
          </a:p>
          <a:p>
            <a:pPr indent="0" lvl="0" marL="0" rtl="0" algn="l">
              <a:lnSpc>
                <a:spcPct val="100000"/>
              </a:lnSpc>
              <a:spcBef>
                <a:spcPts val="0"/>
              </a:spcBef>
              <a:spcAft>
                <a:spcPts val="0"/>
              </a:spcAft>
              <a:buNone/>
            </a:pPr>
            <a:r>
              <a:t/>
            </a:r>
            <a:endParaRPr sz="1200">
              <a:latin typeface="Arial"/>
              <a:ea typeface="Arial"/>
              <a:cs typeface="Arial"/>
              <a:sym typeface="Arial"/>
            </a:endParaRPr>
          </a:p>
          <a:p>
            <a:pPr indent="0" lvl="0" marL="485140" rtl="0" algn="l">
              <a:lnSpc>
                <a:spcPct val="100000"/>
              </a:lnSpc>
              <a:spcBef>
                <a:spcPts val="0"/>
              </a:spcBef>
              <a:spcAft>
                <a:spcPts val="0"/>
              </a:spcAft>
              <a:buNone/>
            </a:pPr>
            <a:r>
              <a:rPr b="1" lang="en-US" sz="1200">
                <a:latin typeface="Arial"/>
                <a:ea typeface="Arial"/>
                <a:cs typeface="Arial"/>
                <a:sym typeface="Arial"/>
              </a:rPr>
              <a:t>Una plantilla descargable </a:t>
            </a:r>
            <a:r>
              <a:rPr lang="en-US" sz="1200">
                <a:latin typeface="Arial"/>
                <a:ea typeface="Arial"/>
                <a:cs typeface="Arial"/>
                <a:sym typeface="Arial"/>
              </a:rPr>
              <a:t>está disponible en nuestro sitio web.</a:t>
            </a:r>
            <a:endParaRPr sz="1200">
              <a:latin typeface="Arial"/>
              <a:ea typeface="Arial"/>
              <a:cs typeface="Arial"/>
              <a:sym typeface="Arial"/>
            </a:endParaRPr>
          </a:p>
        </p:txBody>
      </p:sp>
      <p:pic>
        <p:nvPicPr>
          <p:cNvPr id="856" name="Google Shape;856;p62"/>
          <p:cNvPicPr preferRelativeResize="0"/>
          <p:nvPr/>
        </p:nvPicPr>
        <p:blipFill rotWithShape="1">
          <a:blip r:embed="rId4">
            <a:alphaModFix/>
          </a:blip>
          <a:srcRect b="0" l="0" r="0" t="0"/>
          <a:stretch/>
        </p:blipFill>
        <p:spPr>
          <a:xfrm>
            <a:off x="612972" y="5710232"/>
            <a:ext cx="276224" cy="27622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60" name="Shape 860"/>
        <p:cNvGrpSpPr/>
        <p:nvPr/>
      </p:nvGrpSpPr>
      <p:grpSpPr>
        <a:xfrm>
          <a:off x="0" y="0"/>
          <a:ext cx="0" cy="0"/>
          <a:chOff x="0" y="0"/>
          <a:chExt cx="0" cy="0"/>
        </a:xfrm>
      </p:grpSpPr>
      <p:graphicFrame>
        <p:nvGraphicFramePr>
          <p:cNvPr id="861" name="Google Shape;861;p63"/>
          <p:cNvGraphicFramePr/>
          <p:nvPr/>
        </p:nvGraphicFramePr>
        <p:xfrm>
          <a:off x="463176" y="4416432"/>
          <a:ext cx="3000000" cy="3000000"/>
        </p:xfrm>
        <a:graphic>
          <a:graphicData uri="http://schemas.openxmlformats.org/drawingml/2006/table">
            <a:tbl>
              <a:tblPr bandRow="1" firstRow="1">
                <a:noFill/>
                <a:tableStyleId>{58AB1DB1-8ADB-4D9A-8FE6-866EEACACDEC}</a:tableStyleId>
              </a:tblPr>
              <a:tblGrid>
                <a:gridCol w="2087875"/>
                <a:gridCol w="1237625"/>
                <a:gridCol w="1603375"/>
                <a:gridCol w="2014850"/>
                <a:gridCol w="2834650"/>
              </a:tblGrid>
              <a:tr h="819775">
                <a:tc>
                  <a:txBody>
                    <a:bodyPr/>
                    <a:lstStyle/>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p>
                      <a:pPr indent="0" lvl="0" marL="501650" marR="0" rtl="0" algn="l">
                        <a:lnSpc>
                          <a:spcPct val="100000"/>
                        </a:lnSpc>
                        <a:spcBef>
                          <a:spcPts val="0"/>
                        </a:spcBef>
                        <a:spcAft>
                          <a:spcPts val="0"/>
                        </a:spcAft>
                        <a:buNone/>
                      </a:pPr>
                      <a:r>
                        <a:rPr b="1" lang="en-US" sz="1200" u="none" cap="none" strike="noStrike">
                          <a:latin typeface="Arial"/>
                          <a:ea typeface="Arial"/>
                          <a:cs typeface="Arial"/>
                          <a:sym typeface="Arial"/>
                        </a:rPr>
                        <a:t>Tipo de actividad</a:t>
                      </a:r>
                      <a:endParaRPr sz="1200" u="none" cap="none" strike="noStrike">
                        <a:latin typeface="Arial"/>
                        <a:ea typeface="Arial"/>
                        <a:cs typeface="Arial"/>
                        <a:sym typeface="Arial"/>
                      </a:endParaRPr>
                    </a:p>
                  </a:txBody>
                  <a:tcPr marT="806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1" lang="en-US" sz="1200" u="none" cap="none" strike="noStrike">
                          <a:latin typeface="Arial"/>
                          <a:ea typeface="Arial"/>
                          <a:cs typeface="Arial"/>
                          <a:sym typeface="Arial"/>
                        </a:rPr>
                        <a:t>Categoría</a:t>
                      </a:r>
                      <a:endParaRPr sz="1200" u="none" cap="none" strike="noStrike">
                        <a:latin typeface="Arial"/>
                        <a:ea typeface="Arial"/>
                        <a:cs typeface="Arial"/>
                        <a:sym typeface="Arial"/>
                      </a:endParaRPr>
                    </a:p>
                  </a:txBody>
                  <a:tcPr marT="806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27304" lvl="0" marL="186055" marR="0" rtl="0" algn="l">
                        <a:lnSpc>
                          <a:spcPct val="100000"/>
                        </a:lnSpc>
                        <a:spcBef>
                          <a:spcPts val="0"/>
                        </a:spcBef>
                        <a:spcAft>
                          <a:spcPts val="0"/>
                        </a:spcAft>
                        <a:buNone/>
                      </a:pPr>
                      <a:r>
                        <a:rPr b="1" lang="en-US" sz="1200" u="none" cap="none" strike="noStrike">
                          <a:latin typeface="Arial"/>
                          <a:ea typeface="Arial"/>
                          <a:cs typeface="Arial"/>
                          <a:sym typeface="Arial"/>
                        </a:rPr>
                        <a:t>¿Con qué frecuencia</a:t>
                      </a:r>
                      <a:endParaRPr sz="1200" u="none" cap="none" strike="noStrike">
                        <a:latin typeface="Arial"/>
                        <a:ea typeface="Arial"/>
                        <a:cs typeface="Arial"/>
                        <a:sym typeface="Arial"/>
                      </a:endParaRPr>
                    </a:p>
                    <a:p>
                      <a:pPr indent="-236854" lvl="0" marL="422909" marR="179705" rtl="0" algn="l">
                        <a:lnSpc>
                          <a:spcPct val="120000"/>
                        </a:lnSpc>
                        <a:spcBef>
                          <a:spcPts val="25"/>
                        </a:spcBef>
                        <a:spcAft>
                          <a:spcPts val="0"/>
                        </a:spcAft>
                        <a:buNone/>
                      </a:pPr>
                      <a:r>
                        <a:rPr b="1" lang="en-US" sz="1200" u="none" cap="none" strike="noStrike">
                          <a:latin typeface="Arial"/>
                          <a:ea typeface="Arial"/>
                          <a:cs typeface="Arial"/>
                          <a:sym typeface="Arial"/>
                        </a:rPr>
                        <a:t>alumnos o alumnas hacen esto?</a:t>
                      </a:r>
                      <a:endParaRPr sz="1200" u="none" cap="none" strike="noStrike">
                        <a:latin typeface="Arial"/>
                        <a:ea typeface="Arial"/>
                        <a:cs typeface="Arial"/>
                        <a:sym typeface="Arial"/>
                      </a:endParaRPr>
                    </a:p>
                  </a:txBody>
                  <a:tcPr marT="330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314960" lvl="0" marL="451484" marR="128904" rtl="0" algn="l">
                        <a:lnSpc>
                          <a:spcPct val="120000"/>
                        </a:lnSpc>
                        <a:spcBef>
                          <a:spcPts val="0"/>
                        </a:spcBef>
                        <a:spcAft>
                          <a:spcPts val="0"/>
                        </a:spcAft>
                        <a:buNone/>
                      </a:pPr>
                      <a:r>
                        <a:rPr b="1" lang="en-US" sz="1200" u="none" cap="none" strike="noStrike">
                          <a:latin typeface="Arial"/>
                          <a:ea typeface="Arial"/>
                          <a:cs typeface="Arial"/>
                          <a:sym typeface="Arial"/>
                        </a:rPr>
                        <a:t>¿Cuántos estudiantes están involucrados(as)?</a:t>
                      </a:r>
                      <a:endParaRPr sz="1200" u="none" cap="none" strike="noStrike">
                        <a:latin typeface="Arial"/>
                        <a:ea typeface="Arial"/>
                        <a:cs typeface="Arial"/>
                        <a:sym typeface="Arial"/>
                      </a:endParaRPr>
                    </a:p>
                  </a:txBody>
                  <a:tcPr marT="1098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p>
                      <a:pPr indent="0" lvl="0" marL="154940" marR="0" rtl="0" algn="l">
                        <a:lnSpc>
                          <a:spcPct val="100000"/>
                        </a:lnSpc>
                        <a:spcBef>
                          <a:spcPts val="0"/>
                        </a:spcBef>
                        <a:spcAft>
                          <a:spcPts val="0"/>
                        </a:spcAft>
                        <a:buNone/>
                      </a:pPr>
                      <a:r>
                        <a:rPr b="1" lang="en-US" sz="1200" u="none" cap="none" strike="noStrike">
                          <a:latin typeface="Arial"/>
                          <a:ea typeface="Arial"/>
                          <a:cs typeface="Arial"/>
                          <a:sym typeface="Arial"/>
                        </a:rPr>
                        <a:t>¿Las contribuciones son cortas o largas?</a:t>
                      </a:r>
                      <a:endParaRPr sz="1200" u="none" cap="none" strike="noStrike">
                        <a:latin typeface="Arial"/>
                        <a:ea typeface="Arial"/>
                        <a:cs typeface="Arial"/>
                        <a:sym typeface="Arial"/>
                      </a:endParaRPr>
                    </a:p>
                  </a:txBody>
                  <a:tcPr marT="806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1475">
                <a:tc>
                  <a:txBody>
                    <a:bodyPr/>
                    <a:lstStyle/>
                    <a:p>
                      <a:pPr indent="0" lvl="0" marL="36195" marR="0" rtl="0" algn="l">
                        <a:lnSpc>
                          <a:spcPct val="100000"/>
                        </a:lnSpc>
                        <a:spcBef>
                          <a:spcPts val="0"/>
                        </a:spcBef>
                        <a:spcAft>
                          <a:spcPts val="0"/>
                        </a:spcAft>
                        <a:buNone/>
                      </a:pPr>
                      <a:r>
                        <a:rPr lang="en-US" sz="1200" u="none" cap="none" strike="noStrike">
                          <a:latin typeface="Arial"/>
                          <a:ea typeface="Arial"/>
                          <a:cs typeface="Arial"/>
                          <a:sym typeface="Arial"/>
                        </a:rPr>
                        <a:t>1)</a:t>
                      </a:r>
                      <a:endParaRPr sz="1200" u="none" cap="none" strike="noStrike">
                        <a:latin typeface="Arial"/>
                        <a:ea typeface="Arial"/>
                        <a:cs typeface="Arial"/>
                        <a:sym typeface="Arial"/>
                      </a:endParaRPr>
                    </a:p>
                  </a:txBody>
                  <a:tcPr marT="514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u="none" cap="none" strike="noStrike">
                          <a:latin typeface="Arial"/>
                          <a:ea typeface="Arial"/>
                          <a:cs typeface="Arial"/>
                          <a:sym typeface="Arial"/>
                        </a:rPr>
                        <a:t>D</a:t>
                      </a:r>
                      <a:endParaRPr sz="1200" u="none" cap="none" strike="noStrike">
                        <a:latin typeface="Arial"/>
                        <a:ea typeface="Arial"/>
                        <a:cs typeface="Arial"/>
                        <a:sym typeface="Arial"/>
                      </a:endParaRPr>
                    </a:p>
                  </a:txBody>
                  <a:tcPr marT="514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0850">
                <a:tc>
                  <a:txBody>
                    <a:bodyPr/>
                    <a:lstStyle/>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u="none" cap="none" strike="noStrike">
                          <a:latin typeface="Arial"/>
                          <a:ea typeface="Arial"/>
                          <a:cs typeface="Arial"/>
                          <a:sym typeface="Arial"/>
                        </a:rPr>
                        <a:t>R</a:t>
                      </a:r>
                      <a:endParaRPr sz="1200" u="none" cap="none" strike="noStrike">
                        <a:latin typeface="Arial"/>
                        <a:ea typeface="Arial"/>
                        <a:cs typeface="Arial"/>
                        <a:sym typeface="Arial"/>
                      </a:endParaRPr>
                    </a:p>
                  </a:txBody>
                  <a:tcPr marT="514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1475">
                <a:tc>
                  <a:txBody>
                    <a:bodyPr/>
                    <a:lstStyle/>
                    <a:p>
                      <a:pPr indent="0" lvl="0" marL="36195" marR="0" rtl="0" algn="l">
                        <a:lnSpc>
                          <a:spcPct val="100000"/>
                        </a:lnSpc>
                        <a:spcBef>
                          <a:spcPts val="0"/>
                        </a:spcBef>
                        <a:spcAft>
                          <a:spcPts val="0"/>
                        </a:spcAft>
                        <a:buNone/>
                      </a:pPr>
                      <a:r>
                        <a:rPr lang="en-US" sz="1200" u="none" cap="none" strike="noStrike">
                          <a:latin typeface="Arial"/>
                          <a:ea typeface="Arial"/>
                          <a:cs typeface="Arial"/>
                          <a:sym typeface="Arial"/>
                        </a:rPr>
                        <a:t>2)</a:t>
                      </a:r>
                      <a:endParaRPr sz="1200" u="none" cap="none" strike="noStrike">
                        <a:latin typeface="Arial"/>
                        <a:ea typeface="Arial"/>
                        <a:cs typeface="Arial"/>
                        <a:sym typeface="Arial"/>
                      </a:endParaRPr>
                    </a:p>
                  </a:txBody>
                  <a:tcPr marT="514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u="none" cap="none" strike="noStrike">
                          <a:latin typeface="Arial"/>
                          <a:ea typeface="Arial"/>
                          <a:cs typeface="Arial"/>
                          <a:sym typeface="Arial"/>
                        </a:rPr>
                        <a:t>D</a:t>
                      </a:r>
                      <a:endParaRPr sz="1200" u="none" cap="none" strike="noStrike">
                        <a:latin typeface="Arial"/>
                        <a:ea typeface="Arial"/>
                        <a:cs typeface="Arial"/>
                        <a:sym typeface="Arial"/>
                      </a:endParaRPr>
                    </a:p>
                  </a:txBody>
                  <a:tcPr marT="514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1475">
                <a:tc>
                  <a:txBody>
                    <a:bodyPr/>
                    <a:lstStyle/>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u="none" cap="none" strike="noStrike">
                          <a:latin typeface="Arial"/>
                          <a:ea typeface="Arial"/>
                          <a:cs typeface="Arial"/>
                          <a:sym typeface="Arial"/>
                        </a:rPr>
                        <a:t>R</a:t>
                      </a:r>
                      <a:endParaRPr sz="1200" u="none" cap="none" strike="noStrike">
                        <a:latin typeface="Arial"/>
                        <a:ea typeface="Arial"/>
                        <a:cs typeface="Arial"/>
                        <a:sym typeface="Arial"/>
                      </a:endParaRPr>
                    </a:p>
                  </a:txBody>
                  <a:tcPr marT="514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862" name="Google Shape;862;p63"/>
          <p:cNvSpPr txBox="1"/>
          <p:nvPr/>
        </p:nvSpPr>
        <p:spPr>
          <a:xfrm>
            <a:off x="409583" y="292108"/>
            <a:ext cx="4655820" cy="3510576"/>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91425">
            <a:spAutoFit/>
          </a:bodyPr>
          <a:lstStyle/>
          <a:p>
            <a:pPr indent="0" lvl="0" marL="99060" rtl="0" algn="l">
              <a:lnSpc>
                <a:spcPct val="100000"/>
              </a:lnSpc>
              <a:spcBef>
                <a:spcPts val="0"/>
              </a:spcBef>
              <a:spcAft>
                <a:spcPts val="0"/>
              </a:spcAft>
              <a:buNone/>
            </a:pPr>
            <a:r>
              <a:rPr b="1" lang="en-US" sz="1200">
                <a:latin typeface="Arial"/>
                <a:ea typeface="Arial"/>
                <a:cs typeface="Arial"/>
                <a:sym typeface="Arial"/>
              </a:rPr>
              <a:t>2E: escala de valoración de la participación de toda la clase</a:t>
            </a:r>
            <a:endParaRPr/>
          </a:p>
          <a:p>
            <a:pPr indent="0" lvl="0" marL="99060" rtl="0" algn="l">
              <a:lnSpc>
                <a:spcPct val="100000"/>
              </a:lnSpc>
              <a:spcBef>
                <a:spcPts val="720"/>
              </a:spcBef>
              <a:spcAft>
                <a:spcPts val="0"/>
              </a:spcAft>
              <a:buNone/>
            </a:pPr>
            <a:r>
              <a:rPr lang="en-US" sz="1200">
                <a:latin typeface="Arial"/>
                <a:ea typeface="Arial"/>
                <a:cs typeface="Arial"/>
                <a:sym typeface="Arial"/>
              </a:rPr>
              <a:t>Esta escala de calificación de toda la clase amplía la escala 2D al centrarse en los diálogos de toda la clase. Le permitirá comprender mejor cómo el alumnado participa en el diálogo. Puede centrarse en diferentes aspectos de la participación de los y las estudiantes, como la duración de las contribuciones y la frecuencia con la que participan.</a:t>
            </a:r>
            <a:endParaRPr sz="1200">
              <a:latin typeface="Arial"/>
              <a:ea typeface="Arial"/>
              <a:cs typeface="Arial"/>
              <a:sym typeface="Arial"/>
            </a:endParaRPr>
          </a:p>
          <a:p>
            <a:pPr indent="0" lvl="0" marL="99060" rtl="0" algn="l">
              <a:lnSpc>
                <a:spcPct val="100000"/>
              </a:lnSpc>
              <a:spcBef>
                <a:spcPts val="285"/>
              </a:spcBef>
              <a:spcAft>
                <a:spcPts val="0"/>
              </a:spcAft>
              <a:buNone/>
            </a:pPr>
            <a:r>
              <a:rPr lang="en-US" sz="1200">
                <a:latin typeface="Arial"/>
                <a:ea typeface="Arial"/>
                <a:cs typeface="Arial"/>
                <a:sym typeface="Arial"/>
              </a:rPr>
              <a:t>Puede hacer esto durante diferentes tipos de actividades de toda la</a:t>
            </a:r>
            <a:endParaRPr sz="1200">
              <a:latin typeface="Arial"/>
              <a:ea typeface="Arial"/>
              <a:cs typeface="Arial"/>
              <a:sym typeface="Arial"/>
            </a:endParaRPr>
          </a:p>
          <a:p>
            <a:pPr indent="0" lvl="0" marL="99060" marR="219709" rtl="0" algn="l">
              <a:lnSpc>
                <a:spcPct val="120000"/>
              </a:lnSpc>
              <a:spcBef>
                <a:spcPts val="25"/>
              </a:spcBef>
              <a:spcAft>
                <a:spcPts val="0"/>
              </a:spcAft>
              <a:buNone/>
            </a:pPr>
            <a:r>
              <a:rPr lang="en-US" sz="1200">
                <a:latin typeface="Arial"/>
                <a:ea typeface="Arial"/>
                <a:cs typeface="Arial"/>
                <a:sym typeface="Arial"/>
              </a:rPr>
              <a:t>clase para construir una imagen más amplia del diálogo en su entorno de aprendizaje.</a:t>
            </a:r>
            <a:endParaRPr sz="1200">
              <a:latin typeface="Arial"/>
              <a:ea typeface="Arial"/>
              <a:cs typeface="Arial"/>
              <a:sym typeface="Arial"/>
            </a:endParaRPr>
          </a:p>
          <a:p>
            <a:pPr indent="0" lvl="0" marL="99060" rtl="0" algn="l">
              <a:lnSpc>
                <a:spcPct val="100000"/>
              </a:lnSpc>
              <a:spcBef>
                <a:spcPts val="915"/>
              </a:spcBef>
              <a:spcAft>
                <a:spcPts val="0"/>
              </a:spcAft>
              <a:buNone/>
            </a:pPr>
            <a:r>
              <a:rPr b="1" lang="en-US" sz="1200">
                <a:latin typeface="Arial"/>
                <a:ea typeface="Arial"/>
                <a:cs typeface="Arial"/>
                <a:sym typeface="Arial"/>
              </a:rPr>
              <a:t>Notas de orientación:</a:t>
            </a:r>
            <a:endParaRPr sz="1200">
              <a:latin typeface="Arial"/>
              <a:ea typeface="Arial"/>
              <a:cs typeface="Arial"/>
              <a:sym typeface="Arial"/>
            </a:endParaRPr>
          </a:p>
          <a:p>
            <a:pPr indent="-110489" lvl="0" marL="209549" marR="702310" rtl="0" algn="l">
              <a:lnSpc>
                <a:spcPct val="121700"/>
              </a:lnSpc>
              <a:spcBef>
                <a:spcPts val="575"/>
              </a:spcBef>
              <a:spcAft>
                <a:spcPts val="0"/>
              </a:spcAft>
              <a:buSzPts val="1200"/>
              <a:buFont typeface="Arial"/>
              <a:buChar char="•"/>
            </a:pPr>
            <a:r>
              <a:rPr lang="en-US" sz="1200">
                <a:latin typeface="Arial"/>
                <a:ea typeface="Arial"/>
                <a:cs typeface="Arial"/>
                <a:sym typeface="Arial"/>
              </a:rPr>
              <a:t>Elija una o dos categorías en las que desee centrarse para su observación</a:t>
            </a:r>
            <a:endParaRPr sz="1200">
              <a:latin typeface="Arial"/>
              <a:ea typeface="Arial"/>
              <a:cs typeface="Arial"/>
              <a:sym typeface="Arial"/>
            </a:endParaRPr>
          </a:p>
          <a:p>
            <a:pPr indent="-110489" lvl="0" marL="209549" marR="214629" rtl="0" algn="l">
              <a:lnSpc>
                <a:spcPct val="120800"/>
              </a:lnSpc>
              <a:spcBef>
                <a:spcPts val="585"/>
              </a:spcBef>
              <a:spcAft>
                <a:spcPts val="0"/>
              </a:spcAft>
              <a:buSzPts val="1200"/>
              <a:buFont typeface="Arial"/>
              <a:buChar char="•"/>
            </a:pPr>
            <a:r>
              <a:rPr lang="en-US" sz="1200">
                <a:latin typeface="Arial"/>
                <a:ea typeface="Arial"/>
                <a:cs typeface="Arial"/>
                <a:sym typeface="Arial"/>
              </a:rPr>
              <a:t>Decida en qué tipo de actividad desea centrar sus observaciones, como introducciones de lecciones, debates de toda la clase o sesiones plenarias o magistrales.</a:t>
            </a:r>
            <a:endParaRPr sz="1200">
              <a:latin typeface="Arial"/>
              <a:ea typeface="Arial"/>
              <a:cs typeface="Arial"/>
              <a:sym typeface="Arial"/>
            </a:endParaRPr>
          </a:p>
        </p:txBody>
      </p:sp>
      <p:sp>
        <p:nvSpPr>
          <p:cNvPr id="863" name="Google Shape;863;p63"/>
          <p:cNvSpPr txBox="1"/>
          <p:nvPr/>
        </p:nvSpPr>
        <p:spPr>
          <a:xfrm>
            <a:off x="5417826" y="300362"/>
            <a:ext cx="4723765" cy="3727450"/>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92700">
            <a:spAutoFit/>
          </a:bodyPr>
          <a:lstStyle/>
          <a:p>
            <a:pPr indent="-85725" lvl="0" marL="184150" rtl="0" algn="l">
              <a:lnSpc>
                <a:spcPct val="100000"/>
              </a:lnSpc>
              <a:spcBef>
                <a:spcPts val="0"/>
              </a:spcBef>
              <a:spcAft>
                <a:spcPts val="0"/>
              </a:spcAft>
              <a:buSzPts val="1000"/>
              <a:buFont typeface="Arial"/>
              <a:buChar char="•"/>
            </a:pPr>
            <a:r>
              <a:rPr lang="en-US" sz="1200">
                <a:latin typeface="Arial"/>
                <a:ea typeface="Arial"/>
                <a:cs typeface="Arial"/>
                <a:sym typeface="Arial"/>
              </a:rPr>
              <a:t>Utilice la siguiente escala de calificación:</a:t>
            </a:r>
            <a:endParaRPr sz="1200">
              <a:latin typeface="Arial"/>
              <a:ea typeface="Arial"/>
              <a:cs typeface="Arial"/>
              <a:sym typeface="Arial"/>
            </a:endParaRPr>
          </a:p>
          <a:p>
            <a:pPr indent="0" lvl="0" marL="0" rtl="0" algn="l">
              <a:lnSpc>
                <a:spcPct val="100000"/>
              </a:lnSpc>
              <a:spcBef>
                <a:spcPts val="0"/>
              </a:spcBef>
              <a:spcAft>
                <a:spcPts val="0"/>
              </a:spcAft>
              <a:buNone/>
            </a:pPr>
            <a:r>
              <a:t/>
            </a:r>
            <a:endParaRPr sz="1200">
              <a:latin typeface="Arial"/>
              <a:ea typeface="Arial"/>
              <a:cs typeface="Arial"/>
              <a:sym typeface="Arial"/>
            </a:endParaRPr>
          </a:p>
          <a:p>
            <a:pPr indent="0" lvl="0" marL="0" rtl="0" algn="l">
              <a:lnSpc>
                <a:spcPct val="100000"/>
              </a:lnSpc>
              <a:spcBef>
                <a:spcPts val="480"/>
              </a:spcBef>
              <a:spcAft>
                <a:spcPts val="0"/>
              </a:spcAft>
              <a:buNone/>
            </a:pPr>
            <a:r>
              <a:t/>
            </a:r>
            <a:endParaRPr sz="1200">
              <a:latin typeface="Arial"/>
              <a:ea typeface="Arial"/>
              <a:cs typeface="Arial"/>
              <a:sym typeface="Arial"/>
            </a:endParaRPr>
          </a:p>
          <a:p>
            <a:pPr indent="0" lvl="0" marL="271145" rtl="0" algn="l">
              <a:lnSpc>
                <a:spcPct val="100000"/>
              </a:lnSpc>
              <a:spcBef>
                <a:spcPts val="0"/>
              </a:spcBef>
              <a:spcAft>
                <a:spcPts val="0"/>
              </a:spcAft>
              <a:buNone/>
            </a:pPr>
            <a:r>
              <a:rPr lang="en-US" sz="1200">
                <a:latin typeface="Arial"/>
                <a:ea typeface="Arial"/>
                <a:cs typeface="Arial"/>
                <a:sym typeface="Arial"/>
              </a:rPr>
              <a:t>5 = todo el tiempo / tantos estudiantes como sea posible</a:t>
            </a:r>
            <a:endParaRPr sz="1200">
              <a:latin typeface="Arial"/>
              <a:ea typeface="Arial"/>
              <a:cs typeface="Arial"/>
              <a:sym typeface="Arial"/>
            </a:endParaRPr>
          </a:p>
          <a:p>
            <a:pPr indent="0" lvl="0" marL="305435" marR="340995" rtl="0" algn="l">
              <a:lnSpc>
                <a:spcPct val="195833"/>
              </a:lnSpc>
              <a:spcBef>
                <a:spcPts val="204"/>
              </a:spcBef>
              <a:spcAft>
                <a:spcPts val="0"/>
              </a:spcAft>
              <a:buNone/>
            </a:pPr>
            <a:r>
              <a:rPr lang="en-US" sz="1200">
                <a:latin typeface="Arial"/>
                <a:ea typeface="Arial"/>
                <a:cs typeface="Arial"/>
                <a:sym typeface="Arial"/>
              </a:rPr>
              <a:t>4 = la mayor parte del tiempo / la mayoría de los y las estudiantes 3 = parte del tiempo / algunos de los y las estudiantes</a:t>
            </a:r>
            <a:endParaRPr sz="1200">
              <a:latin typeface="Arial"/>
              <a:ea typeface="Arial"/>
              <a:cs typeface="Arial"/>
              <a:sym typeface="Arial"/>
            </a:endParaRPr>
          </a:p>
          <a:p>
            <a:pPr indent="0" lvl="0" marL="305435" rtl="0" algn="l">
              <a:lnSpc>
                <a:spcPct val="100000"/>
              </a:lnSpc>
              <a:spcBef>
                <a:spcPts val="660"/>
              </a:spcBef>
              <a:spcAft>
                <a:spcPts val="0"/>
              </a:spcAft>
              <a:buNone/>
            </a:pPr>
            <a:r>
              <a:rPr lang="en-US" sz="1200">
                <a:latin typeface="Arial"/>
                <a:ea typeface="Arial"/>
                <a:cs typeface="Arial"/>
                <a:sym typeface="Arial"/>
              </a:rPr>
              <a:t>2 = ocasionalmente / algunos estudiantes</a:t>
            </a:r>
            <a:endParaRPr sz="1200">
              <a:latin typeface="Arial"/>
              <a:ea typeface="Arial"/>
              <a:cs typeface="Arial"/>
              <a:sym typeface="Arial"/>
            </a:endParaRPr>
          </a:p>
          <a:p>
            <a:pPr indent="0" lvl="0" marL="305435" rtl="0" algn="l">
              <a:lnSpc>
                <a:spcPct val="100000"/>
              </a:lnSpc>
              <a:spcBef>
                <a:spcPts val="915"/>
              </a:spcBef>
              <a:spcAft>
                <a:spcPts val="0"/>
              </a:spcAft>
              <a:buNone/>
            </a:pPr>
            <a:r>
              <a:rPr lang="en-US" sz="1200">
                <a:latin typeface="Arial"/>
                <a:ea typeface="Arial"/>
                <a:cs typeface="Arial"/>
                <a:sym typeface="Arial"/>
              </a:rPr>
              <a:t>1 = nunca / ninguno de los o las estudiantes</a:t>
            </a:r>
            <a:endParaRPr sz="1200">
              <a:latin typeface="Arial"/>
              <a:ea typeface="Arial"/>
              <a:cs typeface="Arial"/>
              <a:sym typeface="Arial"/>
            </a:endParaRPr>
          </a:p>
          <a:p>
            <a:pPr indent="0" lvl="0" marL="0" rtl="0" algn="l">
              <a:lnSpc>
                <a:spcPct val="100000"/>
              </a:lnSpc>
              <a:spcBef>
                <a:spcPts val="0"/>
              </a:spcBef>
              <a:spcAft>
                <a:spcPts val="0"/>
              </a:spcAft>
              <a:buNone/>
            </a:pPr>
            <a:r>
              <a:t/>
            </a:r>
            <a:endParaRPr sz="1200">
              <a:latin typeface="Arial"/>
              <a:ea typeface="Arial"/>
              <a:cs typeface="Arial"/>
              <a:sym typeface="Arial"/>
            </a:endParaRPr>
          </a:p>
          <a:p>
            <a:pPr indent="0" lvl="0" marL="0" rtl="0" algn="l">
              <a:lnSpc>
                <a:spcPct val="100000"/>
              </a:lnSpc>
              <a:spcBef>
                <a:spcPts val="0"/>
              </a:spcBef>
              <a:spcAft>
                <a:spcPts val="0"/>
              </a:spcAft>
              <a:buNone/>
            </a:pPr>
            <a:r>
              <a:t/>
            </a:r>
            <a:endParaRPr sz="1200">
              <a:latin typeface="Arial"/>
              <a:ea typeface="Arial"/>
              <a:cs typeface="Arial"/>
              <a:sym typeface="Arial"/>
            </a:endParaRPr>
          </a:p>
          <a:p>
            <a:pPr indent="0" lvl="0" marL="0" rtl="0" algn="l">
              <a:lnSpc>
                <a:spcPct val="100000"/>
              </a:lnSpc>
              <a:spcBef>
                <a:spcPts val="0"/>
              </a:spcBef>
              <a:spcAft>
                <a:spcPts val="0"/>
              </a:spcAft>
              <a:buNone/>
            </a:pPr>
            <a:r>
              <a:t/>
            </a:r>
            <a:endParaRPr sz="1200">
              <a:latin typeface="Arial"/>
              <a:ea typeface="Arial"/>
              <a:cs typeface="Arial"/>
              <a:sym typeface="Arial"/>
            </a:endParaRPr>
          </a:p>
          <a:p>
            <a:pPr indent="0" lvl="0" marL="0" rtl="0" algn="l">
              <a:lnSpc>
                <a:spcPct val="100000"/>
              </a:lnSpc>
              <a:spcBef>
                <a:spcPts val="765"/>
              </a:spcBef>
              <a:spcAft>
                <a:spcPts val="0"/>
              </a:spcAft>
              <a:buNone/>
            </a:pPr>
            <a:r>
              <a:t/>
            </a:r>
            <a:endParaRPr sz="1200">
              <a:latin typeface="Arial"/>
              <a:ea typeface="Arial"/>
              <a:cs typeface="Arial"/>
              <a:sym typeface="Arial"/>
            </a:endParaRPr>
          </a:p>
          <a:p>
            <a:pPr indent="0" lvl="0" marL="201930" rtl="0" algn="l">
              <a:lnSpc>
                <a:spcPct val="100000"/>
              </a:lnSpc>
              <a:spcBef>
                <a:spcPts val="0"/>
              </a:spcBef>
              <a:spcAft>
                <a:spcPts val="0"/>
              </a:spcAft>
              <a:buNone/>
            </a:pPr>
            <a:r>
              <a:rPr b="1" lang="en-US" sz="1200">
                <a:latin typeface="Arial"/>
                <a:ea typeface="Arial"/>
                <a:cs typeface="Arial"/>
                <a:sym typeface="Arial"/>
              </a:rPr>
              <a:t>Una plantilla descargable </a:t>
            </a:r>
            <a:r>
              <a:rPr lang="en-US" sz="1200">
                <a:latin typeface="Arial"/>
                <a:ea typeface="Arial"/>
                <a:cs typeface="Arial"/>
                <a:sym typeface="Arial"/>
              </a:rPr>
              <a:t>está disponible en nuestro sitio web.</a:t>
            </a:r>
            <a:endParaRPr sz="1200">
              <a:latin typeface="Arial"/>
              <a:ea typeface="Arial"/>
              <a:cs typeface="Arial"/>
              <a:sym typeface="Arial"/>
            </a:endParaRPr>
          </a:p>
        </p:txBody>
      </p:sp>
      <p:pic>
        <p:nvPicPr>
          <p:cNvPr id="864" name="Google Shape;864;p63"/>
          <p:cNvPicPr preferRelativeResize="0"/>
          <p:nvPr/>
        </p:nvPicPr>
        <p:blipFill rotWithShape="1">
          <a:blip r:embed="rId3">
            <a:alphaModFix/>
          </a:blip>
          <a:srcRect b="0" l="0" r="0" t="0"/>
          <a:stretch/>
        </p:blipFill>
        <p:spPr>
          <a:xfrm>
            <a:off x="5575300" y="2867025"/>
            <a:ext cx="276225" cy="27622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68" name="Shape 868"/>
        <p:cNvGrpSpPr/>
        <p:nvPr/>
      </p:nvGrpSpPr>
      <p:grpSpPr>
        <a:xfrm>
          <a:off x="0" y="0"/>
          <a:ext cx="0" cy="0"/>
          <a:chOff x="0" y="0"/>
          <a:chExt cx="0" cy="0"/>
        </a:xfrm>
      </p:grpSpPr>
      <p:graphicFrame>
        <p:nvGraphicFramePr>
          <p:cNvPr id="869" name="Google Shape;869;p64"/>
          <p:cNvGraphicFramePr/>
          <p:nvPr/>
        </p:nvGraphicFramePr>
        <p:xfrm>
          <a:off x="463176" y="2374272"/>
          <a:ext cx="3000000" cy="3000000"/>
        </p:xfrm>
        <a:graphic>
          <a:graphicData uri="http://schemas.openxmlformats.org/drawingml/2006/table">
            <a:tbl>
              <a:tblPr bandRow="1" firstRow="1">
                <a:noFill/>
                <a:tableStyleId>{58AB1DB1-8ADB-4D9A-8FE6-866EEACACDEC}</a:tableStyleId>
              </a:tblPr>
              <a:tblGrid>
                <a:gridCol w="1212850"/>
                <a:gridCol w="2590800"/>
                <a:gridCol w="2682250"/>
                <a:gridCol w="3291850"/>
              </a:tblGrid>
              <a:tr h="600075">
                <a:tc>
                  <a:txBody>
                    <a:bodyPr/>
                    <a:lstStyle/>
                    <a:p>
                      <a:pPr indent="0" lvl="0" marL="274955" marR="0" rtl="0" algn="l">
                        <a:lnSpc>
                          <a:spcPct val="100000"/>
                        </a:lnSpc>
                        <a:spcBef>
                          <a:spcPts val="0"/>
                        </a:spcBef>
                        <a:spcAft>
                          <a:spcPts val="0"/>
                        </a:spcAft>
                        <a:buNone/>
                      </a:pPr>
                      <a:r>
                        <a:rPr lang="en-US" sz="1200" u="none" cap="none" strike="noStrike">
                          <a:latin typeface="Arial"/>
                          <a:ea typeface="Arial"/>
                          <a:cs typeface="Arial"/>
                          <a:sym typeface="Arial"/>
                        </a:rPr>
                        <a:t>Dimensión</a:t>
                      </a:r>
                      <a:endParaRPr sz="1200" u="none" cap="none" strike="noStrike">
                        <a:latin typeface="Arial"/>
                        <a:ea typeface="Arial"/>
                        <a:cs typeface="Arial"/>
                        <a:sym typeface="Arial"/>
                      </a:endParaRPr>
                    </a:p>
                  </a:txBody>
                  <a:tcPr marT="1460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56285" marR="0" rtl="0" algn="l">
                        <a:lnSpc>
                          <a:spcPct val="100000"/>
                        </a:lnSpc>
                        <a:spcBef>
                          <a:spcPts val="0"/>
                        </a:spcBef>
                        <a:spcAft>
                          <a:spcPts val="0"/>
                        </a:spcAft>
                        <a:buNone/>
                      </a:pPr>
                      <a:r>
                        <a:rPr lang="en-US" sz="1200" u="none" cap="none" strike="noStrike">
                          <a:latin typeface="Arial"/>
                          <a:ea typeface="Arial"/>
                          <a:cs typeface="Arial"/>
                          <a:sym typeface="Arial"/>
                        </a:rPr>
                        <a:t>0: No es evidente</a:t>
                      </a:r>
                      <a:endParaRPr sz="1200" u="none" cap="none" strike="noStrike">
                        <a:latin typeface="Arial"/>
                        <a:ea typeface="Arial"/>
                        <a:cs typeface="Arial"/>
                        <a:sym typeface="Arial"/>
                      </a:endParaRPr>
                    </a:p>
                  </a:txBody>
                  <a:tcPr marT="1460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445134" marR="0" rtl="0" algn="l">
                        <a:lnSpc>
                          <a:spcPct val="100000"/>
                        </a:lnSpc>
                        <a:spcBef>
                          <a:spcPts val="0"/>
                        </a:spcBef>
                        <a:spcAft>
                          <a:spcPts val="0"/>
                        </a:spcAft>
                        <a:buNone/>
                      </a:pPr>
                      <a:r>
                        <a:rPr lang="en-US" sz="1200" u="none" cap="none" strike="noStrike">
                          <a:latin typeface="Arial"/>
                          <a:ea typeface="Arial"/>
                          <a:cs typeface="Arial"/>
                          <a:sym typeface="Arial"/>
                        </a:rPr>
                        <a:t>1: Guiado por el o la docente</a:t>
                      </a:r>
                      <a:endParaRPr sz="1200" u="none" cap="none" strike="noStrike">
                        <a:latin typeface="Arial"/>
                        <a:ea typeface="Arial"/>
                        <a:cs typeface="Arial"/>
                        <a:sym typeface="Arial"/>
                      </a:endParaRPr>
                    </a:p>
                  </a:txBody>
                  <a:tcPr marT="1460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1105535" lvl="0" marL="1183640" marR="71120" rtl="0" algn="l">
                        <a:lnSpc>
                          <a:spcPct val="120000"/>
                        </a:lnSpc>
                        <a:spcBef>
                          <a:spcPts val="0"/>
                        </a:spcBef>
                        <a:spcAft>
                          <a:spcPts val="0"/>
                        </a:spcAft>
                        <a:buNone/>
                      </a:pPr>
                      <a:r>
                        <a:rPr lang="en-US" sz="1200" u="none" cap="none" strike="noStrike">
                          <a:latin typeface="Arial"/>
                          <a:ea typeface="Arial"/>
                          <a:cs typeface="Arial"/>
                          <a:sym typeface="Arial"/>
                        </a:rPr>
                        <a:t>2: Guiado por el docente con participación de los y las estudiantes</a:t>
                      </a:r>
                      <a:endParaRPr sz="12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85625">
                <a:tc>
                  <a:txBody>
                    <a:bodyPr/>
                    <a:lstStyle/>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p>
                      <a:pPr indent="0" lvl="0" marL="0" marR="0" rtl="0" algn="l">
                        <a:lnSpc>
                          <a:spcPct val="100000"/>
                        </a:lnSpc>
                        <a:spcBef>
                          <a:spcPts val="515"/>
                        </a:spcBef>
                        <a:spcAft>
                          <a:spcPts val="0"/>
                        </a:spcAft>
                        <a:buNone/>
                      </a:pPr>
                      <a:r>
                        <a:t/>
                      </a:r>
                      <a:endParaRPr sz="1200" u="none" cap="none" strike="noStrike">
                        <a:latin typeface="Times New Roman"/>
                        <a:ea typeface="Times New Roman"/>
                        <a:cs typeface="Times New Roman"/>
                        <a:sym typeface="Times New Roman"/>
                      </a:endParaRPr>
                    </a:p>
                    <a:p>
                      <a:pPr indent="113029" lvl="0" marL="198120" marR="191135" rtl="0" algn="l">
                        <a:lnSpc>
                          <a:spcPct val="120000"/>
                        </a:lnSpc>
                        <a:spcBef>
                          <a:spcPts val="0"/>
                        </a:spcBef>
                        <a:spcAft>
                          <a:spcPts val="0"/>
                        </a:spcAft>
                        <a:buNone/>
                      </a:pPr>
                      <a:r>
                        <a:rPr lang="en-US" sz="1200" u="none" cap="none" strike="noStrike">
                          <a:latin typeface="Arial"/>
                          <a:ea typeface="Arial"/>
                          <a:cs typeface="Arial"/>
                          <a:sym typeface="Arial"/>
                        </a:rPr>
                        <a:t>Reglas de conversación</a:t>
                      </a:r>
                      <a:endParaRPr sz="12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p>
                      <a:pPr indent="0" lvl="0" marL="0" marR="0" rtl="0" algn="l">
                        <a:lnSpc>
                          <a:spcPct val="100000"/>
                        </a:lnSpc>
                        <a:spcBef>
                          <a:spcPts val="320"/>
                        </a:spcBef>
                        <a:spcAft>
                          <a:spcPts val="0"/>
                        </a:spcAft>
                        <a:buNone/>
                      </a:pPr>
                      <a:r>
                        <a:t/>
                      </a:r>
                      <a:endParaRPr sz="1200" u="none" cap="none" strike="noStrike">
                        <a:latin typeface="Times New Roman"/>
                        <a:ea typeface="Times New Roman"/>
                        <a:cs typeface="Times New Roman"/>
                        <a:sym typeface="Times New Roman"/>
                      </a:endParaRPr>
                    </a:p>
                    <a:p>
                      <a:pPr indent="0" lvl="0" marL="36195" marR="125095" rtl="0" algn="just">
                        <a:lnSpc>
                          <a:spcPct val="101699"/>
                        </a:lnSpc>
                        <a:spcBef>
                          <a:spcPts val="0"/>
                        </a:spcBef>
                        <a:spcAft>
                          <a:spcPts val="0"/>
                        </a:spcAft>
                        <a:buNone/>
                      </a:pPr>
                      <a:r>
                        <a:rPr lang="en-US" sz="1200" u="none" cap="none" strike="noStrike">
                          <a:latin typeface="Arial"/>
                          <a:ea typeface="Arial"/>
                          <a:cs typeface="Arial"/>
                          <a:sym typeface="Arial"/>
                        </a:rPr>
                        <a:t>No es evidente un enfoque explícito en las reglas básicas de conversación o las prácticas dialógicas.</a:t>
                      </a:r>
                      <a:endParaRPr sz="12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p>
                      <a:pPr indent="0" lvl="0" marL="0" marR="0" rtl="0" algn="l">
                        <a:lnSpc>
                          <a:spcPct val="100000"/>
                        </a:lnSpc>
                        <a:spcBef>
                          <a:spcPts val="955"/>
                        </a:spcBef>
                        <a:spcAft>
                          <a:spcPts val="0"/>
                        </a:spcAft>
                        <a:buNone/>
                      </a:pPr>
                      <a:r>
                        <a:t/>
                      </a:r>
                      <a:endParaRPr sz="1200" u="none" cap="none" strike="noStrike">
                        <a:latin typeface="Times New Roman"/>
                        <a:ea typeface="Times New Roman"/>
                        <a:cs typeface="Times New Roman"/>
                        <a:sym typeface="Times New Roman"/>
                      </a:endParaRPr>
                    </a:p>
                    <a:p>
                      <a:pPr indent="0" lvl="0" marL="36195" marR="92075" rtl="0" algn="l">
                        <a:lnSpc>
                          <a:spcPct val="101699"/>
                        </a:lnSpc>
                        <a:spcBef>
                          <a:spcPts val="5"/>
                        </a:spcBef>
                        <a:spcAft>
                          <a:spcPts val="0"/>
                        </a:spcAft>
                        <a:buNone/>
                      </a:pPr>
                      <a:r>
                        <a:rPr lang="en-US" sz="1200" u="none" cap="none" strike="noStrike">
                          <a:latin typeface="Arial"/>
                          <a:ea typeface="Arial"/>
                          <a:cs typeface="Arial"/>
                          <a:sym typeface="Arial"/>
                        </a:rPr>
                        <a:t>El profesor o profesora presenta, modela o recuerda al alumnado las prácticas dialógicas como, por ejemplo, reglas básicas a seguir, turnos inclusivos.</a:t>
                      </a:r>
                      <a:endParaRPr sz="12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36195" marR="150495" rtl="0" algn="l">
                        <a:lnSpc>
                          <a:spcPct val="102200"/>
                        </a:lnSpc>
                        <a:spcBef>
                          <a:spcPts val="0"/>
                        </a:spcBef>
                        <a:spcAft>
                          <a:spcPts val="0"/>
                        </a:spcAft>
                        <a:buNone/>
                      </a:pPr>
                      <a:r>
                        <a:rPr lang="en-US" sz="1200" u="none" cap="none" strike="noStrike">
                          <a:latin typeface="Arial"/>
                          <a:ea typeface="Arial"/>
                          <a:cs typeface="Arial"/>
                          <a:sym typeface="Arial"/>
                        </a:rPr>
                        <a:t>El profesor o profesora con los y las estudiantes o los propios estudiantes negocian prácticas dialógicas como, por ejemplo, reglas básicas junto con recordatorios / modelos.</a:t>
                      </a:r>
                      <a:endParaRPr sz="1200" u="none" cap="none" strike="noStrike">
                        <a:latin typeface="Arial"/>
                        <a:ea typeface="Arial"/>
                        <a:cs typeface="Arial"/>
                        <a:sym typeface="Arial"/>
                      </a:endParaRPr>
                    </a:p>
                    <a:p>
                      <a:pPr indent="0" lvl="0" marL="36195" marR="81915" rtl="0" algn="l">
                        <a:lnSpc>
                          <a:spcPct val="101699"/>
                        </a:lnSpc>
                        <a:spcBef>
                          <a:spcPts val="980"/>
                        </a:spcBef>
                        <a:spcAft>
                          <a:spcPts val="0"/>
                        </a:spcAft>
                        <a:buNone/>
                      </a:pPr>
                      <a:r>
                        <a:rPr lang="en-US" sz="1200" u="none" cap="none" strike="noStrike">
                          <a:latin typeface="Arial"/>
                          <a:ea typeface="Arial"/>
                          <a:cs typeface="Arial"/>
                          <a:sym typeface="Arial"/>
                        </a:rPr>
                        <a:t>También incluye que los y las estudiantes reciban o asuman la responsabilidad de gestionar el diálogo, así como que participen en la evaluación de la eficacia de las prácticas dialógicas.</a:t>
                      </a:r>
                      <a:endParaRPr sz="1200" u="none" cap="none" strike="noStrike">
                        <a:latin typeface="Arial"/>
                        <a:ea typeface="Arial"/>
                        <a:cs typeface="Arial"/>
                        <a:sym typeface="Arial"/>
                      </a:endParaRPr>
                    </a:p>
                  </a:txBody>
                  <a:tcPr marT="539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94900">
                <a:tc>
                  <a:txBody>
                    <a:bodyPr/>
                    <a:lstStyle/>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p>
                      <a:pPr indent="0" lvl="0" marL="0" marR="0" rtl="0" algn="l">
                        <a:lnSpc>
                          <a:spcPct val="100000"/>
                        </a:lnSpc>
                        <a:spcBef>
                          <a:spcPts val="1150"/>
                        </a:spcBef>
                        <a:spcAft>
                          <a:spcPts val="0"/>
                        </a:spcAft>
                        <a:buNone/>
                      </a:pPr>
                      <a:r>
                        <a:t/>
                      </a:r>
                      <a:endParaRPr sz="1200" u="none" cap="none" strike="noStrike">
                        <a:latin typeface="Times New Roman"/>
                        <a:ea typeface="Times New Roman"/>
                        <a:cs typeface="Times New Roman"/>
                        <a:sym typeface="Times New Roman"/>
                      </a:endParaRPr>
                    </a:p>
                    <a:p>
                      <a:pPr indent="-203200" lvl="0" marL="294005" marR="84455" rtl="0" algn="l">
                        <a:lnSpc>
                          <a:spcPct val="120000"/>
                        </a:lnSpc>
                        <a:spcBef>
                          <a:spcPts val="0"/>
                        </a:spcBef>
                        <a:spcAft>
                          <a:spcPts val="0"/>
                        </a:spcAft>
                        <a:buNone/>
                      </a:pPr>
                      <a:r>
                        <a:rPr lang="en-US" sz="1200" u="none" cap="none" strike="noStrike">
                          <a:latin typeface="Arial"/>
                          <a:ea typeface="Arial"/>
                          <a:cs typeface="Arial"/>
                          <a:sym typeface="Arial"/>
                        </a:rPr>
                        <a:t>Participación del alumnado</a:t>
                      </a:r>
                      <a:endParaRPr sz="12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p>
                      <a:pPr indent="0" lvl="0" marL="36195" marR="473075" rtl="0" algn="l">
                        <a:lnSpc>
                          <a:spcPct val="102200"/>
                        </a:lnSpc>
                        <a:spcBef>
                          <a:spcPts val="0"/>
                        </a:spcBef>
                        <a:spcAft>
                          <a:spcPts val="0"/>
                        </a:spcAft>
                        <a:buNone/>
                      </a:pPr>
                      <a:r>
                        <a:rPr lang="en-US" sz="1200" u="none" cap="none" strike="noStrike">
                          <a:latin typeface="Arial"/>
                          <a:ea typeface="Arial"/>
                          <a:cs typeface="Arial"/>
                          <a:sym typeface="Arial"/>
                        </a:rPr>
                        <a:t>Public exchanges in whole-class situation or group work consist in teacher questioning and succinct students' contributions</a:t>
                      </a:r>
                      <a:endParaRPr sz="1200" u="none" cap="none" strike="noStrike">
                        <a:latin typeface="Arial"/>
                        <a:ea typeface="Arial"/>
                        <a:cs typeface="Arial"/>
                        <a:sym typeface="Arial"/>
                      </a:endParaRPr>
                    </a:p>
                    <a:p>
                      <a:pPr indent="0" lvl="0" marL="36195" marR="0" rtl="0" algn="l">
                        <a:lnSpc>
                          <a:spcPct val="100000"/>
                        </a:lnSpc>
                        <a:spcBef>
                          <a:spcPts val="1010"/>
                        </a:spcBef>
                        <a:spcAft>
                          <a:spcPts val="0"/>
                        </a:spcAft>
                        <a:buNone/>
                      </a:pPr>
                      <a:r>
                        <a:rPr lang="en-US" sz="1200" u="none" cap="none" strike="noStrike">
                          <a:latin typeface="Arial"/>
                          <a:ea typeface="Arial"/>
                          <a:cs typeface="Arial"/>
                          <a:sym typeface="Arial"/>
                        </a:rPr>
                        <a:t>or</a:t>
                      </a:r>
                      <a:endParaRPr sz="1200" u="none" cap="none" strike="noStrike">
                        <a:latin typeface="Arial"/>
                        <a:ea typeface="Arial"/>
                        <a:cs typeface="Arial"/>
                        <a:sym typeface="Arial"/>
                      </a:endParaRPr>
                    </a:p>
                    <a:p>
                      <a:pPr indent="0" lvl="0" marL="36195" marR="264795" rtl="0" algn="l">
                        <a:lnSpc>
                          <a:spcPct val="101699"/>
                        </a:lnSpc>
                        <a:spcBef>
                          <a:spcPts val="1005"/>
                        </a:spcBef>
                        <a:spcAft>
                          <a:spcPts val="0"/>
                        </a:spcAft>
                        <a:buNone/>
                      </a:pPr>
                      <a:r>
                        <a:rPr lang="en-US" sz="1200" u="none" cap="none" strike="noStrike">
                          <a:latin typeface="Arial"/>
                          <a:ea typeface="Arial"/>
                          <a:cs typeface="Arial"/>
                          <a:sym typeface="Arial"/>
                        </a:rPr>
                        <a:t>Students don't have opportunities to discuss their ideas publicly</a:t>
                      </a:r>
                      <a:endParaRPr sz="1200" u="none" cap="none" strike="noStrike">
                        <a:latin typeface="Arial"/>
                        <a:ea typeface="Arial"/>
                        <a:cs typeface="Arial"/>
                        <a:sym typeface="Arial"/>
                      </a:endParaRPr>
                    </a:p>
                  </a:txBody>
                  <a:tcPr marT="1314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p>
                      <a:pPr indent="0" lvl="0" marL="0" marR="0" rtl="0" algn="l">
                        <a:lnSpc>
                          <a:spcPct val="100000"/>
                        </a:lnSpc>
                        <a:spcBef>
                          <a:spcPts val="215"/>
                        </a:spcBef>
                        <a:spcAft>
                          <a:spcPts val="0"/>
                        </a:spcAft>
                        <a:buNone/>
                      </a:pPr>
                      <a:r>
                        <a:t/>
                      </a:r>
                      <a:endParaRPr sz="1200" u="none" cap="none" strike="noStrike">
                        <a:latin typeface="Times New Roman"/>
                        <a:ea typeface="Times New Roman"/>
                        <a:cs typeface="Times New Roman"/>
                        <a:sym typeface="Times New Roman"/>
                      </a:endParaRPr>
                    </a:p>
                    <a:p>
                      <a:pPr indent="0" lvl="0" marL="36195" marR="94615" rtl="0" algn="l">
                        <a:lnSpc>
                          <a:spcPct val="101699"/>
                        </a:lnSpc>
                        <a:spcBef>
                          <a:spcPts val="0"/>
                        </a:spcBef>
                        <a:spcAft>
                          <a:spcPts val="0"/>
                        </a:spcAft>
                        <a:buNone/>
                      </a:pPr>
                      <a:r>
                        <a:rPr lang="en-US" sz="1200" u="none" cap="none" strike="noStrike">
                          <a:latin typeface="Arial"/>
                          <a:ea typeface="Arial"/>
                          <a:cs typeface="Arial"/>
                          <a:sym typeface="Arial"/>
                        </a:rPr>
                        <a:t>Students express their ideas publicly at length in whole-class situation and group work, but </a:t>
                      </a:r>
                      <a:r>
                        <a:rPr b="1" lang="en-US" sz="1200" u="none" cap="none" strike="noStrike">
                          <a:latin typeface="Arial"/>
                          <a:ea typeface="Arial"/>
                          <a:cs typeface="Arial"/>
                          <a:sym typeface="Arial"/>
                        </a:rPr>
                        <a:t>they don't engage </a:t>
                      </a:r>
                      <a:r>
                        <a:rPr lang="en-US" sz="1200" u="none" cap="none" strike="noStrike">
                          <a:latin typeface="Arial"/>
                          <a:ea typeface="Arial"/>
                          <a:cs typeface="Arial"/>
                          <a:sym typeface="Arial"/>
                        </a:rPr>
                        <a:t>with each other’s ideas</a:t>
                      </a:r>
                      <a:endParaRPr sz="12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36195" marR="290195" rtl="0" algn="l">
                        <a:lnSpc>
                          <a:spcPct val="101699"/>
                        </a:lnSpc>
                        <a:spcBef>
                          <a:spcPts val="0"/>
                        </a:spcBef>
                        <a:spcAft>
                          <a:spcPts val="0"/>
                        </a:spcAft>
                        <a:buNone/>
                      </a:pPr>
                      <a:r>
                        <a:rPr lang="en-US" sz="1200" u="none" cap="none" strike="noStrike">
                          <a:latin typeface="Arial"/>
                          <a:ea typeface="Arial"/>
                          <a:cs typeface="Arial"/>
                          <a:sym typeface="Arial"/>
                        </a:rPr>
                        <a:t>Multiple students express their ideas publicly at length in whole-class situation and group work</a:t>
                      </a:r>
                      <a:endParaRPr sz="1200" u="none" cap="none" strike="noStrike">
                        <a:latin typeface="Arial"/>
                        <a:ea typeface="Arial"/>
                        <a:cs typeface="Arial"/>
                        <a:sym typeface="Arial"/>
                      </a:endParaRPr>
                    </a:p>
                    <a:p>
                      <a:pPr indent="0" lvl="0" marL="36195" marR="0" rtl="0" algn="l">
                        <a:lnSpc>
                          <a:spcPct val="100000"/>
                        </a:lnSpc>
                        <a:spcBef>
                          <a:spcPts val="1030"/>
                        </a:spcBef>
                        <a:spcAft>
                          <a:spcPts val="0"/>
                        </a:spcAft>
                        <a:buNone/>
                      </a:pPr>
                      <a:r>
                        <a:rPr b="1" lang="en-US" sz="1200" u="none" cap="none" strike="noStrike">
                          <a:latin typeface="Arial"/>
                          <a:ea typeface="Arial"/>
                          <a:cs typeface="Arial"/>
                          <a:sym typeface="Arial"/>
                        </a:rPr>
                        <a:t>AND</a:t>
                      </a:r>
                      <a:endParaRPr sz="1200" u="none" cap="none" strike="noStrike">
                        <a:latin typeface="Arial"/>
                        <a:ea typeface="Arial"/>
                        <a:cs typeface="Arial"/>
                        <a:sym typeface="Arial"/>
                      </a:endParaRPr>
                    </a:p>
                    <a:p>
                      <a:pPr indent="0" lvl="0" marL="36195" marR="80010" rtl="0" algn="l">
                        <a:lnSpc>
                          <a:spcPct val="101699"/>
                        </a:lnSpc>
                        <a:spcBef>
                          <a:spcPts val="1010"/>
                        </a:spcBef>
                        <a:spcAft>
                          <a:spcPts val="0"/>
                        </a:spcAft>
                        <a:buNone/>
                      </a:pPr>
                      <a:r>
                        <a:rPr lang="en-US" sz="1200" u="none" cap="none" strike="noStrike">
                          <a:latin typeface="Arial"/>
                          <a:ea typeface="Arial"/>
                          <a:cs typeface="Arial"/>
                          <a:sym typeface="Arial"/>
                        </a:rPr>
                        <a:t>In doing so, they </a:t>
                      </a:r>
                      <a:r>
                        <a:rPr b="1" lang="en-US" sz="1200" u="none" cap="none" strike="noStrike">
                          <a:latin typeface="Arial"/>
                          <a:ea typeface="Arial"/>
                          <a:cs typeface="Arial"/>
                          <a:sym typeface="Arial"/>
                        </a:rPr>
                        <a:t>engage with each other’s ideas, </a:t>
                      </a:r>
                      <a:r>
                        <a:rPr lang="en-US" sz="1200" u="none" cap="none" strike="noStrike">
                          <a:latin typeface="Arial"/>
                          <a:ea typeface="Arial"/>
                          <a:cs typeface="Arial"/>
                          <a:sym typeface="Arial"/>
                        </a:rPr>
                        <a:t>for example by referring back to their contributions, challenging or building on them (e.g. ‘It’s a bit like what Shootle said but….’, ‘Sam had such a great idea, look [demonstrates]’). This includes spontaneous or teacher-prompted participation.</a:t>
                      </a:r>
                      <a:endParaRPr sz="1200" u="none" cap="none" strike="noStrike">
                        <a:latin typeface="Arial"/>
                        <a:ea typeface="Arial"/>
                        <a:cs typeface="Arial"/>
                        <a:sym typeface="Arial"/>
                      </a:endParaRPr>
                    </a:p>
                  </a:txBody>
                  <a:tcPr marT="546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870" name="Google Shape;870;p64"/>
          <p:cNvSpPr txBox="1"/>
          <p:nvPr/>
        </p:nvSpPr>
        <p:spPr>
          <a:xfrm>
            <a:off x="563887" y="443237"/>
            <a:ext cx="4641850" cy="1472263"/>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56500">
            <a:spAutoFit/>
          </a:bodyPr>
          <a:lstStyle/>
          <a:p>
            <a:pPr indent="0" lvl="0" marL="97155" marR="305435" rtl="0" algn="l">
              <a:lnSpc>
                <a:spcPct val="120000"/>
              </a:lnSpc>
              <a:spcBef>
                <a:spcPts val="0"/>
              </a:spcBef>
              <a:spcAft>
                <a:spcPts val="0"/>
              </a:spcAft>
              <a:buNone/>
            </a:pPr>
            <a:r>
              <a:rPr b="1" lang="en-US" sz="1200">
                <a:latin typeface="Arial"/>
                <a:ea typeface="Arial"/>
                <a:cs typeface="Arial"/>
                <a:sym typeface="Arial"/>
              </a:rPr>
              <a:t>2F: Participación de los estudiantes y calificación de las reglas básicas</a:t>
            </a:r>
            <a:endParaRPr sz="1200">
              <a:latin typeface="Arial"/>
              <a:ea typeface="Arial"/>
              <a:cs typeface="Arial"/>
              <a:sym typeface="Arial"/>
            </a:endParaRPr>
          </a:p>
          <a:p>
            <a:pPr indent="0" lvl="0" marL="97155" marR="192405" rtl="0" algn="l">
              <a:lnSpc>
                <a:spcPct val="120800"/>
              </a:lnSpc>
              <a:spcBef>
                <a:spcPts val="610"/>
              </a:spcBef>
              <a:spcAft>
                <a:spcPts val="0"/>
              </a:spcAft>
              <a:buNone/>
            </a:pPr>
            <a:r>
              <a:rPr lang="en-US" sz="1200">
                <a:latin typeface="Arial"/>
                <a:ea typeface="Arial"/>
                <a:cs typeface="Arial"/>
                <a:sym typeface="Arial"/>
              </a:rPr>
              <a:t>Esta es otra herramienta con la que puede medir la participación del alumnado. También ofrece una forma de evaluar si se están utilizando o no las reglas de conversación.</a:t>
            </a:r>
            <a:endParaRPr sz="1200">
              <a:latin typeface="Arial"/>
              <a:ea typeface="Arial"/>
              <a:cs typeface="Arial"/>
              <a:sym typeface="Arial"/>
            </a:endParaRPr>
          </a:p>
          <a:p>
            <a:pPr indent="0" lvl="0" marL="0" rtl="0" algn="l">
              <a:lnSpc>
                <a:spcPct val="100000"/>
              </a:lnSpc>
              <a:spcBef>
                <a:spcPts val="590"/>
              </a:spcBef>
              <a:spcAft>
                <a:spcPts val="0"/>
              </a:spcAft>
              <a:buNone/>
            </a:pPr>
            <a:r>
              <a:t/>
            </a:r>
            <a:endParaRPr sz="1200">
              <a:latin typeface="Arial"/>
              <a:ea typeface="Arial"/>
              <a:cs typeface="Arial"/>
              <a:sym typeface="Arial"/>
            </a:endParaRPr>
          </a:p>
          <a:p>
            <a:pPr indent="0" lvl="0" marL="477519" rtl="0" algn="l">
              <a:lnSpc>
                <a:spcPct val="100000"/>
              </a:lnSpc>
              <a:spcBef>
                <a:spcPts val="0"/>
              </a:spcBef>
              <a:spcAft>
                <a:spcPts val="0"/>
              </a:spcAft>
              <a:buNone/>
            </a:pPr>
            <a:r>
              <a:rPr b="1" lang="en-US" sz="1200">
                <a:latin typeface="Arial"/>
                <a:ea typeface="Arial"/>
                <a:cs typeface="Arial"/>
                <a:sym typeface="Arial"/>
              </a:rPr>
              <a:t>Una plantilla descargable </a:t>
            </a:r>
            <a:r>
              <a:rPr lang="en-US" sz="1200">
                <a:latin typeface="Arial"/>
                <a:ea typeface="Arial"/>
                <a:cs typeface="Arial"/>
                <a:sym typeface="Arial"/>
              </a:rPr>
              <a:t>está disponible en nuestro sitio web</a:t>
            </a:r>
            <a:r>
              <a:rPr b="1" lang="en-US" sz="1200">
                <a:latin typeface="Arial"/>
                <a:ea typeface="Arial"/>
                <a:cs typeface="Arial"/>
                <a:sym typeface="Arial"/>
              </a:rPr>
              <a:t>.</a:t>
            </a:r>
            <a:endParaRPr sz="1200">
              <a:latin typeface="Arial"/>
              <a:ea typeface="Arial"/>
              <a:cs typeface="Arial"/>
              <a:sym typeface="Arial"/>
            </a:endParaRPr>
          </a:p>
        </p:txBody>
      </p:sp>
      <p:pic>
        <p:nvPicPr>
          <p:cNvPr id="871" name="Google Shape;871;p64"/>
          <p:cNvPicPr preferRelativeResize="0"/>
          <p:nvPr/>
        </p:nvPicPr>
        <p:blipFill rotWithShape="1">
          <a:blip r:embed="rId3">
            <a:alphaModFix/>
          </a:blip>
          <a:srcRect b="0" l="0" r="0" t="0"/>
          <a:stretch/>
        </p:blipFill>
        <p:spPr>
          <a:xfrm>
            <a:off x="674249" y="1810584"/>
            <a:ext cx="276225" cy="276225"/>
          </a:xfrm>
          <a:prstGeom prst="rect">
            <a:avLst/>
          </a:prstGeom>
          <a:noFill/>
          <a:ln>
            <a:noFill/>
          </a:ln>
        </p:spPr>
      </p:pic>
      <p:sp>
        <p:nvSpPr>
          <p:cNvPr id="872" name="Google Shape;872;p64"/>
          <p:cNvSpPr txBox="1"/>
          <p:nvPr/>
        </p:nvSpPr>
        <p:spPr>
          <a:xfrm>
            <a:off x="5356232" y="433712"/>
            <a:ext cx="4832985" cy="1867535"/>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93325">
            <a:spAutoFit/>
          </a:bodyPr>
          <a:lstStyle/>
          <a:p>
            <a:pPr indent="0" lvl="0" marL="99060" rtl="0" algn="l">
              <a:lnSpc>
                <a:spcPct val="100000"/>
              </a:lnSpc>
              <a:spcBef>
                <a:spcPts val="0"/>
              </a:spcBef>
              <a:spcAft>
                <a:spcPts val="0"/>
              </a:spcAft>
              <a:buNone/>
            </a:pPr>
            <a:r>
              <a:rPr b="1" lang="en-US" sz="1200">
                <a:latin typeface="Arial"/>
                <a:ea typeface="Arial"/>
                <a:cs typeface="Arial"/>
                <a:sym typeface="Arial"/>
              </a:rPr>
              <a:t>Notas de orientación:</a:t>
            </a:r>
            <a:endParaRPr sz="1200">
              <a:latin typeface="Arial"/>
              <a:ea typeface="Arial"/>
              <a:cs typeface="Arial"/>
              <a:sym typeface="Arial"/>
            </a:endParaRPr>
          </a:p>
          <a:p>
            <a:pPr indent="-110488" lvl="0" marL="209550" marR="642620" rtl="0" algn="l">
              <a:lnSpc>
                <a:spcPct val="121700"/>
              </a:lnSpc>
              <a:spcBef>
                <a:spcPts val="575"/>
              </a:spcBef>
              <a:spcAft>
                <a:spcPts val="0"/>
              </a:spcAft>
              <a:buSzPts val="1200"/>
              <a:buFont typeface="Arial"/>
              <a:buChar char="•"/>
            </a:pPr>
            <a:r>
              <a:rPr lang="en-US" sz="1200">
                <a:latin typeface="Arial"/>
                <a:ea typeface="Arial"/>
                <a:cs typeface="Arial"/>
                <a:sym typeface="Arial"/>
              </a:rPr>
              <a:t>Esta herramienta se puede utilizar en sesiones completas o para 	diferentes actividades.</a:t>
            </a:r>
            <a:endParaRPr sz="1200">
              <a:latin typeface="Arial"/>
              <a:ea typeface="Arial"/>
              <a:cs typeface="Arial"/>
              <a:sym typeface="Arial"/>
            </a:endParaRPr>
          </a:p>
          <a:p>
            <a:pPr indent="-110488" lvl="0" marL="209550" rtl="0" algn="l">
              <a:lnSpc>
                <a:spcPct val="100000"/>
              </a:lnSpc>
              <a:spcBef>
                <a:spcPts val="890"/>
              </a:spcBef>
              <a:spcAft>
                <a:spcPts val="0"/>
              </a:spcAft>
              <a:buSzPts val="1200"/>
              <a:buFont typeface="Arial"/>
              <a:buChar char="•"/>
            </a:pPr>
            <a:r>
              <a:rPr lang="en-US" sz="1200">
                <a:latin typeface="Arial"/>
                <a:ea typeface="Arial"/>
                <a:cs typeface="Arial"/>
                <a:sym typeface="Arial"/>
              </a:rPr>
              <a:t>Puede usarlo en su propia clase o cuando observe a otro docente.</a:t>
            </a:r>
            <a:endParaRPr sz="1200">
              <a:latin typeface="Arial"/>
              <a:ea typeface="Arial"/>
              <a:cs typeface="Arial"/>
              <a:sym typeface="Arial"/>
            </a:endParaRPr>
          </a:p>
          <a:p>
            <a:pPr indent="-110488" lvl="0" marL="209550" marR="212725" rtl="0" algn="l">
              <a:lnSpc>
                <a:spcPct val="120000"/>
              </a:lnSpc>
              <a:spcBef>
                <a:spcPts val="620"/>
              </a:spcBef>
              <a:spcAft>
                <a:spcPts val="0"/>
              </a:spcAft>
              <a:buSzPts val="1200"/>
              <a:buFont typeface="Arial"/>
              <a:buChar char="•"/>
            </a:pPr>
            <a:r>
              <a:rPr lang="en-US" sz="1200">
                <a:latin typeface="Arial"/>
                <a:ea typeface="Arial"/>
                <a:cs typeface="Arial"/>
                <a:sym typeface="Arial"/>
              </a:rPr>
              <a:t>Lea los descriptores de cada categoría y decida cuál se aplica mejor a la 	sesión que acaba de observar.</a:t>
            </a:r>
            <a:endParaRPr sz="1200">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76" name="Shape 876"/>
        <p:cNvGrpSpPr/>
        <p:nvPr/>
      </p:nvGrpSpPr>
      <p:grpSpPr>
        <a:xfrm>
          <a:off x="0" y="0"/>
          <a:ext cx="0" cy="0"/>
          <a:chOff x="0" y="0"/>
          <a:chExt cx="0" cy="0"/>
        </a:xfrm>
      </p:grpSpPr>
      <p:sp>
        <p:nvSpPr>
          <p:cNvPr id="877" name="Google Shape;877;p65"/>
          <p:cNvSpPr txBox="1"/>
          <p:nvPr/>
        </p:nvSpPr>
        <p:spPr>
          <a:xfrm>
            <a:off x="487687" y="328301"/>
            <a:ext cx="4151629" cy="2112116"/>
          </a:xfrm>
          <a:prstGeom prst="rect">
            <a:avLst/>
          </a:prstGeom>
          <a:noFill/>
          <a:ln cap="flat" cmpd="sng" w="31750">
            <a:solidFill>
              <a:srgbClr val="1F497D"/>
            </a:solidFill>
            <a:prstDash val="solid"/>
            <a:round/>
            <a:headEnd len="sm" w="sm" type="none"/>
            <a:tailEnd len="sm" w="sm" type="none"/>
          </a:ln>
        </p:spPr>
        <p:txBody>
          <a:bodyPr anchorCtr="0" anchor="t" bIns="0" lIns="0" spcFirstLastPara="1" rIns="0" wrap="square" tIns="52050">
            <a:spAutoFit/>
          </a:bodyPr>
          <a:lstStyle/>
          <a:p>
            <a:pPr indent="0" lvl="0" marL="102867" marR="473056" rtl="0" algn="l">
              <a:lnSpc>
                <a:spcPct val="102200"/>
              </a:lnSpc>
              <a:spcBef>
                <a:spcPts val="0"/>
              </a:spcBef>
              <a:spcAft>
                <a:spcPts val="0"/>
              </a:spcAft>
              <a:buNone/>
            </a:pPr>
            <a:r>
              <a:rPr b="1" lang="en-US" sz="1200">
                <a:latin typeface="Arial"/>
                <a:ea typeface="Arial"/>
                <a:cs typeface="Arial"/>
                <a:sym typeface="Arial"/>
              </a:rPr>
              <a:t>2G: Autoevaluación del trabajo en grupos</a:t>
            </a:r>
            <a:endParaRPr b="1" sz="1200">
              <a:latin typeface="Arial"/>
              <a:ea typeface="Arial"/>
              <a:cs typeface="Arial"/>
              <a:sym typeface="Arial"/>
            </a:endParaRPr>
          </a:p>
          <a:p>
            <a:pPr indent="0" lvl="0" marL="102867" marR="473056" rtl="0" algn="l">
              <a:lnSpc>
                <a:spcPct val="102200"/>
              </a:lnSpc>
              <a:spcBef>
                <a:spcPts val="50"/>
              </a:spcBef>
              <a:spcAft>
                <a:spcPts val="0"/>
              </a:spcAft>
              <a:buNone/>
            </a:pPr>
            <a:r>
              <a:t/>
            </a:r>
            <a:endParaRPr sz="1200">
              <a:latin typeface="Arial"/>
              <a:ea typeface="Arial"/>
              <a:cs typeface="Arial"/>
              <a:sym typeface="Arial"/>
            </a:endParaRPr>
          </a:p>
          <a:p>
            <a:pPr indent="0" lvl="0" marL="97155" marR="185420" rtl="0" algn="l">
              <a:lnSpc>
                <a:spcPct val="120700"/>
              </a:lnSpc>
              <a:spcBef>
                <a:spcPts val="20"/>
              </a:spcBef>
              <a:spcAft>
                <a:spcPts val="0"/>
              </a:spcAft>
              <a:buNone/>
            </a:pPr>
            <a:r>
              <a:rPr lang="en-US" sz="1100">
                <a:latin typeface="Arial"/>
                <a:ea typeface="Arial"/>
                <a:cs typeface="Arial"/>
                <a:sym typeface="Arial"/>
              </a:rPr>
              <a:t>Esta plantilla permite que un grupo de estudiantes califique su propio diálogo. Puede ayudar a los y las estudiantes a comprender mejor su propia participación en el diálogo; repetir esta evaluación puede ayudarles a hacer el trabajo grupal más efectivo.También le puede ayudar a ver que quizás usted tiene una percepción diferente a la de los o las estudiantes sobre el diálogo y trabajo en grupo.</a:t>
            </a:r>
            <a:endParaRPr sz="1100">
              <a:latin typeface="Arial"/>
              <a:ea typeface="Arial"/>
              <a:cs typeface="Arial"/>
              <a:sym typeface="Arial"/>
            </a:endParaRPr>
          </a:p>
          <a:p>
            <a:pPr indent="0" lvl="0" marL="0" rtl="0" algn="l">
              <a:lnSpc>
                <a:spcPct val="100000"/>
              </a:lnSpc>
              <a:spcBef>
                <a:spcPts val="844"/>
              </a:spcBef>
              <a:spcAft>
                <a:spcPts val="0"/>
              </a:spcAft>
              <a:buNone/>
            </a:pPr>
            <a:r>
              <a:t/>
            </a:r>
            <a:endParaRPr sz="1100">
              <a:latin typeface="Arial"/>
              <a:ea typeface="Arial"/>
              <a:cs typeface="Arial"/>
              <a:sym typeface="Arial"/>
            </a:endParaRPr>
          </a:p>
          <a:p>
            <a:pPr indent="0" lvl="0" marL="406400" rtl="0" algn="l">
              <a:lnSpc>
                <a:spcPct val="100000"/>
              </a:lnSpc>
              <a:spcBef>
                <a:spcPts val="5"/>
              </a:spcBef>
              <a:spcAft>
                <a:spcPts val="0"/>
              </a:spcAft>
              <a:buNone/>
            </a:pPr>
            <a:r>
              <a:rPr b="1" lang="en-US" sz="1100">
                <a:latin typeface="Arial"/>
                <a:ea typeface="Arial"/>
                <a:cs typeface="Arial"/>
                <a:sym typeface="Arial"/>
              </a:rPr>
              <a:t>Una plantilla descargable </a:t>
            </a:r>
            <a:r>
              <a:rPr lang="en-US" sz="1100">
                <a:latin typeface="Arial"/>
                <a:ea typeface="Arial"/>
                <a:cs typeface="Arial"/>
                <a:sym typeface="Arial"/>
              </a:rPr>
              <a:t>está disponible en nuestro sitio web</a:t>
            </a:r>
            <a:r>
              <a:rPr b="1" lang="en-US" sz="1100">
                <a:latin typeface="Arial"/>
                <a:ea typeface="Arial"/>
                <a:cs typeface="Arial"/>
                <a:sym typeface="Arial"/>
              </a:rPr>
              <a:t>.</a:t>
            </a:r>
            <a:endParaRPr sz="1100">
              <a:latin typeface="Arial"/>
              <a:ea typeface="Arial"/>
              <a:cs typeface="Arial"/>
              <a:sym typeface="Arial"/>
            </a:endParaRPr>
          </a:p>
        </p:txBody>
      </p:sp>
      <p:pic>
        <p:nvPicPr>
          <p:cNvPr id="878" name="Google Shape;878;p65"/>
          <p:cNvPicPr preferRelativeResize="0"/>
          <p:nvPr/>
        </p:nvPicPr>
        <p:blipFill rotWithShape="1">
          <a:blip r:embed="rId3">
            <a:alphaModFix/>
          </a:blip>
          <a:srcRect b="0" l="0" r="0" t="0"/>
          <a:stretch/>
        </p:blipFill>
        <p:spPr>
          <a:xfrm>
            <a:off x="598049" y="2171749"/>
            <a:ext cx="276225" cy="260435"/>
          </a:xfrm>
          <a:prstGeom prst="rect">
            <a:avLst/>
          </a:prstGeom>
          <a:noFill/>
          <a:ln>
            <a:noFill/>
          </a:ln>
        </p:spPr>
      </p:pic>
      <p:sp>
        <p:nvSpPr>
          <p:cNvPr id="879" name="Google Shape;879;p65"/>
          <p:cNvSpPr txBox="1"/>
          <p:nvPr/>
        </p:nvSpPr>
        <p:spPr>
          <a:xfrm>
            <a:off x="4819657" y="316237"/>
            <a:ext cx="5284470" cy="2115387"/>
          </a:xfrm>
          <a:prstGeom prst="rect">
            <a:avLst/>
          </a:prstGeom>
          <a:noFill/>
          <a:ln cap="flat" cmpd="sng" w="31750">
            <a:solidFill>
              <a:srgbClr val="1F497D"/>
            </a:solidFill>
            <a:prstDash val="solid"/>
            <a:round/>
            <a:headEnd len="sm" w="sm" type="none"/>
            <a:tailEnd len="sm" w="sm" type="none"/>
          </a:ln>
        </p:spPr>
        <p:txBody>
          <a:bodyPr anchorCtr="0" anchor="t" bIns="0" lIns="0" spcFirstLastPara="1" rIns="0" wrap="square" tIns="92075">
            <a:spAutoFit/>
          </a:bodyPr>
          <a:lstStyle/>
          <a:p>
            <a:pPr indent="0" lvl="0" marL="99060" rtl="0" algn="l">
              <a:lnSpc>
                <a:spcPct val="100000"/>
              </a:lnSpc>
              <a:spcBef>
                <a:spcPts val="0"/>
              </a:spcBef>
              <a:spcAft>
                <a:spcPts val="0"/>
              </a:spcAft>
              <a:buNone/>
            </a:pPr>
            <a:r>
              <a:rPr b="1" lang="en-US" sz="1100">
                <a:latin typeface="Arial"/>
                <a:ea typeface="Arial"/>
                <a:cs typeface="Arial"/>
                <a:sym typeface="Arial"/>
              </a:rPr>
              <a:t>Notas de orientación:</a:t>
            </a:r>
            <a:endParaRPr sz="1100">
              <a:latin typeface="Arial"/>
              <a:ea typeface="Arial"/>
              <a:cs typeface="Arial"/>
              <a:sym typeface="Arial"/>
            </a:endParaRPr>
          </a:p>
          <a:p>
            <a:pPr indent="-77470" lvl="0" marL="176530" rtl="0" algn="l">
              <a:lnSpc>
                <a:spcPct val="100000"/>
              </a:lnSpc>
              <a:spcBef>
                <a:spcPts val="890"/>
              </a:spcBef>
              <a:spcAft>
                <a:spcPts val="0"/>
              </a:spcAft>
              <a:buSzPts val="900"/>
              <a:buFont typeface="Arial"/>
              <a:buChar char="•"/>
            </a:pPr>
            <a:r>
              <a:rPr lang="en-US" sz="1100">
                <a:latin typeface="Arial"/>
                <a:ea typeface="Arial"/>
                <a:cs typeface="Arial"/>
                <a:sym typeface="Arial"/>
              </a:rPr>
              <a:t>La escala de calificación es: 1 = No es cierto; 2 = Parcialmente cierto y 3 = Muy cierto</a:t>
            </a:r>
            <a:endParaRPr sz="1100">
              <a:latin typeface="Arial"/>
              <a:ea typeface="Arial"/>
              <a:cs typeface="Arial"/>
              <a:sym typeface="Arial"/>
            </a:endParaRPr>
          </a:p>
          <a:p>
            <a:pPr indent="-99694" lvl="0" marL="198755" marR="602615" rtl="0" algn="l">
              <a:lnSpc>
                <a:spcPct val="120600"/>
              </a:lnSpc>
              <a:spcBef>
                <a:spcPts val="595"/>
              </a:spcBef>
              <a:spcAft>
                <a:spcPts val="0"/>
              </a:spcAft>
              <a:buSzPts val="1100"/>
              <a:buFont typeface="Arial"/>
              <a:buChar char="•"/>
            </a:pPr>
            <a:r>
              <a:rPr lang="en-US" sz="1100">
                <a:latin typeface="Arial"/>
                <a:ea typeface="Arial"/>
                <a:cs typeface="Arial"/>
                <a:sym typeface="Arial"/>
              </a:rPr>
              <a:t>El alumnado puede completar una plantilla por grupo o una para cada uno, 	individualmente. Esta puede ser una actividad interesante ya que diferentes 	miembros del grupo pueden tener percepciones muy diferentes y esto puede 	conducir a una buena discusión.</a:t>
            </a:r>
            <a:endParaRPr sz="1100">
              <a:latin typeface="Arial"/>
              <a:ea typeface="Arial"/>
              <a:cs typeface="Arial"/>
              <a:sym typeface="Arial"/>
            </a:endParaRPr>
          </a:p>
          <a:p>
            <a:pPr indent="-99694" lvl="0" marL="198755" marR="206375" rtl="0" algn="l">
              <a:lnSpc>
                <a:spcPct val="120900"/>
              </a:lnSpc>
              <a:spcBef>
                <a:spcPts val="610"/>
              </a:spcBef>
              <a:spcAft>
                <a:spcPts val="0"/>
              </a:spcAft>
              <a:buSzPts val="1100"/>
              <a:buFont typeface="Arial"/>
              <a:buChar char="•"/>
            </a:pPr>
            <a:r>
              <a:rPr lang="en-US" sz="1100">
                <a:latin typeface="Arial"/>
                <a:ea typeface="Arial"/>
                <a:cs typeface="Arial"/>
                <a:sym typeface="Arial"/>
              </a:rPr>
              <a:t>Elste ejemplo  permite la autoevaluación de personas de cualquier edad, incluidas personas adultas. </a:t>
            </a:r>
            <a:r>
              <a:rPr lang="en-US" sz="1100">
                <a:latin typeface="Arimo"/>
                <a:ea typeface="Arimo"/>
                <a:cs typeface="Arimo"/>
                <a:sym typeface="Arimo"/>
              </a:rPr>
              <a:t>En las plantillas descargables hay una versión para observadores adultos.</a:t>
            </a:r>
            <a:endParaRPr sz="1100">
              <a:latin typeface="Arial"/>
              <a:ea typeface="Arial"/>
              <a:cs typeface="Arial"/>
              <a:sym typeface="Arial"/>
            </a:endParaRPr>
          </a:p>
        </p:txBody>
      </p:sp>
      <p:graphicFrame>
        <p:nvGraphicFramePr>
          <p:cNvPr id="880" name="Google Shape;880;p65"/>
          <p:cNvGraphicFramePr/>
          <p:nvPr/>
        </p:nvGraphicFramePr>
        <p:xfrm>
          <a:off x="469900" y="2727842"/>
          <a:ext cx="3000000" cy="3000000"/>
        </p:xfrm>
        <a:graphic>
          <a:graphicData uri="http://schemas.openxmlformats.org/drawingml/2006/table">
            <a:tbl>
              <a:tblPr bandRow="1" firstRow="1">
                <a:noFill/>
                <a:tableStyleId>{58AB1DB1-8ADB-4D9A-8FE6-866EEACACDEC}</a:tableStyleId>
              </a:tblPr>
              <a:tblGrid>
                <a:gridCol w="7833350"/>
                <a:gridCol w="1944625"/>
              </a:tblGrid>
              <a:tr h="407725">
                <a:tc>
                  <a:txBody>
                    <a:bodyPr/>
                    <a:lstStyle/>
                    <a:p>
                      <a:pPr indent="0" lvl="0" marL="63500" marR="0" rtl="0" algn="l">
                        <a:lnSpc>
                          <a:spcPct val="100000"/>
                        </a:lnSpc>
                        <a:spcBef>
                          <a:spcPts val="0"/>
                        </a:spcBef>
                        <a:spcAft>
                          <a:spcPts val="0"/>
                        </a:spcAft>
                        <a:buNone/>
                      </a:pPr>
                      <a:r>
                        <a:rPr b="1" lang="en-US" sz="1200" u="none" cap="none" strike="noStrike">
                          <a:latin typeface="Arial"/>
                          <a:ea typeface="Arial"/>
                          <a:cs typeface="Arial"/>
                          <a:sym typeface="Arial"/>
                        </a:rPr>
                        <a:t>Criterios</a:t>
                      </a:r>
                      <a:endParaRPr sz="1200" u="none" cap="none" strike="noStrike">
                        <a:latin typeface="Arial"/>
                        <a:ea typeface="Arial"/>
                        <a:cs typeface="Arial"/>
                        <a:sym typeface="Arial"/>
                      </a:endParaRPr>
                    </a:p>
                  </a:txBody>
                  <a:tcPr marT="819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0" rtl="0" algn="l">
                        <a:lnSpc>
                          <a:spcPct val="100000"/>
                        </a:lnSpc>
                        <a:spcBef>
                          <a:spcPts val="0"/>
                        </a:spcBef>
                        <a:spcAft>
                          <a:spcPts val="0"/>
                        </a:spcAft>
                        <a:buNone/>
                      </a:pPr>
                      <a:r>
                        <a:rPr b="1" lang="en-US" sz="1200" u="none" cap="none" strike="noStrike">
                          <a:latin typeface="Arial"/>
                          <a:ea typeface="Arial"/>
                          <a:cs typeface="Arial"/>
                          <a:sym typeface="Arial"/>
                        </a:rPr>
                        <a:t>Calificación</a:t>
                      </a:r>
                      <a:endParaRPr sz="1200" u="none" cap="none" strike="noStrike">
                        <a:latin typeface="Arial"/>
                        <a:ea typeface="Arial"/>
                        <a:cs typeface="Arial"/>
                        <a:sym typeface="Arial"/>
                      </a:endParaRPr>
                    </a:p>
                  </a:txBody>
                  <a:tcPr marT="819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0" marR="0" rtl="0" algn="l">
                        <a:spcBef>
                          <a:spcPts val="0"/>
                        </a:spcBef>
                        <a:spcAft>
                          <a:spcPts val="0"/>
                        </a:spcAft>
                        <a:buSzPts val="1200"/>
                        <a:buFont typeface="Arial"/>
                        <a:buNone/>
                      </a:pPr>
                      <a:r>
                        <a:rPr lang="en-US" sz="1200" u="none" cap="none" strike="noStrike">
                          <a:latin typeface="Arial"/>
                          <a:ea typeface="Arial"/>
                          <a:cs typeface="Arial"/>
                          <a:sym typeface="Arial"/>
                        </a:rPr>
                        <a:t>G1 – Todos los miembros del grupo están involucrados</a:t>
                      </a:r>
                      <a:endParaRPr sz="1200" u="none" cap="none" strike="noStrike">
                        <a:latin typeface="Times New Roman"/>
                        <a:ea typeface="Times New Roman"/>
                        <a:cs typeface="Times New Roman"/>
                        <a:sym typeface="Times New Roman"/>
                      </a:endParaRPr>
                    </a:p>
                  </a:txBody>
                  <a:tcPr marT="63500" marB="63500" marR="63500" marL="63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0" marR="0" rtl="0" algn="l">
                        <a:spcBef>
                          <a:spcPts val="0"/>
                        </a:spcBef>
                        <a:spcAft>
                          <a:spcPts val="0"/>
                        </a:spcAft>
                        <a:buSzPts val="1200"/>
                        <a:buFont typeface="Arial"/>
                        <a:buNone/>
                      </a:pPr>
                      <a:r>
                        <a:rPr lang="en-US" sz="1200">
                          <a:latin typeface="Arial"/>
                          <a:ea typeface="Arial"/>
                          <a:cs typeface="Arial"/>
                          <a:sym typeface="Arial"/>
                        </a:rPr>
                        <a:t>G2 – Trabajamos juntos como un grupo unido y no nos dividimos</a:t>
                      </a:r>
                      <a:endParaRPr sz="1200">
                        <a:latin typeface="Times New Roman"/>
                        <a:ea typeface="Times New Roman"/>
                        <a:cs typeface="Times New Roman"/>
                        <a:sym typeface="Times New Roman"/>
                      </a:endParaRPr>
                    </a:p>
                  </a:txBody>
                  <a:tcPr marT="63500" marB="63500" marR="63500" marL="63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0" marR="0" rtl="0" algn="l">
                        <a:spcBef>
                          <a:spcPts val="0"/>
                        </a:spcBef>
                        <a:spcAft>
                          <a:spcPts val="0"/>
                        </a:spcAft>
                        <a:buSzPts val="1200"/>
                        <a:buFont typeface="Arial"/>
                        <a:buNone/>
                      </a:pPr>
                      <a:r>
                        <a:rPr lang="en-US" sz="1200">
                          <a:latin typeface="Arial"/>
                          <a:ea typeface="Arial"/>
                          <a:cs typeface="Arial"/>
                          <a:sym typeface="Arial"/>
                        </a:rPr>
                        <a:t>G3 – La mayor parte o toda la conversación trató sobre la tarea que estábamos haciendo</a:t>
                      </a:r>
                      <a:endParaRPr sz="1200">
                        <a:latin typeface="Times New Roman"/>
                        <a:ea typeface="Times New Roman"/>
                        <a:cs typeface="Times New Roman"/>
                        <a:sym typeface="Times New Roman"/>
                      </a:endParaRPr>
                    </a:p>
                  </a:txBody>
                  <a:tcPr marT="63500" marB="63500" marR="63500" marL="63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0" marR="0" rtl="0" algn="l">
                        <a:spcBef>
                          <a:spcPts val="0"/>
                        </a:spcBef>
                        <a:spcAft>
                          <a:spcPts val="0"/>
                        </a:spcAft>
                        <a:buSzPts val="1200"/>
                        <a:buFont typeface="Arial"/>
                        <a:buNone/>
                      </a:pPr>
                      <a:r>
                        <a:rPr lang="en-US" sz="1200">
                          <a:latin typeface="Arial"/>
                          <a:ea typeface="Arial"/>
                          <a:cs typeface="Arial"/>
                          <a:sym typeface="Arial"/>
                        </a:rPr>
                        <a:t>G4 – Compartimos nuestras propias ideas y desarrollamos las de los demás</a:t>
                      </a:r>
                      <a:endParaRPr sz="1200">
                        <a:latin typeface="Times New Roman"/>
                        <a:ea typeface="Times New Roman"/>
                        <a:cs typeface="Times New Roman"/>
                        <a:sym typeface="Times New Roman"/>
                      </a:endParaRPr>
                    </a:p>
                  </a:txBody>
                  <a:tcPr marT="63500" marB="63500" marR="63500" marL="63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0" marR="0" rtl="0" algn="l">
                        <a:spcBef>
                          <a:spcPts val="0"/>
                        </a:spcBef>
                        <a:spcAft>
                          <a:spcPts val="0"/>
                        </a:spcAft>
                        <a:buSzPts val="1200"/>
                        <a:buFont typeface="Arial"/>
                        <a:buNone/>
                      </a:pPr>
                      <a:r>
                        <a:rPr lang="en-US" sz="1200">
                          <a:latin typeface="Arial"/>
                          <a:ea typeface="Arial"/>
                          <a:cs typeface="Arial"/>
                          <a:sym typeface="Arial"/>
                        </a:rPr>
                        <a:t>G5 – Escuchamos atentamente cuando los demás hablaron y consideramos lo que dijeron</a:t>
                      </a:r>
                      <a:endParaRPr sz="1200">
                        <a:latin typeface="Times New Roman"/>
                        <a:ea typeface="Times New Roman"/>
                        <a:cs typeface="Times New Roman"/>
                        <a:sym typeface="Times New Roman"/>
                      </a:endParaRPr>
                    </a:p>
                  </a:txBody>
                  <a:tcPr marT="63500" marB="63500" marR="63500" marL="63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0" marR="0" rtl="0" algn="l">
                        <a:spcBef>
                          <a:spcPts val="0"/>
                        </a:spcBef>
                        <a:spcAft>
                          <a:spcPts val="0"/>
                        </a:spcAft>
                        <a:buSzPts val="1200"/>
                        <a:buFont typeface="Arial"/>
                        <a:buNone/>
                      </a:pPr>
                      <a:r>
                        <a:rPr lang="en-US" sz="1200">
                          <a:latin typeface="Arial"/>
                          <a:ea typeface="Arial"/>
                          <a:cs typeface="Arial"/>
                          <a:sym typeface="Arial"/>
                        </a:rPr>
                        <a:t>G6 – Nos gustó trabajar en grupo</a:t>
                      </a:r>
                      <a:endParaRPr sz="1200">
                        <a:latin typeface="Times New Roman"/>
                        <a:ea typeface="Times New Roman"/>
                        <a:cs typeface="Times New Roman"/>
                        <a:sym typeface="Times New Roman"/>
                      </a:endParaRPr>
                    </a:p>
                  </a:txBody>
                  <a:tcPr marT="63500" marB="63500" marR="63500" marL="63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0" marR="0" rtl="0" algn="l">
                        <a:spcBef>
                          <a:spcPts val="0"/>
                        </a:spcBef>
                        <a:spcAft>
                          <a:spcPts val="0"/>
                        </a:spcAft>
                        <a:buSzPts val="1200"/>
                        <a:buFont typeface="Arial"/>
                        <a:buNone/>
                      </a:pPr>
                      <a:r>
                        <a:rPr lang="en-US" sz="1200">
                          <a:latin typeface="Arial"/>
                          <a:ea typeface="Arial"/>
                          <a:cs typeface="Arial"/>
                          <a:sym typeface="Arial"/>
                        </a:rPr>
                        <a:t>G7 – Cuando hicimos sugerencias o estuvimos de acuerdo/en desacuerdo con los demás, explicamos los motivos</a:t>
                      </a:r>
                      <a:endParaRPr sz="1200">
                        <a:latin typeface="Times New Roman"/>
                        <a:ea typeface="Times New Roman"/>
                        <a:cs typeface="Times New Roman"/>
                        <a:sym typeface="Times New Roman"/>
                      </a:endParaRPr>
                    </a:p>
                  </a:txBody>
                  <a:tcPr marT="63500" marB="63500" marR="63500" marL="63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0" marR="0" rtl="0" algn="l">
                        <a:spcBef>
                          <a:spcPts val="0"/>
                        </a:spcBef>
                        <a:spcAft>
                          <a:spcPts val="0"/>
                        </a:spcAft>
                        <a:buSzPts val="1200"/>
                        <a:buFont typeface="Arial"/>
                        <a:buNone/>
                      </a:pPr>
                      <a:r>
                        <a:rPr lang="en-US" sz="1200">
                          <a:latin typeface="Arial"/>
                          <a:ea typeface="Arial"/>
                          <a:cs typeface="Arial"/>
                          <a:sym typeface="Arial"/>
                        </a:rPr>
                        <a:t>G8 – Rebatimos o comentamos acerca de las ideas de los demás de manera respetuosa y constructiva </a:t>
                      </a:r>
                      <a:endParaRPr sz="1200">
                        <a:latin typeface="Times New Roman"/>
                        <a:ea typeface="Times New Roman"/>
                        <a:cs typeface="Times New Roman"/>
                        <a:sym typeface="Times New Roman"/>
                      </a:endParaRPr>
                    </a:p>
                  </a:txBody>
                  <a:tcPr marT="63500" marB="63500" marR="63500" marL="63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0" marR="0" rtl="0" algn="l">
                        <a:spcBef>
                          <a:spcPts val="0"/>
                        </a:spcBef>
                        <a:spcAft>
                          <a:spcPts val="0"/>
                        </a:spcAft>
                        <a:buSzPts val="1200"/>
                        <a:buFont typeface="Arial"/>
                        <a:buNone/>
                      </a:pPr>
                      <a:r>
                        <a:rPr lang="en-US" sz="1200">
                          <a:latin typeface="Arial"/>
                          <a:ea typeface="Arial"/>
                          <a:cs typeface="Arial"/>
                          <a:sym typeface="Arial"/>
                        </a:rPr>
                        <a:t>G9 – Si hay un desacuerdo, intentamos llegar a un consenso o acuerdo </a:t>
                      </a:r>
                      <a:endParaRPr sz="1200">
                        <a:latin typeface="Times New Roman"/>
                        <a:ea typeface="Times New Roman"/>
                        <a:cs typeface="Times New Roman"/>
                        <a:sym typeface="Times New Roman"/>
                      </a:endParaRPr>
                    </a:p>
                  </a:txBody>
                  <a:tcPr marT="63500" marB="63500" marR="63500" marL="63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5250">
                <a:tc>
                  <a:txBody>
                    <a:bodyPr/>
                    <a:lstStyle/>
                    <a:p>
                      <a:pPr indent="0" lvl="0" marL="0" marR="0" rtl="0" algn="l">
                        <a:spcBef>
                          <a:spcPts val="0"/>
                        </a:spcBef>
                        <a:spcAft>
                          <a:spcPts val="0"/>
                        </a:spcAft>
                        <a:buSzPts val="1200"/>
                        <a:buFont typeface="Arial"/>
                        <a:buNone/>
                      </a:pPr>
                      <a:r>
                        <a:rPr lang="en-US" sz="1200">
                          <a:latin typeface="Arial"/>
                          <a:ea typeface="Arial"/>
                          <a:cs typeface="Arial"/>
                          <a:sym typeface="Arial"/>
                        </a:rPr>
                        <a:t>G10 – Pudimos aprender unos de otros gracias a nuestra discusión y nuestros desacuerdos</a:t>
                      </a:r>
                      <a:endParaRPr sz="1200">
                        <a:latin typeface="Times New Roman"/>
                        <a:ea typeface="Times New Roman"/>
                        <a:cs typeface="Times New Roman"/>
                        <a:sym typeface="Times New Roman"/>
                      </a:endParaRPr>
                    </a:p>
                  </a:txBody>
                  <a:tcPr marT="63500" marB="63500" marR="63500" marL="63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2" name="Shape 92"/>
        <p:cNvGrpSpPr/>
        <p:nvPr/>
      </p:nvGrpSpPr>
      <p:grpSpPr>
        <a:xfrm>
          <a:off x="0" y="0"/>
          <a:ext cx="0" cy="0"/>
          <a:chOff x="0" y="0"/>
          <a:chExt cx="0" cy="0"/>
        </a:xfrm>
      </p:grpSpPr>
      <p:graphicFrame>
        <p:nvGraphicFramePr>
          <p:cNvPr id="93" name="Google Shape;93;p12"/>
          <p:cNvGraphicFramePr/>
          <p:nvPr/>
        </p:nvGraphicFramePr>
        <p:xfrm>
          <a:off x="463176" y="1722000"/>
          <a:ext cx="3000000" cy="3000000"/>
        </p:xfrm>
        <a:graphic>
          <a:graphicData uri="http://schemas.openxmlformats.org/drawingml/2006/table">
            <a:tbl>
              <a:tblPr bandRow="1" firstRow="1">
                <a:noFill/>
                <a:tableStyleId>{58AB1DB1-8ADB-4D9A-8FE6-866EEACACDEC}</a:tableStyleId>
              </a:tblPr>
              <a:tblGrid>
                <a:gridCol w="4672325"/>
                <a:gridCol w="5105400"/>
              </a:tblGrid>
              <a:tr h="566425">
                <a:tc>
                  <a:txBody>
                    <a:bodyPr/>
                    <a:lstStyle/>
                    <a:p>
                      <a:pPr indent="0" lvl="0" marL="91440" marR="0" rtl="0" algn="l">
                        <a:lnSpc>
                          <a:spcPct val="100000"/>
                        </a:lnSpc>
                        <a:spcBef>
                          <a:spcPts val="0"/>
                        </a:spcBef>
                        <a:spcAft>
                          <a:spcPts val="0"/>
                        </a:spcAft>
                        <a:buNone/>
                      </a:pPr>
                      <a:r>
                        <a:rPr lang="en-US" sz="1200" u="none" cap="none" strike="noStrike">
                          <a:latin typeface="Arial"/>
                          <a:ea typeface="Arial"/>
                          <a:cs typeface="Arial"/>
                          <a:sym typeface="Arial"/>
                        </a:rPr>
                        <a:t>Video 1: ¿Qué es el diálogo educativo?</a:t>
                      </a:r>
                      <a:endParaRPr sz="1200" u="none" cap="none" strike="noStrike">
                        <a:latin typeface="Arial"/>
                        <a:ea typeface="Arial"/>
                        <a:cs typeface="Arial"/>
                        <a:sym typeface="Arial"/>
                      </a:endParaRPr>
                    </a:p>
                  </a:txBody>
                  <a:tcPr marT="88275"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90805" marR="0" rtl="0" algn="l">
                        <a:lnSpc>
                          <a:spcPct val="100000"/>
                        </a:lnSpc>
                        <a:spcBef>
                          <a:spcPts val="0"/>
                        </a:spcBef>
                        <a:spcAft>
                          <a:spcPts val="0"/>
                        </a:spcAft>
                        <a:buNone/>
                      </a:pPr>
                      <a:r>
                        <a:rPr lang="en-US" sz="1200" u="none" cap="none" strike="noStrike">
                          <a:latin typeface="Arial"/>
                          <a:ea typeface="Arial"/>
                          <a:cs typeface="Arial"/>
                          <a:sym typeface="Arial"/>
                        </a:rPr>
                        <a:t>Video 10: Usando el esquema de codificación (parte 1).</a:t>
                      </a:r>
                      <a:endParaRPr sz="1200" u="none" cap="none" strike="noStrike">
                        <a:latin typeface="Arial"/>
                        <a:ea typeface="Arial"/>
                        <a:cs typeface="Arial"/>
                        <a:sym typeface="Arial"/>
                      </a:endParaRPr>
                    </a:p>
                  </a:txBody>
                  <a:tcPr marT="88275"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63875">
                <a:tc>
                  <a:txBody>
                    <a:bodyPr/>
                    <a:lstStyle/>
                    <a:p>
                      <a:pPr indent="0" lvl="0" marL="91440" marR="0" rtl="0" algn="l">
                        <a:lnSpc>
                          <a:spcPct val="100000"/>
                        </a:lnSpc>
                        <a:spcBef>
                          <a:spcPts val="0"/>
                        </a:spcBef>
                        <a:spcAft>
                          <a:spcPts val="0"/>
                        </a:spcAft>
                        <a:buNone/>
                      </a:pPr>
                      <a:r>
                        <a:rPr lang="en-US" sz="1200" u="none" cap="none" strike="noStrike">
                          <a:latin typeface="Arial"/>
                          <a:ea typeface="Arial"/>
                          <a:cs typeface="Arial"/>
                          <a:sym typeface="Arial"/>
                        </a:rPr>
                        <a:t>Video 2: ¿De qué modo el diálogo entre docente y estudiante potencia el aprendizaje?</a:t>
                      </a:r>
                      <a:endParaRPr sz="1200" u="none" cap="none" strike="noStrike">
                        <a:latin typeface="Arial"/>
                        <a:ea typeface="Arial"/>
                        <a:cs typeface="Arial"/>
                        <a:sym typeface="Arial"/>
                      </a:endParaRPr>
                    </a:p>
                  </a:txBody>
                  <a:tcPr marT="88275"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90805" marR="0" rtl="0" algn="l">
                        <a:lnSpc>
                          <a:spcPct val="100000"/>
                        </a:lnSpc>
                        <a:spcBef>
                          <a:spcPts val="0"/>
                        </a:spcBef>
                        <a:spcAft>
                          <a:spcPts val="0"/>
                        </a:spcAft>
                        <a:buNone/>
                      </a:pPr>
                      <a:r>
                        <a:rPr lang="en-US" sz="1200" u="none" cap="none" strike="noStrike">
                          <a:latin typeface="Arial"/>
                          <a:ea typeface="Arial"/>
                          <a:cs typeface="Arial"/>
                          <a:sym typeface="Arial"/>
                        </a:rPr>
                        <a:t>Video 11: Usando el esquema de codificación (parte 2).</a:t>
                      </a:r>
                      <a:endParaRPr sz="1200" u="none" cap="none" strike="noStrike">
                        <a:latin typeface="Arial"/>
                        <a:ea typeface="Arial"/>
                        <a:cs typeface="Arial"/>
                        <a:sym typeface="Arial"/>
                      </a:endParaRPr>
                    </a:p>
                  </a:txBody>
                  <a:tcPr marT="88275"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706750">
                <a:tc>
                  <a:txBody>
                    <a:bodyPr/>
                    <a:lstStyle/>
                    <a:p>
                      <a:pPr indent="0" lvl="0" marL="91440" marR="123825" rtl="0" algn="l">
                        <a:lnSpc>
                          <a:spcPct val="121700"/>
                        </a:lnSpc>
                        <a:spcBef>
                          <a:spcPts val="0"/>
                        </a:spcBef>
                        <a:spcAft>
                          <a:spcPts val="0"/>
                        </a:spcAft>
                        <a:buNone/>
                      </a:pPr>
                      <a:r>
                        <a:rPr lang="en-US" sz="1200" u="none" cap="none" strike="noStrike">
                          <a:latin typeface="Arial"/>
                          <a:ea typeface="Arial"/>
                          <a:cs typeface="Arial"/>
                          <a:sym typeface="Arial"/>
                        </a:rPr>
                        <a:t>Video 3: Consejos prácticos para apoyar el diálogo en la clase: reglas del juego.</a:t>
                      </a:r>
                      <a:endParaRPr sz="1200" u="none" cap="none" strike="noStrike">
                        <a:latin typeface="Arial"/>
                        <a:ea typeface="Arial"/>
                        <a:cs typeface="Arial"/>
                        <a:sym typeface="Arial"/>
                      </a:endParaRPr>
                    </a:p>
                  </a:txBody>
                  <a:tcPr marT="4825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90805" marR="0" rtl="0" algn="l">
                        <a:lnSpc>
                          <a:spcPct val="100000"/>
                        </a:lnSpc>
                        <a:spcBef>
                          <a:spcPts val="0"/>
                        </a:spcBef>
                        <a:spcAft>
                          <a:spcPts val="0"/>
                        </a:spcAft>
                        <a:buNone/>
                      </a:pPr>
                      <a:r>
                        <a:rPr lang="en-US" sz="1200" u="none" cap="none" strike="noStrike">
                          <a:latin typeface="Arial"/>
                          <a:ea typeface="Arial"/>
                          <a:cs typeface="Arial"/>
                          <a:sym typeface="Arial"/>
                        </a:rPr>
                        <a:t>Video 12: Registrando el diálogo y codificando en su clase.</a:t>
                      </a:r>
                      <a:endParaRPr sz="1200" u="none" cap="none" strike="noStrike">
                        <a:latin typeface="Arial"/>
                        <a:ea typeface="Arial"/>
                        <a:cs typeface="Arial"/>
                        <a:sym typeface="Arial"/>
                      </a:endParaRPr>
                    </a:p>
                  </a:txBody>
                  <a:tcPr marT="88275"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706750">
                <a:tc>
                  <a:txBody>
                    <a:bodyPr/>
                    <a:lstStyle/>
                    <a:p>
                      <a:pPr indent="0" lvl="0" marL="91440" marR="95885" rtl="0" algn="l">
                        <a:lnSpc>
                          <a:spcPct val="121700"/>
                        </a:lnSpc>
                        <a:spcBef>
                          <a:spcPts val="0"/>
                        </a:spcBef>
                        <a:spcAft>
                          <a:spcPts val="0"/>
                        </a:spcAft>
                        <a:buNone/>
                      </a:pPr>
                      <a:r>
                        <a:rPr lang="en-US" sz="1200" u="none" cap="none" strike="noStrike">
                          <a:latin typeface="Arial"/>
                          <a:ea typeface="Arial"/>
                          <a:cs typeface="Arial"/>
                          <a:sym typeface="Arial"/>
                        </a:rPr>
                        <a:t>Video 4: Consejos prácticos para apoyar el diálogo en la clase: puntos de conversación.</a:t>
                      </a:r>
                      <a:endParaRPr sz="1200" u="none" cap="none" strike="noStrike">
                        <a:latin typeface="Arial"/>
                        <a:ea typeface="Arial"/>
                        <a:cs typeface="Arial"/>
                        <a:sym typeface="Arial"/>
                      </a:endParaRPr>
                    </a:p>
                  </a:txBody>
                  <a:tcPr marT="4825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90805" marR="728980" rtl="0" algn="l">
                        <a:lnSpc>
                          <a:spcPct val="121700"/>
                        </a:lnSpc>
                        <a:spcBef>
                          <a:spcPts val="0"/>
                        </a:spcBef>
                        <a:spcAft>
                          <a:spcPts val="0"/>
                        </a:spcAft>
                        <a:buNone/>
                      </a:pPr>
                      <a:r>
                        <a:rPr lang="en-US" sz="1200" u="none" cap="none" strike="noStrike">
                          <a:latin typeface="Arial"/>
                          <a:ea typeface="Arial"/>
                          <a:cs typeface="Arial"/>
                          <a:sym typeface="Arial"/>
                        </a:rPr>
                        <a:t>Video 13: Identificando el diálogo productivo: ‘construyendo sobre’ y ‘desafiando’ ideas</a:t>
                      </a:r>
                      <a:endParaRPr sz="1200" u="none" cap="none" strike="noStrike">
                        <a:latin typeface="Arial"/>
                        <a:ea typeface="Arial"/>
                        <a:cs typeface="Arial"/>
                        <a:sym typeface="Arial"/>
                      </a:endParaRPr>
                    </a:p>
                  </a:txBody>
                  <a:tcPr marT="4825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63875">
                <a:tc>
                  <a:txBody>
                    <a:bodyPr/>
                    <a:lstStyle/>
                    <a:p>
                      <a:pPr indent="0" lvl="0" marL="91440" marR="0" rtl="0" algn="l">
                        <a:lnSpc>
                          <a:spcPct val="100000"/>
                        </a:lnSpc>
                        <a:spcBef>
                          <a:spcPts val="0"/>
                        </a:spcBef>
                        <a:spcAft>
                          <a:spcPts val="0"/>
                        </a:spcAft>
                        <a:buNone/>
                      </a:pPr>
                      <a:r>
                        <a:rPr lang="en-US" sz="1200" u="none" cap="none" strike="noStrike">
                          <a:latin typeface="Arial"/>
                          <a:ea typeface="Arial"/>
                          <a:cs typeface="Arial"/>
                          <a:sym typeface="Arial"/>
                        </a:rPr>
                        <a:t>Video 5: Guía de bienvenida al kit T-SEDA.</a:t>
                      </a:r>
                      <a:endParaRPr sz="1200" u="none" cap="none" strike="noStrike">
                        <a:latin typeface="Arial"/>
                        <a:ea typeface="Arial"/>
                        <a:cs typeface="Arial"/>
                        <a:sym typeface="Arial"/>
                      </a:endParaRPr>
                    </a:p>
                  </a:txBody>
                  <a:tcPr marT="88275"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90805" marR="0" rtl="0" algn="l">
                        <a:lnSpc>
                          <a:spcPct val="100000"/>
                        </a:lnSpc>
                        <a:spcBef>
                          <a:spcPts val="0"/>
                        </a:spcBef>
                        <a:spcAft>
                          <a:spcPts val="0"/>
                        </a:spcAft>
                        <a:buNone/>
                      </a:pPr>
                      <a:r>
                        <a:rPr lang="en-US" sz="1200" u="none" cap="none" strike="noStrike">
                          <a:latin typeface="Arial"/>
                          <a:ea typeface="Arial"/>
                          <a:cs typeface="Arial"/>
                          <a:sym typeface="Arial"/>
                        </a:rPr>
                        <a:t>Video 14: Practicando la codificación: diálogo de toda la clase.</a:t>
                      </a:r>
                      <a:endParaRPr sz="1200" u="none" cap="none" strike="noStrike">
                        <a:latin typeface="Arial"/>
                        <a:ea typeface="Arial"/>
                        <a:cs typeface="Arial"/>
                        <a:sym typeface="Arial"/>
                      </a:endParaRPr>
                    </a:p>
                  </a:txBody>
                  <a:tcPr marT="88275"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63250">
                <a:tc>
                  <a:txBody>
                    <a:bodyPr/>
                    <a:lstStyle/>
                    <a:p>
                      <a:pPr indent="0" lvl="0" marL="91440" marR="0" rtl="0" algn="l">
                        <a:lnSpc>
                          <a:spcPct val="100000"/>
                        </a:lnSpc>
                        <a:spcBef>
                          <a:spcPts val="0"/>
                        </a:spcBef>
                        <a:spcAft>
                          <a:spcPts val="0"/>
                        </a:spcAft>
                        <a:buNone/>
                      </a:pPr>
                      <a:r>
                        <a:rPr lang="en-US" sz="1200" u="none" cap="none" strike="noStrike">
                          <a:latin typeface="Arial"/>
                          <a:ea typeface="Arial"/>
                          <a:cs typeface="Arial"/>
                          <a:sym typeface="Arial"/>
                        </a:rPr>
                        <a:t>Video 6: Completando su auto-evaluación.</a:t>
                      </a:r>
                      <a:endParaRPr sz="1200" u="none" cap="none" strike="noStrike">
                        <a:latin typeface="Arial"/>
                        <a:ea typeface="Arial"/>
                        <a:cs typeface="Arial"/>
                        <a:sym typeface="Arial"/>
                      </a:endParaRPr>
                    </a:p>
                  </a:txBody>
                  <a:tcPr marT="88275"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90805" marR="0" rtl="0" algn="l">
                        <a:lnSpc>
                          <a:spcPct val="100000"/>
                        </a:lnSpc>
                        <a:spcBef>
                          <a:spcPts val="0"/>
                        </a:spcBef>
                        <a:spcAft>
                          <a:spcPts val="0"/>
                        </a:spcAft>
                        <a:buNone/>
                      </a:pPr>
                      <a:r>
                        <a:rPr lang="en-US" sz="1200" u="none" cap="none" strike="noStrike">
                          <a:latin typeface="Arial"/>
                          <a:ea typeface="Arial"/>
                          <a:cs typeface="Arial"/>
                          <a:sym typeface="Arial"/>
                        </a:rPr>
                        <a:t>Video 15: El valor del diálogo en grupo.</a:t>
                      </a:r>
                      <a:endParaRPr sz="1200" u="none" cap="none" strike="noStrike">
                        <a:latin typeface="Arial"/>
                        <a:ea typeface="Arial"/>
                        <a:cs typeface="Arial"/>
                        <a:sym typeface="Arial"/>
                      </a:endParaRPr>
                    </a:p>
                  </a:txBody>
                  <a:tcPr marT="88275"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66425">
                <a:tc>
                  <a:txBody>
                    <a:bodyPr/>
                    <a:lstStyle/>
                    <a:p>
                      <a:pPr indent="0" lvl="0" marL="91440" marR="0" rtl="0" algn="l">
                        <a:lnSpc>
                          <a:spcPct val="100000"/>
                        </a:lnSpc>
                        <a:spcBef>
                          <a:spcPts val="0"/>
                        </a:spcBef>
                        <a:spcAft>
                          <a:spcPts val="0"/>
                        </a:spcAft>
                        <a:buNone/>
                      </a:pPr>
                      <a:r>
                        <a:rPr lang="en-US" sz="1200" u="none" cap="none" strike="noStrike">
                          <a:latin typeface="Arial"/>
                          <a:ea typeface="Arial"/>
                          <a:cs typeface="Arial"/>
                          <a:sym typeface="Arial"/>
                        </a:rPr>
                        <a:t>Video 7: Completando el ciclo de investigación reflexiva.</a:t>
                      </a:r>
                      <a:endParaRPr sz="1200" u="none" cap="none" strike="noStrike">
                        <a:latin typeface="Arial"/>
                        <a:ea typeface="Arial"/>
                        <a:cs typeface="Arial"/>
                        <a:sym typeface="Arial"/>
                      </a:endParaRPr>
                    </a:p>
                  </a:txBody>
                  <a:tcPr marT="9145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90805" marR="0" rtl="0" algn="l">
                        <a:lnSpc>
                          <a:spcPct val="100000"/>
                        </a:lnSpc>
                        <a:spcBef>
                          <a:spcPts val="0"/>
                        </a:spcBef>
                        <a:spcAft>
                          <a:spcPts val="0"/>
                        </a:spcAft>
                        <a:buNone/>
                      </a:pPr>
                      <a:r>
                        <a:rPr lang="en-US" sz="1200" u="none" cap="none" strike="noStrike">
                          <a:latin typeface="Arial"/>
                          <a:ea typeface="Arial"/>
                          <a:cs typeface="Arial"/>
                          <a:sym typeface="Arial"/>
                        </a:rPr>
                        <a:t>Video 16: Codificando y clasificando la calidad del diálogo en grupos pequeños.</a:t>
                      </a:r>
                      <a:endParaRPr sz="1200" u="none" cap="none" strike="noStrike">
                        <a:latin typeface="Arial"/>
                        <a:ea typeface="Arial"/>
                        <a:cs typeface="Arial"/>
                        <a:sym typeface="Arial"/>
                      </a:endParaRPr>
                    </a:p>
                  </a:txBody>
                  <a:tcPr marT="9145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63250">
                <a:tc>
                  <a:txBody>
                    <a:bodyPr/>
                    <a:lstStyle/>
                    <a:p>
                      <a:pPr indent="0" lvl="0" marL="91440" marR="0" rtl="0" algn="l">
                        <a:lnSpc>
                          <a:spcPct val="100000"/>
                        </a:lnSpc>
                        <a:spcBef>
                          <a:spcPts val="0"/>
                        </a:spcBef>
                        <a:spcAft>
                          <a:spcPts val="0"/>
                        </a:spcAft>
                        <a:buNone/>
                      </a:pPr>
                      <a:r>
                        <a:rPr lang="en-US" sz="1200" u="none" cap="none" strike="noStrike">
                          <a:latin typeface="Arial"/>
                          <a:ea typeface="Arial"/>
                          <a:cs typeface="Arial"/>
                          <a:sym typeface="Arial"/>
                        </a:rPr>
                        <a:t>Video 8: Ética en la investigación educativa.</a:t>
                      </a:r>
                      <a:endParaRPr sz="1200" u="none" cap="none" strike="noStrike">
                        <a:latin typeface="Arial"/>
                        <a:ea typeface="Arial"/>
                        <a:cs typeface="Arial"/>
                        <a:sym typeface="Arial"/>
                      </a:endParaRPr>
                    </a:p>
                  </a:txBody>
                  <a:tcPr marT="88275"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90805" marR="0" rtl="0" algn="l">
                        <a:lnSpc>
                          <a:spcPct val="100000"/>
                        </a:lnSpc>
                        <a:spcBef>
                          <a:spcPts val="0"/>
                        </a:spcBef>
                        <a:spcAft>
                          <a:spcPts val="0"/>
                        </a:spcAft>
                        <a:buNone/>
                      </a:pPr>
                      <a:r>
                        <a:rPr lang="en-US" sz="1200" u="none" cap="none" strike="noStrike">
                          <a:latin typeface="Arial"/>
                          <a:ea typeface="Arial"/>
                          <a:cs typeface="Arial"/>
                          <a:sym typeface="Arial"/>
                        </a:rPr>
                        <a:t>Video 17: Promoviendo la participación en el diálogo.</a:t>
                      </a:r>
                      <a:endParaRPr sz="1200" u="none" cap="none" strike="noStrike">
                        <a:latin typeface="Arial"/>
                        <a:ea typeface="Arial"/>
                        <a:cs typeface="Arial"/>
                        <a:sym typeface="Arial"/>
                      </a:endParaRPr>
                    </a:p>
                  </a:txBody>
                  <a:tcPr marT="88275"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66425">
                <a:tc>
                  <a:txBody>
                    <a:bodyPr/>
                    <a:lstStyle/>
                    <a:p>
                      <a:pPr indent="0" lvl="0" marL="91440" marR="0" rtl="0" algn="l">
                        <a:lnSpc>
                          <a:spcPct val="100000"/>
                        </a:lnSpc>
                        <a:spcBef>
                          <a:spcPts val="0"/>
                        </a:spcBef>
                        <a:spcAft>
                          <a:spcPts val="0"/>
                        </a:spcAft>
                        <a:buNone/>
                      </a:pPr>
                      <a:r>
                        <a:rPr lang="en-US" sz="1200" u="none" cap="none" strike="noStrike">
                          <a:latin typeface="Arial"/>
                          <a:ea typeface="Arial"/>
                          <a:cs typeface="Arial"/>
                          <a:sym typeface="Arial"/>
                        </a:rPr>
                        <a:t>Video 9: El impacto de la investigación T-SEDA.</a:t>
                      </a:r>
                      <a:endParaRPr sz="1200" u="none" cap="none" strike="noStrike">
                        <a:latin typeface="Arial"/>
                        <a:ea typeface="Arial"/>
                        <a:cs typeface="Arial"/>
                        <a:sym typeface="Arial"/>
                      </a:endParaRPr>
                    </a:p>
                  </a:txBody>
                  <a:tcPr marT="88275"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txBody>
                  <a:tcPr marT="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bl>
          </a:graphicData>
        </a:graphic>
      </p:graphicFrame>
      <p:sp>
        <p:nvSpPr>
          <p:cNvPr id="94" name="Google Shape;94;p12"/>
          <p:cNvSpPr txBox="1"/>
          <p:nvPr/>
        </p:nvSpPr>
        <p:spPr>
          <a:xfrm>
            <a:off x="331603" y="683514"/>
            <a:ext cx="9413875" cy="1027430"/>
          </a:xfrm>
          <a:prstGeom prst="rect">
            <a:avLst/>
          </a:prstGeom>
          <a:noFill/>
          <a:ln>
            <a:noFill/>
          </a:ln>
        </p:spPr>
        <p:txBody>
          <a:bodyPr anchorCtr="0" anchor="t" bIns="0" lIns="0" spcFirstLastPara="1" rIns="0" wrap="square" tIns="59050">
            <a:spAutoFit/>
          </a:bodyPr>
          <a:lstStyle/>
          <a:p>
            <a:pPr indent="0" lvl="0" marL="4142740" rtl="0" algn="l">
              <a:lnSpc>
                <a:spcPct val="100000"/>
              </a:lnSpc>
              <a:spcBef>
                <a:spcPts val="0"/>
              </a:spcBef>
              <a:spcAft>
                <a:spcPts val="0"/>
              </a:spcAft>
              <a:buNone/>
            </a:pPr>
            <a:r>
              <a:rPr b="1" lang="en-US" sz="1400">
                <a:latin typeface="Arial"/>
                <a:ea typeface="Arial"/>
                <a:cs typeface="Arial"/>
                <a:sym typeface="Arial"/>
              </a:rPr>
              <a:t>Las guías T-SEDA en video</a:t>
            </a:r>
            <a:endParaRPr sz="1400">
              <a:latin typeface="Arial"/>
              <a:ea typeface="Arial"/>
              <a:cs typeface="Arial"/>
              <a:sym typeface="Arial"/>
            </a:endParaRPr>
          </a:p>
          <a:p>
            <a:pPr indent="0" lvl="0" marL="12700" marR="5080" rtl="0" algn="l">
              <a:lnSpc>
                <a:spcPct val="120000"/>
              </a:lnSpc>
              <a:spcBef>
                <a:spcPts val="30"/>
              </a:spcBef>
              <a:spcAft>
                <a:spcPts val="0"/>
              </a:spcAft>
              <a:buNone/>
            </a:pPr>
            <a:r>
              <a:rPr lang="en-US" sz="1200">
                <a:latin typeface="Arial"/>
                <a:ea typeface="Arial"/>
                <a:cs typeface="Arial"/>
                <a:sym typeface="Arial"/>
              </a:rPr>
              <a:t>La Guía del usuario de T-SEDA y los recursos que se describen en la página anterior cuentan con video guías. Estos videos ofrecen introducciones breves sobre el uso del kit T-SEDA, así como actividades adicionales para practicar la codificación del diálogo.</a:t>
            </a:r>
            <a:endParaRPr sz="1200">
              <a:latin typeface="Arial"/>
              <a:ea typeface="Arial"/>
              <a:cs typeface="Arial"/>
              <a:sym typeface="Arial"/>
            </a:endParaRPr>
          </a:p>
          <a:p>
            <a:pPr indent="0" lvl="0" marL="12700" rtl="0" algn="l">
              <a:lnSpc>
                <a:spcPct val="100000"/>
              </a:lnSpc>
              <a:spcBef>
                <a:spcPts val="915"/>
              </a:spcBef>
              <a:spcAft>
                <a:spcPts val="0"/>
              </a:spcAft>
              <a:buNone/>
            </a:pPr>
            <a:r>
              <a:rPr lang="en-US" sz="1200">
                <a:latin typeface="Arial"/>
                <a:ea typeface="Arial"/>
                <a:cs typeface="Arial"/>
                <a:sym typeface="Arial"/>
              </a:rPr>
              <a:t>Busque el símbolo	en el kit. </a:t>
            </a:r>
            <a:r>
              <a:rPr lang="en-US" sz="1200">
                <a:latin typeface="Arimo"/>
                <a:ea typeface="Arimo"/>
                <a:cs typeface="Arimo"/>
                <a:sym typeface="Arimo"/>
              </a:rPr>
              <a:t>Videos disponibles en: </a:t>
            </a:r>
            <a:r>
              <a:rPr lang="en-US" sz="1200" u="sng">
                <a:solidFill>
                  <a:schemeClr val="hlink"/>
                </a:solidFill>
                <a:latin typeface="Arimo"/>
                <a:ea typeface="Arimo"/>
                <a:cs typeface="Arimo"/>
                <a:sym typeface="Arimo"/>
                <a:hlinkClick r:id="rId3"/>
              </a:rPr>
              <a:t>https://www.edudialogue.org/tools-resources/introductory-video-series/</a:t>
            </a:r>
            <a:endParaRPr sz="1200">
              <a:latin typeface="Arial"/>
              <a:ea typeface="Arial"/>
              <a:cs typeface="Arial"/>
              <a:sym typeface="Arial"/>
            </a:endParaRPr>
          </a:p>
        </p:txBody>
      </p:sp>
      <p:pic>
        <p:nvPicPr>
          <p:cNvPr id="95" name="Google Shape;95;p12"/>
          <p:cNvPicPr preferRelativeResize="0"/>
          <p:nvPr/>
        </p:nvPicPr>
        <p:blipFill rotWithShape="1">
          <a:blip r:embed="rId4">
            <a:alphaModFix/>
          </a:blip>
          <a:srcRect b="0" l="0" r="0" t="0"/>
          <a:stretch/>
        </p:blipFill>
        <p:spPr>
          <a:xfrm>
            <a:off x="1544199" y="1391678"/>
            <a:ext cx="346709" cy="346709"/>
          </a:xfrm>
          <a:prstGeom prst="rect">
            <a:avLst/>
          </a:prstGeom>
          <a:noFill/>
          <a:ln>
            <a:noFill/>
          </a:ln>
        </p:spPr>
      </p:pic>
      <p:sp>
        <p:nvSpPr>
          <p:cNvPr id="96" name="Google Shape;96;p12"/>
          <p:cNvSpPr txBox="1"/>
          <p:nvPr/>
        </p:nvSpPr>
        <p:spPr>
          <a:xfrm>
            <a:off x="487051" y="7159124"/>
            <a:ext cx="6630670" cy="20827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Arial"/>
                <a:ea typeface="Arial"/>
                <a:cs typeface="Arial"/>
                <a:sym typeface="Arial"/>
              </a:rPr>
              <a:t>Los videos están disponibles en: </a:t>
            </a:r>
            <a:r>
              <a:rPr lang="en-US" sz="1200" u="sng">
                <a:solidFill>
                  <a:srgbClr val="0000FF"/>
                </a:solidFill>
                <a:latin typeface="Arial"/>
                <a:ea typeface="Arial"/>
                <a:cs typeface="Arial"/>
                <a:sym typeface="Arial"/>
              </a:rPr>
              <a:t>https://</a:t>
            </a:r>
            <a:r>
              <a:rPr lang="en-US" sz="1200" u="sng">
                <a:solidFill>
                  <a:schemeClr val="hlink"/>
                </a:solidFill>
                <a:latin typeface="Arial"/>
                <a:ea typeface="Arial"/>
                <a:cs typeface="Arial"/>
                <a:sym typeface="Arial"/>
                <a:hlinkClick r:id="rId5"/>
              </a:rPr>
              <a:t>www.edudialogue.org/tools-resources/introductory-video-series/</a:t>
            </a:r>
            <a:endParaRPr sz="1200">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p66"/>
          <p:cNvSpPr/>
          <p:nvPr/>
        </p:nvSpPr>
        <p:spPr>
          <a:xfrm>
            <a:off x="151010" y="36710"/>
            <a:ext cx="5086350" cy="1524000"/>
          </a:xfrm>
          <a:custGeom>
            <a:rect b="b" l="l" r="r" t="t"/>
            <a:pathLst>
              <a:path extrusionOk="0" h="1524000" w="5086350">
                <a:moveTo>
                  <a:pt x="0" y="0"/>
                </a:moveTo>
                <a:lnTo>
                  <a:pt x="5086350" y="0"/>
                </a:lnTo>
                <a:lnTo>
                  <a:pt x="5086350" y="1524000"/>
                </a:lnTo>
                <a:lnTo>
                  <a:pt x="0" y="1524000"/>
                </a:lnTo>
                <a:lnTo>
                  <a:pt x="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aphicFrame>
        <p:nvGraphicFramePr>
          <p:cNvPr id="887" name="Google Shape;887;p66"/>
          <p:cNvGraphicFramePr/>
          <p:nvPr/>
        </p:nvGraphicFramePr>
        <p:xfrm>
          <a:off x="159750" y="19916"/>
          <a:ext cx="3000000" cy="3000000"/>
        </p:xfrm>
        <a:graphic>
          <a:graphicData uri="http://schemas.openxmlformats.org/drawingml/2006/table">
            <a:tbl>
              <a:tblPr bandRow="1" firstRow="1">
                <a:noFill/>
                <a:tableStyleId>{58AB1DB1-8ADB-4D9A-8FE6-866EEACACDEC}</a:tableStyleId>
              </a:tblPr>
              <a:tblGrid>
                <a:gridCol w="235350"/>
                <a:gridCol w="4822775"/>
                <a:gridCol w="371125"/>
                <a:gridCol w="457075"/>
                <a:gridCol w="545600"/>
                <a:gridCol w="502925"/>
                <a:gridCol w="481575"/>
                <a:gridCol w="539500"/>
                <a:gridCol w="539500"/>
                <a:gridCol w="527300"/>
                <a:gridCol w="1359925"/>
              </a:tblGrid>
              <a:tr h="920975">
                <a:tc gridSpan="2">
                  <a:txBody>
                    <a:bodyPr/>
                    <a:lstStyle/>
                    <a:p>
                      <a:pPr indent="0" lvl="0" marL="99060" marR="0" rtl="0" algn="l">
                        <a:lnSpc>
                          <a:spcPct val="100000"/>
                        </a:lnSpc>
                        <a:spcBef>
                          <a:spcPts val="0"/>
                        </a:spcBef>
                        <a:spcAft>
                          <a:spcPts val="0"/>
                        </a:spcAft>
                        <a:buNone/>
                      </a:pPr>
                      <a:r>
                        <a:rPr b="1" lang="en-US" sz="1200">
                          <a:latin typeface="Arial"/>
                          <a:ea typeface="Arial"/>
                          <a:cs typeface="Arial"/>
                          <a:sym typeface="Arial"/>
                        </a:rPr>
                        <a:t>2H: Cuestionario de enseñanza dialógica: Autoevaluación de la práctica</a:t>
                      </a:r>
                      <a:endParaRPr sz="1200">
                        <a:latin typeface="Arial"/>
                        <a:ea typeface="Arial"/>
                        <a:cs typeface="Arial"/>
                        <a:sym typeface="Arial"/>
                      </a:endParaRPr>
                    </a:p>
                    <a:p>
                      <a:pPr indent="0" lvl="0" marL="99060" marR="0" rtl="0" algn="l">
                        <a:lnSpc>
                          <a:spcPct val="100000"/>
                        </a:lnSpc>
                        <a:spcBef>
                          <a:spcPts val="285"/>
                        </a:spcBef>
                        <a:spcAft>
                          <a:spcPts val="0"/>
                        </a:spcAft>
                        <a:buNone/>
                      </a:pPr>
                      <a:r>
                        <a:rPr lang="en-US" sz="1200">
                          <a:latin typeface="Arial"/>
                          <a:ea typeface="Arial"/>
                          <a:cs typeface="Arial"/>
                          <a:sym typeface="Arial"/>
                        </a:rPr>
                        <a:t>Esta plantilla es para que evalúe su propia práctica. Puede hacer esto en</a:t>
                      </a:r>
                      <a:endParaRPr sz="1200">
                        <a:latin typeface="Arial"/>
                        <a:ea typeface="Arial"/>
                        <a:cs typeface="Arial"/>
                        <a:sym typeface="Arial"/>
                      </a:endParaRPr>
                    </a:p>
                    <a:p>
                      <a:pPr indent="0" lvl="0" marL="99060" marR="125729" rtl="0" algn="l">
                        <a:lnSpc>
                          <a:spcPct val="120000"/>
                        </a:lnSpc>
                        <a:spcBef>
                          <a:spcPts val="25"/>
                        </a:spcBef>
                        <a:spcAft>
                          <a:spcPts val="0"/>
                        </a:spcAft>
                        <a:buNone/>
                      </a:pPr>
                      <a:r>
                        <a:rPr lang="en-US" sz="1200">
                          <a:latin typeface="Arial"/>
                          <a:ea typeface="Arial"/>
                          <a:cs typeface="Arial"/>
                          <a:sym typeface="Arial"/>
                        </a:rPr>
                        <a:t>diferentes puntos durante de su investigación para identificar cómo ha cambiado su práctica</a:t>
                      </a:r>
                      <a:r>
                        <a:rPr b="1" lang="en-US" sz="1200">
                          <a:latin typeface="Arial"/>
                          <a:ea typeface="Arial"/>
                          <a:cs typeface="Arial"/>
                          <a:sym typeface="Arial"/>
                        </a:rPr>
                        <a:t>.</a:t>
                      </a:r>
                      <a:endParaRPr sz="1200">
                        <a:latin typeface="Arial"/>
                        <a:ea typeface="Arial"/>
                        <a:cs typeface="Arial"/>
                        <a:sym typeface="Arial"/>
                      </a:endParaRPr>
                    </a:p>
                    <a:p>
                      <a:pPr indent="0" lvl="0" marL="340360" marR="0" rtl="0" algn="l">
                        <a:lnSpc>
                          <a:spcPct val="100000"/>
                        </a:lnSpc>
                        <a:spcBef>
                          <a:spcPts val="840"/>
                        </a:spcBef>
                        <a:spcAft>
                          <a:spcPts val="0"/>
                        </a:spcAft>
                        <a:buNone/>
                      </a:pPr>
                      <a:r>
                        <a:rPr b="1" lang="en-US" sz="1200">
                          <a:latin typeface="Arial"/>
                          <a:ea typeface="Arial"/>
                          <a:cs typeface="Arial"/>
                          <a:sym typeface="Arial"/>
                        </a:rPr>
                        <a:t>Una plantilla descargable </a:t>
                      </a:r>
                      <a:r>
                        <a:rPr lang="en-US" sz="1200">
                          <a:latin typeface="Arial"/>
                          <a:ea typeface="Arial"/>
                          <a:cs typeface="Arial"/>
                          <a:sym typeface="Arial"/>
                        </a:rPr>
                        <a:t>está disponible en nuestro sitio web</a:t>
                      </a:r>
                      <a:r>
                        <a:rPr b="1" lang="en-US" sz="1400">
                          <a:latin typeface="Arial"/>
                          <a:ea typeface="Arial"/>
                          <a:cs typeface="Arial"/>
                          <a:sym typeface="Arial"/>
                        </a:rPr>
                        <a:t>.</a:t>
                      </a:r>
                      <a:endParaRPr sz="1400">
                        <a:latin typeface="Arial"/>
                        <a:ea typeface="Arial"/>
                        <a:cs typeface="Arial"/>
                        <a:sym typeface="Arial"/>
                      </a:endParaRPr>
                    </a:p>
                  </a:txBody>
                  <a:tcPr marT="71750" marB="0" marR="0" marL="0">
                    <a:lnL cap="flat" cmpd="sng" w="31725">
                      <a:solidFill>
                        <a:srgbClr val="2791A6"/>
                      </a:solidFill>
                      <a:prstDash val="solid"/>
                      <a:round/>
                      <a:headEnd len="sm" w="sm" type="none"/>
                      <a:tailEnd len="sm" w="sm" type="none"/>
                    </a:lnL>
                    <a:lnR cap="flat" cmpd="sng" w="31725">
                      <a:solidFill>
                        <a:srgbClr val="2791A6"/>
                      </a:solidFill>
                      <a:prstDash val="solid"/>
                      <a:round/>
                      <a:headEnd len="sm" w="sm" type="none"/>
                      <a:tailEnd len="sm" w="sm" type="none"/>
                    </a:lnR>
                    <a:lnT cap="flat" cmpd="sng" w="31725">
                      <a:solidFill>
                        <a:srgbClr val="2791A6"/>
                      </a:solidFill>
                      <a:prstDash val="solid"/>
                      <a:round/>
                      <a:headEnd len="sm" w="sm" type="none"/>
                      <a:tailEnd len="sm" w="sm" type="none"/>
                    </a:lnT>
                    <a:lnB cap="flat" cmpd="sng" w="31725">
                      <a:solidFill>
                        <a:srgbClr val="2791A6"/>
                      </a:solidFill>
                      <a:prstDash val="solid"/>
                      <a:round/>
                      <a:headEnd len="sm" w="sm" type="none"/>
                      <a:tailEnd len="sm" w="sm" type="none"/>
                    </a:lnB>
                  </a:tcPr>
                </a:tc>
                <a:tc hMerge="1"/>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31725">
                      <a:solidFill>
                        <a:srgbClr val="2791A6"/>
                      </a:solidFill>
                      <a:prstDash val="solid"/>
                      <a:round/>
                      <a:headEnd len="sm" w="sm" type="none"/>
                      <a:tailEnd len="sm" w="sm" type="none"/>
                    </a:lnL>
                    <a:lnR cap="flat" cmpd="sng" w="31725">
                      <a:solidFill>
                        <a:srgbClr val="2791A6"/>
                      </a:solidFill>
                      <a:prstDash val="solid"/>
                      <a:round/>
                      <a:headEnd len="sm" w="sm" type="none"/>
                      <a:tailEnd len="sm" w="sm" type="none"/>
                    </a:lnR>
                    <a:lnB cap="flat" cmpd="sng" w="31725">
                      <a:solidFill>
                        <a:srgbClr val="2791A6"/>
                      </a:solidFill>
                      <a:prstDash val="solid"/>
                      <a:round/>
                      <a:headEnd len="sm" w="sm" type="none"/>
                      <a:tailEnd len="sm" w="sm" type="none"/>
                    </a:lnB>
                  </a:tcPr>
                </a:tc>
                <a:tc gridSpan="8">
                  <a:txBody>
                    <a:bodyPr/>
                    <a:lstStyle/>
                    <a:p>
                      <a:pPr indent="0" lvl="0" marL="111125" marR="0" rtl="0" algn="l">
                        <a:lnSpc>
                          <a:spcPct val="100000"/>
                        </a:lnSpc>
                        <a:spcBef>
                          <a:spcPts val="0"/>
                        </a:spcBef>
                        <a:spcAft>
                          <a:spcPts val="0"/>
                        </a:spcAft>
                        <a:buNone/>
                      </a:pPr>
                      <a:r>
                        <a:rPr b="1" lang="en-US" sz="1200">
                          <a:latin typeface="Arial"/>
                          <a:ea typeface="Arial"/>
                          <a:cs typeface="Arial"/>
                          <a:sym typeface="Arial"/>
                        </a:rPr>
                        <a:t>Notas de orientación:</a:t>
                      </a:r>
                      <a:endParaRPr sz="1200">
                        <a:latin typeface="Arial"/>
                        <a:ea typeface="Arial"/>
                        <a:cs typeface="Arial"/>
                        <a:sym typeface="Arial"/>
                      </a:endParaRPr>
                    </a:p>
                    <a:p>
                      <a:pPr indent="-99695" lvl="0" marL="210820" marR="176530" rtl="0" algn="l">
                        <a:lnSpc>
                          <a:spcPct val="120000"/>
                        </a:lnSpc>
                        <a:spcBef>
                          <a:spcPts val="625"/>
                        </a:spcBef>
                        <a:spcAft>
                          <a:spcPts val="0"/>
                        </a:spcAft>
                        <a:buSzPts val="1200"/>
                        <a:buFont typeface="Arial"/>
                        <a:buChar char="•"/>
                      </a:pPr>
                      <a:r>
                        <a:rPr b="1" lang="en-US" sz="1200">
                          <a:latin typeface="Arial"/>
                          <a:ea typeface="Arial"/>
                          <a:cs typeface="Arial"/>
                          <a:sym typeface="Arial"/>
                        </a:rPr>
                        <a:t>Hay tres secciones: </a:t>
                      </a:r>
                      <a:r>
                        <a:rPr lang="en-US" sz="1200">
                          <a:latin typeface="Arial"/>
                          <a:ea typeface="Arial"/>
                          <a:cs typeface="Arial"/>
                          <a:sym typeface="Arial"/>
                        </a:rPr>
                        <a:t>crear una </a:t>
                      </a:r>
                      <a:r>
                        <a:rPr b="1" lang="en-US" sz="1200">
                          <a:latin typeface="Arial"/>
                          <a:ea typeface="Arial"/>
                          <a:cs typeface="Arial"/>
                          <a:sym typeface="Arial"/>
                        </a:rPr>
                        <a:t>apertura para el diálogo </a:t>
                      </a:r>
                      <a:r>
                        <a:rPr lang="en-US" sz="1200">
                          <a:latin typeface="Arial"/>
                          <a:ea typeface="Arial"/>
                          <a:cs typeface="Arial"/>
                          <a:sym typeface="Arial"/>
                        </a:rPr>
                        <a:t>(A - ítems 1-5), invitar a </a:t>
                      </a:r>
                      <a:r>
                        <a:rPr b="1" lang="en-US" sz="1200">
                          <a:latin typeface="Arial"/>
                          <a:ea typeface="Arial"/>
                          <a:cs typeface="Arial"/>
                          <a:sym typeface="Arial"/>
                        </a:rPr>
                        <a:t>las contribuciones de los y las estudiantes </a:t>
                      </a:r>
                      <a:r>
                        <a:rPr lang="en-US" sz="1200">
                          <a:latin typeface="Arial"/>
                          <a:ea typeface="Arial"/>
                          <a:cs typeface="Arial"/>
                          <a:sym typeface="Arial"/>
                        </a:rPr>
                        <a:t>(B - ítems 6-9) y fomentar la </a:t>
                      </a:r>
                      <a:r>
                        <a:rPr b="1" lang="en-US" sz="1200">
                          <a:latin typeface="Arial"/>
                          <a:ea typeface="Arial"/>
                          <a:cs typeface="Arial"/>
                          <a:sym typeface="Arial"/>
                        </a:rPr>
                        <a:t>participación dialógica </a:t>
                      </a:r>
                      <a:r>
                        <a:rPr lang="en-US" sz="1200">
                          <a:latin typeface="Arial"/>
                          <a:ea typeface="Arial"/>
                          <a:cs typeface="Arial"/>
                          <a:sym typeface="Arial"/>
                        </a:rPr>
                        <a:t>(C - ítems 10-18, en la página siguiente).</a:t>
                      </a:r>
                      <a:endParaRPr sz="1200">
                        <a:latin typeface="Arial"/>
                        <a:ea typeface="Arial"/>
                        <a:cs typeface="Arial"/>
                        <a:sym typeface="Arial"/>
                      </a:endParaRPr>
                    </a:p>
                    <a:p>
                      <a:pPr indent="-99695" lvl="0" marL="210820" marR="0" rtl="0" algn="l">
                        <a:lnSpc>
                          <a:spcPct val="100000"/>
                        </a:lnSpc>
                        <a:spcBef>
                          <a:spcPts val="885"/>
                        </a:spcBef>
                        <a:spcAft>
                          <a:spcPts val="0"/>
                        </a:spcAft>
                        <a:buSzPts val="1200"/>
                        <a:buFont typeface="Arial"/>
                        <a:buChar char="•"/>
                      </a:pPr>
                      <a:r>
                        <a:rPr lang="en-US" sz="1200">
                          <a:latin typeface="Arial"/>
                          <a:ea typeface="Arial"/>
                          <a:cs typeface="Arial"/>
                          <a:sym typeface="Arial"/>
                        </a:rPr>
                        <a:t>Para cada elemento, marque su puntuación en la casilla que corresponda.</a:t>
                      </a:r>
                      <a:endParaRPr sz="1200">
                        <a:latin typeface="Arial"/>
                        <a:ea typeface="Arial"/>
                        <a:cs typeface="Arial"/>
                        <a:sym typeface="Arial"/>
                      </a:endParaRPr>
                    </a:p>
                  </a:txBody>
                  <a:tcPr marT="81925" marB="0" marR="0" marL="0">
                    <a:lnL cap="flat" cmpd="sng" w="31725">
                      <a:solidFill>
                        <a:srgbClr val="2791A6"/>
                      </a:solidFill>
                      <a:prstDash val="solid"/>
                      <a:round/>
                      <a:headEnd len="sm" w="sm" type="none"/>
                      <a:tailEnd len="sm" w="sm" type="none"/>
                    </a:lnL>
                    <a:lnR cap="flat" cmpd="sng" w="31725">
                      <a:solidFill>
                        <a:srgbClr val="2791A6"/>
                      </a:solidFill>
                      <a:prstDash val="solid"/>
                      <a:round/>
                      <a:headEnd len="sm" w="sm" type="none"/>
                      <a:tailEnd len="sm" w="sm" type="none"/>
                    </a:lnR>
                    <a:lnT cap="flat" cmpd="sng" w="31725">
                      <a:solidFill>
                        <a:srgbClr val="2791A6"/>
                      </a:solidFill>
                      <a:prstDash val="solid"/>
                      <a:round/>
                      <a:headEnd len="sm" w="sm" type="none"/>
                      <a:tailEnd len="sm" w="sm" type="none"/>
                    </a:lnT>
                    <a:lnB cap="flat" cmpd="sng" w="31725">
                      <a:solidFill>
                        <a:srgbClr val="2791A6"/>
                      </a:solidFill>
                      <a:prstDash val="solid"/>
                      <a:round/>
                      <a:headEnd len="sm" w="sm" type="none"/>
                      <a:tailEnd len="sm" w="sm" type="none"/>
                    </a:lnB>
                  </a:tcPr>
                </a:tc>
                <a:tc hMerge="1"/>
                <a:tc hMerge="1"/>
                <a:tc hMerge="1"/>
                <a:tc hMerge="1"/>
                <a:tc hMerge="1"/>
                <a:tc hMerge="1"/>
                <a:tc hMerge="1"/>
              </a:tr>
              <a:tr h="778400">
                <a:tc rowSpan="14">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tcPr>
                </a:tc>
                <a:tc gridSpan="3">
                  <a:txBody>
                    <a:bodyPr/>
                    <a:lstStyle/>
                    <a:p>
                      <a:pPr indent="0" lvl="0" marL="63500" marR="654050" rtl="0" algn="l">
                        <a:lnSpc>
                          <a:spcPct val="120000"/>
                        </a:lnSpc>
                        <a:spcBef>
                          <a:spcPts val="0"/>
                        </a:spcBef>
                        <a:spcAft>
                          <a:spcPts val="0"/>
                        </a:spcAft>
                        <a:buNone/>
                      </a:pPr>
                      <a:r>
                        <a:rPr lang="en-US" sz="1100">
                          <a:latin typeface="Arial"/>
                          <a:ea typeface="Arial"/>
                          <a:cs typeface="Arial"/>
                          <a:sym typeface="Arial"/>
                        </a:rPr>
                        <a:t>Considere las siguientes afirmaciones con respecto a su práctica y marque su nivel de acuerdo siendo </a:t>
                      </a:r>
                      <a:r>
                        <a:rPr b="1" lang="en-US" sz="1100">
                          <a:latin typeface="Arial"/>
                          <a:ea typeface="Arial"/>
                          <a:cs typeface="Arial"/>
                          <a:sym typeface="Arial"/>
                        </a:rPr>
                        <a:t>(1) "completamente en desacuerdo" </a:t>
                      </a:r>
                      <a:r>
                        <a:rPr lang="en-US" sz="1100">
                          <a:latin typeface="Arial"/>
                          <a:ea typeface="Arial"/>
                          <a:cs typeface="Arial"/>
                          <a:sym typeface="Arial"/>
                        </a:rPr>
                        <a:t>y </a:t>
                      </a:r>
                      <a:r>
                        <a:rPr b="1" lang="en-US" sz="1100">
                          <a:latin typeface="Arial"/>
                          <a:ea typeface="Arial"/>
                          <a:cs typeface="Arial"/>
                          <a:sym typeface="Arial"/>
                        </a:rPr>
                        <a:t>(6) "completamente de acuerdo". </a:t>
                      </a:r>
                      <a:r>
                        <a:rPr b="0" lang="en-US" sz="1100">
                          <a:latin typeface="Arial"/>
                          <a:ea typeface="Arial"/>
                          <a:cs typeface="Arial"/>
                          <a:sym typeface="Arial"/>
                        </a:rPr>
                        <a:t> </a:t>
                      </a:r>
                      <a:r>
                        <a:rPr b="1" lang="en-US" sz="1100">
                          <a:latin typeface="Arial"/>
                          <a:ea typeface="Arial"/>
                          <a:cs typeface="Arial"/>
                          <a:sym typeface="Arial"/>
                        </a:rPr>
                        <a:t>En mi enseñanza, yo ...</a:t>
                      </a:r>
                      <a:endParaRPr sz="1100">
                        <a:latin typeface="Arial"/>
                        <a:ea typeface="Arial"/>
                        <a:cs typeface="Arial"/>
                        <a:sym typeface="Arial"/>
                      </a:endParaRPr>
                    </a:p>
                  </a:txBody>
                  <a:tcPr marT="222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54610" marR="0" rtl="0" algn="l">
                        <a:lnSpc>
                          <a:spcPct val="100000"/>
                        </a:lnSpc>
                        <a:spcBef>
                          <a:spcPts val="0"/>
                        </a:spcBef>
                        <a:spcAft>
                          <a:spcPts val="0"/>
                        </a:spcAft>
                        <a:buNone/>
                      </a:pPr>
                      <a:r>
                        <a:rPr lang="en-US" sz="1000">
                          <a:latin typeface="Arial"/>
                          <a:ea typeface="Arial"/>
                          <a:cs typeface="Arial"/>
                          <a:sym typeface="Arial"/>
                        </a:rPr>
                        <a:t>(1)</a:t>
                      </a:r>
                      <a:endParaRPr/>
                    </a:p>
                    <a:p>
                      <a:pPr indent="0" lvl="0" marL="63500" marR="121285" rtl="0" algn="l">
                        <a:lnSpc>
                          <a:spcPct val="121700"/>
                        </a:lnSpc>
                        <a:spcBef>
                          <a:spcPts val="700"/>
                        </a:spcBef>
                        <a:spcAft>
                          <a:spcPts val="0"/>
                        </a:spcAft>
                        <a:buNone/>
                      </a:pPr>
                      <a:r>
                        <a:rPr lang="en-US" sz="500">
                          <a:latin typeface="Arial"/>
                          <a:ea typeface="Arial"/>
                          <a:cs typeface="Arial"/>
                          <a:sym typeface="Arial"/>
                        </a:rPr>
                        <a:t>Completa- mente en desacuerdo</a:t>
                      </a:r>
                      <a:endParaRPr sz="500">
                        <a:latin typeface="Arial"/>
                        <a:ea typeface="Arial"/>
                        <a:cs typeface="Arial"/>
                        <a:sym typeface="Arial"/>
                      </a:endParaRPr>
                    </a:p>
                  </a:txBody>
                  <a:tcPr marT="565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57785" marR="0" rtl="0" algn="l">
                        <a:lnSpc>
                          <a:spcPct val="100000"/>
                        </a:lnSpc>
                        <a:spcBef>
                          <a:spcPts val="0"/>
                        </a:spcBef>
                        <a:spcAft>
                          <a:spcPts val="0"/>
                        </a:spcAft>
                        <a:buNone/>
                      </a:pPr>
                      <a:r>
                        <a:rPr lang="en-US" sz="1000">
                          <a:latin typeface="Arial"/>
                          <a:ea typeface="Arial"/>
                          <a:cs typeface="Arial"/>
                          <a:sym typeface="Arial"/>
                        </a:rPr>
                        <a:t>(2)</a:t>
                      </a:r>
                      <a:endParaRPr/>
                    </a:p>
                  </a:txBody>
                  <a:tcPr marT="565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54610" marR="0" rtl="0" algn="l">
                        <a:lnSpc>
                          <a:spcPct val="100000"/>
                        </a:lnSpc>
                        <a:spcBef>
                          <a:spcPts val="0"/>
                        </a:spcBef>
                        <a:spcAft>
                          <a:spcPts val="0"/>
                        </a:spcAft>
                        <a:buNone/>
                      </a:pPr>
                      <a:r>
                        <a:rPr lang="en-US" sz="1000">
                          <a:latin typeface="Arial"/>
                          <a:ea typeface="Arial"/>
                          <a:cs typeface="Arial"/>
                          <a:sym typeface="Arial"/>
                        </a:rPr>
                        <a:t>(3)</a:t>
                      </a:r>
                      <a:endParaRPr/>
                    </a:p>
                  </a:txBody>
                  <a:tcPr marT="565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57785" marR="0" rtl="0" algn="l">
                        <a:lnSpc>
                          <a:spcPct val="100000"/>
                        </a:lnSpc>
                        <a:spcBef>
                          <a:spcPts val="0"/>
                        </a:spcBef>
                        <a:spcAft>
                          <a:spcPts val="0"/>
                        </a:spcAft>
                        <a:buNone/>
                      </a:pPr>
                      <a:r>
                        <a:rPr lang="en-US" sz="1000">
                          <a:latin typeface="Arial"/>
                          <a:ea typeface="Arial"/>
                          <a:cs typeface="Arial"/>
                          <a:sym typeface="Arial"/>
                        </a:rPr>
                        <a:t>(4)</a:t>
                      </a:r>
                      <a:endParaRPr/>
                    </a:p>
                  </a:txBody>
                  <a:tcPr marT="565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57785" marR="0" rtl="0" algn="l">
                        <a:lnSpc>
                          <a:spcPct val="100000"/>
                        </a:lnSpc>
                        <a:spcBef>
                          <a:spcPts val="0"/>
                        </a:spcBef>
                        <a:spcAft>
                          <a:spcPts val="0"/>
                        </a:spcAft>
                        <a:buNone/>
                      </a:pPr>
                      <a:r>
                        <a:rPr lang="en-US" sz="1000">
                          <a:latin typeface="Arial"/>
                          <a:ea typeface="Arial"/>
                          <a:cs typeface="Arial"/>
                          <a:sym typeface="Arial"/>
                        </a:rPr>
                        <a:t>(5)</a:t>
                      </a:r>
                      <a:endParaRPr/>
                    </a:p>
                  </a:txBody>
                  <a:tcPr marT="565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57785" marR="0" rtl="0" algn="l">
                        <a:lnSpc>
                          <a:spcPct val="100000"/>
                        </a:lnSpc>
                        <a:spcBef>
                          <a:spcPts val="0"/>
                        </a:spcBef>
                        <a:spcAft>
                          <a:spcPts val="0"/>
                        </a:spcAft>
                        <a:buNone/>
                      </a:pPr>
                      <a:r>
                        <a:rPr lang="en-US" sz="1000">
                          <a:latin typeface="Arial"/>
                          <a:ea typeface="Arial"/>
                          <a:cs typeface="Arial"/>
                          <a:sym typeface="Arial"/>
                        </a:rPr>
                        <a:t>(6)</a:t>
                      </a:r>
                      <a:endParaRPr/>
                    </a:p>
                    <a:p>
                      <a:pPr indent="0" lvl="0" marL="63500" marR="157480" rtl="0" algn="l">
                        <a:lnSpc>
                          <a:spcPct val="121700"/>
                        </a:lnSpc>
                        <a:spcBef>
                          <a:spcPts val="700"/>
                        </a:spcBef>
                        <a:spcAft>
                          <a:spcPts val="0"/>
                        </a:spcAft>
                        <a:buNone/>
                      </a:pPr>
                      <a:r>
                        <a:rPr lang="en-US" sz="500">
                          <a:latin typeface="Arial"/>
                          <a:ea typeface="Arial"/>
                          <a:cs typeface="Arial"/>
                          <a:sym typeface="Arial"/>
                        </a:rPr>
                        <a:t>Completa- mente de acuerdo</a:t>
                      </a:r>
                      <a:endParaRPr sz="500">
                        <a:latin typeface="Arial"/>
                        <a:ea typeface="Arial"/>
                        <a:cs typeface="Arial"/>
                        <a:sym typeface="Arial"/>
                      </a:endParaRPr>
                    </a:p>
                  </a:txBody>
                  <a:tcPr marT="565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rowSpan="14">
                  <a:txBody>
                    <a:bodyPr/>
                    <a:lstStyle/>
                    <a:p>
                      <a:pPr indent="0" lvl="0" marL="0" marR="0" rtl="0" algn="l">
                        <a:spcBef>
                          <a:spcPts val="0"/>
                        </a:spcBef>
                        <a:spcAft>
                          <a:spcPts val="0"/>
                        </a:spcAft>
                        <a:buNone/>
                      </a:pPr>
                      <a:r>
                        <a:t/>
                      </a:r>
                      <a:endParaRPr sz="6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tcPr>
                </a:tc>
              </a:tr>
              <a:tr h="326125">
                <a:tc vMerge="1"/>
                <a:tc gridSpan="9">
                  <a:txBody>
                    <a:bodyPr/>
                    <a:lstStyle/>
                    <a:p>
                      <a:pPr indent="0" lvl="0" marL="3963034" marR="0" rtl="0" algn="l">
                        <a:lnSpc>
                          <a:spcPct val="100000"/>
                        </a:lnSpc>
                        <a:spcBef>
                          <a:spcPts val="0"/>
                        </a:spcBef>
                        <a:spcAft>
                          <a:spcPts val="0"/>
                        </a:spcAft>
                        <a:buNone/>
                      </a:pPr>
                      <a:r>
                        <a:rPr lang="en-US" sz="1000">
                          <a:latin typeface="Arial"/>
                          <a:ea typeface="Arial"/>
                          <a:cs typeface="Arial"/>
                          <a:sym typeface="Arial"/>
                        </a:rPr>
                        <a:t>A. Openness for Dialogue</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D9D9D9"/>
                    </a:solidFill>
                  </a:tcPr>
                </a:tc>
                <a:tc hMerge="1"/>
                <a:tc hMerge="1"/>
                <a:tc hMerge="1"/>
                <a:tc hMerge="1"/>
                <a:tc hMerge="1"/>
                <a:tc hMerge="1"/>
                <a:tc hMerge="1"/>
                <a:tc hMerge="1"/>
                <a:tc vMerge="1"/>
              </a:tr>
              <a:tr h="399300">
                <a:tc vMerge="1"/>
                <a:tc gridSpan="3">
                  <a:txBody>
                    <a:bodyPr/>
                    <a:lstStyle/>
                    <a:p>
                      <a:pPr indent="0" lvl="0" marL="61594" marR="0" rtl="0" algn="l">
                        <a:lnSpc>
                          <a:spcPct val="100000"/>
                        </a:lnSpc>
                        <a:spcBef>
                          <a:spcPts val="0"/>
                        </a:spcBef>
                        <a:spcAft>
                          <a:spcPts val="0"/>
                        </a:spcAft>
                        <a:buNone/>
                      </a:pPr>
                      <a:r>
                        <a:rPr lang="en-US" sz="1000">
                          <a:latin typeface="Arial"/>
                          <a:ea typeface="Arial"/>
                          <a:cs typeface="Arial"/>
                          <a:sym typeface="Arial"/>
                        </a:rPr>
                        <a:t>genero conversaciones significativas como parte de mis lecciones a través de mi planificación.</a:t>
                      </a:r>
                      <a:endParaRPr sz="1000">
                        <a:latin typeface="Arial"/>
                        <a:ea typeface="Arial"/>
                        <a:cs typeface="Arial"/>
                        <a:sym typeface="Arial"/>
                      </a:endParaRPr>
                    </a:p>
                  </a:txBody>
                  <a:tcPr marT="590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399275">
                <a:tc vMerge="1"/>
                <a:tc gridSpan="3">
                  <a:txBody>
                    <a:bodyPr/>
                    <a:lstStyle/>
                    <a:p>
                      <a:pPr indent="0" lvl="0" marL="61594" marR="0" rtl="0" algn="l">
                        <a:lnSpc>
                          <a:spcPct val="100000"/>
                        </a:lnSpc>
                        <a:spcBef>
                          <a:spcPts val="0"/>
                        </a:spcBef>
                        <a:spcAft>
                          <a:spcPts val="0"/>
                        </a:spcAft>
                        <a:buNone/>
                      </a:pPr>
                      <a:r>
                        <a:rPr lang="en-US" sz="1000">
                          <a:latin typeface="Arial"/>
                          <a:ea typeface="Arial"/>
                          <a:cs typeface="Arial"/>
                          <a:sym typeface="Arial"/>
                        </a:rPr>
                        <a:t>ofrezco tiempo para preguntas de manera que los y las estudiantes comprendan los objetivos de aprendizaje.</a:t>
                      </a:r>
                      <a:endParaRPr sz="1000">
                        <a:latin typeface="Arial"/>
                        <a:ea typeface="Arial"/>
                        <a:cs typeface="Arial"/>
                        <a:sym typeface="Arial"/>
                      </a:endParaRPr>
                    </a:p>
                  </a:txBody>
                  <a:tcPr marT="590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402325">
                <a:tc vMerge="1"/>
                <a:tc gridSpan="3">
                  <a:txBody>
                    <a:bodyPr/>
                    <a:lstStyle/>
                    <a:p>
                      <a:pPr indent="0" lvl="0" marL="53975" marR="0" rtl="0" algn="l">
                        <a:lnSpc>
                          <a:spcPct val="100000"/>
                        </a:lnSpc>
                        <a:spcBef>
                          <a:spcPts val="0"/>
                        </a:spcBef>
                        <a:spcAft>
                          <a:spcPts val="0"/>
                        </a:spcAft>
                        <a:buNone/>
                      </a:pPr>
                      <a:r>
                        <a:rPr lang="en-US" sz="1000">
                          <a:latin typeface="Arial"/>
                          <a:ea typeface="Arial"/>
                          <a:cs typeface="Arial"/>
                          <a:sym typeface="Arial"/>
                        </a:rPr>
                        <a:t>ejo tiempo para que los y las estudiantes expresen ideas con profundidad.</a:t>
                      </a:r>
                      <a:endParaRPr sz="1000">
                        <a:latin typeface="Arial"/>
                        <a:ea typeface="Arial"/>
                        <a:cs typeface="Arial"/>
                        <a:sym typeface="Arial"/>
                      </a:endParaRPr>
                    </a:p>
                  </a:txBody>
                  <a:tcPr marT="590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399275">
                <a:tc vMerge="1"/>
                <a:tc gridSpan="3">
                  <a:txBody>
                    <a:bodyPr/>
                    <a:lstStyle/>
                    <a:p>
                      <a:pPr indent="0" lvl="0" marL="55880" marR="0" rtl="0" algn="l">
                        <a:lnSpc>
                          <a:spcPct val="100000"/>
                        </a:lnSpc>
                        <a:spcBef>
                          <a:spcPts val="0"/>
                        </a:spcBef>
                        <a:spcAft>
                          <a:spcPts val="0"/>
                        </a:spcAft>
                        <a:buNone/>
                      </a:pPr>
                      <a:r>
                        <a:rPr lang="en-US" sz="1000">
                          <a:latin typeface="Arial"/>
                          <a:ea typeface="Arial"/>
                          <a:cs typeface="Arial"/>
                          <a:sym typeface="Arial"/>
                        </a:rPr>
                        <a:t>planteo preguntas abiertas y espero hasta que los y las estudiantes responda</a:t>
                      </a:r>
                      <a:endParaRPr sz="1000">
                        <a:latin typeface="Arial"/>
                        <a:ea typeface="Arial"/>
                        <a:cs typeface="Arial"/>
                        <a:sym typeface="Arial"/>
                      </a:endParaRPr>
                    </a:p>
                  </a:txBody>
                  <a:tcPr marT="590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399300">
                <a:tc vMerge="1"/>
                <a:tc gridSpan="3">
                  <a:txBody>
                    <a:bodyPr/>
                    <a:lstStyle/>
                    <a:p>
                      <a:pPr indent="0" lvl="0" marL="61594" marR="0" rtl="0" algn="l">
                        <a:lnSpc>
                          <a:spcPct val="100000"/>
                        </a:lnSpc>
                        <a:spcBef>
                          <a:spcPts val="0"/>
                        </a:spcBef>
                        <a:spcAft>
                          <a:spcPts val="0"/>
                        </a:spcAft>
                        <a:buNone/>
                      </a:pPr>
                      <a:r>
                        <a:rPr lang="en-US" sz="1000">
                          <a:latin typeface="Arial"/>
                          <a:ea typeface="Arial"/>
                          <a:cs typeface="Arial"/>
                          <a:sym typeface="Arial"/>
                        </a:rPr>
                        <a:t>escucho con aprecio a los y las estudiantes y respondo de manera constructiva, incluyendo retroalimentación formativa.</a:t>
                      </a:r>
                      <a:endParaRPr sz="1000">
                        <a:latin typeface="Arial"/>
                        <a:ea typeface="Arial"/>
                        <a:cs typeface="Arial"/>
                        <a:sym typeface="Arial"/>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399300">
                <a:tc vMerge="1"/>
                <a:tc gridSpan="3">
                  <a:txBody>
                    <a:bodyPr/>
                    <a:lstStyle/>
                    <a:p>
                      <a:pPr indent="0" lvl="0" marL="290195" marR="0" rtl="0" algn="l">
                        <a:lnSpc>
                          <a:spcPct val="100000"/>
                        </a:lnSpc>
                        <a:spcBef>
                          <a:spcPts val="0"/>
                        </a:spcBef>
                        <a:spcAft>
                          <a:spcPts val="0"/>
                        </a:spcAft>
                        <a:buNone/>
                      </a:pPr>
                      <a:r>
                        <a:rPr lang="en-US" sz="1000">
                          <a:latin typeface="Arial"/>
                          <a:ea typeface="Arial"/>
                          <a:cs typeface="Arial"/>
                          <a:sym typeface="Arial"/>
                        </a:rPr>
                        <a:t>Agg</a:t>
                      </a:r>
                      <a:r>
                        <a:rPr lang="en-US" sz="1000">
                          <a:latin typeface="Arial"/>
                          <a:ea typeface="Arial"/>
                          <a:cs typeface="Arial"/>
                          <a:sym typeface="Arial"/>
                        </a:rPr>
                        <a:t>Dimensión A agregada: Apertura al diálogo (sume su puntaje)</a:t>
                      </a:r>
                      <a:endParaRPr sz="1000">
                        <a:latin typeface="Arial"/>
                        <a:ea typeface="Arial"/>
                        <a:cs typeface="Arial"/>
                        <a:sym typeface="Arial"/>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EFEFEF"/>
                    </a:solidFill>
                  </a:tcPr>
                </a:tc>
                <a:tc hMerge="1"/>
                <a:tc hMerge="1"/>
                <a:tc gridSpan="6">
                  <a:txBody>
                    <a:bodyPr/>
                    <a:lstStyle/>
                    <a:p>
                      <a:pPr indent="0" lvl="0" marL="0" marR="43180" rtl="0" algn="ctr">
                        <a:lnSpc>
                          <a:spcPct val="100000"/>
                        </a:lnSpc>
                        <a:spcBef>
                          <a:spcPts val="0"/>
                        </a:spcBef>
                        <a:spcAft>
                          <a:spcPts val="0"/>
                        </a:spcAft>
                        <a:buNone/>
                      </a:pPr>
                      <a:r>
                        <a:rPr lang="en-US" sz="1000">
                          <a:latin typeface="Arial"/>
                          <a:ea typeface="Arial"/>
                          <a:cs typeface="Arial"/>
                          <a:sym typeface="Arial"/>
                        </a:rPr>
                        <a:t>/ 30</a:t>
                      </a:r>
                      <a:endParaRPr sz="1000">
                        <a:latin typeface="Arial"/>
                        <a:ea typeface="Arial"/>
                        <a:cs typeface="Arial"/>
                        <a:sym typeface="Arial"/>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EFEFEF"/>
                    </a:solidFill>
                  </a:tcPr>
                </a:tc>
                <a:tc hMerge="1"/>
                <a:tc hMerge="1"/>
                <a:tc hMerge="1"/>
                <a:tc hMerge="1"/>
                <a:tc hMerge="1"/>
                <a:tc vMerge="1"/>
              </a:tr>
              <a:tr h="326125">
                <a:tc vMerge="1"/>
                <a:tc gridSpan="9">
                  <a:txBody>
                    <a:bodyPr/>
                    <a:lstStyle/>
                    <a:p>
                      <a:pPr indent="0" lvl="0" marL="3618229" marR="0" rtl="0" algn="l">
                        <a:lnSpc>
                          <a:spcPct val="100000"/>
                        </a:lnSpc>
                        <a:spcBef>
                          <a:spcPts val="0"/>
                        </a:spcBef>
                        <a:spcAft>
                          <a:spcPts val="0"/>
                        </a:spcAft>
                        <a:buNone/>
                      </a:pPr>
                      <a:r>
                        <a:rPr lang="en-US" sz="1000">
                          <a:latin typeface="Arial"/>
                          <a:ea typeface="Arial"/>
                          <a:cs typeface="Arial"/>
                          <a:sym typeface="Arial"/>
                        </a:rPr>
                        <a:t>B. Inviting Students’ Contributions</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CC"/>
                    </a:solidFill>
                  </a:tcPr>
                </a:tc>
                <a:tc hMerge="1"/>
                <a:tc hMerge="1"/>
                <a:tc hMerge="1"/>
                <a:tc hMerge="1"/>
                <a:tc hMerge="1"/>
                <a:tc hMerge="1"/>
                <a:tc hMerge="1"/>
                <a:tc hMerge="1"/>
                <a:tc vMerge="1"/>
              </a:tr>
              <a:tr h="399300">
                <a:tc vMerge="1"/>
                <a:tc gridSpan="3">
                  <a:txBody>
                    <a:bodyPr/>
                    <a:lstStyle/>
                    <a:p>
                      <a:pPr indent="0" lvl="0" marL="57785" marR="0" rtl="0" algn="l">
                        <a:lnSpc>
                          <a:spcPct val="100000"/>
                        </a:lnSpc>
                        <a:spcBef>
                          <a:spcPts val="0"/>
                        </a:spcBef>
                        <a:spcAft>
                          <a:spcPts val="0"/>
                        </a:spcAft>
                        <a:buNone/>
                      </a:pPr>
                      <a:r>
                        <a:rPr lang="en-US" sz="1000">
                          <a:latin typeface="Arial"/>
                          <a:ea typeface="Arial"/>
                          <a:cs typeface="Arial"/>
                          <a:sym typeface="Arial"/>
                        </a:rPr>
                        <a:t>invito a los y las estudiantes a compartir sus ideas, visiones, pensamientos, intereses y sentimientos</a:t>
                      </a:r>
                      <a:endParaRPr sz="1000">
                        <a:latin typeface="Arial"/>
                        <a:ea typeface="Arial"/>
                        <a:cs typeface="Arial"/>
                        <a:sym typeface="Arial"/>
                      </a:endParaRPr>
                    </a:p>
                  </a:txBody>
                  <a:tcPr marT="590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399300">
                <a:tc vMerge="1"/>
                <a:tc gridSpan="3">
                  <a:txBody>
                    <a:bodyPr/>
                    <a:lstStyle/>
                    <a:p>
                      <a:pPr indent="0" lvl="0" marL="63500" marR="0" rtl="0" algn="l">
                        <a:lnSpc>
                          <a:spcPct val="100000"/>
                        </a:lnSpc>
                        <a:spcBef>
                          <a:spcPts val="0"/>
                        </a:spcBef>
                        <a:spcAft>
                          <a:spcPts val="0"/>
                        </a:spcAft>
                        <a:buNone/>
                      </a:pPr>
                      <a:r>
                        <a:rPr lang="en-US" sz="1000">
                          <a:latin typeface="Arial"/>
                          <a:ea typeface="Arial"/>
                          <a:cs typeface="Arial"/>
                          <a:sym typeface="Arial"/>
                        </a:rPr>
                        <a:t>invito a los y las estudiantes a desarrollar sus ideas y enriquecerlas con las ideas de otros.</a:t>
                      </a:r>
                      <a:endParaRPr sz="1000">
                        <a:latin typeface="Arial"/>
                        <a:ea typeface="Arial"/>
                        <a:cs typeface="Arial"/>
                        <a:sym typeface="Arial"/>
                      </a:endParaRPr>
                    </a:p>
                  </a:txBody>
                  <a:tcPr marT="590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585225">
                <a:tc vMerge="1"/>
                <a:tc gridSpan="3">
                  <a:txBody>
                    <a:bodyPr/>
                    <a:lstStyle/>
                    <a:p>
                      <a:pPr indent="-17780" lvl="0" marL="81280" marR="412115" rtl="0" algn="l">
                        <a:lnSpc>
                          <a:spcPct val="122000"/>
                        </a:lnSpc>
                        <a:spcBef>
                          <a:spcPts val="0"/>
                        </a:spcBef>
                        <a:spcAft>
                          <a:spcPts val="0"/>
                        </a:spcAft>
                        <a:buNone/>
                      </a:pPr>
                      <a:r>
                        <a:rPr lang="en-US" sz="1000">
                          <a:latin typeface="Arial"/>
                          <a:ea typeface="Arial"/>
                          <a:cs typeface="Arial"/>
                          <a:sym typeface="Arial"/>
                        </a:rPr>
                        <a:t>invito a los y las estudiantes a justificar sus ideas y opiniones explícitamente, incluyendo explicaciones extensas, ofrecer argumentos, contraargumentos y / o evidencias.</a:t>
                      </a:r>
                      <a:endParaRPr sz="1000">
                        <a:latin typeface="Arial"/>
                        <a:ea typeface="Arial"/>
                        <a:cs typeface="Arial"/>
                        <a:sym typeface="Arial"/>
                      </a:endParaRPr>
                    </a:p>
                  </a:txBody>
                  <a:tcPr marT="2540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399300">
                <a:tc vMerge="1"/>
                <a:tc gridSpan="3">
                  <a:txBody>
                    <a:bodyPr/>
                    <a:lstStyle/>
                    <a:p>
                      <a:pPr indent="0" lvl="0" marL="63500" marR="0" rtl="0" algn="l">
                        <a:lnSpc>
                          <a:spcPct val="100000"/>
                        </a:lnSpc>
                        <a:spcBef>
                          <a:spcPts val="0"/>
                        </a:spcBef>
                        <a:spcAft>
                          <a:spcPts val="0"/>
                        </a:spcAft>
                        <a:buNone/>
                      </a:pPr>
                      <a:r>
                        <a:rPr lang="en-US" sz="1000">
                          <a:latin typeface="Arial"/>
                          <a:ea typeface="Arial"/>
                          <a:cs typeface="Arial"/>
                          <a:sym typeface="Arial"/>
                        </a:rPr>
                        <a:t>invito a los y las estudiantes a desafiar, cuestionar y evaluar críticamente las ideas de otros.</a:t>
                      </a:r>
                      <a:endParaRPr sz="1000">
                        <a:latin typeface="Arial"/>
                        <a:ea typeface="Arial"/>
                        <a:cs typeface="Arial"/>
                        <a:sym typeface="Arial"/>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396775">
                <a:tc vMerge="1"/>
                <a:tc gridSpan="3">
                  <a:txBody>
                    <a:bodyPr/>
                    <a:lstStyle/>
                    <a:p>
                      <a:pPr indent="0" lvl="0" marL="0" marR="619760" rtl="0" algn="r">
                        <a:lnSpc>
                          <a:spcPct val="52999"/>
                        </a:lnSpc>
                        <a:spcBef>
                          <a:spcPts val="0"/>
                        </a:spcBef>
                        <a:spcAft>
                          <a:spcPts val="0"/>
                        </a:spcAft>
                        <a:buNone/>
                      </a:pPr>
                      <a:r>
                        <a:rPr lang="en-US" sz="1000">
                          <a:latin typeface="Arial"/>
                          <a:ea typeface="Arial"/>
                          <a:cs typeface="Arial"/>
                          <a:sym typeface="Arial"/>
                        </a:rPr>
                        <a:t>50</a:t>
                      </a:r>
                      <a:endParaRPr/>
                    </a:p>
                    <a:p>
                      <a:pPr indent="0" lvl="0" marL="290195" marR="0" rtl="0" algn="l">
                        <a:lnSpc>
                          <a:spcPct val="100000"/>
                        </a:lnSpc>
                        <a:spcBef>
                          <a:spcPts val="509"/>
                        </a:spcBef>
                        <a:spcAft>
                          <a:spcPts val="0"/>
                        </a:spcAft>
                        <a:buNone/>
                      </a:pPr>
                      <a:r>
                        <a:rPr lang="en-US" sz="1000">
                          <a:latin typeface="Arial"/>
                          <a:ea typeface="Arial"/>
                          <a:cs typeface="Arial"/>
                          <a:sym typeface="Arial"/>
                        </a:rPr>
                        <a:t>Dimensión B agregada: Apertura al diálogo (sume su puntaje)</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hMerge="1"/>
                <a:tc hMerge="1"/>
                <a:tc gridSpan="6">
                  <a:txBody>
                    <a:bodyPr/>
                    <a:lstStyle/>
                    <a:p>
                      <a:pPr indent="0" lvl="0" marL="0" marR="43180" rtl="0" algn="ctr">
                        <a:lnSpc>
                          <a:spcPct val="100000"/>
                        </a:lnSpc>
                        <a:spcBef>
                          <a:spcPts val="0"/>
                        </a:spcBef>
                        <a:spcAft>
                          <a:spcPts val="0"/>
                        </a:spcAft>
                        <a:buNone/>
                      </a:pPr>
                      <a:r>
                        <a:rPr lang="en-US" sz="1000">
                          <a:latin typeface="Arial"/>
                          <a:ea typeface="Arial"/>
                          <a:cs typeface="Arial"/>
                          <a:sym typeface="Arial"/>
                        </a:rPr>
                        <a:t>/ 24</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hMerge="1"/>
                <a:tc hMerge="1"/>
                <a:tc hMerge="1"/>
                <a:tc hMerge="1"/>
                <a:tc hMerge="1"/>
                <a:tc vMerge="1"/>
              </a:tr>
            </a:tbl>
          </a:graphicData>
        </a:graphic>
      </p:graphicFrame>
      <p:sp>
        <p:nvSpPr>
          <p:cNvPr id="888" name="Google Shape;888;p66"/>
          <p:cNvSpPr/>
          <p:nvPr/>
        </p:nvSpPr>
        <p:spPr>
          <a:xfrm>
            <a:off x="4508500" y="1114425"/>
            <a:ext cx="209547" cy="20954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92" name="Shape 892"/>
        <p:cNvGrpSpPr/>
        <p:nvPr/>
      </p:nvGrpSpPr>
      <p:grpSpPr>
        <a:xfrm>
          <a:off x="0" y="0"/>
          <a:ext cx="0" cy="0"/>
          <a:chOff x="0" y="0"/>
          <a:chExt cx="0" cy="0"/>
        </a:xfrm>
      </p:grpSpPr>
      <p:graphicFrame>
        <p:nvGraphicFramePr>
          <p:cNvPr id="893" name="Google Shape;893;p67"/>
          <p:cNvGraphicFramePr/>
          <p:nvPr/>
        </p:nvGraphicFramePr>
        <p:xfrm>
          <a:off x="351790" y="428625"/>
          <a:ext cx="3000000" cy="3000000"/>
        </p:xfrm>
        <a:graphic>
          <a:graphicData uri="http://schemas.openxmlformats.org/drawingml/2006/table">
            <a:tbl>
              <a:tblPr bandRow="1" firstRow="1">
                <a:noFill/>
                <a:tableStyleId>{58AB1DB1-8ADB-4D9A-8FE6-866EEACACDEC}</a:tableStyleId>
              </a:tblPr>
              <a:tblGrid>
                <a:gridCol w="6666225"/>
                <a:gridCol w="555000"/>
                <a:gridCol w="555000"/>
                <a:gridCol w="551825"/>
                <a:gridCol w="555000"/>
                <a:gridCol w="551825"/>
                <a:gridCol w="555000"/>
              </a:tblGrid>
              <a:tr h="337825">
                <a:tc gridSpan="7">
                  <a:txBody>
                    <a:bodyPr/>
                    <a:lstStyle/>
                    <a:p>
                      <a:pPr indent="0" lvl="0" marL="226695" marR="0" rtl="0" algn="ctr">
                        <a:lnSpc>
                          <a:spcPct val="100000"/>
                        </a:lnSpc>
                        <a:spcBef>
                          <a:spcPts val="0"/>
                        </a:spcBef>
                        <a:spcAft>
                          <a:spcPts val="0"/>
                        </a:spcAft>
                        <a:buNone/>
                      </a:pPr>
                      <a:r>
                        <a:rPr lang="en-US" sz="1000">
                          <a:latin typeface="Arial"/>
                          <a:ea typeface="Arial"/>
                          <a:cs typeface="Arial"/>
                          <a:sym typeface="Arial"/>
                        </a:rPr>
                        <a:t>Dimensión C: Participación Dialógica</a:t>
                      </a:r>
                      <a:endParaRPr sz="1000">
                        <a:latin typeface="Arial"/>
                        <a:ea typeface="Arial"/>
                        <a:cs typeface="Arial"/>
                        <a:sym typeface="Arial"/>
                      </a:endParaRPr>
                    </a:p>
                  </a:txBody>
                  <a:tcPr marT="647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hMerge="1"/>
                <a:tc hMerge="1"/>
                <a:tc hMerge="1"/>
                <a:tc hMerge="1"/>
                <a:tc hMerge="1"/>
                <a:tc hMerge="1"/>
              </a:tr>
              <a:tr h="432425">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000">
                          <a:latin typeface="Arial"/>
                          <a:ea typeface="Arial"/>
                          <a:cs typeface="Arial"/>
                          <a:sym typeface="Arial"/>
                        </a:rPr>
                        <a:t>(1)</a:t>
                      </a:r>
                      <a:endParaRPr sz="1000">
                        <a:latin typeface="Arial"/>
                        <a:ea typeface="Arial"/>
                        <a:cs typeface="Arial"/>
                        <a:sym typeface="Arial"/>
                      </a:endParaRPr>
                    </a:p>
                  </a:txBody>
                  <a:tcPr marT="647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000">
                          <a:latin typeface="Arial"/>
                          <a:ea typeface="Arial"/>
                          <a:cs typeface="Arial"/>
                          <a:sym typeface="Arial"/>
                        </a:rPr>
                        <a:t>(2)</a:t>
                      </a:r>
                      <a:endParaRPr sz="1000">
                        <a:latin typeface="Arial"/>
                        <a:ea typeface="Arial"/>
                        <a:cs typeface="Arial"/>
                        <a:sym typeface="Arial"/>
                      </a:endParaRPr>
                    </a:p>
                  </a:txBody>
                  <a:tcPr marT="647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000">
                          <a:latin typeface="Arial"/>
                          <a:ea typeface="Arial"/>
                          <a:cs typeface="Arial"/>
                          <a:sym typeface="Arial"/>
                        </a:rPr>
                        <a:t>(3)</a:t>
                      </a:r>
                      <a:endParaRPr sz="1000">
                        <a:latin typeface="Arial"/>
                        <a:ea typeface="Arial"/>
                        <a:cs typeface="Arial"/>
                        <a:sym typeface="Arial"/>
                      </a:endParaRPr>
                    </a:p>
                  </a:txBody>
                  <a:tcPr marT="647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000">
                          <a:latin typeface="Arial"/>
                          <a:ea typeface="Arial"/>
                          <a:cs typeface="Arial"/>
                          <a:sym typeface="Arial"/>
                        </a:rPr>
                        <a:t>(4)</a:t>
                      </a:r>
                      <a:endParaRPr sz="1000">
                        <a:latin typeface="Arial"/>
                        <a:ea typeface="Arial"/>
                        <a:cs typeface="Arial"/>
                        <a:sym typeface="Arial"/>
                      </a:endParaRPr>
                    </a:p>
                  </a:txBody>
                  <a:tcPr marT="647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000">
                          <a:latin typeface="Arial"/>
                          <a:ea typeface="Arial"/>
                          <a:cs typeface="Arial"/>
                          <a:sym typeface="Arial"/>
                        </a:rPr>
                        <a:t>(5)</a:t>
                      </a:r>
                      <a:endParaRPr sz="1000">
                        <a:latin typeface="Arial"/>
                        <a:ea typeface="Arial"/>
                        <a:cs typeface="Arial"/>
                        <a:sym typeface="Arial"/>
                      </a:endParaRPr>
                    </a:p>
                  </a:txBody>
                  <a:tcPr marT="647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000">
                          <a:latin typeface="Arial"/>
                          <a:ea typeface="Arial"/>
                          <a:cs typeface="Arial"/>
                          <a:sym typeface="Arial"/>
                        </a:rPr>
                        <a:t>(6)</a:t>
                      </a:r>
                      <a:endParaRPr sz="1000">
                        <a:latin typeface="Arial"/>
                        <a:ea typeface="Arial"/>
                        <a:cs typeface="Arial"/>
                        <a:sym typeface="Arial"/>
                      </a:endParaRPr>
                    </a:p>
                  </a:txBody>
                  <a:tcPr marT="647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84825">
                <a:tc>
                  <a:txBody>
                    <a:bodyPr/>
                    <a:lstStyle/>
                    <a:p>
                      <a:pPr indent="0" lvl="0" marL="63500" marR="201930" rtl="0" algn="l">
                        <a:lnSpc>
                          <a:spcPct val="120000"/>
                        </a:lnSpc>
                        <a:spcBef>
                          <a:spcPts val="0"/>
                        </a:spcBef>
                        <a:spcAft>
                          <a:spcPts val="0"/>
                        </a:spcAft>
                        <a:buNone/>
                      </a:pPr>
                      <a:r>
                        <a:rPr lang="en-US" sz="1000">
                          <a:latin typeface="Arial"/>
                          <a:ea typeface="Arial"/>
                          <a:cs typeface="Arial"/>
                          <a:sym typeface="Arial"/>
                        </a:rPr>
                        <a:t>enfatizo la importancia del diálogo para el aprendizaje de mis estudiantes (por ejemplo, comentando cómo pueden resolver un problema de manera colaborativa dialogando o mediante la reflexión sobre el diálogo al finalizar una lección).</a:t>
                      </a:r>
                      <a:endParaRPr sz="1000">
                        <a:latin typeface="Arial"/>
                        <a:ea typeface="Arial"/>
                        <a:cs typeface="Arial"/>
                        <a:sym typeface="Arial"/>
                      </a:endParaRPr>
                    </a:p>
                  </a:txBody>
                  <a:tcPr marT="343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8775">
                <a:tc>
                  <a:txBody>
                    <a:bodyPr/>
                    <a:lstStyle/>
                    <a:p>
                      <a:pPr indent="0" lvl="0" marL="63500" marR="0" rtl="0" algn="l">
                        <a:lnSpc>
                          <a:spcPct val="100000"/>
                        </a:lnSpc>
                        <a:spcBef>
                          <a:spcPts val="0"/>
                        </a:spcBef>
                        <a:spcAft>
                          <a:spcPts val="0"/>
                        </a:spcAft>
                        <a:buNone/>
                      </a:pPr>
                      <a:r>
                        <a:rPr lang="en-US" sz="1000">
                          <a:latin typeface="Arial"/>
                          <a:ea typeface="Arial"/>
                          <a:cs typeface="Arial"/>
                          <a:sym typeface="Arial"/>
                        </a:rPr>
                        <a:t>demuestro apertura a cambiar de opinión cuando los y las estudiantes expresan nuevas ideas o argumentos.</a:t>
                      </a:r>
                      <a:endParaRPr sz="1000">
                        <a:latin typeface="Arial"/>
                        <a:ea typeface="Arial"/>
                        <a:cs typeface="Arial"/>
                        <a:sym typeface="Arial"/>
                      </a:endParaRPr>
                    </a:p>
                  </a:txBody>
                  <a:tcPr marT="647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84825">
                <a:tc>
                  <a:txBody>
                    <a:bodyPr/>
                    <a:lstStyle/>
                    <a:p>
                      <a:pPr indent="-228600" lvl="0" marL="292100" marR="156210" rtl="0" algn="l">
                        <a:lnSpc>
                          <a:spcPct val="120000"/>
                        </a:lnSpc>
                        <a:spcBef>
                          <a:spcPts val="0"/>
                        </a:spcBef>
                        <a:spcAft>
                          <a:spcPts val="0"/>
                        </a:spcAft>
                        <a:buNone/>
                      </a:pPr>
                      <a:r>
                        <a:rPr lang="en-US" sz="1000">
                          <a:latin typeface="Arial"/>
                          <a:ea typeface="Arial"/>
                          <a:cs typeface="Arial"/>
                          <a:sym typeface="Arial"/>
                        </a:rPr>
                        <a:t>creo una atmósfera de confianza de manera que los y las estudiantes se sientan suficientemente cómodos como para asumir riesgos o probar algo nuevo.</a:t>
                      </a:r>
                      <a:endParaRPr sz="1000">
                        <a:latin typeface="Arial"/>
                        <a:ea typeface="Arial"/>
                        <a:cs typeface="Arial"/>
                        <a:sym typeface="Arial"/>
                      </a:endParaRPr>
                    </a:p>
                  </a:txBody>
                  <a:tcPr marT="343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8775">
                <a:tc>
                  <a:txBody>
                    <a:bodyPr/>
                    <a:lstStyle/>
                    <a:p>
                      <a:pPr indent="0" lvl="0" marL="63500" marR="0" rtl="0" algn="l">
                        <a:lnSpc>
                          <a:spcPct val="100000"/>
                        </a:lnSpc>
                        <a:spcBef>
                          <a:spcPts val="0"/>
                        </a:spcBef>
                        <a:spcAft>
                          <a:spcPts val="0"/>
                        </a:spcAft>
                        <a:buNone/>
                      </a:pPr>
                      <a:r>
                        <a:rPr lang="en-US" sz="1000">
                          <a:latin typeface="Arial"/>
                          <a:ea typeface="Arial"/>
                          <a:cs typeface="Arial"/>
                          <a:sym typeface="Arial"/>
                        </a:rPr>
                        <a:t>comprometo a los y las estudiantes tanto en la creación conjunta como en el uso de reglas básicas para hablar.</a:t>
                      </a:r>
                      <a:endParaRPr sz="1000">
                        <a:latin typeface="Arial"/>
                        <a:ea typeface="Arial"/>
                        <a:cs typeface="Arial"/>
                        <a:sym typeface="Arial"/>
                      </a:endParaRPr>
                    </a:p>
                  </a:txBody>
                  <a:tcPr marT="647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8775">
                <a:tc>
                  <a:txBody>
                    <a:bodyPr/>
                    <a:lstStyle/>
                    <a:p>
                      <a:pPr indent="0" lvl="0" marL="63500" marR="0" rtl="0" algn="l">
                        <a:lnSpc>
                          <a:spcPct val="100000"/>
                        </a:lnSpc>
                        <a:spcBef>
                          <a:spcPts val="0"/>
                        </a:spcBef>
                        <a:spcAft>
                          <a:spcPts val="0"/>
                        </a:spcAft>
                        <a:buNone/>
                      </a:pPr>
                      <a:r>
                        <a:rPr lang="en-US" sz="1000">
                          <a:latin typeface="Arial"/>
                          <a:ea typeface="Arial"/>
                          <a:cs typeface="Arial"/>
                          <a:sym typeface="Arial"/>
                        </a:rPr>
                        <a:t>incluyo diálogo significativo a lo largo de las distintas fases de la clase.</a:t>
                      </a:r>
                      <a:endParaRPr sz="1000">
                        <a:latin typeface="Arial"/>
                        <a:ea typeface="Arial"/>
                        <a:cs typeface="Arial"/>
                        <a:sym typeface="Arial"/>
                      </a:endParaRPr>
                    </a:p>
                  </a:txBody>
                  <a:tcPr marT="647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01950">
                <a:tc>
                  <a:txBody>
                    <a:bodyPr/>
                    <a:lstStyle/>
                    <a:p>
                      <a:pPr indent="0" lvl="0" marL="63500" marR="0" rtl="0" algn="l">
                        <a:lnSpc>
                          <a:spcPct val="100000"/>
                        </a:lnSpc>
                        <a:spcBef>
                          <a:spcPts val="0"/>
                        </a:spcBef>
                        <a:spcAft>
                          <a:spcPts val="0"/>
                        </a:spcAft>
                        <a:buNone/>
                      </a:pPr>
                      <a:r>
                        <a:rPr lang="en-US" sz="1000">
                          <a:latin typeface="Arial"/>
                          <a:ea typeface="Arial"/>
                          <a:cs typeface="Arial"/>
                          <a:sym typeface="Arial"/>
                        </a:rPr>
                        <a:t>desarrollo el diálogo a través de mis lecciones, de manera acumulativa en el tiempo.</a:t>
                      </a:r>
                      <a:endParaRPr sz="1000">
                        <a:latin typeface="Arial"/>
                        <a:ea typeface="Arial"/>
                        <a:cs typeface="Arial"/>
                        <a:sym typeface="Arial"/>
                      </a:endParaRPr>
                    </a:p>
                  </a:txBody>
                  <a:tcPr marT="647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8775">
                <a:tc>
                  <a:txBody>
                    <a:bodyPr/>
                    <a:lstStyle/>
                    <a:p>
                      <a:pPr indent="0" lvl="0" marL="63500" marR="0" rtl="0" algn="l">
                        <a:lnSpc>
                          <a:spcPct val="100000"/>
                        </a:lnSpc>
                        <a:spcBef>
                          <a:spcPts val="0"/>
                        </a:spcBef>
                        <a:spcAft>
                          <a:spcPts val="0"/>
                        </a:spcAft>
                        <a:buNone/>
                      </a:pPr>
                      <a:r>
                        <a:rPr lang="en-US" sz="1000">
                          <a:latin typeface="Arial"/>
                          <a:ea typeface="Arial"/>
                          <a:cs typeface="Arial"/>
                          <a:sym typeface="Arial"/>
                        </a:rPr>
                        <a:t>invito a los y las estudiantes a reflexionar acerca de la calidad y efectividad del diálogo.</a:t>
                      </a:r>
                      <a:endParaRPr sz="1000">
                        <a:latin typeface="Arial"/>
                        <a:ea typeface="Arial"/>
                        <a:cs typeface="Arial"/>
                        <a:sym typeface="Arial"/>
                      </a:endParaRPr>
                    </a:p>
                  </a:txBody>
                  <a:tcPr marT="647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11475">
                <a:tc>
                  <a:txBody>
                    <a:bodyPr/>
                    <a:lstStyle/>
                    <a:p>
                      <a:pPr indent="0" lvl="0" marL="63500" marR="0" rtl="0" algn="l">
                        <a:lnSpc>
                          <a:spcPct val="100000"/>
                        </a:lnSpc>
                        <a:spcBef>
                          <a:spcPts val="0"/>
                        </a:spcBef>
                        <a:spcAft>
                          <a:spcPts val="0"/>
                        </a:spcAft>
                        <a:buNone/>
                      </a:pPr>
                      <a:r>
                        <a:rPr lang="en-US" sz="1000">
                          <a:latin typeface="Arial"/>
                          <a:ea typeface="Arial"/>
                          <a:cs typeface="Arial"/>
                          <a:sym typeface="Arial"/>
                        </a:rPr>
                        <a:t>invito a los y las estudiantes a demostrar que escuchan con atención los aportes de los demás.</a:t>
                      </a:r>
                      <a:endParaRPr sz="1000">
                        <a:latin typeface="Arial"/>
                        <a:ea typeface="Arial"/>
                        <a:cs typeface="Arial"/>
                        <a:sym typeface="Arial"/>
                      </a:endParaRPr>
                    </a:p>
                  </a:txBody>
                  <a:tcPr marT="647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35600">
                <a:tc>
                  <a:txBody>
                    <a:bodyPr/>
                    <a:lstStyle/>
                    <a:p>
                      <a:pPr indent="0" lvl="0" marL="63500" marR="0" rtl="0" algn="l">
                        <a:lnSpc>
                          <a:spcPct val="100000"/>
                        </a:lnSpc>
                        <a:spcBef>
                          <a:spcPts val="0"/>
                        </a:spcBef>
                        <a:spcAft>
                          <a:spcPts val="0"/>
                        </a:spcAft>
                        <a:buNone/>
                      </a:pPr>
                      <a:r>
                        <a:rPr lang="en-US" sz="1000">
                          <a:latin typeface="Arial"/>
                          <a:ea typeface="Arial"/>
                          <a:cs typeface="Arial"/>
                          <a:sym typeface="Arial"/>
                        </a:rPr>
                        <a:t>motivo a los y las estudiantes de manera explícita para que expresen sus preguntas.</a:t>
                      </a:r>
                      <a:endParaRPr sz="1000">
                        <a:latin typeface="Arial"/>
                        <a:ea typeface="Arial"/>
                        <a:cs typeface="Arial"/>
                        <a:sym typeface="Arial"/>
                      </a:endParaRPr>
                    </a:p>
                  </a:txBody>
                  <a:tcPr marT="647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41950">
                <a:tc>
                  <a:txBody>
                    <a:bodyPr/>
                    <a:lstStyle/>
                    <a:p>
                      <a:pPr indent="0" lvl="0" marL="292100" marR="0" rtl="0" algn="l">
                        <a:lnSpc>
                          <a:spcPct val="100000"/>
                        </a:lnSpc>
                        <a:spcBef>
                          <a:spcPts val="0"/>
                        </a:spcBef>
                        <a:spcAft>
                          <a:spcPts val="0"/>
                        </a:spcAft>
                        <a:buNone/>
                      </a:pPr>
                      <a:r>
                        <a:rPr lang="en-US" sz="1000">
                          <a:latin typeface="Arial"/>
                          <a:ea typeface="Arial"/>
                          <a:cs typeface="Arial"/>
                          <a:sym typeface="Arial"/>
                        </a:rPr>
                        <a:t>Dimensión C agregada: Apertura al diálogo (sume su puntaje)</a:t>
                      </a:r>
                      <a:endParaRPr sz="1000">
                        <a:latin typeface="Arial"/>
                        <a:ea typeface="Arial"/>
                        <a:cs typeface="Arial"/>
                        <a:sym typeface="Arial"/>
                      </a:endParaRPr>
                    </a:p>
                  </a:txBody>
                  <a:tcPr marT="647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FEFEF"/>
                    </a:solidFill>
                  </a:tcPr>
                </a:tc>
                <a:tc gridSpan="6">
                  <a:txBody>
                    <a:bodyPr/>
                    <a:lstStyle/>
                    <a:p>
                      <a:pPr indent="0" lvl="0" marL="0" marR="222884" rtl="0" algn="ctr">
                        <a:lnSpc>
                          <a:spcPct val="100000"/>
                        </a:lnSpc>
                        <a:spcBef>
                          <a:spcPts val="0"/>
                        </a:spcBef>
                        <a:spcAft>
                          <a:spcPts val="0"/>
                        </a:spcAft>
                        <a:buNone/>
                      </a:pPr>
                      <a:r>
                        <a:rPr lang="en-US" sz="1000">
                          <a:latin typeface="Arial"/>
                          <a:ea typeface="Arial"/>
                          <a:cs typeface="Arial"/>
                          <a:sym typeface="Arial"/>
                        </a:rPr>
                        <a:t>/ 54</a:t>
                      </a:r>
                      <a:endParaRPr sz="1000">
                        <a:latin typeface="Arial"/>
                        <a:ea typeface="Arial"/>
                        <a:cs typeface="Arial"/>
                        <a:sym typeface="Arial"/>
                      </a:endParaRPr>
                    </a:p>
                  </a:txBody>
                  <a:tcPr marT="647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FEFEF"/>
                    </a:solidFill>
                  </a:tcPr>
                </a:tc>
                <a:tc hMerge="1"/>
                <a:tc hMerge="1"/>
                <a:tc hMerge="1"/>
                <a:tc hMerge="1"/>
                <a:tc hMerge="1"/>
              </a:tr>
            </a:tbl>
          </a:graphicData>
        </a:graphic>
      </p:graphicFrame>
      <p:sp>
        <p:nvSpPr>
          <p:cNvPr id="894" name="Google Shape;894;p67"/>
          <p:cNvSpPr txBox="1"/>
          <p:nvPr/>
        </p:nvSpPr>
        <p:spPr>
          <a:xfrm>
            <a:off x="351790" y="5971727"/>
            <a:ext cx="9989820" cy="1089273"/>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98425" rtl="0" algn="l">
              <a:lnSpc>
                <a:spcPct val="100000"/>
              </a:lnSpc>
              <a:spcBef>
                <a:spcPts val="0"/>
              </a:spcBef>
              <a:spcAft>
                <a:spcPts val="0"/>
              </a:spcAft>
              <a:buNone/>
            </a:pPr>
            <a:r>
              <a:rPr lang="en-US" sz="1200">
                <a:latin typeface="Arial"/>
                <a:ea typeface="Arial"/>
                <a:cs typeface="Arial"/>
                <a:sym typeface="Arial"/>
              </a:rPr>
              <a:t>Hay otros dos </a:t>
            </a:r>
            <a:r>
              <a:rPr b="1" lang="en-US" sz="1200">
                <a:latin typeface="Arial"/>
                <a:ea typeface="Arial"/>
                <a:cs typeface="Arial"/>
                <a:sym typeface="Arial"/>
              </a:rPr>
              <a:t>Cuestionarios de Enseñanza Dialógica. </a:t>
            </a:r>
            <a:r>
              <a:rPr lang="en-US" sz="1200">
                <a:latin typeface="Arial"/>
                <a:ea typeface="Arial"/>
                <a:cs typeface="Arial"/>
                <a:sym typeface="Arial"/>
              </a:rPr>
              <a:t>Estos se enfocan en su propia perspectiva y la de sus estudiantes en una lección en particular:</a:t>
            </a:r>
            <a:endParaRPr/>
          </a:p>
          <a:p>
            <a:pPr indent="-171450" lvl="0" marL="269875" rtl="0" algn="l">
              <a:lnSpc>
                <a:spcPct val="100000"/>
              </a:lnSpc>
              <a:spcBef>
                <a:spcPts val="730"/>
              </a:spcBef>
              <a:spcAft>
                <a:spcPts val="0"/>
              </a:spcAft>
              <a:buSzPts val="1200"/>
              <a:buFont typeface="Arial"/>
              <a:buChar char="-"/>
            </a:pPr>
            <a:r>
              <a:rPr b="1" lang="en-US" sz="1200">
                <a:latin typeface="Arial"/>
                <a:ea typeface="Arial"/>
                <a:cs typeface="Arial"/>
                <a:sym typeface="Arial"/>
              </a:rPr>
              <a:t>Autopercepción del professor sobre su propia lección</a:t>
            </a:r>
            <a:endParaRPr b="1" sz="1200">
              <a:latin typeface="Arial"/>
              <a:ea typeface="Arial"/>
              <a:cs typeface="Arial"/>
              <a:sym typeface="Arial"/>
            </a:endParaRPr>
          </a:p>
          <a:p>
            <a:pPr indent="-171450" lvl="0" marL="269875" rtl="0" algn="l">
              <a:lnSpc>
                <a:spcPct val="100000"/>
              </a:lnSpc>
              <a:spcBef>
                <a:spcPts val="730"/>
              </a:spcBef>
              <a:spcAft>
                <a:spcPts val="0"/>
              </a:spcAft>
              <a:buSzPts val="1200"/>
              <a:buFont typeface="Arial"/>
              <a:buChar char="-"/>
            </a:pPr>
            <a:r>
              <a:rPr b="1" lang="en-US" sz="1200">
                <a:latin typeface="Arial"/>
                <a:ea typeface="Arial"/>
                <a:cs typeface="Arial"/>
                <a:sym typeface="Arial"/>
              </a:rPr>
              <a:t>Calificación de los estudiantes sobre  una lección </a:t>
            </a:r>
            <a:r>
              <a:rPr lang="en-US" sz="1200">
                <a:latin typeface="Arial"/>
                <a:ea typeface="Arial"/>
                <a:cs typeface="Arial"/>
                <a:sym typeface="Arial"/>
              </a:rPr>
              <a:t>(para estudiantes de 13 a 18 años)</a:t>
            </a:r>
            <a:endParaRPr sz="1200">
              <a:latin typeface="Arial"/>
              <a:ea typeface="Arial"/>
              <a:cs typeface="Arial"/>
              <a:sym typeface="Arial"/>
            </a:endParaRPr>
          </a:p>
          <a:p>
            <a:pPr indent="0" lvl="0" marL="98425" marR="196215" rtl="0" algn="l">
              <a:lnSpc>
                <a:spcPct val="120000"/>
              </a:lnSpc>
              <a:spcBef>
                <a:spcPts val="625"/>
              </a:spcBef>
              <a:spcAft>
                <a:spcPts val="0"/>
              </a:spcAft>
              <a:buNone/>
            </a:pPr>
            <a:r>
              <a:rPr lang="en-US" sz="1200">
                <a:latin typeface="Arimo"/>
                <a:ea typeface="Arimo"/>
                <a:cs typeface="Arimo"/>
                <a:sym typeface="Arimo"/>
              </a:rPr>
              <a:t>        Están disponibles como plantillas descargables en nuestro</a:t>
            </a:r>
            <a:r>
              <a:rPr b="1" lang="en-US" sz="1200">
                <a:latin typeface="Arimo"/>
                <a:ea typeface="Arimo"/>
                <a:cs typeface="Arimo"/>
                <a:sym typeface="Arimo"/>
              </a:rPr>
              <a:t> </a:t>
            </a:r>
            <a:r>
              <a:rPr lang="en-US" sz="1200" u="sng">
                <a:solidFill>
                  <a:schemeClr val="hlink"/>
                </a:solidFill>
                <a:latin typeface="Arimo"/>
                <a:ea typeface="Arimo"/>
                <a:cs typeface="Arimo"/>
                <a:sym typeface="Arimo"/>
                <a:hlinkClick r:id="rId3"/>
              </a:rPr>
              <a:t>website</a:t>
            </a:r>
            <a:r>
              <a:rPr lang="en-US" sz="1200">
                <a:latin typeface="Arimo"/>
                <a:ea typeface="Arimo"/>
                <a:cs typeface="Arimo"/>
                <a:sym typeface="Arimo"/>
              </a:rPr>
              <a:t>. </a:t>
            </a:r>
            <a:endParaRPr sz="1200">
              <a:latin typeface="Arial"/>
              <a:ea typeface="Arial"/>
              <a:cs typeface="Arial"/>
              <a:sym typeface="Arial"/>
            </a:endParaRPr>
          </a:p>
        </p:txBody>
      </p:sp>
      <p:sp>
        <p:nvSpPr>
          <p:cNvPr id="895" name="Google Shape;895;p67"/>
          <p:cNvSpPr/>
          <p:nvPr/>
        </p:nvSpPr>
        <p:spPr>
          <a:xfrm>
            <a:off x="466097" y="6825622"/>
            <a:ext cx="232403" cy="23240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896" name="Google Shape;896;p67"/>
          <p:cNvSpPr txBox="1"/>
          <p:nvPr/>
        </p:nvSpPr>
        <p:spPr>
          <a:xfrm>
            <a:off x="5955670" y="6440901"/>
            <a:ext cx="4420230" cy="769441"/>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0" i="1" lang="en-US" sz="1100" u="none" strike="noStrike">
                <a:solidFill>
                  <a:srgbClr val="3B4043"/>
                </a:solidFill>
              </a:rPr>
              <a:t>Gröschner, A., Hennessy, S., Kershner, R., Dehne, M. &amp; Calcagni, E. (2021). Dialogic Teaching Questionnaire (DTQ). Teacher and Student Versions. Universities </a:t>
            </a:r>
            <a:r>
              <a:rPr i="1" lang="en-US" sz="1100">
                <a:solidFill>
                  <a:srgbClr val="3B4043"/>
                </a:solidFill>
              </a:rPr>
              <a:t>of </a:t>
            </a:r>
            <a:r>
              <a:rPr b="0" i="1" lang="en-US" sz="1100" u="none" strike="noStrike">
                <a:solidFill>
                  <a:srgbClr val="3B4043"/>
                </a:solidFill>
              </a:rPr>
              <a:t>Jena</a:t>
            </a:r>
            <a:r>
              <a:rPr i="1" lang="en-US" sz="1100">
                <a:solidFill>
                  <a:srgbClr val="3B4043"/>
                </a:solidFill>
              </a:rPr>
              <a:t> and </a:t>
            </a:r>
            <a:r>
              <a:rPr b="0" i="1" lang="en-US" sz="1100" u="none" strike="noStrike">
                <a:solidFill>
                  <a:srgbClr val="3B4043"/>
                </a:solidFill>
              </a:rPr>
              <a:t>Cambridge.</a:t>
            </a:r>
            <a:endParaRPr b="0" i="0" sz="1100" u="none" strike="noStrike"/>
          </a:p>
          <a:p>
            <a:pPr indent="0" lvl="0" marL="0" rtl="0" algn="l">
              <a:spcBef>
                <a:spcPts val="0"/>
              </a:spcBef>
              <a:spcAft>
                <a:spcPts val="0"/>
              </a:spcAft>
              <a:buNone/>
            </a:pPr>
            <a:r>
              <a:t/>
            </a:r>
            <a:endParaRPr sz="11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3"/>
          <p:cNvSpPr txBox="1"/>
          <p:nvPr>
            <p:ph type="title"/>
          </p:nvPr>
        </p:nvSpPr>
        <p:spPr>
          <a:xfrm>
            <a:off x="3670300" y="348223"/>
            <a:ext cx="3097530" cy="720725"/>
          </a:xfrm>
          <a:prstGeom prst="rect">
            <a:avLst/>
          </a:prstGeom>
          <a:noFill/>
          <a:ln>
            <a:noFill/>
          </a:ln>
        </p:spPr>
        <p:txBody>
          <a:bodyPr anchorCtr="0" anchor="t" bIns="0" lIns="0" spcFirstLastPara="1" rIns="0" wrap="square" tIns="0">
            <a:spAutoFit/>
          </a:bodyPr>
          <a:lstStyle/>
          <a:p>
            <a:pPr indent="0" lvl="0" marL="12700" rtl="0" algn="l">
              <a:lnSpc>
                <a:spcPct val="100000"/>
              </a:lnSpc>
              <a:spcBef>
                <a:spcPts val="0"/>
              </a:spcBef>
              <a:spcAft>
                <a:spcPts val="0"/>
              </a:spcAft>
              <a:buNone/>
            </a:pPr>
            <a:r>
              <a:rPr lang="en-US" sz="2400"/>
              <a:t>T-SEDA Users’ Guide</a:t>
            </a:r>
            <a:endParaRPr/>
          </a:p>
          <a:p>
            <a:pPr indent="0" lvl="0" marL="1353185" rtl="0" algn="l">
              <a:lnSpc>
                <a:spcPct val="100000"/>
              </a:lnSpc>
              <a:spcBef>
                <a:spcPts val="405"/>
              </a:spcBef>
              <a:spcAft>
                <a:spcPts val="0"/>
              </a:spcAft>
              <a:buNone/>
            </a:pPr>
            <a:r>
              <a:rPr lang="en-US" sz="1800">
                <a:solidFill>
                  <a:srgbClr val="000000"/>
                </a:solidFill>
              </a:rPr>
              <a:t>Contents</a:t>
            </a:r>
            <a:endParaRPr sz="1800"/>
          </a:p>
        </p:txBody>
      </p:sp>
      <p:graphicFrame>
        <p:nvGraphicFramePr>
          <p:cNvPr id="103" name="Google Shape;103;p13"/>
          <p:cNvGraphicFramePr/>
          <p:nvPr/>
        </p:nvGraphicFramePr>
        <p:xfrm>
          <a:off x="386976" y="1109352"/>
          <a:ext cx="3000000" cy="3000000"/>
        </p:xfrm>
        <a:graphic>
          <a:graphicData uri="http://schemas.openxmlformats.org/drawingml/2006/table">
            <a:tbl>
              <a:tblPr bandRow="1" firstRow="1">
                <a:noFill/>
                <a:tableStyleId>{58AB1DB1-8ADB-4D9A-8FE6-866EEACACDEC}</a:tableStyleId>
              </a:tblPr>
              <a:tblGrid>
                <a:gridCol w="7205475"/>
                <a:gridCol w="893050"/>
              </a:tblGrid>
              <a:tr h="423675">
                <a:tc>
                  <a:txBody>
                    <a:bodyPr/>
                    <a:lstStyle/>
                    <a:p>
                      <a:pPr indent="0" lvl="0" marL="279400" marR="0" rtl="0" algn="l">
                        <a:lnSpc>
                          <a:spcPct val="100000"/>
                        </a:lnSpc>
                        <a:spcBef>
                          <a:spcPts val="0"/>
                        </a:spcBef>
                        <a:spcAft>
                          <a:spcPts val="0"/>
                        </a:spcAft>
                        <a:buNone/>
                      </a:pPr>
                      <a:r>
                        <a:rPr b="1" lang="en-US" sz="1200" u="none" cap="none" strike="noStrike">
                          <a:solidFill>
                            <a:srgbClr val="1A616F"/>
                          </a:solidFill>
                          <a:latin typeface="Arial"/>
                          <a:ea typeface="Arial"/>
                          <a:cs typeface="Arial"/>
                          <a:sym typeface="Arial"/>
                        </a:rPr>
                        <a:t>a. </a:t>
                      </a:r>
                      <a:r>
                        <a:rPr b="1" lang="en-US" sz="1200" u="none" cap="none" strike="noStrike">
                          <a:latin typeface="Arial"/>
                          <a:ea typeface="Arial"/>
                          <a:cs typeface="Arial"/>
                          <a:sym typeface="Arial"/>
                        </a:rPr>
                        <a:t>Introducción a T-SEDA</a:t>
                      </a:r>
                      <a:endParaRPr sz="1200" u="none" cap="none" strike="noStrike">
                        <a:latin typeface="Arial"/>
                        <a:ea typeface="Arial"/>
                        <a:cs typeface="Arial"/>
                        <a:sym typeface="Arial"/>
                      </a:endParaRPr>
                    </a:p>
                  </a:txBody>
                  <a:tcPr marT="609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96875" rtl="0" algn="r">
                        <a:lnSpc>
                          <a:spcPct val="100000"/>
                        </a:lnSpc>
                        <a:spcBef>
                          <a:spcPts val="0"/>
                        </a:spcBef>
                        <a:spcAft>
                          <a:spcPts val="0"/>
                        </a:spcAft>
                        <a:buNone/>
                      </a:pPr>
                      <a:r>
                        <a:rPr b="1" lang="en-US" sz="1200" u="none" cap="none" strike="noStrike">
                          <a:solidFill>
                            <a:srgbClr val="1A616F"/>
                          </a:solidFill>
                          <a:latin typeface="Arial"/>
                          <a:ea typeface="Arial"/>
                          <a:cs typeface="Arial"/>
                          <a:sym typeface="Arial"/>
                        </a:rPr>
                        <a:t>1</a:t>
                      </a:r>
                      <a:endParaRPr sz="1200" u="none" cap="none" strike="noStrike">
                        <a:latin typeface="Arial"/>
                        <a:ea typeface="Arial"/>
                        <a:cs typeface="Arial"/>
                        <a:sym typeface="Arial"/>
                      </a:endParaRPr>
                    </a:p>
                  </a:txBody>
                  <a:tcPr marT="1098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54150">
                <a:tc>
                  <a:txBody>
                    <a:bodyPr/>
                    <a:lstStyle/>
                    <a:p>
                      <a:pPr indent="0" lvl="0" marL="296545" marR="0" rtl="0" algn="l">
                        <a:lnSpc>
                          <a:spcPct val="100000"/>
                        </a:lnSpc>
                        <a:spcBef>
                          <a:spcPts val="0"/>
                        </a:spcBef>
                        <a:spcAft>
                          <a:spcPts val="0"/>
                        </a:spcAft>
                        <a:buNone/>
                      </a:pPr>
                      <a:r>
                        <a:rPr b="1" lang="en-US" sz="1200" u="none" cap="none" strike="noStrike">
                          <a:solidFill>
                            <a:srgbClr val="1A616F"/>
                          </a:solidFill>
                          <a:latin typeface="Arial"/>
                          <a:ea typeface="Arial"/>
                          <a:cs typeface="Arial"/>
                          <a:sym typeface="Arial"/>
                        </a:rPr>
                        <a:t>b. </a:t>
                      </a:r>
                      <a:r>
                        <a:rPr b="1" lang="en-US" sz="1200" u="none" cap="none" strike="noStrike">
                          <a:latin typeface="Arial"/>
                          <a:ea typeface="Arial"/>
                          <a:cs typeface="Arial"/>
                          <a:sym typeface="Arial"/>
                        </a:rPr>
                        <a:t>¿Qué es el diálogo educativo?</a:t>
                      </a:r>
                      <a:endParaRPr sz="1200" u="none" cap="none" strike="noStrike">
                        <a:latin typeface="Arial"/>
                        <a:ea typeface="Arial"/>
                        <a:cs typeface="Arial"/>
                        <a:sym typeface="Arial"/>
                      </a:endParaRPr>
                    </a:p>
                  </a:txBody>
                  <a:tcPr marT="609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404495" rtl="0" algn="r">
                        <a:lnSpc>
                          <a:spcPct val="100000"/>
                        </a:lnSpc>
                        <a:spcBef>
                          <a:spcPts val="0"/>
                        </a:spcBef>
                        <a:spcAft>
                          <a:spcPts val="0"/>
                        </a:spcAft>
                        <a:buNone/>
                      </a:pPr>
                      <a:r>
                        <a:rPr b="1" lang="en-US" sz="1200" u="none" cap="none" strike="noStrike">
                          <a:solidFill>
                            <a:srgbClr val="1A616F"/>
                          </a:solidFill>
                          <a:latin typeface="Arial"/>
                          <a:ea typeface="Arial"/>
                          <a:cs typeface="Arial"/>
                          <a:sym typeface="Arial"/>
                        </a:rPr>
                        <a:t>5</a:t>
                      </a:r>
                      <a:endParaRPr sz="1200" u="none" cap="none" strike="noStrike">
                        <a:latin typeface="Arial"/>
                        <a:ea typeface="Arial"/>
                        <a:cs typeface="Arial"/>
                        <a:sym typeface="Arial"/>
                      </a:endParaRPr>
                    </a:p>
                  </a:txBody>
                  <a:tcPr marT="1251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51100">
                <a:tc>
                  <a:txBody>
                    <a:bodyPr/>
                    <a:lstStyle/>
                    <a:p>
                      <a:pPr indent="0" lvl="0" marL="296545" marR="0" rtl="0" algn="l">
                        <a:lnSpc>
                          <a:spcPct val="100000"/>
                        </a:lnSpc>
                        <a:spcBef>
                          <a:spcPts val="0"/>
                        </a:spcBef>
                        <a:spcAft>
                          <a:spcPts val="0"/>
                        </a:spcAft>
                        <a:buNone/>
                      </a:pPr>
                      <a:r>
                        <a:rPr b="1" lang="en-US" sz="1200" u="none" cap="none" strike="noStrike">
                          <a:solidFill>
                            <a:srgbClr val="1A616F"/>
                          </a:solidFill>
                          <a:latin typeface="Arial"/>
                          <a:ea typeface="Arial"/>
                          <a:cs typeface="Arial"/>
                          <a:sym typeface="Arial"/>
                        </a:rPr>
                        <a:t>c</a:t>
                      </a:r>
                      <a:r>
                        <a:rPr b="1" lang="en-US" sz="1200" u="none" cap="none" strike="noStrike">
                          <a:latin typeface="Arial"/>
                          <a:ea typeface="Arial"/>
                          <a:cs typeface="Arial"/>
                          <a:sym typeface="Arial"/>
                        </a:rPr>
                        <a:t>. Diálogo educativo y aprendizaje en diversos contextos</a:t>
                      </a:r>
                      <a:endParaRPr sz="1200" u="none" cap="none" strike="noStrike">
                        <a:latin typeface="Arial"/>
                        <a:ea typeface="Arial"/>
                        <a:cs typeface="Arial"/>
                        <a:sym typeface="Arial"/>
                      </a:endParaRPr>
                    </a:p>
                  </a:txBody>
                  <a:tcPr marT="609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404495" rtl="0" algn="r">
                        <a:lnSpc>
                          <a:spcPct val="100000"/>
                        </a:lnSpc>
                        <a:spcBef>
                          <a:spcPts val="0"/>
                        </a:spcBef>
                        <a:spcAft>
                          <a:spcPts val="0"/>
                        </a:spcAft>
                        <a:buNone/>
                      </a:pPr>
                      <a:r>
                        <a:rPr b="1" lang="en-US" sz="1200" u="none" cap="none" strike="noStrike">
                          <a:solidFill>
                            <a:srgbClr val="1A616F"/>
                          </a:solidFill>
                          <a:latin typeface="Arial"/>
                          <a:ea typeface="Arial"/>
                          <a:cs typeface="Arial"/>
                          <a:sym typeface="Arial"/>
                        </a:rPr>
                        <a:t>7</a:t>
                      </a:r>
                      <a:endParaRPr sz="1200" u="none" cap="none" strike="noStrike">
                        <a:latin typeface="Arial"/>
                        <a:ea typeface="Arial"/>
                        <a:cs typeface="Arial"/>
                        <a:sym typeface="Arial"/>
                      </a:endParaRPr>
                    </a:p>
                  </a:txBody>
                  <a:tcPr marT="1219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6625">
                <a:tc>
                  <a:txBody>
                    <a:bodyPr/>
                    <a:lstStyle/>
                    <a:p>
                      <a:pPr indent="0" lvl="0" marL="778510" marR="0" rtl="0" algn="l">
                        <a:lnSpc>
                          <a:spcPct val="100000"/>
                        </a:lnSpc>
                        <a:spcBef>
                          <a:spcPts val="0"/>
                        </a:spcBef>
                        <a:spcAft>
                          <a:spcPts val="0"/>
                        </a:spcAft>
                        <a:buNone/>
                      </a:pPr>
                      <a:r>
                        <a:rPr lang="en-US" sz="1200" u="none" cap="none" strike="noStrike">
                          <a:latin typeface="Arial"/>
                          <a:ea typeface="Arial"/>
                          <a:cs typeface="Arial"/>
                          <a:sym typeface="Arial"/>
                        </a:rPr>
                        <a:t>Evidencia de que el diálogo docente-estudiante promueve el aprendizaje.</a:t>
                      </a:r>
                      <a:endParaRPr sz="1200" u="none" cap="none" strike="noStrike">
                        <a:latin typeface="Arial"/>
                        <a:ea typeface="Arial"/>
                        <a:cs typeface="Arial"/>
                        <a:sym typeface="Arial"/>
                      </a:endParaRPr>
                    </a:p>
                  </a:txBody>
                  <a:tcPr marT="609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404495" rtl="0" algn="r">
                        <a:lnSpc>
                          <a:spcPct val="100000"/>
                        </a:lnSpc>
                        <a:spcBef>
                          <a:spcPts val="0"/>
                        </a:spcBef>
                        <a:spcAft>
                          <a:spcPts val="0"/>
                        </a:spcAft>
                        <a:buNone/>
                      </a:pPr>
                      <a:r>
                        <a:rPr b="1" lang="en-US" sz="1200" u="none" cap="none" strike="noStrike">
                          <a:solidFill>
                            <a:srgbClr val="1A616F"/>
                          </a:solidFill>
                          <a:latin typeface="Arial"/>
                          <a:ea typeface="Arial"/>
                          <a:cs typeface="Arial"/>
                          <a:sym typeface="Arial"/>
                        </a:rPr>
                        <a:t>7</a:t>
                      </a:r>
                      <a:endParaRPr sz="1200" u="none" cap="none" strike="noStrike">
                        <a:latin typeface="Arial"/>
                        <a:ea typeface="Arial"/>
                        <a:cs typeface="Arial"/>
                        <a:sym typeface="Arial"/>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2700">
                <a:tc>
                  <a:txBody>
                    <a:bodyPr/>
                    <a:lstStyle/>
                    <a:p>
                      <a:pPr indent="0" lvl="0" marL="813435" marR="0" rtl="0" algn="l">
                        <a:lnSpc>
                          <a:spcPct val="100000"/>
                        </a:lnSpc>
                        <a:spcBef>
                          <a:spcPts val="0"/>
                        </a:spcBef>
                        <a:spcAft>
                          <a:spcPts val="0"/>
                        </a:spcAft>
                        <a:buNone/>
                      </a:pPr>
                      <a:r>
                        <a:rPr lang="en-US" sz="1200" u="none" cap="none" strike="noStrike">
                          <a:latin typeface="Arial"/>
                          <a:ea typeface="Arial"/>
                          <a:cs typeface="Arial"/>
                          <a:sym typeface="Arial"/>
                        </a:rPr>
                        <a:t>Diálogo entre grupos de iguales.</a:t>
                      </a:r>
                      <a:endParaRPr sz="1200" u="none" cap="none" strike="noStrike">
                        <a:latin typeface="Arial"/>
                        <a:ea typeface="Arial"/>
                        <a:cs typeface="Arial"/>
                        <a:sym typeface="Arial"/>
                      </a:endParaRPr>
                    </a:p>
                  </a:txBody>
                  <a:tcPr marT="609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404495" rtl="0" algn="r">
                        <a:lnSpc>
                          <a:spcPct val="100000"/>
                        </a:lnSpc>
                        <a:spcBef>
                          <a:spcPts val="0"/>
                        </a:spcBef>
                        <a:spcAft>
                          <a:spcPts val="0"/>
                        </a:spcAft>
                        <a:buNone/>
                      </a:pPr>
                      <a:r>
                        <a:rPr b="1" lang="en-US" sz="1200" u="none" cap="none" strike="noStrike">
                          <a:solidFill>
                            <a:srgbClr val="1A616F"/>
                          </a:solidFill>
                          <a:latin typeface="Arial"/>
                          <a:ea typeface="Arial"/>
                          <a:cs typeface="Arial"/>
                          <a:sym typeface="Arial"/>
                        </a:rPr>
                        <a:t>8</a:t>
                      </a:r>
                      <a:endParaRPr sz="1200" u="none" cap="none" strike="noStrike">
                        <a:latin typeface="Arial"/>
                        <a:ea typeface="Arial"/>
                        <a:cs typeface="Arial"/>
                        <a:sym typeface="Arial"/>
                      </a:endParaRPr>
                    </a:p>
                  </a:txBody>
                  <a:tcPr marT="793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6625">
                <a:tc>
                  <a:txBody>
                    <a:bodyPr/>
                    <a:lstStyle/>
                    <a:p>
                      <a:pPr indent="0" lvl="0" marL="813435" marR="0" rtl="0" algn="l">
                        <a:lnSpc>
                          <a:spcPct val="100000"/>
                        </a:lnSpc>
                        <a:spcBef>
                          <a:spcPts val="0"/>
                        </a:spcBef>
                        <a:spcAft>
                          <a:spcPts val="0"/>
                        </a:spcAft>
                        <a:buNone/>
                      </a:pPr>
                      <a:r>
                        <a:rPr lang="en-US" sz="1200" u="none" cap="none" strike="noStrike">
                          <a:latin typeface="Arial"/>
                          <a:ea typeface="Arial"/>
                          <a:cs typeface="Arial"/>
                          <a:sym typeface="Arial"/>
                        </a:rPr>
                        <a:t>Diálogo en diferentes contextos.</a:t>
                      </a:r>
                      <a:endParaRPr sz="1200" u="none" cap="none" strike="noStrike">
                        <a:latin typeface="Arial"/>
                        <a:ea typeface="Arial"/>
                        <a:cs typeface="Arial"/>
                        <a:sym typeface="Arial"/>
                      </a:endParaRPr>
                    </a:p>
                  </a:txBody>
                  <a:tcPr marT="57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404495" rtl="0" algn="r">
                        <a:lnSpc>
                          <a:spcPct val="100000"/>
                        </a:lnSpc>
                        <a:spcBef>
                          <a:spcPts val="0"/>
                        </a:spcBef>
                        <a:spcAft>
                          <a:spcPts val="0"/>
                        </a:spcAft>
                        <a:buNone/>
                      </a:pPr>
                      <a:r>
                        <a:rPr b="1" lang="en-US" sz="1200" u="none" cap="none" strike="noStrike">
                          <a:solidFill>
                            <a:srgbClr val="1A616F"/>
                          </a:solidFill>
                          <a:latin typeface="Arial"/>
                          <a:ea typeface="Arial"/>
                          <a:cs typeface="Arial"/>
                          <a:sym typeface="Arial"/>
                        </a:rPr>
                        <a:t>9</a:t>
                      </a:r>
                      <a:endParaRPr sz="1200" u="none" cap="none" strike="noStrike">
                        <a:latin typeface="Arial"/>
                        <a:ea typeface="Arial"/>
                        <a:cs typeface="Arial"/>
                        <a:sym typeface="Arial"/>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2700">
                <a:tc>
                  <a:txBody>
                    <a:bodyPr/>
                    <a:lstStyle/>
                    <a:p>
                      <a:pPr indent="0" lvl="0" marL="813435" marR="0" rtl="0" algn="l">
                        <a:lnSpc>
                          <a:spcPct val="100000"/>
                        </a:lnSpc>
                        <a:spcBef>
                          <a:spcPts val="0"/>
                        </a:spcBef>
                        <a:spcAft>
                          <a:spcPts val="0"/>
                        </a:spcAft>
                        <a:buNone/>
                      </a:pPr>
                      <a:r>
                        <a:rPr lang="en-US" sz="1200" u="none" cap="none" strike="noStrike">
                          <a:latin typeface="Arial"/>
                          <a:ea typeface="Arial"/>
                          <a:cs typeface="Arial"/>
                          <a:sym typeface="Arial"/>
                        </a:rPr>
                        <a:t>Diálogo con niños y niñas que comienzan su escolaridad.</a:t>
                      </a:r>
                      <a:endParaRPr sz="1200" u="none" cap="none" strike="noStrike">
                        <a:latin typeface="Arial"/>
                        <a:ea typeface="Arial"/>
                        <a:cs typeface="Arial"/>
                        <a:sym typeface="Arial"/>
                      </a:endParaRPr>
                    </a:p>
                  </a:txBody>
                  <a:tcPr marT="609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lang="en-US" sz="1200" u="none" cap="none" strike="noStrike">
                          <a:solidFill>
                            <a:srgbClr val="1A616F"/>
                          </a:solidFill>
                          <a:latin typeface="Arial"/>
                          <a:ea typeface="Arial"/>
                          <a:cs typeface="Arial"/>
                          <a:sym typeface="Arial"/>
                        </a:rPr>
                        <a:t>10</a:t>
                      </a:r>
                      <a:endParaRPr sz="1200" u="none" cap="none" strike="noStrike">
                        <a:latin typeface="Arial"/>
                        <a:ea typeface="Arial"/>
                        <a:cs typeface="Arial"/>
                        <a:sym typeface="Arial"/>
                      </a:endParaRPr>
                    </a:p>
                  </a:txBody>
                  <a:tcPr marT="787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9675">
                <a:tc>
                  <a:txBody>
                    <a:bodyPr/>
                    <a:lstStyle/>
                    <a:p>
                      <a:pPr indent="0" lvl="0" marL="813435" marR="0" rtl="0" algn="l">
                        <a:lnSpc>
                          <a:spcPct val="100000"/>
                        </a:lnSpc>
                        <a:spcBef>
                          <a:spcPts val="0"/>
                        </a:spcBef>
                        <a:spcAft>
                          <a:spcPts val="0"/>
                        </a:spcAft>
                        <a:buNone/>
                      </a:pPr>
                      <a:r>
                        <a:rPr lang="en-US" sz="1200" u="none" cap="none" strike="noStrike">
                          <a:latin typeface="Arial"/>
                          <a:ea typeface="Arial"/>
                          <a:cs typeface="Arial"/>
                          <a:sym typeface="Arial"/>
                        </a:rPr>
                        <a:t>Educación superior y aprendices adultos.</a:t>
                      </a:r>
                      <a:endParaRPr sz="1200" u="none" cap="none" strike="noStrike">
                        <a:latin typeface="Arial"/>
                        <a:ea typeface="Arial"/>
                        <a:cs typeface="Arial"/>
                        <a:sym typeface="Arial"/>
                      </a:endParaRPr>
                    </a:p>
                  </a:txBody>
                  <a:tcPr marT="609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lang="en-US" sz="1200" u="none" cap="none" strike="noStrike">
                          <a:solidFill>
                            <a:srgbClr val="1A616F"/>
                          </a:solidFill>
                          <a:latin typeface="Arial"/>
                          <a:ea typeface="Arial"/>
                          <a:cs typeface="Arial"/>
                          <a:sym typeface="Arial"/>
                        </a:rPr>
                        <a:t>11</a:t>
                      </a:r>
                      <a:endParaRPr sz="1200" u="none" cap="none" strike="noStrike">
                        <a:latin typeface="Arial"/>
                        <a:ea typeface="Arial"/>
                        <a:cs typeface="Arial"/>
                        <a:sym typeface="Arial"/>
                      </a:endParaRPr>
                    </a:p>
                  </a:txBody>
                  <a:tcPr marT="787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6625">
                <a:tc>
                  <a:txBody>
                    <a:bodyPr/>
                    <a:lstStyle/>
                    <a:p>
                      <a:pPr indent="0" lvl="0" marL="813435" marR="0" rtl="0" algn="l">
                        <a:lnSpc>
                          <a:spcPct val="100000"/>
                        </a:lnSpc>
                        <a:spcBef>
                          <a:spcPts val="0"/>
                        </a:spcBef>
                        <a:spcAft>
                          <a:spcPts val="0"/>
                        </a:spcAft>
                        <a:buNone/>
                      </a:pPr>
                      <a:r>
                        <a:rPr lang="en-US" sz="1200" u="none" cap="none" strike="noStrike">
                          <a:latin typeface="Arial"/>
                          <a:ea typeface="Arial"/>
                          <a:cs typeface="Arial"/>
                          <a:sym typeface="Arial"/>
                        </a:rPr>
                        <a:t>Diálogo en asignaturas del currículum.</a:t>
                      </a:r>
                      <a:endParaRPr sz="1200" u="none" cap="none" strike="noStrike">
                        <a:latin typeface="Arial"/>
                        <a:ea typeface="Arial"/>
                        <a:cs typeface="Arial"/>
                        <a:sym typeface="Arial"/>
                      </a:endParaRPr>
                    </a:p>
                  </a:txBody>
                  <a:tcPr marT="609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lang="en-US" sz="1200" u="none" cap="none" strike="noStrike">
                          <a:solidFill>
                            <a:srgbClr val="1A616F"/>
                          </a:solidFill>
                          <a:latin typeface="Arial"/>
                          <a:ea typeface="Arial"/>
                          <a:cs typeface="Arial"/>
                          <a:sym typeface="Arial"/>
                        </a:rPr>
                        <a:t>12</a:t>
                      </a:r>
                      <a:endParaRPr sz="1200" u="none" cap="none" strike="noStrike">
                        <a:latin typeface="Arial"/>
                        <a:ea typeface="Arial"/>
                        <a:cs typeface="Arial"/>
                        <a:sym typeface="Arial"/>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9675">
                <a:tc>
                  <a:txBody>
                    <a:bodyPr/>
                    <a:lstStyle/>
                    <a:p>
                      <a:pPr indent="0" lvl="0" marL="813435" marR="0" rtl="0" algn="l">
                        <a:lnSpc>
                          <a:spcPct val="100000"/>
                        </a:lnSpc>
                        <a:spcBef>
                          <a:spcPts val="0"/>
                        </a:spcBef>
                        <a:spcAft>
                          <a:spcPts val="0"/>
                        </a:spcAft>
                        <a:buNone/>
                      </a:pPr>
                      <a:r>
                        <a:rPr lang="en-US" sz="1200" u="none" cap="none" strike="noStrike">
                          <a:latin typeface="Arial"/>
                          <a:ea typeface="Arial"/>
                          <a:cs typeface="Arial"/>
                          <a:sym typeface="Arial"/>
                        </a:rPr>
                        <a:t>Equidad y participación de todos los aprendices.</a:t>
                      </a:r>
                      <a:endParaRPr sz="1200" u="none" cap="none" strike="noStrike">
                        <a:latin typeface="Arial"/>
                        <a:ea typeface="Arial"/>
                        <a:cs typeface="Arial"/>
                        <a:sym typeface="Arial"/>
                      </a:endParaRPr>
                    </a:p>
                  </a:txBody>
                  <a:tcPr marT="609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lang="en-US" sz="1200" u="none" cap="none" strike="noStrike">
                          <a:solidFill>
                            <a:srgbClr val="1A616F"/>
                          </a:solidFill>
                          <a:latin typeface="Arial"/>
                          <a:ea typeface="Arial"/>
                          <a:cs typeface="Arial"/>
                          <a:sym typeface="Arial"/>
                        </a:rPr>
                        <a:t>13</a:t>
                      </a:r>
                      <a:endParaRPr sz="1200" u="none" cap="none" strike="noStrike">
                        <a:latin typeface="Arial"/>
                        <a:ea typeface="Arial"/>
                        <a:cs typeface="Arial"/>
                        <a:sym typeface="Arial"/>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5750">
                <a:tc>
                  <a:txBody>
                    <a:bodyPr/>
                    <a:lstStyle/>
                    <a:p>
                      <a:pPr indent="0" lvl="0" marL="813435" marR="0" rtl="0" algn="l">
                        <a:lnSpc>
                          <a:spcPct val="100000"/>
                        </a:lnSpc>
                        <a:spcBef>
                          <a:spcPts val="0"/>
                        </a:spcBef>
                        <a:spcAft>
                          <a:spcPts val="0"/>
                        </a:spcAft>
                        <a:buNone/>
                      </a:pPr>
                      <a:r>
                        <a:rPr lang="en-US" sz="1200" u="none" cap="none" strike="noStrike">
                          <a:latin typeface="Arial"/>
                          <a:ea typeface="Arial"/>
                          <a:cs typeface="Arial"/>
                          <a:sym typeface="Arial"/>
                        </a:rPr>
                        <a:t>Promoviendo una cultura positiva en la sala de clases para el diálogo educativo.</a:t>
                      </a:r>
                      <a:endParaRPr sz="1200" u="none" cap="none" strike="noStrike">
                        <a:latin typeface="Arial"/>
                        <a:ea typeface="Arial"/>
                        <a:cs typeface="Arial"/>
                        <a:sym typeface="Arial"/>
                      </a:endParaRPr>
                    </a:p>
                  </a:txBody>
                  <a:tcPr marT="609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lang="en-US" sz="1200" u="none" cap="none" strike="noStrike">
                          <a:solidFill>
                            <a:srgbClr val="1A616F"/>
                          </a:solidFill>
                          <a:latin typeface="Arial"/>
                          <a:ea typeface="Arial"/>
                          <a:cs typeface="Arial"/>
                          <a:sym typeface="Arial"/>
                        </a:rPr>
                        <a:t>14</a:t>
                      </a:r>
                      <a:endParaRPr sz="1200" u="none" cap="none" strike="noStrike">
                        <a:latin typeface="Arial"/>
                        <a:ea typeface="Arial"/>
                        <a:cs typeface="Arial"/>
                        <a:sym typeface="Arial"/>
                      </a:endParaRPr>
                    </a:p>
                  </a:txBody>
                  <a:tcPr marT="819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3575">
                <a:tc>
                  <a:txBody>
                    <a:bodyPr/>
                    <a:lstStyle/>
                    <a:p>
                      <a:pPr indent="0" lvl="0" marL="296545" marR="0" rtl="0" algn="l">
                        <a:lnSpc>
                          <a:spcPct val="100000"/>
                        </a:lnSpc>
                        <a:spcBef>
                          <a:spcPts val="0"/>
                        </a:spcBef>
                        <a:spcAft>
                          <a:spcPts val="0"/>
                        </a:spcAft>
                        <a:buNone/>
                      </a:pPr>
                      <a:r>
                        <a:rPr b="1" lang="en-US" sz="1200" u="none" cap="none" strike="noStrike">
                          <a:latin typeface="Arial"/>
                          <a:ea typeface="Arial"/>
                          <a:cs typeface="Arial"/>
                          <a:sym typeface="Arial"/>
                        </a:rPr>
                        <a:t>d. ¿Hasta qué punto es productivo es el diálogo en mi sala? Una autoevaluación para el o la docente.</a:t>
                      </a:r>
                      <a:endParaRPr sz="1200" u="none" cap="none" strike="noStrike">
                        <a:latin typeface="Arial"/>
                        <a:ea typeface="Arial"/>
                        <a:cs typeface="Arial"/>
                        <a:sym typeface="Arial"/>
                      </a:endParaRPr>
                    </a:p>
                  </a:txBody>
                  <a:tcPr marT="609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lang="en-US" sz="1200" u="none" cap="none" strike="noStrike">
                          <a:solidFill>
                            <a:srgbClr val="1A616F"/>
                          </a:solidFill>
                          <a:latin typeface="Arial"/>
                          <a:ea typeface="Arial"/>
                          <a:cs typeface="Arial"/>
                          <a:sym typeface="Arial"/>
                        </a:rPr>
                        <a:t>15</a:t>
                      </a:r>
                      <a:endParaRPr sz="1200" u="none" cap="none" strike="noStrike">
                        <a:latin typeface="Arial"/>
                        <a:ea typeface="Arial"/>
                        <a:cs typeface="Arial"/>
                        <a:sym typeface="Arial"/>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6625">
                <a:tc>
                  <a:txBody>
                    <a:bodyPr/>
                    <a:lstStyle/>
                    <a:p>
                      <a:pPr indent="0" lvl="0" marL="296545" marR="0" rtl="0" algn="l">
                        <a:lnSpc>
                          <a:spcPct val="100000"/>
                        </a:lnSpc>
                        <a:spcBef>
                          <a:spcPts val="0"/>
                        </a:spcBef>
                        <a:spcAft>
                          <a:spcPts val="0"/>
                        </a:spcAft>
                        <a:buNone/>
                      </a:pPr>
                      <a:r>
                        <a:rPr b="1" lang="en-US" sz="1200" u="none" cap="none" strike="noStrike">
                          <a:latin typeface="Arial"/>
                          <a:ea typeface="Arial"/>
                          <a:cs typeface="Arial"/>
                          <a:sym typeface="Arial"/>
                        </a:rPr>
                        <a:t>e. Ciclo reflexivo de la investigación en la sala de clases.</a:t>
                      </a:r>
                      <a:endParaRPr sz="1200" u="none" cap="none" strike="noStrike">
                        <a:latin typeface="Arial"/>
                        <a:ea typeface="Arial"/>
                        <a:cs typeface="Arial"/>
                        <a:sym typeface="Arial"/>
                      </a:endParaRPr>
                    </a:p>
                  </a:txBody>
                  <a:tcPr marT="609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lang="en-US" sz="1200" u="none" cap="none" strike="noStrike">
                          <a:solidFill>
                            <a:srgbClr val="1A616F"/>
                          </a:solidFill>
                          <a:latin typeface="Arial"/>
                          <a:ea typeface="Arial"/>
                          <a:cs typeface="Arial"/>
                          <a:sym typeface="Arial"/>
                        </a:rPr>
                        <a:t>17</a:t>
                      </a:r>
                      <a:endParaRPr sz="1200" u="none" cap="none" strike="noStrike">
                        <a:latin typeface="Arial"/>
                        <a:ea typeface="Arial"/>
                        <a:cs typeface="Arial"/>
                        <a:sym typeface="Arial"/>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4900">
                <a:tc>
                  <a:txBody>
                    <a:bodyPr/>
                    <a:lstStyle/>
                    <a:p>
                      <a:pPr indent="0" lvl="0" marL="296545" marR="0" rtl="0" algn="l">
                        <a:lnSpc>
                          <a:spcPct val="100000"/>
                        </a:lnSpc>
                        <a:spcBef>
                          <a:spcPts val="0"/>
                        </a:spcBef>
                        <a:spcAft>
                          <a:spcPts val="0"/>
                        </a:spcAft>
                        <a:buNone/>
                      </a:pPr>
                      <a:r>
                        <a:rPr b="1" lang="en-US" sz="1200" u="none" cap="none" strike="noStrike">
                          <a:latin typeface="Arial"/>
                          <a:ea typeface="Arial"/>
                          <a:cs typeface="Arial"/>
                          <a:sym typeface="Arial"/>
                        </a:rPr>
                        <a:t>f. Escogiendo un foco para la investigación.</a:t>
                      </a:r>
                      <a:endParaRPr sz="1200" u="none" cap="none" strike="noStrike">
                        <a:latin typeface="Arial"/>
                        <a:ea typeface="Arial"/>
                        <a:cs typeface="Arial"/>
                        <a:sym typeface="Arial"/>
                      </a:endParaRPr>
                    </a:p>
                  </a:txBody>
                  <a:tcPr marT="609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lang="en-US" sz="1200" u="none" cap="none" strike="noStrike">
                          <a:solidFill>
                            <a:srgbClr val="1A616F"/>
                          </a:solidFill>
                          <a:latin typeface="Arial"/>
                          <a:ea typeface="Arial"/>
                          <a:cs typeface="Arial"/>
                          <a:sym typeface="Arial"/>
                        </a:rPr>
                        <a:t>20</a:t>
                      </a:r>
                      <a:endParaRPr sz="1200" u="none" cap="none" strike="noStrike">
                        <a:latin typeface="Arial"/>
                        <a:ea typeface="Arial"/>
                        <a:cs typeface="Arial"/>
                        <a:sym typeface="Arial"/>
                      </a:endParaRPr>
                    </a:p>
                  </a:txBody>
                  <a:tcPr marT="851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0525">
                <a:tc>
                  <a:txBody>
                    <a:bodyPr/>
                    <a:lstStyle/>
                    <a:p>
                      <a:pPr indent="0" lvl="0" marL="296545" marR="0" rtl="0" algn="l">
                        <a:lnSpc>
                          <a:spcPct val="100000"/>
                        </a:lnSpc>
                        <a:spcBef>
                          <a:spcPts val="0"/>
                        </a:spcBef>
                        <a:spcAft>
                          <a:spcPts val="0"/>
                        </a:spcAft>
                        <a:buNone/>
                      </a:pPr>
                      <a:r>
                        <a:rPr b="1" lang="en-US" sz="1200" u="none" cap="none" strike="noStrike">
                          <a:latin typeface="Arial"/>
                          <a:ea typeface="Arial"/>
                          <a:cs typeface="Arial"/>
                          <a:sym typeface="Arial"/>
                        </a:rPr>
                        <a:t>g. Ética en investigación.</a:t>
                      </a:r>
                      <a:endParaRPr b="1" sz="1200" u="none" cap="none" strike="noStrike">
                        <a:latin typeface="Arial"/>
                        <a:ea typeface="Arial"/>
                        <a:cs typeface="Arial"/>
                        <a:sym typeface="Arial"/>
                      </a:endParaRPr>
                    </a:p>
                  </a:txBody>
                  <a:tcPr marT="57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lang="en-US" sz="1200" u="none" cap="none" strike="noStrike">
                          <a:solidFill>
                            <a:srgbClr val="1A616F"/>
                          </a:solidFill>
                          <a:latin typeface="Arial"/>
                          <a:ea typeface="Arial"/>
                          <a:cs typeface="Arial"/>
                          <a:sym typeface="Arial"/>
                        </a:rPr>
                        <a:t>25</a:t>
                      </a:r>
                      <a:endParaRPr sz="1200" u="none" cap="none" strike="noStrike">
                        <a:latin typeface="Arial"/>
                        <a:ea typeface="Arial"/>
                        <a:cs typeface="Arial"/>
                        <a:sym typeface="Arial"/>
                      </a:endParaRPr>
                    </a:p>
                  </a:txBody>
                  <a:tcPr marT="730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2700">
                <a:tc>
                  <a:txBody>
                    <a:bodyPr/>
                    <a:lstStyle/>
                    <a:p>
                      <a:pPr indent="0" lvl="0" marL="245109" marR="0" rtl="0" algn="l">
                        <a:lnSpc>
                          <a:spcPct val="100000"/>
                        </a:lnSpc>
                        <a:spcBef>
                          <a:spcPts val="0"/>
                        </a:spcBef>
                        <a:spcAft>
                          <a:spcPts val="0"/>
                        </a:spcAft>
                        <a:buNone/>
                      </a:pPr>
                      <a:r>
                        <a:rPr b="1" lang="en-US" sz="1200" u="none" cap="none" strike="noStrike">
                          <a:latin typeface="Arial"/>
                          <a:ea typeface="Arial"/>
                          <a:cs typeface="Arial"/>
                          <a:sym typeface="Arial"/>
                        </a:rPr>
                        <a:t>h. Analizando la conversación en la sala: observación sistemática y codificación.</a:t>
                      </a:r>
                      <a:endParaRPr sz="1200" u="none" cap="none" strike="noStrike">
                        <a:latin typeface="Arial"/>
                        <a:ea typeface="Arial"/>
                        <a:cs typeface="Arial"/>
                        <a:sym typeface="Arial"/>
                      </a:endParaRPr>
                    </a:p>
                  </a:txBody>
                  <a:tcPr marT="609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79095" rtl="0" algn="r">
                        <a:lnSpc>
                          <a:spcPct val="100000"/>
                        </a:lnSpc>
                        <a:spcBef>
                          <a:spcPts val="0"/>
                        </a:spcBef>
                        <a:spcAft>
                          <a:spcPts val="0"/>
                        </a:spcAft>
                        <a:buNone/>
                      </a:pPr>
                      <a:r>
                        <a:rPr b="1" lang="en-US" sz="1200" u="none" cap="none" strike="noStrike">
                          <a:solidFill>
                            <a:srgbClr val="1A616F"/>
                          </a:solidFill>
                          <a:latin typeface="Arial"/>
                          <a:ea typeface="Arial"/>
                          <a:cs typeface="Arial"/>
                          <a:sym typeface="Arial"/>
                        </a:rPr>
                        <a:t>26</a:t>
                      </a:r>
                      <a:endParaRPr sz="1200" u="none" cap="none" strike="noStrike">
                        <a:latin typeface="Arial"/>
                        <a:ea typeface="Arial"/>
                        <a:cs typeface="Arial"/>
                        <a:sym typeface="Arial"/>
                      </a:endParaRPr>
                    </a:p>
                  </a:txBody>
                  <a:tcPr marT="793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52400">
                <a:tc>
                  <a:txBody>
                    <a:bodyPr/>
                    <a:lstStyle/>
                    <a:p>
                      <a:pPr indent="0" lvl="0" marL="269240" marR="0" rtl="0" algn="l">
                        <a:lnSpc>
                          <a:spcPct val="100000"/>
                        </a:lnSpc>
                        <a:spcBef>
                          <a:spcPts val="0"/>
                        </a:spcBef>
                        <a:spcAft>
                          <a:spcPts val="0"/>
                        </a:spcAft>
                        <a:buNone/>
                      </a:pPr>
                      <a:r>
                        <a:rPr b="1" lang="en-US" sz="1200" u="none" cap="none" strike="noStrike">
                          <a:latin typeface="Arial"/>
                          <a:ea typeface="Arial"/>
                          <a:cs typeface="Arial"/>
                          <a:sym typeface="Arial"/>
                        </a:rPr>
                        <a:t>i. Posibles usos de kit T-SEDA.</a:t>
                      </a:r>
                      <a:endParaRPr sz="1200" u="none" cap="none" strike="noStrike">
                        <a:latin typeface="Arial"/>
                        <a:ea typeface="Arial"/>
                        <a:cs typeface="Arial"/>
                        <a:sym typeface="Arial"/>
                      </a:endParaRPr>
                    </a:p>
                  </a:txBody>
                  <a:tcPr marT="57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89255" rtl="0" algn="r">
                        <a:lnSpc>
                          <a:spcPct val="100000"/>
                        </a:lnSpc>
                        <a:spcBef>
                          <a:spcPts val="0"/>
                        </a:spcBef>
                        <a:spcAft>
                          <a:spcPts val="0"/>
                        </a:spcAft>
                        <a:buNone/>
                      </a:pPr>
                      <a:r>
                        <a:rPr b="1" lang="en-US" sz="1200" u="none" cap="none" strike="noStrike">
                          <a:solidFill>
                            <a:srgbClr val="1A616F"/>
                          </a:solidFill>
                          <a:latin typeface="Arial"/>
                          <a:ea typeface="Arial"/>
                          <a:cs typeface="Arial"/>
                          <a:sym typeface="Arial"/>
                        </a:rPr>
                        <a:t>30</a:t>
                      </a:r>
                      <a:endParaRPr sz="1200" u="none" cap="none" strike="noStrike">
                        <a:latin typeface="Arial"/>
                        <a:ea typeface="Arial"/>
                        <a:cs typeface="Arial"/>
                        <a:sym typeface="Arial"/>
                      </a:endParaRPr>
                    </a:p>
                  </a:txBody>
                  <a:tcPr marT="730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4"/>
          <p:cNvSpPr txBox="1"/>
          <p:nvPr>
            <p:ph type="title"/>
          </p:nvPr>
        </p:nvSpPr>
        <p:spPr>
          <a:xfrm>
            <a:off x="1198510" y="428625"/>
            <a:ext cx="8296379" cy="215444"/>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US" sz="1400">
                <a:latin typeface="Arial"/>
                <a:ea typeface="Arial"/>
                <a:cs typeface="Arial"/>
                <a:sym typeface="Arial"/>
              </a:rPr>
              <a:t>Traduciendo T-SEDA y Usándolo en Diferentes Contextos Culturales</a:t>
            </a:r>
            <a:endParaRPr/>
          </a:p>
        </p:txBody>
      </p:sp>
      <p:sp>
        <p:nvSpPr>
          <p:cNvPr id="110" name="Google Shape;110;p14"/>
          <p:cNvSpPr txBox="1"/>
          <p:nvPr>
            <p:ph idx="1" type="body"/>
          </p:nvPr>
        </p:nvSpPr>
        <p:spPr>
          <a:xfrm>
            <a:off x="642697" y="870077"/>
            <a:ext cx="4343401" cy="6416547"/>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0">
            <a:spAutoFit/>
          </a:bodyPr>
          <a:lstStyle/>
          <a:p>
            <a:pPr indent="0" lvl="0" marL="134938" rtl="0" algn="l">
              <a:spcBef>
                <a:spcPts val="0"/>
              </a:spcBef>
              <a:spcAft>
                <a:spcPts val="0"/>
              </a:spcAft>
              <a:buNone/>
            </a:pPr>
            <a:r>
              <a:t/>
            </a:r>
            <a:endParaRPr sz="1200">
              <a:latin typeface="Arial"/>
              <a:ea typeface="Arial"/>
              <a:cs typeface="Arial"/>
              <a:sym typeface="Arial"/>
            </a:endParaRPr>
          </a:p>
          <a:p>
            <a:pPr indent="0" lvl="0" marL="134938" rtl="0" algn="l">
              <a:spcBef>
                <a:spcPts val="0"/>
              </a:spcBef>
              <a:spcAft>
                <a:spcPts val="0"/>
              </a:spcAft>
              <a:buNone/>
            </a:pPr>
            <a:r>
              <a:rPr lang="en-US" sz="1200">
                <a:latin typeface="Arial"/>
                <a:ea typeface="Arial"/>
                <a:cs typeface="Arial"/>
                <a:sym typeface="Arial"/>
              </a:rPr>
              <a:t>En primer lugar, T-SEDA está disponible para que lo adapte a sus propios propósitos y contexto; por favor, siéntase libre de editar, seleccionar y añadir contenido como considere oportuno. Por favor, comparta sus adaptaciones y comentarios con el equipo: t-seda@educ.cam.ac.uk.</a:t>
            </a:r>
            <a:endParaRPr/>
          </a:p>
          <a:p>
            <a:pPr indent="0" lvl="0" marL="134938" rtl="0" algn="l">
              <a:spcBef>
                <a:spcPts val="0"/>
              </a:spcBef>
              <a:spcAft>
                <a:spcPts val="0"/>
              </a:spcAft>
              <a:buNone/>
            </a:pPr>
            <a:r>
              <a:t/>
            </a:r>
            <a:endParaRPr sz="1200">
              <a:latin typeface="Arial"/>
              <a:ea typeface="Arial"/>
              <a:cs typeface="Arial"/>
              <a:sym typeface="Arial"/>
            </a:endParaRPr>
          </a:p>
          <a:p>
            <a:pPr indent="0" lvl="0" marL="134938" rtl="0" algn="l">
              <a:spcBef>
                <a:spcPts val="0"/>
              </a:spcBef>
              <a:spcAft>
                <a:spcPts val="0"/>
              </a:spcAft>
              <a:buNone/>
            </a:pPr>
            <a:r>
              <a:rPr lang="en-US" sz="1200">
                <a:latin typeface="Arial"/>
                <a:ea typeface="Arial"/>
                <a:cs typeface="Arial"/>
                <a:sym typeface="Arial"/>
              </a:rPr>
              <a:t>En segundo lugar, esta versión de T-SEDA se basa en los comentarios y consejos de las personas que lo han utilizado hasta ahora en diferentes contextos internacionales, especialmente los colegas que han traducido la caja de herramientas a diferentes idiomas: español, chino, francés, italiano, japonés, árabe, neerlandés y hebreo. Estas traducciones están disponibles en el sitio web de T-SEDA.</a:t>
            </a:r>
            <a:endParaRPr/>
          </a:p>
          <a:p>
            <a:pPr indent="0" lvl="0" marL="134938" rtl="0" algn="l">
              <a:spcBef>
                <a:spcPts val="0"/>
              </a:spcBef>
              <a:spcAft>
                <a:spcPts val="0"/>
              </a:spcAft>
              <a:buNone/>
            </a:pPr>
            <a:r>
              <a:rPr lang="en-US" sz="1200">
                <a:latin typeface="Arial"/>
                <a:ea typeface="Arial"/>
                <a:cs typeface="Arial"/>
                <a:sym typeface="Arial"/>
              </a:rPr>
              <a:t> </a:t>
            </a:r>
            <a:endParaRPr/>
          </a:p>
          <a:p>
            <a:pPr indent="0" lvl="0" marL="134938" rtl="0" algn="l">
              <a:spcBef>
                <a:spcPts val="0"/>
              </a:spcBef>
              <a:spcAft>
                <a:spcPts val="0"/>
              </a:spcAft>
              <a:buNone/>
            </a:pPr>
            <a:r>
              <a:rPr b="1" lang="en-US" sz="1200">
                <a:latin typeface="Arial"/>
                <a:ea typeface="Arial"/>
                <a:cs typeface="Arial"/>
                <a:sym typeface="Arial"/>
              </a:rPr>
              <a:t>Debates sobre la traducción han contribuido a cuestionar y ampliar T-SEDA, que fue desarrollado principalmente en el contexto inglés por el equipo de la Universidad de Cambridge tras un trabajo inicial con colegas mexicanos. Han surgido varias cuestiones prácticas, lingüísticas, culturales y profesionales de interés:</a:t>
            </a:r>
            <a:endParaRPr/>
          </a:p>
          <a:p>
            <a:pPr indent="0" lvl="0" marL="134938" rtl="0" algn="l">
              <a:spcBef>
                <a:spcPts val="0"/>
              </a:spcBef>
              <a:spcAft>
                <a:spcPts val="0"/>
              </a:spcAft>
              <a:buNone/>
            </a:pPr>
            <a:r>
              <a:rPr b="1" lang="en-US" sz="1200">
                <a:latin typeface="Arial"/>
                <a:ea typeface="Arial"/>
                <a:cs typeface="Arial"/>
                <a:sym typeface="Arial"/>
              </a:rPr>
              <a:t>- La traducción puede implicar una serie de etapas para producir una versión final</a:t>
            </a:r>
            <a:r>
              <a:rPr lang="en-US" sz="1200">
                <a:latin typeface="Arial"/>
                <a:ea typeface="Arial"/>
                <a:cs typeface="Arial"/>
                <a:sym typeface="Arial"/>
              </a:rPr>
              <a:t>. Estas pueden incluir el uso de tecnología de traducción o de servicios de traducción profesionales, la comprobación y/o el pilotaje con profesionales, la revisión y la redacción final. Discusiones clave son la comprensión de la práctica dialógica y los propósitos locales en el uso de T-SEDA.</a:t>
            </a:r>
            <a:endParaRPr/>
          </a:p>
          <a:p>
            <a:pPr indent="0" lvl="0" marL="134938" rtl="0" algn="l">
              <a:spcBef>
                <a:spcPts val="0"/>
              </a:spcBef>
              <a:spcAft>
                <a:spcPts val="0"/>
              </a:spcAft>
              <a:buNone/>
            </a:pPr>
            <a:r>
              <a:rPr b="1" lang="en-US" sz="1200">
                <a:latin typeface="Arial"/>
                <a:ea typeface="Arial"/>
                <a:cs typeface="Arial"/>
                <a:sym typeface="Arial"/>
              </a:rPr>
              <a:t>Los traductores deben juzgar por sí mismos qué es lo que tiene sentido en su idioma y contexto. </a:t>
            </a:r>
            <a:r>
              <a:rPr lang="en-US" sz="1200">
                <a:latin typeface="Arial"/>
                <a:ea typeface="Arial"/>
                <a:cs typeface="Arial"/>
                <a:sym typeface="Arial"/>
              </a:rPr>
              <a:t>Puede haber diferencias dentro de un idioma (incluido el inglés) utilizado en distintos países, por lo que es importante la adaptación local. Por ejemplo, los traductores pueden elegir sus propias etiquetas para codificar de manera más pertinente.</a:t>
            </a:r>
            <a:endParaRPr/>
          </a:p>
        </p:txBody>
      </p:sp>
      <p:sp>
        <p:nvSpPr>
          <p:cNvPr id="111" name="Google Shape;111;p14"/>
          <p:cNvSpPr txBox="1"/>
          <p:nvPr/>
        </p:nvSpPr>
        <p:spPr>
          <a:xfrm>
            <a:off x="5679434" y="885825"/>
            <a:ext cx="4343401" cy="4898777"/>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0">
            <a:spAutoFit/>
          </a:bodyPr>
          <a:lstStyle/>
          <a:p>
            <a:pPr indent="-111125" lvl="0" marL="269875" rtl="0" algn="l">
              <a:spcBef>
                <a:spcPts val="0"/>
              </a:spcBef>
              <a:spcAft>
                <a:spcPts val="0"/>
              </a:spcAft>
              <a:buClr>
                <a:schemeClr val="dk1"/>
              </a:buClr>
              <a:buSzPts val="800"/>
              <a:buFont typeface="Arial"/>
              <a:buNone/>
            </a:pPr>
            <a:r>
              <a:t/>
            </a:r>
            <a:endParaRPr b="1" i="0" sz="800">
              <a:solidFill>
                <a:schemeClr val="dk1"/>
              </a:solidFill>
              <a:latin typeface="Arial"/>
              <a:ea typeface="Arial"/>
              <a:cs typeface="Arial"/>
              <a:sym typeface="Arial"/>
            </a:endParaRPr>
          </a:p>
          <a:p>
            <a:pPr indent="-161925" lvl="0" marL="269875" rtl="0" algn="l">
              <a:spcBef>
                <a:spcPts val="700"/>
              </a:spcBef>
              <a:spcAft>
                <a:spcPts val="0"/>
              </a:spcAft>
              <a:buClr>
                <a:schemeClr val="dk1"/>
              </a:buClr>
              <a:buSzPts val="1200"/>
              <a:buFont typeface="Arial"/>
              <a:buChar char="•"/>
            </a:pPr>
            <a:r>
              <a:rPr b="1" i="0" lang="en-US" sz="1200">
                <a:solidFill>
                  <a:schemeClr val="dk1"/>
                </a:solidFill>
                <a:latin typeface="Arial"/>
                <a:ea typeface="Arial"/>
                <a:cs typeface="Arial"/>
                <a:sym typeface="Arial"/>
              </a:rPr>
              <a:t>Los traductores han destacado algunos factores lingüísticos y culturales generales que hay que tener en cuenta, </a:t>
            </a:r>
            <a:r>
              <a:rPr b="0" i="0" lang="en-US" sz="1200">
                <a:solidFill>
                  <a:schemeClr val="dk1"/>
                </a:solidFill>
                <a:latin typeface="Arial"/>
                <a:ea typeface="Arial"/>
                <a:cs typeface="Arial"/>
                <a:sym typeface="Arial"/>
              </a:rPr>
              <a:t>como el uso de palabras figuradas (como «build») en inglés, distintas interpretaciones locales positivas y negativas de palabras como «challenge», el nivel adecuado de formalidad que se considera adecuado para el público, y la fluidez y legibilidad naturales del lenguaje. Se necesita un equilibrio entre el uso coherente de términos técnicos habituales en el campo de la investigación (por ejemplo, «código») y la adaptación significativa de dichos términos para su uso práctico. Un artículo sobre esto está disponible </a:t>
            </a:r>
            <a:r>
              <a:rPr b="0" i="0" lang="en-US" sz="1200" u="sng">
                <a:solidFill>
                  <a:schemeClr val="hlink"/>
                </a:solidFill>
                <a:latin typeface="Arial"/>
                <a:ea typeface="Arial"/>
                <a:cs typeface="Arial"/>
                <a:sym typeface="Arial"/>
                <a:hlinkClick r:id="rId3"/>
              </a:rPr>
              <a:t>aquí</a:t>
            </a:r>
            <a:r>
              <a:rPr b="0" i="0" lang="en-US" sz="1200">
                <a:solidFill>
                  <a:schemeClr val="dk1"/>
                </a:solidFill>
                <a:latin typeface="Arial"/>
                <a:ea typeface="Arial"/>
                <a:cs typeface="Arial"/>
                <a:sym typeface="Arial"/>
              </a:rPr>
              <a:t>.</a:t>
            </a:r>
            <a:endParaRPr b="0" i="0" sz="1200">
              <a:solidFill>
                <a:schemeClr val="dk1"/>
              </a:solidFill>
              <a:latin typeface="Arial"/>
              <a:ea typeface="Arial"/>
              <a:cs typeface="Arial"/>
              <a:sym typeface="Arial"/>
            </a:endParaRPr>
          </a:p>
          <a:p>
            <a:pPr indent="-161925" lvl="0" marL="269875" rtl="0" algn="l">
              <a:spcBef>
                <a:spcPts val="1100"/>
              </a:spcBef>
              <a:spcAft>
                <a:spcPts val="0"/>
              </a:spcAft>
              <a:buClr>
                <a:schemeClr val="dk1"/>
              </a:buClr>
              <a:buSzPts val="1200"/>
              <a:buFont typeface="Arial"/>
              <a:buChar char="•"/>
            </a:pPr>
            <a:r>
              <a:rPr b="1" i="0" lang="en-US" sz="1200">
                <a:solidFill>
                  <a:schemeClr val="dk1"/>
                </a:solidFill>
                <a:latin typeface="Arial"/>
                <a:ea typeface="Arial"/>
                <a:cs typeface="Arial"/>
                <a:sym typeface="Arial"/>
              </a:rPr>
              <a:t>El campo del «aprendizaje y la enseñanza dialógicos» es muy diverso y el modelo presentado en T-SEDA puede ser cuestionado. </a:t>
            </a:r>
            <a:r>
              <a:rPr b="0" i="0" lang="en-US" sz="1200">
                <a:solidFill>
                  <a:schemeClr val="dk1"/>
                </a:solidFill>
                <a:latin typeface="Arial"/>
                <a:ea typeface="Arial"/>
                <a:cs typeface="Arial"/>
                <a:sym typeface="Arial"/>
              </a:rPr>
              <a:t>Las creencias culturales más amplias, las normas sociales y los sistemas educativos son relevantes para el desarrollo de prácticas dialógicas. Otros factores a tener en cuenta son: las asignaturas del plan de estudios, la edad y diversidad de los alumnos y el estilo de enseñanza.  Aclarar los propósitos del uso de T-SEDA ayudará a adaptarlo y contextualizarlo eficazmente, centrándose en lo que es más relevante. Por ejemplo, ¿le interesa desarrollar la práctica?, ¿la investigación académica?, ¿el desarrollo profesional?</a:t>
            </a:r>
            <a:endParaRPr b="0" i="0" sz="1400">
              <a:solidFill>
                <a:schemeClr val="dk1"/>
              </a:solidFill>
              <a:latin typeface="Arial"/>
              <a:ea typeface="Arial"/>
              <a:cs typeface="Arial"/>
              <a:sym typeface="Arial"/>
            </a:endParaRPr>
          </a:p>
        </p:txBody>
      </p:sp>
      <p:sp>
        <p:nvSpPr>
          <p:cNvPr id="112" name="Google Shape;112;p14"/>
          <p:cNvSpPr txBox="1"/>
          <p:nvPr/>
        </p:nvSpPr>
        <p:spPr>
          <a:xfrm>
            <a:off x="5686612" y="5808553"/>
            <a:ext cx="4343401" cy="1554272"/>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0">
            <a:spAutoFit/>
          </a:bodyPr>
          <a:lstStyle/>
          <a:p>
            <a:pPr indent="-93663" lvl="0" marL="93663" rtl="0" algn="l">
              <a:spcBef>
                <a:spcPts val="0"/>
              </a:spcBef>
              <a:spcAft>
                <a:spcPts val="0"/>
              </a:spcAft>
              <a:buNone/>
            </a:pPr>
            <a:r>
              <a:rPr b="1" i="0" lang="en-US" sz="1200">
                <a:solidFill>
                  <a:schemeClr val="dk1"/>
                </a:solidFill>
                <a:latin typeface="Arial"/>
                <a:ea typeface="Arial"/>
                <a:cs typeface="Arial"/>
                <a:sym typeface="Arial"/>
              </a:rPr>
              <a:t> Es inevitable tomar decisiones y es probable que surjan tensiones, ya que la traducción es intrínsecamente imprecisa. </a:t>
            </a:r>
            <a:r>
              <a:rPr b="0" i="0" lang="en-US" sz="1200">
                <a:solidFill>
                  <a:schemeClr val="dk1"/>
                </a:solidFill>
                <a:latin typeface="Arial"/>
                <a:ea typeface="Arial"/>
                <a:cs typeface="Arial"/>
                <a:sym typeface="Arial"/>
              </a:rPr>
              <a:t>Por ejemplo, ¿hay que elegir entre el uso local en un contexto y una estadarización más amplia?  ¿Qué grado de «precisión» lingüística debe tener una traducción?</a:t>
            </a:r>
            <a:endParaRPr/>
          </a:p>
          <a:p>
            <a:pPr indent="-93663" lvl="0" marL="93663" rtl="0" algn="l">
              <a:spcBef>
                <a:spcPts val="600"/>
              </a:spcBef>
              <a:spcAft>
                <a:spcPts val="0"/>
              </a:spcAft>
              <a:buNone/>
            </a:pPr>
            <a:r>
              <a:rPr b="1" i="0" lang="en-US" sz="1200">
                <a:solidFill>
                  <a:schemeClr val="dk1"/>
                </a:solidFill>
                <a:latin typeface="Arial"/>
                <a:ea typeface="Arial"/>
                <a:cs typeface="Arial"/>
                <a:sym typeface="Arial"/>
              </a:rPr>
              <a:t>  Nos gustaría seguir utilizando T-SEDA en distintos contextos internacionales, compartir experiencias y seguir desarrollándolo juntos.</a:t>
            </a:r>
            <a:endParaRPr b="0" i="0" sz="14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5"/>
          <p:cNvSpPr/>
          <p:nvPr/>
        </p:nvSpPr>
        <p:spPr>
          <a:xfrm>
            <a:off x="4127500" y="2181225"/>
            <a:ext cx="5562600" cy="2781300"/>
          </a:xfrm>
          <a:prstGeom prst="wedgeRoundRectCallout">
            <a:avLst>
              <a:gd fmla="val -39976" name="adj1"/>
              <a:gd fmla="val 68971" name="adj2"/>
              <a:gd fmla="val 16667" name="adj3"/>
            </a:avLst>
          </a:prstGeom>
          <a:solidFill>
            <a:srgbClr val="2E6A7B"/>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lt1"/>
              </a:solidFill>
            </a:endParaRPr>
          </a:p>
        </p:txBody>
      </p:sp>
      <p:sp>
        <p:nvSpPr>
          <p:cNvPr id="119" name="Google Shape;119;p15"/>
          <p:cNvSpPr txBox="1"/>
          <p:nvPr/>
        </p:nvSpPr>
        <p:spPr>
          <a:xfrm>
            <a:off x="4356100" y="2373347"/>
            <a:ext cx="5334000" cy="2344231"/>
          </a:xfrm>
          <a:prstGeom prst="rect">
            <a:avLst/>
          </a:prstGeom>
          <a:noFill/>
          <a:ln>
            <a:noFill/>
          </a:ln>
        </p:spPr>
        <p:txBody>
          <a:bodyPr anchorCtr="0" anchor="t" bIns="0" lIns="0" spcFirstLastPara="1" rIns="0" wrap="square" tIns="0">
            <a:spAutoFit/>
          </a:bodyPr>
          <a:lstStyle/>
          <a:p>
            <a:pPr indent="-635" lvl="0" marL="12700" marR="5080" rtl="0" algn="l">
              <a:spcBef>
                <a:spcPts val="0"/>
              </a:spcBef>
              <a:spcAft>
                <a:spcPts val="0"/>
              </a:spcAft>
              <a:buNone/>
            </a:pPr>
            <a:r>
              <a:rPr b="1" lang="en-US" sz="1600">
                <a:solidFill>
                  <a:schemeClr val="lt1"/>
                </a:solidFill>
                <a:latin typeface="Arimo"/>
                <a:ea typeface="Arimo"/>
                <a:cs typeface="Arimo"/>
                <a:sym typeface="Arimo"/>
              </a:rPr>
              <a:t>En el diálogo, los participantes se escuchan, contribuyen compartiendo y justificando sus ideas, y comprometiéndose con los puntos de vista de los demás.</a:t>
            </a:r>
            <a:endParaRPr/>
          </a:p>
          <a:p>
            <a:pPr indent="-635" lvl="0" marL="12700" marR="5080" rtl="0" algn="l">
              <a:spcBef>
                <a:spcPts val="980"/>
              </a:spcBef>
              <a:spcAft>
                <a:spcPts val="0"/>
              </a:spcAft>
              <a:buNone/>
            </a:pPr>
            <a:r>
              <a:rPr b="1" lang="en-US" sz="1600">
                <a:solidFill>
                  <a:schemeClr val="lt1"/>
                </a:solidFill>
                <a:latin typeface="Arimo"/>
                <a:ea typeface="Arimo"/>
                <a:cs typeface="Arimo"/>
                <a:sym typeface="Arimo"/>
              </a:rPr>
              <a:t>En particular, exploran y evalúan diferentes perspectivas. Las preguntas e ideas se relacionan entre los interlocutores, lo que permite construir colectivamente el conocimiento dentro de una lección o a lo largo de una serie de lecciones interconectadas.</a:t>
            </a:r>
            <a:endParaRPr/>
          </a:p>
        </p:txBody>
      </p:sp>
      <p:sp>
        <p:nvSpPr>
          <p:cNvPr id="120" name="Google Shape;120;p15"/>
          <p:cNvSpPr/>
          <p:nvPr/>
        </p:nvSpPr>
        <p:spPr>
          <a:xfrm>
            <a:off x="1041400" y="767580"/>
            <a:ext cx="3467100" cy="838200"/>
          </a:xfrm>
          <a:prstGeom prst="wedgeRoundRectCallout">
            <a:avLst>
              <a:gd fmla="val -1725" name="adj1"/>
              <a:gd fmla="val 86011" name="adj2"/>
              <a:gd fmla="val 16667" name="adj3"/>
            </a:avLst>
          </a:prstGeom>
          <a:solidFill>
            <a:srgbClr val="2E6A7B"/>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lt1"/>
              </a:solidFill>
            </a:endParaRPr>
          </a:p>
        </p:txBody>
      </p:sp>
      <p:sp>
        <p:nvSpPr>
          <p:cNvPr id="121" name="Google Shape;121;p15"/>
          <p:cNvSpPr txBox="1"/>
          <p:nvPr/>
        </p:nvSpPr>
        <p:spPr>
          <a:xfrm>
            <a:off x="1270000" y="1038225"/>
            <a:ext cx="5029200" cy="246221"/>
          </a:xfrm>
          <a:prstGeom prst="rect">
            <a:avLst/>
          </a:prstGeom>
          <a:noFill/>
          <a:ln>
            <a:noFill/>
          </a:ln>
        </p:spPr>
        <p:txBody>
          <a:bodyPr anchorCtr="0" anchor="t" bIns="0" lIns="0" spcFirstLastPara="1" rIns="0" wrap="square" tIns="0">
            <a:spAutoFit/>
          </a:bodyPr>
          <a:lstStyle/>
          <a:p>
            <a:pPr indent="0" lvl="0" marL="12700" rtl="0" algn="just">
              <a:lnSpc>
                <a:spcPct val="100000"/>
              </a:lnSpc>
              <a:spcBef>
                <a:spcPts val="0"/>
              </a:spcBef>
              <a:spcAft>
                <a:spcPts val="0"/>
              </a:spcAft>
              <a:buNone/>
            </a:pPr>
            <a:r>
              <a:rPr b="1" lang="en-US" sz="1600">
                <a:solidFill>
                  <a:schemeClr val="lt1"/>
                </a:solidFill>
                <a:latin typeface="Arial"/>
                <a:ea typeface="Arial"/>
                <a:cs typeface="Arial"/>
                <a:sym typeface="Arial"/>
              </a:rPr>
              <a:t>¿Qué es el diálogo educativo?</a:t>
            </a:r>
            <a:endParaRPr sz="1600">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