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3"/>
  </p:notesMasterIdLst>
  <p:sldIdLst>
    <p:sldId id="256" r:id="rId2"/>
    <p:sldId id="312" r:id="rId3"/>
    <p:sldId id="257" r:id="rId4"/>
    <p:sldId id="313" r:id="rId5"/>
    <p:sldId id="258" r:id="rId6"/>
    <p:sldId id="259" r:id="rId7"/>
    <p:sldId id="260" r:id="rId8"/>
    <p:sldId id="317" r:id="rId9"/>
    <p:sldId id="314" r:id="rId10"/>
    <p:sldId id="261" r:id="rId11"/>
    <p:sldId id="262" r:id="rId12"/>
    <p:sldId id="263" r:id="rId13"/>
    <p:sldId id="264" r:id="rId14"/>
    <p:sldId id="265" r:id="rId15"/>
    <p:sldId id="266" r:id="rId16"/>
    <p:sldId id="274" r:id="rId17"/>
    <p:sldId id="267" r:id="rId18"/>
    <p:sldId id="315" r:id="rId19"/>
    <p:sldId id="269" r:id="rId20"/>
    <p:sldId id="270" r:id="rId21"/>
    <p:sldId id="271" r:id="rId22"/>
    <p:sldId id="320" r:id="rId23"/>
    <p:sldId id="273" r:id="rId24"/>
    <p:sldId id="275" r:id="rId25"/>
    <p:sldId id="318" r:id="rId26"/>
    <p:sldId id="277" r:id="rId27"/>
    <p:sldId id="278" r:id="rId28"/>
    <p:sldId id="279" r:id="rId29"/>
    <p:sldId id="280" r:id="rId30"/>
    <p:sldId id="316" r:id="rId31"/>
    <p:sldId id="281" r:id="rId32"/>
    <p:sldId id="319"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Lst>
  <p:sldSz cx="10693400" cy="7562850"/>
  <p:notesSz cx="10693400" cy="75628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51" userDrawn="1">
          <p15:clr>
            <a:srgbClr val="A4A3A4"/>
          </p15:clr>
        </p15:guide>
        <p15:guide id="2" pos="2176"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243"/>
    <a:srgbClr val="DD7471"/>
    <a:srgbClr val="DB6A67"/>
    <a:srgbClr val="D9605D"/>
    <a:srgbClr val="E07C7A"/>
    <a:srgbClr val="D75855"/>
    <a:srgbClr val="F4740A"/>
    <a:srgbClr val="E86E0A"/>
    <a:srgbClr val="2E6A7B"/>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A111915-BE36-4E01-A7E5-04B1672EAD32}" styleName="浅色样式 2 - 强调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08" autoAdjust="0"/>
    <p:restoredTop sz="95701" autoAdjust="0"/>
  </p:normalViewPr>
  <p:slideViewPr>
    <p:cSldViewPr showGuides="1">
      <p:cViewPr varScale="1">
        <p:scale>
          <a:sx n="106" d="100"/>
          <a:sy n="106" d="100"/>
        </p:scale>
        <p:origin x="1104" y="184"/>
      </p:cViewPr>
      <p:guideLst>
        <p:guide orient="horz" pos="2851"/>
        <p:guide pos="217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92" d="100"/>
        <a:sy n="92" d="100"/>
      </p:scale>
      <p:origin x="0" y="0"/>
    </p:cViewPr>
  </p:sorterViewPr>
  <p:notesViewPr>
    <p:cSldViewPr>
      <p:cViewPr varScale="1">
        <p:scale>
          <a:sx n="101" d="100"/>
          <a:sy n="101" d="100"/>
        </p:scale>
        <p:origin x="1480" y="184"/>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68" Type="http://schemas.microsoft.com/office/2016/11/relationships/changesInfo" Target="changesInfos/changesInfo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 Hennessy" userId="995640b1-458a-4726-8369-8a206e502323" providerId="ADAL" clId="{0F9D1C13-32B3-5690-B692-8F1B06A818E0}"/>
    <pc:docChg chg="custSel modSld">
      <pc:chgData name="Sara Hennessy" userId="995640b1-458a-4726-8369-8a206e502323" providerId="ADAL" clId="{0F9D1C13-32B3-5690-B692-8F1B06A818E0}" dt="2026-04-18T17:38:33.678" v="22" actId="1036"/>
      <pc:docMkLst>
        <pc:docMk/>
      </pc:docMkLst>
      <pc:sldChg chg="addSp delSp modSp mod">
        <pc:chgData name="Sara Hennessy" userId="995640b1-458a-4726-8369-8a206e502323" providerId="ADAL" clId="{0F9D1C13-32B3-5690-B692-8F1B06A818E0}" dt="2026-03-30T19:31:31.543" v="1"/>
        <pc:sldMkLst>
          <pc:docMk/>
          <pc:sldMk cId="0" sldId="256"/>
        </pc:sldMkLst>
        <pc:spChg chg="add mod">
          <ac:chgData name="Sara Hennessy" userId="995640b1-458a-4726-8369-8a206e502323" providerId="ADAL" clId="{0F9D1C13-32B3-5690-B692-8F1B06A818E0}" dt="2026-03-30T19:31:31.543" v="1"/>
          <ac:spMkLst>
            <pc:docMk/>
            <pc:sldMk cId="0" sldId="256"/>
            <ac:spMk id="2" creationId="{7A38F8AC-7D2C-AF2B-5D44-1BA5C8670380}"/>
          </ac:spMkLst>
        </pc:spChg>
      </pc:sldChg>
      <pc:sldChg chg="modSp mod">
        <pc:chgData name="Sara Hennessy" userId="995640b1-458a-4726-8369-8a206e502323" providerId="ADAL" clId="{0F9D1C13-32B3-5690-B692-8F1B06A818E0}" dt="2026-04-18T17:37:40.189" v="12" actId="20577"/>
        <pc:sldMkLst>
          <pc:docMk/>
          <pc:sldMk cId="0" sldId="257"/>
        </pc:sldMkLst>
        <pc:spChg chg="mod">
          <ac:chgData name="Sara Hennessy" userId="995640b1-458a-4726-8369-8a206e502323" providerId="ADAL" clId="{0F9D1C13-32B3-5690-B692-8F1B06A818E0}" dt="2026-04-18T17:37:40.189" v="12" actId="20577"/>
          <ac:spMkLst>
            <pc:docMk/>
            <pc:sldMk cId="0" sldId="257"/>
            <ac:spMk id="2" creationId="{00000000-0000-0000-0000-000000000000}"/>
          </ac:spMkLst>
        </pc:spChg>
      </pc:sldChg>
      <pc:sldChg chg="modSp">
        <pc:chgData name="Sara Hennessy" userId="995640b1-458a-4726-8369-8a206e502323" providerId="ADAL" clId="{0F9D1C13-32B3-5690-B692-8F1B06A818E0}" dt="2026-04-18T17:37:47.529" v="13"/>
        <pc:sldMkLst>
          <pc:docMk/>
          <pc:sldMk cId="0" sldId="258"/>
        </pc:sldMkLst>
        <pc:spChg chg="mod">
          <ac:chgData name="Sara Hennessy" userId="995640b1-458a-4726-8369-8a206e502323" providerId="ADAL" clId="{0F9D1C13-32B3-5690-B692-8F1B06A818E0}" dt="2026-04-18T17:37:47.529" v="13"/>
          <ac:spMkLst>
            <pc:docMk/>
            <pc:sldMk cId="0" sldId="258"/>
            <ac:spMk id="2" creationId="{00000000-0000-0000-0000-000000000000}"/>
          </ac:spMkLst>
        </pc:spChg>
      </pc:sldChg>
      <pc:sldChg chg="modSp mod">
        <pc:chgData name="Sara Hennessy" userId="995640b1-458a-4726-8369-8a206e502323" providerId="ADAL" clId="{0F9D1C13-32B3-5690-B692-8F1B06A818E0}" dt="2026-04-18T17:22:59.942" v="8" actId="2711"/>
        <pc:sldMkLst>
          <pc:docMk/>
          <pc:sldMk cId="0" sldId="259"/>
        </pc:sldMkLst>
        <pc:spChg chg="mod">
          <ac:chgData name="Sara Hennessy" userId="995640b1-458a-4726-8369-8a206e502323" providerId="ADAL" clId="{0F9D1C13-32B3-5690-B692-8F1B06A818E0}" dt="2026-04-18T17:22:59.942" v="8" actId="2711"/>
          <ac:spMkLst>
            <pc:docMk/>
            <pc:sldMk cId="0" sldId="259"/>
            <ac:spMk id="3" creationId="{00000000-0000-0000-0000-000000000000}"/>
          </ac:spMkLst>
        </pc:spChg>
      </pc:sldChg>
      <pc:sldChg chg="modSp mod">
        <pc:chgData name="Sara Hennessy" userId="995640b1-458a-4726-8369-8a206e502323" providerId="ADAL" clId="{0F9D1C13-32B3-5690-B692-8F1B06A818E0}" dt="2026-04-18T17:38:05.200" v="16" actId="20577"/>
        <pc:sldMkLst>
          <pc:docMk/>
          <pc:sldMk cId="0" sldId="261"/>
        </pc:sldMkLst>
        <pc:spChg chg="mod">
          <ac:chgData name="Sara Hennessy" userId="995640b1-458a-4726-8369-8a206e502323" providerId="ADAL" clId="{0F9D1C13-32B3-5690-B692-8F1B06A818E0}" dt="2026-04-18T17:38:05.200" v="16" actId="20577"/>
          <ac:spMkLst>
            <pc:docMk/>
            <pc:sldMk cId="0" sldId="261"/>
            <ac:spMk id="7" creationId="{00000000-0000-0000-0000-000000000000}"/>
          </ac:spMkLst>
        </pc:spChg>
      </pc:sldChg>
      <pc:sldChg chg="modSp">
        <pc:chgData name="Sara Hennessy" userId="995640b1-458a-4726-8369-8a206e502323" providerId="ADAL" clId="{0F9D1C13-32B3-5690-B692-8F1B06A818E0}" dt="2026-03-30T19:31:54.666" v="2"/>
        <pc:sldMkLst>
          <pc:docMk/>
          <pc:sldMk cId="0" sldId="285"/>
        </pc:sldMkLst>
        <pc:spChg chg="mod">
          <ac:chgData name="Sara Hennessy" userId="995640b1-458a-4726-8369-8a206e502323" providerId="ADAL" clId="{0F9D1C13-32B3-5690-B692-8F1B06A818E0}" dt="2026-03-30T19:31:54.666" v="2"/>
          <ac:spMkLst>
            <pc:docMk/>
            <pc:sldMk cId="0" sldId="285"/>
            <ac:spMk id="4" creationId="{00000000-0000-0000-0000-000000000000}"/>
          </ac:spMkLst>
        </pc:spChg>
      </pc:sldChg>
      <pc:sldChg chg="modSp mod">
        <pc:chgData name="Sara Hennessy" userId="995640b1-458a-4726-8369-8a206e502323" providerId="ADAL" clId="{0F9D1C13-32B3-5690-B692-8F1B06A818E0}" dt="2026-04-18T17:38:33.678" v="22" actId="1036"/>
        <pc:sldMkLst>
          <pc:docMk/>
          <pc:sldMk cId="0" sldId="291"/>
        </pc:sldMkLst>
        <pc:spChg chg="mod">
          <ac:chgData name="Sara Hennessy" userId="995640b1-458a-4726-8369-8a206e502323" providerId="ADAL" clId="{0F9D1C13-32B3-5690-B692-8F1B06A818E0}" dt="2026-04-18T17:38:33.678" v="22" actId="1036"/>
          <ac:spMkLst>
            <pc:docMk/>
            <pc:sldMk cId="0" sldId="291"/>
            <ac:spMk id="8" creationId="{00000000-0000-0000-0000-000000000000}"/>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1">
  <dgm:title val=""/>
  <dgm:desc val=""/>
  <dgm:catLst>
    <dgm:cat type="colorful" pri="10200"/>
  </dgm:catLst>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2">
  <dgm:title val=""/>
  <dgm:desc val=""/>
  <dgm:catLst>
    <dgm:cat type="colorful" pri="10200"/>
  </dgm:catLst>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3">
  <dgm:title val=""/>
  <dgm:desc val=""/>
  <dgm:catLst>
    <dgm:cat type="colorful" pri="10200"/>
  </dgm:catLst>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0C602F0C-6A19-4095-A04B-C93A3BC1E54A}"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en-GB"/>
        </a:p>
      </dgm:t>
    </dgm:pt>
    <dgm:pt modelId="{1974BCE4-6DD3-4702-AA65-3D7508972F70}">
      <dgm:prSet phldrT="[Text]" custT="1"/>
      <dgm:spPr>
        <a:solidFill>
          <a:srgbClr val="2E6A7B"/>
        </a:solidFill>
      </dgm:spPr>
      <dgm:t>
        <a:bodyPr/>
        <a:lstStyle/>
        <a:p>
          <a:r>
            <a:rPr lang="pt-BR" altLang="zh-CN" sz="1500" dirty="0">
              <a:solidFill>
                <a:srgbClr val="FFFF00"/>
              </a:solidFill>
            </a:rPr>
            <a:t>Ferramenta 1: Grade de autoavaliação</a:t>
          </a:r>
          <a:endParaRPr lang="en-GB" sz="1500" dirty="0">
            <a:solidFill>
              <a:srgbClr val="FFFF00"/>
            </a:solidFill>
          </a:endParaRPr>
        </a:p>
      </dgm:t>
    </dgm:pt>
    <dgm:pt modelId="{CCC320F9-AB18-4548-BA68-F4A0A9CEEA2A}" type="parTrans" cxnId="{1425FC14-E3BA-458E-A9DB-05C2441890A2}">
      <dgm:prSet/>
      <dgm:spPr/>
      <dgm:t>
        <a:bodyPr/>
        <a:lstStyle/>
        <a:p>
          <a:endParaRPr lang="en-GB"/>
        </a:p>
      </dgm:t>
    </dgm:pt>
    <dgm:pt modelId="{BA58A409-06D9-4722-BB13-D615A5ED5D86}" type="sibTrans" cxnId="{1425FC14-E3BA-458E-A9DB-05C2441890A2}">
      <dgm:prSet/>
      <dgm:spPr/>
      <dgm:t>
        <a:bodyPr/>
        <a:lstStyle/>
        <a:p>
          <a:endParaRPr lang="en-GB"/>
        </a:p>
      </dgm:t>
    </dgm:pt>
    <dgm:pt modelId="{65150DB9-4177-4B08-8535-43F84FE8997C}">
      <dgm:prSet phldrT="[Text]" custT="1"/>
      <dgm:spPr>
        <a:solidFill>
          <a:schemeClr val="accent5">
            <a:lumMod val="75000"/>
            <a:alpha val="90000"/>
          </a:schemeClr>
        </a:solidFill>
      </dgm:spPr>
      <dgm:t>
        <a:bodyPr/>
        <a:lstStyle/>
        <a:p>
          <a:r>
            <a:rPr lang="pt-BR" altLang="zh-CN" sz="1200" b="0" dirty="0">
              <a:solidFill>
                <a:srgbClr val="FFFF00"/>
              </a:solidFill>
            </a:rPr>
            <a:t>Comece sua jornada T-SEDA refletindo de forma sistemática sobre sua prática atual.</a:t>
          </a:r>
          <a:endParaRPr lang="en-GB" sz="1200" b="0" dirty="0">
            <a:solidFill>
              <a:srgbClr val="FFFF00"/>
            </a:solidFill>
          </a:endParaRPr>
        </a:p>
      </dgm:t>
    </dgm:pt>
    <dgm:pt modelId="{8339AE10-B3B4-4DB5-AED0-987B6B3C44A4}" type="parTrans" cxnId="{51FFA9A3-3894-4FC5-83D0-3071416A0863}">
      <dgm:prSet/>
      <dgm:spPr/>
      <dgm:t>
        <a:bodyPr/>
        <a:lstStyle/>
        <a:p>
          <a:endParaRPr lang="en-GB"/>
        </a:p>
      </dgm:t>
    </dgm:pt>
    <dgm:pt modelId="{5D026E7F-557A-493F-874F-881641659C26}" type="sibTrans" cxnId="{51FFA9A3-3894-4FC5-83D0-3071416A0863}">
      <dgm:prSet/>
      <dgm:spPr/>
      <dgm:t>
        <a:bodyPr/>
        <a:lstStyle/>
        <a:p>
          <a:endParaRPr lang="en-GB"/>
        </a:p>
      </dgm:t>
    </dgm:pt>
    <dgm:pt modelId="{91F4335C-E264-49EA-B0D1-BBE57F5C39B0}">
      <dgm:prSet phldrT="[Text]" custT="1"/>
      <dgm:spPr>
        <a:solidFill>
          <a:srgbClr val="2E6A7B"/>
        </a:solidFill>
      </dgm:spPr>
      <dgm:t>
        <a:bodyPr/>
        <a:lstStyle/>
        <a:p>
          <a:r>
            <a:rPr lang="pt-BR" altLang="zh-CN" sz="1600" dirty="0">
              <a:solidFill>
                <a:srgbClr val="FFFF00"/>
              </a:solidFill>
            </a:rPr>
            <a:t>Ferramenta 2
Ciclo reflexivo para investigação em sala de aula</a:t>
          </a:r>
          <a:endParaRPr lang="en-GB" sz="1500" dirty="0">
            <a:solidFill>
              <a:srgbClr val="FFFF00"/>
            </a:solidFill>
          </a:endParaRPr>
        </a:p>
      </dgm:t>
    </dgm:pt>
    <dgm:pt modelId="{03D0B8C5-9682-40D8-9110-C38A4B0CC6D6}" type="parTrans" cxnId="{B477B38B-B27A-4BCA-8EB8-15818ECBACB3}">
      <dgm:prSet/>
      <dgm:spPr/>
      <dgm:t>
        <a:bodyPr/>
        <a:lstStyle/>
        <a:p>
          <a:endParaRPr lang="en-GB"/>
        </a:p>
      </dgm:t>
    </dgm:pt>
    <dgm:pt modelId="{6D1328DD-5BA0-4968-A650-119D74A4B283}" type="sibTrans" cxnId="{B477B38B-B27A-4BCA-8EB8-15818ECBACB3}">
      <dgm:prSet/>
      <dgm:spPr/>
      <dgm:t>
        <a:bodyPr/>
        <a:lstStyle/>
        <a:p>
          <a:endParaRPr lang="en-GB"/>
        </a:p>
      </dgm:t>
    </dgm:pt>
    <dgm:pt modelId="{FA1AE47A-8825-48B0-9D1E-B23C444B8969}">
      <dgm:prSet phldrT="[Text]" custT="1"/>
      <dgm:spPr>
        <a:solidFill>
          <a:schemeClr val="accent5">
            <a:lumMod val="75000"/>
            <a:alpha val="90000"/>
          </a:schemeClr>
        </a:solidFill>
      </dgm:spPr>
      <dgm:t>
        <a:bodyPr/>
        <a:lstStyle/>
        <a:p>
          <a:r>
            <a:rPr lang="pt-BR" altLang="zh-CN" sz="1100" b="0" dirty="0">
              <a:solidFill>
                <a:srgbClr val="FFFF00"/>
              </a:solidFill>
            </a:rPr>
            <a:t>Use um ciclo reflexivo passo a passo para transformar sua prática e mantenha um registro de como isso acontece.</a:t>
          </a:r>
          <a:endParaRPr lang="en-GB" sz="1100" b="0" dirty="0">
            <a:solidFill>
              <a:srgbClr val="FFFF00"/>
            </a:solidFill>
          </a:endParaRPr>
        </a:p>
      </dgm:t>
    </dgm:pt>
    <dgm:pt modelId="{0AE5B83C-949F-4755-BAAA-3FF588CCDE7A}" type="parTrans" cxnId="{A1895631-2943-489A-8DFA-451C5ADE570A}">
      <dgm:prSet/>
      <dgm:spPr/>
      <dgm:t>
        <a:bodyPr/>
        <a:lstStyle/>
        <a:p>
          <a:endParaRPr lang="en-GB"/>
        </a:p>
      </dgm:t>
    </dgm:pt>
    <dgm:pt modelId="{6F0085D1-318C-4917-8122-8C53B35465C3}" type="sibTrans" cxnId="{A1895631-2943-489A-8DFA-451C5ADE570A}">
      <dgm:prSet/>
      <dgm:spPr/>
      <dgm:t>
        <a:bodyPr/>
        <a:lstStyle/>
        <a:p>
          <a:endParaRPr lang="en-GB"/>
        </a:p>
      </dgm:t>
    </dgm:pt>
    <dgm:pt modelId="{1972B877-324E-40D6-A0A6-8B3A3709F174}">
      <dgm:prSet phldrT="[Text]" custT="1"/>
      <dgm:spPr>
        <a:solidFill>
          <a:srgbClr val="2E6A7B"/>
        </a:solidFill>
      </dgm:spPr>
      <dgm:t>
        <a:bodyPr/>
        <a:lstStyle/>
        <a:p>
          <a:r>
            <a:rPr lang="pt-BR" altLang="zh-CN" sz="1600" dirty="0">
              <a:solidFill>
                <a:srgbClr val="FFFF00"/>
              </a:solidFill>
            </a:rPr>
            <a:t>Ferramenta 3 Esquema de codificação para identificar características dialogais chave</a:t>
          </a:r>
          <a:endParaRPr lang="en-GB" sz="1500" dirty="0">
            <a:solidFill>
              <a:srgbClr val="FFFF00"/>
            </a:solidFill>
          </a:endParaRPr>
        </a:p>
      </dgm:t>
    </dgm:pt>
    <dgm:pt modelId="{6D70ADD1-71BD-4A4E-8970-D230A0C216B8}" type="parTrans" cxnId="{C1923BF7-C65A-46A1-BC29-9AD01C22EE46}">
      <dgm:prSet/>
      <dgm:spPr/>
      <dgm:t>
        <a:bodyPr/>
        <a:lstStyle/>
        <a:p>
          <a:endParaRPr lang="en-GB"/>
        </a:p>
      </dgm:t>
    </dgm:pt>
    <dgm:pt modelId="{BEAC33DE-29ED-485F-81CA-0D94F474D7E4}" type="sibTrans" cxnId="{C1923BF7-C65A-46A1-BC29-9AD01C22EE46}">
      <dgm:prSet/>
      <dgm:spPr/>
      <dgm:t>
        <a:bodyPr/>
        <a:lstStyle/>
        <a:p>
          <a:endParaRPr lang="en-GB"/>
        </a:p>
      </dgm:t>
    </dgm:pt>
    <dgm:pt modelId="{4B827F19-69F9-4EE7-8EDE-B2FD6A85BDA9}">
      <dgm:prSet phldrT="[Text]" custT="1"/>
      <dgm:spPr>
        <a:solidFill>
          <a:schemeClr val="accent5">
            <a:lumMod val="75000"/>
            <a:alpha val="90000"/>
          </a:schemeClr>
        </a:solidFill>
      </dgm:spPr>
      <dgm:t>
        <a:bodyPr/>
        <a:lstStyle/>
        <a:p>
          <a:r>
            <a:rPr lang="pt-BR" altLang="zh-CN" sz="1200" b="0" dirty="0">
              <a:solidFill>
                <a:srgbClr val="FFFF00"/>
              </a:solidFill>
            </a:rPr>
            <a:t>Identifique momentos de diálogo de alta qualidade em sua sala de aula e as condições que os criam.</a:t>
          </a:r>
          <a:endParaRPr lang="en-GB" sz="1200" b="0" dirty="0">
            <a:solidFill>
              <a:srgbClr val="FFFF00"/>
            </a:solidFill>
          </a:endParaRPr>
        </a:p>
      </dgm:t>
    </dgm:pt>
    <dgm:pt modelId="{84CEDF38-E870-4E9C-A16C-85EEE540C63C}" type="parTrans" cxnId="{5AB73408-2318-47E4-BD0B-9D02C5532608}">
      <dgm:prSet/>
      <dgm:spPr/>
      <dgm:t>
        <a:bodyPr/>
        <a:lstStyle/>
        <a:p>
          <a:endParaRPr lang="en-GB"/>
        </a:p>
      </dgm:t>
    </dgm:pt>
    <dgm:pt modelId="{588DB8D6-696C-4CE3-9D72-83D653A8BE99}" type="sibTrans" cxnId="{5AB73408-2318-47E4-BD0B-9D02C5532608}">
      <dgm:prSet/>
      <dgm:spPr/>
      <dgm:t>
        <a:bodyPr/>
        <a:lstStyle/>
        <a:p>
          <a:endParaRPr lang="en-GB"/>
        </a:p>
      </dgm:t>
    </dgm:pt>
    <dgm:pt modelId="{E541019E-85F5-455C-B64B-951C070C3655}" type="pres">
      <dgm:prSet presAssocID="{0C602F0C-6A19-4095-A04B-C93A3BC1E54A}" presName="Name0" presStyleCnt="0">
        <dgm:presLayoutVars>
          <dgm:chPref val="3"/>
          <dgm:dir/>
          <dgm:animLvl val="lvl"/>
          <dgm:resizeHandles/>
        </dgm:presLayoutVars>
      </dgm:prSet>
      <dgm:spPr/>
    </dgm:pt>
    <dgm:pt modelId="{806E6B69-9F44-461D-8BCD-9E2D1526378C}" type="pres">
      <dgm:prSet presAssocID="{1974BCE4-6DD3-4702-AA65-3D7508972F70}" presName="horFlow" presStyleCnt="0"/>
      <dgm:spPr/>
    </dgm:pt>
    <dgm:pt modelId="{7809F500-0B70-40C0-82A6-18A6E87CEE65}" type="pres">
      <dgm:prSet presAssocID="{1974BCE4-6DD3-4702-AA65-3D7508972F70}" presName="bigChev" presStyleLbl="node1" presStyleIdx="0" presStyleCnt="3"/>
      <dgm:spPr/>
    </dgm:pt>
    <dgm:pt modelId="{4BD16B8B-A0D5-4E66-BE38-80C4EB4FD1CE}" type="pres">
      <dgm:prSet presAssocID="{8339AE10-B3B4-4DB5-AED0-987B6B3C44A4}" presName="parTrans" presStyleCnt="0"/>
      <dgm:spPr/>
    </dgm:pt>
    <dgm:pt modelId="{32CDAAF2-1236-4B9B-98CD-56F5ABA3B6CB}" type="pres">
      <dgm:prSet presAssocID="{65150DB9-4177-4B08-8535-43F84FE8997C}" presName="node" presStyleLbl="alignAccFollowNode1" presStyleIdx="0" presStyleCnt="3" custScaleX="101816">
        <dgm:presLayoutVars>
          <dgm:bulletEnabled val="1"/>
        </dgm:presLayoutVars>
      </dgm:prSet>
      <dgm:spPr/>
    </dgm:pt>
    <dgm:pt modelId="{1CF2E25E-E288-4AD3-BE21-C3CBCCBE05EB}" type="pres">
      <dgm:prSet presAssocID="{1974BCE4-6DD3-4702-AA65-3D7508972F70}" presName="vSp" presStyleCnt="0"/>
      <dgm:spPr/>
    </dgm:pt>
    <dgm:pt modelId="{EEF01344-C997-49BA-A85F-E383E59E01AA}" type="pres">
      <dgm:prSet presAssocID="{91F4335C-E264-49EA-B0D1-BBE57F5C39B0}" presName="horFlow" presStyleCnt="0"/>
      <dgm:spPr/>
    </dgm:pt>
    <dgm:pt modelId="{1A474ED6-2233-437B-BD0E-3CFEFD94AA8B}" type="pres">
      <dgm:prSet presAssocID="{91F4335C-E264-49EA-B0D1-BBE57F5C39B0}" presName="bigChev" presStyleLbl="node1" presStyleIdx="1" presStyleCnt="3" custLinFactNeighborX="3950" custLinFactNeighborY="-7094"/>
      <dgm:spPr/>
    </dgm:pt>
    <dgm:pt modelId="{80F2C2B1-A383-4189-AB8A-A15B76B6155E}" type="pres">
      <dgm:prSet presAssocID="{0AE5B83C-949F-4755-BAAA-3FF588CCDE7A}" presName="parTrans" presStyleCnt="0"/>
      <dgm:spPr/>
    </dgm:pt>
    <dgm:pt modelId="{DD814F47-5CF5-4936-8F21-4B07F13F81D8}" type="pres">
      <dgm:prSet presAssocID="{FA1AE47A-8825-48B0-9D1E-B23C444B8969}" presName="node" presStyleLbl="alignAccFollowNode1" presStyleIdx="1" presStyleCnt="3" custScaleX="105209" custLinFactNeighborX="-1827" custLinFactNeighborY="-6349">
        <dgm:presLayoutVars>
          <dgm:bulletEnabled val="1"/>
        </dgm:presLayoutVars>
      </dgm:prSet>
      <dgm:spPr/>
    </dgm:pt>
    <dgm:pt modelId="{989FF9E1-3129-4384-97D4-345BA103B5F5}" type="pres">
      <dgm:prSet presAssocID="{91F4335C-E264-49EA-B0D1-BBE57F5C39B0}" presName="vSp" presStyleCnt="0"/>
      <dgm:spPr/>
    </dgm:pt>
    <dgm:pt modelId="{35C0CC32-5B4B-422F-AC25-7D23EE1B164A}" type="pres">
      <dgm:prSet presAssocID="{1972B877-324E-40D6-A0A6-8B3A3709F174}" presName="horFlow" presStyleCnt="0"/>
      <dgm:spPr/>
    </dgm:pt>
    <dgm:pt modelId="{8B5341EE-8D57-45F1-9BDA-DAE2EE079D3C}" type="pres">
      <dgm:prSet presAssocID="{1972B877-324E-40D6-A0A6-8B3A3709F174}" presName="bigChev" presStyleLbl="node1" presStyleIdx="2" presStyleCnt="3" custScaleX="113387" custLinFactNeighborY="-6273"/>
      <dgm:spPr/>
    </dgm:pt>
    <dgm:pt modelId="{9A342D92-9F54-4F82-9A6E-E0F22B08D1F5}" type="pres">
      <dgm:prSet presAssocID="{84CEDF38-E870-4E9C-A16C-85EEE540C63C}" presName="parTrans" presStyleCnt="0"/>
      <dgm:spPr/>
    </dgm:pt>
    <dgm:pt modelId="{B04CB5ED-FA64-42B4-84B4-DC1331864D42}" type="pres">
      <dgm:prSet presAssocID="{4B827F19-69F9-4EE7-8EDE-B2FD6A85BDA9}" presName="node" presStyleLbl="alignAccFollowNode1" presStyleIdx="2" presStyleCnt="3" custScaleX="103682" custLinFactNeighborY="-5596">
        <dgm:presLayoutVars>
          <dgm:bulletEnabled val="1"/>
        </dgm:presLayoutVars>
      </dgm:prSet>
      <dgm:spPr/>
    </dgm:pt>
  </dgm:ptLst>
  <dgm:cxnLst>
    <dgm:cxn modelId="{5AB73408-2318-47E4-BD0B-9D02C5532608}" srcId="{1972B877-324E-40D6-A0A6-8B3A3709F174}" destId="{4B827F19-69F9-4EE7-8EDE-B2FD6A85BDA9}" srcOrd="0" destOrd="0" parTransId="{84CEDF38-E870-4E9C-A16C-85EEE540C63C}" sibTransId="{588DB8D6-696C-4CE3-9D72-83D653A8BE99}"/>
    <dgm:cxn modelId="{1425FC14-E3BA-458E-A9DB-05C2441890A2}" srcId="{0C602F0C-6A19-4095-A04B-C93A3BC1E54A}" destId="{1974BCE4-6DD3-4702-AA65-3D7508972F70}" srcOrd="0" destOrd="0" parTransId="{CCC320F9-AB18-4548-BA68-F4A0A9CEEA2A}" sibTransId="{BA58A409-06D9-4722-BB13-D615A5ED5D86}"/>
    <dgm:cxn modelId="{52083027-1C43-4FAA-B11A-33057AE66856}" type="presOf" srcId="{4B827F19-69F9-4EE7-8EDE-B2FD6A85BDA9}" destId="{B04CB5ED-FA64-42B4-84B4-DC1331864D42}" srcOrd="0" destOrd="0" presId="urn:microsoft.com/office/officeart/2005/8/layout/lProcess3"/>
    <dgm:cxn modelId="{A1895631-2943-489A-8DFA-451C5ADE570A}" srcId="{91F4335C-E264-49EA-B0D1-BBE57F5C39B0}" destId="{FA1AE47A-8825-48B0-9D1E-B23C444B8969}" srcOrd="0" destOrd="0" parTransId="{0AE5B83C-949F-4755-BAAA-3FF588CCDE7A}" sibTransId="{6F0085D1-318C-4917-8122-8C53B35465C3}"/>
    <dgm:cxn modelId="{6E71C250-4EA3-4785-AA65-A6EC1662FDE4}" type="presOf" srcId="{65150DB9-4177-4B08-8535-43F84FE8997C}" destId="{32CDAAF2-1236-4B9B-98CD-56F5ABA3B6CB}" srcOrd="0" destOrd="0" presId="urn:microsoft.com/office/officeart/2005/8/layout/lProcess3"/>
    <dgm:cxn modelId="{5B1D7553-A19F-4FF0-8563-F36599403D8B}" type="presOf" srcId="{1972B877-324E-40D6-A0A6-8B3A3709F174}" destId="{8B5341EE-8D57-45F1-9BDA-DAE2EE079D3C}" srcOrd="0" destOrd="0" presId="urn:microsoft.com/office/officeart/2005/8/layout/lProcess3"/>
    <dgm:cxn modelId="{95040C57-64FF-4FF1-BDA5-FB1EC2DE69AF}" type="presOf" srcId="{1974BCE4-6DD3-4702-AA65-3D7508972F70}" destId="{7809F500-0B70-40C0-82A6-18A6E87CEE65}" srcOrd="0" destOrd="0" presId="urn:microsoft.com/office/officeart/2005/8/layout/lProcess3"/>
    <dgm:cxn modelId="{AAB95067-737C-4EBE-900E-498C8736EBDD}" type="presOf" srcId="{0C602F0C-6A19-4095-A04B-C93A3BC1E54A}" destId="{E541019E-85F5-455C-B64B-951C070C3655}" srcOrd="0" destOrd="0" presId="urn:microsoft.com/office/officeart/2005/8/layout/lProcess3"/>
    <dgm:cxn modelId="{B477B38B-B27A-4BCA-8EB8-15818ECBACB3}" srcId="{0C602F0C-6A19-4095-A04B-C93A3BC1E54A}" destId="{91F4335C-E264-49EA-B0D1-BBE57F5C39B0}" srcOrd="1" destOrd="0" parTransId="{03D0B8C5-9682-40D8-9110-C38A4B0CC6D6}" sibTransId="{6D1328DD-5BA0-4968-A650-119D74A4B283}"/>
    <dgm:cxn modelId="{51FFA9A3-3894-4FC5-83D0-3071416A0863}" srcId="{1974BCE4-6DD3-4702-AA65-3D7508972F70}" destId="{65150DB9-4177-4B08-8535-43F84FE8997C}" srcOrd="0" destOrd="0" parTransId="{8339AE10-B3B4-4DB5-AED0-987B6B3C44A4}" sibTransId="{5D026E7F-557A-493F-874F-881641659C26}"/>
    <dgm:cxn modelId="{B892CCAF-4AD9-4B17-A6C8-7BD29FA073EA}" type="presOf" srcId="{91F4335C-E264-49EA-B0D1-BBE57F5C39B0}" destId="{1A474ED6-2233-437B-BD0E-3CFEFD94AA8B}" srcOrd="0" destOrd="0" presId="urn:microsoft.com/office/officeart/2005/8/layout/lProcess3"/>
    <dgm:cxn modelId="{C1923BF7-C65A-46A1-BC29-9AD01C22EE46}" srcId="{0C602F0C-6A19-4095-A04B-C93A3BC1E54A}" destId="{1972B877-324E-40D6-A0A6-8B3A3709F174}" srcOrd="2" destOrd="0" parTransId="{6D70ADD1-71BD-4A4E-8970-D230A0C216B8}" sibTransId="{BEAC33DE-29ED-485F-81CA-0D94F474D7E4}"/>
    <dgm:cxn modelId="{6301C7FC-C21A-4688-BE44-A8C73249418C}" type="presOf" srcId="{FA1AE47A-8825-48B0-9D1E-B23C444B8969}" destId="{DD814F47-5CF5-4936-8F21-4B07F13F81D8}" srcOrd="0" destOrd="0" presId="urn:microsoft.com/office/officeart/2005/8/layout/lProcess3"/>
    <dgm:cxn modelId="{0C9DC2DF-D893-4B63-98F9-F84BCC8D2D1C}" type="presParOf" srcId="{E541019E-85F5-455C-B64B-951C070C3655}" destId="{806E6B69-9F44-461D-8BCD-9E2D1526378C}" srcOrd="0" destOrd="0" presId="urn:microsoft.com/office/officeart/2005/8/layout/lProcess3"/>
    <dgm:cxn modelId="{291AB5AE-647E-4577-A57D-28C2CF8FB355}" type="presParOf" srcId="{806E6B69-9F44-461D-8BCD-9E2D1526378C}" destId="{7809F500-0B70-40C0-82A6-18A6E87CEE65}" srcOrd="0" destOrd="0" presId="urn:microsoft.com/office/officeart/2005/8/layout/lProcess3"/>
    <dgm:cxn modelId="{8B02CF6F-DFD5-400A-8498-9EAACAAFBC05}" type="presParOf" srcId="{806E6B69-9F44-461D-8BCD-9E2D1526378C}" destId="{4BD16B8B-A0D5-4E66-BE38-80C4EB4FD1CE}" srcOrd="1" destOrd="0" presId="urn:microsoft.com/office/officeart/2005/8/layout/lProcess3"/>
    <dgm:cxn modelId="{21C377C9-3208-4A81-8CF8-34B91D9D05AB}" type="presParOf" srcId="{806E6B69-9F44-461D-8BCD-9E2D1526378C}" destId="{32CDAAF2-1236-4B9B-98CD-56F5ABA3B6CB}" srcOrd="2" destOrd="0" presId="urn:microsoft.com/office/officeart/2005/8/layout/lProcess3"/>
    <dgm:cxn modelId="{1E66A51B-6017-433E-A598-7EBAE6EC44E4}" type="presParOf" srcId="{E541019E-85F5-455C-B64B-951C070C3655}" destId="{1CF2E25E-E288-4AD3-BE21-C3CBCCBE05EB}" srcOrd="1" destOrd="0" presId="urn:microsoft.com/office/officeart/2005/8/layout/lProcess3"/>
    <dgm:cxn modelId="{429E0647-9E6F-4406-B517-A612C463BB9E}" type="presParOf" srcId="{E541019E-85F5-455C-B64B-951C070C3655}" destId="{EEF01344-C997-49BA-A85F-E383E59E01AA}" srcOrd="2" destOrd="0" presId="urn:microsoft.com/office/officeart/2005/8/layout/lProcess3"/>
    <dgm:cxn modelId="{F1FB31C3-1CE6-47AF-9C28-A1B7C3F93166}" type="presParOf" srcId="{EEF01344-C997-49BA-A85F-E383E59E01AA}" destId="{1A474ED6-2233-437B-BD0E-3CFEFD94AA8B}" srcOrd="0" destOrd="0" presId="urn:microsoft.com/office/officeart/2005/8/layout/lProcess3"/>
    <dgm:cxn modelId="{688AEAFE-0C17-4FFC-A49E-059A90E5EC84}" type="presParOf" srcId="{EEF01344-C997-49BA-A85F-E383E59E01AA}" destId="{80F2C2B1-A383-4189-AB8A-A15B76B6155E}" srcOrd="1" destOrd="0" presId="urn:microsoft.com/office/officeart/2005/8/layout/lProcess3"/>
    <dgm:cxn modelId="{EA508D55-42A3-4D42-8176-A0614A720E27}" type="presParOf" srcId="{EEF01344-C997-49BA-A85F-E383E59E01AA}" destId="{DD814F47-5CF5-4936-8F21-4B07F13F81D8}" srcOrd="2" destOrd="0" presId="urn:microsoft.com/office/officeart/2005/8/layout/lProcess3"/>
    <dgm:cxn modelId="{2BC32AD3-BF9F-4408-B051-01CB352D6AD5}" type="presParOf" srcId="{E541019E-85F5-455C-B64B-951C070C3655}" destId="{989FF9E1-3129-4384-97D4-345BA103B5F5}" srcOrd="3" destOrd="0" presId="urn:microsoft.com/office/officeart/2005/8/layout/lProcess3"/>
    <dgm:cxn modelId="{427477D7-E4B4-4EAC-81AA-1A104684ED81}" type="presParOf" srcId="{E541019E-85F5-455C-B64B-951C070C3655}" destId="{35C0CC32-5B4B-422F-AC25-7D23EE1B164A}" srcOrd="4" destOrd="0" presId="urn:microsoft.com/office/officeart/2005/8/layout/lProcess3"/>
    <dgm:cxn modelId="{7A7C2308-FA04-4CE1-B13F-E6818D506B8F}" type="presParOf" srcId="{35C0CC32-5B4B-422F-AC25-7D23EE1B164A}" destId="{8B5341EE-8D57-45F1-9BDA-DAE2EE079D3C}" srcOrd="0" destOrd="0" presId="urn:microsoft.com/office/officeart/2005/8/layout/lProcess3"/>
    <dgm:cxn modelId="{AEFB448E-D900-42C6-86E1-62324E5DA855}" type="presParOf" srcId="{35C0CC32-5B4B-422F-AC25-7D23EE1B164A}" destId="{9A342D92-9F54-4F82-9A6E-E0F22B08D1F5}" srcOrd="1" destOrd="0" presId="urn:microsoft.com/office/officeart/2005/8/layout/lProcess3"/>
    <dgm:cxn modelId="{AB1A4887-50E4-41BF-A666-F0F4DBDB3C56}" type="presParOf" srcId="{35C0CC32-5B4B-422F-AC25-7D23EE1B164A}" destId="{B04CB5ED-FA64-42B4-84B4-DC1331864D42}" srcOrd="2" destOrd="0" presId="urn:microsoft.com/office/officeart/2005/8/layout/lProcess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44EFC9A-15EE-4926-B9F7-508271318974}" type="doc">
      <dgm:prSet loTypeId="urn:microsoft.com/office/officeart/2005/8/layout/hierarchy1#1" loCatId="hierarchy" qsTypeId="urn:microsoft.com/office/officeart/2005/8/quickstyle/simple1#1" qsCatId="simple" csTypeId="urn:microsoft.com/office/officeart/2005/8/colors/colorful2#1" csCatId="colorful" phldr="1"/>
      <dgm:spPr/>
      <dgm:t>
        <a:bodyPr/>
        <a:lstStyle/>
        <a:p>
          <a:endParaRPr lang="en-GB"/>
        </a:p>
      </dgm:t>
    </dgm:pt>
    <dgm:pt modelId="{3797F512-9711-4D35-AF6D-F8A7AE7D9444}">
      <dgm:prSet phldrT="[Text]" phldr="0" custT="1"/>
      <dgm:spPr/>
      <dgm:t>
        <a:bodyPr vert="horz" wrap="square"/>
        <a:lstStyle/>
        <a:p>
          <a:pPr>
            <a:lnSpc>
              <a:spcPct val="100000"/>
            </a:lnSpc>
            <a:spcBef>
              <a:spcPct val="0"/>
            </a:spcBef>
            <a:spcAft>
              <a:spcPct val="35000"/>
            </a:spcAft>
          </a:pPr>
          <a:r>
            <a:rPr lang="en-GB" sz="1200" spc="-60" dirty="0">
              <a:solidFill>
                <a:srgbClr val="46474A"/>
              </a:solidFill>
              <a:latin typeface="Arial" panose="020B0604020202020204"/>
              <a:cs typeface="Arial" panose="020B0604020202020204"/>
            </a:rPr>
            <a:t>Eu quero focar na minha própria prática. Eu quero...</a:t>
          </a:r>
        </a:p>
      </dgm:t>
    </dgm:pt>
    <dgm:pt modelId="{8EEC9DF2-698D-402A-8219-D5755A078EB4}" type="parTrans" cxnId="{8A931C38-A0CF-478B-B1DA-A35E9CF7CF5F}">
      <dgm:prSet/>
      <dgm:spPr/>
      <dgm:t>
        <a:bodyPr/>
        <a:lstStyle/>
        <a:p>
          <a:endParaRPr lang="en-GB"/>
        </a:p>
      </dgm:t>
    </dgm:pt>
    <dgm:pt modelId="{61E80654-A1FC-43FC-BBA7-F913D5B2E4CE}" type="sibTrans" cxnId="{8A931C38-A0CF-478B-B1DA-A35E9CF7CF5F}">
      <dgm:prSet/>
      <dgm:spPr/>
      <dgm:t>
        <a:bodyPr/>
        <a:lstStyle/>
        <a:p>
          <a:endParaRPr lang="en-GB"/>
        </a:p>
      </dgm:t>
    </dgm:pt>
    <dgm:pt modelId="{0EF9529A-7D1E-49BF-B35E-1D38B21B9721}">
      <dgm:prSet phldrT="[Text]" phldr="0" custT="1"/>
      <dgm:spPr/>
      <dgm:t>
        <a:bodyPr vert="horz" wrap="square"/>
        <a:lstStyle/>
        <a:p>
          <a:pPr>
            <a:lnSpc>
              <a:spcPct val="100000"/>
            </a:lnSpc>
            <a:spcBef>
              <a:spcPct val="0"/>
            </a:spcBef>
            <a:spcAft>
              <a:spcPct val="35000"/>
            </a:spcAft>
          </a:pPr>
          <a:r>
            <a:rPr lang="en-GB" sz="1200" spc="-60" dirty="0">
              <a:solidFill>
                <a:srgbClr val="46474A"/>
              </a:solidFill>
              <a:latin typeface="Arial" panose="020B0604020202020204"/>
              <a:cs typeface="Arial" panose="020B0604020202020204"/>
            </a:rPr>
            <a:t>Encontrar maneiras de fazer com que </a:t>
          </a:r>
          <a:r>
            <a:rPr lang="en-GB" sz="1200" spc="-60" dirty="0" err="1">
              <a:solidFill>
                <a:srgbClr val="46474A"/>
              </a:solidFill>
              <a:latin typeface="Arial" panose="020B0604020202020204"/>
              <a:cs typeface="Arial" panose="020B0604020202020204"/>
            </a:rPr>
            <a:t>os</a:t>
          </a:r>
          <a:r>
            <a:rPr lang="en-GB" sz="1200" spc="-60" dirty="0">
              <a:solidFill>
                <a:srgbClr val="46474A"/>
              </a:solidFill>
              <a:latin typeface="Arial" panose="020B0604020202020204"/>
              <a:cs typeface="Arial" panose="020B0604020202020204"/>
            </a:rPr>
            <a:t> </a:t>
          </a:r>
          <a:r>
            <a:rPr lang="en-GB" sz="1200" spc="-60" dirty="0" err="1">
              <a:solidFill>
                <a:srgbClr val="46474A"/>
              </a:solidFill>
              <a:latin typeface="Arial" panose="020B0604020202020204"/>
              <a:cs typeface="Arial" panose="020B0604020202020204"/>
            </a:rPr>
            <a:t>alunos</a:t>
          </a:r>
          <a:r>
            <a:rPr lang="en-GB" sz="1200" spc="-60" dirty="0">
              <a:solidFill>
                <a:srgbClr val="46474A"/>
              </a:solidFill>
              <a:latin typeface="Arial" panose="020B0604020202020204"/>
              <a:cs typeface="Arial" panose="020B0604020202020204"/>
            </a:rPr>
            <a:t> questionem as ideias uns dos outros</a:t>
          </a:r>
        </a:p>
      </dgm:t>
    </dgm:pt>
    <dgm:pt modelId="{3BE6EFF3-16EE-49EC-B74C-F0FF3B773791}" type="parTrans" cxnId="{618F53BD-219A-45D6-84C7-BD28EBF0AA9B}">
      <dgm:prSet/>
      <dgm:spPr/>
      <dgm:t>
        <a:bodyPr/>
        <a:lstStyle/>
        <a:p>
          <a:endParaRPr lang="en-GB"/>
        </a:p>
      </dgm:t>
    </dgm:pt>
    <dgm:pt modelId="{ADC53E0E-250A-4CE0-BA1D-5407F65AD4D3}" type="sibTrans" cxnId="{618F53BD-219A-45D6-84C7-BD28EBF0AA9B}">
      <dgm:prSet/>
      <dgm:spPr/>
      <dgm:t>
        <a:bodyPr/>
        <a:lstStyle/>
        <a:p>
          <a:endParaRPr lang="en-GB"/>
        </a:p>
      </dgm:t>
    </dgm:pt>
    <dgm:pt modelId="{19F143D1-99C4-4576-9076-AC84DE1E76E8}">
      <dgm:prSet phldr="0" custT="0"/>
      <dgm:spPr/>
      <dgm:t>
        <a:bodyPr vert="horz" wrap="square"/>
        <a:lstStyle/>
        <a:p>
          <a:pPr>
            <a:lnSpc>
              <a:spcPct val="100000"/>
            </a:lnSpc>
            <a:spcBef>
              <a:spcPct val="0"/>
            </a:spcBef>
            <a:spcAft>
              <a:spcPct val="35000"/>
            </a:spcAft>
          </a:pPr>
          <a:r>
            <a:rPr lang="en-GB" spc="-60" dirty="0">
              <a:solidFill>
                <a:srgbClr val="46474A"/>
              </a:solidFill>
              <a:latin typeface="Arial" panose="020B0604020202020204"/>
              <a:cs typeface="Arial" panose="020B0604020202020204"/>
            </a:rPr>
            <a:t>Quanto eu utilizo o painel de iniciadores de frases para modelar formas de questionamento?</a:t>
          </a:r>
        </a:p>
      </dgm:t>
    </dgm:pt>
    <dgm:pt modelId="{DE71C02C-2B20-4655-BA26-D1AD790CCC6A}" type="parTrans" cxnId="{1ECCB73D-3481-42BA-878B-47C78B2A8C9C}">
      <dgm:prSet/>
      <dgm:spPr/>
      <dgm:t>
        <a:bodyPr/>
        <a:lstStyle/>
        <a:p>
          <a:endParaRPr lang="en-GB"/>
        </a:p>
      </dgm:t>
    </dgm:pt>
    <dgm:pt modelId="{42A8F873-6594-44C9-9442-B8842A5D34D0}" type="sibTrans" cxnId="{1ECCB73D-3481-42BA-878B-47C78B2A8C9C}">
      <dgm:prSet/>
      <dgm:spPr/>
      <dgm:t>
        <a:bodyPr/>
        <a:lstStyle/>
        <a:p>
          <a:endParaRPr lang="en-GB"/>
        </a:p>
      </dgm:t>
    </dgm:pt>
    <dgm:pt modelId="{AC5256A2-DB23-48B6-A2D5-39FAFBD374A9}">
      <dgm:prSet phldrT="[Text]" phldr="0" custT="1"/>
      <dgm:spPr/>
      <dgm:t>
        <a:bodyPr vert="horz" wrap="square"/>
        <a:lstStyle/>
        <a:p>
          <a:pPr>
            <a:lnSpc>
              <a:spcPct val="100000"/>
            </a:lnSpc>
            <a:spcBef>
              <a:spcPct val="0"/>
            </a:spcBef>
            <a:spcAft>
              <a:spcPct val="35000"/>
            </a:spcAft>
          </a:pPr>
          <a:r>
            <a:rPr sz="1200" dirty="0">
              <a:latin typeface="Arial" panose="020B0604020202020204" pitchFamily="34" charset="0"/>
              <a:cs typeface="Arial" panose="020B0604020202020204" pitchFamily="34" charset="0"/>
            </a:rPr>
            <a:t>Pensar em como posso incentivar os </a:t>
          </a:r>
          <a:r>
            <a:rPr lang="pt-BR" sz="1200" dirty="0">
              <a:latin typeface="Arial" panose="020B0604020202020204" pitchFamily="34" charset="0"/>
              <a:cs typeface="Arial" panose="020B0604020202020204" pitchFamily="34" charset="0"/>
            </a:rPr>
            <a:t>aluno</a:t>
          </a:r>
          <a:r>
            <a:rPr sz="1200" dirty="0">
              <a:latin typeface="Arial" panose="020B0604020202020204" pitchFamily="34" charset="0"/>
              <a:cs typeface="Arial" panose="020B0604020202020204" pitchFamily="34" charset="0"/>
            </a:rPr>
            <a:t>s a darem razões para suas ideias</a:t>
          </a:r>
        </a:p>
      </dgm:t>
    </dgm:pt>
    <dgm:pt modelId="{4B0E1BE2-48CE-4F58-8399-18A4FD052E68}" type="parTrans" cxnId="{7ACB524D-0EFF-440C-B756-79AB4166E7B1}">
      <dgm:prSet/>
      <dgm:spPr/>
      <dgm:t>
        <a:bodyPr/>
        <a:lstStyle/>
        <a:p>
          <a:endParaRPr lang="en-GB"/>
        </a:p>
      </dgm:t>
    </dgm:pt>
    <dgm:pt modelId="{DB95D935-E4E4-4D6F-9513-5DC1F498D52D}" type="sibTrans" cxnId="{7ACB524D-0EFF-440C-B756-79AB4166E7B1}">
      <dgm:prSet/>
      <dgm:spPr/>
      <dgm:t>
        <a:bodyPr/>
        <a:lstStyle/>
        <a:p>
          <a:endParaRPr lang="en-GB"/>
        </a:p>
      </dgm:t>
    </dgm:pt>
    <dgm:pt modelId="{3C855A7B-2703-4ADA-8FE2-A48A07197946}">
      <dgm:prSet phldr="0" custT="0"/>
      <dgm:spPr/>
      <dgm:t>
        <a:bodyPr vert="horz" wrap="square"/>
        <a:lstStyle/>
        <a:p>
          <a:pPr>
            <a:lnSpc>
              <a:spcPct val="100000"/>
            </a:lnSpc>
            <a:spcBef>
              <a:spcPct val="0"/>
            </a:spcBef>
            <a:spcAft>
              <a:spcPct val="35000"/>
            </a:spcAft>
          </a:pPr>
          <a:r>
            <a:rPr lang="en-GB" spc="-60" dirty="0">
              <a:solidFill>
                <a:srgbClr val="46474A"/>
              </a:solidFill>
              <a:latin typeface="Arial" panose="020B0604020202020204"/>
              <a:cs typeface="Arial" panose="020B0604020202020204"/>
            </a:rPr>
            <a:t>Com que frequência faço perguntas de acompanhamento?</a:t>
          </a:r>
        </a:p>
        <a:p>
          <a:pPr>
            <a:lnSpc>
              <a:spcPct val="100000"/>
            </a:lnSpc>
            <a:spcBef>
              <a:spcPct val="0"/>
            </a:spcBef>
            <a:spcAft>
              <a:spcPct val="35000"/>
            </a:spcAft>
          </a:pPr>
          <a:endParaRPr lang="en-GB" spc="-60" dirty="0">
            <a:solidFill>
              <a:srgbClr val="46474A"/>
            </a:solidFill>
            <a:latin typeface="Arial" panose="020B0604020202020204"/>
            <a:cs typeface="Arial" panose="020B0604020202020204"/>
          </a:endParaRPr>
        </a:p>
        <a:p>
          <a:pPr>
            <a:lnSpc>
              <a:spcPct val="100000"/>
            </a:lnSpc>
            <a:spcBef>
              <a:spcPct val="0"/>
            </a:spcBef>
            <a:spcAft>
              <a:spcPct val="35000"/>
            </a:spcAft>
          </a:pPr>
          <a:r>
            <a:rPr lang="en-GB" spc="-60" dirty="0">
              <a:solidFill>
                <a:srgbClr val="46474A"/>
              </a:solidFill>
              <a:latin typeface="Arial" panose="020B0604020202020204"/>
              <a:cs typeface="Arial" panose="020B0604020202020204"/>
            </a:rPr>
            <a:t>Deixo tempo suficiente para que </a:t>
          </a:r>
          <a:r>
            <a:rPr lang="en-GB" spc="-60" dirty="0" err="1">
              <a:solidFill>
                <a:srgbClr val="46474A"/>
              </a:solidFill>
              <a:latin typeface="Arial" panose="020B0604020202020204"/>
              <a:cs typeface="Arial" panose="020B0604020202020204"/>
            </a:rPr>
            <a:t>os</a:t>
          </a:r>
          <a:r>
            <a:rPr lang="en-GB" spc="-60" dirty="0">
              <a:solidFill>
                <a:srgbClr val="46474A"/>
              </a:solidFill>
              <a:latin typeface="Arial" panose="020B0604020202020204"/>
              <a:cs typeface="Arial" panose="020B0604020202020204"/>
            </a:rPr>
            <a:t> </a:t>
          </a:r>
          <a:r>
            <a:rPr lang="en-GB" spc="-60" dirty="0" err="1">
              <a:solidFill>
                <a:srgbClr val="46474A"/>
              </a:solidFill>
              <a:latin typeface="Arial" panose="020B0604020202020204"/>
              <a:cs typeface="Arial" panose="020B0604020202020204"/>
            </a:rPr>
            <a:t>alunos</a:t>
          </a:r>
          <a:r>
            <a:rPr lang="en-GB" spc="-60" dirty="0">
              <a:solidFill>
                <a:srgbClr val="46474A"/>
              </a:solidFill>
              <a:latin typeface="Arial" panose="020B0604020202020204"/>
              <a:cs typeface="Arial" panose="020B0604020202020204"/>
            </a:rPr>
            <a:t> expliquem completamente suas respostas?</a:t>
          </a:r>
        </a:p>
      </dgm:t>
    </dgm:pt>
    <dgm:pt modelId="{54243F6C-705C-4A67-8FD0-DCF9B11057A0}" type="parTrans" cxnId="{9559338B-09FF-44BB-8943-A67B90FC5C1C}">
      <dgm:prSet/>
      <dgm:spPr/>
      <dgm:t>
        <a:bodyPr/>
        <a:lstStyle/>
        <a:p>
          <a:endParaRPr lang="en-GB"/>
        </a:p>
      </dgm:t>
    </dgm:pt>
    <dgm:pt modelId="{FEAE7374-2DEF-4FBC-A49A-480E49CC22F0}" type="sibTrans" cxnId="{9559338B-09FF-44BB-8943-A67B90FC5C1C}">
      <dgm:prSet/>
      <dgm:spPr/>
      <dgm:t>
        <a:bodyPr/>
        <a:lstStyle/>
        <a:p>
          <a:endParaRPr lang="en-GB"/>
        </a:p>
      </dgm:t>
    </dgm:pt>
    <dgm:pt modelId="{4EA3A2B7-A9F3-419B-8AF1-5EA9EA41713A}">
      <dgm:prSet phldrT="[Text]" phldr="0" custT="1"/>
      <dgm:spPr/>
      <dgm:t>
        <a:bodyPr vert="horz" wrap="square"/>
        <a:lstStyle/>
        <a:p>
          <a:pPr>
            <a:lnSpc>
              <a:spcPct val="100000"/>
            </a:lnSpc>
            <a:spcBef>
              <a:spcPct val="0"/>
            </a:spcBef>
            <a:spcAft>
              <a:spcPct val="35000"/>
            </a:spcAft>
          </a:pPr>
          <a:r>
            <a:rPr lang="en-GB" sz="1200" spc="-45" dirty="0">
              <a:solidFill>
                <a:srgbClr val="454744"/>
              </a:solidFill>
              <a:latin typeface="Arial" panose="020B0604020202020204"/>
              <a:cs typeface="Arial" panose="020B0604020202020204"/>
            </a:rPr>
            <a:t>Promover maneiras para </a:t>
          </a:r>
          <a:r>
            <a:rPr lang="en-GB" sz="1200" spc="-45" dirty="0" err="1">
              <a:solidFill>
                <a:srgbClr val="454744"/>
              </a:solidFill>
              <a:latin typeface="Arial" panose="020B0604020202020204"/>
              <a:cs typeface="Arial" panose="020B0604020202020204"/>
            </a:rPr>
            <a:t>os</a:t>
          </a:r>
          <a:r>
            <a:rPr lang="en-GB" sz="1200" spc="-45" dirty="0">
              <a:solidFill>
                <a:srgbClr val="454744"/>
              </a:solidFill>
              <a:latin typeface="Arial" panose="020B0604020202020204"/>
              <a:cs typeface="Arial" panose="020B0604020202020204"/>
            </a:rPr>
            <a:t> </a:t>
          </a:r>
          <a:r>
            <a:rPr lang="en-GB" sz="1200" spc="-45" dirty="0" err="1">
              <a:solidFill>
                <a:srgbClr val="454744"/>
              </a:solidFill>
              <a:latin typeface="Arial" panose="020B0604020202020204"/>
              <a:cs typeface="Arial" panose="020B0604020202020204"/>
            </a:rPr>
            <a:t>alunos</a:t>
          </a:r>
          <a:r>
            <a:rPr lang="en-GB" sz="1200" spc="-45" dirty="0">
              <a:solidFill>
                <a:srgbClr val="454744"/>
              </a:solidFill>
              <a:latin typeface="Arial" panose="020B0604020202020204"/>
              <a:cs typeface="Arial" panose="020B0604020202020204"/>
            </a:rPr>
            <a:t> construírem sobre as ideias uns dos outros</a:t>
          </a:r>
          <a:r>
            <a:rPr lang="en-GB" sz="1000" spc="-45" dirty="0">
              <a:solidFill>
                <a:srgbClr val="454744"/>
              </a:solidFill>
              <a:latin typeface="Arial" panose="020B0604020202020204"/>
              <a:cs typeface="Arial" panose="020B0604020202020204"/>
            </a:rPr>
            <a:t>.</a:t>
          </a:r>
        </a:p>
      </dgm:t>
    </dgm:pt>
    <dgm:pt modelId="{6ECA2432-018C-4C89-8553-6FC214D1A4B2}" type="parTrans" cxnId="{BB1A77A7-65EC-4A82-86FF-5E793C1AD820}">
      <dgm:prSet/>
      <dgm:spPr/>
      <dgm:t>
        <a:bodyPr/>
        <a:lstStyle/>
        <a:p>
          <a:endParaRPr lang="en-GB"/>
        </a:p>
      </dgm:t>
    </dgm:pt>
    <dgm:pt modelId="{FB78A00E-9CF9-42F6-BEEC-57DB0FE8CB68}" type="sibTrans" cxnId="{BB1A77A7-65EC-4A82-86FF-5E793C1AD820}">
      <dgm:prSet/>
      <dgm:spPr/>
      <dgm:t>
        <a:bodyPr/>
        <a:lstStyle/>
        <a:p>
          <a:endParaRPr lang="en-GB"/>
        </a:p>
      </dgm:t>
    </dgm:pt>
    <dgm:pt modelId="{978EFC1B-40B6-4DAB-A549-49665233685D}">
      <dgm:prSet phldrT="[Text]" phldr="0" custT="0"/>
      <dgm:spPr/>
      <dgm:t>
        <a:bodyPr vert="horz" wrap="square"/>
        <a:lstStyle/>
        <a:p>
          <a:pPr>
            <a:lnSpc>
              <a:spcPct val="100000"/>
            </a:lnSpc>
            <a:spcBef>
              <a:spcPct val="0"/>
            </a:spcBef>
            <a:spcAft>
              <a:spcPct val="35000"/>
            </a:spcAft>
          </a:pPr>
          <a:r>
            <a:rPr lang="en-GB" spc="-60" dirty="0">
              <a:solidFill>
                <a:srgbClr val="46474A"/>
              </a:solidFill>
              <a:latin typeface="Arial" panose="020B0604020202020204"/>
              <a:cs typeface="Arial" panose="020B0604020202020204"/>
            </a:rPr>
            <a:t>Até que ponto eu ofereço oportunidades para </a:t>
          </a:r>
          <a:r>
            <a:rPr lang="en-GB" spc="-60" dirty="0" err="1">
              <a:solidFill>
                <a:srgbClr val="46474A"/>
              </a:solidFill>
              <a:latin typeface="Arial" panose="020B0604020202020204"/>
              <a:cs typeface="Arial" panose="020B0604020202020204"/>
            </a:rPr>
            <a:t>os</a:t>
          </a:r>
          <a:r>
            <a:rPr lang="en-GB" spc="-60" dirty="0">
              <a:solidFill>
                <a:srgbClr val="46474A"/>
              </a:solidFill>
              <a:latin typeface="Arial" panose="020B0604020202020204"/>
              <a:cs typeface="Arial" panose="020B0604020202020204"/>
            </a:rPr>
            <a:t> </a:t>
          </a:r>
          <a:r>
            <a:rPr lang="en-GB" spc="-60" dirty="0" err="1">
              <a:solidFill>
                <a:srgbClr val="46474A"/>
              </a:solidFill>
              <a:latin typeface="Arial" panose="020B0604020202020204"/>
              <a:cs typeface="Arial" panose="020B0604020202020204"/>
            </a:rPr>
            <a:t>alunos</a:t>
          </a:r>
          <a:r>
            <a:rPr lang="en-GB" spc="-60" dirty="0">
              <a:solidFill>
                <a:srgbClr val="46474A"/>
              </a:solidFill>
              <a:latin typeface="Arial" panose="020B0604020202020204"/>
              <a:cs typeface="Arial" panose="020B0604020202020204"/>
            </a:rPr>
            <a:t> responderem uns aos outros em vez de a mim?</a:t>
          </a:r>
        </a:p>
      </dgm:t>
    </dgm:pt>
    <dgm:pt modelId="{CEBF41E6-2327-419F-9E6C-58D7BB9D3382}" type="parTrans" cxnId="{355A27D5-7901-4313-A622-0C03C966AC36}">
      <dgm:prSet/>
      <dgm:spPr/>
      <dgm:t>
        <a:bodyPr/>
        <a:lstStyle/>
        <a:p>
          <a:endParaRPr lang="en-GB"/>
        </a:p>
      </dgm:t>
    </dgm:pt>
    <dgm:pt modelId="{B4C50E85-751F-4CAF-9132-D228A3054AC0}" type="sibTrans" cxnId="{355A27D5-7901-4313-A622-0C03C966AC36}">
      <dgm:prSet/>
      <dgm:spPr/>
      <dgm:t>
        <a:bodyPr/>
        <a:lstStyle/>
        <a:p>
          <a:endParaRPr lang="en-GB"/>
        </a:p>
      </dgm:t>
    </dgm:pt>
    <dgm:pt modelId="{2CBC7DC3-EAC7-4006-96CB-A5D4046DADE7}">
      <dgm:prSet phldrT="[Text]" phldr="0" custT="1"/>
      <dgm:spPr/>
      <dgm:t>
        <a:bodyPr vert="horz" wrap="square"/>
        <a:lstStyle/>
        <a:p>
          <a:pPr>
            <a:lnSpc>
              <a:spcPct val="100000"/>
            </a:lnSpc>
            <a:spcBef>
              <a:spcPct val="0"/>
            </a:spcBef>
            <a:spcAft>
              <a:spcPct val="35000"/>
            </a:spcAft>
          </a:pPr>
          <a:r>
            <a:rPr sz="1100" dirty="0">
              <a:latin typeface="Arial" panose="020B0604020202020204" pitchFamily="34" charset="0"/>
              <a:cs typeface="Arial" panose="020B0604020202020204" pitchFamily="34" charset="0"/>
            </a:rPr>
            <a:t>Pensar em como posso incentivar os a</a:t>
          </a:r>
          <a:r>
            <a:rPr lang="pt-BR" sz="1100" dirty="0" err="1">
              <a:latin typeface="Arial" panose="020B0604020202020204" pitchFamily="34" charset="0"/>
              <a:cs typeface="Arial" panose="020B0604020202020204" pitchFamily="34" charset="0"/>
            </a:rPr>
            <a:t>luno</a:t>
          </a:r>
          <a:r>
            <a:rPr sz="1100" dirty="0">
              <a:latin typeface="Arial" panose="020B0604020202020204" pitchFamily="34" charset="0"/>
              <a:cs typeface="Arial" panose="020B0604020202020204" pitchFamily="34" charset="0"/>
            </a:rPr>
            <a:t>s a fazerem conexões em uma sequência de aprendizado</a:t>
          </a:r>
        </a:p>
      </dgm:t>
    </dgm:pt>
    <dgm:pt modelId="{02975EFF-F6A4-49A7-A77F-CB86E1CAE7FF}" type="parTrans" cxnId="{B6FE6DE4-12D5-4484-98BE-B332C7431FEC}">
      <dgm:prSet/>
      <dgm:spPr/>
      <dgm:t>
        <a:bodyPr/>
        <a:lstStyle/>
        <a:p>
          <a:endParaRPr lang="en-GB"/>
        </a:p>
      </dgm:t>
    </dgm:pt>
    <dgm:pt modelId="{4E77197E-981F-4200-B6B4-41D2B8713311}" type="sibTrans" cxnId="{B6FE6DE4-12D5-4484-98BE-B332C7431FEC}">
      <dgm:prSet/>
      <dgm:spPr/>
      <dgm:t>
        <a:bodyPr/>
        <a:lstStyle/>
        <a:p>
          <a:endParaRPr lang="en-GB"/>
        </a:p>
      </dgm:t>
    </dgm:pt>
    <dgm:pt modelId="{71F725E2-B8D0-4540-8D18-92FDEFDF672E}">
      <dgm:prSet phldrT="[Text]" phldr="0" custT="0"/>
      <dgm:spPr/>
      <dgm:t>
        <a:bodyPr vert="horz" wrap="square"/>
        <a:lstStyle/>
        <a:p>
          <a:pPr>
            <a:lnSpc>
              <a:spcPct val="100000"/>
            </a:lnSpc>
            <a:spcBef>
              <a:spcPct val="0"/>
            </a:spcBef>
            <a:spcAft>
              <a:spcPct val="35000"/>
            </a:spcAft>
          </a:pPr>
          <a:r>
            <a:rPr dirty="0">
              <a:latin typeface="Arial" panose="020B0604020202020204" pitchFamily="34" charset="0"/>
              <a:cs typeface="Arial" panose="020B0604020202020204" pitchFamily="34" charset="0"/>
            </a:rPr>
            <a:t>Com que frequência eu ofereço oportunidades para os </a:t>
          </a:r>
          <a:r>
            <a:rPr lang="pt-BR" dirty="0">
              <a:latin typeface="Arial" panose="020B0604020202020204" pitchFamily="34" charset="0"/>
              <a:cs typeface="Arial" panose="020B0604020202020204" pitchFamily="34" charset="0"/>
            </a:rPr>
            <a:t>aluno</a:t>
          </a:r>
          <a:r>
            <a:rPr dirty="0">
              <a:latin typeface="Arial" panose="020B0604020202020204" pitchFamily="34" charset="0"/>
              <a:cs typeface="Arial" panose="020B0604020202020204" pitchFamily="34" charset="0"/>
            </a:rPr>
            <a:t>s compartilharem suas experiências de fora da sala de aula em Educação Pessoal, Saúde e Social?</a:t>
          </a:r>
        </a:p>
      </dgm:t>
    </dgm:pt>
    <dgm:pt modelId="{85B46C3F-BABD-43B0-A25A-5E5585BE5E06}" type="parTrans" cxnId="{BF423D02-C031-4629-BC4B-FFD8E722C1BE}">
      <dgm:prSet/>
      <dgm:spPr/>
      <dgm:t>
        <a:bodyPr/>
        <a:lstStyle/>
        <a:p>
          <a:endParaRPr lang="en-GB"/>
        </a:p>
      </dgm:t>
    </dgm:pt>
    <dgm:pt modelId="{EEA9ECF3-C058-469E-9BDA-4701E4AF777D}" type="sibTrans" cxnId="{BF423D02-C031-4629-BC4B-FFD8E722C1BE}">
      <dgm:prSet/>
      <dgm:spPr/>
      <dgm:t>
        <a:bodyPr/>
        <a:lstStyle/>
        <a:p>
          <a:endParaRPr lang="en-GB"/>
        </a:p>
      </dgm:t>
    </dgm:pt>
    <dgm:pt modelId="{913763D1-64EF-48E3-96BD-5173A68A1FE5}" type="pres">
      <dgm:prSet presAssocID="{A44EFC9A-15EE-4926-B9F7-508271318974}" presName="hierChild1" presStyleCnt="0">
        <dgm:presLayoutVars>
          <dgm:chPref val="1"/>
          <dgm:dir/>
          <dgm:animOne val="branch"/>
          <dgm:animLvl val="lvl"/>
          <dgm:resizeHandles/>
        </dgm:presLayoutVars>
      </dgm:prSet>
      <dgm:spPr/>
    </dgm:pt>
    <dgm:pt modelId="{26A00C83-38D1-4B4C-9A43-349F853DB6D4}" type="pres">
      <dgm:prSet presAssocID="{3797F512-9711-4D35-AF6D-F8A7AE7D9444}" presName="hierRoot1" presStyleCnt="0"/>
      <dgm:spPr/>
    </dgm:pt>
    <dgm:pt modelId="{15C82281-459E-46A0-8BE0-6344C79945F5}" type="pres">
      <dgm:prSet presAssocID="{3797F512-9711-4D35-AF6D-F8A7AE7D9444}" presName="composite" presStyleCnt="0"/>
      <dgm:spPr/>
    </dgm:pt>
    <dgm:pt modelId="{083A4B5A-8E70-4987-AAB0-65522270F8FA}" type="pres">
      <dgm:prSet presAssocID="{3797F512-9711-4D35-AF6D-F8A7AE7D9444}" presName="background" presStyleLbl="node0" presStyleIdx="0" presStyleCnt="1"/>
      <dgm:spPr/>
    </dgm:pt>
    <dgm:pt modelId="{5E747C84-64D1-4CFC-B2DA-284E2902F930}" type="pres">
      <dgm:prSet presAssocID="{3797F512-9711-4D35-AF6D-F8A7AE7D9444}" presName="text" presStyleLbl="fgAcc0" presStyleIdx="0" presStyleCnt="1">
        <dgm:presLayoutVars>
          <dgm:chPref val="3"/>
        </dgm:presLayoutVars>
      </dgm:prSet>
      <dgm:spPr/>
    </dgm:pt>
    <dgm:pt modelId="{FD9D56FB-B773-42A6-B641-397D25FAF6FB}" type="pres">
      <dgm:prSet presAssocID="{3797F512-9711-4D35-AF6D-F8A7AE7D9444}" presName="hierChild2" presStyleCnt="0"/>
      <dgm:spPr/>
    </dgm:pt>
    <dgm:pt modelId="{696A1F71-EFE8-4E69-824E-9029AFC16744}" type="pres">
      <dgm:prSet presAssocID="{3BE6EFF3-16EE-49EC-B74C-F0FF3B773791}" presName="Name10" presStyleLbl="parChTrans1D2" presStyleIdx="0" presStyleCnt="4"/>
      <dgm:spPr/>
    </dgm:pt>
    <dgm:pt modelId="{162968DE-8744-4CCD-BEBE-C079D22D9D57}" type="pres">
      <dgm:prSet presAssocID="{0EF9529A-7D1E-49BF-B35E-1D38B21B9721}" presName="hierRoot2" presStyleCnt="0"/>
      <dgm:spPr/>
    </dgm:pt>
    <dgm:pt modelId="{C384E536-14D5-4D5C-9004-024D885B0A40}" type="pres">
      <dgm:prSet presAssocID="{0EF9529A-7D1E-49BF-B35E-1D38B21B9721}" presName="composite2" presStyleCnt="0"/>
      <dgm:spPr/>
    </dgm:pt>
    <dgm:pt modelId="{618E41CB-1EE8-4AF8-9EDF-49658D68382E}" type="pres">
      <dgm:prSet presAssocID="{0EF9529A-7D1E-49BF-B35E-1D38B21B9721}" presName="background2" presStyleLbl="node2" presStyleIdx="0" presStyleCnt="4"/>
      <dgm:spPr>
        <a:solidFill>
          <a:srgbClr val="FF9900"/>
        </a:solidFill>
      </dgm:spPr>
    </dgm:pt>
    <dgm:pt modelId="{DEAF3728-5157-4AAB-AEA7-C4988424C4E7}" type="pres">
      <dgm:prSet presAssocID="{0EF9529A-7D1E-49BF-B35E-1D38B21B9721}" presName="text2" presStyleLbl="fgAcc2" presStyleIdx="0" presStyleCnt="4">
        <dgm:presLayoutVars>
          <dgm:chPref val="3"/>
        </dgm:presLayoutVars>
      </dgm:prSet>
      <dgm:spPr/>
    </dgm:pt>
    <dgm:pt modelId="{1F4641B5-9B9E-44F4-BB31-F4547413174D}" type="pres">
      <dgm:prSet presAssocID="{0EF9529A-7D1E-49BF-B35E-1D38B21B9721}" presName="hierChild3" presStyleCnt="0"/>
      <dgm:spPr/>
    </dgm:pt>
    <dgm:pt modelId="{8EC3C499-609C-48E0-8562-332644E4056B}" type="pres">
      <dgm:prSet presAssocID="{DE71C02C-2B20-4655-BA26-D1AD790CCC6A}" presName="Name17" presStyleLbl="parChTrans1D3" presStyleIdx="0" presStyleCnt="4"/>
      <dgm:spPr/>
    </dgm:pt>
    <dgm:pt modelId="{19FD7523-5E87-4853-8E87-3F69161DC3E3}" type="pres">
      <dgm:prSet presAssocID="{19F143D1-99C4-4576-9076-AC84DE1E76E8}" presName="hierRoot3" presStyleCnt="0"/>
      <dgm:spPr/>
    </dgm:pt>
    <dgm:pt modelId="{6044763F-3DC9-4753-9155-74F959450F5D}" type="pres">
      <dgm:prSet presAssocID="{19F143D1-99C4-4576-9076-AC84DE1E76E8}" presName="composite3" presStyleCnt="0"/>
      <dgm:spPr/>
    </dgm:pt>
    <dgm:pt modelId="{CFA8AB19-50A2-4BDE-BE47-362251146DE1}" type="pres">
      <dgm:prSet presAssocID="{19F143D1-99C4-4576-9076-AC84DE1E76E8}" presName="background3" presStyleLbl="node3" presStyleIdx="0" presStyleCnt="4"/>
      <dgm:spPr>
        <a:solidFill>
          <a:srgbClr val="FF9900"/>
        </a:solidFill>
      </dgm:spPr>
    </dgm:pt>
    <dgm:pt modelId="{AD40BA6B-1408-4A34-A245-8DF5C38FC381}" type="pres">
      <dgm:prSet presAssocID="{19F143D1-99C4-4576-9076-AC84DE1E76E8}" presName="text3" presStyleLbl="fgAcc3" presStyleIdx="0" presStyleCnt="4" custScaleY="237130">
        <dgm:presLayoutVars>
          <dgm:chPref val="3"/>
        </dgm:presLayoutVars>
      </dgm:prSet>
      <dgm:spPr/>
    </dgm:pt>
    <dgm:pt modelId="{8719468E-4628-415D-97B0-4D807113A168}" type="pres">
      <dgm:prSet presAssocID="{19F143D1-99C4-4576-9076-AC84DE1E76E8}" presName="hierChild4" presStyleCnt="0"/>
      <dgm:spPr/>
    </dgm:pt>
    <dgm:pt modelId="{ABAA81A1-E5A6-43FB-9C5E-2881410480F1}" type="pres">
      <dgm:prSet presAssocID="{4B0E1BE2-48CE-4F58-8399-18A4FD052E68}" presName="Name10" presStyleLbl="parChTrans1D2" presStyleIdx="1" presStyleCnt="4"/>
      <dgm:spPr/>
    </dgm:pt>
    <dgm:pt modelId="{1B7C7A8E-5B08-44F0-ACE2-D072259A0D57}" type="pres">
      <dgm:prSet presAssocID="{AC5256A2-DB23-48B6-A2D5-39FAFBD374A9}" presName="hierRoot2" presStyleCnt="0"/>
      <dgm:spPr/>
    </dgm:pt>
    <dgm:pt modelId="{B85F5D9C-B2E3-4336-87F4-905C2819F3CB}" type="pres">
      <dgm:prSet presAssocID="{AC5256A2-DB23-48B6-A2D5-39FAFBD374A9}" presName="composite2" presStyleCnt="0"/>
      <dgm:spPr/>
    </dgm:pt>
    <dgm:pt modelId="{2F44E952-0E5F-4274-9971-F44565490D60}" type="pres">
      <dgm:prSet presAssocID="{AC5256A2-DB23-48B6-A2D5-39FAFBD374A9}" presName="background2" presStyleLbl="node2" presStyleIdx="1" presStyleCnt="4"/>
      <dgm:spPr>
        <a:solidFill>
          <a:srgbClr val="FFFF00"/>
        </a:solidFill>
      </dgm:spPr>
    </dgm:pt>
    <dgm:pt modelId="{2C11C53A-B5AF-418B-9E37-E825B6E36F16}" type="pres">
      <dgm:prSet presAssocID="{AC5256A2-DB23-48B6-A2D5-39FAFBD374A9}" presName="text2" presStyleLbl="fgAcc2" presStyleIdx="1" presStyleCnt="4">
        <dgm:presLayoutVars>
          <dgm:chPref val="3"/>
        </dgm:presLayoutVars>
      </dgm:prSet>
      <dgm:spPr/>
    </dgm:pt>
    <dgm:pt modelId="{37635459-51F7-4364-ACC7-3390BB1567BE}" type="pres">
      <dgm:prSet presAssocID="{AC5256A2-DB23-48B6-A2D5-39FAFBD374A9}" presName="hierChild3" presStyleCnt="0"/>
      <dgm:spPr/>
    </dgm:pt>
    <dgm:pt modelId="{D0949CDC-DF44-43E4-A5BF-01FC7AF4EFEF}" type="pres">
      <dgm:prSet presAssocID="{54243F6C-705C-4A67-8FD0-DCF9B11057A0}" presName="Name17" presStyleLbl="parChTrans1D3" presStyleIdx="1" presStyleCnt="4"/>
      <dgm:spPr/>
    </dgm:pt>
    <dgm:pt modelId="{AD467BD1-1C32-483D-8132-7678224C601B}" type="pres">
      <dgm:prSet presAssocID="{3C855A7B-2703-4ADA-8FE2-A48A07197946}" presName="hierRoot3" presStyleCnt="0"/>
      <dgm:spPr/>
    </dgm:pt>
    <dgm:pt modelId="{EDCAA794-AC6E-48B5-963B-DE7B32251429}" type="pres">
      <dgm:prSet presAssocID="{3C855A7B-2703-4ADA-8FE2-A48A07197946}" presName="composite3" presStyleCnt="0"/>
      <dgm:spPr/>
    </dgm:pt>
    <dgm:pt modelId="{52E337CD-D41A-4D4B-A14F-982221B9FF2E}" type="pres">
      <dgm:prSet presAssocID="{3C855A7B-2703-4ADA-8FE2-A48A07197946}" presName="background3" presStyleLbl="node3" presStyleIdx="1" presStyleCnt="4"/>
      <dgm:spPr>
        <a:solidFill>
          <a:srgbClr val="FFFF00"/>
        </a:solidFill>
      </dgm:spPr>
    </dgm:pt>
    <dgm:pt modelId="{D618D61F-BDA9-4768-9CD2-620E0DC97166}" type="pres">
      <dgm:prSet presAssocID="{3C855A7B-2703-4ADA-8FE2-A48A07197946}" presName="text3" presStyleLbl="fgAcc3" presStyleIdx="1" presStyleCnt="4" custScaleY="240766">
        <dgm:presLayoutVars>
          <dgm:chPref val="3"/>
        </dgm:presLayoutVars>
      </dgm:prSet>
      <dgm:spPr/>
    </dgm:pt>
    <dgm:pt modelId="{48A4CC6D-C2CD-4E95-87EF-54BC47D9C1C6}" type="pres">
      <dgm:prSet presAssocID="{3C855A7B-2703-4ADA-8FE2-A48A07197946}" presName="hierChild4" presStyleCnt="0"/>
      <dgm:spPr/>
    </dgm:pt>
    <dgm:pt modelId="{B9F06BBE-66AA-4F14-8E92-80E68DE4AF7C}" type="pres">
      <dgm:prSet presAssocID="{6ECA2432-018C-4C89-8553-6FC214D1A4B2}" presName="Name10" presStyleLbl="parChTrans1D2" presStyleIdx="2" presStyleCnt="4"/>
      <dgm:spPr/>
    </dgm:pt>
    <dgm:pt modelId="{DD1028FD-72FA-40B1-A183-F85643E40297}" type="pres">
      <dgm:prSet presAssocID="{4EA3A2B7-A9F3-419B-8AF1-5EA9EA41713A}" presName="hierRoot2" presStyleCnt="0"/>
      <dgm:spPr/>
    </dgm:pt>
    <dgm:pt modelId="{4E3FE2F2-5E5E-44B3-9387-7A45C632FB0B}" type="pres">
      <dgm:prSet presAssocID="{4EA3A2B7-A9F3-419B-8AF1-5EA9EA41713A}" presName="composite2" presStyleCnt="0"/>
      <dgm:spPr/>
    </dgm:pt>
    <dgm:pt modelId="{77624390-64B5-453B-8F52-A2A90D139190}" type="pres">
      <dgm:prSet presAssocID="{4EA3A2B7-A9F3-419B-8AF1-5EA9EA41713A}" presName="background2" presStyleLbl="node2" presStyleIdx="2" presStyleCnt="4"/>
      <dgm:spPr>
        <a:solidFill>
          <a:srgbClr val="92D050"/>
        </a:solidFill>
      </dgm:spPr>
    </dgm:pt>
    <dgm:pt modelId="{9662EAAA-5A7E-4DF3-8EE3-E5C029B6C2BF}" type="pres">
      <dgm:prSet presAssocID="{4EA3A2B7-A9F3-419B-8AF1-5EA9EA41713A}" presName="text2" presStyleLbl="fgAcc2" presStyleIdx="2" presStyleCnt="4" custLinFactNeighborX="-144" custLinFactNeighborY="-2069">
        <dgm:presLayoutVars>
          <dgm:chPref val="3"/>
        </dgm:presLayoutVars>
      </dgm:prSet>
      <dgm:spPr/>
    </dgm:pt>
    <dgm:pt modelId="{FE984552-F2EF-4A56-924F-20CCAB8A9DB7}" type="pres">
      <dgm:prSet presAssocID="{4EA3A2B7-A9F3-419B-8AF1-5EA9EA41713A}" presName="hierChild3" presStyleCnt="0"/>
      <dgm:spPr/>
    </dgm:pt>
    <dgm:pt modelId="{6BB2E7BE-D8CF-4346-A7E4-40CCD6D2061D}" type="pres">
      <dgm:prSet presAssocID="{CEBF41E6-2327-419F-9E6C-58D7BB9D3382}" presName="Name17" presStyleLbl="parChTrans1D3" presStyleIdx="2" presStyleCnt="4"/>
      <dgm:spPr/>
    </dgm:pt>
    <dgm:pt modelId="{E6FE9381-858D-4396-9D58-70B0802FE3F6}" type="pres">
      <dgm:prSet presAssocID="{978EFC1B-40B6-4DAB-A549-49665233685D}" presName="hierRoot3" presStyleCnt="0"/>
      <dgm:spPr/>
    </dgm:pt>
    <dgm:pt modelId="{DBB7F237-7F58-4EFC-A01E-07AAB3EE5A82}" type="pres">
      <dgm:prSet presAssocID="{978EFC1B-40B6-4DAB-A549-49665233685D}" presName="composite3" presStyleCnt="0"/>
      <dgm:spPr/>
    </dgm:pt>
    <dgm:pt modelId="{E0B984A2-B043-4524-AC4F-AD173336CED7}" type="pres">
      <dgm:prSet presAssocID="{978EFC1B-40B6-4DAB-A549-49665233685D}" presName="background3" presStyleLbl="node3" presStyleIdx="2" presStyleCnt="4"/>
      <dgm:spPr>
        <a:solidFill>
          <a:srgbClr val="92D050"/>
        </a:solidFill>
      </dgm:spPr>
    </dgm:pt>
    <dgm:pt modelId="{08DC7F29-E10E-418F-8C67-67E1CAE6C8A0}" type="pres">
      <dgm:prSet presAssocID="{978EFC1B-40B6-4DAB-A549-49665233685D}" presName="text3" presStyleLbl="fgAcc3" presStyleIdx="2" presStyleCnt="4" custScaleY="243166">
        <dgm:presLayoutVars>
          <dgm:chPref val="3"/>
        </dgm:presLayoutVars>
      </dgm:prSet>
      <dgm:spPr/>
    </dgm:pt>
    <dgm:pt modelId="{516952A9-65F3-4E0D-9E89-E23031DCA02B}" type="pres">
      <dgm:prSet presAssocID="{978EFC1B-40B6-4DAB-A549-49665233685D}" presName="hierChild4" presStyleCnt="0"/>
      <dgm:spPr/>
    </dgm:pt>
    <dgm:pt modelId="{BA5E7CA9-3C61-461D-A608-7593AB57056E}" type="pres">
      <dgm:prSet presAssocID="{02975EFF-F6A4-49A7-A77F-CB86E1CAE7FF}" presName="Name10" presStyleLbl="parChTrans1D2" presStyleIdx="3" presStyleCnt="4"/>
      <dgm:spPr/>
    </dgm:pt>
    <dgm:pt modelId="{0B2A6729-9AEE-4518-98E2-1D9940369B7E}" type="pres">
      <dgm:prSet presAssocID="{2CBC7DC3-EAC7-4006-96CB-A5D4046DADE7}" presName="hierRoot2" presStyleCnt="0"/>
      <dgm:spPr/>
    </dgm:pt>
    <dgm:pt modelId="{95CA48B7-F0FA-42AD-81E2-718B32A2292C}" type="pres">
      <dgm:prSet presAssocID="{2CBC7DC3-EAC7-4006-96CB-A5D4046DADE7}" presName="composite2" presStyleCnt="0"/>
      <dgm:spPr/>
    </dgm:pt>
    <dgm:pt modelId="{8BA0C262-1BD0-43C3-8F45-4BC230A56473}" type="pres">
      <dgm:prSet presAssocID="{2CBC7DC3-EAC7-4006-96CB-A5D4046DADE7}" presName="background2" presStyleLbl="node2" presStyleIdx="3" presStyleCnt="4"/>
      <dgm:spPr>
        <a:solidFill>
          <a:srgbClr val="E13DCD"/>
        </a:solidFill>
      </dgm:spPr>
    </dgm:pt>
    <dgm:pt modelId="{EFDD9F69-E7E5-4A93-8F13-10F3CAE5030D}" type="pres">
      <dgm:prSet presAssocID="{2CBC7DC3-EAC7-4006-96CB-A5D4046DADE7}" presName="text2" presStyleLbl="fgAcc2" presStyleIdx="3" presStyleCnt="4">
        <dgm:presLayoutVars>
          <dgm:chPref val="3"/>
        </dgm:presLayoutVars>
      </dgm:prSet>
      <dgm:spPr/>
    </dgm:pt>
    <dgm:pt modelId="{197ABB7B-396E-4135-8C89-C00F6078B90F}" type="pres">
      <dgm:prSet presAssocID="{2CBC7DC3-EAC7-4006-96CB-A5D4046DADE7}" presName="hierChild3" presStyleCnt="0"/>
      <dgm:spPr/>
    </dgm:pt>
    <dgm:pt modelId="{AA6F9E02-73B3-4698-861D-9799BE44C7EC}" type="pres">
      <dgm:prSet presAssocID="{85B46C3F-BABD-43B0-A25A-5E5585BE5E06}" presName="Name17" presStyleLbl="parChTrans1D3" presStyleIdx="3" presStyleCnt="4"/>
      <dgm:spPr/>
    </dgm:pt>
    <dgm:pt modelId="{EB9757F7-EE8D-4014-8204-D01E3286AA62}" type="pres">
      <dgm:prSet presAssocID="{71F725E2-B8D0-4540-8D18-92FDEFDF672E}" presName="hierRoot3" presStyleCnt="0"/>
      <dgm:spPr/>
    </dgm:pt>
    <dgm:pt modelId="{303598F2-4B63-4F78-8181-0A10A0966728}" type="pres">
      <dgm:prSet presAssocID="{71F725E2-B8D0-4540-8D18-92FDEFDF672E}" presName="composite3" presStyleCnt="0"/>
      <dgm:spPr/>
    </dgm:pt>
    <dgm:pt modelId="{6355ADDF-0D40-44EC-B8B3-096A937B9179}" type="pres">
      <dgm:prSet presAssocID="{71F725E2-B8D0-4540-8D18-92FDEFDF672E}" presName="background3" presStyleLbl="node3" presStyleIdx="3" presStyleCnt="4"/>
      <dgm:spPr>
        <a:solidFill>
          <a:srgbClr val="E13DCD"/>
        </a:solidFill>
      </dgm:spPr>
    </dgm:pt>
    <dgm:pt modelId="{9AF74ADF-566F-4B2A-AB00-3848370265DE}" type="pres">
      <dgm:prSet presAssocID="{71F725E2-B8D0-4540-8D18-92FDEFDF672E}" presName="text3" presStyleLbl="fgAcc3" presStyleIdx="3" presStyleCnt="4" custScaleY="244158">
        <dgm:presLayoutVars>
          <dgm:chPref val="3"/>
        </dgm:presLayoutVars>
      </dgm:prSet>
      <dgm:spPr/>
    </dgm:pt>
    <dgm:pt modelId="{9B3DD919-E2ED-4531-A022-78CCF8FFFA1D}" type="pres">
      <dgm:prSet presAssocID="{71F725E2-B8D0-4540-8D18-92FDEFDF672E}" presName="hierChild4" presStyleCnt="0"/>
      <dgm:spPr/>
    </dgm:pt>
  </dgm:ptLst>
  <dgm:cxnLst>
    <dgm:cxn modelId="{BF423D02-C031-4629-BC4B-FFD8E722C1BE}" srcId="{2CBC7DC3-EAC7-4006-96CB-A5D4046DADE7}" destId="{71F725E2-B8D0-4540-8D18-92FDEFDF672E}" srcOrd="0" destOrd="0" parTransId="{85B46C3F-BABD-43B0-A25A-5E5585BE5E06}" sibTransId="{EEA9ECF3-C058-469E-9BDA-4701E4AF777D}"/>
    <dgm:cxn modelId="{304EF70E-8ABE-40A5-9E8B-1B413D41A7EF}" type="presOf" srcId="{4B0E1BE2-48CE-4F58-8399-18A4FD052E68}" destId="{ABAA81A1-E5A6-43FB-9C5E-2881410480F1}" srcOrd="0" destOrd="0" presId="urn:microsoft.com/office/officeart/2005/8/layout/hierarchy1#1"/>
    <dgm:cxn modelId="{C362A212-B68B-48C7-B660-CA2A6CFB8C31}" type="presOf" srcId="{4EA3A2B7-A9F3-419B-8AF1-5EA9EA41713A}" destId="{9662EAAA-5A7E-4DF3-8EE3-E5C029B6C2BF}" srcOrd="0" destOrd="0" presId="urn:microsoft.com/office/officeart/2005/8/layout/hierarchy1#1"/>
    <dgm:cxn modelId="{8A931C38-A0CF-478B-B1DA-A35E9CF7CF5F}" srcId="{A44EFC9A-15EE-4926-B9F7-508271318974}" destId="{3797F512-9711-4D35-AF6D-F8A7AE7D9444}" srcOrd="0" destOrd="0" parTransId="{8EEC9DF2-698D-402A-8219-D5755A078EB4}" sibTransId="{61E80654-A1FC-43FC-BBA7-F913D5B2E4CE}"/>
    <dgm:cxn modelId="{1ECCB73D-3481-42BA-878B-47C78B2A8C9C}" srcId="{0EF9529A-7D1E-49BF-B35E-1D38B21B9721}" destId="{19F143D1-99C4-4576-9076-AC84DE1E76E8}" srcOrd="0" destOrd="0" parTransId="{DE71C02C-2B20-4655-BA26-D1AD790CCC6A}" sibTransId="{42A8F873-6594-44C9-9442-B8842A5D34D0}"/>
    <dgm:cxn modelId="{FD357345-B1AD-4FCA-8B01-8D90FE3058E4}" type="presOf" srcId="{02975EFF-F6A4-49A7-A77F-CB86E1CAE7FF}" destId="{BA5E7CA9-3C61-461D-A608-7593AB57056E}" srcOrd="0" destOrd="0" presId="urn:microsoft.com/office/officeart/2005/8/layout/hierarchy1#1"/>
    <dgm:cxn modelId="{7ACB524D-0EFF-440C-B756-79AB4166E7B1}" srcId="{3797F512-9711-4D35-AF6D-F8A7AE7D9444}" destId="{AC5256A2-DB23-48B6-A2D5-39FAFBD374A9}" srcOrd="1" destOrd="0" parTransId="{4B0E1BE2-48CE-4F58-8399-18A4FD052E68}" sibTransId="{DB95D935-E4E4-4D6F-9513-5DC1F498D52D}"/>
    <dgm:cxn modelId="{51B28351-C047-4F6F-BFC4-7A11D55BD266}" type="presOf" srcId="{3C855A7B-2703-4ADA-8FE2-A48A07197946}" destId="{D618D61F-BDA9-4768-9CD2-620E0DC97166}" srcOrd="0" destOrd="0" presId="urn:microsoft.com/office/officeart/2005/8/layout/hierarchy1#1"/>
    <dgm:cxn modelId="{B9238554-7190-4CBB-98D8-BA4140764804}" type="presOf" srcId="{A44EFC9A-15EE-4926-B9F7-508271318974}" destId="{913763D1-64EF-48E3-96BD-5173A68A1FE5}" srcOrd="0" destOrd="0" presId="urn:microsoft.com/office/officeart/2005/8/layout/hierarchy1#1"/>
    <dgm:cxn modelId="{96F77162-9ED5-471B-A0BD-24FD23C3F12C}" type="presOf" srcId="{0EF9529A-7D1E-49BF-B35E-1D38B21B9721}" destId="{DEAF3728-5157-4AAB-AEA7-C4988424C4E7}" srcOrd="0" destOrd="0" presId="urn:microsoft.com/office/officeart/2005/8/layout/hierarchy1#1"/>
    <dgm:cxn modelId="{02AC2268-06A6-423F-85E6-CD82D35D4C99}" type="presOf" srcId="{AC5256A2-DB23-48B6-A2D5-39FAFBD374A9}" destId="{2C11C53A-B5AF-418B-9E37-E825B6E36F16}" srcOrd="0" destOrd="0" presId="urn:microsoft.com/office/officeart/2005/8/layout/hierarchy1#1"/>
    <dgm:cxn modelId="{65AC836F-0335-4B87-A153-E3AA04DC2B06}" type="presOf" srcId="{3797F512-9711-4D35-AF6D-F8A7AE7D9444}" destId="{5E747C84-64D1-4CFC-B2DA-284E2902F930}" srcOrd="0" destOrd="0" presId="urn:microsoft.com/office/officeart/2005/8/layout/hierarchy1#1"/>
    <dgm:cxn modelId="{46EF9A6F-EB15-4045-8B98-4D4195905F96}" type="presOf" srcId="{71F725E2-B8D0-4540-8D18-92FDEFDF672E}" destId="{9AF74ADF-566F-4B2A-AB00-3848370265DE}" srcOrd="0" destOrd="0" presId="urn:microsoft.com/office/officeart/2005/8/layout/hierarchy1#1"/>
    <dgm:cxn modelId="{FFB05F83-242B-4DDB-8D2A-5FC10F3D0148}" type="presOf" srcId="{978EFC1B-40B6-4DAB-A549-49665233685D}" destId="{08DC7F29-E10E-418F-8C67-67E1CAE6C8A0}" srcOrd="0" destOrd="0" presId="urn:microsoft.com/office/officeart/2005/8/layout/hierarchy1#1"/>
    <dgm:cxn modelId="{9559338B-09FF-44BB-8943-A67B90FC5C1C}" srcId="{AC5256A2-DB23-48B6-A2D5-39FAFBD374A9}" destId="{3C855A7B-2703-4ADA-8FE2-A48A07197946}" srcOrd="0" destOrd="0" parTransId="{54243F6C-705C-4A67-8FD0-DCF9B11057A0}" sibTransId="{FEAE7374-2DEF-4FBC-A49A-480E49CC22F0}"/>
    <dgm:cxn modelId="{1D6EA68B-2BCC-4DEE-815D-033B13E3C1B9}" type="presOf" srcId="{CEBF41E6-2327-419F-9E6C-58D7BB9D3382}" destId="{6BB2E7BE-D8CF-4346-A7E4-40CCD6D2061D}" srcOrd="0" destOrd="0" presId="urn:microsoft.com/office/officeart/2005/8/layout/hierarchy1#1"/>
    <dgm:cxn modelId="{F2141F9B-85F8-4816-8351-7EA5CC1BD30C}" type="presOf" srcId="{19F143D1-99C4-4576-9076-AC84DE1E76E8}" destId="{AD40BA6B-1408-4A34-A245-8DF5C38FC381}" srcOrd="0" destOrd="0" presId="urn:microsoft.com/office/officeart/2005/8/layout/hierarchy1#1"/>
    <dgm:cxn modelId="{58C5199D-F4E3-45F6-8623-15F0BDEBB574}" type="presOf" srcId="{DE71C02C-2B20-4655-BA26-D1AD790CCC6A}" destId="{8EC3C499-609C-48E0-8562-332644E4056B}" srcOrd="0" destOrd="0" presId="urn:microsoft.com/office/officeart/2005/8/layout/hierarchy1#1"/>
    <dgm:cxn modelId="{8452E89E-C3FB-4697-980C-57B5D2356AF0}" type="presOf" srcId="{6ECA2432-018C-4C89-8553-6FC214D1A4B2}" destId="{B9F06BBE-66AA-4F14-8E92-80E68DE4AF7C}" srcOrd="0" destOrd="0" presId="urn:microsoft.com/office/officeart/2005/8/layout/hierarchy1#1"/>
    <dgm:cxn modelId="{1EC65BA1-8411-448F-BD94-0BB0F2B52C63}" type="presOf" srcId="{2CBC7DC3-EAC7-4006-96CB-A5D4046DADE7}" destId="{EFDD9F69-E7E5-4A93-8F13-10F3CAE5030D}" srcOrd="0" destOrd="0" presId="urn:microsoft.com/office/officeart/2005/8/layout/hierarchy1#1"/>
    <dgm:cxn modelId="{BB1A77A7-65EC-4A82-86FF-5E793C1AD820}" srcId="{3797F512-9711-4D35-AF6D-F8A7AE7D9444}" destId="{4EA3A2B7-A9F3-419B-8AF1-5EA9EA41713A}" srcOrd="2" destOrd="0" parTransId="{6ECA2432-018C-4C89-8553-6FC214D1A4B2}" sibTransId="{FB78A00E-9CF9-42F6-BEEC-57DB0FE8CB68}"/>
    <dgm:cxn modelId="{618F53BD-219A-45D6-84C7-BD28EBF0AA9B}" srcId="{3797F512-9711-4D35-AF6D-F8A7AE7D9444}" destId="{0EF9529A-7D1E-49BF-B35E-1D38B21B9721}" srcOrd="0" destOrd="0" parTransId="{3BE6EFF3-16EE-49EC-B74C-F0FF3B773791}" sibTransId="{ADC53E0E-250A-4CE0-BA1D-5407F65AD4D3}"/>
    <dgm:cxn modelId="{2BC09ED0-4E0F-4224-A811-922B0FE16109}" type="presOf" srcId="{85B46C3F-BABD-43B0-A25A-5E5585BE5E06}" destId="{AA6F9E02-73B3-4698-861D-9799BE44C7EC}" srcOrd="0" destOrd="0" presId="urn:microsoft.com/office/officeart/2005/8/layout/hierarchy1#1"/>
    <dgm:cxn modelId="{355A27D5-7901-4313-A622-0C03C966AC36}" srcId="{4EA3A2B7-A9F3-419B-8AF1-5EA9EA41713A}" destId="{978EFC1B-40B6-4DAB-A549-49665233685D}" srcOrd="0" destOrd="0" parTransId="{CEBF41E6-2327-419F-9E6C-58D7BB9D3382}" sibTransId="{B4C50E85-751F-4CAF-9132-D228A3054AC0}"/>
    <dgm:cxn modelId="{B6FE6DE4-12D5-4484-98BE-B332C7431FEC}" srcId="{3797F512-9711-4D35-AF6D-F8A7AE7D9444}" destId="{2CBC7DC3-EAC7-4006-96CB-A5D4046DADE7}" srcOrd="3" destOrd="0" parTransId="{02975EFF-F6A4-49A7-A77F-CB86E1CAE7FF}" sibTransId="{4E77197E-981F-4200-B6B4-41D2B8713311}"/>
    <dgm:cxn modelId="{B42B23E9-D599-421F-AB3E-F953A93403E8}" type="presOf" srcId="{3BE6EFF3-16EE-49EC-B74C-F0FF3B773791}" destId="{696A1F71-EFE8-4E69-824E-9029AFC16744}" srcOrd="0" destOrd="0" presId="urn:microsoft.com/office/officeart/2005/8/layout/hierarchy1#1"/>
    <dgm:cxn modelId="{E8FF8CFA-2FD7-46C4-85D8-218822349327}" type="presOf" srcId="{54243F6C-705C-4A67-8FD0-DCF9B11057A0}" destId="{D0949CDC-DF44-43E4-A5BF-01FC7AF4EFEF}" srcOrd="0" destOrd="0" presId="urn:microsoft.com/office/officeart/2005/8/layout/hierarchy1#1"/>
    <dgm:cxn modelId="{2A1636C6-1387-4406-A04F-BAC2C0F43962}" type="presParOf" srcId="{913763D1-64EF-48E3-96BD-5173A68A1FE5}" destId="{26A00C83-38D1-4B4C-9A43-349F853DB6D4}" srcOrd="0" destOrd="0" presId="urn:microsoft.com/office/officeart/2005/8/layout/hierarchy1#1"/>
    <dgm:cxn modelId="{1D26B067-BF3C-4C36-AC6F-A8A6A21534C6}" type="presParOf" srcId="{26A00C83-38D1-4B4C-9A43-349F853DB6D4}" destId="{15C82281-459E-46A0-8BE0-6344C79945F5}" srcOrd="0" destOrd="0" presId="urn:microsoft.com/office/officeart/2005/8/layout/hierarchy1#1"/>
    <dgm:cxn modelId="{0E9DFDBA-501A-4C17-ADCD-3DBFF70028FA}" type="presParOf" srcId="{15C82281-459E-46A0-8BE0-6344C79945F5}" destId="{083A4B5A-8E70-4987-AAB0-65522270F8FA}" srcOrd="0" destOrd="0" presId="urn:microsoft.com/office/officeart/2005/8/layout/hierarchy1#1"/>
    <dgm:cxn modelId="{302C2233-732A-4154-834C-28FA76875F7D}" type="presParOf" srcId="{15C82281-459E-46A0-8BE0-6344C79945F5}" destId="{5E747C84-64D1-4CFC-B2DA-284E2902F930}" srcOrd="1" destOrd="0" presId="urn:microsoft.com/office/officeart/2005/8/layout/hierarchy1#1"/>
    <dgm:cxn modelId="{80136CBA-5D88-4067-9309-404EE259AD84}" type="presParOf" srcId="{26A00C83-38D1-4B4C-9A43-349F853DB6D4}" destId="{FD9D56FB-B773-42A6-B641-397D25FAF6FB}" srcOrd="1" destOrd="0" presId="urn:microsoft.com/office/officeart/2005/8/layout/hierarchy1#1"/>
    <dgm:cxn modelId="{B9C42F75-B1C5-4F69-92BB-ED734776A52A}" type="presParOf" srcId="{FD9D56FB-B773-42A6-B641-397D25FAF6FB}" destId="{696A1F71-EFE8-4E69-824E-9029AFC16744}" srcOrd="0" destOrd="0" presId="urn:microsoft.com/office/officeart/2005/8/layout/hierarchy1#1"/>
    <dgm:cxn modelId="{0557CA81-7B5F-4FD9-A389-C9F08CED8197}" type="presParOf" srcId="{FD9D56FB-B773-42A6-B641-397D25FAF6FB}" destId="{162968DE-8744-4CCD-BEBE-C079D22D9D57}" srcOrd="1" destOrd="0" presId="urn:microsoft.com/office/officeart/2005/8/layout/hierarchy1#1"/>
    <dgm:cxn modelId="{918356E0-9A3B-4309-8F40-06096EBF0010}" type="presParOf" srcId="{162968DE-8744-4CCD-BEBE-C079D22D9D57}" destId="{C384E536-14D5-4D5C-9004-024D885B0A40}" srcOrd="0" destOrd="0" presId="urn:microsoft.com/office/officeart/2005/8/layout/hierarchy1#1"/>
    <dgm:cxn modelId="{C7560462-8A11-4690-B3BC-3C558FA26A8F}" type="presParOf" srcId="{C384E536-14D5-4D5C-9004-024D885B0A40}" destId="{618E41CB-1EE8-4AF8-9EDF-49658D68382E}" srcOrd="0" destOrd="0" presId="urn:microsoft.com/office/officeart/2005/8/layout/hierarchy1#1"/>
    <dgm:cxn modelId="{5924BEC8-CA9A-4760-AB84-3E43BDBDCBE8}" type="presParOf" srcId="{C384E536-14D5-4D5C-9004-024D885B0A40}" destId="{DEAF3728-5157-4AAB-AEA7-C4988424C4E7}" srcOrd="1" destOrd="0" presId="urn:microsoft.com/office/officeart/2005/8/layout/hierarchy1#1"/>
    <dgm:cxn modelId="{F5F19624-B150-4815-8DD3-8B3280C82A1D}" type="presParOf" srcId="{162968DE-8744-4CCD-BEBE-C079D22D9D57}" destId="{1F4641B5-9B9E-44F4-BB31-F4547413174D}" srcOrd="1" destOrd="0" presId="urn:microsoft.com/office/officeart/2005/8/layout/hierarchy1#1"/>
    <dgm:cxn modelId="{9488BBBA-0B62-478F-A30D-04039D11F98C}" type="presParOf" srcId="{1F4641B5-9B9E-44F4-BB31-F4547413174D}" destId="{8EC3C499-609C-48E0-8562-332644E4056B}" srcOrd="0" destOrd="0" presId="urn:microsoft.com/office/officeart/2005/8/layout/hierarchy1#1"/>
    <dgm:cxn modelId="{AB0DD310-03D5-4CA4-9A54-D45083821D4B}" type="presParOf" srcId="{1F4641B5-9B9E-44F4-BB31-F4547413174D}" destId="{19FD7523-5E87-4853-8E87-3F69161DC3E3}" srcOrd="1" destOrd="0" presId="urn:microsoft.com/office/officeart/2005/8/layout/hierarchy1#1"/>
    <dgm:cxn modelId="{7F91417E-0C86-435B-8928-99BD8F13A935}" type="presParOf" srcId="{19FD7523-5E87-4853-8E87-3F69161DC3E3}" destId="{6044763F-3DC9-4753-9155-74F959450F5D}" srcOrd="0" destOrd="0" presId="urn:microsoft.com/office/officeart/2005/8/layout/hierarchy1#1"/>
    <dgm:cxn modelId="{2F6E97AA-460F-471E-A1AC-B9B017F9BEEB}" type="presParOf" srcId="{6044763F-3DC9-4753-9155-74F959450F5D}" destId="{CFA8AB19-50A2-4BDE-BE47-362251146DE1}" srcOrd="0" destOrd="0" presId="urn:microsoft.com/office/officeart/2005/8/layout/hierarchy1#1"/>
    <dgm:cxn modelId="{4CD89EC7-EDAF-48A8-AC56-C89E98FCA03D}" type="presParOf" srcId="{6044763F-3DC9-4753-9155-74F959450F5D}" destId="{AD40BA6B-1408-4A34-A245-8DF5C38FC381}" srcOrd="1" destOrd="0" presId="urn:microsoft.com/office/officeart/2005/8/layout/hierarchy1#1"/>
    <dgm:cxn modelId="{236D5D7C-CFDC-4AB4-8B8D-E139367FF3AA}" type="presParOf" srcId="{19FD7523-5E87-4853-8E87-3F69161DC3E3}" destId="{8719468E-4628-415D-97B0-4D807113A168}" srcOrd="1" destOrd="0" presId="urn:microsoft.com/office/officeart/2005/8/layout/hierarchy1#1"/>
    <dgm:cxn modelId="{CD8AC01D-2BC5-485D-96B5-8C22EB649BF3}" type="presParOf" srcId="{FD9D56FB-B773-42A6-B641-397D25FAF6FB}" destId="{ABAA81A1-E5A6-43FB-9C5E-2881410480F1}" srcOrd="2" destOrd="0" presId="urn:microsoft.com/office/officeart/2005/8/layout/hierarchy1#1"/>
    <dgm:cxn modelId="{7EFDAB36-1BE3-4737-9082-0D8D2A0E7D7C}" type="presParOf" srcId="{FD9D56FB-B773-42A6-B641-397D25FAF6FB}" destId="{1B7C7A8E-5B08-44F0-ACE2-D072259A0D57}" srcOrd="3" destOrd="0" presId="urn:microsoft.com/office/officeart/2005/8/layout/hierarchy1#1"/>
    <dgm:cxn modelId="{C6327A98-7B88-4470-8A2A-682FEB1DB4AD}" type="presParOf" srcId="{1B7C7A8E-5B08-44F0-ACE2-D072259A0D57}" destId="{B85F5D9C-B2E3-4336-87F4-905C2819F3CB}" srcOrd="0" destOrd="0" presId="urn:microsoft.com/office/officeart/2005/8/layout/hierarchy1#1"/>
    <dgm:cxn modelId="{C6857487-578E-44C9-9160-0E5653E761E4}" type="presParOf" srcId="{B85F5D9C-B2E3-4336-87F4-905C2819F3CB}" destId="{2F44E952-0E5F-4274-9971-F44565490D60}" srcOrd="0" destOrd="0" presId="urn:microsoft.com/office/officeart/2005/8/layout/hierarchy1#1"/>
    <dgm:cxn modelId="{BFF2CEA4-98BC-4CFB-BFEF-1E7AD890EFC8}" type="presParOf" srcId="{B85F5D9C-B2E3-4336-87F4-905C2819F3CB}" destId="{2C11C53A-B5AF-418B-9E37-E825B6E36F16}" srcOrd="1" destOrd="0" presId="urn:microsoft.com/office/officeart/2005/8/layout/hierarchy1#1"/>
    <dgm:cxn modelId="{A10BC379-962E-4E60-9886-E2583829A1BC}" type="presParOf" srcId="{1B7C7A8E-5B08-44F0-ACE2-D072259A0D57}" destId="{37635459-51F7-4364-ACC7-3390BB1567BE}" srcOrd="1" destOrd="0" presId="urn:microsoft.com/office/officeart/2005/8/layout/hierarchy1#1"/>
    <dgm:cxn modelId="{4A477ECE-6A3A-4E0F-9811-88C8CA1B9E5A}" type="presParOf" srcId="{37635459-51F7-4364-ACC7-3390BB1567BE}" destId="{D0949CDC-DF44-43E4-A5BF-01FC7AF4EFEF}" srcOrd="0" destOrd="0" presId="urn:microsoft.com/office/officeart/2005/8/layout/hierarchy1#1"/>
    <dgm:cxn modelId="{A5ADB2BE-89C2-4983-A6B1-01062AA1EBAD}" type="presParOf" srcId="{37635459-51F7-4364-ACC7-3390BB1567BE}" destId="{AD467BD1-1C32-483D-8132-7678224C601B}" srcOrd="1" destOrd="0" presId="urn:microsoft.com/office/officeart/2005/8/layout/hierarchy1#1"/>
    <dgm:cxn modelId="{CDDCE4A8-5E94-4FB3-9CC7-612B74E8F116}" type="presParOf" srcId="{AD467BD1-1C32-483D-8132-7678224C601B}" destId="{EDCAA794-AC6E-48B5-963B-DE7B32251429}" srcOrd="0" destOrd="0" presId="urn:microsoft.com/office/officeart/2005/8/layout/hierarchy1#1"/>
    <dgm:cxn modelId="{ED9802C1-6BC8-4D12-948E-FC351F03691B}" type="presParOf" srcId="{EDCAA794-AC6E-48B5-963B-DE7B32251429}" destId="{52E337CD-D41A-4D4B-A14F-982221B9FF2E}" srcOrd="0" destOrd="0" presId="urn:microsoft.com/office/officeart/2005/8/layout/hierarchy1#1"/>
    <dgm:cxn modelId="{D93550A1-EEE8-4D21-B4B1-EE46D22AFED6}" type="presParOf" srcId="{EDCAA794-AC6E-48B5-963B-DE7B32251429}" destId="{D618D61F-BDA9-4768-9CD2-620E0DC97166}" srcOrd="1" destOrd="0" presId="urn:microsoft.com/office/officeart/2005/8/layout/hierarchy1#1"/>
    <dgm:cxn modelId="{89E8BE4F-39A7-4EF3-B37A-8E7C59ECC44D}" type="presParOf" srcId="{AD467BD1-1C32-483D-8132-7678224C601B}" destId="{48A4CC6D-C2CD-4E95-87EF-54BC47D9C1C6}" srcOrd="1" destOrd="0" presId="urn:microsoft.com/office/officeart/2005/8/layout/hierarchy1#1"/>
    <dgm:cxn modelId="{06BB0005-9F53-430B-B480-D0591753ECD4}" type="presParOf" srcId="{FD9D56FB-B773-42A6-B641-397D25FAF6FB}" destId="{B9F06BBE-66AA-4F14-8E92-80E68DE4AF7C}" srcOrd="4" destOrd="0" presId="urn:microsoft.com/office/officeart/2005/8/layout/hierarchy1#1"/>
    <dgm:cxn modelId="{89220A7C-9ACA-471A-B33F-229CBE27D678}" type="presParOf" srcId="{FD9D56FB-B773-42A6-B641-397D25FAF6FB}" destId="{DD1028FD-72FA-40B1-A183-F85643E40297}" srcOrd="5" destOrd="0" presId="urn:microsoft.com/office/officeart/2005/8/layout/hierarchy1#1"/>
    <dgm:cxn modelId="{0B26F78B-3C63-4F50-B406-A153731AC8F7}" type="presParOf" srcId="{DD1028FD-72FA-40B1-A183-F85643E40297}" destId="{4E3FE2F2-5E5E-44B3-9387-7A45C632FB0B}" srcOrd="0" destOrd="0" presId="urn:microsoft.com/office/officeart/2005/8/layout/hierarchy1#1"/>
    <dgm:cxn modelId="{DEF7E989-D24E-4F02-8790-A05CB836E4AD}" type="presParOf" srcId="{4E3FE2F2-5E5E-44B3-9387-7A45C632FB0B}" destId="{77624390-64B5-453B-8F52-A2A90D139190}" srcOrd="0" destOrd="0" presId="urn:microsoft.com/office/officeart/2005/8/layout/hierarchy1#1"/>
    <dgm:cxn modelId="{2C91035D-B215-40EC-B8B1-BD67509C2ED7}" type="presParOf" srcId="{4E3FE2F2-5E5E-44B3-9387-7A45C632FB0B}" destId="{9662EAAA-5A7E-4DF3-8EE3-E5C029B6C2BF}" srcOrd="1" destOrd="0" presId="urn:microsoft.com/office/officeart/2005/8/layout/hierarchy1#1"/>
    <dgm:cxn modelId="{1028CA50-0E36-4152-A125-5F6D2033C63E}" type="presParOf" srcId="{DD1028FD-72FA-40B1-A183-F85643E40297}" destId="{FE984552-F2EF-4A56-924F-20CCAB8A9DB7}" srcOrd="1" destOrd="0" presId="urn:microsoft.com/office/officeart/2005/8/layout/hierarchy1#1"/>
    <dgm:cxn modelId="{7D89B99F-88C8-47FD-B99F-A8A5360E7C0E}" type="presParOf" srcId="{FE984552-F2EF-4A56-924F-20CCAB8A9DB7}" destId="{6BB2E7BE-D8CF-4346-A7E4-40CCD6D2061D}" srcOrd="0" destOrd="0" presId="urn:microsoft.com/office/officeart/2005/8/layout/hierarchy1#1"/>
    <dgm:cxn modelId="{34C6D202-0F84-43B4-8EFD-45941E648063}" type="presParOf" srcId="{FE984552-F2EF-4A56-924F-20CCAB8A9DB7}" destId="{E6FE9381-858D-4396-9D58-70B0802FE3F6}" srcOrd="1" destOrd="0" presId="urn:microsoft.com/office/officeart/2005/8/layout/hierarchy1#1"/>
    <dgm:cxn modelId="{79649F8A-67E3-4465-9AF6-2E8B6C74ACF7}" type="presParOf" srcId="{E6FE9381-858D-4396-9D58-70B0802FE3F6}" destId="{DBB7F237-7F58-4EFC-A01E-07AAB3EE5A82}" srcOrd="0" destOrd="0" presId="urn:microsoft.com/office/officeart/2005/8/layout/hierarchy1#1"/>
    <dgm:cxn modelId="{0CF8AB00-662F-462F-90AC-08FE352EAB5F}" type="presParOf" srcId="{DBB7F237-7F58-4EFC-A01E-07AAB3EE5A82}" destId="{E0B984A2-B043-4524-AC4F-AD173336CED7}" srcOrd="0" destOrd="0" presId="urn:microsoft.com/office/officeart/2005/8/layout/hierarchy1#1"/>
    <dgm:cxn modelId="{108A31B0-5F80-4363-8EDD-A8C12BC411DE}" type="presParOf" srcId="{DBB7F237-7F58-4EFC-A01E-07AAB3EE5A82}" destId="{08DC7F29-E10E-418F-8C67-67E1CAE6C8A0}" srcOrd="1" destOrd="0" presId="urn:microsoft.com/office/officeart/2005/8/layout/hierarchy1#1"/>
    <dgm:cxn modelId="{67096E87-1E46-479E-BF3A-B20EF06D522F}" type="presParOf" srcId="{E6FE9381-858D-4396-9D58-70B0802FE3F6}" destId="{516952A9-65F3-4E0D-9E89-E23031DCA02B}" srcOrd="1" destOrd="0" presId="urn:microsoft.com/office/officeart/2005/8/layout/hierarchy1#1"/>
    <dgm:cxn modelId="{6FFF2D59-28DD-40DD-A48F-CF4F3B35361A}" type="presParOf" srcId="{FD9D56FB-B773-42A6-B641-397D25FAF6FB}" destId="{BA5E7CA9-3C61-461D-A608-7593AB57056E}" srcOrd="6" destOrd="0" presId="urn:microsoft.com/office/officeart/2005/8/layout/hierarchy1#1"/>
    <dgm:cxn modelId="{5D929AD8-DE14-4D07-AFEC-C745EA198089}" type="presParOf" srcId="{FD9D56FB-B773-42A6-B641-397D25FAF6FB}" destId="{0B2A6729-9AEE-4518-98E2-1D9940369B7E}" srcOrd="7" destOrd="0" presId="urn:microsoft.com/office/officeart/2005/8/layout/hierarchy1#1"/>
    <dgm:cxn modelId="{09D2F9B2-BE26-4BE0-950E-FA2A743D221A}" type="presParOf" srcId="{0B2A6729-9AEE-4518-98E2-1D9940369B7E}" destId="{95CA48B7-F0FA-42AD-81E2-718B32A2292C}" srcOrd="0" destOrd="0" presId="urn:microsoft.com/office/officeart/2005/8/layout/hierarchy1#1"/>
    <dgm:cxn modelId="{44FA9E85-E26C-4193-8BFC-713B8752C7BF}" type="presParOf" srcId="{95CA48B7-F0FA-42AD-81E2-718B32A2292C}" destId="{8BA0C262-1BD0-43C3-8F45-4BC230A56473}" srcOrd="0" destOrd="0" presId="urn:microsoft.com/office/officeart/2005/8/layout/hierarchy1#1"/>
    <dgm:cxn modelId="{A63DD173-0EB2-413C-988A-651C1C5C70A4}" type="presParOf" srcId="{95CA48B7-F0FA-42AD-81E2-718B32A2292C}" destId="{EFDD9F69-E7E5-4A93-8F13-10F3CAE5030D}" srcOrd="1" destOrd="0" presId="urn:microsoft.com/office/officeart/2005/8/layout/hierarchy1#1"/>
    <dgm:cxn modelId="{8E98015F-E384-4520-8476-62653FA933F2}" type="presParOf" srcId="{0B2A6729-9AEE-4518-98E2-1D9940369B7E}" destId="{197ABB7B-396E-4135-8C89-C00F6078B90F}" srcOrd="1" destOrd="0" presId="urn:microsoft.com/office/officeart/2005/8/layout/hierarchy1#1"/>
    <dgm:cxn modelId="{512FF915-50E8-4314-90EF-339AEB176F26}" type="presParOf" srcId="{197ABB7B-396E-4135-8C89-C00F6078B90F}" destId="{AA6F9E02-73B3-4698-861D-9799BE44C7EC}" srcOrd="0" destOrd="0" presId="urn:microsoft.com/office/officeart/2005/8/layout/hierarchy1#1"/>
    <dgm:cxn modelId="{95BD03BF-5ED5-47B4-9602-72632454E6FD}" type="presParOf" srcId="{197ABB7B-396E-4135-8C89-C00F6078B90F}" destId="{EB9757F7-EE8D-4014-8204-D01E3286AA62}" srcOrd="1" destOrd="0" presId="urn:microsoft.com/office/officeart/2005/8/layout/hierarchy1#1"/>
    <dgm:cxn modelId="{40A2CE06-7785-4A32-8825-CF1872823E93}" type="presParOf" srcId="{EB9757F7-EE8D-4014-8204-D01E3286AA62}" destId="{303598F2-4B63-4F78-8181-0A10A0966728}" srcOrd="0" destOrd="0" presId="urn:microsoft.com/office/officeart/2005/8/layout/hierarchy1#1"/>
    <dgm:cxn modelId="{D1B78BF2-3B70-4133-A7F6-97CD317590CF}" type="presParOf" srcId="{303598F2-4B63-4F78-8181-0A10A0966728}" destId="{6355ADDF-0D40-44EC-B8B3-096A937B9179}" srcOrd="0" destOrd="0" presId="urn:microsoft.com/office/officeart/2005/8/layout/hierarchy1#1"/>
    <dgm:cxn modelId="{8AAB38F8-9E66-4840-9B58-6604F18B5F68}" type="presParOf" srcId="{303598F2-4B63-4F78-8181-0A10A0966728}" destId="{9AF74ADF-566F-4B2A-AB00-3848370265DE}" srcOrd="1" destOrd="0" presId="urn:microsoft.com/office/officeart/2005/8/layout/hierarchy1#1"/>
    <dgm:cxn modelId="{DF13F57D-A7CE-4B8F-9DD5-336FA8D40A7C}" type="presParOf" srcId="{EB9757F7-EE8D-4014-8204-D01E3286AA62}" destId="{9B3DD919-E2ED-4531-A022-78CCF8FFFA1D}" srcOrd="1" destOrd="0" presId="urn:microsoft.com/office/officeart/2005/8/layout/hierarchy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44EFC9A-15EE-4926-B9F7-508271318974}" type="doc">
      <dgm:prSet loTypeId="urn:microsoft.com/office/officeart/2005/8/layout/hierarchy1#2" loCatId="hierarchy" qsTypeId="urn:microsoft.com/office/officeart/2005/8/quickstyle/simple1#2" qsCatId="simple" csTypeId="urn:microsoft.com/office/officeart/2005/8/colors/colorful2#2" csCatId="colorful" phldr="1"/>
      <dgm:spPr/>
      <dgm:t>
        <a:bodyPr/>
        <a:lstStyle/>
        <a:p>
          <a:endParaRPr lang="en-GB"/>
        </a:p>
      </dgm:t>
    </dgm:pt>
    <dgm:pt modelId="{3797F512-9711-4D35-AF6D-F8A7AE7D9444}">
      <dgm:prSet phldrT="[Text]" phldr="0" custT="1"/>
      <dgm:spPr/>
      <dgm:t>
        <a:bodyPr vert="horz" wrap="square"/>
        <a:lstStyle/>
        <a:p>
          <a:pPr>
            <a:lnSpc>
              <a:spcPct val="100000"/>
            </a:lnSpc>
            <a:spcBef>
              <a:spcPct val="0"/>
            </a:spcBef>
            <a:spcAft>
              <a:spcPct val="35000"/>
            </a:spcAft>
          </a:pPr>
          <a:r>
            <a:rPr lang="en-GB" sz="1200" dirty="0"/>
            <a:t>Eu quero focar no diálogo dos estudantes.</a:t>
          </a:r>
        </a:p>
        <a:p>
          <a:pPr>
            <a:lnSpc>
              <a:spcPct val="100000"/>
            </a:lnSpc>
            <a:spcBef>
              <a:spcPct val="0"/>
            </a:spcBef>
            <a:spcAft>
              <a:spcPct val="35000"/>
            </a:spcAft>
          </a:pPr>
          <a:r>
            <a:rPr lang="en-GB" sz="1200" dirty="0"/>
            <a:t>Eu quero...</a:t>
          </a:r>
        </a:p>
        <a:p>
          <a:pPr>
            <a:lnSpc>
              <a:spcPct val="100000"/>
            </a:lnSpc>
            <a:spcBef>
              <a:spcPct val="0"/>
            </a:spcBef>
            <a:spcAft>
              <a:spcPct val="35000"/>
            </a:spcAft>
          </a:pPr>
          <a:endParaRPr lang="en-GB" sz="1000" dirty="0"/>
        </a:p>
      </dgm:t>
    </dgm:pt>
    <dgm:pt modelId="{8EEC9DF2-698D-402A-8219-D5755A078EB4}" type="parTrans" cxnId="{10E2F98B-B8F3-4689-96BF-8D0F19D81816}">
      <dgm:prSet/>
      <dgm:spPr/>
      <dgm:t>
        <a:bodyPr/>
        <a:lstStyle/>
        <a:p>
          <a:endParaRPr lang="en-GB"/>
        </a:p>
      </dgm:t>
    </dgm:pt>
    <dgm:pt modelId="{61E80654-A1FC-43FC-BBA7-F913D5B2E4CE}" type="sibTrans" cxnId="{10E2F98B-B8F3-4689-96BF-8D0F19D81816}">
      <dgm:prSet/>
      <dgm:spPr/>
      <dgm:t>
        <a:bodyPr/>
        <a:lstStyle/>
        <a:p>
          <a:endParaRPr lang="en-GB"/>
        </a:p>
      </dgm:t>
    </dgm:pt>
    <dgm:pt modelId="{0EF9529A-7D1E-49BF-B35E-1D38B21B9721}">
      <dgm:prSet phldrT="[Text]" phldr="0" custT="1"/>
      <dgm:spPr/>
      <dgm:t>
        <a:bodyPr vert="horz" wrap="square"/>
        <a:lstStyle/>
        <a:p>
          <a:pPr>
            <a:lnSpc>
              <a:spcPct val="100000"/>
            </a:lnSpc>
            <a:spcBef>
              <a:spcPct val="0"/>
            </a:spcBef>
            <a:spcAft>
              <a:spcPct val="35000"/>
            </a:spcAft>
          </a:pPr>
          <a:r>
            <a:rPr lang="en-GB" sz="1200" dirty="0"/>
            <a:t>Ajudar os estudantes a fornecerem razões para suas ideias (</a:t>
          </a:r>
          <a:r>
            <a:rPr lang="en-GB" sz="1200" b="1" dirty="0"/>
            <a:t>Tornar o raciocínio explícito, </a:t>
          </a:r>
          <a:r>
            <a:rPr lang="en-GB" sz="1200" b="1" dirty="0">
              <a:solidFill>
                <a:schemeClr val="tx1"/>
              </a:solidFill>
            </a:rPr>
            <a:t>TR)</a:t>
          </a:r>
        </a:p>
      </dgm:t>
    </dgm:pt>
    <dgm:pt modelId="{3BE6EFF3-16EE-49EC-B74C-F0FF3B773791}" type="parTrans" cxnId="{6C706667-2551-4595-966D-3B31CBE66CAC}">
      <dgm:prSet/>
      <dgm:spPr/>
      <dgm:t>
        <a:bodyPr/>
        <a:lstStyle/>
        <a:p>
          <a:endParaRPr lang="en-GB"/>
        </a:p>
      </dgm:t>
    </dgm:pt>
    <dgm:pt modelId="{ADC53E0E-250A-4CE0-BA1D-5407F65AD4D3}" type="sibTrans" cxnId="{6C706667-2551-4595-966D-3B31CBE66CAC}">
      <dgm:prSet/>
      <dgm:spPr/>
      <dgm:t>
        <a:bodyPr/>
        <a:lstStyle/>
        <a:p>
          <a:endParaRPr lang="en-GB"/>
        </a:p>
      </dgm:t>
    </dgm:pt>
    <dgm:pt modelId="{19F143D1-99C4-4576-9076-AC84DE1E76E8}">
      <dgm:prSet phldr="0" custT="1"/>
      <dgm:spPr/>
      <dgm:t>
        <a:bodyPr vert="horz" wrap="square"/>
        <a:lstStyle/>
        <a:p>
          <a:pPr>
            <a:lnSpc>
              <a:spcPct val="100000"/>
            </a:lnSpc>
            <a:spcBef>
              <a:spcPct val="0"/>
            </a:spcBef>
            <a:spcAft>
              <a:spcPct val="35000"/>
            </a:spcAft>
          </a:pPr>
          <a:r>
            <a:rPr lang="en-GB" sz="1200" dirty="0"/>
            <a:t>Nas aulas de Estudos de Computação, ao programar em duplas, com que frequência os estudantes fornecem razões para suas decisões? Em que medida os estudantes dão razões ao fazer previsões nas aulas de ciências?</a:t>
          </a:r>
        </a:p>
      </dgm:t>
    </dgm:pt>
    <dgm:pt modelId="{DE71C02C-2B20-4655-BA26-D1AD790CCC6A}" type="parTrans" cxnId="{4FCD56E4-B7ED-449D-A59D-457639F23E94}">
      <dgm:prSet/>
      <dgm:spPr/>
      <dgm:t>
        <a:bodyPr/>
        <a:lstStyle/>
        <a:p>
          <a:endParaRPr lang="en-GB"/>
        </a:p>
      </dgm:t>
    </dgm:pt>
    <dgm:pt modelId="{42A8F873-6594-44C9-9442-B8842A5D34D0}" type="sibTrans" cxnId="{4FCD56E4-B7ED-449D-A59D-457639F23E94}">
      <dgm:prSet/>
      <dgm:spPr/>
      <dgm:t>
        <a:bodyPr/>
        <a:lstStyle/>
        <a:p>
          <a:endParaRPr lang="en-GB"/>
        </a:p>
      </dgm:t>
    </dgm:pt>
    <dgm:pt modelId="{AC5256A2-DB23-48B6-A2D5-39FAFBD374A9}">
      <dgm:prSet phldrT="[Text]" phldr="0" custT="1"/>
      <dgm:spPr/>
      <dgm:t>
        <a:bodyPr vert="horz" wrap="square"/>
        <a:lstStyle/>
        <a:p>
          <a:pPr>
            <a:lnSpc>
              <a:spcPct val="100000"/>
            </a:lnSpc>
            <a:spcBef>
              <a:spcPct val="0"/>
            </a:spcBef>
            <a:spcAft>
              <a:spcPct val="35000"/>
            </a:spcAft>
          </a:pPr>
          <a:r>
            <a:rPr lang="en-GB" sz="1200" dirty="0"/>
            <a:t>Ajudar os estudantes a questionar e desafiar as ideias uns dos outros (</a:t>
          </a:r>
          <a:r>
            <a:rPr lang="en-GB" sz="1200" b="1" dirty="0"/>
            <a:t>Desafio, </a:t>
          </a:r>
          <a:r>
            <a:rPr lang="en-GB" sz="1200" b="1" dirty="0">
              <a:solidFill>
                <a:schemeClr val="tx1"/>
              </a:solidFill>
            </a:rPr>
            <a:t>D)</a:t>
          </a:r>
        </a:p>
      </dgm:t>
    </dgm:pt>
    <dgm:pt modelId="{4B0E1BE2-48CE-4F58-8399-18A4FD052E68}" type="parTrans" cxnId="{3B9656FD-6A3D-4409-81DB-64EE99CC4A02}">
      <dgm:prSet/>
      <dgm:spPr/>
      <dgm:t>
        <a:bodyPr/>
        <a:lstStyle/>
        <a:p>
          <a:endParaRPr lang="en-GB"/>
        </a:p>
      </dgm:t>
    </dgm:pt>
    <dgm:pt modelId="{DB95D935-E4E4-4D6F-9513-5DC1F498D52D}" type="sibTrans" cxnId="{3B9656FD-6A3D-4409-81DB-64EE99CC4A02}">
      <dgm:prSet/>
      <dgm:spPr/>
      <dgm:t>
        <a:bodyPr/>
        <a:lstStyle/>
        <a:p>
          <a:endParaRPr lang="en-GB"/>
        </a:p>
      </dgm:t>
    </dgm:pt>
    <dgm:pt modelId="{3C855A7B-2703-4ADA-8FE2-A48A07197946}">
      <dgm:prSet phldr="0" custT="1"/>
      <dgm:spPr/>
      <dgm:t>
        <a:bodyPr vert="horz" wrap="square"/>
        <a:lstStyle/>
        <a:p>
          <a:pPr>
            <a:lnSpc>
              <a:spcPct val="100000"/>
            </a:lnSpc>
            <a:spcBef>
              <a:spcPct val="0"/>
            </a:spcBef>
            <a:spcAft>
              <a:spcPct val="35000"/>
            </a:spcAft>
          </a:pPr>
          <a:r>
            <a:rPr lang="en-GB" sz="1200" dirty="0"/>
            <a:t>Até que ponto meus alunos desafiam as ideias uns dos outros ao examinar fontes na disciplina de história? No módulo de Mídia e Gênero (Bacharelado em Sociologia), quão bem meus alunos avaliam diferentes teorias críticas durante as discussões?</a:t>
          </a:r>
        </a:p>
      </dgm:t>
    </dgm:pt>
    <dgm:pt modelId="{54243F6C-705C-4A67-8FD0-DCF9B11057A0}" type="parTrans" cxnId="{31836452-BD2B-4926-9E6A-FE55C1BAE22F}">
      <dgm:prSet/>
      <dgm:spPr/>
      <dgm:t>
        <a:bodyPr/>
        <a:lstStyle/>
        <a:p>
          <a:endParaRPr lang="en-GB"/>
        </a:p>
      </dgm:t>
    </dgm:pt>
    <dgm:pt modelId="{FEAE7374-2DEF-4FBC-A49A-480E49CC22F0}" type="sibTrans" cxnId="{31836452-BD2B-4926-9E6A-FE55C1BAE22F}">
      <dgm:prSet/>
      <dgm:spPr/>
      <dgm:t>
        <a:bodyPr/>
        <a:lstStyle/>
        <a:p>
          <a:endParaRPr lang="en-GB"/>
        </a:p>
      </dgm:t>
    </dgm:pt>
    <dgm:pt modelId="{4EA3A2B7-A9F3-419B-8AF1-5EA9EA41713A}">
      <dgm:prSet phldrT="[Text]" phldr="0" custT="1"/>
      <dgm:spPr/>
      <dgm:t>
        <a:bodyPr vert="horz" wrap="square"/>
        <a:lstStyle/>
        <a:p>
          <a:pPr>
            <a:lnSpc>
              <a:spcPct val="100000"/>
            </a:lnSpc>
            <a:spcBef>
              <a:spcPct val="0"/>
            </a:spcBef>
            <a:spcAft>
              <a:spcPct val="35000"/>
            </a:spcAft>
          </a:pPr>
          <a:r>
            <a:rPr lang="en-GB" sz="1200" dirty="0"/>
            <a:t>Ajudar os estudantes a </a:t>
          </a:r>
          <a:r>
            <a:rPr lang="en-GB" sz="1200" b="1" dirty="0"/>
            <a:t>construir sobre as ideias uns dos outros </a:t>
          </a:r>
          <a:r>
            <a:rPr lang="en-GB" sz="1200" dirty="0"/>
            <a:t>(</a:t>
          </a:r>
          <a:r>
            <a:rPr lang="en-GB" sz="1200" dirty="0">
              <a:solidFill>
                <a:schemeClr val="tx1"/>
              </a:solidFill>
            </a:rPr>
            <a:t>DI</a:t>
          </a:r>
          <a:r>
            <a:rPr lang="en-GB" sz="1200" dirty="0"/>
            <a:t>)</a:t>
          </a:r>
        </a:p>
      </dgm:t>
    </dgm:pt>
    <dgm:pt modelId="{6ECA2432-018C-4C89-8553-6FC214D1A4B2}" type="parTrans" cxnId="{B0F9B221-6D29-4873-B00F-9B85FA5F9732}">
      <dgm:prSet/>
      <dgm:spPr/>
      <dgm:t>
        <a:bodyPr/>
        <a:lstStyle/>
        <a:p>
          <a:endParaRPr lang="en-GB"/>
        </a:p>
      </dgm:t>
    </dgm:pt>
    <dgm:pt modelId="{FB78A00E-9CF9-42F6-BEEC-57DB0FE8CB68}" type="sibTrans" cxnId="{B0F9B221-6D29-4873-B00F-9B85FA5F9732}">
      <dgm:prSet/>
      <dgm:spPr/>
      <dgm:t>
        <a:bodyPr/>
        <a:lstStyle/>
        <a:p>
          <a:endParaRPr lang="en-GB"/>
        </a:p>
      </dgm:t>
    </dgm:pt>
    <dgm:pt modelId="{978EFC1B-40B6-4DAB-A549-49665233685D}">
      <dgm:prSet phldrT="[Text]" phldr="0" custT="1"/>
      <dgm:spPr/>
      <dgm:t>
        <a:bodyPr vert="horz" wrap="square"/>
        <a:lstStyle/>
        <a:p>
          <a:pPr>
            <a:lnSpc>
              <a:spcPct val="100000"/>
            </a:lnSpc>
            <a:spcBef>
              <a:spcPct val="0"/>
            </a:spcBef>
            <a:spcAft>
              <a:spcPct val="35000"/>
            </a:spcAft>
          </a:pPr>
          <a:r>
            <a:rPr lang="en-GB" sz="1200" dirty="0"/>
            <a:t>Até que ponto meus alunos da Educação Infantil constroem sobre as ideias uns dos outros durante o jogo de mundo pequeno? Quão bem os estudantes aprofundam sua compreensão ao construir sobre as ideias uns dos outros?</a:t>
          </a:r>
        </a:p>
      </dgm:t>
    </dgm:pt>
    <dgm:pt modelId="{CEBF41E6-2327-419F-9E6C-58D7BB9D3382}" type="parTrans" cxnId="{171E0B3F-D194-462E-BB00-F9BA5FCE9028}">
      <dgm:prSet/>
      <dgm:spPr/>
      <dgm:t>
        <a:bodyPr/>
        <a:lstStyle/>
        <a:p>
          <a:endParaRPr lang="en-GB"/>
        </a:p>
      </dgm:t>
    </dgm:pt>
    <dgm:pt modelId="{B4C50E85-751F-4CAF-9132-D228A3054AC0}" type="sibTrans" cxnId="{171E0B3F-D194-462E-BB00-F9BA5FCE9028}">
      <dgm:prSet/>
      <dgm:spPr/>
      <dgm:t>
        <a:bodyPr/>
        <a:lstStyle/>
        <a:p>
          <a:endParaRPr lang="en-GB"/>
        </a:p>
      </dgm:t>
    </dgm:pt>
    <dgm:pt modelId="{2CBC7DC3-EAC7-4006-96CB-A5D4046DADE7}">
      <dgm:prSet phldrT="[Text]" phldr="0" custT="1"/>
      <dgm:spPr/>
      <dgm:t>
        <a:bodyPr vert="horz" wrap="square"/>
        <a:lstStyle/>
        <a:p>
          <a:pPr>
            <a:lnSpc>
              <a:spcPct val="100000"/>
            </a:lnSpc>
            <a:spcBef>
              <a:spcPct val="0"/>
            </a:spcBef>
            <a:spcAft>
              <a:spcPct val="35000"/>
            </a:spcAft>
          </a:pPr>
          <a:r>
            <a:rPr lang="en-GB" sz="1200" b="1" dirty="0"/>
            <a:t>Ajudar os estudantes a fazerem conexões em uma sequência de aprendizado (Conectar, C)</a:t>
          </a:r>
        </a:p>
      </dgm:t>
    </dgm:pt>
    <dgm:pt modelId="{02975EFF-F6A4-49A7-A77F-CB86E1CAE7FF}" type="parTrans" cxnId="{0A9B7B9A-6ECE-4BA8-A551-098BCC09245C}">
      <dgm:prSet/>
      <dgm:spPr/>
      <dgm:t>
        <a:bodyPr/>
        <a:lstStyle/>
        <a:p>
          <a:endParaRPr lang="en-GB"/>
        </a:p>
      </dgm:t>
    </dgm:pt>
    <dgm:pt modelId="{4E77197E-981F-4200-B6B4-41D2B8713311}" type="sibTrans" cxnId="{0A9B7B9A-6ECE-4BA8-A551-098BCC09245C}">
      <dgm:prSet/>
      <dgm:spPr/>
      <dgm:t>
        <a:bodyPr/>
        <a:lstStyle/>
        <a:p>
          <a:endParaRPr lang="en-GB"/>
        </a:p>
      </dgm:t>
    </dgm:pt>
    <dgm:pt modelId="{71F725E2-B8D0-4540-8D18-92FDEFDF672E}">
      <dgm:prSet phldrT="[Text]" phldr="0" custT="1"/>
      <dgm:spPr/>
      <dgm:t>
        <a:bodyPr vert="horz" wrap="square"/>
        <a:lstStyle/>
        <a:p>
          <a:pPr>
            <a:lnSpc>
              <a:spcPct val="100000"/>
            </a:lnSpc>
            <a:spcBef>
              <a:spcPct val="0"/>
            </a:spcBef>
            <a:spcAft>
              <a:spcPct val="35000"/>
            </a:spcAft>
          </a:pPr>
          <a:r>
            <a:rPr lang="en-GB" sz="1150" dirty="0"/>
            <a:t>Até que ponto os alunos trazem suas próprias experiências para a discussão em sala de aula na disciplina de Educação Religiosa? Em que medida meus alunos conseguem estabelecer conexões com a Revolução Russa durante a discussão do livro 'A Revolução dos Bichos'?      </a:t>
          </a:r>
          <a:endParaRPr sz="1150" dirty="0"/>
        </a:p>
      </dgm:t>
    </dgm:pt>
    <dgm:pt modelId="{85B46C3F-BABD-43B0-A25A-5E5585BE5E06}" type="parTrans" cxnId="{694EA2F4-8CD2-46B5-977A-6A836B1AE157}">
      <dgm:prSet/>
      <dgm:spPr/>
      <dgm:t>
        <a:bodyPr/>
        <a:lstStyle/>
        <a:p>
          <a:endParaRPr lang="en-GB"/>
        </a:p>
      </dgm:t>
    </dgm:pt>
    <dgm:pt modelId="{EEA9ECF3-C058-469E-9BDA-4701E4AF777D}" type="sibTrans" cxnId="{694EA2F4-8CD2-46B5-977A-6A836B1AE157}">
      <dgm:prSet/>
      <dgm:spPr/>
      <dgm:t>
        <a:bodyPr/>
        <a:lstStyle/>
        <a:p>
          <a:endParaRPr lang="en-GB"/>
        </a:p>
      </dgm:t>
    </dgm:pt>
    <dgm:pt modelId="{913763D1-64EF-48E3-96BD-5173A68A1FE5}" type="pres">
      <dgm:prSet presAssocID="{A44EFC9A-15EE-4926-B9F7-508271318974}" presName="hierChild1" presStyleCnt="0">
        <dgm:presLayoutVars>
          <dgm:chPref val="1"/>
          <dgm:dir/>
          <dgm:animOne val="branch"/>
          <dgm:animLvl val="lvl"/>
          <dgm:resizeHandles/>
        </dgm:presLayoutVars>
      </dgm:prSet>
      <dgm:spPr/>
    </dgm:pt>
    <dgm:pt modelId="{26A00C83-38D1-4B4C-9A43-349F853DB6D4}" type="pres">
      <dgm:prSet presAssocID="{3797F512-9711-4D35-AF6D-F8A7AE7D9444}" presName="hierRoot1" presStyleCnt="0"/>
      <dgm:spPr/>
    </dgm:pt>
    <dgm:pt modelId="{15C82281-459E-46A0-8BE0-6344C79945F5}" type="pres">
      <dgm:prSet presAssocID="{3797F512-9711-4D35-AF6D-F8A7AE7D9444}" presName="composite" presStyleCnt="0"/>
      <dgm:spPr/>
    </dgm:pt>
    <dgm:pt modelId="{083A4B5A-8E70-4987-AAB0-65522270F8FA}" type="pres">
      <dgm:prSet presAssocID="{3797F512-9711-4D35-AF6D-F8A7AE7D9444}" presName="background" presStyleLbl="node0" presStyleIdx="0" presStyleCnt="1"/>
      <dgm:spPr/>
    </dgm:pt>
    <dgm:pt modelId="{5E747C84-64D1-4CFC-B2DA-284E2902F930}" type="pres">
      <dgm:prSet presAssocID="{3797F512-9711-4D35-AF6D-F8A7AE7D9444}" presName="text" presStyleLbl="fgAcc0" presStyleIdx="0" presStyleCnt="1">
        <dgm:presLayoutVars>
          <dgm:chPref val="3"/>
        </dgm:presLayoutVars>
      </dgm:prSet>
      <dgm:spPr/>
    </dgm:pt>
    <dgm:pt modelId="{FD9D56FB-B773-42A6-B641-397D25FAF6FB}" type="pres">
      <dgm:prSet presAssocID="{3797F512-9711-4D35-AF6D-F8A7AE7D9444}" presName="hierChild2" presStyleCnt="0"/>
      <dgm:spPr/>
    </dgm:pt>
    <dgm:pt modelId="{696A1F71-EFE8-4E69-824E-9029AFC16744}" type="pres">
      <dgm:prSet presAssocID="{3BE6EFF3-16EE-49EC-B74C-F0FF3B773791}" presName="Name10" presStyleLbl="parChTrans1D2" presStyleIdx="0" presStyleCnt="4"/>
      <dgm:spPr/>
    </dgm:pt>
    <dgm:pt modelId="{162968DE-8744-4CCD-BEBE-C079D22D9D57}" type="pres">
      <dgm:prSet presAssocID="{0EF9529A-7D1E-49BF-B35E-1D38B21B9721}" presName="hierRoot2" presStyleCnt="0"/>
      <dgm:spPr/>
    </dgm:pt>
    <dgm:pt modelId="{C384E536-14D5-4D5C-9004-024D885B0A40}" type="pres">
      <dgm:prSet presAssocID="{0EF9529A-7D1E-49BF-B35E-1D38B21B9721}" presName="composite2" presStyleCnt="0"/>
      <dgm:spPr/>
    </dgm:pt>
    <dgm:pt modelId="{618E41CB-1EE8-4AF8-9EDF-49658D68382E}" type="pres">
      <dgm:prSet presAssocID="{0EF9529A-7D1E-49BF-B35E-1D38B21B9721}" presName="background2" presStyleLbl="node2" presStyleIdx="0" presStyleCnt="4"/>
      <dgm:spPr>
        <a:solidFill>
          <a:schemeClr val="accent2"/>
        </a:solidFill>
      </dgm:spPr>
    </dgm:pt>
    <dgm:pt modelId="{DEAF3728-5157-4AAB-AEA7-C4988424C4E7}" type="pres">
      <dgm:prSet presAssocID="{0EF9529A-7D1E-49BF-B35E-1D38B21B9721}" presName="text2" presStyleLbl="fgAcc2" presStyleIdx="0" presStyleCnt="4" custScaleX="110011" custScaleY="94710">
        <dgm:presLayoutVars>
          <dgm:chPref val="3"/>
        </dgm:presLayoutVars>
      </dgm:prSet>
      <dgm:spPr/>
    </dgm:pt>
    <dgm:pt modelId="{1F4641B5-9B9E-44F4-BB31-F4547413174D}" type="pres">
      <dgm:prSet presAssocID="{0EF9529A-7D1E-49BF-B35E-1D38B21B9721}" presName="hierChild3" presStyleCnt="0"/>
      <dgm:spPr/>
    </dgm:pt>
    <dgm:pt modelId="{8EC3C499-609C-48E0-8562-332644E4056B}" type="pres">
      <dgm:prSet presAssocID="{DE71C02C-2B20-4655-BA26-D1AD790CCC6A}" presName="Name17" presStyleLbl="parChTrans1D3" presStyleIdx="0" presStyleCnt="4"/>
      <dgm:spPr/>
    </dgm:pt>
    <dgm:pt modelId="{19FD7523-5E87-4853-8E87-3F69161DC3E3}" type="pres">
      <dgm:prSet presAssocID="{19F143D1-99C4-4576-9076-AC84DE1E76E8}" presName="hierRoot3" presStyleCnt="0"/>
      <dgm:spPr/>
    </dgm:pt>
    <dgm:pt modelId="{6044763F-3DC9-4753-9155-74F959450F5D}" type="pres">
      <dgm:prSet presAssocID="{19F143D1-99C4-4576-9076-AC84DE1E76E8}" presName="composite3" presStyleCnt="0"/>
      <dgm:spPr/>
    </dgm:pt>
    <dgm:pt modelId="{CFA8AB19-50A2-4BDE-BE47-362251146DE1}" type="pres">
      <dgm:prSet presAssocID="{19F143D1-99C4-4576-9076-AC84DE1E76E8}" presName="background3" presStyleLbl="node3" presStyleIdx="0" presStyleCnt="4"/>
      <dgm:spPr>
        <a:solidFill>
          <a:schemeClr val="accent2"/>
        </a:solidFill>
      </dgm:spPr>
    </dgm:pt>
    <dgm:pt modelId="{AD40BA6B-1408-4A34-A245-8DF5C38FC381}" type="pres">
      <dgm:prSet presAssocID="{19F143D1-99C4-4576-9076-AC84DE1E76E8}" presName="text3" presStyleLbl="fgAcc3" presStyleIdx="0" presStyleCnt="4" custScaleY="237130">
        <dgm:presLayoutVars>
          <dgm:chPref val="3"/>
        </dgm:presLayoutVars>
      </dgm:prSet>
      <dgm:spPr/>
    </dgm:pt>
    <dgm:pt modelId="{8719468E-4628-415D-97B0-4D807113A168}" type="pres">
      <dgm:prSet presAssocID="{19F143D1-99C4-4576-9076-AC84DE1E76E8}" presName="hierChild4" presStyleCnt="0"/>
      <dgm:spPr/>
    </dgm:pt>
    <dgm:pt modelId="{ABAA81A1-E5A6-43FB-9C5E-2881410480F1}" type="pres">
      <dgm:prSet presAssocID="{4B0E1BE2-48CE-4F58-8399-18A4FD052E68}" presName="Name10" presStyleLbl="parChTrans1D2" presStyleIdx="1" presStyleCnt="4"/>
      <dgm:spPr/>
    </dgm:pt>
    <dgm:pt modelId="{1B7C7A8E-5B08-44F0-ACE2-D072259A0D57}" type="pres">
      <dgm:prSet presAssocID="{AC5256A2-DB23-48B6-A2D5-39FAFBD374A9}" presName="hierRoot2" presStyleCnt="0"/>
      <dgm:spPr/>
    </dgm:pt>
    <dgm:pt modelId="{B85F5D9C-B2E3-4336-87F4-905C2819F3CB}" type="pres">
      <dgm:prSet presAssocID="{AC5256A2-DB23-48B6-A2D5-39FAFBD374A9}" presName="composite2" presStyleCnt="0"/>
      <dgm:spPr/>
    </dgm:pt>
    <dgm:pt modelId="{2F44E952-0E5F-4274-9971-F44565490D60}" type="pres">
      <dgm:prSet presAssocID="{AC5256A2-DB23-48B6-A2D5-39FAFBD374A9}" presName="background2" presStyleLbl="node2" presStyleIdx="1" presStyleCnt="4"/>
      <dgm:spPr>
        <a:solidFill>
          <a:srgbClr val="FFFF00"/>
        </a:solidFill>
      </dgm:spPr>
    </dgm:pt>
    <dgm:pt modelId="{2C11C53A-B5AF-418B-9E37-E825B6E36F16}" type="pres">
      <dgm:prSet presAssocID="{AC5256A2-DB23-48B6-A2D5-39FAFBD374A9}" presName="text2" presStyleLbl="fgAcc2" presStyleIdx="1" presStyleCnt="4">
        <dgm:presLayoutVars>
          <dgm:chPref val="3"/>
        </dgm:presLayoutVars>
      </dgm:prSet>
      <dgm:spPr/>
    </dgm:pt>
    <dgm:pt modelId="{37635459-51F7-4364-ACC7-3390BB1567BE}" type="pres">
      <dgm:prSet presAssocID="{AC5256A2-DB23-48B6-A2D5-39FAFBD374A9}" presName="hierChild3" presStyleCnt="0"/>
      <dgm:spPr/>
    </dgm:pt>
    <dgm:pt modelId="{D0949CDC-DF44-43E4-A5BF-01FC7AF4EFEF}" type="pres">
      <dgm:prSet presAssocID="{54243F6C-705C-4A67-8FD0-DCF9B11057A0}" presName="Name17" presStyleLbl="parChTrans1D3" presStyleIdx="1" presStyleCnt="4"/>
      <dgm:spPr/>
    </dgm:pt>
    <dgm:pt modelId="{AD467BD1-1C32-483D-8132-7678224C601B}" type="pres">
      <dgm:prSet presAssocID="{3C855A7B-2703-4ADA-8FE2-A48A07197946}" presName="hierRoot3" presStyleCnt="0"/>
      <dgm:spPr/>
    </dgm:pt>
    <dgm:pt modelId="{EDCAA794-AC6E-48B5-963B-DE7B32251429}" type="pres">
      <dgm:prSet presAssocID="{3C855A7B-2703-4ADA-8FE2-A48A07197946}" presName="composite3" presStyleCnt="0"/>
      <dgm:spPr/>
    </dgm:pt>
    <dgm:pt modelId="{52E337CD-D41A-4D4B-A14F-982221B9FF2E}" type="pres">
      <dgm:prSet presAssocID="{3C855A7B-2703-4ADA-8FE2-A48A07197946}" presName="background3" presStyleLbl="node3" presStyleIdx="1" presStyleCnt="4"/>
      <dgm:spPr>
        <a:solidFill>
          <a:srgbClr val="FFFF00"/>
        </a:solidFill>
      </dgm:spPr>
    </dgm:pt>
    <dgm:pt modelId="{D618D61F-BDA9-4768-9CD2-620E0DC97166}" type="pres">
      <dgm:prSet presAssocID="{3C855A7B-2703-4ADA-8FE2-A48A07197946}" presName="text3" presStyleLbl="fgAcc3" presStyleIdx="1" presStyleCnt="4" custScaleY="240766">
        <dgm:presLayoutVars>
          <dgm:chPref val="3"/>
        </dgm:presLayoutVars>
      </dgm:prSet>
      <dgm:spPr/>
    </dgm:pt>
    <dgm:pt modelId="{48A4CC6D-C2CD-4E95-87EF-54BC47D9C1C6}" type="pres">
      <dgm:prSet presAssocID="{3C855A7B-2703-4ADA-8FE2-A48A07197946}" presName="hierChild4" presStyleCnt="0"/>
      <dgm:spPr/>
    </dgm:pt>
    <dgm:pt modelId="{B9F06BBE-66AA-4F14-8E92-80E68DE4AF7C}" type="pres">
      <dgm:prSet presAssocID="{6ECA2432-018C-4C89-8553-6FC214D1A4B2}" presName="Name10" presStyleLbl="parChTrans1D2" presStyleIdx="2" presStyleCnt="4"/>
      <dgm:spPr/>
    </dgm:pt>
    <dgm:pt modelId="{DD1028FD-72FA-40B1-A183-F85643E40297}" type="pres">
      <dgm:prSet presAssocID="{4EA3A2B7-A9F3-419B-8AF1-5EA9EA41713A}" presName="hierRoot2" presStyleCnt="0"/>
      <dgm:spPr/>
    </dgm:pt>
    <dgm:pt modelId="{4E3FE2F2-5E5E-44B3-9387-7A45C632FB0B}" type="pres">
      <dgm:prSet presAssocID="{4EA3A2B7-A9F3-419B-8AF1-5EA9EA41713A}" presName="composite2" presStyleCnt="0"/>
      <dgm:spPr/>
    </dgm:pt>
    <dgm:pt modelId="{77624390-64B5-453B-8F52-A2A90D139190}" type="pres">
      <dgm:prSet presAssocID="{4EA3A2B7-A9F3-419B-8AF1-5EA9EA41713A}" presName="background2" presStyleLbl="node2" presStyleIdx="2" presStyleCnt="4"/>
      <dgm:spPr>
        <a:solidFill>
          <a:srgbClr val="92D050"/>
        </a:solidFill>
      </dgm:spPr>
    </dgm:pt>
    <dgm:pt modelId="{9662EAAA-5A7E-4DF3-8EE3-E5C029B6C2BF}" type="pres">
      <dgm:prSet presAssocID="{4EA3A2B7-A9F3-419B-8AF1-5EA9EA41713A}" presName="text2" presStyleLbl="fgAcc2" presStyleIdx="2" presStyleCnt="4">
        <dgm:presLayoutVars>
          <dgm:chPref val="3"/>
        </dgm:presLayoutVars>
      </dgm:prSet>
      <dgm:spPr/>
    </dgm:pt>
    <dgm:pt modelId="{FE984552-F2EF-4A56-924F-20CCAB8A9DB7}" type="pres">
      <dgm:prSet presAssocID="{4EA3A2B7-A9F3-419B-8AF1-5EA9EA41713A}" presName="hierChild3" presStyleCnt="0"/>
      <dgm:spPr/>
    </dgm:pt>
    <dgm:pt modelId="{6BB2E7BE-D8CF-4346-A7E4-40CCD6D2061D}" type="pres">
      <dgm:prSet presAssocID="{CEBF41E6-2327-419F-9E6C-58D7BB9D3382}" presName="Name17" presStyleLbl="parChTrans1D3" presStyleIdx="2" presStyleCnt="4"/>
      <dgm:spPr/>
    </dgm:pt>
    <dgm:pt modelId="{E6FE9381-858D-4396-9D58-70B0802FE3F6}" type="pres">
      <dgm:prSet presAssocID="{978EFC1B-40B6-4DAB-A549-49665233685D}" presName="hierRoot3" presStyleCnt="0"/>
      <dgm:spPr/>
    </dgm:pt>
    <dgm:pt modelId="{DBB7F237-7F58-4EFC-A01E-07AAB3EE5A82}" type="pres">
      <dgm:prSet presAssocID="{978EFC1B-40B6-4DAB-A549-49665233685D}" presName="composite3" presStyleCnt="0"/>
      <dgm:spPr/>
    </dgm:pt>
    <dgm:pt modelId="{E0B984A2-B043-4524-AC4F-AD173336CED7}" type="pres">
      <dgm:prSet presAssocID="{978EFC1B-40B6-4DAB-A549-49665233685D}" presName="background3" presStyleLbl="node3" presStyleIdx="2" presStyleCnt="4"/>
      <dgm:spPr>
        <a:solidFill>
          <a:srgbClr val="92D050"/>
        </a:solidFill>
      </dgm:spPr>
    </dgm:pt>
    <dgm:pt modelId="{08DC7F29-E10E-418F-8C67-67E1CAE6C8A0}" type="pres">
      <dgm:prSet presAssocID="{978EFC1B-40B6-4DAB-A549-49665233685D}" presName="text3" presStyleLbl="fgAcc3" presStyleIdx="2" presStyleCnt="4" custScaleY="253012">
        <dgm:presLayoutVars>
          <dgm:chPref val="3"/>
        </dgm:presLayoutVars>
      </dgm:prSet>
      <dgm:spPr/>
    </dgm:pt>
    <dgm:pt modelId="{516952A9-65F3-4E0D-9E89-E23031DCA02B}" type="pres">
      <dgm:prSet presAssocID="{978EFC1B-40B6-4DAB-A549-49665233685D}" presName="hierChild4" presStyleCnt="0"/>
      <dgm:spPr/>
    </dgm:pt>
    <dgm:pt modelId="{BA5E7CA9-3C61-461D-A608-7593AB57056E}" type="pres">
      <dgm:prSet presAssocID="{02975EFF-F6A4-49A7-A77F-CB86E1CAE7FF}" presName="Name10" presStyleLbl="parChTrans1D2" presStyleIdx="3" presStyleCnt="4"/>
      <dgm:spPr/>
    </dgm:pt>
    <dgm:pt modelId="{0B2A6729-9AEE-4518-98E2-1D9940369B7E}" type="pres">
      <dgm:prSet presAssocID="{2CBC7DC3-EAC7-4006-96CB-A5D4046DADE7}" presName="hierRoot2" presStyleCnt="0"/>
      <dgm:spPr/>
    </dgm:pt>
    <dgm:pt modelId="{95CA48B7-F0FA-42AD-81E2-718B32A2292C}" type="pres">
      <dgm:prSet presAssocID="{2CBC7DC3-EAC7-4006-96CB-A5D4046DADE7}" presName="composite2" presStyleCnt="0"/>
      <dgm:spPr/>
    </dgm:pt>
    <dgm:pt modelId="{8BA0C262-1BD0-43C3-8F45-4BC230A56473}" type="pres">
      <dgm:prSet presAssocID="{2CBC7DC3-EAC7-4006-96CB-A5D4046DADE7}" presName="background2" presStyleLbl="node2" presStyleIdx="3" presStyleCnt="4"/>
      <dgm:spPr>
        <a:solidFill>
          <a:srgbClr val="E13DCD"/>
        </a:solidFill>
      </dgm:spPr>
    </dgm:pt>
    <dgm:pt modelId="{EFDD9F69-E7E5-4A93-8F13-10F3CAE5030D}" type="pres">
      <dgm:prSet presAssocID="{2CBC7DC3-EAC7-4006-96CB-A5D4046DADE7}" presName="text2" presStyleLbl="fgAcc2" presStyleIdx="3" presStyleCnt="4">
        <dgm:presLayoutVars>
          <dgm:chPref val="3"/>
        </dgm:presLayoutVars>
      </dgm:prSet>
      <dgm:spPr/>
    </dgm:pt>
    <dgm:pt modelId="{197ABB7B-396E-4135-8C89-C00F6078B90F}" type="pres">
      <dgm:prSet presAssocID="{2CBC7DC3-EAC7-4006-96CB-A5D4046DADE7}" presName="hierChild3" presStyleCnt="0"/>
      <dgm:spPr/>
    </dgm:pt>
    <dgm:pt modelId="{AA6F9E02-73B3-4698-861D-9799BE44C7EC}" type="pres">
      <dgm:prSet presAssocID="{85B46C3F-BABD-43B0-A25A-5E5585BE5E06}" presName="Name17" presStyleLbl="parChTrans1D3" presStyleIdx="3" presStyleCnt="4"/>
      <dgm:spPr/>
    </dgm:pt>
    <dgm:pt modelId="{EB9757F7-EE8D-4014-8204-D01E3286AA62}" type="pres">
      <dgm:prSet presAssocID="{71F725E2-B8D0-4540-8D18-92FDEFDF672E}" presName="hierRoot3" presStyleCnt="0"/>
      <dgm:spPr/>
    </dgm:pt>
    <dgm:pt modelId="{303598F2-4B63-4F78-8181-0A10A0966728}" type="pres">
      <dgm:prSet presAssocID="{71F725E2-B8D0-4540-8D18-92FDEFDF672E}" presName="composite3" presStyleCnt="0"/>
      <dgm:spPr/>
    </dgm:pt>
    <dgm:pt modelId="{6355ADDF-0D40-44EC-B8B3-096A937B9179}" type="pres">
      <dgm:prSet presAssocID="{71F725E2-B8D0-4540-8D18-92FDEFDF672E}" presName="background3" presStyleLbl="node3" presStyleIdx="3" presStyleCnt="4"/>
      <dgm:spPr>
        <a:solidFill>
          <a:srgbClr val="E13DCD"/>
        </a:solidFill>
      </dgm:spPr>
    </dgm:pt>
    <dgm:pt modelId="{9AF74ADF-566F-4B2A-AB00-3848370265DE}" type="pres">
      <dgm:prSet presAssocID="{71F725E2-B8D0-4540-8D18-92FDEFDF672E}" presName="text3" presStyleLbl="fgAcc3" presStyleIdx="3" presStyleCnt="4" custScaleY="244158">
        <dgm:presLayoutVars>
          <dgm:chPref val="3"/>
        </dgm:presLayoutVars>
      </dgm:prSet>
      <dgm:spPr/>
    </dgm:pt>
    <dgm:pt modelId="{9B3DD919-E2ED-4531-A022-78CCF8FFFA1D}" type="pres">
      <dgm:prSet presAssocID="{71F725E2-B8D0-4540-8D18-92FDEFDF672E}" presName="hierChild4" presStyleCnt="0"/>
      <dgm:spPr/>
    </dgm:pt>
  </dgm:ptLst>
  <dgm:cxnLst>
    <dgm:cxn modelId="{67E8AD12-BD23-4970-8CA9-8F47F33F168B}" type="presOf" srcId="{71F725E2-B8D0-4540-8D18-92FDEFDF672E}" destId="{9AF74ADF-566F-4B2A-AB00-3848370265DE}" srcOrd="0" destOrd="0" presId="urn:microsoft.com/office/officeart/2005/8/layout/hierarchy1#2"/>
    <dgm:cxn modelId="{194CD219-6680-4CB9-9571-CBE7B7C10BC3}" type="presOf" srcId="{4EA3A2B7-A9F3-419B-8AF1-5EA9EA41713A}" destId="{9662EAAA-5A7E-4DF3-8EE3-E5C029B6C2BF}" srcOrd="0" destOrd="0" presId="urn:microsoft.com/office/officeart/2005/8/layout/hierarchy1#2"/>
    <dgm:cxn modelId="{B0F9B221-6D29-4873-B00F-9B85FA5F9732}" srcId="{3797F512-9711-4D35-AF6D-F8A7AE7D9444}" destId="{4EA3A2B7-A9F3-419B-8AF1-5EA9EA41713A}" srcOrd="2" destOrd="0" parTransId="{6ECA2432-018C-4C89-8553-6FC214D1A4B2}" sibTransId="{FB78A00E-9CF9-42F6-BEEC-57DB0FE8CB68}"/>
    <dgm:cxn modelId="{54C0362A-68C9-4772-9E8D-DFD350FBD3D2}" type="presOf" srcId="{2CBC7DC3-EAC7-4006-96CB-A5D4046DADE7}" destId="{EFDD9F69-E7E5-4A93-8F13-10F3CAE5030D}" srcOrd="0" destOrd="0" presId="urn:microsoft.com/office/officeart/2005/8/layout/hierarchy1#2"/>
    <dgm:cxn modelId="{171E0B3F-D194-462E-BB00-F9BA5FCE9028}" srcId="{4EA3A2B7-A9F3-419B-8AF1-5EA9EA41713A}" destId="{978EFC1B-40B6-4DAB-A549-49665233685D}" srcOrd="0" destOrd="0" parTransId="{CEBF41E6-2327-419F-9E6C-58D7BB9D3382}" sibTransId="{B4C50E85-751F-4CAF-9132-D228A3054AC0}"/>
    <dgm:cxn modelId="{31836452-BD2B-4926-9E6A-FE55C1BAE22F}" srcId="{AC5256A2-DB23-48B6-A2D5-39FAFBD374A9}" destId="{3C855A7B-2703-4ADA-8FE2-A48A07197946}" srcOrd="0" destOrd="0" parTransId="{54243F6C-705C-4A67-8FD0-DCF9B11057A0}" sibTransId="{FEAE7374-2DEF-4FBC-A49A-480E49CC22F0}"/>
    <dgm:cxn modelId="{A0C73457-A107-4CE8-863D-59C4036F9BCA}" type="presOf" srcId="{4B0E1BE2-48CE-4F58-8399-18A4FD052E68}" destId="{ABAA81A1-E5A6-43FB-9C5E-2881410480F1}" srcOrd="0" destOrd="0" presId="urn:microsoft.com/office/officeart/2005/8/layout/hierarchy1#2"/>
    <dgm:cxn modelId="{A82FD95B-5B43-4E56-94F0-4F346AB51BB2}" type="presOf" srcId="{3C855A7B-2703-4ADA-8FE2-A48A07197946}" destId="{D618D61F-BDA9-4768-9CD2-620E0DC97166}" srcOrd="0" destOrd="0" presId="urn:microsoft.com/office/officeart/2005/8/layout/hierarchy1#2"/>
    <dgm:cxn modelId="{6C706667-2551-4595-966D-3B31CBE66CAC}" srcId="{3797F512-9711-4D35-AF6D-F8A7AE7D9444}" destId="{0EF9529A-7D1E-49BF-B35E-1D38B21B9721}" srcOrd="0" destOrd="0" parTransId="{3BE6EFF3-16EE-49EC-B74C-F0FF3B773791}" sibTransId="{ADC53E0E-250A-4CE0-BA1D-5407F65AD4D3}"/>
    <dgm:cxn modelId="{C1925973-A26F-4904-B4C7-3B97700FC5BC}" type="presOf" srcId="{54243F6C-705C-4A67-8FD0-DCF9B11057A0}" destId="{D0949CDC-DF44-43E4-A5BF-01FC7AF4EFEF}" srcOrd="0" destOrd="0" presId="urn:microsoft.com/office/officeart/2005/8/layout/hierarchy1#2"/>
    <dgm:cxn modelId="{67934B8B-1C9D-4726-AF2F-C762E417C675}" type="presOf" srcId="{6ECA2432-018C-4C89-8553-6FC214D1A4B2}" destId="{B9F06BBE-66AA-4F14-8E92-80E68DE4AF7C}" srcOrd="0" destOrd="0" presId="urn:microsoft.com/office/officeart/2005/8/layout/hierarchy1#2"/>
    <dgm:cxn modelId="{10E2F98B-B8F3-4689-96BF-8D0F19D81816}" srcId="{A44EFC9A-15EE-4926-B9F7-508271318974}" destId="{3797F512-9711-4D35-AF6D-F8A7AE7D9444}" srcOrd="0" destOrd="0" parTransId="{8EEC9DF2-698D-402A-8219-D5755A078EB4}" sibTransId="{61E80654-A1FC-43FC-BBA7-F913D5B2E4CE}"/>
    <dgm:cxn modelId="{EF784E99-8064-4E99-8705-454016BFE146}" type="presOf" srcId="{978EFC1B-40B6-4DAB-A549-49665233685D}" destId="{08DC7F29-E10E-418F-8C67-67E1CAE6C8A0}" srcOrd="0" destOrd="0" presId="urn:microsoft.com/office/officeart/2005/8/layout/hierarchy1#2"/>
    <dgm:cxn modelId="{AC41B899-CFAA-4627-9D9F-20A6B2E913E1}" type="presOf" srcId="{CEBF41E6-2327-419F-9E6C-58D7BB9D3382}" destId="{6BB2E7BE-D8CF-4346-A7E4-40CCD6D2061D}" srcOrd="0" destOrd="0" presId="urn:microsoft.com/office/officeart/2005/8/layout/hierarchy1#2"/>
    <dgm:cxn modelId="{0A9B7B9A-6ECE-4BA8-A551-098BCC09245C}" srcId="{3797F512-9711-4D35-AF6D-F8A7AE7D9444}" destId="{2CBC7DC3-EAC7-4006-96CB-A5D4046DADE7}" srcOrd="3" destOrd="0" parTransId="{02975EFF-F6A4-49A7-A77F-CB86E1CAE7FF}" sibTransId="{4E77197E-981F-4200-B6B4-41D2B8713311}"/>
    <dgm:cxn modelId="{AFF1A8A1-6F7B-48B1-98B2-FCD9947677FB}" type="presOf" srcId="{A44EFC9A-15EE-4926-B9F7-508271318974}" destId="{913763D1-64EF-48E3-96BD-5173A68A1FE5}" srcOrd="0" destOrd="0" presId="urn:microsoft.com/office/officeart/2005/8/layout/hierarchy1#2"/>
    <dgm:cxn modelId="{096025A7-CE7F-49F3-9CC5-71B245FFDC49}" type="presOf" srcId="{3797F512-9711-4D35-AF6D-F8A7AE7D9444}" destId="{5E747C84-64D1-4CFC-B2DA-284E2902F930}" srcOrd="0" destOrd="0" presId="urn:microsoft.com/office/officeart/2005/8/layout/hierarchy1#2"/>
    <dgm:cxn modelId="{7EE503AD-F74B-495C-847E-2E5AE08B04F7}" type="presOf" srcId="{AC5256A2-DB23-48B6-A2D5-39FAFBD374A9}" destId="{2C11C53A-B5AF-418B-9E37-E825B6E36F16}" srcOrd="0" destOrd="0" presId="urn:microsoft.com/office/officeart/2005/8/layout/hierarchy1#2"/>
    <dgm:cxn modelId="{E3D298AF-55ED-42A2-8960-FFA55317F5C3}" type="presOf" srcId="{0EF9529A-7D1E-49BF-B35E-1D38B21B9721}" destId="{DEAF3728-5157-4AAB-AEA7-C4988424C4E7}" srcOrd="0" destOrd="0" presId="urn:microsoft.com/office/officeart/2005/8/layout/hierarchy1#2"/>
    <dgm:cxn modelId="{85B74DB8-86E5-469D-964A-681EB03CAE83}" type="presOf" srcId="{3BE6EFF3-16EE-49EC-B74C-F0FF3B773791}" destId="{696A1F71-EFE8-4E69-824E-9029AFC16744}" srcOrd="0" destOrd="0" presId="urn:microsoft.com/office/officeart/2005/8/layout/hierarchy1#2"/>
    <dgm:cxn modelId="{A856DBDA-BD0F-4571-8CA2-3CD79D2C31FE}" type="presOf" srcId="{DE71C02C-2B20-4655-BA26-D1AD790CCC6A}" destId="{8EC3C499-609C-48E0-8562-332644E4056B}" srcOrd="0" destOrd="0" presId="urn:microsoft.com/office/officeart/2005/8/layout/hierarchy1#2"/>
    <dgm:cxn modelId="{4FCD56E4-B7ED-449D-A59D-457639F23E94}" srcId="{0EF9529A-7D1E-49BF-B35E-1D38B21B9721}" destId="{19F143D1-99C4-4576-9076-AC84DE1E76E8}" srcOrd="0" destOrd="0" parTransId="{DE71C02C-2B20-4655-BA26-D1AD790CCC6A}" sibTransId="{42A8F873-6594-44C9-9442-B8842A5D34D0}"/>
    <dgm:cxn modelId="{E185C2E8-7CAF-447E-828C-A5341FD15984}" type="presOf" srcId="{02975EFF-F6A4-49A7-A77F-CB86E1CAE7FF}" destId="{BA5E7CA9-3C61-461D-A608-7593AB57056E}" srcOrd="0" destOrd="0" presId="urn:microsoft.com/office/officeart/2005/8/layout/hierarchy1#2"/>
    <dgm:cxn modelId="{2E0C9EEE-0C33-4553-91B9-E4044F9BFDB4}" type="presOf" srcId="{85B46C3F-BABD-43B0-A25A-5E5585BE5E06}" destId="{AA6F9E02-73B3-4698-861D-9799BE44C7EC}" srcOrd="0" destOrd="0" presId="urn:microsoft.com/office/officeart/2005/8/layout/hierarchy1#2"/>
    <dgm:cxn modelId="{23C647F1-21B5-4017-BDF0-A45EE293638F}" type="presOf" srcId="{19F143D1-99C4-4576-9076-AC84DE1E76E8}" destId="{AD40BA6B-1408-4A34-A245-8DF5C38FC381}" srcOrd="0" destOrd="0" presId="urn:microsoft.com/office/officeart/2005/8/layout/hierarchy1#2"/>
    <dgm:cxn modelId="{694EA2F4-8CD2-46B5-977A-6A836B1AE157}" srcId="{2CBC7DC3-EAC7-4006-96CB-A5D4046DADE7}" destId="{71F725E2-B8D0-4540-8D18-92FDEFDF672E}" srcOrd="0" destOrd="0" parTransId="{85B46C3F-BABD-43B0-A25A-5E5585BE5E06}" sibTransId="{EEA9ECF3-C058-469E-9BDA-4701E4AF777D}"/>
    <dgm:cxn modelId="{3B9656FD-6A3D-4409-81DB-64EE99CC4A02}" srcId="{3797F512-9711-4D35-AF6D-F8A7AE7D9444}" destId="{AC5256A2-DB23-48B6-A2D5-39FAFBD374A9}" srcOrd="1" destOrd="0" parTransId="{4B0E1BE2-48CE-4F58-8399-18A4FD052E68}" sibTransId="{DB95D935-E4E4-4D6F-9513-5DC1F498D52D}"/>
    <dgm:cxn modelId="{B579FE4C-B36C-423B-A094-A7B24A9EEBB6}" type="presParOf" srcId="{913763D1-64EF-48E3-96BD-5173A68A1FE5}" destId="{26A00C83-38D1-4B4C-9A43-349F853DB6D4}" srcOrd="0" destOrd="0" presId="urn:microsoft.com/office/officeart/2005/8/layout/hierarchy1#2"/>
    <dgm:cxn modelId="{219E9395-CE3A-4589-99B0-A8F820B6A25D}" type="presParOf" srcId="{26A00C83-38D1-4B4C-9A43-349F853DB6D4}" destId="{15C82281-459E-46A0-8BE0-6344C79945F5}" srcOrd="0" destOrd="0" presId="urn:microsoft.com/office/officeart/2005/8/layout/hierarchy1#2"/>
    <dgm:cxn modelId="{9F37C45D-D6C1-4258-BD8E-CADAE064363A}" type="presParOf" srcId="{15C82281-459E-46A0-8BE0-6344C79945F5}" destId="{083A4B5A-8E70-4987-AAB0-65522270F8FA}" srcOrd="0" destOrd="0" presId="urn:microsoft.com/office/officeart/2005/8/layout/hierarchy1#2"/>
    <dgm:cxn modelId="{DB70957B-84F3-41FC-B01F-A17A5F2A3712}" type="presParOf" srcId="{15C82281-459E-46A0-8BE0-6344C79945F5}" destId="{5E747C84-64D1-4CFC-B2DA-284E2902F930}" srcOrd="1" destOrd="0" presId="urn:microsoft.com/office/officeart/2005/8/layout/hierarchy1#2"/>
    <dgm:cxn modelId="{15C1BC52-85F2-4D7C-9E0F-E814861B4D1C}" type="presParOf" srcId="{26A00C83-38D1-4B4C-9A43-349F853DB6D4}" destId="{FD9D56FB-B773-42A6-B641-397D25FAF6FB}" srcOrd="1" destOrd="0" presId="urn:microsoft.com/office/officeart/2005/8/layout/hierarchy1#2"/>
    <dgm:cxn modelId="{7C754C9F-D7A3-4E17-9895-34465013E40A}" type="presParOf" srcId="{FD9D56FB-B773-42A6-B641-397D25FAF6FB}" destId="{696A1F71-EFE8-4E69-824E-9029AFC16744}" srcOrd="0" destOrd="0" presId="urn:microsoft.com/office/officeart/2005/8/layout/hierarchy1#2"/>
    <dgm:cxn modelId="{42F9E765-65C7-43F1-9A8E-F0F0E497DD50}" type="presParOf" srcId="{FD9D56FB-B773-42A6-B641-397D25FAF6FB}" destId="{162968DE-8744-4CCD-BEBE-C079D22D9D57}" srcOrd="1" destOrd="0" presId="urn:microsoft.com/office/officeart/2005/8/layout/hierarchy1#2"/>
    <dgm:cxn modelId="{4D890B3D-7E15-4F3A-8D83-2333144652E8}" type="presParOf" srcId="{162968DE-8744-4CCD-BEBE-C079D22D9D57}" destId="{C384E536-14D5-4D5C-9004-024D885B0A40}" srcOrd="0" destOrd="0" presId="urn:microsoft.com/office/officeart/2005/8/layout/hierarchy1#2"/>
    <dgm:cxn modelId="{620D64DE-7618-421C-B62B-E97EB7093B8C}" type="presParOf" srcId="{C384E536-14D5-4D5C-9004-024D885B0A40}" destId="{618E41CB-1EE8-4AF8-9EDF-49658D68382E}" srcOrd="0" destOrd="0" presId="urn:microsoft.com/office/officeart/2005/8/layout/hierarchy1#2"/>
    <dgm:cxn modelId="{B727B4C6-1F7C-4724-B4F4-A722C87D94EC}" type="presParOf" srcId="{C384E536-14D5-4D5C-9004-024D885B0A40}" destId="{DEAF3728-5157-4AAB-AEA7-C4988424C4E7}" srcOrd="1" destOrd="0" presId="urn:microsoft.com/office/officeart/2005/8/layout/hierarchy1#2"/>
    <dgm:cxn modelId="{43474F88-5B93-4E47-8D81-C36ED658C685}" type="presParOf" srcId="{162968DE-8744-4CCD-BEBE-C079D22D9D57}" destId="{1F4641B5-9B9E-44F4-BB31-F4547413174D}" srcOrd="1" destOrd="0" presId="urn:microsoft.com/office/officeart/2005/8/layout/hierarchy1#2"/>
    <dgm:cxn modelId="{705D0132-4091-40F7-8019-FE7568E27912}" type="presParOf" srcId="{1F4641B5-9B9E-44F4-BB31-F4547413174D}" destId="{8EC3C499-609C-48E0-8562-332644E4056B}" srcOrd="0" destOrd="0" presId="urn:microsoft.com/office/officeart/2005/8/layout/hierarchy1#2"/>
    <dgm:cxn modelId="{280B88CB-073C-48BA-AFE0-CAF2567AD152}" type="presParOf" srcId="{1F4641B5-9B9E-44F4-BB31-F4547413174D}" destId="{19FD7523-5E87-4853-8E87-3F69161DC3E3}" srcOrd="1" destOrd="0" presId="urn:microsoft.com/office/officeart/2005/8/layout/hierarchy1#2"/>
    <dgm:cxn modelId="{5B32F026-46A0-4D5B-BFCE-E86C7B73E21C}" type="presParOf" srcId="{19FD7523-5E87-4853-8E87-3F69161DC3E3}" destId="{6044763F-3DC9-4753-9155-74F959450F5D}" srcOrd="0" destOrd="0" presId="urn:microsoft.com/office/officeart/2005/8/layout/hierarchy1#2"/>
    <dgm:cxn modelId="{C3B8F0A5-A727-4E35-85AA-8F26696B462B}" type="presParOf" srcId="{6044763F-3DC9-4753-9155-74F959450F5D}" destId="{CFA8AB19-50A2-4BDE-BE47-362251146DE1}" srcOrd="0" destOrd="0" presId="urn:microsoft.com/office/officeart/2005/8/layout/hierarchy1#2"/>
    <dgm:cxn modelId="{B66156DB-FE4C-44DB-BFD6-EC53AF133C3F}" type="presParOf" srcId="{6044763F-3DC9-4753-9155-74F959450F5D}" destId="{AD40BA6B-1408-4A34-A245-8DF5C38FC381}" srcOrd="1" destOrd="0" presId="urn:microsoft.com/office/officeart/2005/8/layout/hierarchy1#2"/>
    <dgm:cxn modelId="{0208C3D8-EAFA-4CCB-A68D-ACDE16FD4244}" type="presParOf" srcId="{19FD7523-5E87-4853-8E87-3F69161DC3E3}" destId="{8719468E-4628-415D-97B0-4D807113A168}" srcOrd="1" destOrd="0" presId="urn:microsoft.com/office/officeart/2005/8/layout/hierarchy1#2"/>
    <dgm:cxn modelId="{83F34396-7F56-4E36-B051-F2CFE125E7FA}" type="presParOf" srcId="{FD9D56FB-B773-42A6-B641-397D25FAF6FB}" destId="{ABAA81A1-E5A6-43FB-9C5E-2881410480F1}" srcOrd="2" destOrd="0" presId="urn:microsoft.com/office/officeart/2005/8/layout/hierarchy1#2"/>
    <dgm:cxn modelId="{020FE4DB-7F5E-4067-BC3E-D7D1C84DE11D}" type="presParOf" srcId="{FD9D56FB-B773-42A6-B641-397D25FAF6FB}" destId="{1B7C7A8E-5B08-44F0-ACE2-D072259A0D57}" srcOrd="3" destOrd="0" presId="urn:microsoft.com/office/officeart/2005/8/layout/hierarchy1#2"/>
    <dgm:cxn modelId="{A0F89C15-F89F-41A9-916E-0C1758361112}" type="presParOf" srcId="{1B7C7A8E-5B08-44F0-ACE2-D072259A0D57}" destId="{B85F5D9C-B2E3-4336-87F4-905C2819F3CB}" srcOrd="0" destOrd="0" presId="urn:microsoft.com/office/officeart/2005/8/layout/hierarchy1#2"/>
    <dgm:cxn modelId="{817B3EE0-9A3F-4151-AC0C-AA51742673B1}" type="presParOf" srcId="{B85F5D9C-B2E3-4336-87F4-905C2819F3CB}" destId="{2F44E952-0E5F-4274-9971-F44565490D60}" srcOrd="0" destOrd="0" presId="urn:microsoft.com/office/officeart/2005/8/layout/hierarchy1#2"/>
    <dgm:cxn modelId="{18C12F16-4D09-4F60-A2CC-EF5786852413}" type="presParOf" srcId="{B85F5D9C-B2E3-4336-87F4-905C2819F3CB}" destId="{2C11C53A-B5AF-418B-9E37-E825B6E36F16}" srcOrd="1" destOrd="0" presId="urn:microsoft.com/office/officeart/2005/8/layout/hierarchy1#2"/>
    <dgm:cxn modelId="{5D31CD6E-8E25-4300-9EF3-51F83AAFA3E1}" type="presParOf" srcId="{1B7C7A8E-5B08-44F0-ACE2-D072259A0D57}" destId="{37635459-51F7-4364-ACC7-3390BB1567BE}" srcOrd="1" destOrd="0" presId="urn:microsoft.com/office/officeart/2005/8/layout/hierarchy1#2"/>
    <dgm:cxn modelId="{0DAA65D3-4896-4312-ABD1-5676C86D364E}" type="presParOf" srcId="{37635459-51F7-4364-ACC7-3390BB1567BE}" destId="{D0949CDC-DF44-43E4-A5BF-01FC7AF4EFEF}" srcOrd="0" destOrd="0" presId="urn:microsoft.com/office/officeart/2005/8/layout/hierarchy1#2"/>
    <dgm:cxn modelId="{A4528715-7CE2-4453-A385-34A742368904}" type="presParOf" srcId="{37635459-51F7-4364-ACC7-3390BB1567BE}" destId="{AD467BD1-1C32-483D-8132-7678224C601B}" srcOrd="1" destOrd="0" presId="urn:microsoft.com/office/officeart/2005/8/layout/hierarchy1#2"/>
    <dgm:cxn modelId="{BE46B3D0-0110-474B-AA05-9828F9919685}" type="presParOf" srcId="{AD467BD1-1C32-483D-8132-7678224C601B}" destId="{EDCAA794-AC6E-48B5-963B-DE7B32251429}" srcOrd="0" destOrd="0" presId="urn:microsoft.com/office/officeart/2005/8/layout/hierarchy1#2"/>
    <dgm:cxn modelId="{85A31FC3-AA4A-4B9A-A9EE-A8D3159B7989}" type="presParOf" srcId="{EDCAA794-AC6E-48B5-963B-DE7B32251429}" destId="{52E337CD-D41A-4D4B-A14F-982221B9FF2E}" srcOrd="0" destOrd="0" presId="urn:microsoft.com/office/officeart/2005/8/layout/hierarchy1#2"/>
    <dgm:cxn modelId="{C70BC3B9-66EC-4BB9-B050-62127BECB755}" type="presParOf" srcId="{EDCAA794-AC6E-48B5-963B-DE7B32251429}" destId="{D618D61F-BDA9-4768-9CD2-620E0DC97166}" srcOrd="1" destOrd="0" presId="urn:microsoft.com/office/officeart/2005/8/layout/hierarchy1#2"/>
    <dgm:cxn modelId="{E3474789-1C0F-4C43-BC2B-0DAF6A3E205D}" type="presParOf" srcId="{AD467BD1-1C32-483D-8132-7678224C601B}" destId="{48A4CC6D-C2CD-4E95-87EF-54BC47D9C1C6}" srcOrd="1" destOrd="0" presId="urn:microsoft.com/office/officeart/2005/8/layout/hierarchy1#2"/>
    <dgm:cxn modelId="{C478E9D8-7900-4615-9E91-2598DE684D19}" type="presParOf" srcId="{FD9D56FB-B773-42A6-B641-397D25FAF6FB}" destId="{B9F06BBE-66AA-4F14-8E92-80E68DE4AF7C}" srcOrd="4" destOrd="0" presId="urn:microsoft.com/office/officeart/2005/8/layout/hierarchy1#2"/>
    <dgm:cxn modelId="{5AD14257-F43F-4D64-81E0-20B6AE3BF628}" type="presParOf" srcId="{FD9D56FB-B773-42A6-B641-397D25FAF6FB}" destId="{DD1028FD-72FA-40B1-A183-F85643E40297}" srcOrd="5" destOrd="0" presId="urn:microsoft.com/office/officeart/2005/8/layout/hierarchy1#2"/>
    <dgm:cxn modelId="{0EF9B35F-BC8F-4743-8EC1-095F18E26FA2}" type="presParOf" srcId="{DD1028FD-72FA-40B1-A183-F85643E40297}" destId="{4E3FE2F2-5E5E-44B3-9387-7A45C632FB0B}" srcOrd="0" destOrd="0" presId="urn:microsoft.com/office/officeart/2005/8/layout/hierarchy1#2"/>
    <dgm:cxn modelId="{EA0890DA-DEA2-4323-A9A6-B27287110F18}" type="presParOf" srcId="{4E3FE2F2-5E5E-44B3-9387-7A45C632FB0B}" destId="{77624390-64B5-453B-8F52-A2A90D139190}" srcOrd="0" destOrd="0" presId="urn:microsoft.com/office/officeart/2005/8/layout/hierarchy1#2"/>
    <dgm:cxn modelId="{C762F839-FA81-455F-BCFE-5FA8C1419A85}" type="presParOf" srcId="{4E3FE2F2-5E5E-44B3-9387-7A45C632FB0B}" destId="{9662EAAA-5A7E-4DF3-8EE3-E5C029B6C2BF}" srcOrd="1" destOrd="0" presId="urn:microsoft.com/office/officeart/2005/8/layout/hierarchy1#2"/>
    <dgm:cxn modelId="{A0BC257E-598A-4061-AFA0-8B6EBCD9FCB0}" type="presParOf" srcId="{DD1028FD-72FA-40B1-A183-F85643E40297}" destId="{FE984552-F2EF-4A56-924F-20CCAB8A9DB7}" srcOrd="1" destOrd="0" presId="urn:microsoft.com/office/officeart/2005/8/layout/hierarchy1#2"/>
    <dgm:cxn modelId="{A7183EE9-4684-4796-ADF1-BDBD85B3EAD6}" type="presParOf" srcId="{FE984552-F2EF-4A56-924F-20CCAB8A9DB7}" destId="{6BB2E7BE-D8CF-4346-A7E4-40CCD6D2061D}" srcOrd="0" destOrd="0" presId="urn:microsoft.com/office/officeart/2005/8/layout/hierarchy1#2"/>
    <dgm:cxn modelId="{7226CB05-C2C6-4DB2-BAA6-FA94156F3903}" type="presParOf" srcId="{FE984552-F2EF-4A56-924F-20CCAB8A9DB7}" destId="{E6FE9381-858D-4396-9D58-70B0802FE3F6}" srcOrd="1" destOrd="0" presId="urn:microsoft.com/office/officeart/2005/8/layout/hierarchy1#2"/>
    <dgm:cxn modelId="{80996F07-A9F4-43F8-B8B7-48EDD4778F9C}" type="presParOf" srcId="{E6FE9381-858D-4396-9D58-70B0802FE3F6}" destId="{DBB7F237-7F58-4EFC-A01E-07AAB3EE5A82}" srcOrd="0" destOrd="0" presId="urn:microsoft.com/office/officeart/2005/8/layout/hierarchy1#2"/>
    <dgm:cxn modelId="{6E4DDA23-C886-40C5-B0BD-4B75016CFE1C}" type="presParOf" srcId="{DBB7F237-7F58-4EFC-A01E-07AAB3EE5A82}" destId="{E0B984A2-B043-4524-AC4F-AD173336CED7}" srcOrd="0" destOrd="0" presId="urn:microsoft.com/office/officeart/2005/8/layout/hierarchy1#2"/>
    <dgm:cxn modelId="{8C734AA7-4A6D-4EDA-B0E6-D2087D49D574}" type="presParOf" srcId="{DBB7F237-7F58-4EFC-A01E-07AAB3EE5A82}" destId="{08DC7F29-E10E-418F-8C67-67E1CAE6C8A0}" srcOrd="1" destOrd="0" presId="urn:microsoft.com/office/officeart/2005/8/layout/hierarchy1#2"/>
    <dgm:cxn modelId="{E954ABCF-7B5D-48E9-B4C7-0CD9E670F483}" type="presParOf" srcId="{E6FE9381-858D-4396-9D58-70B0802FE3F6}" destId="{516952A9-65F3-4E0D-9E89-E23031DCA02B}" srcOrd="1" destOrd="0" presId="urn:microsoft.com/office/officeart/2005/8/layout/hierarchy1#2"/>
    <dgm:cxn modelId="{CD4A4E1F-89F2-4536-B1C0-36F4ECBD1D15}" type="presParOf" srcId="{FD9D56FB-B773-42A6-B641-397D25FAF6FB}" destId="{BA5E7CA9-3C61-461D-A608-7593AB57056E}" srcOrd="6" destOrd="0" presId="urn:microsoft.com/office/officeart/2005/8/layout/hierarchy1#2"/>
    <dgm:cxn modelId="{079C61A3-B403-4B6D-8D7E-136C71FDE0E9}" type="presParOf" srcId="{FD9D56FB-B773-42A6-B641-397D25FAF6FB}" destId="{0B2A6729-9AEE-4518-98E2-1D9940369B7E}" srcOrd="7" destOrd="0" presId="urn:microsoft.com/office/officeart/2005/8/layout/hierarchy1#2"/>
    <dgm:cxn modelId="{FAF9268D-F13D-47FF-A4A5-6092852B05A9}" type="presParOf" srcId="{0B2A6729-9AEE-4518-98E2-1D9940369B7E}" destId="{95CA48B7-F0FA-42AD-81E2-718B32A2292C}" srcOrd="0" destOrd="0" presId="urn:microsoft.com/office/officeart/2005/8/layout/hierarchy1#2"/>
    <dgm:cxn modelId="{58C434B8-AEF5-4DCE-94F7-AE1A131BC600}" type="presParOf" srcId="{95CA48B7-F0FA-42AD-81E2-718B32A2292C}" destId="{8BA0C262-1BD0-43C3-8F45-4BC230A56473}" srcOrd="0" destOrd="0" presId="urn:microsoft.com/office/officeart/2005/8/layout/hierarchy1#2"/>
    <dgm:cxn modelId="{0B86EFC6-93E3-4A7C-A17B-C9650C653D8D}" type="presParOf" srcId="{95CA48B7-F0FA-42AD-81E2-718B32A2292C}" destId="{EFDD9F69-E7E5-4A93-8F13-10F3CAE5030D}" srcOrd="1" destOrd="0" presId="urn:microsoft.com/office/officeart/2005/8/layout/hierarchy1#2"/>
    <dgm:cxn modelId="{ECAA5FE0-971E-4446-97C0-24D0DF56C9D1}" type="presParOf" srcId="{0B2A6729-9AEE-4518-98E2-1D9940369B7E}" destId="{197ABB7B-396E-4135-8C89-C00F6078B90F}" srcOrd="1" destOrd="0" presId="urn:microsoft.com/office/officeart/2005/8/layout/hierarchy1#2"/>
    <dgm:cxn modelId="{AB5733ED-A675-4BD1-B1EE-2EDB8490E2E9}" type="presParOf" srcId="{197ABB7B-396E-4135-8C89-C00F6078B90F}" destId="{AA6F9E02-73B3-4698-861D-9799BE44C7EC}" srcOrd="0" destOrd="0" presId="urn:microsoft.com/office/officeart/2005/8/layout/hierarchy1#2"/>
    <dgm:cxn modelId="{89283C5D-1158-4548-96E5-18554A291E69}" type="presParOf" srcId="{197ABB7B-396E-4135-8C89-C00F6078B90F}" destId="{EB9757F7-EE8D-4014-8204-D01E3286AA62}" srcOrd="1" destOrd="0" presId="urn:microsoft.com/office/officeart/2005/8/layout/hierarchy1#2"/>
    <dgm:cxn modelId="{CF3DBA8D-CF4A-4222-8C7A-A186B7C05320}" type="presParOf" srcId="{EB9757F7-EE8D-4014-8204-D01E3286AA62}" destId="{303598F2-4B63-4F78-8181-0A10A0966728}" srcOrd="0" destOrd="0" presId="urn:microsoft.com/office/officeart/2005/8/layout/hierarchy1#2"/>
    <dgm:cxn modelId="{6F51AC1D-B2BA-4013-B776-7DE5581D7423}" type="presParOf" srcId="{303598F2-4B63-4F78-8181-0A10A0966728}" destId="{6355ADDF-0D40-44EC-B8B3-096A937B9179}" srcOrd="0" destOrd="0" presId="urn:microsoft.com/office/officeart/2005/8/layout/hierarchy1#2"/>
    <dgm:cxn modelId="{53205F90-A9A3-4606-A667-6657376F22DC}" type="presParOf" srcId="{303598F2-4B63-4F78-8181-0A10A0966728}" destId="{9AF74ADF-566F-4B2A-AB00-3848370265DE}" srcOrd="1" destOrd="0" presId="urn:microsoft.com/office/officeart/2005/8/layout/hierarchy1#2"/>
    <dgm:cxn modelId="{E3D99405-1F5C-46AF-B45F-B655DB7E700D}" type="presParOf" srcId="{EB9757F7-EE8D-4014-8204-D01E3286AA62}" destId="{9B3DD919-E2ED-4531-A022-78CCF8FFFA1D}" srcOrd="1" destOrd="0" presId="urn:microsoft.com/office/officeart/2005/8/layout/hierarchy1#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44EFC9A-15EE-4926-B9F7-508271318974}" type="doc">
      <dgm:prSet loTypeId="urn:microsoft.com/office/officeart/2005/8/layout/hierarchy1#3" loCatId="hierarchy" qsTypeId="urn:microsoft.com/office/officeart/2005/8/quickstyle/simple1#3" qsCatId="simple" csTypeId="urn:microsoft.com/office/officeart/2005/8/colors/colorful2#3" csCatId="colorful" phldr="1"/>
      <dgm:spPr/>
      <dgm:t>
        <a:bodyPr/>
        <a:lstStyle/>
        <a:p>
          <a:endParaRPr lang="en-GB"/>
        </a:p>
      </dgm:t>
    </dgm:pt>
    <dgm:pt modelId="{3797F512-9711-4D35-AF6D-F8A7AE7D9444}">
      <dgm:prSet phldrT="[Text]" phldr="0" custT="1"/>
      <dgm:spPr/>
      <dgm:t>
        <a:bodyPr vert="horz" wrap="square"/>
        <a:lstStyle/>
        <a:p>
          <a:pPr>
            <a:lnSpc>
              <a:spcPct val="100000"/>
            </a:lnSpc>
            <a:spcBef>
              <a:spcPct val="0"/>
            </a:spcBef>
            <a:spcAft>
              <a:spcPct val="35000"/>
            </a:spcAft>
          </a:pPr>
          <a:r>
            <a:rPr lang="en-GB" sz="1200" dirty="0"/>
            <a:t>Eu quero focar na participação dos estudantes.</a:t>
          </a:r>
        </a:p>
        <a:p>
          <a:pPr>
            <a:lnSpc>
              <a:spcPct val="100000"/>
            </a:lnSpc>
            <a:spcBef>
              <a:spcPct val="0"/>
            </a:spcBef>
            <a:spcAft>
              <a:spcPct val="35000"/>
            </a:spcAft>
          </a:pPr>
          <a:r>
            <a:rPr lang="en-GB" sz="1200" dirty="0"/>
            <a:t>Eu quero...</a:t>
          </a:r>
        </a:p>
        <a:p>
          <a:pPr>
            <a:lnSpc>
              <a:spcPct val="100000"/>
            </a:lnSpc>
            <a:spcBef>
              <a:spcPct val="0"/>
            </a:spcBef>
            <a:spcAft>
              <a:spcPct val="35000"/>
            </a:spcAft>
          </a:pPr>
          <a:endParaRPr lang="en-GB" sz="900" dirty="0"/>
        </a:p>
      </dgm:t>
    </dgm:pt>
    <dgm:pt modelId="{8EEC9DF2-698D-402A-8219-D5755A078EB4}" type="parTrans" cxnId="{C931189F-3B83-42F7-974A-147ABD25D5E8}">
      <dgm:prSet/>
      <dgm:spPr/>
      <dgm:t>
        <a:bodyPr/>
        <a:lstStyle/>
        <a:p>
          <a:endParaRPr lang="en-GB"/>
        </a:p>
      </dgm:t>
    </dgm:pt>
    <dgm:pt modelId="{61E80654-A1FC-43FC-BBA7-F913D5B2E4CE}" type="sibTrans" cxnId="{C931189F-3B83-42F7-974A-147ABD25D5E8}">
      <dgm:prSet/>
      <dgm:spPr/>
      <dgm:t>
        <a:bodyPr/>
        <a:lstStyle/>
        <a:p>
          <a:endParaRPr lang="en-GB"/>
        </a:p>
      </dgm:t>
    </dgm:pt>
    <dgm:pt modelId="{0EF9529A-7D1E-49BF-B35E-1D38B21B9721}">
      <dgm:prSet phldrT="[Text]" phldr="0" custT="1"/>
      <dgm:spPr/>
      <dgm:t>
        <a:bodyPr vert="horz" wrap="square"/>
        <a:lstStyle/>
        <a:p>
          <a:pPr>
            <a:lnSpc>
              <a:spcPct val="100000"/>
            </a:lnSpc>
            <a:spcBef>
              <a:spcPct val="0"/>
            </a:spcBef>
            <a:spcAft>
              <a:spcPct val="35000"/>
            </a:spcAft>
          </a:pPr>
          <a:r>
            <a:rPr lang="en-GB" sz="1200" dirty="0"/>
            <a:t>Quero que mais estudantes participem no diálogo em sala de aula.</a:t>
          </a:r>
        </a:p>
        <a:p>
          <a:pPr>
            <a:lnSpc>
              <a:spcPct val="100000"/>
            </a:lnSpc>
            <a:spcBef>
              <a:spcPct val="0"/>
            </a:spcBef>
            <a:spcAft>
              <a:spcPct val="35000"/>
            </a:spcAft>
          </a:pPr>
          <a:endParaRPr lang="en-GB" sz="1000" dirty="0"/>
        </a:p>
      </dgm:t>
    </dgm:pt>
    <dgm:pt modelId="{3BE6EFF3-16EE-49EC-B74C-F0FF3B773791}" type="parTrans" cxnId="{32943D2A-A9BE-4DE5-9A37-D95FF6A46DD8}">
      <dgm:prSet/>
      <dgm:spPr/>
      <dgm:t>
        <a:bodyPr/>
        <a:lstStyle/>
        <a:p>
          <a:endParaRPr lang="en-GB"/>
        </a:p>
      </dgm:t>
    </dgm:pt>
    <dgm:pt modelId="{ADC53E0E-250A-4CE0-BA1D-5407F65AD4D3}" type="sibTrans" cxnId="{32943D2A-A9BE-4DE5-9A37-D95FF6A46DD8}">
      <dgm:prSet/>
      <dgm:spPr/>
      <dgm:t>
        <a:bodyPr/>
        <a:lstStyle/>
        <a:p>
          <a:endParaRPr lang="en-GB"/>
        </a:p>
      </dgm:t>
    </dgm:pt>
    <dgm:pt modelId="{19F143D1-99C4-4576-9076-AC84DE1E76E8}">
      <dgm:prSet phldr="0" custT="1"/>
      <dgm:spPr/>
      <dgm:t>
        <a:bodyPr vert="horz" wrap="square"/>
        <a:lstStyle/>
        <a:p>
          <a:pPr>
            <a:lnSpc>
              <a:spcPct val="100000"/>
            </a:lnSpc>
            <a:spcBef>
              <a:spcPct val="0"/>
            </a:spcBef>
            <a:spcAft>
              <a:spcPct val="35000"/>
            </a:spcAft>
          </a:pPr>
          <a:r>
            <a:rPr lang="en-GB" sz="1200" dirty="0"/>
            <a:t>Como a abordagem de 'amigo de conversa' afeta o diálogo em minha sala de aula? Em que medida o diálogo em minha sala de aula é dominado por alguns estudantes?</a:t>
          </a:r>
        </a:p>
      </dgm:t>
    </dgm:pt>
    <dgm:pt modelId="{DE71C02C-2B20-4655-BA26-D1AD790CCC6A}" type="parTrans" cxnId="{2ADCA41D-C060-47FA-B56B-8F2C33C4ADBF}">
      <dgm:prSet/>
      <dgm:spPr/>
      <dgm:t>
        <a:bodyPr/>
        <a:lstStyle/>
        <a:p>
          <a:endParaRPr lang="en-GB"/>
        </a:p>
      </dgm:t>
    </dgm:pt>
    <dgm:pt modelId="{42A8F873-6594-44C9-9442-B8842A5D34D0}" type="sibTrans" cxnId="{2ADCA41D-C060-47FA-B56B-8F2C33C4ADBF}">
      <dgm:prSet/>
      <dgm:spPr/>
      <dgm:t>
        <a:bodyPr/>
        <a:lstStyle/>
        <a:p>
          <a:endParaRPr lang="en-GB"/>
        </a:p>
      </dgm:t>
    </dgm:pt>
    <dgm:pt modelId="{AC5256A2-DB23-48B6-A2D5-39FAFBD374A9}">
      <dgm:prSet phldrT="[Text]" phldr="0" custT="1"/>
      <dgm:spPr/>
      <dgm:t>
        <a:bodyPr vert="horz" wrap="square"/>
        <a:lstStyle/>
        <a:p>
          <a:pPr>
            <a:lnSpc>
              <a:spcPct val="100000"/>
            </a:lnSpc>
            <a:spcBef>
              <a:spcPct val="0"/>
            </a:spcBef>
            <a:spcAft>
              <a:spcPct val="35000"/>
            </a:spcAft>
          </a:pPr>
          <a:r>
            <a:rPr lang="en-GB" sz="1200" dirty="0"/>
            <a:t>Quero que os grupos conversem de forma mais produtiva juntos.</a:t>
          </a:r>
        </a:p>
      </dgm:t>
    </dgm:pt>
    <dgm:pt modelId="{4B0E1BE2-48CE-4F58-8399-18A4FD052E68}" type="parTrans" cxnId="{29ADD322-A7D2-44C6-AA26-8A1BC98EBA33}">
      <dgm:prSet/>
      <dgm:spPr/>
      <dgm:t>
        <a:bodyPr/>
        <a:lstStyle/>
        <a:p>
          <a:endParaRPr lang="en-GB"/>
        </a:p>
      </dgm:t>
    </dgm:pt>
    <dgm:pt modelId="{DB95D935-E4E4-4D6F-9513-5DC1F498D52D}" type="sibTrans" cxnId="{29ADD322-A7D2-44C6-AA26-8A1BC98EBA33}">
      <dgm:prSet/>
      <dgm:spPr/>
      <dgm:t>
        <a:bodyPr/>
        <a:lstStyle/>
        <a:p>
          <a:endParaRPr lang="en-GB"/>
        </a:p>
      </dgm:t>
    </dgm:pt>
    <dgm:pt modelId="{3C855A7B-2703-4ADA-8FE2-A48A07197946}">
      <dgm:prSet phldr="0" custT="1"/>
      <dgm:spPr/>
      <dgm:t>
        <a:bodyPr vert="horz" wrap="square"/>
        <a:lstStyle/>
        <a:p>
          <a:pPr>
            <a:lnSpc>
              <a:spcPct val="100000"/>
            </a:lnSpc>
            <a:spcBef>
              <a:spcPct val="0"/>
            </a:spcBef>
            <a:spcAft>
              <a:spcPct val="35000"/>
            </a:spcAft>
          </a:pPr>
          <a:r>
            <a:rPr lang="en-GB" sz="1200" dirty="0"/>
            <a:t>Como os estudantes percebem a qualidade do trabalho em grupo deles? Que diferença atribuir papéis aos estudantes no trabalho em grupo faz para o diálogo?</a:t>
          </a:r>
        </a:p>
        <a:p>
          <a:pPr>
            <a:lnSpc>
              <a:spcPct val="100000"/>
            </a:lnSpc>
            <a:spcBef>
              <a:spcPct val="0"/>
            </a:spcBef>
            <a:spcAft>
              <a:spcPct val="35000"/>
            </a:spcAft>
          </a:pPr>
          <a:endParaRPr lang="en-GB" sz="900" dirty="0"/>
        </a:p>
      </dgm:t>
    </dgm:pt>
    <dgm:pt modelId="{54243F6C-705C-4A67-8FD0-DCF9B11057A0}" type="parTrans" cxnId="{62F2DEA2-5122-492F-AFE5-DBA7B77106D7}">
      <dgm:prSet/>
      <dgm:spPr/>
      <dgm:t>
        <a:bodyPr/>
        <a:lstStyle/>
        <a:p>
          <a:endParaRPr lang="en-GB"/>
        </a:p>
      </dgm:t>
    </dgm:pt>
    <dgm:pt modelId="{FEAE7374-2DEF-4FBC-A49A-480E49CC22F0}" type="sibTrans" cxnId="{62F2DEA2-5122-492F-AFE5-DBA7B77106D7}">
      <dgm:prSet/>
      <dgm:spPr/>
      <dgm:t>
        <a:bodyPr/>
        <a:lstStyle/>
        <a:p>
          <a:endParaRPr lang="en-GB"/>
        </a:p>
      </dgm:t>
    </dgm:pt>
    <dgm:pt modelId="{4EA3A2B7-A9F3-419B-8AF1-5EA9EA41713A}">
      <dgm:prSet phldrT="[Text]" phldr="0" custT="1"/>
      <dgm:spPr/>
      <dgm:t>
        <a:bodyPr vert="horz" wrap="square"/>
        <a:lstStyle/>
        <a:p>
          <a:pPr>
            <a:lnSpc>
              <a:spcPct val="100000"/>
            </a:lnSpc>
            <a:spcBef>
              <a:spcPct val="0"/>
            </a:spcBef>
            <a:spcAft>
              <a:spcPct val="35000"/>
            </a:spcAft>
          </a:pPr>
          <a:r>
            <a:rPr lang="en-GB" sz="1200" dirty="0"/>
            <a:t>Quero incorporar regras básicas na cultura da minha sala de aula.</a:t>
          </a:r>
        </a:p>
        <a:p>
          <a:pPr>
            <a:lnSpc>
              <a:spcPct val="100000"/>
            </a:lnSpc>
            <a:spcBef>
              <a:spcPct val="0"/>
            </a:spcBef>
            <a:spcAft>
              <a:spcPct val="35000"/>
            </a:spcAft>
          </a:pPr>
          <a:endParaRPr lang="en-GB" sz="1100" dirty="0"/>
        </a:p>
      </dgm:t>
    </dgm:pt>
    <dgm:pt modelId="{6ECA2432-018C-4C89-8553-6FC214D1A4B2}" type="parTrans" cxnId="{508CF152-7380-44B5-8EB4-ED3D69263DEF}">
      <dgm:prSet/>
      <dgm:spPr/>
      <dgm:t>
        <a:bodyPr/>
        <a:lstStyle/>
        <a:p>
          <a:endParaRPr lang="en-GB"/>
        </a:p>
      </dgm:t>
    </dgm:pt>
    <dgm:pt modelId="{FB78A00E-9CF9-42F6-BEEC-57DB0FE8CB68}" type="sibTrans" cxnId="{508CF152-7380-44B5-8EB4-ED3D69263DEF}">
      <dgm:prSet/>
      <dgm:spPr/>
      <dgm:t>
        <a:bodyPr/>
        <a:lstStyle/>
        <a:p>
          <a:endParaRPr lang="en-GB"/>
        </a:p>
      </dgm:t>
    </dgm:pt>
    <dgm:pt modelId="{978EFC1B-40B6-4DAB-A549-49665233685D}">
      <dgm:prSet phldrT="[Text]" phldr="0" custT="1"/>
      <dgm:spPr/>
      <dgm:t>
        <a:bodyPr vert="horz" wrap="square"/>
        <a:lstStyle/>
        <a:p>
          <a:pPr>
            <a:lnSpc>
              <a:spcPct val="100000"/>
            </a:lnSpc>
            <a:spcBef>
              <a:spcPct val="0"/>
            </a:spcBef>
            <a:spcAft>
              <a:spcPct val="35000"/>
            </a:spcAft>
          </a:pPr>
          <a:r>
            <a:rPr lang="en-GB" sz="1200" dirty="0"/>
            <a:t>Que diferença o uso de regras básicas faz para o diálogo em minha sala de aula? Com que frequência eu faço referência às regras básicas durante o meu </a:t>
          </a:r>
          <a:r>
            <a:rPr lang="en-GB" sz="1200" dirty="0" err="1"/>
            <a:t>ensino</a:t>
          </a:r>
          <a:r>
            <a:rPr lang="en-GB" sz="1200" dirty="0"/>
            <a:t>? </a:t>
          </a:r>
        </a:p>
        <a:p>
          <a:pPr>
            <a:lnSpc>
              <a:spcPct val="100000"/>
            </a:lnSpc>
            <a:spcBef>
              <a:spcPct val="0"/>
            </a:spcBef>
            <a:spcAft>
              <a:spcPct val="35000"/>
            </a:spcAft>
          </a:pPr>
          <a:endParaRPr lang="en-GB" sz="900" dirty="0"/>
        </a:p>
      </dgm:t>
    </dgm:pt>
    <dgm:pt modelId="{CEBF41E6-2327-419F-9E6C-58D7BB9D3382}" type="parTrans" cxnId="{1716D9A8-D1E7-4DFA-A315-F3ADFBA772F4}">
      <dgm:prSet/>
      <dgm:spPr/>
      <dgm:t>
        <a:bodyPr/>
        <a:lstStyle/>
        <a:p>
          <a:endParaRPr lang="en-GB"/>
        </a:p>
      </dgm:t>
    </dgm:pt>
    <dgm:pt modelId="{B4C50E85-751F-4CAF-9132-D228A3054AC0}" type="sibTrans" cxnId="{1716D9A8-D1E7-4DFA-A315-F3ADFBA772F4}">
      <dgm:prSet/>
      <dgm:spPr/>
      <dgm:t>
        <a:bodyPr/>
        <a:lstStyle/>
        <a:p>
          <a:endParaRPr lang="en-GB"/>
        </a:p>
      </dgm:t>
    </dgm:pt>
    <dgm:pt modelId="{913763D1-64EF-48E3-96BD-5173A68A1FE5}" type="pres">
      <dgm:prSet presAssocID="{A44EFC9A-15EE-4926-B9F7-508271318974}" presName="hierChild1" presStyleCnt="0">
        <dgm:presLayoutVars>
          <dgm:chPref val="1"/>
          <dgm:dir/>
          <dgm:animOne val="branch"/>
          <dgm:animLvl val="lvl"/>
          <dgm:resizeHandles/>
        </dgm:presLayoutVars>
      </dgm:prSet>
      <dgm:spPr/>
    </dgm:pt>
    <dgm:pt modelId="{26A00C83-38D1-4B4C-9A43-349F853DB6D4}" type="pres">
      <dgm:prSet presAssocID="{3797F512-9711-4D35-AF6D-F8A7AE7D9444}" presName="hierRoot1" presStyleCnt="0"/>
      <dgm:spPr/>
    </dgm:pt>
    <dgm:pt modelId="{15C82281-459E-46A0-8BE0-6344C79945F5}" type="pres">
      <dgm:prSet presAssocID="{3797F512-9711-4D35-AF6D-F8A7AE7D9444}" presName="composite" presStyleCnt="0"/>
      <dgm:spPr/>
    </dgm:pt>
    <dgm:pt modelId="{083A4B5A-8E70-4987-AAB0-65522270F8FA}" type="pres">
      <dgm:prSet presAssocID="{3797F512-9711-4D35-AF6D-F8A7AE7D9444}" presName="background" presStyleLbl="node0" presStyleIdx="0" presStyleCnt="1"/>
      <dgm:spPr/>
    </dgm:pt>
    <dgm:pt modelId="{5E747C84-64D1-4CFC-B2DA-284E2902F930}" type="pres">
      <dgm:prSet presAssocID="{3797F512-9711-4D35-AF6D-F8A7AE7D9444}" presName="text" presStyleLbl="fgAcc0" presStyleIdx="0" presStyleCnt="1">
        <dgm:presLayoutVars>
          <dgm:chPref val="3"/>
        </dgm:presLayoutVars>
      </dgm:prSet>
      <dgm:spPr/>
    </dgm:pt>
    <dgm:pt modelId="{FD9D56FB-B773-42A6-B641-397D25FAF6FB}" type="pres">
      <dgm:prSet presAssocID="{3797F512-9711-4D35-AF6D-F8A7AE7D9444}" presName="hierChild2" presStyleCnt="0"/>
      <dgm:spPr/>
    </dgm:pt>
    <dgm:pt modelId="{696A1F71-EFE8-4E69-824E-9029AFC16744}" type="pres">
      <dgm:prSet presAssocID="{3BE6EFF3-16EE-49EC-B74C-F0FF3B773791}" presName="Name10" presStyleLbl="parChTrans1D2" presStyleIdx="0" presStyleCnt="3"/>
      <dgm:spPr/>
    </dgm:pt>
    <dgm:pt modelId="{162968DE-8744-4CCD-BEBE-C079D22D9D57}" type="pres">
      <dgm:prSet presAssocID="{0EF9529A-7D1E-49BF-B35E-1D38B21B9721}" presName="hierRoot2" presStyleCnt="0"/>
      <dgm:spPr/>
    </dgm:pt>
    <dgm:pt modelId="{C384E536-14D5-4D5C-9004-024D885B0A40}" type="pres">
      <dgm:prSet presAssocID="{0EF9529A-7D1E-49BF-B35E-1D38B21B9721}" presName="composite2" presStyleCnt="0"/>
      <dgm:spPr/>
    </dgm:pt>
    <dgm:pt modelId="{618E41CB-1EE8-4AF8-9EDF-49658D68382E}" type="pres">
      <dgm:prSet presAssocID="{0EF9529A-7D1E-49BF-B35E-1D38B21B9721}" presName="background2" presStyleLbl="node2" presStyleIdx="0" presStyleCnt="3"/>
      <dgm:spPr>
        <a:solidFill>
          <a:schemeClr val="accent2"/>
        </a:solidFill>
      </dgm:spPr>
    </dgm:pt>
    <dgm:pt modelId="{DEAF3728-5157-4AAB-AEA7-C4988424C4E7}" type="pres">
      <dgm:prSet presAssocID="{0EF9529A-7D1E-49BF-B35E-1D38B21B9721}" presName="text2" presStyleLbl="fgAcc2" presStyleIdx="0" presStyleCnt="3">
        <dgm:presLayoutVars>
          <dgm:chPref val="3"/>
        </dgm:presLayoutVars>
      </dgm:prSet>
      <dgm:spPr/>
    </dgm:pt>
    <dgm:pt modelId="{1F4641B5-9B9E-44F4-BB31-F4547413174D}" type="pres">
      <dgm:prSet presAssocID="{0EF9529A-7D1E-49BF-B35E-1D38B21B9721}" presName="hierChild3" presStyleCnt="0"/>
      <dgm:spPr/>
    </dgm:pt>
    <dgm:pt modelId="{8EC3C499-609C-48E0-8562-332644E4056B}" type="pres">
      <dgm:prSet presAssocID="{DE71C02C-2B20-4655-BA26-D1AD790CCC6A}" presName="Name17" presStyleLbl="parChTrans1D3" presStyleIdx="0" presStyleCnt="3"/>
      <dgm:spPr/>
    </dgm:pt>
    <dgm:pt modelId="{19FD7523-5E87-4853-8E87-3F69161DC3E3}" type="pres">
      <dgm:prSet presAssocID="{19F143D1-99C4-4576-9076-AC84DE1E76E8}" presName="hierRoot3" presStyleCnt="0"/>
      <dgm:spPr/>
    </dgm:pt>
    <dgm:pt modelId="{6044763F-3DC9-4753-9155-74F959450F5D}" type="pres">
      <dgm:prSet presAssocID="{19F143D1-99C4-4576-9076-AC84DE1E76E8}" presName="composite3" presStyleCnt="0"/>
      <dgm:spPr/>
    </dgm:pt>
    <dgm:pt modelId="{CFA8AB19-50A2-4BDE-BE47-362251146DE1}" type="pres">
      <dgm:prSet presAssocID="{19F143D1-99C4-4576-9076-AC84DE1E76E8}" presName="background3" presStyleLbl="node3" presStyleIdx="0" presStyleCnt="3"/>
      <dgm:spPr>
        <a:solidFill>
          <a:schemeClr val="accent2"/>
        </a:solidFill>
      </dgm:spPr>
    </dgm:pt>
    <dgm:pt modelId="{AD40BA6B-1408-4A34-A245-8DF5C38FC381}" type="pres">
      <dgm:prSet presAssocID="{19F143D1-99C4-4576-9076-AC84DE1E76E8}" presName="text3" presStyleLbl="fgAcc3" presStyleIdx="0" presStyleCnt="3" custScaleY="237130">
        <dgm:presLayoutVars>
          <dgm:chPref val="3"/>
        </dgm:presLayoutVars>
      </dgm:prSet>
      <dgm:spPr/>
    </dgm:pt>
    <dgm:pt modelId="{8719468E-4628-415D-97B0-4D807113A168}" type="pres">
      <dgm:prSet presAssocID="{19F143D1-99C4-4576-9076-AC84DE1E76E8}" presName="hierChild4" presStyleCnt="0"/>
      <dgm:spPr/>
    </dgm:pt>
    <dgm:pt modelId="{ABAA81A1-E5A6-43FB-9C5E-2881410480F1}" type="pres">
      <dgm:prSet presAssocID="{4B0E1BE2-48CE-4F58-8399-18A4FD052E68}" presName="Name10" presStyleLbl="parChTrans1D2" presStyleIdx="1" presStyleCnt="3"/>
      <dgm:spPr/>
    </dgm:pt>
    <dgm:pt modelId="{1B7C7A8E-5B08-44F0-ACE2-D072259A0D57}" type="pres">
      <dgm:prSet presAssocID="{AC5256A2-DB23-48B6-A2D5-39FAFBD374A9}" presName="hierRoot2" presStyleCnt="0"/>
      <dgm:spPr/>
    </dgm:pt>
    <dgm:pt modelId="{B85F5D9C-B2E3-4336-87F4-905C2819F3CB}" type="pres">
      <dgm:prSet presAssocID="{AC5256A2-DB23-48B6-A2D5-39FAFBD374A9}" presName="composite2" presStyleCnt="0"/>
      <dgm:spPr/>
    </dgm:pt>
    <dgm:pt modelId="{2F44E952-0E5F-4274-9971-F44565490D60}" type="pres">
      <dgm:prSet presAssocID="{AC5256A2-DB23-48B6-A2D5-39FAFBD374A9}" presName="background2" presStyleLbl="node2" presStyleIdx="1" presStyleCnt="3"/>
      <dgm:spPr>
        <a:solidFill>
          <a:srgbClr val="FFFF00"/>
        </a:solidFill>
      </dgm:spPr>
    </dgm:pt>
    <dgm:pt modelId="{2C11C53A-B5AF-418B-9E37-E825B6E36F16}" type="pres">
      <dgm:prSet presAssocID="{AC5256A2-DB23-48B6-A2D5-39FAFBD374A9}" presName="text2" presStyleLbl="fgAcc2" presStyleIdx="1" presStyleCnt="3">
        <dgm:presLayoutVars>
          <dgm:chPref val="3"/>
        </dgm:presLayoutVars>
      </dgm:prSet>
      <dgm:spPr/>
    </dgm:pt>
    <dgm:pt modelId="{37635459-51F7-4364-ACC7-3390BB1567BE}" type="pres">
      <dgm:prSet presAssocID="{AC5256A2-DB23-48B6-A2D5-39FAFBD374A9}" presName="hierChild3" presStyleCnt="0"/>
      <dgm:spPr/>
    </dgm:pt>
    <dgm:pt modelId="{D0949CDC-DF44-43E4-A5BF-01FC7AF4EFEF}" type="pres">
      <dgm:prSet presAssocID="{54243F6C-705C-4A67-8FD0-DCF9B11057A0}" presName="Name17" presStyleLbl="parChTrans1D3" presStyleIdx="1" presStyleCnt="3"/>
      <dgm:spPr/>
    </dgm:pt>
    <dgm:pt modelId="{AD467BD1-1C32-483D-8132-7678224C601B}" type="pres">
      <dgm:prSet presAssocID="{3C855A7B-2703-4ADA-8FE2-A48A07197946}" presName="hierRoot3" presStyleCnt="0"/>
      <dgm:spPr/>
    </dgm:pt>
    <dgm:pt modelId="{EDCAA794-AC6E-48B5-963B-DE7B32251429}" type="pres">
      <dgm:prSet presAssocID="{3C855A7B-2703-4ADA-8FE2-A48A07197946}" presName="composite3" presStyleCnt="0"/>
      <dgm:spPr/>
    </dgm:pt>
    <dgm:pt modelId="{52E337CD-D41A-4D4B-A14F-982221B9FF2E}" type="pres">
      <dgm:prSet presAssocID="{3C855A7B-2703-4ADA-8FE2-A48A07197946}" presName="background3" presStyleLbl="node3" presStyleIdx="1" presStyleCnt="3"/>
      <dgm:spPr>
        <a:solidFill>
          <a:srgbClr val="FFFF00"/>
        </a:solidFill>
      </dgm:spPr>
    </dgm:pt>
    <dgm:pt modelId="{D618D61F-BDA9-4768-9CD2-620E0DC97166}" type="pres">
      <dgm:prSet presAssocID="{3C855A7B-2703-4ADA-8FE2-A48A07197946}" presName="text3" presStyleLbl="fgAcc3" presStyleIdx="1" presStyleCnt="3" custScaleY="240766">
        <dgm:presLayoutVars>
          <dgm:chPref val="3"/>
        </dgm:presLayoutVars>
      </dgm:prSet>
      <dgm:spPr/>
    </dgm:pt>
    <dgm:pt modelId="{48A4CC6D-C2CD-4E95-87EF-54BC47D9C1C6}" type="pres">
      <dgm:prSet presAssocID="{3C855A7B-2703-4ADA-8FE2-A48A07197946}" presName="hierChild4" presStyleCnt="0"/>
      <dgm:spPr/>
    </dgm:pt>
    <dgm:pt modelId="{B9F06BBE-66AA-4F14-8E92-80E68DE4AF7C}" type="pres">
      <dgm:prSet presAssocID="{6ECA2432-018C-4C89-8553-6FC214D1A4B2}" presName="Name10" presStyleLbl="parChTrans1D2" presStyleIdx="2" presStyleCnt="3"/>
      <dgm:spPr/>
    </dgm:pt>
    <dgm:pt modelId="{DD1028FD-72FA-40B1-A183-F85643E40297}" type="pres">
      <dgm:prSet presAssocID="{4EA3A2B7-A9F3-419B-8AF1-5EA9EA41713A}" presName="hierRoot2" presStyleCnt="0"/>
      <dgm:spPr/>
    </dgm:pt>
    <dgm:pt modelId="{4E3FE2F2-5E5E-44B3-9387-7A45C632FB0B}" type="pres">
      <dgm:prSet presAssocID="{4EA3A2B7-A9F3-419B-8AF1-5EA9EA41713A}" presName="composite2" presStyleCnt="0"/>
      <dgm:spPr/>
    </dgm:pt>
    <dgm:pt modelId="{77624390-64B5-453B-8F52-A2A90D139190}" type="pres">
      <dgm:prSet presAssocID="{4EA3A2B7-A9F3-419B-8AF1-5EA9EA41713A}" presName="background2" presStyleLbl="node2" presStyleIdx="2" presStyleCnt="3"/>
      <dgm:spPr>
        <a:solidFill>
          <a:srgbClr val="92D050"/>
        </a:solidFill>
      </dgm:spPr>
    </dgm:pt>
    <dgm:pt modelId="{9662EAAA-5A7E-4DF3-8EE3-E5C029B6C2BF}" type="pres">
      <dgm:prSet presAssocID="{4EA3A2B7-A9F3-419B-8AF1-5EA9EA41713A}" presName="text2" presStyleLbl="fgAcc2" presStyleIdx="2" presStyleCnt="3">
        <dgm:presLayoutVars>
          <dgm:chPref val="3"/>
        </dgm:presLayoutVars>
      </dgm:prSet>
      <dgm:spPr/>
    </dgm:pt>
    <dgm:pt modelId="{FE984552-F2EF-4A56-924F-20CCAB8A9DB7}" type="pres">
      <dgm:prSet presAssocID="{4EA3A2B7-A9F3-419B-8AF1-5EA9EA41713A}" presName="hierChild3" presStyleCnt="0"/>
      <dgm:spPr/>
    </dgm:pt>
    <dgm:pt modelId="{6BB2E7BE-D8CF-4346-A7E4-40CCD6D2061D}" type="pres">
      <dgm:prSet presAssocID="{CEBF41E6-2327-419F-9E6C-58D7BB9D3382}" presName="Name17" presStyleLbl="parChTrans1D3" presStyleIdx="2" presStyleCnt="3"/>
      <dgm:spPr/>
    </dgm:pt>
    <dgm:pt modelId="{E6FE9381-858D-4396-9D58-70B0802FE3F6}" type="pres">
      <dgm:prSet presAssocID="{978EFC1B-40B6-4DAB-A549-49665233685D}" presName="hierRoot3" presStyleCnt="0"/>
      <dgm:spPr/>
    </dgm:pt>
    <dgm:pt modelId="{DBB7F237-7F58-4EFC-A01E-07AAB3EE5A82}" type="pres">
      <dgm:prSet presAssocID="{978EFC1B-40B6-4DAB-A549-49665233685D}" presName="composite3" presStyleCnt="0"/>
      <dgm:spPr/>
    </dgm:pt>
    <dgm:pt modelId="{E0B984A2-B043-4524-AC4F-AD173336CED7}" type="pres">
      <dgm:prSet presAssocID="{978EFC1B-40B6-4DAB-A549-49665233685D}" presName="background3" presStyleLbl="node3" presStyleIdx="2" presStyleCnt="3"/>
      <dgm:spPr>
        <a:solidFill>
          <a:srgbClr val="92D050"/>
        </a:solidFill>
      </dgm:spPr>
    </dgm:pt>
    <dgm:pt modelId="{08DC7F29-E10E-418F-8C67-67E1CAE6C8A0}" type="pres">
      <dgm:prSet presAssocID="{978EFC1B-40B6-4DAB-A549-49665233685D}" presName="text3" presStyleLbl="fgAcc3" presStyleIdx="2" presStyleCnt="3" custScaleY="253012">
        <dgm:presLayoutVars>
          <dgm:chPref val="3"/>
        </dgm:presLayoutVars>
      </dgm:prSet>
      <dgm:spPr/>
    </dgm:pt>
    <dgm:pt modelId="{516952A9-65F3-4E0D-9E89-E23031DCA02B}" type="pres">
      <dgm:prSet presAssocID="{978EFC1B-40B6-4DAB-A549-49665233685D}" presName="hierChild4" presStyleCnt="0"/>
      <dgm:spPr/>
    </dgm:pt>
  </dgm:ptLst>
  <dgm:cxnLst>
    <dgm:cxn modelId="{14F78F00-A008-43BD-82DB-710C7AAC8E80}" type="presOf" srcId="{19F143D1-99C4-4576-9076-AC84DE1E76E8}" destId="{AD40BA6B-1408-4A34-A245-8DF5C38FC381}" srcOrd="0" destOrd="0" presId="urn:microsoft.com/office/officeart/2005/8/layout/hierarchy1#3"/>
    <dgm:cxn modelId="{E5156A06-5496-4783-B47E-5558C2E29EFF}" type="presOf" srcId="{DE71C02C-2B20-4655-BA26-D1AD790CCC6A}" destId="{8EC3C499-609C-48E0-8562-332644E4056B}" srcOrd="0" destOrd="0" presId="urn:microsoft.com/office/officeart/2005/8/layout/hierarchy1#3"/>
    <dgm:cxn modelId="{DE3EA40F-02DE-489B-957C-24244C9815FC}" type="presOf" srcId="{3797F512-9711-4D35-AF6D-F8A7AE7D9444}" destId="{5E747C84-64D1-4CFC-B2DA-284E2902F930}" srcOrd="0" destOrd="0" presId="urn:microsoft.com/office/officeart/2005/8/layout/hierarchy1#3"/>
    <dgm:cxn modelId="{2EE76912-718A-4477-89A9-9919ECC0FD54}" type="presOf" srcId="{AC5256A2-DB23-48B6-A2D5-39FAFBD374A9}" destId="{2C11C53A-B5AF-418B-9E37-E825B6E36F16}" srcOrd="0" destOrd="0" presId="urn:microsoft.com/office/officeart/2005/8/layout/hierarchy1#3"/>
    <dgm:cxn modelId="{CE856418-5B22-4DB4-AA5E-C3491C9800DE}" type="presOf" srcId="{3BE6EFF3-16EE-49EC-B74C-F0FF3B773791}" destId="{696A1F71-EFE8-4E69-824E-9029AFC16744}" srcOrd="0" destOrd="0" presId="urn:microsoft.com/office/officeart/2005/8/layout/hierarchy1#3"/>
    <dgm:cxn modelId="{287C8E1B-EF23-4360-9DCD-2B7445483B87}" type="presOf" srcId="{6ECA2432-018C-4C89-8553-6FC214D1A4B2}" destId="{B9F06BBE-66AA-4F14-8E92-80E68DE4AF7C}" srcOrd="0" destOrd="0" presId="urn:microsoft.com/office/officeart/2005/8/layout/hierarchy1#3"/>
    <dgm:cxn modelId="{2ADCA41D-C060-47FA-B56B-8F2C33C4ADBF}" srcId="{0EF9529A-7D1E-49BF-B35E-1D38B21B9721}" destId="{19F143D1-99C4-4576-9076-AC84DE1E76E8}" srcOrd="0" destOrd="0" parTransId="{DE71C02C-2B20-4655-BA26-D1AD790CCC6A}" sibTransId="{42A8F873-6594-44C9-9442-B8842A5D34D0}"/>
    <dgm:cxn modelId="{29ADD322-A7D2-44C6-AA26-8A1BC98EBA33}" srcId="{3797F512-9711-4D35-AF6D-F8A7AE7D9444}" destId="{AC5256A2-DB23-48B6-A2D5-39FAFBD374A9}" srcOrd="1" destOrd="0" parTransId="{4B0E1BE2-48CE-4F58-8399-18A4FD052E68}" sibTransId="{DB95D935-E4E4-4D6F-9513-5DC1F498D52D}"/>
    <dgm:cxn modelId="{32943D2A-A9BE-4DE5-9A37-D95FF6A46DD8}" srcId="{3797F512-9711-4D35-AF6D-F8A7AE7D9444}" destId="{0EF9529A-7D1E-49BF-B35E-1D38B21B9721}" srcOrd="0" destOrd="0" parTransId="{3BE6EFF3-16EE-49EC-B74C-F0FF3B773791}" sibTransId="{ADC53E0E-250A-4CE0-BA1D-5407F65AD4D3}"/>
    <dgm:cxn modelId="{1FB00C47-DE20-45BA-9EC2-7D2133385A68}" type="presOf" srcId="{4B0E1BE2-48CE-4F58-8399-18A4FD052E68}" destId="{ABAA81A1-E5A6-43FB-9C5E-2881410480F1}" srcOrd="0" destOrd="0" presId="urn:microsoft.com/office/officeart/2005/8/layout/hierarchy1#3"/>
    <dgm:cxn modelId="{508CF152-7380-44B5-8EB4-ED3D69263DEF}" srcId="{3797F512-9711-4D35-AF6D-F8A7AE7D9444}" destId="{4EA3A2B7-A9F3-419B-8AF1-5EA9EA41713A}" srcOrd="2" destOrd="0" parTransId="{6ECA2432-018C-4C89-8553-6FC214D1A4B2}" sibTransId="{FB78A00E-9CF9-42F6-BEEC-57DB0FE8CB68}"/>
    <dgm:cxn modelId="{B3E3C899-18E2-45FD-9630-BAE4DFD53C6A}" type="presOf" srcId="{978EFC1B-40B6-4DAB-A549-49665233685D}" destId="{08DC7F29-E10E-418F-8C67-67E1CAE6C8A0}" srcOrd="0" destOrd="0" presId="urn:microsoft.com/office/officeart/2005/8/layout/hierarchy1#3"/>
    <dgm:cxn modelId="{C931189F-3B83-42F7-974A-147ABD25D5E8}" srcId="{A44EFC9A-15EE-4926-B9F7-508271318974}" destId="{3797F512-9711-4D35-AF6D-F8A7AE7D9444}" srcOrd="0" destOrd="0" parTransId="{8EEC9DF2-698D-402A-8219-D5755A078EB4}" sibTransId="{61E80654-A1FC-43FC-BBA7-F913D5B2E4CE}"/>
    <dgm:cxn modelId="{E691EB9F-9FF8-4A98-B9CE-C3649AD9E2AA}" type="presOf" srcId="{54243F6C-705C-4A67-8FD0-DCF9B11057A0}" destId="{D0949CDC-DF44-43E4-A5BF-01FC7AF4EFEF}" srcOrd="0" destOrd="0" presId="urn:microsoft.com/office/officeart/2005/8/layout/hierarchy1#3"/>
    <dgm:cxn modelId="{62F2DEA2-5122-492F-AFE5-DBA7B77106D7}" srcId="{AC5256A2-DB23-48B6-A2D5-39FAFBD374A9}" destId="{3C855A7B-2703-4ADA-8FE2-A48A07197946}" srcOrd="0" destOrd="0" parTransId="{54243F6C-705C-4A67-8FD0-DCF9B11057A0}" sibTransId="{FEAE7374-2DEF-4FBC-A49A-480E49CC22F0}"/>
    <dgm:cxn modelId="{1716D9A8-D1E7-4DFA-A315-F3ADFBA772F4}" srcId="{4EA3A2B7-A9F3-419B-8AF1-5EA9EA41713A}" destId="{978EFC1B-40B6-4DAB-A549-49665233685D}" srcOrd="0" destOrd="0" parTransId="{CEBF41E6-2327-419F-9E6C-58D7BB9D3382}" sibTransId="{B4C50E85-751F-4CAF-9132-D228A3054AC0}"/>
    <dgm:cxn modelId="{4FDA2EBB-E475-4924-BDAD-74323596DC43}" type="presOf" srcId="{CEBF41E6-2327-419F-9E6C-58D7BB9D3382}" destId="{6BB2E7BE-D8CF-4346-A7E4-40CCD6D2061D}" srcOrd="0" destOrd="0" presId="urn:microsoft.com/office/officeart/2005/8/layout/hierarchy1#3"/>
    <dgm:cxn modelId="{79E30FBD-DF5D-40FC-91AF-30DDD0DED647}" type="presOf" srcId="{4EA3A2B7-A9F3-419B-8AF1-5EA9EA41713A}" destId="{9662EAAA-5A7E-4DF3-8EE3-E5C029B6C2BF}" srcOrd="0" destOrd="0" presId="urn:microsoft.com/office/officeart/2005/8/layout/hierarchy1#3"/>
    <dgm:cxn modelId="{149E7FD7-60CA-4856-862B-3B7F90D67C29}" type="presOf" srcId="{0EF9529A-7D1E-49BF-B35E-1D38B21B9721}" destId="{DEAF3728-5157-4AAB-AEA7-C4988424C4E7}" srcOrd="0" destOrd="0" presId="urn:microsoft.com/office/officeart/2005/8/layout/hierarchy1#3"/>
    <dgm:cxn modelId="{DE1098DE-8D14-4BE0-B0B6-12F2F23F48C6}" type="presOf" srcId="{A44EFC9A-15EE-4926-B9F7-508271318974}" destId="{913763D1-64EF-48E3-96BD-5173A68A1FE5}" srcOrd="0" destOrd="0" presId="urn:microsoft.com/office/officeart/2005/8/layout/hierarchy1#3"/>
    <dgm:cxn modelId="{33E13FE9-0BCB-48D8-B209-03371795BB71}" type="presOf" srcId="{3C855A7B-2703-4ADA-8FE2-A48A07197946}" destId="{D618D61F-BDA9-4768-9CD2-620E0DC97166}" srcOrd="0" destOrd="0" presId="urn:microsoft.com/office/officeart/2005/8/layout/hierarchy1#3"/>
    <dgm:cxn modelId="{CED9855F-AE3A-461B-BACE-E324F0AF3C22}" type="presParOf" srcId="{913763D1-64EF-48E3-96BD-5173A68A1FE5}" destId="{26A00C83-38D1-4B4C-9A43-349F853DB6D4}" srcOrd="0" destOrd="0" presId="urn:microsoft.com/office/officeart/2005/8/layout/hierarchy1#3"/>
    <dgm:cxn modelId="{37ADDD13-4D3B-4607-8FEA-6C1372CF4D31}" type="presParOf" srcId="{26A00C83-38D1-4B4C-9A43-349F853DB6D4}" destId="{15C82281-459E-46A0-8BE0-6344C79945F5}" srcOrd="0" destOrd="0" presId="urn:microsoft.com/office/officeart/2005/8/layout/hierarchy1#3"/>
    <dgm:cxn modelId="{4A357D0C-C2B3-4A6A-A8D4-BACD90105CD3}" type="presParOf" srcId="{15C82281-459E-46A0-8BE0-6344C79945F5}" destId="{083A4B5A-8E70-4987-AAB0-65522270F8FA}" srcOrd="0" destOrd="0" presId="urn:microsoft.com/office/officeart/2005/8/layout/hierarchy1#3"/>
    <dgm:cxn modelId="{FA1759D5-403C-47D1-996D-879B21B8CCD9}" type="presParOf" srcId="{15C82281-459E-46A0-8BE0-6344C79945F5}" destId="{5E747C84-64D1-4CFC-B2DA-284E2902F930}" srcOrd="1" destOrd="0" presId="urn:microsoft.com/office/officeart/2005/8/layout/hierarchy1#3"/>
    <dgm:cxn modelId="{0983B379-DDB1-44B1-BFD7-E4412CDE4EBC}" type="presParOf" srcId="{26A00C83-38D1-4B4C-9A43-349F853DB6D4}" destId="{FD9D56FB-B773-42A6-B641-397D25FAF6FB}" srcOrd="1" destOrd="0" presId="urn:microsoft.com/office/officeart/2005/8/layout/hierarchy1#3"/>
    <dgm:cxn modelId="{850C2F2A-E0EB-45A2-8D35-8EF50A223F13}" type="presParOf" srcId="{FD9D56FB-B773-42A6-B641-397D25FAF6FB}" destId="{696A1F71-EFE8-4E69-824E-9029AFC16744}" srcOrd="0" destOrd="0" presId="urn:microsoft.com/office/officeart/2005/8/layout/hierarchy1#3"/>
    <dgm:cxn modelId="{9CEDAE58-E509-48BE-AC37-3F609522EBCD}" type="presParOf" srcId="{FD9D56FB-B773-42A6-B641-397D25FAF6FB}" destId="{162968DE-8744-4CCD-BEBE-C079D22D9D57}" srcOrd="1" destOrd="0" presId="urn:microsoft.com/office/officeart/2005/8/layout/hierarchy1#3"/>
    <dgm:cxn modelId="{4D83ABF6-BD55-4D68-8344-85B7E261AA9B}" type="presParOf" srcId="{162968DE-8744-4CCD-BEBE-C079D22D9D57}" destId="{C384E536-14D5-4D5C-9004-024D885B0A40}" srcOrd="0" destOrd="0" presId="urn:microsoft.com/office/officeart/2005/8/layout/hierarchy1#3"/>
    <dgm:cxn modelId="{D7E4553C-C9F3-4088-B749-CD4AC2D0CEF4}" type="presParOf" srcId="{C384E536-14D5-4D5C-9004-024D885B0A40}" destId="{618E41CB-1EE8-4AF8-9EDF-49658D68382E}" srcOrd="0" destOrd="0" presId="urn:microsoft.com/office/officeart/2005/8/layout/hierarchy1#3"/>
    <dgm:cxn modelId="{3B2B2110-DFE6-43E0-8977-7F3A00E57069}" type="presParOf" srcId="{C384E536-14D5-4D5C-9004-024D885B0A40}" destId="{DEAF3728-5157-4AAB-AEA7-C4988424C4E7}" srcOrd="1" destOrd="0" presId="urn:microsoft.com/office/officeart/2005/8/layout/hierarchy1#3"/>
    <dgm:cxn modelId="{78899954-1EF8-45BF-A1E2-50100B3303FF}" type="presParOf" srcId="{162968DE-8744-4CCD-BEBE-C079D22D9D57}" destId="{1F4641B5-9B9E-44F4-BB31-F4547413174D}" srcOrd="1" destOrd="0" presId="urn:microsoft.com/office/officeart/2005/8/layout/hierarchy1#3"/>
    <dgm:cxn modelId="{66E24E01-DDEE-40E4-BD9D-7CBEDE3BF8E1}" type="presParOf" srcId="{1F4641B5-9B9E-44F4-BB31-F4547413174D}" destId="{8EC3C499-609C-48E0-8562-332644E4056B}" srcOrd="0" destOrd="0" presId="urn:microsoft.com/office/officeart/2005/8/layout/hierarchy1#3"/>
    <dgm:cxn modelId="{1E01BC0B-D2A5-4E44-BC31-A4C2ED650C9D}" type="presParOf" srcId="{1F4641B5-9B9E-44F4-BB31-F4547413174D}" destId="{19FD7523-5E87-4853-8E87-3F69161DC3E3}" srcOrd="1" destOrd="0" presId="urn:microsoft.com/office/officeart/2005/8/layout/hierarchy1#3"/>
    <dgm:cxn modelId="{E55BF32E-A0AE-43BB-9A24-72AAEAAB85EE}" type="presParOf" srcId="{19FD7523-5E87-4853-8E87-3F69161DC3E3}" destId="{6044763F-3DC9-4753-9155-74F959450F5D}" srcOrd="0" destOrd="0" presId="urn:microsoft.com/office/officeart/2005/8/layout/hierarchy1#3"/>
    <dgm:cxn modelId="{603B0DD4-3269-442C-987F-7C6641307D7E}" type="presParOf" srcId="{6044763F-3DC9-4753-9155-74F959450F5D}" destId="{CFA8AB19-50A2-4BDE-BE47-362251146DE1}" srcOrd="0" destOrd="0" presId="urn:microsoft.com/office/officeart/2005/8/layout/hierarchy1#3"/>
    <dgm:cxn modelId="{7BCE5C88-50E1-4C17-BE4F-7CD6C14B7DE6}" type="presParOf" srcId="{6044763F-3DC9-4753-9155-74F959450F5D}" destId="{AD40BA6B-1408-4A34-A245-8DF5C38FC381}" srcOrd="1" destOrd="0" presId="urn:microsoft.com/office/officeart/2005/8/layout/hierarchy1#3"/>
    <dgm:cxn modelId="{74BF5413-0110-4967-A719-6277FF4E151A}" type="presParOf" srcId="{19FD7523-5E87-4853-8E87-3F69161DC3E3}" destId="{8719468E-4628-415D-97B0-4D807113A168}" srcOrd="1" destOrd="0" presId="urn:microsoft.com/office/officeart/2005/8/layout/hierarchy1#3"/>
    <dgm:cxn modelId="{AC6568E3-7F77-4E50-93E2-9F0976EDDA78}" type="presParOf" srcId="{FD9D56FB-B773-42A6-B641-397D25FAF6FB}" destId="{ABAA81A1-E5A6-43FB-9C5E-2881410480F1}" srcOrd="2" destOrd="0" presId="urn:microsoft.com/office/officeart/2005/8/layout/hierarchy1#3"/>
    <dgm:cxn modelId="{6B109030-020E-42DA-BE8A-9EDAB0F928C5}" type="presParOf" srcId="{FD9D56FB-B773-42A6-B641-397D25FAF6FB}" destId="{1B7C7A8E-5B08-44F0-ACE2-D072259A0D57}" srcOrd="3" destOrd="0" presId="urn:microsoft.com/office/officeart/2005/8/layout/hierarchy1#3"/>
    <dgm:cxn modelId="{ED6D7799-D39C-43F1-9EE9-87C5EF44A2D3}" type="presParOf" srcId="{1B7C7A8E-5B08-44F0-ACE2-D072259A0D57}" destId="{B85F5D9C-B2E3-4336-87F4-905C2819F3CB}" srcOrd="0" destOrd="0" presId="urn:microsoft.com/office/officeart/2005/8/layout/hierarchy1#3"/>
    <dgm:cxn modelId="{F5CDFB99-C87E-45D7-925F-BA5E02B49A9D}" type="presParOf" srcId="{B85F5D9C-B2E3-4336-87F4-905C2819F3CB}" destId="{2F44E952-0E5F-4274-9971-F44565490D60}" srcOrd="0" destOrd="0" presId="urn:microsoft.com/office/officeart/2005/8/layout/hierarchy1#3"/>
    <dgm:cxn modelId="{95DDA4AC-7C5B-444C-872C-4BFB85485800}" type="presParOf" srcId="{B85F5D9C-B2E3-4336-87F4-905C2819F3CB}" destId="{2C11C53A-B5AF-418B-9E37-E825B6E36F16}" srcOrd="1" destOrd="0" presId="urn:microsoft.com/office/officeart/2005/8/layout/hierarchy1#3"/>
    <dgm:cxn modelId="{FAC60471-6B73-4171-BDCD-5C340CC67DB2}" type="presParOf" srcId="{1B7C7A8E-5B08-44F0-ACE2-D072259A0D57}" destId="{37635459-51F7-4364-ACC7-3390BB1567BE}" srcOrd="1" destOrd="0" presId="urn:microsoft.com/office/officeart/2005/8/layout/hierarchy1#3"/>
    <dgm:cxn modelId="{4196617B-AAD4-4C8E-AE96-D3E314890D2B}" type="presParOf" srcId="{37635459-51F7-4364-ACC7-3390BB1567BE}" destId="{D0949CDC-DF44-43E4-A5BF-01FC7AF4EFEF}" srcOrd="0" destOrd="0" presId="urn:microsoft.com/office/officeart/2005/8/layout/hierarchy1#3"/>
    <dgm:cxn modelId="{A7A663DD-6E87-433B-A79C-7A09997D9A33}" type="presParOf" srcId="{37635459-51F7-4364-ACC7-3390BB1567BE}" destId="{AD467BD1-1C32-483D-8132-7678224C601B}" srcOrd="1" destOrd="0" presId="urn:microsoft.com/office/officeart/2005/8/layout/hierarchy1#3"/>
    <dgm:cxn modelId="{10BA3BF9-4C40-4305-BAB5-AE5DF5D1AD4F}" type="presParOf" srcId="{AD467BD1-1C32-483D-8132-7678224C601B}" destId="{EDCAA794-AC6E-48B5-963B-DE7B32251429}" srcOrd="0" destOrd="0" presId="urn:microsoft.com/office/officeart/2005/8/layout/hierarchy1#3"/>
    <dgm:cxn modelId="{6C02E88A-0A53-40D6-886B-68E73B083731}" type="presParOf" srcId="{EDCAA794-AC6E-48B5-963B-DE7B32251429}" destId="{52E337CD-D41A-4D4B-A14F-982221B9FF2E}" srcOrd="0" destOrd="0" presId="urn:microsoft.com/office/officeart/2005/8/layout/hierarchy1#3"/>
    <dgm:cxn modelId="{0FB06508-7181-441A-BD18-F86464E8DD98}" type="presParOf" srcId="{EDCAA794-AC6E-48B5-963B-DE7B32251429}" destId="{D618D61F-BDA9-4768-9CD2-620E0DC97166}" srcOrd="1" destOrd="0" presId="urn:microsoft.com/office/officeart/2005/8/layout/hierarchy1#3"/>
    <dgm:cxn modelId="{4243FDFB-238F-4655-8DE6-F4272BC865CD}" type="presParOf" srcId="{AD467BD1-1C32-483D-8132-7678224C601B}" destId="{48A4CC6D-C2CD-4E95-87EF-54BC47D9C1C6}" srcOrd="1" destOrd="0" presId="urn:microsoft.com/office/officeart/2005/8/layout/hierarchy1#3"/>
    <dgm:cxn modelId="{3959B6A4-5BCB-4FB5-BF81-CA0006B8E5D6}" type="presParOf" srcId="{FD9D56FB-B773-42A6-B641-397D25FAF6FB}" destId="{B9F06BBE-66AA-4F14-8E92-80E68DE4AF7C}" srcOrd="4" destOrd="0" presId="urn:microsoft.com/office/officeart/2005/8/layout/hierarchy1#3"/>
    <dgm:cxn modelId="{0303C2A6-A38E-4852-89C0-93C38FB175BC}" type="presParOf" srcId="{FD9D56FB-B773-42A6-B641-397D25FAF6FB}" destId="{DD1028FD-72FA-40B1-A183-F85643E40297}" srcOrd="5" destOrd="0" presId="urn:microsoft.com/office/officeart/2005/8/layout/hierarchy1#3"/>
    <dgm:cxn modelId="{892DDBEC-2BD5-47E2-B0F1-349F67748569}" type="presParOf" srcId="{DD1028FD-72FA-40B1-A183-F85643E40297}" destId="{4E3FE2F2-5E5E-44B3-9387-7A45C632FB0B}" srcOrd="0" destOrd="0" presId="urn:microsoft.com/office/officeart/2005/8/layout/hierarchy1#3"/>
    <dgm:cxn modelId="{2E8EABBB-E828-4208-B02B-74362E54D625}" type="presParOf" srcId="{4E3FE2F2-5E5E-44B3-9387-7A45C632FB0B}" destId="{77624390-64B5-453B-8F52-A2A90D139190}" srcOrd="0" destOrd="0" presId="urn:microsoft.com/office/officeart/2005/8/layout/hierarchy1#3"/>
    <dgm:cxn modelId="{7EE25F6B-BE15-40D2-9BFF-093A3FBF06A5}" type="presParOf" srcId="{4E3FE2F2-5E5E-44B3-9387-7A45C632FB0B}" destId="{9662EAAA-5A7E-4DF3-8EE3-E5C029B6C2BF}" srcOrd="1" destOrd="0" presId="urn:microsoft.com/office/officeart/2005/8/layout/hierarchy1#3"/>
    <dgm:cxn modelId="{A6824B3A-ADF9-472F-8785-AFBE3E197D44}" type="presParOf" srcId="{DD1028FD-72FA-40B1-A183-F85643E40297}" destId="{FE984552-F2EF-4A56-924F-20CCAB8A9DB7}" srcOrd="1" destOrd="0" presId="urn:microsoft.com/office/officeart/2005/8/layout/hierarchy1#3"/>
    <dgm:cxn modelId="{751630C3-A922-4BD1-BF7B-03AA80D816ED}" type="presParOf" srcId="{FE984552-F2EF-4A56-924F-20CCAB8A9DB7}" destId="{6BB2E7BE-D8CF-4346-A7E4-40CCD6D2061D}" srcOrd="0" destOrd="0" presId="urn:microsoft.com/office/officeart/2005/8/layout/hierarchy1#3"/>
    <dgm:cxn modelId="{EC2FAA91-2A77-45C5-BC37-1F60E64DE804}" type="presParOf" srcId="{FE984552-F2EF-4A56-924F-20CCAB8A9DB7}" destId="{E6FE9381-858D-4396-9D58-70B0802FE3F6}" srcOrd="1" destOrd="0" presId="urn:microsoft.com/office/officeart/2005/8/layout/hierarchy1#3"/>
    <dgm:cxn modelId="{84EDFE83-3256-4401-8E0E-3C7847CCB84B}" type="presParOf" srcId="{E6FE9381-858D-4396-9D58-70B0802FE3F6}" destId="{DBB7F237-7F58-4EFC-A01E-07AAB3EE5A82}" srcOrd="0" destOrd="0" presId="urn:microsoft.com/office/officeart/2005/8/layout/hierarchy1#3"/>
    <dgm:cxn modelId="{16CFA203-2CA3-4B73-9F34-880770E71BB2}" type="presParOf" srcId="{DBB7F237-7F58-4EFC-A01E-07AAB3EE5A82}" destId="{E0B984A2-B043-4524-AC4F-AD173336CED7}" srcOrd="0" destOrd="0" presId="urn:microsoft.com/office/officeart/2005/8/layout/hierarchy1#3"/>
    <dgm:cxn modelId="{93D43CC5-E166-47B8-85CA-9BBE9AC80CCA}" type="presParOf" srcId="{DBB7F237-7F58-4EFC-A01E-07AAB3EE5A82}" destId="{08DC7F29-E10E-418F-8C67-67E1CAE6C8A0}" srcOrd="1" destOrd="0" presId="urn:microsoft.com/office/officeart/2005/8/layout/hierarchy1#3"/>
    <dgm:cxn modelId="{FEB387F8-9F85-4200-A01B-EEEC8E5D39DE}" type="presParOf" srcId="{E6FE9381-858D-4396-9D58-70B0802FE3F6}" destId="{516952A9-65F3-4E0D-9E89-E23031DCA02B}" srcOrd="1" destOrd="0" presId="urn:microsoft.com/office/officeart/2005/8/layout/hierarchy1#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09F500-0B70-40C0-82A6-18A6E87CEE65}">
      <dsp:nvSpPr>
        <dsp:cNvPr id="0" name=""/>
        <dsp:cNvSpPr/>
      </dsp:nvSpPr>
      <dsp:spPr>
        <a:xfrm>
          <a:off x="193427" y="524"/>
          <a:ext cx="2853562" cy="1141424"/>
        </a:xfrm>
        <a:prstGeom prst="chevron">
          <a:avLst/>
        </a:prstGeom>
        <a:solidFill>
          <a:srgbClr val="2E6A7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9525" rIns="0" bIns="9525" numCol="1" spcCol="1270" anchor="ctr" anchorCtr="0">
          <a:noAutofit/>
        </a:bodyPr>
        <a:lstStyle/>
        <a:p>
          <a:pPr marL="0" lvl="0" indent="0" algn="ctr" defTabSz="666750">
            <a:lnSpc>
              <a:spcPct val="90000"/>
            </a:lnSpc>
            <a:spcBef>
              <a:spcPct val="0"/>
            </a:spcBef>
            <a:spcAft>
              <a:spcPct val="35000"/>
            </a:spcAft>
            <a:buNone/>
          </a:pPr>
          <a:r>
            <a:rPr lang="pt-BR" altLang="zh-CN" sz="1500" kern="1200" dirty="0">
              <a:solidFill>
                <a:srgbClr val="FFFF00"/>
              </a:solidFill>
            </a:rPr>
            <a:t>Ferramenta 1: Grade de autoavaliação</a:t>
          </a:r>
          <a:endParaRPr lang="en-GB" sz="1500" kern="1200" dirty="0">
            <a:solidFill>
              <a:srgbClr val="FFFF00"/>
            </a:solidFill>
          </a:endParaRPr>
        </a:p>
      </dsp:txBody>
      <dsp:txXfrm>
        <a:off x="764139" y="524"/>
        <a:ext cx="1712138" cy="1141424"/>
      </dsp:txXfrm>
    </dsp:sp>
    <dsp:sp modelId="{32CDAAF2-1236-4B9B-98CD-56F5ABA3B6CB}">
      <dsp:nvSpPr>
        <dsp:cNvPr id="0" name=""/>
        <dsp:cNvSpPr/>
      </dsp:nvSpPr>
      <dsp:spPr>
        <a:xfrm>
          <a:off x="2676027" y="97545"/>
          <a:ext cx="2411468" cy="947382"/>
        </a:xfrm>
        <a:prstGeom prst="chevron">
          <a:avLst/>
        </a:prstGeom>
        <a:solidFill>
          <a:schemeClr val="accent5">
            <a:lumMod val="75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7620" rIns="0" bIns="7620" numCol="1" spcCol="1270" anchor="ctr" anchorCtr="0">
          <a:noAutofit/>
        </a:bodyPr>
        <a:lstStyle/>
        <a:p>
          <a:pPr marL="0" lvl="0" indent="0" algn="ctr" defTabSz="533400">
            <a:lnSpc>
              <a:spcPct val="90000"/>
            </a:lnSpc>
            <a:spcBef>
              <a:spcPct val="0"/>
            </a:spcBef>
            <a:spcAft>
              <a:spcPct val="35000"/>
            </a:spcAft>
            <a:buNone/>
          </a:pPr>
          <a:r>
            <a:rPr lang="pt-BR" altLang="zh-CN" sz="1200" b="0" kern="1200" dirty="0">
              <a:solidFill>
                <a:srgbClr val="FFFF00"/>
              </a:solidFill>
            </a:rPr>
            <a:t>Comece sua jornada T-SEDA refletindo de forma sistemática sobre sua prática atual.</a:t>
          </a:r>
          <a:endParaRPr lang="en-GB" sz="1200" b="0" kern="1200" dirty="0">
            <a:solidFill>
              <a:srgbClr val="FFFF00"/>
            </a:solidFill>
          </a:endParaRPr>
        </a:p>
      </dsp:txBody>
      <dsp:txXfrm>
        <a:off x="3149718" y="97545"/>
        <a:ext cx="1464086" cy="947382"/>
      </dsp:txXfrm>
    </dsp:sp>
    <dsp:sp modelId="{1A474ED6-2233-437B-BD0E-3CFEFD94AA8B}">
      <dsp:nvSpPr>
        <dsp:cNvPr id="0" name=""/>
        <dsp:cNvSpPr/>
      </dsp:nvSpPr>
      <dsp:spPr>
        <a:xfrm>
          <a:off x="208080" y="1220775"/>
          <a:ext cx="2853562" cy="1141424"/>
        </a:xfrm>
        <a:prstGeom prst="chevron">
          <a:avLst/>
        </a:prstGeom>
        <a:solidFill>
          <a:srgbClr val="2E6A7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10160" rIns="0" bIns="10160" numCol="1" spcCol="1270" anchor="ctr" anchorCtr="0">
          <a:noAutofit/>
        </a:bodyPr>
        <a:lstStyle/>
        <a:p>
          <a:pPr marL="0" lvl="0" indent="0" algn="ctr" defTabSz="711200">
            <a:lnSpc>
              <a:spcPct val="90000"/>
            </a:lnSpc>
            <a:spcBef>
              <a:spcPct val="0"/>
            </a:spcBef>
            <a:spcAft>
              <a:spcPct val="35000"/>
            </a:spcAft>
            <a:buNone/>
          </a:pPr>
          <a:r>
            <a:rPr lang="pt-BR" altLang="zh-CN" sz="1600" kern="1200" dirty="0">
              <a:solidFill>
                <a:srgbClr val="FFFF00"/>
              </a:solidFill>
            </a:rPr>
            <a:t>Ferramenta 2
Ciclo reflexivo para investigação em sala de aula</a:t>
          </a:r>
          <a:endParaRPr lang="en-GB" sz="1500" kern="1200" dirty="0">
            <a:solidFill>
              <a:srgbClr val="FFFF00"/>
            </a:solidFill>
          </a:endParaRPr>
        </a:p>
      </dsp:txBody>
      <dsp:txXfrm>
        <a:off x="778792" y="1220775"/>
        <a:ext cx="1712138" cy="1141424"/>
      </dsp:txXfrm>
    </dsp:sp>
    <dsp:sp modelId="{DD814F47-5CF5-4936-8F21-4B07F13F81D8}">
      <dsp:nvSpPr>
        <dsp:cNvPr id="0" name=""/>
        <dsp:cNvSpPr/>
      </dsp:nvSpPr>
      <dsp:spPr>
        <a:xfrm>
          <a:off x="2669249" y="1338620"/>
          <a:ext cx="2491829" cy="947382"/>
        </a:xfrm>
        <a:prstGeom prst="chevron">
          <a:avLst/>
        </a:prstGeom>
        <a:solidFill>
          <a:schemeClr val="accent5">
            <a:lumMod val="75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970" tIns="6985" rIns="0" bIns="6985" numCol="1" spcCol="1270" anchor="ctr" anchorCtr="0">
          <a:noAutofit/>
        </a:bodyPr>
        <a:lstStyle/>
        <a:p>
          <a:pPr marL="0" lvl="0" indent="0" algn="ctr" defTabSz="488950">
            <a:lnSpc>
              <a:spcPct val="90000"/>
            </a:lnSpc>
            <a:spcBef>
              <a:spcPct val="0"/>
            </a:spcBef>
            <a:spcAft>
              <a:spcPct val="35000"/>
            </a:spcAft>
            <a:buNone/>
          </a:pPr>
          <a:r>
            <a:rPr lang="pt-BR" altLang="zh-CN" sz="1100" b="0" kern="1200" dirty="0">
              <a:solidFill>
                <a:srgbClr val="FFFF00"/>
              </a:solidFill>
            </a:rPr>
            <a:t>Use um ciclo reflexivo passo a passo para transformar sua prática e mantenha um registro de como isso acontece.</a:t>
          </a:r>
          <a:endParaRPr lang="en-GB" sz="1100" b="0" kern="1200" dirty="0">
            <a:solidFill>
              <a:srgbClr val="FFFF00"/>
            </a:solidFill>
          </a:endParaRPr>
        </a:p>
      </dsp:txBody>
      <dsp:txXfrm>
        <a:off x="3142940" y="1338620"/>
        <a:ext cx="1544447" cy="947382"/>
      </dsp:txXfrm>
    </dsp:sp>
    <dsp:sp modelId="{8B5341EE-8D57-45F1-9BDA-DAE2EE079D3C}">
      <dsp:nvSpPr>
        <dsp:cNvPr id="0" name=""/>
        <dsp:cNvSpPr/>
      </dsp:nvSpPr>
      <dsp:spPr>
        <a:xfrm>
          <a:off x="193427" y="2531371"/>
          <a:ext cx="3235568" cy="1141424"/>
        </a:xfrm>
        <a:prstGeom prst="chevron">
          <a:avLst/>
        </a:prstGeom>
        <a:solidFill>
          <a:srgbClr val="2E6A7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10160" rIns="0" bIns="10160" numCol="1" spcCol="1270" anchor="ctr" anchorCtr="0">
          <a:noAutofit/>
        </a:bodyPr>
        <a:lstStyle/>
        <a:p>
          <a:pPr marL="0" lvl="0" indent="0" algn="ctr" defTabSz="711200">
            <a:lnSpc>
              <a:spcPct val="90000"/>
            </a:lnSpc>
            <a:spcBef>
              <a:spcPct val="0"/>
            </a:spcBef>
            <a:spcAft>
              <a:spcPct val="35000"/>
            </a:spcAft>
            <a:buNone/>
          </a:pPr>
          <a:r>
            <a:rPr lang="pt-BR" altLang="zh-CN" sz="1600" kern="1200" dirty="0">
              <a:solidFill>
                <a:srgbClr val="FFFF00"/>
              </a:solidFill>
            </a:rPr>
            <a:t>Ferramenta 3 Esquema de codificação para identificar características dialogais chave</a:t>
          </a:r>
          <a:endParaRPr lang="en-GB" sz="1500" kern="1200" dirty="0">
            <a:solidFill>
              <a:srgbClr val="FFFF00"/>
            </a:solidFill>
          </a:endParaRPr>
        </a:p>
      </dsp:txBody>
      <dsp:txXfrm>
        <a:off x="764139" y="2531371"/>
        <a:ext cx="2094144" cy="1141424"/>
      </dsp:txXfrm>
    </dsp:sp>
    <dsp:sp modelId="{B04CB5ED-FA64-42B4-84B4-DC1331864D42}">
      <dsp:nvSpPr>
        <dsp:cNvPr id="0" name=""/>
        <dsp:cNvSpPr/>
      </dsp:nvSpPr>
      <dsp:spPr>
        <a:xfrm>
          <a:off x="3058033" y="2646978"/>
          <a:ext cx="2455663" cy="947382"/>
        </a:xfrm>
        <a:prstGeom prst="chevron">
          <a:avLst/>
        </a:prstGeom>
        <a:solidFill>
          <a:schemeClr val="accent5">
            <a:lumMod val="75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7620" rIns="0" bIns="7620" numCol="1" spcCol="1270" anchor="ctr" anchorCtr="0">
          <a:noAutofit/>
        </a:bodyPr>
        <a:lstStyle/>
        <a:p>
          <a:pPr marL="0" lvl="0" indent="0" algn="ctr" defTabSz="533400">
            <a:lnSpc>
              <a:spcPct val="90000"/>
            </a:lnSpc>
            <a:spcBef>
              <a:spcPct val="0"/>
            </a:spcBef>
            <a:spcAft>
              <a:spcPct val="35000"/>
            </a:spcAft>
            <a:buNone/>
          </a:pPr>
          <a:r>
            <a:rPr lang="pt-BR" altLang="zh-CN" sz="1200" b="0" kern="1200" dirty="0">
              <a:solidFill>
                <a:srgbClr val="FFFF00"/>
              </a:solidFill>
            </a:rPr>
            <a:t>Identifique momentos de diálogo de alta qualidade em sua sala de aula e as condições que os criam.</a:t>
          </a:r>
          <a:endParaRPr lang="en-GB" sz="1200" b="0" kern="1200" dirty="0">
            <a:solidFill>
              <a:srgbClr val="FFFF00"/>
            </a:solidFill>
          </a:endParaRPr>
        </a:p>
      </dsp:txBody>
      <dsp:txXfrm>
        <a:off x="3531724" y="2646978"/>
        <a:ext cx="1508281" cy="94738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6F9E02-73B3-4698-861D-9799BE44C7EC}">
      <dsp:nvSpPr>
        <dsp:cNvPr id="0" name=""/>
        <dsp:cNvSpPr/>
      </dsp:nvSpPr>
      <dsp:spPr>
        <a:xfrm>
          <a:off x="6761479" y="2411556"/>
          <a:ext cx="91440" cy="448770"/>
        </a:xfrm>
        <a:custGeom>
          <a:avLst/>
          <a:gdLst/>
          <a:ahLst/>
          <a:cxnLst/>
          <a:rect l="0" t="0" r="0" b="0"/>
          <a:pathLst>
            <a:path>
              <a:moveTo>
                <a:pt x="45720" y="0"/>
              </a:moveTo>
              <a:lnTo>
                <a:pt x="45720" y="44877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A5E7CA9-3C61-461D-A608-7593AB57056E}">
      <dsp:nvSpPr>
        <dsp:cNvPr id="0" name=""/>
        <dsp:cNvSpPr/>
      </dsp:nvSpPr>
      <dsp:spPr>
        <a:xfrm>
          <a:off x="3978275" y="982949"/>
          <a:ext cx="2828924" cy="448770"/>
        </a:xfrm>
        <a:custGeom>
          <a:avLst/>
          <a:gdLst/>
          <a:ahLst/>
          <a:cxnLst/>
          <a:rect l="0" t="0" r="0" b="0"/>
          <a:pathLst>
            <a:path>
              <a:moveTo>
                <a:pt x="0" y="0"/>
              </a:moveTo>
              <a:lnTo>
                <a:pt x="0" y="305823"/>
              </a:lnTo>
              <a:lnTo>
                <a:pt x="2828924" y="305823"/>
              </a:lnTo>
              <a:lnTo>
                <a:pt x="2828924" y="44877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BB2E7BE-D8CF-4346-A7E4-40CCD6D2061D}">
      <dsp:nvSpPr>
        <dsp:cNvPr id="0" name=""/>
        <dsp:cNvSpPr/>
      </dsp:nvSpPr>
      <dsp:spPr>
        <a:xfrm>
          <a:off x="4873308" y="2391283"/>
          <a:ext cx="91440" cy="469043"/>
        </a:xfrm>
        <a:custGeom>
          <a:avLst/>
          <a:gdLst/>
          <a:ahLst/>
          <a:cxnLst/>
          <a:rect l="0" t="0" r="0" b="0"/>
          <a:pathLst>
            <a:path>
              <a:moveTo>
                <a:pt x="45720" y="0"/>
              </a:moveTo>
              <a:lnTo>
                <a:pt x="45720" y="326096"/>
              </a:lnTo>
              <a:lnTo>
                <a:pt x="47941" y="326096"/>
              </a:lnTo>
              <a:lnTo>
                <a:pt x="47941" y="469043"/>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9F06BBE-66AA-4F14-8E92-80E68DE4AF7C}">
      <dsp:nvSpPr>
        <dsp:cNvPr id="0" name=""/>
        <dsp:cNvSpPr/>
      </dsp:nvSpPr>
      <dsp:spPr>
        <a:xfrm>
          <a:off x="3978275" y="982949"/>
          <a:ext cx="940753" cy="428497"/>
        </a:xfrm>
        <a:custGeom>
          <a:avLst/>
          <a:gdLst/>
          <a:ahLst/>
          <a:cxnLst/>
          <a:rect l="0" t="0" r="0" b="0"/>
          <a:pathLst>
            <a:path>
              <a:moveTo>
                <a:pt x="0" y="0"/>
              </a:moveTo>
              <a:lnTo>
                <a:pt x="0" y="285551"/>
              </a:lnTo>
              <a:lnTo>
                <a:pt x="940753" y="285551"/>
              </a:lnTo>
              <a:lnTo>
                <a:pt x="940753" y="428497"/>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0949CDC-DF44-43E4-A5BF-01FC7AF4EFEF}">
      <dsp:nvSpPr>
        <dsp:cNvPr id="0" name=""/>
        <dsp:cNvSpPr/>
      </dsp:nvSpPr>
      <dsp:spPr>
        <a:xfrm>
          <a:off x="2989579" y="2411556"/>
          <a:ext cx="91440" cy="448770"/>
        </a:xfrm>
        <a:custGeom>
          <a:avLst/>
          <a:gdLst/>
          <a:ahLst/>
          <a:cxnLst/>
          <a:rect l="0" t="0" r="0" b="0"/>
          <a:pathLst>
            <a:path>
              <a:moveTo>
                <a:pt x="45720" y="0"/>
              </a:moveTo>
              <a:lnTo>
                <a:pt x="45720" y="44877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BAA81A1-E5A6-43FB-9C5E-2881410480F1}">
      <dsp:nvSpPr>
        <dsp:cNvPr id="0" name=""/>
        <dsp:cNvSpPr/>
      </dsp:nvSpPr>
      <dsp:spPr>
        <a:xfrm>
          <a:off x="3035299" y="982949"/>
          <a:ext cx="942975" cy="448770"/>
        </a:xfrm>
        <a:custGeom>
          <a:avLst/>
          <a:gdLst/>
          <a:ahLst/>
          <a:cxnLst/>
          <a:rect l="0" t="0" r="0" b="0"/>
          <a:pathLst>
            <a:path>
              <a:moveTo>
                <a:pt x="942975" y="0"/>
              </a:moveTo>
              <a:lnTo>
                <a:pt x="942975" y="305823"/>
              </a:lnTo>
              <a:lnTo>
                <a:pt x="0" y="305823"/>
              </a:lnTo>
              <a:lnTo>
                <a:pt x="0" y="44877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EC3C499-609C-48E0-8562-332644E4056B}">
      <dsp:nvSpPr>
        <dsp:cNvPr id="0" name=""/>
        <dsp:cNvSpPr/>
      </dsp:nvSpPr>
      <dsp:spPr>
        <a:xfrm>
          <a:off x="1103630" y="2411556"/>
          <a:ext cx="91440" cy="448770"/>
        </a:xfrm>
        <a:custGeom>
          <a:avLst/>
          <a:gdLst/>
          <a:ahLst/>
          <a:cxnLst/>
          <a:rect l="0" t="0" r="0" b="0"/>
          <a:pathLst>
            <a:path>
              <a:moveTo>
                <a:pt x="45720" y="0"/>
              </a:moveTo>
              <a:lnTo>
                <a:pt x="45720" y="44877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96A1F71-EFE8-4E69-824E-9029AFC16744}">
      <dsp:nvSpPr>
        <dsp:cNvPr id="0" name=""/>
        <dsp:cNvSpPr/>
      </dsp:nvSpPr>
      <dsp:spPr>
        <a:xfrm>
          <a:off x="1149350" y="982949"/>
          <a:ext cx="2828925" cy="448770"/>
        </a:xfrm>
        <a:custGeom>
          <a:avLst/>
          <a:gdLst/>
          <a:ahLst/>
          <a:cxnLst/>
          <a:rect l="0" t="0" r="0" b="0"/>
          <a:pathLst>
            <a:path>
              <a:moveTo>
                <a:pt x="2828925" y="0"/>
              </a:moveTo>
              <a:lnTo>
                <a:pt x="2828925" y="305823"/>
              </a:lnTo>
              <a:lnTo>
                <a:pt x="0" y="305823"/>
              </a:lnTo>
              <a:lnTo>
                <a:pt x="0" y="44877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83A4B5A-8E70-4987-AAB0-65522270F8FA}">
      <dsp:nvSpPr>
        <dsp:cNvPr id="0" name=""/>
        <dsp:cNvSpPr/>
      </dsp:nvSpPr>
      <dsp:spPr>
        <a:xfrm>
          <a:off x="3206750" y="3112"/>
          <a:ext cx="1543049" cy="97983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E747C84-64D1-4CFC-B2DA-284E2902F930}">
      <dsp:nvSpPr>
        <dsp:cNvPr id="0" name=""/>
        <dsp:cNvSpPr/>
      </dsp:nvSpPr>
      <dsp:spPr>
        <a:xfrm>
          <a:off x="3378200" y="165990"/>
          <a:ext cx="1543049" cy="979836"/>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100000"/>
            </a:lnSpc>
            <a:spcBef>
              <a:spcPct val="0"/>
            </a:spcBef>
            <a:spcAft>
              <a:spcPct val="35000"/>
            </a:spcAft>
            <a:buNone/>
          </a:pPr>
          <a:r>
            <a:rPr lang="en-GB" sz="1200" kern="1200" spc="-60" dirty="0">
              <a:solidFill>
                <a:srgbClr val="46474A"/>
              </a:solidFill>
              <a:latin typeface="Arial" panose="020B0604020202020204"/>
              <a:cs typeface="Arial" panose="020B0604020202020204"/>
            </a:rPr>
            <a:t>Eu quero focar na minha própria prática. Eu quero...</a:t>
          </a:r>
        </a:p>
      </dsp:txBody>
      <dsp:txXfrm>
        <a:off x="3406898" y="194688"/>
        <a:ext cx="1485653" cy="922440"/>
      </dsp:txXfrm>
    </dsp:sp>
    <dsp:sp modelId="{618E41CB-1EE8-4AF8-9EDF-49658D68382E}">
      <dsp:nvSpPr>
        <dsp:cNvPr id="0" name=""/>
        <dsp:cNvSpPr/>
      </dsp:nvSpPr>
      <dsp:spPr>
        <a:xfrm>
          <a:off x="377825" y="1431719"/>
          <a:ext cx="1543049" cy="979836"/>
        </a:xfrm>
        <a:prstGeom prst="roundRect">
          <a:avLst>
            <a:gd name="adj" fmla="val 10000"/>
          </a:avLst>
        </a:prstGeom>
        <a:solidFill>
          <a:srgbClr val="FF99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EAF3728-5157-4AAB-AEA7-C4988424C4E7}">
      <dsp:nvSpPr>
        <dsp:cNvPr id="0" name=""/>
        <dsp:cNvSpPr/>
      </dsp:nvSpPr>
      <dsp:spPr>
        <a:xfrm>
          <a:off x="549275" y="1594597"/>
          <a:ext cx="1543049" cy="979836"/>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100000"/>
            </a:lnSpc>
            <a:spcBef>
              <a:spcPct val="0"/>
            </a:spcBef>
            <a:spcAft>
              <a:spcPct val="35000"/>
            </a:spcAft>
            <a:buNone/>
          </a:pPr>
          <a:r>
            <a:rPr lang="en-GB" sz="1200" kern="1200" spc="-60" dirty="0">
              <a:solidFill>
                <a:srgbClr val="46474A"/>
              </a:solidFill>
              <a:latin typeface="Arial" panose="020B0604020202020204"/>
              <a:cs typeface="Arial" panose="020B0604020202020204"/>
            </a:rPr>
            <a:t>Encontrar maneiras de fazer com que </a:t>
          </a:r>
          <a:r>
            <a:rPr lang="en-GB" sz="1200" kern="1200" spc="-60" dirty="0" err="1">
              <a:solidFill>
                <a:srgbClr val="46474A"/>
              </a:solidFill>
              <a:latin typeface="Arial" panose="020B0604020202020204"/>
              <a:cs typeface="Arial" panose="020B0604020202020204"/>
            </a:rPr>
            <a:t>os</a:t>
          </a:r>
          <a:r>
            <a:rPr lang="en-GB" sz="1200" kern="1200" spc="-60" dirty="0">
              <a:solidFill>
                <a:srgbClr val="46474A"/>
              </a:solidFill>
              <a:latin typeface="Arial" panose="020B0604020202020204"/>
              <a:cs typeface="Arial" panose="020B0604020202020204"/>
            </a:rPr>
            <a:t> </a:t>
          </a:r>
          <a:r>
            <a:rPr lang="en-GB" sz="1200" kern="1200" spc="-60" dirty="0" err="1">
              <a:solidFill>
                <a:srgbClr val="46474A"/>
              </a:solidFill>
              <a:latin typeface="Arial" panose="020B0604020202020204"/>
              <a:cs typeface="Arial" panose="020B0604020202020204"/>
            </a:rPr>
            <a:t>alunos</a:t>
          </a:r>
          <a:r>
            <a:rPr lang="en-GB" sz="1200" kern="1200" spc="-60" dirty="0">
              <a:solidFill>
                <a:srgbClr val="46474A"/>
              </a:solidFill>
              <a:latin typeface="Arial" panose="020B0604020202020204"/>
              <a:cs typeface="Arial" panose="020B0604020202020204"/>
            </a:rPr>
            <a:t> questionem as ideias uns dos outros</a:t>
          </a:r>
        </a:p>
      </dsp:txBody>
      <dsp:txXfrm>
        <a:off x="577973" y="1623295"/>
        <a:ext cx="1485653" cy="922440"/>
      </dsp:txXfrm>
    </dsp:sp>
    <dsp:sp modelId="{CFA8AB19-50A2-4BDE-BE47-362251146DE1}">
      <dsp:nvSpPr>
        <dsp:cNvPr id="0" name=""/>
        <dsp:cNvSpPr/>
      </dsp:nvSpPr>
      <dsp:spPr>
        <a:xfrm>
          <a:off x="377825" y="2860326"/>
          <a:ext cx="1543049" cy="2323486"/>
        </a:xfrm>
        <a:prstGeom prst="roundRect">
          <a:avLst>
            <a:gd name="adj" fmla="val 10000"/>
          </a:avLst>
        </a:prstGeom>
        <a:solidFill>
          <a:srgbClr val="FF99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D40BA6B-1408-4A34-A245-8DF5C38FC381}">
      <dsp:nvSpPr>
        <dsp:cNvPr id="0" name=""/>
        <dsp:cNvSpPr/>
      </dsp:nvSpPr>
      <dsp:spPr>
        <a:xfrm>
          <a:off x="549275" y="3023204"/>
          <a:ext cx="1543049" cy="2323486"/>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100000"/>
            </a:lnSpc>
            <a:spcBef>
              <a:spcPct val="0"/>
            </a:spcBef>
            <a:spcAft>
              <a:spcPct val="35000"/>
            </a:spcAft>
            <a:buNone/>
          </a:pPr>
          <a:r>
            <a:rPr lang="en-GB" sz="1200" kern="1200" spc="-60" dirty="0">
              <a:solidFill>
                <a:srgbClr val="46474A"/>
              </a:solidFill>
              <a:latin typeface="Arial" panose="020B0604020202020204"/>
              <a:cs typeface="Arial" panose="020B0604020202020204"/>
            </a:rPr>
            <a:t>Quanto eu utilizo o painel de iniciadores de frases para modelar formas de questionamento?</a:t>
          </a:r>
        </a:p>
      </dsp:txBody>
      <dsp:txXfrm>
        <a:off x="594469" y="3068398"/>
        <a:ext cx="1452661" cy="2233098"/>
      </dsp:txXfrm>
    </dsp:sp>
    <dsp:sp modelId="{2F44E952-0E5F-4274-9971-F44565490D60}">
      <dsp:nvSpPr>
        <dsp:cNvPr id="0" name=""/>
        <dsp:cNvSpPr/>
      </dsp:nvSpPr>
      <dsp:spPr>
        <a:xfrm>
          <a:off x="2263774" y="1431719"/>
          <a:ext cx="1543049" cy="979836"/>
        </a:xfrm>
        <a:prstGeom prst="roundRect">
          <a:avLst>
            <a:gd name="adj" fmla="val 1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C11C53A-B5AF-418B-9E37-E825B6E36F16}">
      <dsp:nvSpPr>
        <dsp:cNvPr id="0" name=""/>
        <dsp:cNvSpPr/>
      </dsp:nvSpPr>
      <dsp:spPr>
        <a:xfrm>
          <a:off x="2435224" y="1594597"/>
          <a:ext cx="1543049" cy="979836"/>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100000"/>
            </a:lnSpc>
            <a:spcBef>
              <a:spcPct val="0"/>
            </a:spcBef>
            <a:spcAft>
              <a:spcPct val="35000"/>
            </a:spcAft>
            <a:buNone/>
          </a:pPr>
          <a:r>
            <a:rPr sz="1200" kern="1200" dirty="0">
              <a:latin typeface="Arial" panose="020B0604020202020204" pitchFamily="34" charset="0"/>
              <a:cs typeface="Arial" panose="020B0604020202020204" pitchFamily="34" charset="0"/>
            </a:rPr>
            <a:t>Pensar em como posso incentivar os </a:t>
          </a:r>
          <a:r>
            <a:rPr lang="pt-BR" sz="1200" kern="1200" dirty="0">
              <a:latin typeface="Arial" panose="020B0604020202020204" pitchFamily="34" charset="0"/>
              <a:cs typeface="Arial" panose="020B0604020202020204" pitchFamily="34" charset="0"/>
            </a:rPr>
            <a:t>aluno</a:t>
          </a:r>
          <a:r>
            <a:rPr sz="1200" kern="1200" dirty="0">
              <a:latin typeface="Arial" panose="020B0604020202020204" pitchFamily="34" charset="0"/>
              <a:cs typeface="Arial" panose="020B0604020202020204" pitchFamily="34" charset="0"/>
            </a:rPr>
            <a:t>s a darem razões para suas ideias</a:t>
          </a:r>
        </a:p>
      </dsp:txBody>
      <dsp:txXfrm>
        <a:off x="2463922" y="1623295"/>
        <a:ext cx="1485653" cy="922440"/>
      </dsp:txXfrm>
    </dsp:sp>
    <dsp:sp modelId="{52E337CD-D41A-4D4B-A14F-982221B9FF2E}">
      <dsp:nvSpPr>
        <dsp:cNvPr id="0" name=""/>
        <dsp:cNvSpPr/>
      </dsp:nvSpPr>
      <dsp:spPr>
        <a:xfrm>
          <a:off x="2263774" y="2860326"/>
          <a:ext cx="1543049" cy="2359113"/>
        </a:xfrm>
        <a:prstGeom prst="roundRect">
          <a:avLst>
            <a:gd name="adj" fmla="val 1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618D61F-BDA9-4768-9CD2-620E0DC97166}">
      <dsp:nvSpPr>
        <dsp:cNvPr id="0" name=""/>
        <dsp:cNvSpPr/>
      </dsp:nvSpPr>
      <dsp:spPr>
        <a:xfrm>
          <a:off x="2435224" y="3023204"/>
          <a:ext cx="1543049" cy="2359113"/>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100000"/>
            </a:lnSpc>
            <a:spcBef>
              <a:spcPct val="0"/>
            </a:spcBef>
            <a:spcAft>
              <a:spcPct val="35000"/>
            </a:spcAft>
            <a:buNone/>
          </a:pPr>
          <a:r>
            <a:rPr lang="en-GB" sz="1200" kern="1200" spc="-60" dirty="0">
              <a:solidFill>
                <a:srgbClr val="46474A"/>
              </a:solidFill>
              <a:latin typeface="Arial" panose="020B0604020202020204"/>
              <a:cs typeface="Arial" panose="020B0604020202020204"/>
            </a:rPr>
            <a:t>Com que frequência faço perguntas de acompanhamento?</a:t>
          </a:r>
        </a:p>
        <a:p>
          <a:pPr marL="0" lvl="0" indent="0" algn="ctr" defTabSz="533400">
            <a:lnSpc>
              <a:spcPct val="100000"/>
            </a:lnSpc>
            <a:spcBef>
              <a:spcPct val="0"/>
            </a:spcBef>
            <a:spcAft>
              <a:spcPct val="35000"/>
            </a:spcAft>
            <a:buNone/>
          </a:pPr>
          <a:endParaRPr lang="en-GB" sz="1200" kern="1200" spc="-60" dirty="0">
            <a:solidFill>
              <a:srgbClr val="46474A"/>
            </a:solidFill>
            <a:latin typeface="Arial" panose="020B0604020202020204"/>
            <a:cs typeface="Arial" panose="020B0604020202020204"/>
          </a:endParaRPr>
        </a:p>
        <a:p>
          <a:pPr marL="0" lvl="0" indent="0" algn="ctr" defTabSz="533400">
            <a:lnSpc>
              <a:spcPct val="100000"/>
            </a:lnSpc>
            <a:spcBef>
              <a:spcPct val="0"/>
            </a:spcBef>
            <a:spcAft>
              <a:spcPct val="35000"/>
            </a:spcAft>
            <a:buNone/>
          </a:pPr>
          <a:r>
            <a:rPr lang="en-GB" sz="1200" kern="1200" spc="-60" dirty="0">
              <a:solidFill>
                <a:srgbClr val="46474A"/>
              </a:solidFill>
              <a:latin typeface="Arial" panose="020B0604020202020204"/>
              <a:cs typeface="Arial" panose="020B0604020202020204"/>
            </a:rPr>
            <a:t>Deixo tempo suficiente para que </a:t>
          </a:r>
          <a:r>
            <a:rPr lang="en-GB" sz="1200" kern="1200" spc="-60" dirty="0" err="1">
              <a:solidFill>
                <a:srgbClr val="46474A"/>
              </a:solidFill>
              <a:latin typeface="Arial" panose="020B0604020202020204"/>
              <a:cs typeface="Arial" panose="020B0604020202020204"/>
            </a:rPr>
            <a:t>os</a:t>
          </a:r>
          <a:r>
            <a:rPr lang="en-GB" sz="1200" kern="1200" spc="-60" dirty="0">
              <a:solidFill>
                <a:srgbClr val="46474A"/>
              </a:solidFill>
              <a:latin typeface="Arial" panose="020B0604020202020204"/>
              <a:cs typeface="Arial" panose="020B0604020202020204"/>
            </a:rPr>
            <a:t> </a:t>
          </a:r>
          <a:r>
            <a:rPr lang="en-GB" sz="1200" kern="1200" spc="-60" dirty="0" err="1">
              <a:solidFill>
                <a:srgbClr val="46474A"/>
              </a:solidFill>
              <a:latin typeface="Arial" panose="020B0604020202020204"/>
              <a:cs typeface="Arial" panose="020B0604020202020204"/>
            </a:rPr>
            <a:t>alunos</a:t>
          </a:r>
          <a:r>
            <a:rPr lang="en-GB" sz="1200" kern="1200" spc="-60" dirty="0">
              <a:solidFill>
                <a:srgbClr val="46474A"/>
              </a:solidFill>
              <a:latin typeface="Arial" panose="020B0604020202020204"/>
              <a:cs typeface="Arial" panose="020B0604020202020204"/>
            </a:rPr>
            <a:t> expliquem completamente suas respostas?</a:t>
          </a:r>
        </a:p>
      </dsp:txBody>
      <dsp:txXfrm>
        <a:off x="2480418" y="3068398"/>
        <a:ext cx="1452661" cy="2268725"/>
      </dsp:txXfrm>
    </dsp:sp>
    <dsp:sp modelId="{77624390-64B5-453B-8F52-A2A90D139190}">
      <dsp:nvSpPr>
        <dsp:cNvPr id="0" name=""/>
        <dsp:cNvSpPr/>
      </dsp:nvSpPr>
      <dsp:spPr>
        <a:xfrm>
          <a:off x="4147503" y="1411447"/>
          <a:ext cx="1543049" cy="979836"/>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662EAAA-5A7E-4DF3-8EE3-E5C029B6C2BF}">
      <dsp:nvSpPr>
        <dsp:cNvPr id="0" name=""/>
        <dsp:cNvSpPr/>
      </dsp:nvSpPr>
      <dsp:spPr>
        <a:xfrm>
          <a:off x="4318953" y="1574324"/>
          <a:ext cx="1543049" cy="979836"/>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100000"/>
            </a:lnSpc>
            <a:spcBef>
              <a:spcPct val="0"/>
            </a:spcBef>
            <a:spcAft>
              <a:spcPct val="35000"/>
            </a:spcAft>
            <a:buNone/>
          </a:pPr>
          <a:r>
            <a:rPr lang="en-GB" sz="1200" kern="1200" spc="-45" dirty="0">
              <a:solidFill>
                <a:srgbClr val="454744"/>
              </a:solidFill>
              <a:latin typeface="Arial" panose="020B0604020202020204"/>
              <a:cs typeface="Arial" panose="020B0604020202020204"/>
            </a:rPr>
            <a:t>Promover maneiras para </a:t>
          </a:r>
          <a:r>
            <a:rPr lang="en-GB" sz="1200" kern="1200" spc="-45" dirty="0" err="1">
              <a:solidFill>
                <a:srgbClr val="454744"/>
              </a:solidFill>
              <a:latin typeface="Arial" panose="020B0604020202020204"/>
              <a:cs typeface="Arial" panose="020B0604020202020204"/>
            </a:rPr>
            <a:t>os</a:t>
          </a:r>
          <a:r>
            <a:rPr lang="en-GB" sz="1200" kern="1200" spc="-45" dirty="0">
              <a:solidFill>
                <a:srgbClr val="454744"/>
              </a:solidFill>
              <a:latin typeface="Arial" panose="020B0604020202020204"/>
              <a:cs typeface="Arial" panose="020B0604020202020204"/>
            </a:rPr>
            <a:t> </a:t>
          </a:r>
          <a:r>
            <a:rPr lang="en-GB" sz="1200" kern="1200" spc="-45" dirty="0" err="1">
              <a:solidFill>
                <a:srgbClr val="454744"/>
              </a:solidFill>
              <a:latin typeface="Arial" panose="020B0604020202020204"/>
              <a:cs typeface="Arial" panose="020B0604020202020204"/>
            </a:rPr>
            <a:t>alunos</a:t>
          </a:r>
          <a:r>
            <a:rPr lang="en-GB" sz="1200" kern="1200" spc="-45" dirty="0">
              <a:solidFill>
                <a:srgbClr val="454744"/>
              </a:solidFill>
              <a:latin typeface="Arial" panose="020B0604020202020204"/>
              <a:cs typeface="Arial" panose="020B0604020202020204"/>
            </a:rPr>
            <a:t> construírem sobre as ideias uns dos outros</a:t>
          </a:r>
          <a:r>
            <a:rPr lang="en-GB" sz="1000" kern="1200" spc="-45" dirty="0">
              <a:solidFill>
                <a:srgbClr val="454744"/>
              </a:solidFill>
              <a:latin typeface="Arial" panose="020B0604020202020204"/>
              <a:cs typeface="Arial" panose="020B0604020202020204"/>
            </a:rPr>
            <a:t>.</a:t>
          </a:r>
        </a:p>
      </dsp:txBody>
      <dsp:txXfrm>
        <a:off x="4347651" y="1603022"/>
        <a:ext cx="1485653" cy="922440"/>
      </dsp:txXfrm>
    </dsp:sp>
    <dsp:sp modelId="{E0B984A2-B043-4524-AC4F-AD173336CED7}">
      <dsp:nvSpPr>
        <dsp:cNvPr id="0" name=""/>
        <dsp:cNvSpPr/>
      </dsp:nvSpPr>
      <dsp:spPr>
        <a:xfrm>
          <a:off x="4149724" y="2860326"/>
          <a:ext cx="1543049" cy="2382629"/>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8DC7F29-E10E-418F-8C67-67E1CAE6C8A0}">
      <dsp:nvSpPr>
        <dsp:cNvPr id="0" name=""/>
        <dsp:cNvSpPr/>
      </dsp:nvSpPr>
      <dsp:spPr>
        <a:xfrm>
          <a:off x="4321174" y="3023204"/>
          <a:ext cx="1543049" cy="2382629"/>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100000"/>
            </a:lnSpc>
            <a:spcBef>
              <a:spcPct val="0"/>
            </a:spcBef>
            <a:spcAft>
              <a:spcPct val="35000"/>
            </a:spcAft>
            <a:buNone/>
          </a:pPr>
          <a:r>
            <a:rPr lang="en-GB" sz="1200" kern="1200" spc="-60" dirty="0">
              <a:solidFill>
                <a:srgbClr val="46474A"/>
              </a:solidFill>
              <a:latin typeface="Arial" panose="020B0604020202020204"/>
              <a:cs typeface="Arial" panose="020B0604020202020204"/>
            </a:rPr>
            <a:t>Até que ponto eu ofereço oportunidades para </a:t>
          </a:r>
          <a:r>
            <a:rPr lang="en-GB" sz="1200" kern="1200" spc="-60" dirty="0" err="1">
              <a:solidFill>
                <a:srgbClr val="46474A"/>
              </a:solidFill>
              <a:latin typeface="Arial" panose="020B0604020202020204"/>
              <a:cs typeface="Arial" panose="020B0604020202020204"/>
            </a:rPr>
            <a:t>os</a:t>
          </a:r>
          <a:r>
            <a:rPr lang="en-GB" sz="1200" kern="1200" spc="-60" dirty="0">
              <a:solidFill>
                <a:srgbClr val="46474A"/>
              </a:solidFill>
              <a:latin typeface="Arial" panose="020B0604020202020204"/>
              <a:cs typeface="Arial" panose="020B0604020202020204"/>
            </a:rPr>
            <a:t> </a:t>
          </a:r>
          <a:r>
            <a:rPr lang="en-GB" sz="1200" kern="1200" spc="-60" dirty="0" err="1">
              <a:solidFill>
                <a:srgbClr val="46474A"/>
              </a:solidFill>
              <a:latin typeface="Arial" panose="020B0604020202020204"/>
              <a:cs typeface="Arial" panose="020B0604020202020204"/>
            </a:rPr>
            <a:t>alunos</a:t>
          </a:r>
          <a:r>
            <a:rPr lang="en-GB" sz="1200" kern="1200" spc="-60" dirty="0">
              <a:solidFill>
                <a:srgbClr val="46474A"/>
              </a:solidFill>
              <a:latin typeface="Arial" panose="020B0604020202020204"/>
              <a:cs typeface="Arial" panose="020B0604020202020204"/>
            </a:rPr>
            <a:t> responderem uns aos outros em vez de a mim?</a:t>
          </a:r>
        </a:p>
      </dsp:txBody>
      <dsp:txXfrm>
        <a:off x="4366368" y="3068398"/>
        <a:ext cx="1452661" cy="2292241"/>
      </dsp:txXfrm>
    </dsp:sp>
    <dsp:sp modelId="{8BA0C262-1BD0-43C3-8F45-4BC230A56473}">
      <dsp:nvSpPr>
        <dsp:cNvPr id="0" name=""/>
        <dsp:cNvSpPr/>
      </dsp:nvSpPr>
      <dsp:spPr>
        <a:xfrm>
          <a:off x="6035674" y="1431719"/>
          <a:ext cx="1543049" cy="979836"/>
        </a:xfrm>
        <a:prstGeom prst="roundRect">
          <a:avLst>
            <a:gd name="adj" fmla="val 10000"/>
          </a:avLst>
        </a:prstGeom>
        <a:solidFill>
          <a:srgbClr val="E13DC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FDD9F69-E7E5-4A93-8F13-10F3CAE5030D}">
      <dsp:nvSpPr>
        <dsp:cNvPr id="0" name=""/>
        <dsp:cNvSpPr/>
      </dsp:nvSpPr>
      <dsp:spPr>
        <a:xfrm>
          <a:off x="6207125" y="1594597"/>
          <a:ext cx="1543049" cy="979836"/>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488950">
            <a:lnSpc>
              <a:spcPct val="100000"/>
            </a:lnSpc>
            <a:spcBef>
              <a:spcPct val="0"/>
            </a:spcBef>
            <a:spcAft>
              <a:spcPct val="35000"/>
            </a:spcAft>
            <a:buNone/>
          </a:pPr>
          <a:r>
            <a:rPr sz="1100" kern="1200" dirty="0">
              <a:latin typeface="Arial" panose="020B0604020202020204" pitchFamily="34" charset="0"/>
              <a:cs typeface="Arial" panose="020B0604020202020204" pitchFamily="34" charset="0"/>
            </a:rPr>
            <a:t>Pensar em como posso incentivar os a</a:t>
          </a:r>
          <a:r>
            <a:rPr lang="pt-BR" sz="1100" kern="1200" dirty="0" err="1">
              <a:latin typeface="Arial" panose="020B0604020202020204" pitchFamily="34" charset="0"/>
              <a:cs typeface="Arial" panose="020B0604020202020204" pitchFamily="34" charset="0"/>
            </a:rPr>
            <a:t>luno</a:t>
          </a:r>
          <a:r>
            <a:rPr sz="1100" kern="1200" dirty="0">
              <a:latin typeface="Arial" panose="020B0604020202020204" pitchFamily="34" charset="0"/>
              <a:cs typeface="Arial" panose="020B0604020202020204" pitchFamily="34" charset="0"/>
            </a:rPr>
            <a:t>s a fazerem conexões em uma sequência de aprendizado</a:t>
          </a:r>
        </a:p>
      </dsp:txBody>
      <dsp:txXfrm>
        <a:off x="6235823" y="1623295"/>
        <a:ext cx="1485653" cy="922440"/>
      </dsp:txXfrm>
    </dsp:sp>
    <dsp:sp modelId="{6355ADDF-0D40-44EC-B8B3-096A937B9179}">
      <dsp:nvSpPr>
        <dsp:cNvPr id="0" name=""/>
        <dsp:cNvSpPr/>
      </dsp:nvSpPr>
      <dsp:spPr>
        <a:xfrm>
          <a:off x="6035674" y="2860326"/>
          <a:ext cx="1543049" cy="2392349"/>
        </a:xfrm>
        <a:prstGeom prst="roundRect">
          <a:avLst>
            <a:gd name="adj" fmla="val 10000"/>
          </a:avLst>
        </a:prstGeom>
        <a:solidFill>
          <a:srgbClr val="E13DC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AF74ADF-566F-4B2A-AB00-3848370265DE}">
      <dsp:nvSpPr>
        <dsp:cNvPr id="0" name=""/>
        <dsp:cNvSpPr/>
      </dsp:nvSpPr>
      <dsp:spPr>
        <a:xfrm>
          <a:off x="6207125" y="3023204"/>
          <a:ext cx="1543049" cy="2392349"/>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100000"/>
            </a:lnSpc>
            <a:spcBef>
              <a:spcPct val="0"/>
            </a:spcBef>
            <a:spcAft>
              <a:spcPct val="35000"/>
            </a:spcAft>
            <a:buNone/>
          </a:pPr>
          <a:r>
            <a:rPr sz="1200" kern="1200" dirty="0">
              <a:latin typeface="Arial" panose="020B0604020202020204" pitchFamily="34" charset="0"/>
              <a:cs typeface="Arial" panose="020B0604020202020204" pitchFamily="34" charset="0"/>
            </a:rPr>
            <a:t>Com que frequência eu ofereço oportunidades para os </a:t>
          </a:r>
          <a:r>
            <a:rPr lang="pt-BR" sz="1200" kern="1200" dirty="0">
              <a:latin typeface="Arial" panose="020B0604020202020204" pitchFamily="34" charset="0"/>
              <a:cs typeface="Arial" panose="020B0604020202020204" pitchFamily="34" charset="0"/>
            </a:rPr>
            <a:t>aluno</a:t>
          </a:r>
          <a:r>
            <a:rPr sz="1200" kern="1200" dirty="0">
              <a:latin typeface="Arial" panose="020B0604020202020204" pitchFamily="34" charset="0"/>
              <a:cs typeface="Arial" panose="020B0604020202020204" pitchFamily="34" charset="0"/>
            </a:rPr>
            <a:t>s compartilharem suas experiências de fora da sala de aula em Educação Pessoal, Saúde e Social?</a:t>
          </a:r>
        </a:p>
      </dsp:txBody>
      <dsp:txXfrm>
        <a:off x="6252319" y="3068398"/>
        <a:ext cx="1452661" cy="230196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6F9E02-73B3-4698-861D-9799BE44C7EC}">
      <dsp:nvSpPr>
        <dsp:cNvPr id="0" name=""/>
        <dsp:cNvSpPr/>
      </dsp:nvSpPr>
      <dsp:spPr>
        <a:xfrm>
          <a:off x="7048762" y="2460892"/>
          <a:ext cx="91440" cy="458329"/>
        </a:xfrm>
        <a:custGeom>
          <a:avLst/>
          <a:gdLst/>
          <a:ahLst/>
          <a:cxnLst/>
          <a:rect l="0" t="0" r="0" b="0"/>
          <a:pathLst>
            <a:path>
              <a:moveTo>
                <a:pt x="45720" y="0"/>
              </a:moveTo>
              <a:lnTo>
                <a:pt x="45720" y="458329"/>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A5E7CA9-3C61-461D-A608-7593AB57056E}">
      <dsp:nvSpPr>
        <dsp:cNvPr id="0" name=""/>
        <dsp:cNvSpPr/>
      </dsp:nvSpPr>
      <dsp:spPr>
        <a:xfrm>
          <a:off x="4126418" y="1001855"/>
          <a:ext cx="2968064" cy="458329"/>
        </a:xfrm>
        <a:custGeom>
          <a:avLst/>
          <a:gdLst/>
          <a:ahLst/>
          <a:cxnLst/>
          <a:rect l="0" t="0" r="0" b="0"/>
          <a:pathLst>
            <a:path>
              <a:moveTo>
                <a:pt x="0" y="0"/>
              </a:moveTo>
              <a:lnTo>
                <a:pt x="0" y="312338"/>
              </a:lnTo>
              <a:lnTo>
                <a:pt x="2968064" y="312338"/>
              </a:lnTo>
              <a:lnTo>
                <a:pt x="2968064" y="458329"/>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BB2E7BE-D8CF-4346-A7E4-40CCD6D2061D}">
      <dsp:nvSpPr>
        <dsp:cNvPr id="0" name=""/>
        <dsp:cNvSpPr/>
      </dsp:nvSpPr>
      <dsp:spPr>
        <a:xfrm>
          <a:off x="5122641" y="2460892"/>
          <a:ext cx="91440" cy="458329"/>
        </a:xfrm>
        <a:custGeom>
          <a:avLst/>
          <a:gdLst/>
          <a:ahLst/>
          <a:cxnLst/>
          <a:rect l="0" t="0" r="0" b="0"/>
          <a:pathLst>
            <a:path>
              <a:moveTo>
                <a:pt x="45720" y="0"/>
              </a:moveTo>
              <a:lnTo>
                <a:pt x="45720" y="458329"/>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9F06BBE-66AA-4F14-8E92-80E68DE4AF7C}">
      <dsp:nvSpPr>
        <dsp:cNvPr id="0" name=""/>
        <dsp:cNvSpPr/>
      </dsp:nvSpPr>
      <dsp:spPr>
        <a:xfrm>
          <a:off x="4126418" y="1001855"/>
          <a:ext cx="1041943" cy="458329"/>
        </a:xfrm>
        <a:custGeom>
          <a:avLst/>
          <a:gdLst/>
          <a:ahLst/>
          <a:cxnLst/>
          <a:rect l="0" t="0" r="0" b="0"/>
          <a:pathLst>
            <a:path>
              <a:moveTo>
                <a:pt x="0" y="0"/>
              </a:moveTo>
              <a:lnTo>
                <a:pt x="0" y="312338"/>
              </a:lnTo>
              <a:lnTo>
                <a:pt x="1041943" y="312338"/>
              </a:lnTo>
              <a:lnTo>
                <a:pt x="1041943" y="458329"/>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0949CDC-DF44-43E4-A5BF-01FC7AF4EFEF}">
      <dsp:nvSpPr>
        <dsp:cNvPr id="0" name=""/>
        <dsp:cNvSpPr/>
      </dsp:nvSpPr>
      <dsp:spPr>
        <a:xfrm>
          <a:off x="3196519" y="2460892"/>
          <a:ext cx="91440" cy="458329"/>
        </a:xfrm>
        <a:custGeom>
          <a:avLst/>
          <a:gdLst/>
          <a:ahLst/>
          <a:cxnLst/>
          <a:rect l="0" t="0" r="0" b="0"/>
          <a:pathLst>
            <a:path>
              <a:moveTo>
                <a:pt x="45720" y="0"/>
              </a:moveTo>
              <a:lnTo>
                <a:pt x="45720" y="458329"/>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BAA81A1-E5A6-43FB-9C5E-2881410480F1}">
      <dsp:nvSpPr>
        <dsp:cNvPr id="0" name=""/>
        <dsp:cNvSpPr/>
      </dsp:nvSpPr>
      <dsp:spPr>
        <a:xfrm>
          <a:off x="3242239" y="1001855"/>
          <a:ext cx="884178" cy="458329"/>
        </a:xfrm>
        <a:custGeom>
          <a:avLst/>
          <a:gdLst/>
          <a:ahLst/>
          <a:cxnLst/>
          <a:rect l="0" t="0" r="0" b="0"/>
          <a:pathLst>
            <a:path>
              <a:moveTo>
                <a:pt x="884178" y="0"/>
              </a:moveTo>
              <a:lnTo>
                <a:pt x="884178" y="312338"/>
              </a:lnTo>
              <a:lnTo>
                <a:pt x="0" y="312338"/>
              </a:lnTo>
              <a:lnTo>
                <a:pt x="0" y="458329"/>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EC3C499-609C-48E0-8562-332644E4056B}">
      <dsp:nvSpPr>
        <dsp:cNvPr id="0" name=""/>
        <dsp:cNvSpPr/>
      </dsp:nvSpPr>
      <dsp:spPr>
        <a:xfrm>
          <a:off x="1191516" y="2407954"/>
          <a:ext cx="91440" cy="458329"/>
        </a:xfrm>
        <a:custGeom>
          <a:avLst/>
          <a:gdLst/>
          <a:ahLst/>
          <a:cxnLst/>
          <a:rect l="0" t="0" r="0" b="0"/>
          <a:pathLst>
            <a:path>
              <a:moveTo>
                <a:pt x="45720" y="0"/>
              </a:moveTo>
              <a:lnTo>
                <a:pt x="45720" y="458329"/>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96A1F71-EFE8-4E69-824E-9029AFC16744}">
      <dsp:nvSpPr>
        <dsp:cNvPr id="0" name=""/>
        <dsp:cNvSpPr/>
      </dsp:nvSpPr>
      <dsp:spPr>
        <a:xfrm>
          <a:off x="1237236" y="1001855"/>
          <a:ext cx="2889181" cy="458329"/>
        </a:xfrm>
        <a:custGeom>
          <a:avLst/>
          <a:gdLst/>
          <a:ahLst/>
          <a:cxnLst/>
          <a:rect l="0" t="0" r="0" b="0"/>
          <a:pathLst>
            <a:path>
              <a:moveTo>
                <a:pt x="2889181" y="0"/>
              </a:moveTo>
              <a:lnTo>
                <a:pt x="2889181" y="312338"/>
              </a:lnTo>
              <a:lnTo>
                <a:pt x="0" y="312338"/>
              </a:lnTo>
              <a:lnTo>
                <a:pt x="0" y="458329"/>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83A4B5A-8E70-4987-AAB0-65522270F8FA}">
      <dsp:nvSpPr>
        <dsp:cNvPr id="0" name=""/>
        <dsp:cNvSpPr/>
      </dsp:nvSpPr>
      <dsp:spPr>
        <a:xfrm>
          <a:off x="3338459" y="1147"/>
          <a:ext cx="1575917" cy="100070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E747C84-64D1-4CFC-B2DA-284E2902F930}">
      <dsp:nvSpPr>
        <dsp:cNvPr id="0" name=""/>
        <dsp:cNvSpPr/>
      </dsp:nvSpPr>
      <dsp:spPr>
        <a:xfrm>
          <a:off x="3513561" y="167494"/>
          <a:ext cx="1575917" cy="100070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100000"/>
            </a:lnSpc>
            <a:spcBef>
              <a:spcPct val="0"/>
            </a:spcBef>
            <a:spcAft>
              <a:spcPct val="35000"/>
            </a:spcAft>
            <a:buNone/>
          </a:pPr>
          <a:r>
            <a:rPr lang="en-GB" sz="1200" kern="1200" dirty="0"/>
            <a:t>Eu quero focar no diálogo dos estudantes.</a:t>
          </a:r>
        </a:p>
        <a:p>
          <a:pPr marL="0" lvl="0" indent="0" algn="ctr" defTabSz="533400">
            <a:lnSpc>
              <a:spcPct val="100000"/>
            </a:lnSpc>
            <a:spcBef>
              <a:spcPct val="0"/>
            </a:spcBef>
            <a:spcAft>
              <a:spcPct val="35000"/>
            </a:spcAft>
            <a:buNone/>
          </a:pPr>
          <a:r>
            <a:rPr lang="en-GB" sz="1200" kern="1200" dirty="0"/>
            <a:t>Eu quero...</a:t>
          </a:r>
        </a:p>
        <a:p>
          <a:pPr marL="0" lvl="0" indent="0" algn="ctr" defTabSz="533400">
            <a:lnSpc>
              <a:spcPct val="100000"/>
            </a:lnSpc>
            <a:spcBef>
              <a:spcPct val="0"/>
            </a:spcBef>
            <a:spcAft>
              <a:spcPct val="35000"/>
            </a:spcAft>
            <a:buNone/>
          </a:pPr>
          <a:endParaRPr lang="en-GB" sz="1000" kern="1200" dirty="0"/>
        </a:p>
      </dsp:txBody>
      <dsp:txXfrm>
        <a:off x="3542871" y="196804"/>
        <a:ext cx="1517297" cy="942087"/>
      </dsp:txXfrm>
    </dsp:sp>
    <dsp:sp modelId="{618E41CB-1EE8-4AF8-9EDF-49658D68382E}">
      <dsp:nvSpPr>
        <dsp:cNvPr id="0" name=""/>
        <dsp:cNvSpPr/>
      </dsp:nvSpPr>
      <dsp:spPr>
        <a:xfrm>
          <a:off x="370394" y="1460184"/>
          <a:ext cx="1733682" cy="947770"/>
        </a:xfrm>
        <a:prstGeom prst="roundRect">
          <a:avLst>
            <a:gd name="adj" fmla="val 10000"/>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EAF3728-5157-4AAB-AEA7-C4988424C4E7}">
      <dsp:nvSpPr>
        <dsp:cNvPr id="0" name=""/>
        <dsp:cNvSpPr/>
      </dsp:nvSpPr>
      <dsp:spPr>
        <a:xfrm>
          <a:off x="545496" y="1626531"/>
          <a:ext cx="1733682" cy="947770"/>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100000"/>
            </a:lnSpc>
            <a:spcBef>
              <a:spcPct val="0"/>
            </a:spcBef>
            <a:spcAft>
              <a:spcPct val="35000"/>
            </a:spcAft>
            <a:buNone/>
          </a:pPr>
          <a:r>
            <a:rPr lang="en-GB" sz="1200" kern="1200" dirty="0"/>
            <a:t>Ajudar os estudantes a fornecerem razões para suas ideias (</a:t>
          </a:r>
          <a:r>
            <a:rPr lang="en-GB" sz="1200" b="1" kern="1200" dirty="0"/>
            <a:t>Tornar o raciocínio explícito, </a:t>
          </a:r>
          <a:r>
            <a:rPr lang="en-GB" sz="1200" b="1" kern="1200" dirty="0">
              <a:solidFill>
                <a:schemeClr val="tx1"/>
              </a:solidFill>
            </a:rPr>
            <a:t>TR)</a:t>
          </a:r>
        </a:p>
      </dsp:txBody>
      <dsp:txXfrm>
        <a:off x="573255" y="1654290"/>
        <a:ext cx="1678164" cy="892252"/>
      </dsp:txXfrm>
    </dsp:sp>
    <dsp:sp modelId="{CFA8AB19-50A2-4BDE-BE47-362251146DE1}">
      <dsp:nvSpPr>
        <dsp:cNvPr id="0" name=""/>
        <dsp:cNvSpPr/>
      </dsp:nvSpPr>
      <dsp:spPr>
        <a:xfrm>
          <a:off x="449277" y="2866283"/>
          <a:ext cx="1575917" cy="2372977"/>
        </a:xfrm>
        <a:prstGeom prst="roundRect">
          <a:avLst>
            <a:gd name="adj" fmla="val 10000"/>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D40BA6B-1408-4A34-A245-8DF5C38FC381}">
      <dsp:nvSpPr>
        <dsp:cNvPr id="0" name=""/>
        <dsp:cNvSpPr/>
      </dsp:nvSpPr>
      <dsp:spPr>
        <a:xfrm>
          <a:off x="624379" y="3032630"/>
          <a:ext cx="1575917" cy="2372977"/>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100000"/>
            </a:lnSpc>
            <a:spcBef>
              <a:spcPct val="0"/>
            </a:spcBef>
            <a:spcAft>
              <a:spcPct val="35000"/>
            </a:spcAft>
            <a:buNone/>
          </a:pPr>
          <a:r>
            <a:rPr lang="en-GB" sz="1200" kern="1200" dirty="0"/>
            <a:t>Nas aulas de Estudos de Computação, ao programar em duplas, com que frequência os estudantes fornecem razões para suas decisões? Em que medida os estudantes dão razões ao fazer previsões nas aulas de ciências?</a:t>
          </a:r>
        </a:p>
      </dsp:txBody>
      <dsp:txXfrm>
        <a:off x="670536" y="3078787"/>
        <a:ext cx="1483603" cy="2280663"/>
      </dsp:txXfrm>
    </dsp:sp>
    <dsp:sp modelId="{2F44E952-0E5F-4274-9971-F44565490D60}">
      <dsp:nvSpPr>
        <dsp:cNvPr id="0" name=""/>
        <dsp:cNvSpPr/>
      </dsp:nvSpPr>
      <dsp:spPr>
        <a:xfrm>
          <a:off x="2454281" y="1460184"/>
          <a:ext cx="1575917" cy="1000707"/>
        </a:xfrm>
        <a:prstGeom prst="roundRect">
          <a:avLst>
            <a:gd name="adj" fmla="val 1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C11C53A-B5AF-418B-9E37-E825B6E36F16}">
      <dsp:nvSpPr>
        <dsp:cNvPr id="0" name=""/>
        <dsp:cNvSpPr/>
      </dsp:nvSpPr>
      <dsp:spPr>
        <a:xfrm>
          <a:off x="2629383" y="1626531"/>
          <a:ext cx="1575917" cy="1000707"/>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100000"/>
            </a:lnSpc>
            <a:spcBef>
              <a:spcPct val="0"/>
            </a:spcBef>
            <a:spcAft>
              <a:spcPct val="35000"/>
            </a:spcAft>
            <a:buNone/>
          </a:pPr>
          <a:r>
            <a:rPr lang="en-GB" sz="1200" kern="1200" dirty="0"/>
            <a:t>Ajudar os estudantes a questionar e desafiar as ideias uns dos outros (</a:t>
          </a:r>
          <a:r>
            <a:rPr lang="en-GB" sz="1200" b="1" kern="1200" dirty="0"/>
            <a:t>Desafio, </a:t>
          </a:r>
          <a:r>
            <a:rPr lang="en-GB" sz="1200" b="1" kern="1200" dirty="0">
              <a:solidFill>
                <a:schemeClr val="tx1"/>
              </a:solidFill>
            </a:rPr>
            <a:t>D)</a:t>
          </a:r>
        </a:p>
      </dsp:txBody>
      <dsp:txXfrm>
        <a:off x="2658693" y="1655841"/>
        <a:ext cx="1517297" cy="942087"/>
      </dsp:txXfrm>
    </dsp:sp>
    <dsp:sp modelId="{52E337CD-D41A-4D4B-A14F-982221B9FF2E}">
      <dsp:nvSpPr>
        <dsp:cNvPr id="0" name=""/>
        <dsp:cNvSpPr/>
      </dsp:nvSpPr>
      <dsp:spPr>
        <a:xfrm>
          <a:off x="2454281" y="2919221"/>
          <a:ext cx="1575917" cy="2409363"/>
        </a:xfrm>
        <a:prstGeom prst="roundRect">
          <a:avLst>
            <a:gd name="adj" fmla="val 1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618D61F-BDA9-4768-9CD2-620E0DC97166}">
      <dsp:nvSpPr>
        <dsp:cNvPr id="0" name=""/>
        <dsp:cNvSpPr/>
      </dsp:nvSpPr>
      <dsp:spPr>
        <a:xfrm>
          <a:off x="2629383" y="3085568"/>
          <a:ext cx="1575917" cy="2409363"/>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100000"/>
            </a:lnSpc>
            <a:spcBef>
              <a:spcPct val="0"/>
            </a:spcBef>
            <a:spcAft>
              <a:spcPct val="35000"/>
            </a:spcAft>
            <a:buNone/>
          </a:pPr>
          <a:r>
            <a:rPr lang="en-GB" sz="1200" kern="1200" dirty="0"/>
            <a:t>Até que ponto meus alunos desafiam as ideias uns dos outros ao examinar fontes na disciplina de história? No módulo de Mídia e Gênero (Bacharelado em Sociologia), quão bem meus alunos avaliam diferentes teorias críticas durante as discussões?</a:t>
          </a:r>
        </a:p>
      </dsp:txBody>
      <dsp:txXfrm>
        <a:off x="2675540" y="3131725"/>
        <a:ext cx="1483603" cy="2317049"/>
      </dsp:txXfrm>
    </dsp:sp>
    <dsp:sp modelId="{77624390-64B5-453B-8F52-A2A90D139190}">
      <dsp:nvSpPr>
        <dsp:cNvPr id="0" name=""/>
        <dsp:cNvSpPr/>
      </dsp:nvSpPr>
      <dsp:spPr>
        <a:xfrm>
          <a:off x="4380402" y="1460184"/>
          <a:ext cx="1575917" cy="1000707"/>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662EAAA-5A7E-4DF3-8EE3-E5C029B6C2BF}">
      <dsp:nvSpPr>
        <dsp:cNvPr id="0" name=""/>
        <dsp:cNvSpPr/>
      </dsp:nvSpPr>
      <dsp:spPr>
        <a:xfrm>
          <a:off x="4555504" y="1626531"/>
          <a:ext cx="1575917" cy="1000707"/>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100000"/>
            </a:lnSpc>
            <a:spcBef>
              <a:spcPct val="0"/>
            </a:spcBef>
            <a:spcAft>
              <a:spcPct val="35000"/>
            </a:spcAft>
            <a:buNone/>
          </a:pPr>
          <a:r>
            <a:rPr lang="en-GB" sz="1200" kern="1200" dirty="0"/>
            <a:t>Ajudar os estudantes a </a:t>
          </a:r>
          <a:r>
            <a:rPr lang="en-GB" sz="1200" b="1" kern="1200" dirty="0"/>
            <a:t>construir sobre as ideias uns dos outros </a:t>
          </a:r>
          <a:r>
            <a:rPr lang="en-GB" sz="1200" kern="1200" dirty="0"/>
            <a:t>(</a:t>
          </a:r>
          <a:r>
            <a:rPr lang="en-GB" sz="1200" kern="1200" dirty="0">
              <a:solidFill>
                <a:schemeClr val="tx1"/>
              </a:solidFill>
            </a:rPr>
            <a:t>DI</a:t>
          </a:r>
          <a:r>
            <a:rPr lang="en-GB" sz="1200" kern="1200" dirty="0"/>
            <a:t>)</a:t>
          </a:r>
        </a:p>
      </dsp:txBody>
      <dsp:txXfrm>
        <a:off x="4584814" y="1655841"/>
        <a:ext cx="1517297" cy="942087"/>
      </dsp:txXfrm>
    </dsp:sp>
    <dsp:sp modelId="{E0B984A2-B043-4524-AC4F-AD173336CED7}">
      <dsp:nvSpPr>
        <dsp:cNvPr id="0" name=""/>
        <dsp:cNvSpPr/>
      </dsp:nvSpPr>
      <dsp:spPr>
        <a:xfrm>
          <a:off x="4380402" y="2919221"/>
          <a:ext cx="1575917" cy="2531910"/>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8DC7F29-E10E-418F-8C67-67E1CAE6C8A0}">
      <dsp:nvSpPr>
        <dsp:cNvPr id="0" name=""/>
        <dsp:cNvSpPr/>
      </dsp:nvSpPr>
      <dsp:spPr>
        <a:xfrm>
          <a:off x="4555504" y="3085568"/>
          <a:ext cx="1575917" cy="2531910"/>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100000"/>
            </a:lnSpc>
            <a:spcBef>
              <a:spcPct val="0"/>
            </a:spcBef>
            <a:spcAft>
              <a:spcPct val="35000"/>
            </a:spcAft>
            <a:buNone/>
          </a:pPr>
          <a:r>
            <a:rPr lang="en-GB" sz="1200" kern="1200" dirty="0"/>
            <a:t>Até que ponto meus alunos da Educação Infantil constroem sobre as ideias uns dos outros durante o jogo de mundo pequeno? Quão bem os estudantes aprofundam sua compreensão ao construir sobre as ideias uns dos outros?</a:t>
          </a:r>
        </a:p>
      </dsp:txBody>
      <dsp:txXfrm>
        <a:off x="4601661" y="3131725"/>
        <a:ext cx="1483603" cy="2439596"/>
      </dsp:txXfrm>
    </dsp:sp>
    <dsp:sp modelId="{8BA0C262-1BD0-43C3-8F45-4BC230A56473}">
      <dsp:nvSpPr>
        <dsp:cNvPr id="0" name=""/>
        <dsp:cNvSpPr/>
      </dsp:nvSpPr>
      <dsp:spPr>
        <a:xfrm>
          <a:off x="6306523" y="1460184"/>
          <a:ext cx="1575917" cy="1000707"/>
        </a:xfrm>
        <a:prstGeom prst="roundRect">
          <a:avLst>
            <a:gd name="adj" fmla="val 10000"/>
          </a:avLst>
        </a:prstGeom>
        <a:solidFill>
          <a:srgbClr val="E13DC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FDD9F69-E7E5-4A93-8F13-10F3CAE5030D}">
      <dsp:nvSpPr>
        <dsp:cNvPr id="0" name=""/>
        <dsp:cNvSpPr/>
      </dsp:nvSpPr>
      <dsp:spPr>
        <a:xfrm>
          <a:off x="6481625" y="1626531"/>
          <a:ext cx="1575917" cy="1000707"/>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100000"/>
            </a:lnSpc>
            <a:spcBef>
              <a:spcPct val="0"/>
            </a:spcBef>
            <a:spcAft>
              <a:spcPct val="35000"/>
            </a:spcAft>
            <a:buNone/>
          </a:pPr>
          <a:r>
            <a:rPr lang="en-GB" sz="1200" b="1" kern="1200" dirty="0"/>
            <a:t>Ajudar os estudantes a fazerem conexões em uma sequência de aprendizado (Conectar, C)</a:t>
          </a:r>
        </a:p>
      </dsp:txBody>
      <dsp:txXfrm>
        <a:off x="6510935" y="1655841"/>
        <a:ext cx="1517297" cy="942087"/>
      </dsp:txXfrm>
    </dsp:sp>
    <dsp:sp modelId="{6355ADDF-0D40-44EC-B8B3-096A937B9179}">
      <dsp:nvSpPr>
        <dsp:cNvPr id="0" name=""/>
        <dsp:cNvSpPr/>
      </dsp:nvSpPr>
      <dsp:spPr>
        <a:xfrm>
          <a:off x="6306523" y="2919221"/>
          <a:ext cx="1575917" cy="2443307"/>
        </a:xfrm>
        <a:prstGeom prst="roundRect">
          <a:avLst>
            <a:gd name="adj" fmla="val 10000"/>
          </a:avLst>
        </a:prstGeom>
        <a:solidFill>
          <a:srgbClr val="E13DC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AF74ADF-566F-4B2A-AB00-3848370265DE}">
      <dsp:nvSpPr>
        <dsp:cNvPr id="0" name=""/>
        <dsp:cNvSpPr/>
      </dsp:nvSpPr>
      <dsp:spPr>
        <a:xfrm>
          <a:off x="6481625" y="3085568"/>
          <a:ext cx="1575917" cy="2443307"/>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11175">
            <a:lnSpc>
              <a:spcPct val="100000"/>
            </a:lnSpc>
            <a:spcBef>
              <a:spcPct val="0"/>
            </a:spcBef>
            <a:spcAft>
              <a:spcPct val="35000"/>
            </a:spcAft>
            <a:buNone/>
          </a:pPr>
          <a:r>
            <a:rPr lang="en-GB" sz="1150" kern="1200" dirty="0"/>
            <a:t>Até que ponto os alunos trazem suas próprias experiências para a discussão em sala de aula na disciplina de Educação Religiosa? Em que medida meus alunos conseguem estabelecer conexões com a Revolução Russa durante a discussão do livro 'A Revolução dos Bichos'?      </a:t>
          </a:r>
          <a:endParaRPr sz="1150" kern="1200" dirty="0"/>
        </a:p>
      </dsp:txBody>
      <dsp:txXfrm>
        <a:off x="6527782" y="3131725"/>
        <a:ext cx="1483603" cy="235099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B2E7BE-D8CF-4346-A7E4-40CCD6D2061D}">
      <dsp:nvSpPr>
        <dsp:cNvPr id="0" name=""/>
        <dsp:cNvSpPr/>
      </dsp:nvSpPr>
      <dsp:spPr>
        <a:xfrm>
          <a:off x="5791418" y="2373312"/>
          <a:ext cx="91440" cy="442018"/>
        </a:xfrm>
        <a:custGeom>
          <a:avLst/>
          <a:gdLst/>
          <a:ahLst/>
          <a:cxnLst/>
          <a:rect l="0" t="0" r="0" b="0"/>
          <a:pathLst>
            <a:path>
              <a:moveTo>
                <a:pt x="45720" y="0"/>
              </a:moveTo>
              <a:lnTo>
                <a:pt x="45720" y="442018"/>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9F06BBE-66AA-4F14-8E92-80E68DE4AF7C}">
      <dsp:nvSpPr>
        <dsp:cNvPr id="0" name=""/>
        <dsp:cNvSpPr/>
      </dsp:nvSpPr>
      <dsp:spPr>
        <a:xfrm>
          <a:off x="3979564" y="966200"/>
          <a:ext cx="1857573" cy="442018"/>
        </a:xfrm>
        <a:custGeom>
          <a:avLst/>
          <a:gdLst/>
          <a:ahLst/>
          <a:cxnLst/>
          <a:rect l="0" t="0" r="0" b="0"/>
          <a:pathLst>
            <a:path>
              <a:moveTo>
                <a:pt x="0" y="0"/>
              </a:moveTo>
              <a:lnTo>
                <a:pt x="0" y="301222"/>
              </a:lnTo>
              <a:lnTo>
                <a:pt x="1857573" y="301222"/>
              </a:lnTo>
              <a:lnTo>
                <a:pt x="1857573" y="442018"/>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0949CDC-DF44-43E4-A5BF-01FC7AF4EFEF}">
      <dsp:nvSpPr>
        <dsp:cNvPr id="0" name=""/>
        <dsp:cNvSpPr/>
      </dsp:nvSpPr>
      <dsp:spPr>
        <a:xfrm>
          <a:off x="3933844" y="2373312"/>
          <a:ext cx="91440" cy="442018"/>
        </a:xfrm>
        <a:custGeom>
          <a:avLst/>
          <a:gdLst/>
          <a:ahLst/>
          <a:cxnLst/>
          <a:rect l="0" t="0" r="0" b="0"/>
          <a:pathLst>
            <a:path>
              <a:moveTo>
                <a:pt x="45720" y="0"/>
              </a:moveTo>
              <a:lnTo>
                <a:pt x="45720" y="442018"/>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BAA81A1-E5A6-43FB-9C5E-2881410480F1}">
      <dsp:nvSpPr>
        <dsp:cNvPr id="0" name=""/>
        <dsp:cNvSpPr/>
      </dsp:nvSpPr>
      <dsp:spPr>
        <a:xfrm>
          <a:off x="3933844" y="966200"/>
          <a:ext cx="91440" cy="442018"/>
        </a:xfrm>
        <a:custGeom>
          <a:avLst/>
          <a:gdLst/>
          <a:ahLst/>
          <a:cxnLst/>
          <a:rect l="0" t="0" r="0" b="0"/>
          <a:pathLst>
            <a:path>
              <a:moveTo>
                <a:pt x="45720" y="0"/>
              </a:moveTo>
              <a:lnTo>
                <a:pt x="45720" y="442018"/>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EC3C499-609C-48E0-8562-332644E4056B}">
      <dsp:nvSpPr>
        <dsp:cNvPr id="0" name=""/>
        <dsp:cNvSpPr/>
      </dsp:nvSpPr>
      <dsp:spPr>
        <a:xfrm>
          <a:off x="2076271" y="2373312"/>
          <a:ext cx="91440" cy="442018"/>
        </a:xfrm>
        <a:custGeom>
          <a:avLst/>
          <a:gdLst/>
          <a:ahLst/>
          <a:cxnLst/>
          <a:rect l="0" t="0" r="0" b="0"/>
          <a:pathLst>
            <a:path>
              <a:moveTo>
                <a:pt x="45720" y="0"/>
              </a:moveTo>
              <a:lnTo>
                <a:pt x="45720" y="442018"/>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96A1F71-EFE8-4E69-824E-9029AFC16744}">
      <dsp:nvSpPr>
        <dsp:cNvPr id="0" name=""/>
        <dsp:cNvSpPr/>
      </dsp:nvSpPr>
      <dsp:spPr>
        <a:xfrm>
          <a:off x="2121991" y="966200"/>
          <a:ext cx="1857573" cy="442018"/>
        </a:xfrm>
        <a:custGeom>
          <a:avLst/>
          <a:gdLst/>
          <a:ahLst/>
          <a:cxnLst/>
          <a:rect l="0" t="0" r="0" b="0"/>
          <a:pathLst>
            <a:path>
              <a:moveTo>
                <a:pt x="1857573" y="0"/>
              </a:moveTo>
              <a:lnTo>
                <a:pt x="1857573" y="301222"/>
              </a:lnTo>
              <a:lnTo>
                <a:pt x="0" y="301222"/>
              </a:lnTo>
              <a:lnTo>
                <a:pt x="0" y="442018"/>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83A4B5A-8E70-4987-AAB0-65522270F8FA}">
      <dsp:nvSpPr>
        <dsp:cNvPr id="0" name=""/>
        <dsp:cNvSpPr/>
      </dsp:nvSpPr>
      <dsp:spPr>
        <a:xfrm>
          <a:off x="3219648" y="1106"/>
          <a:ext cx="1519832" cy="96509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E747C84-64D1-4CFC-B2DA-284E2902F930}">
      <dsp:nvSpPr>
        <dsp:cNvPr id="0" name=""/>
        <dsp:cNvSpPr/>
      </dsp:nvSpPr>
      <dsp:spPr>
        <a:xfrm>
          <a:off x="3388518" y="161533"/>
          <a:ext cx="1519832" cy="96509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100000"/>
            </a:lnSpc>
            <a:spcBef>
              <a:spcPct val="0"/>
            </a:spcBef>
            <a:spcAft>
              <a:spcPct val="35000"/>
            </a:spcAft>
            <a:buNone/>
          </a:pPr>
          <a:r>
            <a:rPr lang="en-GB" sz="1200" kern="1200" dirty="0"/>
            <a:t>Eu quero focar na participação dos estudantes.</a:t>
          </a:r>
        </a:p>
        <a:p>
          <a:pPr marL="0" lvl="0" indent="0" algn="ctr" defTabSz="533400">
            <a:lnSpc>
              <a:spcPct val="100000"/>
            </a:lnSpc>
            <a:spcBef>
              <a:spcPct val="0"/>
            </a:spcBef>
            <a:spcAft>
              <a:spcPct val="35000"/>
            </a:spcAft>
            <a:buNone/>
          </a:pPr>
          <a:r>
            <a:rPr lang="en-GB" sz="1200" kern="1200" dirty="0"/>
            <a:t>Eu quero...</a:t>
          </a:r>
        </a:p>
        <a:p>
          <a:pPr marL="0" lvl="0" indent="0" algn="ctr" defTabSz="533400">
            <a:lnSpc>
              <a:spcPct val="100000"/>
            </a:lnSpc>
            <a:spcBef>
              <a:spcPct val="0"/>
            </a:spcBef>
            <a:spcAft>
              <a:spcPct val="35000"/>
            </a:spcAft>
            <a:buNone/>
          </a:pPr>
          <a:endParaRPr lang="en-GB" sz="900" kern="1200" dirty="0"/>
        </a:p>
      </dsp:txBody>
      <dsp:txXfrm>
        <a:off x="3416785" y="189800"/>
        <a:ext cx="1463298" cy="908559"/>
      </dsp:txXfrm>
    </dsp:sp>
    <dsp:sp modelId="{618E41CB-1EE8-4AF8-9EDF-49658D68382E}">
      <dsp:nvSpPr>
        <dsp:cNvPr id="0" name=""/>
        <dsp:cNvSpPr/>
      </dsp:nvSpPr>
      <dsp:spPr>
        <a:xfrm>
          <a:off x="1362075" y="1408218"/>
          <a:ext cx="1519832" cy="965093"/>
        </a:xfrm>
        <a:prstGeom prst="roundRect">
          <a:avLst>
            <a:gd name="adj" fmla="val 10000"/>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EAF3728-5157-4AAB-AEA7-C4988424C4E7}">
      <dsp:nvSpPr>
        <dsp:cNvPr id="0" name=""/>
        <dsp:cNvSpPr/>
      </dsp:nvSpPr>
      <dsp:spPr>
        <a:xfrm>
          <a:off x="1530945" y="1568645"/>
          <a:ext cx="1519832" cy="965093"/>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100000"/>
            </a:lnSpc>
            <a:spcBef>
              <a:spcPct val="0"/>
            </a:spcBef>
            <a:spcAft>
              <a:spcPct val="35000"/>
            </a:spcAft>
            <a:buNone/>
          </a:pPr>
          <a:r>
            <a:rPr lang="en-GB" sz="1200" kern="1200" dirty="0"/>
            <a:t>Quero que mais estudantes participem no diálogo em sala de aula.</a:t>
          </a:r>
        </a:p>
        <a:p>
          <a:pPr marL="0" lvl="0" indent="0" algn="ctr" defTabSz="533400">
            <a:lnSpc>
              <a:spcPct val="100000"/>
            </a:lnSpc>
            <a:spcBef>
              <a:spcPct val="0"/>
            </a:spcBef>
            <a:spcAft>
              <a:spcPct val="35000"/>
            </a:spcAft>
            <a:buNone/>
          </a:pPr>
          <a:endParaRPr lang="en-GB" sz="1000" kern="1200" dirty="0"/>
        </a:p>
      </dsp:txBody>
      <dsp:txXfrm>
        <a:off x="1559212" y="1596912"/>
        <a:ext cx="1463298" cy="908559"/>
      </dsp:txXfrm>
    </dsp:sp>
    <dsp:sp modelId="{CFA8AB19-50A2-4BDE-BE47-362251146DE1}">
      <dsp:nvSpPr>
        <dsp:cNvPr id="0" name=""/>
        <dsp:cNvSpPr/>
      </dsp:nvSpPr>
      <dsp:spPr>
        <a:xfrm>
          <a:off x="1362075" y="2815330"/>
          <a:ext cx="1519832" cy="2288527"/>
        </a:xfrm>
        <a:prstGeom prst="roundRect">
          <a:avLst>
            <a:gd name="adj" fmla="val 10000"/>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D40BA6B-1408-4A34-A245-8DF5C38FC381}">
      <dsp:nvSpPr>
        <dsp:cNvPr id="0" name=""/>
        <dsp:cNvSpPr/>
      </dsp:nvSpPr>
      <dsp:spPr>
        <a:xfrm>
          <a:off x="1530945" y="2975757"/>
          <a:ext cx="1519832" cy="2288527"/>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100000"/>
            </a:lnSpc>
            <a:spcBef>
              <a:spcPct val="0"/>
            </a:spcBef>
            <a:spcAft>
              <a:spcPct val="35000"/>
            </a:spcAft>
            <a:buNone/>
          </a:pPr>
          <a:r>
            <a:rPr lang="en-GB" sz="1200" kern="1200" dirty="0"/>
            <a:t>Como a abordagem de 'amigo de conversa' afeta o diálogo em minha sala de aula? Em que medida o diálogo em minha sala de aula é dominado por alguns estudantes?</a:t>
          </a:r>
        </a:p>
      </dsp:txBody>
      <dsp:txXfrm>
        <a:off x="1575459" y="3020271"/>
        <a:ext cx="1430804" cy="2199499"/>
      </dsp:txXfrm>
    </dsp:sp>
    <dsp:sp modelId="{2F44E952-0E5F-4274-9971-F44565490D60}">
      <dsp:nvSpPr>
        <dsp:cNvPr id="0" name=""/>
        <dsp:cNvSpPr/>
      </dsp:nvSpPr>
      <dsp:spPr>
        <a:xfrm>
          <a:off x="3219648" y="1408218"/>
          <a:ext cx="1519832" cy="965093"/>
        </a:xfrm>
        <a:prstGeom prst="roundRect">
          <a:avLst>
            <a:gd name="adj" fmla="val 1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C11C53A-B5AF-418B-9E37-E825B6E36F16}">
      <dsp:nvSpPr>
        <dsp:cNvPr id="0" name=""/>
        <dsp:cNvSpPr/>
      </dsp:nvSpPr>
      <dsp:spPr>
        <a:xfrm>
          <a:off x="3388518" y="1568645"/>
          <a:ext cx="1519832" cy="965093"/>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100000"/>
            </a:lnSpc>
            <a:spcBef>
              <a:spcPct val="0"/>
            </a:spcBef>
            <a:spcAft>
              <a:spcPct val="35000"/>
            </a:spcAft>
            <a:buNone/>
          </a:pPr>
          <a:r>
            <a:rPr lang="en-GB" sz="1200" kern="1200" dirty="0"/>
            <a:t>Quero que os grupos conversem de forma mais produtiva juntos.</a:t>
          </a:r>
        </a:p>
      </dsp:txBody>
      <dsp:txXfrm>
        <a:off x="3416785" y="1596912"/>
        <a:ext cx="1463298" cy="908559"/>
      </dsp:txXfrm>
    </dsp:sp>
    <dsp:sp modelId="{52E337CD-D41A-4D4B-A14F-982221B9FF2E}">
      <dsp:nvSpPr>
        <dsp:cNvPr id="0" name=""/>
        <dsp:cNvSpPr/>
      </dsp:nvSpPr>
      <dsp:spPr>
        <a:xfrm>
          <a:off x="3219648" y="2815330"/>
          <a:ext cx="1519832" cy="2323617"/>
        </a:xfrm>
        <a:prstGeom prst="roundRect">
          <a:avLst>
            <a:gd name="adj" fmla="val 1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618D61F-BDA9-4768-9CD2-620E0DC97166}">
      <dsp:nvSpPr>
        <dsp:cNvPr id="0" name=""/>
        <dsp:cNvSpPr/>
      </dsp:nvSpPr>
      <dsp:spPr>
        <a:xfrm>
          <a:off x="3388518" y="2975757"/>
          <a:ext cx="1519832" cy="2323617"/>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100000"/>
            </a:lnSpc>
            <a:spcBef>
              <a:spcPct val="0"/>
            </a:spcBef>
            <a:spcAft>
              <a:spcPct val="35000"/>
            </a:spcAft>
            <a:buNone/>
          </a:pPr>
          <a:r>
            <a:rPr lang="en-GB" sz="1200" kern="1200" dirty="0"/>
            <a:t>Como os estudantes percebem a qualidade do trabalho em grupo deles? Que diferença atribuir papéis aos estudantes no trabalho em grupo faz para o diálogo?</a:t>
          </a:r>
        </a:p>
        <a:p>
          <a:pPr marL="0" lvl="0" indent="0" algn="ctr" defTabSz="533400">
            <a:lnSpc>
              <a:spcPct val="100000"/>
            </a:lnSpc>
            <a:spcBef>
              <a:spcPct val="0"/>
            </a:spcBef>
            <a:spcAft>
              <a:spcPct val="35000"/>
            </a:spcAft>
            <a:buNone/>
          </a:pPr>
          <a:endParaRPr lang="en-GB" sz="900" kern="1200" dirty="0"/>
        </a:p>
      </dsp:txBody>
      <dsp:txXfrm>
        <a:off x="3433032" y="3020271"/>
        <a:ext cx="1430804" cy="2234589"/>
      </dsp:txXfrm>
    </dsp:sp>
    <dsp:sp modelId="{77624390-64B5-453B-8F52-A2A90D139190}">
      <dsp:nvSpPr>
        <dsp:cNvPr id="0" name=""/>
        <dsp:cNvSpPr/>
      </dsp:nvSpPr>
      <dsp:spPr>
        <a:xfrm>
          <a:off x="5077221" y="1408218"/>
          <a:ext cx="1519832" cy="965093"/>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662EAAA-5A7E-4DF3-8EE3-E5C029B6C2BF}">
      <dsp:nvSpPr>
        <dsp:cNvPr id="0" name=""/>
        <dsp:cNvSpPr/>
      </dsp:nvSpPr>
      <dsp:spPr>
        <a:xfrm>
          <a:off x="5246092" y="1568645"/>
          <a:ext cx="1519832" cy="965093"/>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100000"/>
            </a:lnSpc>
            <a:spcBef>
              <a:spcPct val="0"/>
            </a:spcBef>
            <a:spcAft>
              <a:spcPct val="35000"/>
            </a:spcAft>
            <a:buNone/>
          </a:pPr>
          <a:r>
            <a:rPr lang="en-GB" sz="1200" kern="1200" dirty="0"/>
            <a:t>Quero incorporar regras básicas na cultura da minha sala de aula.</a:t>
          </a:r>
        </a:p>
        <a:p>
          <a:pPr marL="0" lvl="0" indent="0" algn="ctr" defTabSz="533400">
            <a:lnSpc>
              <a:spcPct val="100000"/>
            </a:lnSpc>
            <a:spcBef>
              <a:spcPct val="0"/>
            </a:spcBef>
            <a:spcAft>
              <a:spcPct val="35000"/>
            </a:spcAft>
            <a:buNone/>
          </a:pPr>
          <a:endParaRPr lang="en-GB" sz="1100" kern="1200" dirty="0"/>
        </a:p>
      </dsp:txBody>
      <dsp:txXfrm>
        <a:off x="5274359" y="1596912"/>
        <a:ext cx="1463298" cy="908559"/>
      </dsp:txXfrm>
    </dsp:sp>
    <dsp:sp modelId="{E0B984A2-B043-4524-AC4F-AD173336CED7}">
      <dsp:nvSpPr>
        <dsp:cNvPr id="0" name=""/>
        <dsp:cNvSpPr/>
      </dsp:nvSpPr>
      <dsp:spPr>
        <a:xfrm>
          <a:off x="5077221" y="2815330"/>
          <a:ext cx="1519832" cy="2441803"/>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8DC7F29-E10E-418F-8C67-67E1CAE6C8A0}">
      <dsp:nvSpPr>
        <dsp:cNvPr id="0" name=""/>
        <dsp:cNvSpPr/>
      </dsp:nvSpPr>
      <dsp:spPr>
        <a:xfrm>
          <a:off x="5246092" y="2975757"/>
          <a:ext cx="1519832" cy="2441803"/>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100000"/>
            </a:lnSpc>
            <a:spcBef>
              <a:spcPct val="0"/>
            </a:spcBef>
            <a:spcAft>
              <a:spcPct val="35000"/>
            </a:spcAft>
            <a:buNone/>
          </a:pPr>
          <a:r>
            <a:rPr lang="en-GB" sz="1200" kern="1200" dirty="0"/>
            <a:t>Que diferença o uso de regras básicas faz para o diálogo em minha sala de aula? Com que frequência eu faço referência às regras básicas durante o meu </a:t>
          </a:r>
          <a:r>
            <a:rPr lang="en-GB" sz="1200" kern="1200" dirty="0" err="1"/>
            <a:t>ensino</a:t>
          </a:r>
          <a:r>
            <a:rPr lang="en-GB" sz="1200" kern="1200" dirty="0"/>
            <a:t>? </a:t>
          </a:r>
        </a:p>
        <a:p>
          <a:pPr marL="0" lvl="0" indent="0" algn="ctr" defTabSz="533400">
            <a:lnSpc>
              <a:spcPct val="100000"/>
            </a:lnSpc>
            <a:spcBef>
              <a:spcPct val="0"/>
            </a:spcBef>
            <a:spcAft>
              <a:spcPct val="35000"/>
            </a:spcAft>
            <a:buNone/>
          </a:pPr>
          <a:endParaRPr lang="en-GB" sz="900" kern="1200" dirty="0"/>
        </a:p>
      </dsp:txBody>
      <dsp:txXfrm>
        <a:off x="5290606" y="3020271"/>
        <a:ext cx="1430804" cy="2352775"/>
      </dsp:txXfrm>
    </dsp:sp>
  </dsp:spTree>
</dsp:drawing>
</file>

<file path=ppt/diagrams/layout1.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1#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rSet qsTypeId="urn:microsoft.com/office/officeart/2005/8/quickstyle/simple5"/>
        </dgm:pt>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srcNode" val="background"/>
                    <dgm:param type="dstNode" val="background2"/>
                    <dgm:param type="dim" val="1D"/>
                    <dgm:param type="endSty" val="noArr"/>
                    <dgm:param type="connRout" val="bend"/>
                    <dgm:param type="begPts" val="bCtr"/>
                    <dgm:param type="endPts" val="tCtr"/>
                    <dgm:param type="bendPt" val="end"/>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srcNode" val="background2"/>
                            <dgm:param type="dstNode" val="background3"/>
                            <dgm:param type="dim" val="1D"/>
                            <dgm:param type="endSty" val="noArr"/>
                            <dgm:param type="connRout" val="bend"/>
                            <dgm:param type="begPts" val="bCtr"/>
                            <dgm:param type="endPts" val="tCtr"/>
                            <dgm:param type="bendPt" val="end"/>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srcNode" val="background3"/>
                                        <dgm:param type="dstNode" val="background4"/>
                                        <dgm:param type="dim" val="1D"/>
                                        <dgm:param type="endSty" val="noArr"/>
                                        <dgm:param type="connRout" val="bend"/>
                                        <dgm:param type="begPts" val="bCtr"/>
                                        <dgm:param type="endPts" val="tCtr"/>
                                        <dgm:param type="bendPt" val="end"/>
                                      </dgm:alg>
                                    </dgm:if>
                                    <dgm:else name="Name26">
                                      <dgm:alg type="conn">
                                        <dgm:param type="srcNode" val="background4"/>
                                        <dgm:param type="dstNode" val="background4"/>
                                        <dgm:param type="dim" val="1D"/>
                                        <dgm:param type="endSty" val="noArr"/>
                                        <dgm:param type="connRout" val="bend"/>
                                        <dgm:param type="begPts" val="bCtr"/>
                                        <dgm:param type="endPts" val="tCtr"/>
                                        <dgm:param type="bendPt" val="end"/>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1#2">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rSet qsTypeId="urn:microsoft.com/office/officeart/2005/8/quickstyle/simple5"/>
        </dgm:pt>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srcNode" val="background"/>
                    <dgm:param type="dstNode" val="background2"/>
                    <dgm:param type="dim" val="1D"/>
                    <dgm:param type="endSty" val="noArr"/>
                    <dgm:param type="connRout" val="bend"/>
                    <dgm:param type="begPts" val="bCtr"/>
                    <dgm:param type="endPts" val="tCtr"/>
                    <dgm:param type="bendPt" val="end"/>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srcNode" val="background2"/>
                            <dgm:param type="dstNode" val="background3"/>
                            <dgm:param type="dim" val="1D"/>
                            <dgm:param type="endSty" val="noArr"/>
                            <dgm:param type="connRout" val="bend"/>
                            <dgm:param type="begPts" val="bCtr"/>
                            <dgm:param type="endPts" val="tCtr"/>
                            <dgm:param type="bendPt" val="end"/>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srcNode" val="background3"/>
                                        <dgm:param type="dstNode" val="background4"/>
                                        <dgm:param type="dim" val="1D"/>
                                        <dgm:param type="endSty" val="noArr"/>
                                        <dgm:param type="connRout" val="bend"/>
                                        <dgm:param type="begPts" val="bCtr"/>
                                        <dgm:param type="endPts" val="tCtr"/>
                                        <dgm:param type="bendPt" val="end"/>
                                      </dgm:alg>
                                    </dgm:if>
                                    <dgm:else name="Name26">
                                      <dgm:alg type="conn">
                                        <dgm:param type="srcNode" val="background4"/>
                                        <dgm:param type="dstNode" val="background4"/>
                                        <dgm:param type="dim" val="1D"/>
                                        <dgm:param type="endSty" val="noArr"/>
                                        <dgm:param type="connRout" val="bend"/>
                                        <dgm:param type="begPts" val="bCtr"/>
                                        <dgm:param type="endPts" val="tCtr"/>
                                        <dgm:param type="bendPt" val="end"/>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1#3">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rSet qsTypeId="urn:microsoft.com/office/officeart/2005/8/quickstyle/simple5"/>
        </dgm:pt>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srcNode" val="background"/>
                    <dgm:param type="dstNode" val="background2"/>
                    <dgm:param type="dim" val="1D"/>
                    <dgm:param type="endSty" val="noArr"/>
                    <dgm:param type="connRout" val="bend"/>
                    <dgm:param type="begPts" val="bCtr"/>
                    <dgm:param type="endPts" val="tCtr"/>
                    <dgm:param type="bendPt" val="end"/>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srcNode" val="background2"/>
                            <dgm:param type="dstNode" val="background3"/>
                            <dgm:param type="dim" val="1D"/>
                            <dgm:param type="endSty" val="noArr"/>
                            <dgm:param type="connRout" val="bend"/>
                            <dgm:param type="begPts" val="bCtr"/>
                            <dgm:param type="endPts" val="tCtr"/>
                            <dgm:param type="bendPt" val="end"/>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srcNode" val="background3"/>
                                        <dgm:param type="dstNode" val="background4"/>
                                        <dgm:param type="dim" val="1D"/>
                                        <dgm:param type="endSty" val="noArr"/>
                                        <dgm:param type="connRout" val="bend"/>
                                        <dgm:param type="begPts" val="bCtr"/>
                                        <dgm:param type="endPts" val="tCtr"/>
                                        <dgm:param type="bendPt" val="end"/>
                                      </dgm:alg>
                                    </dgm:if>
                                    <dgm:else name="Name26">
                                      <dgm:alg type="conn">
                                        <dgm:param type="srcNode" val="background4"/>
                                        <dgm:param type="dstNode" val="background4"/>
                                        <dgm:param type="dim" val="1D"/>
                                        <dgm:param type="endSty" val="noArr"/>
                                        <dgm:param type="connRout" val="bend"/>
                                        <dgm:param type="begPts" val="bCtr"/>
                                        <dgm:param type="endPts" val="tCtr"/>
                                        <dgm:param type="bendPt" val="end"/>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633913" cy="3794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6057900" y="0"/>
            <a:ext cx="4632325" cy="379413"/>
          </a:xfrm>
          <a:prstGeom prst="rect">
            <a:avLst/>
          </a:prstGeom>
        </p:spPr>
        <p:txBody>
          <a:bodyPr vert="horz" lIns="91440" tIns="45720" rIns="91440" bIns="45720" rtlCol="0"/>
          <a:lstStyle>
            <a:lvl1pPr algn="r">
              <a:defRPr sz="1200"/>
            </a:lvl1pPr>
          </a:lstStyle>
          <a:p>
            <a:fld id="{15776307-7C9A-E340-A384-BBE6A1099456}" type="datetimeFigureOut">
              <a:rPr lang="en-US" smtClean="0"/>
              <a:t>4/18/26</a:t>
            </a:fld>
            <a:endParaRPr lang="en-US"/>
          </a:p>
        </p:txBody>
      </p:sp>
      <p:sp>
        <p:nvSpPr>
          <p:cNvPr id="4" name="Slide Image Placeholder 3"/>
          <p:cNvSpPr>
            <a:spLocks noGrp="1" noRot="1" noChangeAspect="1"/>
          </p:cNvSpPr>
          <p:nvPr>
            <p:ph type="sldImg" idx="2"/>
          </p:nvPr>
        </p:nvSpPr>
        <p:spPr>
          <a:xfrm>
            <a:off x="3543300" y="946150"/>
            <a:ext cx="3606800" cy="2551113"/>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1069975" y="3640138"/>
            <a:ext cx="8553450" cy="29781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7183438"/>
            <a:ext cx="4633913" cy="37941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6057900" y="7183438"/>
            <a:ext cx="4632325" cy="379412"/>
          </a:xfrm>
          <a:prstGeom prst="rect">
            <a:avLst/>
          </a:prstGeom>
        </p:spPr>
        <p:txBody>
          <a:bodyPr vert="horz" lIns="91440" tIns="45720" rIns="91440" bIns="45720" rtlCol="0" anchor="b"/>
          <a:lstStyle>
            <a:lvl1pPr algn="r">
              <a:defRPr sz="1200"/>
            </a:lvl1pPr>
          </a:lstStyle>
          <a:p>
            <a:fld id="{D3A1FD44-42CB-A34F-A0F5-1F9E4B2EB115}" type="slidenum">
              <a:rPr lang="en-US" smtClean="0"/>
              <a:t>‹#›</a:t>
            </a:fld>
            <a:endParaRPr lang="en-US"/>
          </a:p>
        </p:txBody>
      </p:sp>
    </p:spTree>
    <p:extLst>
      <p:ext uri="{BB962C8B-B14F-4D97-AF65-F5344CB8AC3E}">
        <p14:creationId xmlns:p14="http://schemas.microsoft.com/office/powerpoint/2010/main" val="23090667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Subject differences: </a:t>
            </a:r>
          </a:p>
          <a:p>
            <a:endParaRPr lang="en-US" dirty="0"/>
          </a:p>
          <a:p>
            <a:pPr algn="l">
              <a:buFont typeface="Arial" panose="020B0604020202020204" pitchFamily="34" charset="0"/>
              <a:buNone/>
            </a:pPr>
            <a:r>
              <a:rPr lang="en-GB" b="0" i="0" u="none" strike="noStrike" dirty="0">
                <a:solidFill>
                  <a:srgbClr val="000000"/>
                </a:solidFill>
                <a:effectLst/>
                <a:latin typeface="Calibri" panose="020F0502020204030204" charset="0"/>
              </a:rPr>
              <a:t>Building on ideas [B] (combined with Connecting to the outside world: C) in English lessons is strongly related to student attainment in reading and writing at primary level (</a:t>
            </a:r>
            <a:r>
              <a:rPr lang="en-GB" b="0" i="0" u="none" strike="noStrike" dirty="0" err="1">
                <a:solidFill>
                  <a:srgbClr val="000000"/>
                </a:solidFill>
                <a:effectLst/>
                <a:latin typeface="Calibri" panose="020F0502020204030204" charset="0"/>
              </a:rPr>
              <a:t>Amodia-Bidakowska</a:t>
            </a:r>
            <a:r>
              <a:rPr lang="en-GB" b="0" i="0" u="none" strike="noStrike" dirty="0">
                <a:solidFill>
                  <a:srgbClr val="000000"/>
                </a:solidFill>
                <a:effectLst/>
                <a:latin typeface="Calibri" panose="020F0502020204030204" charset="0"/>
              </a:rPr>
              <a:t>, Hennessy &amp; Warwick, 2023). Furthermore, Connecting to the outside world (C) in mathematics lessons is associated with mathematics attainment when the connections are explained and justified (making reasoning explicit: R). So, focusing on these kinds of specific features of dialogue in subject lessons may be important for learning. </a:t>
            </a:r>
          </a:p>
          <a:p>
            <a:pPr algn="l">
              <a:buFont typeface="Arial" panose="020B0604020202020204" pitchFamily="34" charset="0"/>
              <a:buNone/>
            </a:pPr>
            <a:br>
              <a:rPr lang="en-GB" b="0" i="0" u="none" strike="noStrike" dirty="0">
                <a:solidFill>
                  <a:srgbClr val="000000"/>
                </a:solidFill>
                <a:effectLst/>
                <a:latin typeface="Calibri" panose="020F0502020204030204" charset="0"/>
              </a:rPr>
            </a:br>
            <a:r>
              <a:rPr lang="en-GB" b="0" i="0" u="none" strike="noStrike" dirty="0">
                <a:solidFill>
                  <a:srgbClr val="242424"/>
                </a:solidFill>
                <a:effectLst/>
                <a:latin typeface="Calibri" panose="020F0502020204030204" charset="0"/>
              </a:rPr>
              <a:t>The same study showed there is significantly less classroom dialogue in science lessons than in </a:t>
            </a:r>
            <a:r>
              <a:rPr lang="en-GB" b="0" i="0" u="none" strike="noStrike" dirty="0">
                <a:solidFill>
                  <a:srgbClr val="000000"/>
                </a:solidFill>
                <a:effectLst/>
                <a:latin typeface="Calibri, Helvetica, sans-serif"/>
              </a:rPr>
              <a:t>English and mathematics, where building on ideas is more common. Reasoning is also more frequent in mathematics. The reduced curriculum time for science in primary schools in England </a:t>
            </a:r>
            <a:r>
              <a:rPr lang="en-GB" b="0" i="0" u="none" strike="noStrike" dirty="0">
                <a:solidFill>
                  <a:srgbClr val="242424"/>
                </a:solidFill>
                <a:effectLst/>
                <a:latin typeface="Calibri" panose="020F0502020204030204" charset="0"/>
              </a:rPr>
              <a:t>(less than 90 mins./week on average</a:t>
            </a:r>
            <a:r>
              <a:rPr lang="en-GB" b="0" i="0" u="none" strike="noStrike" dirty="0">
                <a:solidFill>
                  <a:srgbClr val="000000"/>
                </a:solidFill>
                <a:effectLst/>
                <a:latin typeface="Calibri" panose="020F0502020204030204" charset="0"/>
              </a:rPr>
              <a:t>)</a:t>
            </a:r>
            <a:r>
              <a:rPr lang="en-GB" b="0" i="0" u="none" strike="noStrike" dirty="0">
                <a:solidFill>
                  <a:srgbClr val="242424"/>
                </a:solidFill>
                <a:effectLst/>
                <a:latin typeface="Calibri" panose="020F0502020204030204" charset="0"/>
              </a:rPr>
              <a:t> </a:t>
            </a:r>
            <a:r>
              <a:rPr lang="en-GB" b="0" i="0" u="none" strike="noStrike" dirty="0">
                <a:solidFill>
                  <a:srgbClr val="000000"/>
                </a:solidFill>
                <a:effectLst/>
                <a:latin typeface="Calibri, Helvetica, sans-serif"/>
              </a:rPr>
              <a:t>may constrain time for the dialogue that is very important for developing </a:t>
            </a:r>
            <a:r>
              <a:rPr lang="en-GB" b="0" i="0" u="none" strike="noStrike" dirty="0">
                <a:solidFill>
                  <a:srgbClr val="000000"/>
                </a:solidFill>
                <a:effectLst/>
                <a:latin typeface="Calibri" panose="020F0502020204030204" charset="0"/>
              </a:rPr>
              <a:t>scientific reasoning; hopefully this toolkit can help in raising awareness of that and addressing it.</a:t>
            </a:r>
            <a:endParaRPr lang="en-GB" b="0" i="0" u="none" strike="noStrike" dirty="0">
              <a:solidFill>
                <a:srgbClr val="000000"/>
              </a:solidFill>
              <a:effectLst/>
              <a:latin typeface="Helvetica" pitchFamily="2" charset="0"/>
            </a:endParaRPr>
          </a:p>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3A1FD44-42CB-A34F-A0F5-1F9E4B2EB115}" type="slidenum">
              <a:rPr lang="en-US" smtClean="0"/>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3A1FD44-42CB-A34F-A0F5-1F9E4B2EB115}" type="slidenum">
              <a:rPr lang="en-US" smtClean="0"/>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3A1FD44-42CB-A34F-A0F5-1F9E4B2EB115}" type="slidenum">
              <a:rPr lang="en-US" smtClean="0"/>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3A1FD44-42CB-A34F-A0F5-1F9E4B2EB115}" type="slidenum">
              <a:rPr lang="en-US" smtClean="0"/>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3A1FD44-42CB-A34F-A0F5-1F9E4B2EB115}" type="slidenum">
              <a:rPr lang="en-US" smtClean="0"/>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3A1FD44-42CB-A34F-A0F5-1F9E4B2EB115}" type="slidenum">
              <a:rPr lang="en-US" smtClean="0"/>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3A1FD44-42CB-A34F-A0F5-1F9E4B2EB115}" type="slidenum">
              <a:rPr lang="en-US" smtClean="0"/>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3A1FD44-42CB-A34F-A0F5-1F9E4B2EB115}" type="slidenum">
              <a:rPr lang="en-US" smtClean="0"/>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3A1FD44-42CB-A34F-A0F5-1F9E4B2EB115}" type="slidenum">
              <a:rPr lang="en-US" smtClean="0"/>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3A1FD44-42CB-A34F-A0F5-1F9E4B2EB115}" type="slidenum">
              <a:rPr lang="en-US" smtClean="0"/>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3A1FD44-42CB-A34F-A0F5-1F9E4B2EB115}" type="slidenum">
              <a:rPr lang="en-US" smtClean="0"/>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3A1FD44-42CB-A34F-A0F5-1F9E4B2EB115}" type="slidenum">
              <a:rPr lang="en-US" smtClean="0"/>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3A1FD44-42CB-A34F-A0F5-1F9E4B2EB115}" type="slidenum">
              <a:rPr lang="en-US" smtClean="0"/>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3A1FD44-42CB-A34F-A0F5-1F9E4B2EB115}" type="slidenum">
              <a:rPr lang="en-US" smtClean="0"/>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3A1FD44-42CB-A34F-A0F5-1F9E4B2EB115}" type="slidenum">
              <a:rPr lang="en-US" smtClean="0"/>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3A1FD44-42CB-A34F-A0F5-1F9E4B2EB115}" type="slidenum">
              <a:rPr lang="en-US" smtClean="0"/>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3A1FD44-42CB-A34F-A0F5-1F9E4B2EB115}" type="slidenum">
              <a:rPr lang="en-US" smtClean="0"/>
              <a:t>44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3A1FD44-42CB-A34F-A0F5-1F9E4B2EB115}" type="slidenum">
              <a:rPr lang="en-US" smtClean="0"/>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47</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3A1FD44-42CB-A34F-A0F5-1F9E4B2EB115}" type="slidenum">
              <a:rPr lang="en-US" smtClean="0"/>
              <a:t>48</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3A1FD44-42CB-A34F-A0F5-1F9E4B2EB115}" type="slidenum">
              <a:rPr lang="en-US" smtClean="0"/>
              <a:t>49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3A1FD44-42CB-A34F-A0F5-1F9E4B2EB115}" type="slidenum">
              <a:rPr lang="en-US" smtClean="0"/>
              <a:t>50</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3A1FD44-42CB-A34F-A0F5-1F9E4B2EB115}" type="slidenum">
              <a:rPr lang="en-US" smtClean="0"/>
              <a:t>51</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3A1FD44-42CB-A34F-A0F5-1F9E4B2EB115}" type="slidenum">
              <a:rPr lang="en-US" smtClean="0"/>
              <a:t>52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3A1FD44-42CB-A34F-A0F5-1F9E4B2EB115}" type="slidenum">
              <a:rPr lang="en-US" smtClean="0"/>
              <a:t>53</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3A1FD44-42CB-A34F-A0F5-1F9E4B2EB115}" type="slidenum">
              <a:rPr lang="en-US" smtClean="0"/>
              <a:t>54</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3A1FD44-42CB-A34F-A0F5-1F9E4B2EB115}" type="slidenum">
              <a:rPr lang="en-US" smtClean="0"/>
              <a:t>55</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3A1FD44-42CB-A34F-A0F5-1F9E4B2EB115}" type="slidenum">
              <a:rPr lang="en-US" smtClean="0"/>
              <a:t>56</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3A1FD44-42CB-A34F-A0F5-1F9E4B2EB115}" type="slidenum">
              <a:rPr lang="en-US" smtClean="0"/>
              <a:t>57</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58</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3A1FD44-42CB-A34F-A0F5-1F9E4B2EB115}" type="slidenum">
              <a:rPr lang="en-US" smtClean="0"/>
              <a:t>59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6</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60</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61</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802005" y="2344483"/>
            <a:ext cx="9089390" cy="1588198"/>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604010" y="4235196"/>
            <a:ext cx="7485380" cy="1890712"/>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4/18/26</a:t>
            </a:fld>
            <a:endParaRPr lang="en-US"/>
          </a:p>
        </p:txBody>
      </p:sp>
      <p:sp>
        <p:nvSpPr>
          <p:cNvPr id="6" name="Holder 6"/>
          <p:cNvSpPr>
            <a:spLocks noGrp="1"/>
          </p:cNvSpPr>
          <p:nvPr>
            <p:ph type="sldNum" sz="quarter" idx="7"/>
          </p:nvPr>
        </p:nvSpPr>
        <p:spPr/>
        <p:txBody>
          <a:bodyPr lIns="0" tIns="0" rIns="0" bIns="0"/>
          <a:lstStyle>
            <a:lvl1pPr>
              <a:defRPr sz="1000" b="0" i="0">
                <a:solidFill>
                  <a:schemeClr val="tx1"/>
                </a:solidFill>
                <a:latin typeface="Arial" panose="020B0604020202020204"/>
                <a:cs typeface="Arial" panose="020B0604020202020204"/>
              </a:defRPr>
            </a:lvl1pPr>
          </a:lstStyle>
          <a:p>
            <a:pPr marL="25400">
              <a:lnSpc>
                <a:spcPct val="100000"/>
              </a:lnSpc>
              <a:spcBef>
                <a:spcPts val="5"/>
              </a:spcBef>
            </a:pPr>
            <a:fld id="{81D60167-4931-47E6-BA6A-407CBD079E47}" type="slidenum">
              <a:rPr dirty="0"/>
              <a:t>‹#›</a:t>
            </a:fld>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1A616F"/>
                </a:solidFill>
                <a:latin typeface="Arial" panose="020B0604020202020204"/>
                <a:cs typeface="Arial" panose="020B0604020202020204"/>
              </a:defRPr>
            </a:lvl1pPr>
          </a:lstStyle>
          <a:p>
            <a:endParaRPr/>
          </a:p>
        </p:txBody>
      </p:sp>
      <p:sp>
        <p:nvSpPr>
          <p:cNvPr id="3" name="Holder 3"/>
          <p:cNvSpPr>
            <a:spLocks noGrp="1"/>
          </p:cNvSpPr>
          <p:nvPr>
            <p:ph type="body" idx="1"/>
          </p:nvPr>
        </p:nvSpPr>
        <p:spPr/>
        <p:txBody>
          <a:bodyPr lIns="0" tIns="0" rIns="0" bIns="0"/>
          <a:lstStyle>
            <a:lvl1pPr>
              <a:defRPr sz="1400" b="0" i="0">
                <a:solidFill>
                  <a:schemeClr val="tx1"/>
                </a:solidFill>
                <a:latin typeface="Arial" panose="020B0604020202020204"/>
                <a:cs typeface="Arial" panose="020B0604020202020204"/>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4/18/26</a:t>
            </a:fld>
            <a:endParaRPr lang="en-US"/>
          </a:p>
        </p:txBody>
      </p:sp>
      <p:sp>
        <p:nvSpPr>
          <p:cNvPr id="6" name="Holder 6"/>
          <p:cNvSpPr>
            <a:spLocks noGrp="1"/>
          </p:cNvSpPr>
          <p:nvPr>
            <p:ph type="sldNum" sz="quarter" idx="7"/>
          </p:nvPr>
        </p:nvSpPr>
        <p:spPr/>
        <p:txBody>
          <a:bodyPr lIns="0" tIns="0" rIns="0" bIns="0"/>
          <a:lstStyle>
            <a:lvl1pPr>
              <a:defRPr sz="1000" b="0" i="0">
                <a:solidFill>
                  <a:schemeClr val="tx1"/>
                </a:solidFill>
                <a:latin typeface="Arial" panose="020B0604020202020204"/>
                <a:cs typeface="Arial" panose="020B0604020202020204"/>
              </a:defRPr>
            </a:lvl1pPr>
          </a:lstStyle>
          <a:p>
            <a:pPr marL="25400">
              <a:lnSpc>
                <a:spcPct val="100000"/>
              </a:lnSpc>
              <a:spcBef>
                <a:spcPts val="5"/>
              </a:spcBef>
            </a:pPr>
            <a:fld id="{81D60167-4931-47E6-BA6A-407CBD079E47}" type="slidenum">
              <a:rPr dirty="0"/>
              <a:t>‹#›</a:t>
            </a:fld>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1A616F"/>
                </a:solidFill>
                <a:latin typeface="Arial" panose="020B0604020202020204"/>
                <a:cs typeface="Arial" panose="020B0604020202020204"/>
              </a:defRPr>
            </a:lvl1pPr>
          </a:lstStyle>
          <a:p>
            <a:endParaRPr/>
          </a:p>
        </p:txBody>
      </p:sp>
      <p:sp>
        <p:nvSpPr>
          <p:cNvPr id="3" name="Holder 3"/>
          <p:cNvSpPr>
            <a:spLocks noGrp="1"/>
          </p:cNvSpPr>
          <p:nvPr>
            <p:ph sz="half" idx="2"/>
          </p:nvPr>
        </p:nvSpPr>
        <p:spPr>
          <a:xfrm>
            <a:off x="534670" y="1739455"/>
            <a:ext cx="4651629" cy="4991481"/>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507101" y="1739455"/>
            <a:ext cx="4651629" cy="4991481"/>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4/18/26</a:t>
            </a:fld>
            <a:endParaRPr lang="en-US"/>
          </a:p>
        </p:txBody>
      </p:sp>
      <p:sp>
        <p:nvSpPr>
          <p:cNvPr id="7" name="Holder 7"/>
          <p:cNvSpPr>
            <a:spLocks noGrp="1"/>
          </p:cNvSpPr>
          <p:nvPr>
            <p:ph type="sldNum" sz="quarter" idx="7"/>
          </p:nvPr>
        </p:nvSpPr>
        <p:spPr/>
        <p:txBody>
          <a:bodyPr lIns="0" tIns="0" rIns="0" bIns="0"/>
          <a:lstStyle>
            <a:lvl1pPr>
              <a:defRPr sz="1000" b="0" i="0">
                <a:solidFill>
                  <a:schemeClr val="tx1"/>
                </a:solidFill>
                <a:latin typeface="Arial" panose="020B0604020202020204"/>
                <a:cs typeface="Arial" panose="020B0604020202020204"/>
              </a:defRPr>
            </a:lvl1pPr>
          </a:lstStyle>
          <a:p>
            <a:pPr marL="25400">
              <a:lnSpc>
                <a:spcPct val="100000"/>
              </a:lnSpc>
              <a:spcBef>
                <a:spcPts val="5"/>
              </a:spcBef>
            </a:pPr>
            <a:fld id="{81D60167-4931-47E6-BA6A-407CBD079E47}" type="slidenum">
              <a:rPr dirty="0"/>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1A616F"/>
                </a:solidFill>
                <a:latin typeface="Arial" panose="020B0604020202020204"/>
                <a:cs typeface="Arial" panose="020B0604020202020204"/>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4/18/26</a:t>
            </a:fld>
            <a:endParaRPr lang="en-US"/>
          </a:p>
        </p:txBody>
      </p:sp>
      <p:sp>
        <p:nvSpPr>
          <p:cNvPr id="5" name="Holder 5"/>
          <p:cNvSpPr>
            <a:spLocks noGrp="1"/>
          </p:cNvSpPr>
          <p:nvPr>
            <p:ph type="sldNum" sz="quarter" idx="7"/>
          </p:nvPr>
        </p:nvSpPr>
        <p:spPr/>
        <p:txBody>
          <a:bodyPr lIns="0" tIns="0" rIns="0" bIns="0"/>
          <a:lstStyle>
            <a:lvl1pPr>
              <a:defRPr sz="1000" b="0" i="0">
                <a:solidFill>
                  <a:schemeClr val="tx1"/>
                </a:solidFill>
                <a:latin typeface="Arial" panose="020B0604020202020204"/>
                <a:cs typeface="Arial" panose="020B0604020202020204"/>
              </a:defRPr>
            </a:lvl1pPr>
          </a:lstStyle>
          <a:p>
            <a:pPr marL="25400">
              <a:lnSpc>
                <a:spcPct val="100000"/>
              </a:lnSpc>
              <a:spcBef>
                <a:spcPts val="5"/>
              </a:spcBef>
            </a:pPr>
            <a:fld id="{81D60167-4931-47E6-BA6A-407CBD079E47}" type="slidenum">
              <a:rPr dirty="0"/>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4/18/26</a:t>
            </a:fld>
            <a:endParaRPr lang="en-US"/>
          </a:p>
        </p:txBody>
      </p:sp>
      <p:sp>
        <p:nvSpPr>
          <p:cNvPr id="4" name="Holder 4"/>
          <p:cNvSpPr>
            <a:spLocks noGrp="1"/>
          </p:cNvSpPr>
          <p:nvPr>
            <p:ph type="sldNum" sz="quarter" idx="7"/>
          </p:nvPr>
        </p:nvSpPr>
        <p:spPr/>
        <p:txBody>
          <a:bodyPr lIns="0" tIns="0" rIns="0" bIns="0"/>
          <a:lstStyle>
            <a:lvl1pPr>
              <a:defRPr sz="1000" b="0" i="0">
                <a:solidFill>
                  <a:schemeClr val="tx1"/>
                </a:solidFill>
                <a:latin typeface="Arial" panose="020B0604020202020204"/>
                <a:cs typeface="Arial" panose="020B0604020202020204"/>
              </a:defRPr>
            </a:lvl1pPr>
          </a:lstStyle>
          <a:p>
            <a:pPr marL="25400">
              <a:lnSpc>
                <a:spcPct val="100000"/>
              </a:lnSpc>
              <a:spcBef>
                <a:spcPts val="5"/>
              </a:spcBef>
            </a:pPr>
            <a:fld id="{81D60167-4931-47E6-BA6A-407CBD079E47}" type="slidenum">
              <a:rPr dirty="0"/>
              <a:t>‹#›</a:t>
            </a:fld>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1198510" y="648088"/>
            <a:ext cx="8296379" cy="865505"/>
          </a:xfrm>
          <a:prstGeom prst="rect">
            <a:avLst/>
          </a:prstGeom>
        </p:spPr>
        <p:txBody>
          <a:bodyPr wrap="square" lIns="0" tIns="0" rIns="0" bIns="0">
            <a:spAutoFit/>
          </a:bodyPr>
          <a:lstStyle>
            <a:lvl1pPr>
              <a:defRPr sz="2600" b="1" i="0">
                <a:solidFill>
                  <a:srgbClr val="1A616F"/>
                </a:solidFill>
                <a:latin typeface="Arial" panose="020B0604020202020204"/>
                <a:cs typeface="Arial" panose="020B0604020202020204"/>
              </a:defRPr>
            </a:lvl1pPr>
          </a:lstStyle>
          <a:p>
            <a:endParaRPr/>
          </a:p>
        </p:txBody>
      </p:sp>
      <p:sp>
        <p:nvSpPr>
          <p:cNvPr id="3" name="Holder 3"/>
          <p:cNvSpPr>
            <a:spLocks noGrp="1"/>
          </p:cNvSpPr>
          <p:nvPr>
            <p:ph type="body" idx="1"/>
          </p:nvPr>
        </p:nvSpPr>
        <p:spPr>
          <a:xfrm>
            <a:off x="323208" y="2086805"/>
            <a:ext cx="10046982" cy="3963035"/>
          </a:xfrm>
          <a:prstGeom prst="rect">
            <a:avLst/>
          </a:prstGeom>
        </p:spPr>
        <p:txBody>
          <a:bodyPr wrap="square" lIns="0" tIns="0" rIns="0" bIns="0">
            <a:spAutoFit/>
          </a:bodyPr>
          <a:lstStyle>
            <a:lvl1pPr>
              <a:defRPr sz="1400" b="0" i="0">
                <a:solidFill>
                  <a:schemeClr val="tx1"/>
                </a:solidFill>
                <a:latin typeface="Arial" panose="020B0604020202020204"/>
                <a:cs typeface="Arial" panose="020B0604020202020204"/>
              </a:defRPr>
            </a:lvl1pPr>
          </a:lstStyle>
          <a:p>
            <a:endParaRPr/>
          </a:p>
        </p:txBody>
      </p:sp>
      <p:sp>
        <p:nvSpPr>
          <p:cNvPr id="4" name="Holder 4"/>
          <p:cNvSpPr>
            <a:spLocks noGrp="1"/>
          </p:cNvSpPr>
          <p:nvPr>
            <p:ph type="ftr" sz="quarter" idx="5"/>
          </p:nvPr>
        </p:nvSpPr>
        <p:spPr>
          <a:xfrm>
            <a:off x="3635756" y="7033450"/>
            <a:ext cx="3421888" cy="378142"/>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534670" y="7033450"/>
            <a:ext cx="2459482" cy="378142"/>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4/18/26</a:t>
            </a:fld>
            <a:endParaRPr lang="en-US"/>
          </a:p>
        </p:txBody>
      </p:sp>
      <p:sp>
        <p:nvSpPr>
          <p:cNvPr id="6" name="Holder 6"/>
          <p:cNvSpPr>
            <a:spLocks noGrp="1"/>
          </p:cNvSpPr>
          <p:nvPr>
            <p:ph type="sldNum" sz="quarter" idx="7"/>
          </p:nvPr>
        </p:nvSpPr>
        <p:spPr>
          <a:xfrm>
            <a:off x="5249962" y="7088109"/>
            <a:ext cx="192404" cy="167640"/>
          </a:xfrm>
          <a:prstGeom prst="rect">
            <a:avLst/>
          </a:prstGeom>
        </p:spPr>
        <p:txBody>
          <a:bodyPr wrap="square" lIns="0" tIns="0" rIns="0" bIns="0">
            <a:spAutoFit/>
          </a:bodyPr>
          <a:lstStyle>
            <a:lvl1pPr>
              <a:defRPr sz="1000" b="0" i="0">
                <a:solidFill>
                  <a:schemeClr val="tx1"/>
                </a:solidFill>
                <a:latin typeface="Arial" panose="020B0604020202020204"/>
                <a:cs typeface="Arial" panose="020B0604020202020204"/>
              </a:defRPr>
            </a:lvl1pPr>
          </a:lstStyle>
          <a:p>
            <a:pPr marL="25400">
              <a:lnSpc>
                <a:spcPct val="100000"/>
              </a:lnSpc>
              <a:spcBef>
                <a:spcPts val="5"/>
              </a:spcBef>
            </a:pPr>
            <a:fld id="{81D60167-4931-47E6-BA6A-407CBD079E47}" type="slidenum">
              <a:rPr dirty="0"/>
              <a:t>‹#›</a:t>
            </a:fld>
            <a:endParaRPr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13" Type="http://schemas.openxmlformats.org/officeDocument/2006/relationships/image" Target="../media/image10.png"/><Relationship Id="rId3" Type="http://schemas.openxmlformats.org/officeDocument/2006/relationships/image" Target="../media/image1.jpeg"/><Relationship Id="rId7" Type="http://schemas.openxmlformats.org/officeDocument/2006/relationships/image" Target="../media/image5.jpeg"/><Relationship Id="rId12" Type="http://schemas.openxmlformats.org/officeDocument/2006/relationships/hyperlink" Target="mailto:T-SEDA@educ.cam.ac.uk"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jpeg"/><Relationship Id="rId11" Type="http://schemas.openxmlformats.org/officeDocument/2006/relationships/image" Target="../media/image9.png"/><Relationship Id="rId5" Type="http://schemas.openxmlformats.org/officeDocument/2006/relationships/image" Target="../media/image3.jpeg"/><Relationship Id="rId10" Type="http://schemas.openxmlformats.org/officeDocument/2006/relationships/image" Target="../media/image8.png"/><Relationship Id="rId4" Type="http://schemas.openxmlformats.org/officeDocument/2006/relationships/image" Target="../media/image2.jpeg"/><Relationship Id="rId9" Type="http://schemas.openxmlformats.org/officeDocument/2006/relationships/image" Target="../media/image7.jpeg"/><Relationship Id="rId14" Type="http://schemas.openxmlformats.org/officeDocument/2006/relationships/image" Target="../media/image11.png"/></Relationships>
</file>

<file path=ppt/slides/_rels/slide10.xml.rels><?xml version="1.0" encoding="UTF-8" standalone="yes"?>
<Relationships xmlns="http://schemas.openxmlformats.org/package/2006/relationships"><Relationship Id="rId3" Type="http://schemas.openxmlformats.org/officeDocument/2006/relationships/hyperlink" Target="http://bit.ly/T-SEDA" TargetMode="External"/><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hyperlink" Target="http://www.camtree.org/" TargetMode="External"/><Relationship Id="rId5" Type="http://schemas.openxmlformats.org/officeDocument/2006/relationships/hyperlink" Target="http://dx.doi.org/10.1002/rev3.3269" TargetMode="External"/><Relationship Id="rId4" Type="http://schemas.openxmlformats.org/officeDocument/2006/relationships/hyperlink" Target="http://www.edudialogue.org/" TargetMode="External"/></Relationships>
</file>

<file path=ppt/slides/_rels/slide11.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4.jpeg"/><Relationship Id="rId7" Type="http://schemas.openxmlformats.org/officeDocument/2006/relationships/diagramColors" Target="../diagrams/colors1.xml"/><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2.xml.rels><?xml version="1.0" encoding="UTF-8" standalone="yes"?>
<Relationships xmlns="http://schemas.openxmlformats.org/package/2006/relationships"><Relationship Id="rId8" Type="http://schemas.openxmlformats.org/officeDocument/2006/relationships/image" Target="../media/image17.svg"/><Relationship Id="rId13" Type="http://schemas.openxmlformats.org/officeDocument/2006/relationships/image" Target="../media/image22.svg"/><Relationship Id="rId3" Type="http://schemas.openxmlformats.org/officeDocument/2006/relationships/image" Target="../media/image15.png"/><Relationship Id="rId7" Type="http://schemas.openxmlformats.org/officeDocument/2006/relationships/image" Target="../media/image16.svg"/><Relationship Id="rId12" Type="http://schemas.openxmlformats.org/officeDocument/2006/relationships/image" Target="../media/image21.svg"/><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hyperlink" Target="https://library.camtree.org/" TargetMode="External"/><Relationship Id="rId11" Type="http://schemas.openxmlformats.org/officeDocument/2006/relationships/image" Target="../media/image20.svg"/><Relationship Id="rId5" Type="http://schemas.openxmlformats.org/officeDocument/2006/relationships/hyperlink" Target="https://www.camtree.org/" TargetMode="External"/><Relationship Id="rId10" Type="http://schemas.openxmlformats.org/officeDocument/2006/relationships/image" Target="../media/image19.svg"/><Relationship Id="rId4" Type="http://schemas.openxmlformats.org/officeDocument/2006/relationships/hyperlink" Target="https://vimeo.com/showcase/12093372" TargetMode="External"/><Relationship Id="rId9" Type="http://schemas.openxmlformats.org/officeDocument/2006/relationships/image" Target="../media/image18.sv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hyperlink" Target="https://vimeo.com/showcase/12093372" TargetMode="External"/><Relationship Id="rId2" Type="http://schemas.openxmlformats.org/officeDocument/2006/relationships/notesSlide" Target="../notesSlides/notesSlide14.xml"/><Relationship Id="rId1" Type="http://schemas.openxmlformats.org/officeDocument/2006/relationships/slideLayout" Target="../slideLayouts/slideLayout5.xml"/><Relationship Id="rId5" Type="http://schemas.openxmlformats.org/officeDocument/2006/relationships/image" Target="../media/image23.png"/><Relationship Id="rId4" Type="http://schemas.openxmlformats.org/officeDocument/2006/relationships/hyperlink" Target="https://www.edudialogue.org/resources/introductory-video-series/collection-1/" TargetMode="Externa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hyperlink" Target="https://thinkingtogether.educ.cam.ac.uk/resources/" TargetMode="External"/><Relationship Id="rId5" Type="http://schemas.openxmlformats.org/officeDocument/2006/relationships/hyperlink" Target="https://vimeo.com/showcase/12093372" TargetMode="External"/><Relationship Id="rId4" Type="http://schemas.openxmlformats.org/officeDocument/2006/relationships/image" Target="../media/image5.jpeg"/></Relationships>
</file>

<file path=ppt/slides/_rels/slide17.xml.rels><?xml version="1.0" encoding="UTF-8" standalone="yes"?>
<Relationships xmlns="http://schemas.openxmlformats.org/package/2006/relationships"><Relationship Id="rId8" Type="http://schemas.openxmlformats.org/officeDocument/2006/relationships/hyperlink" Target="https://doi.org/10.1016/j.ijer.2013.02.001" TargetMode="External"/><Relationship Id="rId13" Type="http://schemas.openxmlformats.org/officeDocument/2006/relationships/hyperlink" Target="https://www.edudialogue.org/resources/introductory-video-series/" TargetMode="External"/><Relationship Id="rId3" Type="http://schemas.openxmlformats.org/officeDocument/2006/relationships/hyperlink" Target="https://doi.org/10.1080/02671522.2018.1481140" TargetMode="External"/><Relationship Id="rId7" Type="http://schemas.openxmlformats.org/officeDocument/2006/relationships/hyperlink" Target="https://doi.org/10.1080/03057640802701986" TargetMode="External"/><Relationship Id="rId12" Type="http://schemas.openxmlformats.org/officeDocument/2006/relationships/hyperlink" Target="http://tinyurl.com/ESRCdialogue" TargetMode="External"/><Relationship Id="rId2" Type="http://schemas.openxmlformats.org/officeDocument/2006/relationships/notesSlide" Target="../notesSlides/notesSlide17.xml"/><Relationship Id="rId1" Type="http://schemas.openxmlformats.org/officeDocument/2006/relationships/slideLayout" Target="../slideLayouts/slideLayout5.xml"/><Relationship Id="rId6" Type="http://schemas.openxmlformats.org/officeDocument/2006/relationships/hyperlink" Target="https://doi.org/10.1016/j.cedpsych.2008.05.003" TargetMode="External"/><Relationship Id="rId11" Type="http://schemas.openxmlformats.org/officeDocument/2006/relationships/image" Target="../media/image26.jpeg"/><Relationship Id="rId5" Type="http://schemas.openxmlformats.org/officeDocument/2006/relationships/hyperlink" Target="https://www.sciencedirect.com/science/article/pii/S0959475218303839?via%3Dihub" TargetMode="External"/><Relationship Id="rId15" Type="http://schemas.openxmlformats.org/officeDocument/2006/relationships/image" Target="../media/image24.png"/><Relationship Id="rId10" Type="http://schemas.openxmlformats.org/officeDocument/2006/relationships/image" Target="../media/image25.jpeg"/><Relationship Id="rId4" Type="http://schemas.openxmlformats.org/officeDocument/2006/relationships/hyperlink" Target="http://dx.doi.org/10.1016/j.learninstruc.2014.10.003" TargetMode="External"/><Relationship Id="rId9" Type="http://schemas.openxmlformats.org/officeDocument/2006/relationships/hyperlink" Target="http://tiich/" TargetMode="External"/><Relationship Id="rId14" Type="http://schemas.openxmlformats.org/officeDocument/2006/relationships/hyperlink" Target="https://vimeo.com/showcase/12093372" TargetMode="External"/></Relationships>
</file>

<file path=ppt/slides/_rels/slide18.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7.jpeg"/><Relationship Id="rId7" Type="http://schemas.openxmlformats.org/officeDocument/2006/relationships/hyperlink" Target="https://vimeo.com/showcase/12093372" TargetMode="External"/><Relationship Id="rId2" Type="http://schemas.openxmlformats.org/officeDocument/2006/relationships/notesSlide" Target="../notesSlides/notesSlide18.xml"/><Relationship Id="rId1" Type="http://schemas.openxmlformats.org/officeDocument/2006/relationships/slideLayout" Target="../slideLayouts/slideLayout5.xml"/><Relationship Id="rId6" Type="http://schemas.openxmlformats.org/officeDocument/2006/relationships/hyperlink" Target="https://www.sciencedirect.com/science/article/abs/pii/S2210656120301422" TargetMode="External"/><Relationship Id="rId5" Type="http://schemas.openxmlformats.org/officeDocument/2006/relationships/hyperlink" Target="https://www.tandfonline.com/doi/full/10.1080/09500690802713507" TargetMode="External"/><Relationship Id="rId4" Type="http://schemas.openxmlformats.org/officeDocument/2006/relationships/hyperlink" Target="https://www.tandfonline.com/doi/full/10.1080/10508406.2019.1573730"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s://vimeo.com/showcase/12093372" TargetMode="External"/><Relationship Id="rId2" Type="http://schemas.openxmlformats.org/officeDocument/2006/relationships/notesSlide" Target="../notesSlides/notesSlide19.xml"/><Relationship Id="rId1" Type="http://schemas.openxmlformats.org/officeDocument/2006/relationships/slideLayout" Target="../slideLayouts/slideLayout5.xml"/><Relationship Id="rId5" Type="http://schemas.openxmlformats.org/officeDocument/2006/relationships/image" Target="../media/image24.png"/><Relationship Id="rId4" Type="http://schemas.openxmlformats.org/officeDocument/2006/relationships/image" Target="../media/image28.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hyperlink" Target="https://www.gov.uk/government/publications/national-curriculum-in-england-english-programmes-of-study" TargetMode="External"/><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hyperlink" Target="mailto:tseda@educ.cam.ac.uk" TargetMode="External"/><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hyperlink" Target="https://vimeo.com/showcase/12093372" TargetMode="External"/><Relationship Id="rId2" Type="http://schemas.openxmlformats.org/officeDocument/2006/relationships/notesSlide" Target="../notesSlides/notesSlide24.xml"/><Relationship Id="rId1" Type="http://schemas.openxmlformats.org/officeDocument/2006/relationships/slideLayout" Target="../slideLayouts/slideLayout5.xml"/><Relationship Id="rId6" Type="http://schemas.openxmlformats.org/officeDocument/2006/relationships/hyperlink" Target="http://www.educ.cam.ac.uk/research/projects/episteme/" TargetMode="External"/><Relationship Id="rId5" Type="http://schemas.openxmlformats.org/officeDocument/2006/relationships/image" Target="../media/image30.png"/><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hyperlink" Target="http://bit.ly/T-SEDA" TargetMode="External"/><Relationship Id="rId2" Type="http://schemas.openxmlformats.org/officeDocument/2006/relationships/notesSlide" Target="../notesSlides/notesSlide26.xml"/><Relationship Id="rId1" Type="http://schemas.openxmlformats.org/officeDocument/2006/relationships/slideLayout" Target="../slideLayouts/slideLayout5.xml"/><Relationship Id="rId4" Type="http://schemas.openxmlformats.org/officeDocument/2006/relationships/image" Target="../media/image31.png"/></Relationships>
</file>

<file path=ppt/slides/_rels/slide27.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hyperlink" Target="https://www.camtree.org/" TargetMode="External"/><Relationship Id="rId7" Type="http://schemas.openxmlformats.org/officeDocument/2006/relationships/image" Target="../media/image18.svg"/><Relationship Id="rId2" Type="http://schemas.openxmlformats.org/officeDocument/2006/relationships/notesSlide" Target="../notesSlides/notesSlide27.xml"/><Relationship Id="rId1" Type="http://schemas.openxmlformats.org/officeDocument/2006/relationships/slideLayout" Target="../slideLayouts/slideLayout5.xml"/><Relationship Id="rId6" Type="http://schemas.openxmlformats.org/officeDocument/2006/relationships/image" Target="../media/image17.svg"/><Relationship Id="rId11" Type="http://schemas.openxmlformats.org/officeDocument/2006/relationships/image" Target="../media/image22.svg"/><Relationship Id="rId5" Type="http://schemas.openxmlformats.org/officeDocument/2006/relationships/image" Target="../media/image16.svg"/><Relationship Id="rId10" Type="http://schemas.openxmlformats.org/officeDocument/2006/relationships/image" Target="../media/image21.svg"/><Relationship Id="rId4" Type="http://schemas.openxmlformats.org/officeDocument/2006/relationships/hyperlink" Target="https://library.camtree.org/" TargetMode="External"/><Relationship Id="rId9" Type="http://schemas.openxmlformats.org/officeDocument/2006/relationships/image" Target="../media/image20.svg"/></Relationships>
</file>

<file path=ppt/slides/_rels/slide28.xml.rels><?xml version="1.0" encoding="UTF-8" standalone="yes"?>
<Relationships xmlns="http://schemas.openxmlformats.org/package/2006/relationships"><Relationship Id="rId8" Type="http://schemas.openxmlformats.org/officeDocument/2006/relationships/image" Target="../media/image17.svg"/><Relationship Id="rId13" Type="http://schemas.openxmlformats.org/officeDocument/2006/relationships/image" Target="../media/image19.svg"/><Relationship Id="rId3" Type="http://schemas.openxmlformats.org/officeDocument/2006/relationships/image" Target="../media/image32.png"/><Relationship Id="rId7" Type="http://schemas.openxmlformats.org/officeDocument/2006/relationships/image" Target="../media/image31.png"/><Relationship Id="rId12" Type="http://schemas.openxmlformats.org/officeDocument/2006/relationships/image" Target="../media/image18.svg"/><Relationship Id="rId2" Type="http://schemas.openxmlformats.org/officeDocument/2006/relationships/notesSlide" Target="../notesSlides/notesSlide28.xml"/><Relationship Id="rId1" Type="http://schemas.openxmlformats.org/officeDocument/2006/relationships/slideLayout" Target="../slideLayouts/slideLayout5.xml"/><Relationship Id="rId6" Type="http://schemas.openxmlformats.org/officeDocument/2006/relationships/hyperlink" Target="http://bit.ly/T-SEDA" TargetMode="External"/><Relationship Id="rId11" Type="http://schemas.openxmlformats.org/officeDocument/2006/relationships/image" Target="../media/image22.svg"/><Relationship Id="rId5" Type="http://schemas.openxmlformats.org/officeDocument/2006/relationships/image" Target="../media/image34.png"/><Relationship Id="rId10" Type="http://schemas.openxmlformats.org/officeDocument/2006/relationships/image" Target="../media/image21.svg"/><Relationship Id="rId4" Type="http://schemas.openxmlformats.org/officeDocument/2006/relationships/image" Target="../media/image33.png"/><Relationship Id="rId9" Type="http://schemas.openxmlformats.org/officeDocument/2006/relationships/image" Target="../media/image16.svg"/><Relationship Id="rId14" Type="http://schemas.openxmlformats.org/officeDocument/2006/relationships/image" Target="../media/image20.svg"/></Relationships>
</file>

<file path=ppt/slides/_rels/slide29.xml.rels><?xml version="1.0" encoding="UTF-8" standalone="yes"?>
<Relationships xmlns="http://schemas.openxmlformats.org/package/2006/relationships"><Relationship Id="rId3" Type="http://schemas.openxmlformats.org/officeDocument/2006/relationships/hyperlink" Target="https://vimeo.com/showcase/12093372" TargetMode="External"/><Relationship Id="rId2" Type="http://schemas.openxmlformats.org/officeDocument/2006/relationships/notesSlide" Target="../notesSlides/notesSlide29.xml"/><Relationship Id="rId1" Type="http://schemas.openxmlformats.org/officeDocument/2006/relationships/slideLayout" Target="../slideLayouts/slideLayout5.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hyperlink" Target="https://www.edudialogue.org/resources/introductory-video-series/collection-2/"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tinyurl.com/BAdialogue" TargetMode="External"/><Relationship Id="rId2" Type="http://schemas.openxmlformats.org/officeDocument/2006/relationships/notesSlide" Target="../notesSlides/notesSlide3.xml"/><Relationship Id="rId1" Type="http://schemas.openxmlformats.org/officeDocument/2006/relationships/slideLayout" Target="../slideLayouts/slideLayout5.xml"/><Relationship Id="rId5" Type="http://schemas.openxmlformats.org/officeDocument/2006/relationships/hyperlink" Target="http://bit.ly/T-SEDA" TargetMode="External"/><Relationship Id="rId4" Type="http://schemas.openxmlformats.org/officeDocument/2006/relationships/hyperlink" Target="http://tinyurl.com/ESRCdialogue" TargetMode="External"/></Relationships>
</file>

<file path=ppt/slides/_rels/slide30.xml.rels><?xml version="1.0" encoding="UTF-8" standalone="yes"?>
<Relationships xmlns="http://schemas.openxmlformats.org/package/2006/relationships"><Relationship Id="rId3" Type="http://schemas.openxmlformats.org/officeDocument/2006/relationships/hyperlink" Target="https://doi.org/10.1016/j.tate.2023.104067" TargetMode="External"/><Relationship Id="rId2" Type="http://schemas.openxmlformats.org/officeDocument/2006/relationships/notesSlide" Target="../notesSlides/notesSlide30.xml"/><Relationship Id="rId1" Type="http://schemas.openxmlformats.org/officeDocument/2006/relationships/slideLayout" Target="../slideLayouts/slideLayout5.xml"/><Relationship Id="rId4" Type="http://schemas.openxmlformats.org/officeDocument/2006/relationships/hyperlink" Target="http://www.camtree.org/"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2.xml"/><Relationship Id="rId1" Type="http://schemas.openxmlformats.org/officeDocument/2006/relationships/slideLayout" Target="../slideLayouts/slideLayout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3.xml"/><Relationship Id="rId1" Type="http://schemas.openxmlformats.org/officeDocument/2006/relationships/slideLayout" Target="../slideLayouts/slideLayout5.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4.xml"/><Relationship Id="rId1" Type="http://schemas.openxmlformats.org/officeDocument/2006/relationships/slideLayout" Target="../slideLayouts/slideLayout5.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5.xml.rels><?xml version="1.0" encoding="UTF-8" standalone="yes"?>
<Relationships xmlns="http://schemas.openxmlformats.org/package/2006/relationships"><Relationship Id="rId3" Type="http://schemas.openxmlformats.org/officeDocument/2006/relationships/hyperlink" Target="https://www.bera.ac.uk/publication/ethical-guidelines-for-educational-research-fifth-edition-2024" TargetMode="External"/><Relationship Id="rId2" Type="http://schemas.openxmlformats.org/officeDocument/2006/relationships/notesSlide" Target="../notesSlides/notesSlide35.xml"/><Relationship Id="rId1" Type="http://schemas.openxmlformats.org/officeDocument/2006/relationships/slideLayout" Target="../slideLayouts/slideLayout5.xml"/><Relationship Id="rId5" Type="http://schemas.openxmlformats.org/officeDocument/2006/relationships/hyperlink" Target="https://www.camtree.org/course/ethics-in-close-to-practice-research" TargetMode="External"/><Relationship Id="rId4" Type="http://schemas.openxmlformats.org/officeDocument/2006/relationships/hyperlink" Target="http://bit.ly/BERAethics2018"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notesSlide" Target="../notesSlides/notesSlide38.xml"/><Relationship Id="rId1" Type="http://schemas.openxmlformats.org/officeDocument/2006/relationships/slideLayout" Target="../slideLayouts/slideLayout5.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 Id="rId9" Type="http://schemas.openxmlformats.org/officeDocument/2006/relationships/image" Target="../media/image45.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hyperlink" Target="https://www.edudialogue.org/resources/introductory-video-series/collection-2/" TargetMode="External"/><Relationship Id="rId7" Type="http://schemas.openxmlformats.org/officeDocument/2006/relationships/image" Target="../media/image48.jpeg"/><Relationship Id="rId2" Type="http://schemas.openxmlformats.org/officeDocument/2006/relationships/notesSlide" Target="../notesSlides/notesSlide40.xml"/><Relationship Id="rId1" Type="http://schemas.openxmlformats.org/officeDocument/2006/relationships/slideLayout" Target="../slideLayouts/slideLayout5.xml"/><Relationship Id="rId6" Type="http://schemas.openxmlformats.org/officeDocument/2006/relationships/image" Target="../media/image47.png"/><Relationship Id="rId5" Type="http://schemas.openxmlformats.org/officeDocument/2006/relationships/image" Target="../media/image46.jpeg"/><Relationship Id="rId4" Type="http://schemas.openxmlformats.org/officeDocument/2006/relationships/hyperlink" Target="https://vimeo.com/showcase/12093372"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hyperlink" Target="http://bit.ly/T-SEDA" TargetMode="Externa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49.xml"/><Relationship Id="rId1" Type="http://schemas.openxmlformats.org/officeDocument/2006/relationships/slideLayout" Target="../slideLayouts/slideLayout5.xml"/><Relationship Id="rId5" Type="http://schemas.openxmlformats.org/officeDocument/2006/relationships/image" Target="../media/image50.jpeg"/><Relationship Id="rId4" Type="http://schemas.openxmlformats.org/officeDocument/2006/relationships/image" Target="../media/image48.jpeg"/></Relationships>
</file>

<file path=ppt/slides/_rels/slide5.xml.rels><?xml version="1.0" encoding="UTF-8" standalone="yes"?>
<Relationships xmlns="http://schemas.openxmlformats.org/package/2006/relationships"><Relationship Id="rId3" Type="http://schemas.openxmlformats.org/officeDocument/2006/relationships/hyperlink" Target="http://bit.ly/T-SEDA" TargetMode="External"/><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12.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hyperlink" Target="http://bit.ly/T-SEDA" TargetMode="External"/><Relationship Id="rId2" Type="http://schemas.openxmlformats.org/officeDocument/2006/relationships/notesSlide" Target="../notesSlides/notesSlide51.xml"/><Relationship Id="rId1" Type="http://schemas.openxmlformats.org/officeDocument/2006/relationships/slideLayout" Target="../slideLayouts/slideLayout5.xml"/><Relationship Id="rId4" Type="http://schemas.openxmlformats.org/officeDocument/2006/relationships/image" Target="../media/image31.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hyperlink" Target="http://bit.ly/T-SEDA" TargetMode="External"/><Relationship Id="rId7" Type="http://schemas.openxmlformats.org/officeDocument/2006/relationships/image" Target="../media/image54.png"/><Relationship Id="rId2" Type="http://schemas.openxmlformats.org/officeDocument/2006/relationships/notesSlide" Target="../notesSlides/notesSlide53.xml"/><Relationship Id="rId1" Type="http://schemas.openxmlformats.org/officeDocument/2006/relationships/slideLayout" Target="../slideLayouts/slideLayout5.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 Id="rId9" Type="http://schemas.openxmlformats.org/officeDocument/2006/relationships/image" Target="../media/image31.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12.png"/><Relationship Id="rId7" Type="http://schemas.openxmlformats.org/officeDocument/2006/relationships/image" Target="../media/image57.png"/><Relationship Id="rId2" Type="http://schemas.openxmlformats.org/officeDocument/2006/relationships/notesSlide" Target="../notesSlides/notesSlide55.xml"/><Relationship Id="rId1" Type="http://schemas.openxmlformats.org/officeDocument/2006/relationships/slideLayout" Target="../slideLayouts/slideLayout5.xml"/><Relationship Id="rId6" Type="http://schemas.openxmlformats.org/officeDocument/2006/relationships/image" Target="../media/image56.png"/><Relationship Id="rId5" Type="http://schemas.openxmlformats.org/officeDocument/2006/relationships/image" Target="../media/image53.png"/><Relationship Id="rId4" Type="http://schemas.openxmlformats.org/officeDocument/2006/relationships/hyperlink" Target="http://bit.ly/T-SEDA" TargetMode="External"/></Relationships>
</file>

<file path=ppt/slides/_rels/slide5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6.xml"/><Relationship Id="rId1" Type="http://schemas.openxmlformats.org/officeDocument/2006/relationships/slideLayout" Target="../slideLayouts/slideLayout5.xml"/><Relationship Id="rId4" Type="http://schemas.openxmlformats.org/officeDocument/2006/relationships/hyperlink" Target="http://bit.ly/T-SEDA" TargetMode="External"/></Relationships>
</file>

<file path=ppt/slides/_rels/slide57.xml.rels><?xml version="1.0" encoding="UTF-8" standalone="yes"?>
<Relationships xmlns="http://schemas.openxmlformats.org/package/2006/relationships"><Relationship Id="rId3" Type="http://schemas.openxmlformats.org/officeDocument/2006/relationships/hyperlink" Target="http://bit.ly/T-SEDA" TargetMode="External"/><Relationship Id="rId2" Type="http://schemas.openxmlformats.org/officeDocument/2006/relationships/notesSlide" Target="../notesSlides/notesSlide57.xml"/><Relationship Id="rId1" Type="http://schemas.openxmlformats.org/officeDocument/2006/relationships/slideLayout" Target="../slideLayouts/slideLayout5.xml"/><Relationship Id="rId4" Type="http://schemas.openxmlformats.org/officeDocument/2006/relationships/image" Target="../media/image12.png"/></Relationships>
</file>

<file path=ppt/slides/_rels/slide58.xml.rels><?xml version="1.0" encoding="UTF-8" standalone="yes"?>
<Relationships xmlns="http://schemas.openxmlformats.org/package/2006/relationships"><Relationship Id="rId3" Type="http://schemas.openxmlformats.org/officeDocument/2006/relationships/hyperlink" Target="http://bit.ly/T-SEDA" TargetMode="External"/><Relationship Id="rId2" Type="http://schemas.openxmlformats.org/officeDocument/2006/relationships/notesSlide" Target="../notesSlides/notesSlide58.xml"/><Relationship Id="rId1" Type="http://schemas.openxmlformats.org/officeDocument/2006/relationships/slideLayout" Target="../slideLayouts/slideLayout5.xml"/><Relationship Id="rId4" Type="http://schemas.openxmlformats.org/officeDocument/2006/relationships/image" Target="../media/image12.png"/></Relationships>
</file>

<file path=ppt/slides/_rels/slide59.xml.rels><?xml version="1.0" encoding="UTF-8" standalone="yes"?>
<Relationships xmlns="http://schemas.openxmlformats.org/package/2006/relationships"><Relationship Id="rId3" Type="http://schemas.openxmlformats.org/officeDocument/2006/relationships/hyperlink" Target="http://bit.ly/T-SEDA" TargetMode="External"/><Relationship Id="rId2" Type="http://schemas.openxmlformats.org/officeDocument/2006/relationships/notesSlide" Target="../notesSlides/notesSlide59.xml"/><Relationship Id="rId1" Type="http://schemas.openxmlformats.org/officeDocument/2006/relationships/slideLayout" Target="../slideLayouts/slideLayout5.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hyperlink" Target="https://www.camtree.org/course/what-is-educational-dialogue" TargetMode="External"/><Relationship Id="rId7" Type="http://schemas.openxmlformats.org/officeDocument/2006/relationships/hyperlink" Target="https://vimeo.com/showcase/12093372" TargetMode="External"/><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hyperlink" Target="https://www.camtree.org/course/ethics-in-close-to-practice-research" TargetMode="External"/><Relationship Id="rId5" Type="http://schemas.openxmlformats.org/officeDocument/2006/relationships/hyperlink" Target="https://www.camtree.org/course/reflective-inquiry-with-tseda" TargetMode="External"/><Relationship Id="rId4" Type="http://schemas.openxmlformats.org/officeDocument/2006/relationships/hyperlink" Target="https://www.camtree.org/course/how-dialogic-is-your-practice" TargetMode="External"/></Relationships>
</file>

<file path=ppt/slides/_rels/slide60.xml.rels><?xml version="1.0" encoding="UTF-8" standalone="yes"?>
<Relationships xmlns="http://schemas.openxmlformats.org/package/2006/relationships"><Relationship Id="rId3" Type="http://schemas.openxmlformats.org/officeDocument/2006/relationships/hyperlink" Target="http://bit.ly/T-SEDA" TargetMode="External"/><Relationship Id="rId2" Type="http://schemas.openxmlformats.org/officeDocument/2006/relationships/notesSlide" Target="../notesSlides/notesSlide60.xml"/><Relationship Id="rId1" Type="http://schemas.openxmlformats.org/officeDocument/2006/relationships/slideLayout" Target="../slideLayouts/slideLayout5.xml"/><Relationship Id="rId4" Type="http://schemas.openxmlformats.org/officeDocument/2006/relationships/image" Target="../media/image12.png"/></Relationships>
</file>

<file path=ppt/slides/_rels/slide61.xml.rels><?xml version="1.0" encoding="UTF-8" standalone="yes"?>
<Relationships xmlns="http://schemas.openxmlformats.org/package/2006/relationships"><Relationship Id="rId3" Type="http://schemas.openxmlformats.org/officeDocument/2006/relationships/hyperlink" Target="http://bit.ly/T-SEDA" TargetMode="External"/><Relationship Id="rId2" Type="http://schemas.openxmlformats.org/officeDocument/2006/relationships/notesSlide" Target="../notesSlides/notesSlide61.xml"/><Relationship Id="rId1" Type="http://schemas.openxmlformats.org/officeDocument/2006/relationships/slideLayout" Target="../slideLayouts/slideLayout5.xml"/><Relationship Id="rId4" Type="http://schemas.openxmlformats.org/officeDocument/2006/relationships/image" Target="../media/image31.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bit.ly/T-SEDA"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s://www.repository.cam.ac.uk/handle/1810/382962"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3953389" y="2165865"/>
            <a:ext cx="3133083" cy="1544318"/>
          </a:xfrm>
          <a:prstGeom prst="rect">
            <a:avLst/>
          </a:prstGeom>
          <a:blipFill>
            <a:blip r:embed="rId3" cstate="print"/>
            <a:stretch>
              <a:fillRect/>
            </a:stretch>
          </a:blipFill>
        </p:spPr>
        <p:txBody>
          <a:bodyPr wrap="square" lIns="0" tIns="0" rIns="0" bIns="0" rtlCol="0"/>
          <a:lstStyle/>
          <a:p>
            <a:endParaRPr dirty="0"/>
          </a:p>
        </p:txBody>
      </p:sp>
      <p:sp>
        <p:nvSpPr>
          <p:cNvPr id="4" name="object 4"/>
          <p:cNvSpPr/>
          <p:nvPr/>
        </p:nvSpPr>
        <p:spPr>
          <a:xfrm>
            <a:off x="3948629" y="2161103"/>
            <a:ext cx="3141345" cy="1553210"/>
          </a:xfrm>
          <a:custGeom>
            <a:avLst/>
            <a:gdLst/>
            <a:ahLst/>
            <a:cxnLst/>
            <a:rect l="l" t="t" r="r" b="b"/>
            <a:pathLst>
              <a:path w="3141345" h="1553210">
                <a:moveTo>
                  <a:pt x="0" y="0"/>
                </a:moveTo>
                <a:lnTo>
                  <a:pt x="3141011" y="0"/>
                </a:lnTo>
                <a:lnTo>
                  <a:pt x="3141011" y="1553052"/>
                </a:lnTo>
                <a:lnTo>
                  <a:pt x="0" y="1553052"/>
                </a:lnTo>
                <a:lnTo>
                  <a:pt x="0" y="0"/>
                </a:lnTo>
                <a:close/>
              </a:path>
            </a:pathLst>
          </a:custGeom>
          <a:ln w="9520">
            <a:solidFill>
              <a:srgbClr val="000000"/>
            </a:solidFill>
          </a:ln>
        </p:spPr>
        <p:txBody>
          <a:bodyPr wrap="square" lIns="0" tIns="0" rIns="0" bIns="0" rtlCol="0"/>
          <a:lstStyle/>
          <a:p>
            <a:endParaRPr dirty="0"/>
          </a:p>
        </p:txBody>
      </p:sp>
      <p:sp>
        <p:nvSpPr>
          <p:cNvPr id="5" name="object 5"/>
          <p:cNvSpPr/>
          <p:nvPr/>
        </p:nvSpPr>
        <p:spPr>
          <a:xfrm>
            <a:off x="7090930" y="2162056"/>
            <a:ext cx="2045957" cy="1560193"/>
          </a:xfrm>
          <a:prstGeom prst="rect">
            <a:avLst/>
          </a:prstGeom>
          <a:blipFill>
            <a:blip r:embed="rId4" cstate="print"/>
            <a:stretch>
              <a:fillRect/>
            </a:stretch>
          </a:blipFill>
        </p:spPr>
        <p:txBody>
          <a:bodyPr wrap="square" lIns="0" tIns="0" rIns="0" bIns="0" rtlCol="0"/>
          <a:lstStyle/>
          <a:p>
            <a:endParaRPr dirty="0"/>
          </a:p>
        </p:txBody>
      </p:sp>
      <p:sp>
        <p:nvSpPr>
          <p:cNvPr id="6" name="object 6"/>
          <p:cNvSpPr/>
          <p:nvPr/>
        </p:nvSpPr>
        <p:spPr>
          <a:xfrm>
            <a:off x="7086164" y="2157296"/>
            <a:ext cx="2054860" cy="1569085"/>
          </a:xfrm>
          <a:custGeom>
            <a:avLst/>
            <a:gdLst/>
            <a:ahLst/>
            <a:cxnLst/>
            <a:rect l="l" t="t" r="r" b="b"/>
            <a:pathLst>
              <a:path w="2054859" h="1569085">
                <a:moveTo>
                  <a:pt x="0" y="0"/>
                </a:moveTo>
                <a:lnTo>
                  <a:pt x="2054446" y="0"/>
                </a:lnTo>
                <a:lnTo>
                  <a:pt x="2054446" y="1568919"/>
                </a:lnTo>
                <a:lnTo>
                  <a:pt x="0" y="1568919"/>
                </a:lnTo>
                <a:lnTo>
                  <a:pt x="0" y="0"/>
                </a:lnTo>
                <a:close/>
              </a:path>
            </a:pathLst>
          </a:custGeom>
          <a:ln w="9520">
            <a:solidFill>
              <a:srgbClr val="000000"/>
            </a:solidFill>
          </a:ln>
        </p:spPr>
        <p:txBody>
          <a:bodyPr wrap="square" lIns="0" tIns="0" rIns="0" bIns="0" rtlCol="0"/>
          <a:lstStyle/>
          <a:p>
            <a:endParaRPr dirty="0"/>
          </a:p>
        </p:txBody>
      </p:sp>
      <p:sp>
        <p:nvSpPr>
          <p:cNvPr id="7" name="object 7"/>
          <p:cNvSpPr/>
          <p:nvPr/>
        </p:nvSpPr>
        <p:spPr>
          <a:xfrm>
            <a:off x="4916055" y="3712090"/>
            <a:ext cx="3634092" cy="1380488"/>
          </a:xfrm>
          <a:prstGeom prst="rect">
            <a:avLst/>
          </a:prstGeom>
          <a:blipFill>
            <a:blip r:embed="rId5" cstate="print"/>
            <a:stretch>
              <a:fillRect/>
            </a:stretch>
          </a:blipFill>
        </p:spPr>
        <p:txBody>
          <a:bodyPr wrap="square" lIns="0" tIns="0" rIns="0" bIns="0" rtlCol="0"/>
          <a:lstStyle/>
          <a:p>
            <a:endParaRPr dirty="0"/>
          </a:p>
        </p:txBody>
      </p:sp>
      <p:sp>
        <p:nvSpPr>
          <p:cNvPr id="8" name="object 8"/>
          <p:cNvSpPr/>
          <p:nvPr/>
        </p:nvSpPr>
        <p:spPr>
          <a:xfrm>
            <a:off x="4911289" y="3707329"/>
            <a:ext cx="3642360" cy="1389380"/>
          </a:xfrm>
          <a:custGeom>
            <a:avLst/>
            <a:gdLst/>
            <a:ahLst/>
            <a:cxnLst/>
            <a:rect l="l" t="t" r="r" b="b"/>
            <a:pathLst>
              <a:path w="3642359" h="1389379">
                <a:moveTo>
                  <a:pt x="0" y="0"/>
                </a:moveTo>
                <a:lnTo>
                  <a:pt x="3641771" y="0"/>
                </a:lnTo>
                <a:lnTo>
                  <a:pt x="3641771" y="1389305"/>
                </a:lnTo>
                <a:lnTo>
                  <a:pt x="0" y="1389305"/>
                </a:lnTo>
                <a:lnTo>
                  <a:pt x="0" y="0"/>
                </a:lnTo>
                <a:close/>
              </a:path>
            </a:pathLst>
          </a:custGeom>
          <a:ln w="9520">
            <a:solidFill>
              <a:srgbClr val="000000"/>
            </a:solidFill>
          </a:ln>
        </p:spPr>
        <p:txBody>
          <a:bodyPr wrap="square" lIns="0" tIns="0" rIns="0" bIns="0" rtlCol="0"/>
          <a:lstStyle/>
          <a:p>
            <a:endParaRPr dirty="0"/>
          </a:p>
        </p:txBody>
      </p:sp>
      <p:sp>
        <p:nvSpPr>
          <p:cNvPr id="9" name="object 9"/>
          <p:cNvSpPr/>
          <p:nvPr/>
        </p:nvSpPr>
        <p:spPr>
          <a:xfrm>
            <a:off x="2425585" y="3702565"/>
            <a:ext cx="2482209" cy="1389380"/>
          </a:xfrm>
          <a:prstGeom prst="rect">
            <a:avLst/>
          </a:prstGeom>
          <a:blipFill>
            <a:blip r:embed="rId6" cstate="print"/>
            <a:stretch>
              <a:fillRect/>
            </a:stretch>
          </a:blipFill>
        </p:spPr>
        <p:txBody>
          <a:bodyPr wrap="square" lIns="0" tIns="0" rIns="0" bIns="0" rtlCol="0"/>
          <a:lstStyle/>
          <a:p>
            <a:endParaRPr dirty="0"/>
          </a:p>
        </p:txBody>
      </p:sp>
      <p:sp>
        <p:nvSpPr>
          <p:cNvPr id="10" name="object 10"/>
          <p:cNvSpPr/>
          <p:nvPr/>
        </p:nvSpPr>
        <p:spPr>
          <a:xfrm>
            <a:off x="2420820" y="3697804"/>
            <a:ext cx="2490470" cy="1398270"/>
          </a:xfrm>
          <a:custGeom>
            <a:avLst/>
            <a:gdLst/>
            <a:ahLst/>
            <a:cxnLst/>
            <a:rect l="l" t="t" r="r" b="b"/>
            <a:pathLst>
              <a:path w="2490470" h="1398270">
                <a:moveTo>
                  <a:pt x="0" y="0"/>
                </a:moveTo>
                <a:lnTo>
                  <a:pt x="2490469" y="0"/>
                </a:lnTo>
                <a:lnTo>
                  <a:pt x="2490469" y="1398192"/>
                </a:lnTo>
                <a:lnTo>
                  <a:pt x="0" y="1398192"/>
                </a:lnTo>
                <a:lnTo>
                  <a:pt x="0" y="0"/>
                </a:lnTo>
                <a:close/>
              </a:path>
            </a:pathLst>
          </a:custGeom>
          <a:ln w="9520">
            <a:solidFill>
              <a:srgbClr val="000000"/>
            </a:solidFill>
          </a:ln>
        </p:spPr>
        <p:txBody>
          <a:bodyPr wrap="square" lIns="0" tIns="0" rIns="0" bIns="0" rtlCol="0"/>
          <a:lstStyle/>
          <a:p>
            <a:endParaRPr dirty="0"/>
          </a:p>
        </p:txBody>
      </p:sp>
      <p:sp>
        <p:nvSpPr>
          <p:cNvPr id="11" name="object 11"/>
          <p:cNvSpPr/>
          <p:nvPr/>
        </p:nvSpPr>
        <p:spPr>
          <a:xfrm>
            <a:off x="1868049" y="2162056"/>
            <a:ext cx="2082158" cy="1553843"/>
          </a:xfrm>
          <a:prstGeom prst="rect">
            <a:avLst/>
          </a:prstGeom>
          <a:blipFill>
            <a:blip r:embed="rId7" cstate="print"/>
            <a:stretch>
              <a:fillRect/>
            </a:stretch>
          </a:blipFill>
        </p:spPr>
        <p:txBody>
          <a:bodyPr wrap="square" lIns="0" tIns="0" rIns="0" bIns="0" rtlCol="0"/>
          <a:lstStyle/>
          <a:p>
            <a:endParaRPr dirty="0"/>
          </a:p>
        </p:txBody>
      </p:sp>
      <p:sp>
        <p:nvSpPr>
          <p:cNvPr id="12" name="object 12"/>
          <p:cNvSpPr/>
          <p:nvPr/>
        </p:nvSpPr>
        <p:spPr>
          <a:xfrm>
            <a:off x="1863289" y="2157296"/>
            <a:ext cx="2091055" cy="1562735"/>
          </a:xfrm>
          <a:custGeom>
            <a:avLst/>
            <a:gdLst/>
            <a:ahLst/>
            <a:cxnLst/>
            <a:rect l="l" t="t" r="r" b="b"/>
            <a:pathLst>
              <a:path w="2091054" h="1562735">
                <a:moveTo>
                  <a:pt x="0" y="0"/>
                </a:moveTo>
                <a:lnTo>
                  <a:pt x="2090623" y="0"/>
                </a:lnTo>
                <a:lnTo>
                  <a:pt x="2090623" y="1562573"/>
                </a:lnTo>
                <a:lnTo>
                  <a:pt x="0" y="1562573"/>
                </a:lnTo>
                <a:lnTo>
                  <a:pt x="0" y="0"/>
                </a:lnTo>
                <a:close/>
              </a:path>
            </a:pathLst>
          </a:custGeom>
          <a:ln w="9520">
            <a:solidFill>
              <a:srgbClr val="000000"/>
            </a:solidFill>
          </a:ln>
        </p:spPr>
        <p:txBody>
          <a:bodyPr wrap="square" lIns="0" tIns="0" rIns="0" bIns="0" rtlCol="0"/>
          <a:lstStyle/>
          <a:p>
            <a:endParaRPr dirty="0"/>
          </a:p>
        </p:txBody>
      </p:sp>
      <p:sp>
        <p:nvSpPr>
          <p:cNvPr id="14" name="object 14"/>
          <p:cNvSpPr/>
          <p:nvPr/>
        </p:nvSpPr>
        <p:spPr>
          <a:xfrm>
            <a:off x="6565900" y="6600825"/>
            <a:ext cx="1596618" cy="459754"/>
          </a:xfrm>
          <a:prstGeom prst="rect">
            <a:avLst/>
          </a:prstGeom>
          <a:blipFill>
            <a:blip r:embed="rId8" cstate="print"/>
            <a:stretch>
              <a:fillRect/>
            </a:stretch>
          </a:blipFill>
        </p:spPr>
        <p:txBody>
          <a:bodyPr wrap="square" lIns="0" tIns="0" rIns="0" bIns="0" rtlCol="0"/>
          <a:lstStyle/>
          <a:p>
            <a:endParaRPr dirty="0"/>
          </a:p>
        </p:txBody>
      </p:sp>
      <p:sp>
        <p:nvSpPr>
          <p:cNvPr id="15" name="object 15"/>
          <p:cNvSpPr/>
          <p:nvPr/>
        </p:nvSpPr>
        <p:spPr>
          <a:xfrm>
            <a:off x="3136900" y="6616462"/>
            <a:ext cx="1447800" cy="428480"/>
          </a:xfrm>
          <a:prstGeom prst="rect">
            <a:avLst/>
          </a:prstGeom>
          <a:blipFill>
            <a:blip r:embed="rId9" cstate="print"/>
            <a:stretch>
              <a:fillRect/>
            </a:stretch>
          </a:blipFill>
        </p:spPr>
        <p:txBody>
          <a:bodyPr wrap="square" lIns="0" tIns="0" rIns="0" bIns="0" rtlCol="0"/>
          <a:lstStyle/>
          <a:p>
            <a:endParaRPr dirty="0"/>
          </a:p>
        </p:txBody>
      </p:sp>
      <p:sp>
        <p:nvSpPr>
          <p:cNvPr id="16" name="object 16"/>
          <p:cNvSpPr/>
          <p:nvPr/>
        </p:nvSpPr>
        <p:spPr>
          <a:xfrm>
            <a:off x="4813300" y="6616462"/>
            <a:ext cx="1643133" cy="418074"/>
          </a:xfrm>
          <a:prstGeom prst="rect">
            <a:avLst/>
          </a:prstGeom>
          <a:blipFill>
            <a:blip r:embed="rId10" cstate="print"/>
            <a:stretch>
              <a:fillRect/>
            </a:stretch>
          </a:blipFill>
        </p:spPr>
        <p:txBody>
          <a:bodyPr wrap="square" lIns="0" tIns="0" rIns="0" bIns="0" rtlCol="0"/>
          <a:lstStyle/>
          <a:p>
            <a:endParaRPr dirty="0"/>
          </a:p>
        </p:txBody>
      </p:sp>
      <p:sp>
        <p:nvSpPr>
          <p:cNvPr id="17" name="object 17"/>
          <p:cNvSpPr/>
          <p:nvPr/>
        </p:nvSpPr>
        <p:spPr>
          <a:xfrm>
            <a:off x="546100" y="5686425"/>
            <a:ext cx="2304166" cy="985975"/>
          </a:xfrm>
          <a:prstGeom prst="rect">
            <a:avLst/>
          </a:prstGeom>
          <a:blipFill>
            <a:blip r:embed="rId11" cstate="print"/>
            <a:stretch>
              <a:fillRect/>
            </a:stretch>
          </a:blipFill>
        </p:spPr>
        <p:txBody>
          <a:bodyPr wrap="square" lIns="0" tIns="0" rIns="0" bIns="0" rtlCol="0"/>
          <a:lstStyle/>
          <a:p>
            <a:endParaRPr dirty="0"/>
          </a:p>
        </p:txBody>
      </p:sp>
      <p:sp>
        <p:nvSpPr>
          <p:cNvPr id="18" name="object 18"/>
          <p:cNvSpPr/>
          <p:nvPr/>
        </p:nvSpPr>
        <p:spPr>
          <a:xfrm>
            <a:off x="349369" y="625356"/>
            <a:ext cx="10046096" cy="6641465"/>
          </a:xfrm>
          <a:custGeom>
            <a:avLst/>
            <a:gdLst/>
            <a:ahLst/>
            <a:cxnLst/>
            <a:rect l="l" t="t" r="r" b="b"/>
            <a:pathLst>
              <a:path w="9794875" h="6641465">
                <a:moveTo>
                  <a:pt x="0" y="0"/>
                </a:moveTo>
                <a:lnTo>
                  <a:pt x="9794322" y="0"/>
                </a:lnTo>
                <a:lnTo>
                  <a:pt x="9794322" y="6641251"/>
                </a:lnTo>
                <a:lnTo>
                  <a:pt x="0" y="6641251"/>
                </a:lnTo>
                <a:lnTo>
                  <a:pt x="0" y="0"/>
                </a:lnTo>
                <a:close/>
              </a:path>
            </a:pathLst>
          </a:custGeom>
          <a:ln w="32751">
            <a:solidFill>
              <a:srgbClr val="2791A6"/>
            </a:solidFill>
          </a:ln>
        </p:spPr>
        <p:txBody>
          <a:bodyPr wrap="square" lIns="0" tIns="0" rIns="0" bIns="0" rtlCol="0"/>
          <a:lstStyle/>
          <a:p>
            <a:endParaRPr dirty="0"/>
          </a:p>
        </p:txBody>
      </p:sp>
      <p:sp>
        <p:nvSpPr>
          <p:cNvPr id="23" name="object 13"/>
          <p:cNvSpPr txBox="1"/>
          <p:nvPr/>
        </p:nvSpPr>
        <p:spPr>
          <a:xfrm>
            <a:off x="158476" y="6798994"/>
            <a:ext cx="3657600" cy="276999"/>
          </a:xfrm>
          <a:prstGeom prst="rect">
            <a:avLst/>
          </a:prstGeom>
        </p:spPr>
        <p:txBody>
          <a:bodyPr vert="horz" wrap="square" lIns="0" tIns="0" rIns="0" bIns="0" rtlCol="0">
            <a:spAutoFit/>
          </a:bodyPr>
          <a:lstStyle/>
          <a:p>
            <a:pPr marL="369570">
              <a:lnSpc>
                <a:spcPct val="100000"/>
              </a:lnSpc>
              <a:tabLst>
                <a:tab pos="3540125" algn="l"/>
              </a:tabLst>
            </a:pPr>
            <a:r>
              <a:rPr b="1" u="sng" spc="-135" dirty="0">
                <a:solidFill>
                  <a:srgbClr val="0000FF"/>
                </a:solidFill>
                <a:latin typeface="Arial" panose="020B0604020202020204"/>
                <a:cs typeface="Arial" panose="020B0604020202020204"/>
                <a:hlinkClick r:id="rId12"/>
              </a:rPr>
              <a:t>T</a:t>
            </a:r>
            <a:r>
              <a:rPr lang="en-GB" b="1" u="sng" spc="-135" dirty="0">
                <a:solidFill>
                  <a:srgbClr val="0000FF"/>
                </a:solidFill>
                <a:latin typeface="Arial" panose="020B0604020202020204"/>
                <a:cs typeface="Arial" panose="020B0604020202020204"/>
                <a:hlinkClick r:id="rId12"/>
              </a:rPr>
              <a:t>-</a:t>
            </a:r>
            <a:r>
              <a:rPr b="1" u="sng" spc="-135" dirty="0">
                <a:solidFill>
                  <a:srgbClr val="0000FF"/>
                </a:solidFill>
                <a:latin typeface="Arial" panose="020B0604020202020204"/>
                <a:cs typeface="Arial" panose="020B0604020202020204"/>
                <a:hlinkClick r:id="rId12"/>
              </a:rPr>
              <a:t>SEDA@educ.cam.ac.uk</a:t>
            </a:r>
            <a:r>
              <a:rPr sz="1600" b="1" spc="-135" dirty="0">
                <a:solidFill>
                  <a:srgbClr val="0000FF"/>
                </a:solidFill>
                <a:latin typeface="Arial" panose="020B0604020202020204"/>
                <a:cs typeface="Arial" panose="020B0604020202020204"/>
              </a:rPr>
              <a:t>	</a:t>
            </a:r>
            <a:endParaRPr sz="1600" dirty="0">
              <a:latin typeface="Times New Roman" panose="02020603050405020304"/>
              <a:cs typeface="Times New Roman" panose="02020603050405020304"/>
            </a:endParaRPr>
          </a:p>
        </p:txBody>
      </p:sp>
      <p:sp>
        <p:nvSpPr>
          <p:cNvPr id="24" name="object 13"/>
          <p:cNvSpPr txBox="1"/>
          <p:nvPr/>
        </p:nvSpPr>
        <p:spPr>
          <a:xfrm>
            <a:off x="3365500" y="5305425"/>
            <a:ext cx="3814245" cy="600164"/>
          </a:xfrm>
          <a:prstGeom prst="rect">
            <a:avLst/>
          </a:prstGeom>
        </p:spPr>
        <p:txBody>
          <a:bodyPr vert="horz" wrap="square" lIns="0" tIns="0" rIns="0" bIns="0" rtlCol="0">
            <a:spAutoFit/>
          </a:bodyPr>
          <a:lstStyle/>
          <a:p>
            <a:pPr marL="369570">
              <a:lnSpc>
                <a:spcPct val="100000"/>
              </a:lnSpc>
              <a:tabLst>
                <a:tab pos="3540125" algn="l"/>
              </a:tabLst>
            </a:pPr>
            <a:r>
              <a:rPr sz="1500" b="1" spc="-135" dirty="0">
                <a:solidFill>
                  <a:srgbClr val="0000FF"/>
                </a:solidFill>
                <a:latin typeface="Arial" panose="020B0604020202020204"/>
                <a:cs typeface="Arial" panose="020B0604020202020204"/>
              </a:rPr>
              <a:t>	</a:t>
            </a:r>
            <a:endParaRPr sz="1700" dirty="0">
              <a:latin typeface="Times New Roman" panose="02020603050405020304"/>
              <a:cs typeface="Times New Roman" panose="02020603050405020304"/>
            </a:endParaRPr>
          </a:p>
          <a:p>
            <a:pPr marL="12700">
              <a:lnSpc>
                <a:spcPct val="100000"/>
              </a:lnSpc>
            </a:pPr>
            <a:r>
              <a:rPr lang="es-ES_tradnl" sz="2400" b="1" dirty="0">
                <a:solidFill>
                  <a:srgbClr val="2E6A7B"/>
                </a:solidFill>
              </a:rPr>
              <a:t> </a:t>
            </a:r>
            <a:r>
              <a:rPr lang="en-GB" sz="2400" b="1" i="1" kern="0" spc="-135" dirty="0">
                <a:solidFill>
                  <a:srgbClr val="1A616F"/>
                </a:solidFill>
                <a:latin typeface="Arial-BoldItalicMT"/>
                <a:cs typeface="Arial-BoldItalicMT"/>
              </a:rPr>
              <a:t>v.9   </a:t>
            </a:r>
            <a:r>
              <a:rPr lang="es-ES_tradnl" sz="2200" b="1" dirty="0">
                <a:solidFill>
                  <a:srgbClr val="2E6A7B"/>
                </a:solidFill>
              </a:rPr>
              <a:t>©</a:t>
            </a:r>
            <a:r>
              <a:rPr sz="2200" b="1" i="1" kern="0" spc="-165" dirty="0">
                <a:solidFill>
                  <a:srgbClr val="1A616F"/>
                </a:solidFill>
                <a:latin typeface="Arial-BoldItalicMT"/>
                <a:cs typeface="Arial-BoldItalicMT"/>
              </a:rPr>
              <a:t>The </a:t>
            </a:r>
            <a:r>
              <a:rPr sz="2200" b="1" i="1" kern="0" spc="-229" dirty="0">
                <a:solidFill>
                  <a:srgbClr val="1A616F"/>
                </a:solidFill>
                <a:latin typeface="Arial-BoldItalicMT"/>
                <a:cs typeface="Arial-BoldItalicMT"/>
              </a:rPr>
              <a:t>T-SEDA </a:t>
            </a:r>
            <a:r>
              <a:rPr sz="2200" b="1" i="1" kern="0" spc="-135" dirty="0">
                <a:solidFill>
                  <a:srgbClr val="1A616F"/>
                </a:solidFill>
                <a:latin typeface="Arial-BoldItalicMT"/>
                <a:cs typeface="Arial-BoldItalicMT"/>
              </a:rPr>
              <a:t>Collective</a:t>
            </a:r>
            <a:endParaRPr sz="2400" kern="0" dirty="0">
              <a:latin typeface="Arial-BoldItalicMT"/>
              <a:cs typeface="Arial-BoldItalicMT"/>
            </a:endParaRPr>
          </a:p>
        </p:txBody>
      </p:sp>
      <p:sp>
        <p:nvSpPr>
          <p:cNvPr id="25" name="object 2"/>
          <p:cNvSpPr txBox="1">
            <a:spLocks noGrp="1"/>
          </p:cNvSpPr>
          <p:nvPr>
            <p:ph type="title"/>
          </p:nvPr>
        </p:nvSpPr>
        <p:spPr>
          <a:xfrm>
            <a:off x="393700" y="888379"/>
            <a:ext cx="9874131" cy="1217295"/>
          </a:xfrm>
          <a:prstGeom prst="rect">
            <a:avLst/>
          </a:prstGeom>
        </p:spPr>
        <p:txBody>
          <a:bodyPr vert="horz" wrap="square" lIns="0" tIns="0" rIns="0" bIns="0" rtlCol="0">
            <a:spAutoFit/>
          </a:bodyPr>
          <a:lstStyle/>
          <a:p>
            <a:pPr marL="14605" marR="5080" algn="ctr">
              <a:lnSpc>
                <a:spcPct val="110000"/>
              </a:lnSpc>
            </a:pPr>
            <a:r>
              <a:rPr sz="2400" dirty="0"/>
              <a:t>KIT DE FERRAMENTAS PARA ANÁLISE SISTEMÁTICA DE DIÁLOGO EDUCACIONAL (T-SEDA): Um recurso para investigação prática</a:t>
            </a:r>
          </a:p>
        </p:txBody>
      </p:sp>
      <p:pic>
        <p:nvPicPr>
          <p:cNvPr id="19" name="Picture 18" descr="Logo&#10;&#10;Description automatically generated"/>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699500" y="5385207"/>
            <a:ext cx="1596618" cy="1596618"/>
          </a:xfrm>
          <a:prstGeom prst="rect">
            <a:avLst/>
          </a:prstGeom>
        </p:spPr>
      </p:pic>
      <p:pic>
        <p:nvPicPr>
          <p:cNvPr id="26" name="Picture 25" descr="A grey and black sign with a person in a circle&#10;&#10;Description automatically generated with low confidence"/>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7023100" y="5534025"/>
            <a:ext cx="969884" cy="333398"/>
          </a:xfrm>
          <a:prstGeom prst="rect">
            <a:avLst/>
          </a:prstGeom>
        </p:spPr>
      </p:pic>
      <p:sp>
        <p:nvSpPr>
          <p:cNvPr id="2" name="TextBox 1">
            <a:extLst>
              <a:ext uri="{FF2B5EF4-FFF2-40B4-BE49-F238E27FC236}">
                <a16:creationId xmlns:a16="http://schemas.microsoft.com/office/drawing/2014/main" id="{7A38F8AC-7D2C-AF2B-5D44-1BA5C8670380}"/>
              </a:ext>
            </a:extLst>
          </p:cNvPr>
          <p:cNvSpPr txBox="1"/>
          <p:nvPr/>
        </p:nvSpPr>
        <p:spPr>
          <a:xfrm>
            <a:off x="8256677" y="6764893"/>
            <a:ext cx="2177931" cy="369332"/>
          </a:xfrm>
          <a:prstGeom prst="rect">
            <a:avLst/>
          </a:prstGeom>
          <a:noFill/>
        </p:spPr>
        <p:txBody>
          <a:bodyPr wrap="square" rtlCol="0">
            <a:spAutoFit/>
          </a:bodyPr>
          <a:lstStyle/>
          <a:p>
            <a:r>
              <a:rPr lang="en-GB" b="1" u="sng" spc="-60" dirty="0" err="1">
                <a:solidFill>
                  <a:srgbClr val="0000FF"/>
                </a:solidFill>
                <a:latin typeface="Arial"/>
                <a:cs typeface="Arial"/>
              </a:rPr>
              <a:t>camtree.org</a:t>
            </a:r>
            <a:r>
              <a:rPr lang="en-GB" b="1" u="sng" spc="-60" dirty="0">
                <a:solidFill>
                  <a:srgbClr val="0000FF"/>
                </a:solidFill>
                <a:latin typeface="Arial"/>
                <a:cs typeface="Arial"/>
              </a:rPr>
              <a:t>/t-</a:t>
            </a:r>
            <a:r>
              <a:rPr lang="en-GB" b="1" u="sng" spc="-60" dirty="0" err="1">
                <a:solidFill>
                  <a:srgbClr val="0000FF"/>
                </a:solidFill>
                <a:latin typeface="Arial"/>
                <a:cs typeface="Arial"/>
              </a:rPr>
              <a:t>seda</a:t>
            </a:r>
            <a:endParaRPr lang="en-US"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548640" y="614680"/>
            <a:ext cx="2232025" cy="292735"/>
          </a:xfrm>
          <a:prstGeom prst="rect">
            <a:avLst/>
          </a:prstGeom>
          <a:solidFill>
            <a:srgbClr val="D9F1F6"/>
          </a:solidFill>
        </p:spPr>
        <p:txBody>
          <a:bodyPr vert="horz" wrap="square" lIns="0" tIns="15875" rIns="0" bIns="0" rtlCol="0">
            <a:spAutoFit/>
          </a:bodyPr>
          <a:lstStyle/>
          <a:p>
            <a:pPr marL="46990">
              <a:lnSpc>
                <a:spcPct val="100000"/>
              </a:lnSpc>
              <a:spcBef>
                <a:spcPts val="125"/>
              </a:spcBef>
            </a:pPr>
            <a:r>
              <a:rPr sz="1800" b="1" dirty="0">
                <a:solidFill>
                  <a:srgbClr val="1A616F"/>
                </a:solidFill>
                <a:latin typeface="Arial" panose="020B0604020202020204"/>
                <a:cs typeface="Arial" panose="020B0604020202020204"/>
              </a:rPr>
              <a:t>Parte a. Introdução</a:t>
            </a:r>
          </a:p>
        </p:txBody>
      </p:sp>
      <p:sp>
        <p:nvSpPr>
          <p:cNvPr id="3" name="object 3"/>
          <p:cNvSpPr txBox="1"/>
          <p:nvPr/>
        </p:nvSpPr>
        <p:spPr>
          <a:xfrm>
            <a:off x="3975100" y="733425"/>
            <a:ext cx="3321050" cy="276860"/>
          </a:xfrm>
          <a:prstGeom prst="rect">
            <a:avLst/>
          </a:prstGeom>
        </p:spPr>
        <p:txBody>
          <a:bodyPr vert="horz" wrap="square" lIns="0" tIns="0" rIns="0" bIns="0" rtlCol="0">
            <a:spAutoFit/>
          </a:bodyPr>
          <a:lstStyle/>
          <a:p>
            <a:pPr marL="12700">
              <a:lnSpc>
                <a:spcPct val="100000"/>
              </a:lnSpc>
            </a:pPr>
            <a:r>
              <a:rPr b="1" dirty="0">
                <a:latin typeface="Arial" panose="020B0604020202020204"/>
                <a:cs typeface="Arial" panose="020B0604020202020204"/>
              </a:rPr>
              <a:t>Introdução: Sobre o T-SEDA</a:t>
            </a:r>
          </a:p>
        </p:txBody>
      </p:sp>
      <p:sp>
        <p:nvSpPr>
          <p:cNvPr id="4" name="object 4"/>
          <p:cNvSpPr txBox="1"/>
          <p:nvPr/>
        </p:nvSpPr>
        <p:spPr>
          <a:xfrm>
            <a:off x="556260" y="1390257"/>
            <a:ext cx="4850941" cy="1631857"/>
          </a:xfrm>
          <a:prstGeom prst="rect">
            <a:avLst/>
          </a:prstGeom>
          <a:ln w="31733">
            <a:solidFill>
              <a:srgbClr val="2791A6"/>
            </a:solidFill>
          </a:ln>
        </p:spPr>
        <p:txBody>
          <a:bodyPr vert="horz" wrap="square" lIns="0" tIns="76835" rIns="0" bIns="0" rtlCol="0">
            <a:spAutoFit/>
          </a:bodyPr>
          <a:lstStyle/>
          <a:p>
            <a:pPr marL="82550" algn="just">
              <a:lnSpc>
                <a:spcPct val="100000"/>
              </a:lnSpc>
              <a:spcBef>
                <a:spcPts val="605"/>
              </a:spcBef>
            </a:pPr>
            <a:r>
              <a:rPr sz="1200" b="1" dirty="0">
                <a:latin typeface="Arial" panose="020B0604020202020204"/>
                <a:cs typeface="Arial" panose="020B0604020202020204"/>
              </a:rPr>
              <a:t>O que é o T-SEDA?</a:t>
            </a:r>
          </a:p>
          <a:p>
            <a:pPr marL="82550">
              <a:lnSpc>
                <a:spcPct val="100000"/>
              </a:lnSpc>
              <a:spcBef>
                <a:spcPts val="605"/>
              </a:spcBef>
            </a:pPr>
            <a:r>
              <a:rPr sz="1200" dirty="0">
                <a:latin typeface="Arial" panose="020B0604020202020204"/>
                <a:cs typeface="Arial" panose="020B0604020202020204"/>
              </a:rPr>
              <a:t>T-SEDA significa Toolkit for Systematic Educational Dialogue Analysis (Kit de Ferramentas para Análise Sistemática de Diálogo Educacional). É uma coleção de ferramentas e recursos que o ajudarão a promover um diálogo de alta qualidade em seu ambiente de aprendizado. Ele o </a:t>
            </a:r>
            <a:r>
              <a:rPr lang="pt-BR" sz="1200" dirty="0">
                <a:latin typeface="Arial" panose="020B0604020202020204"/>
                <a:cs typeface="Arial" panose="020B0604020202020204"/>
              </a:rPr>
              <a:t>ajudará</a:t>
            </a:r>
            <a:r>
              <a:rPr sz="1200" dirty="0">
                <a:latin typeface="Arial" panose="020B0604020202020204"/>
                <a:cs typeface="Arial" panose="020B0604020202020204"/>
              </a:rPr>
              <a:t> a conduzir uma investigação para descobrir mais sobre o diálogo nesse ambiente e fazer as mudanças que você deseja ver.</a:t>
            </a:r>
          </a:p>
        </p:txBody>
      </p:sp>
      <p:sp>
        <p:nvSpPr>
          <p:cNvPr id="5" name="object 5"/>
          <p:cNvSpPr txBox="1"/>
          <p:nvPr/>
        </p:nvSpPr>
        <p:spPr>
          <a:xfrm>
            <a:off x="546100" y="5282228"/>
            <a:ext cx="4861101" cy="1699597"/>
          </a:xfrm>
          <a:prstGeom prst="rect">
            <a:avLst/>
          </a:prstGeom>
          <a:ln w="31733">
            <a:solidFill>
              <a:srgbClr val="2791A6"/>
            </a:solidFill>
          </a:ln>
        </p:spPr>
        <p:txBody>
          <a:bodyPr vert="horz" wrap="square" lIns="0" tIns="75565" rIns="0" bIns="0" rtlCol="0">
            <a:noAutofit/>
          </a:bodyPr>
          <a:lstStyle/>
          <a:p>
            <a:pPr marL="81280" algn="just">
              <a:lnSpc>
                <a:spcPct val="100000"/>
              </a:lnSpc>
              <a:spcBef>
                <a:spcPts val="595"/>
              </a:spcBef>
            </a:pPr>
            <a:r>
              <a:rPr sz="1200" b="1" dirty="0">
                <a:latin typeface="Arial" panose="020B0604020202020204"/>
                <a:cs typeface="Arial" panose="020B0604020202020204"/>
              </a:rPr>
              <a:t>Para quem é o T-SEDA?</a:t>
            </a:r>
          </a:p>
          <a:p>
            <a:pPr marL="81280">
              <a:lnSpc>
                <a:spcPct val="100000"/>
              </a:lnSpc>
              <a:spcBef>
                <a:spcPts val="595"/>
              </a:spcBef>
            </a:pPr>
            <a:r>
              <a:rPr sz="1200" dirty="0">
                <a:latin typeface="Arial" panose="020B0604020202020204"/>
                <a:cs typeface="Arial" panose="020B0604020202020204"/>
              </a:rPr>
              <a:t>O T-SEDA pode ser usado por professores de </a:t>
            </a:r>
            <a:r>
              <a:rPr sz="1200" dirty="0" err="1">
                <a:latin typeface="Arial" panose="020B0604020202020204"/>
                <a:cs typeface="Arial" panose="020B0604020202020204"/>
              </a:rPr>
              <a:t>estudante</a:t>
            </a:r>
            <a:r>
              <a:rPr lang="pt-BR" sz="1200" dirty="0" err="1">
                <a:latin typeface="Arial" panose="020B0604020202020204"/>
                <a:cs typeface="Arial" panose="020B0604020202020204"/>
              </a:rPr>
              <a:t>s</a:t>
            </a:r>
            <a:r>
              <a:rPr sz="1200" dirty="0">
                <a:latin typeface="Arial" panose="020B0604020202020204"/>
                <a:cs typeface="Arial" panose="020B0604020202020204"/>
              </a:rPr>
              <a:t> de qualquer faixa etária, desde os primeiros anos até aprendizes adultos. Pode ser utilizado em ambientes formais de aprendizagem presenciais ou online, como salas de aula escolares e seminários universitários, ou em ambientes informais, como clubes infantis. Pode ser usado para o diálogo entre adultos, incluindo professores. Este kit de ferramentas oferece exemplos ao longo de como o T-SEDA foi utilizado.</a:t>
            </a:r>
          </a:p>
        </p:txBody>
      </p:sp>
      <p:sp>
        <p:nvSpPr>
          <p:cNvPr id="6" name="object 6"/>
          <p:cNvSpPr txBox="1"/>
          <p:nvPr/>
        </p:nvSpPr>
        <p:spPr>
          <a:xfrm>
            <a:off x="546099" y="3152140"/>
            <a:ext cx="4861101" cy="2000885"/>
          </a:xfrm>
          <a:prstGeom prst="rect">
            <a:avLst/>
          </a:prstGeom>
          <a:ln w="31733">
            <a:solidFill>
              <a:srgbClr val="2791A6"/>
            </a:solidFill>
          </a:ln>
        </p:spPr>
        <p:txBody>
          <a:bodyPr vert="horz" wrap="square" lIns="0" tIns="76835" rIns="0" bIns="0" rtlCol="0">
            <a:spAutoFit/>
          </a:bodyPr>
          <a:lstStyle/>
          <a:p>
            <a:pPr marL="82550" algn="just">
              <a:lnSpc>
                <a:spcPct val="100000"/>
              </a:lnSpc>
              <a:spcBef>
                <a:spcPts val="605"/>
              </a:spcBef>
            </a:pPr>
            <a:r>
              <a:rPr sz="1200" b="1" dirty="0">
                <a:latin typeface="Arial" panose="020B0604020202020204"/>
                <a:cs typeface="Arial" panose="020B0604020202020204"/>
                <a:sym typeface="+mn-ea"/>
              </a:rPr>
              <a:t>Como o T-SEDA funciona?</a:t>
            </a:r>
          </a:p>
          <a:p>
            <a:pPr marL="82550">
              <a:lnSpc>
                <a:spcPct val="100000"/>
              </a:lnSpc>
              <a:spcBef>
                <a:spcPts val="605"/>
              </a:spcBef>
            </a:pPr>
            <a:r>
              <a:rPr sz="1200" dirty="0">
                <a:latin typeface="Arial" panose="020B0604020202020204"/>
                <a:cs typeface="Arial" panose="020B0604020202020204"/>
                <a:sym typeface="+mn-ea"/>
              </a:rPr>
              <a:t>Você pode usar o T-SEDA para realizar uma investigação sobre o diálogo em seu ambiente de aprendizado. Isso o ajudará a ter uma compreensão mais aprofundada de como está o diálogo atualmente, descobrir o que é um diálogo de boa qualidade e como identificá-lo, além de decidir o que você deseja descobrir sobre o diálogo em seu ambiente. O kit de ferramentas T-SEDA foi projetado para ser tanto </a:t>
            </a:r>
            <a:r>
              <a:rPr sz="1200" b="1" dirty="0">
                <a:latin typeface="Arial" panose="020B0604020202020204"/>
                <a:cs typeface="Arial" panose="020B0604020202020204"/>
                <a:sym typeface="+mn-ea"/>
              </a:rPr>
              <a:t>apoiador</a:t>
            </a:r>
            <a:r>
              <a:rPr sz="1200" dirty="0">
                <a:latin typeface="Arial" panose="020B0604020202020204"/>
                <a:cs typeface="Arial" panose="020B0604020202020204"/>
                <a:sym typeface="+mn-ea"/>
              </a:rPr>
              <a:t> quanto </a:t>
            </a:r>
            <a:r>
              <a:rPr sz="1200" b="1" dirty="0">
                <a:latin typeface="Arial" panose="020B0604020202020204"/>
                <a:cs typeface="Arial" panose="020B0604020202020204"/>
                <a:sym typeface="+mn-ea"/>
              </a:rPr>
              <a:t>flexível</a:t>
            </a:r>
            <a:r>
              <a:rPr sz="1200" dirty="0">
                <a:latin typeface="Arial" panose="020B0604020202020204"/>
                <a:cs typeface="Arial" panose="020B0604020202020204"/>
                <a:sym typeface="+mn-ea"/>
              </a:rPr>
              <a:t>. É um guia passo a passo, mas você também pode adaptar e adicionar qualquer um dos materiais de acordo com suas próprias necessidades e interesses.</a:t>
            </a:r>
          </a:p>
        </p:txBody>
      </p:sp>
      <p:sp>
        <p:nvSpPr>
          <p:cNvPr id="7" name="object 7"/>
          <p:cNvSpPr txBox="1"/>
          <p:nvPr/>
        </p:nvSpPr>
        <p:spPr>
          <a:xfrm>
            <a:off x="5700395" y="4829175"/>
            <a:ext cx="4459605" cy="2152650"/>
          </a:xfrm>
          <a:prstGeom prst="rect">
            <a:avLst/>
          </a:prstGeom>
          <a:ln w="31733">
            <a:solidFill>
              <a:srgbClr val="2791A6"/>
            </a:solidFill>
          </a:ln>
        </p:spPr>
        <p:txBody>
          <a:bodyPr vert="horz" wrap="square" lIns="0" tIns="78105" rIns="0" bIns="0" rtlCol="0">
            <a:noAutofit/>
          </a:bodyPr>
          <a:lstStyle/>
          <a:p>
            <a:pPr marL="83185">
              <a:lnSpc>
                <a:spcPct val="100000"/>
              </a:lnSpc>
              <a:spcBef>
                <a:spcPts val="615"/>
              </a:spcBef>
            </a:pPr>
            <a:r>
              <a:rPr sz="1200" b="1" dirty="0">
                <a:latin typeface="Arial" panose="020B0604020202020204"/>
                <a:cs typeface="Arial" panose="020B0604020202020204"/>
              </a:rPr>
              <a:t>O que eu preciso saber?</a:t>
            </a:r>
          </a:p>
          <a:p>
            <a:pPr marL="83185">
              <a:lnSpc>
                <a:spcPct val="100000"/>
              </a:lnSpc>
              <a:spcBef>
                <a:spcPts val="615"/>
              </a:spcBef>
            </a:pPr>
            <a:r>
              <a:rPr sz="1200" dirty="0">
                <a:latin typeface="Arial Unicode MS" panose="020B0604020202020204" charset="-122"/>
                <a:cs typeface="Arial Unicode MS" panose="020B0604020202020204" charset="-122"/>
              </a:rPr>
              <a:t>Você pode encontrar tudo o que precisa neste kit e no site do T-SEDA</a:t>
            </a:r>
            <a:r>
              <a:rPr lang="en-US" sz="1200" dirty="0">
                <a:latin typeface="Arial Unicode MS" panose="020B0604020202020204" charset="-122"/>
                <a:cs typeface="Arial Unicode MS" panose="020B0604020202020204" charset="-122"/>
              </a:rPr>
              <a:t>:</a:t>
            </a:r>
            <a:r>
              <a:rPr sz="1200" dirty="0">
                <a:latin typeface="Arial Unicode MS" panose="020B0604020202020204" charset="-122"/>
                <a:cs typeface="Arial Unicode MS" panose="020B0604020202020204" charset="-122"/>
              </a:rPr>
              <a:t> </a:t>
            </a:r>
            <a:r>
              <a:rPr lang="en-GB" sz="1200" u="sng" kern="0" dirty="0">
                <a:solidFill>
                  <a:srgbClr val="0000FF"/>
                </a:solidFill>
                <a:latin typeface="Arial Unicode MS"/>
                <a:cs typeface="Arial Unicode MS"/>
                <a:hlinkClick r:id="rId3"/>
              </a:rPr>
              <a:t>https://camtree.learnworlds.com/t-seda</a:t>
            </a:r>
            <a:r>
              <a:rPr sz="1200" dirty="0">
                <a:latin typeface="Arial Unicode MS" panose="020B0604020202020204" charset="-122"/>
                <a:cs typeface="Arial Unicode MS" panose="020B0604020202020204" charset="-122"/>
                <a:hlinkClick r:id="rId4"/>
              </a:rPr>
              <a:t>.</a:t>
            </a:r>
            <a:r>
              <a:rPr sz="1200" dirty="0">
                <a:latin typeface="Arial Unicode MS" panose="020B0604020202020204" charset="-122"/>
                <a:cs typeface="Arial Unicode MS" panose="020B0604020202020204" charset="-122"/>
              </a:rPr>
              <a:t> Ao longo do kit, há indicações de onde você pode encontrar as informações de que precisa.</a:t>
            </a:r>
          </a:p>
          <a:p>
            <a:pPr>
              <a:lnSpc>
                <a:spcPct val="100000"/>
              </a:lnSpc>
              <a:spcBef>
                <a:spcPts val="45"/>
              </a:spcBef>
            </a:pPr>
            <a:endParaRPr sz="800" dirty="0">
              <a:latin typeface="Times New Roman" panose="02020603050405020304"/>
              <a:cs typeface="Times New Roman" panose="02020603050405020304"/>
            </a:endParaRPr>
          </a:p>
        </p:txBody>
      </p:sp>
      <p:sp>
        <p:nvSpPr>
          <p:cNvPr id="9" name="object 9"/>
          <p:cNvSpPr txBox="1"/>
          <p:nvPr/>
        </p:nvSpPr>
        <p:spPr>
          <a:xfrm>
            <a:off x="5285281" y="7088109"/>
            <a:ext cx="121920" cy="154529"/>
          </a:xfrm>
          <a:prstGeom prst="rect">
            <a:avLst/>
          </a:prstGeom>
        </p:spPr>
        <p:txBody>
          <a:bodyPr vert="horz" wrap="square" lIns="0" tIns="635" rIns="0" bIns="0" rtlCol="0">
            <a:spAutoFit/>
          </a:bodyPr>
          <a:lstStyle/>
          <a:p>
            <a:pPr marL="25400">
              <a:lnSpc>
                <a:spcPct val="100000"/>
              </a:lnSpc>
              <a:spcBef>
                <a:spcPts val="5"/>
              </a:spcBef>
            </a:pPr>
            <a:r>
              <a:rPr sz="1000" dirty="0">
                <a:latin typeface="Arial" panose="020B0604020202020204"/>
                <a:cs typeface="Arial" panose="020B0604020202020204"/>
              </a:rPr>
              <a:t>1</a:t>
            </a:r>
            <a:endParaRPr sz="1000">
              <a:latin typeface="Arial" panose="020B0604020202020204"/>
              <a:cs typeface="Arial" panose="020B0604020202020204"/>
            </a:endParaRPr>
          </a:p>
        </p:txBody>
      </p:sp>
      <p:sp>
        <p:nvSpPr>
          <p:cNvPr id="10" name="object 6"/>
          <p:cNvSpPr txBox="1"/>
          <p:nvPr/>
        </p:nvSpPr>
        <p:spPr>
          <a:xfrm>
            <a:off x="5700395" y="1390015"/>
            <a:ext cx="4388485" cy="3060700"/>
          </a:xfrm>
          <a:prstGeom prst="rect">
            <a:avLst/>
          </a:prstGeom>
          <a:ln w="31733">
            <a:solidFill>
              <a:srgbClr val="2791A6"/>
            </a:solidFill>
          </a:ln>
        </p:spPr>
        <p:txBody>
          <a:bodyPr vert="horz" wrap="square" lIns="0" tIns="76835" rIns="0" bIns="0" rtlCol="0">
            <a:noAutofit/>
          </a:bodyPr>
          <a:lstStyle/>
          <a:p>
            <a:pPr marL="74930" marR="86995" rtl="0">
              <a:lnSpc>
                <a:spcPct val="120000"/>
              </a:lnSpc>
              <a:spcBef>
                <a:spcPts val="525"/>
              </a:spcBef>
              <a:spcAft>
                <a:spcPts val="0"/>
              </a:spcAft>
            </a:pPr>
            <a:r>
              <a:rPr lang="en-GB" sz="1400" b="1" i="0" u="none" strike="noStrike" dirty="0">
                <a:solidFill>
                  <a:srgbClr val="000000"/>
                </a:solidFill>
                <a:effectLst/>
                <a:latin typeface="Arial" panose="020B0604020202020204" pitchFamily="34" charset="0"/>
                <a:cs typeface="Arial" panose="020B0604020202020204" pitchFamily="34" charset="0"/>
              </a:rPr>
              <a:t>Trabalhando com Colegas</a:t>
            </a:r>
          </a:p>
          <a:p>
            <a:pPr marL="74930" marR="86995" rtl="0">
              <a:lnSpc>
                <a:spcPct val="120000"/>
              </a:lnSpc>
              <a:spcBef>
                <a:spcPts val="525"/>
              </a:spcBef>
              <a:spcAft>
                <a:spcPts val="0"/>
              </a:spcAft>
            </a:pPr>
            <a:r>
              <a:rPr lang="en-GB" sz="1200" i="0" u="none" strike="noStrike" dirty="0">
                <a:solidFill>
                  <a:srgbClr val="000000"/>
                </a:solidFill>
                <a:effectLst/>
                <a:latin typeface="Arial" panose="020B0604020202020204" pitchFamily="34" charset="0"/>
                <a:cs typeface="Arial" panose="020B0604020202020204" pitchFamily="34" charset="0"/>
              </a:rPr>
              <a:t>É possível analisar apenas a própria prática, mas é </a:t>
            </a:r>
            <a:r>
              <a:rPr lang="en-GB" sz="1200" b="1" i="0" u="none" strike="noStrike" dirty="0">
                <a:solidFill>
                  <a:srgbClr val="000000"/>
                </a:solidFill>
                <a:effectLst/>
                <a:latin typeface="Arial" panose="020B0604020202020204" pitchFamily="34" charset="0"/>
                <a:cs typeface="Arial" panose="020B0604020202020204" pitchFamily="34" charset="0"/>
              </a:rPr>
              <a:t>muito eficaz</a:t>
            </a:r>
            <a:r>
              <a:rPr lang="en-GB" sz="1200" i="0" u="none" strike="noStrike" dirty="0">
                <a:solidFill>
                  <a:srgbClr val="000000"/>
                </a:solidFill>
                <a:effectLst/>
                <a:latin typeface="Arial" panose="020B0604020202020204" pitchFamily="34" charset="0"/>
                <a:cs typeface="Arial" panose="020B0604020202020204" pitchFamily="34" charset="0"/>
              </a:rPr>
              <a:t> </a:t>
            </a:r>
            <a:r>
              <a:rPr lang="en-GB" sz="1200" b="1" i="0" u="none" strike="noStrike" dirty="0">
                <a:solidFill>
                  <a:srgbClr val="000000"/>
                </a:solidFill>
                <a:effectLst/>
                <a:latin typeface="Arial" panose="020B0604020202020204" pitchFamily="34" charset="0"/>
                <a:cs typeface="Arial" panose="020B0604020202020204" pitchFamily="34" charset="0"/>
              </a:rPr>
              <a:t>conduzir a pesquisa ao lado ou em colaboração com outras pessoas</a:t>
            </a:r>
            <a:r>
              <a:rPr lang="en-GB" sz="1200" i="0" u="none" strike="noStrike" dirty="0">
                <a:solidFill>
                  <a:srgbClr val="000000"/>
                </a:solidFill>
                <a:effectLst/>
                <a:latin typeface="Arial" panose="020B0604020202020204" pitchFamily="34" charset="0"/>
                <a:cs typeface="Arial" panose="020B0604020202020204" pitchFamily="34" charset="0"/>
              </a:rPr>
              <a:t> que compartilham o interesse em desenvolver o diálogo. Recomendamos esse modo de trabalho sempre que possível, para apoiar a reflexão crítica com os colegas. A investigação T-SEDA pode até ser o foco para toda uma escola ou instituição.</a:t>
            </a:r>
          </a:p>
          <a:p>
            <a:pPr marL="74930" marR="86995" rtl="0">
              <a:lnSpc>
                <a:spcPct val="120000"/>
              </a:lnSpc>
              <a:spcBef>
                <a:spcPts val="525"/>
              </a:spcBef>
              <a:spcAft>
                <a:spcPts val="0"/>
              </a:spcAft>
            </a:pPr>
            <a:r>
              <a:rPr lang="en-GB" sz="1200" i="0" u="none" strike="noStrike" dirty="0">
                <a:solidFill>
                  <a:srgbClr val="000000"/>
                </a:solidFill>
                <a:effectLst/>
                <a:latin typeface="Arial" panose="020B0604020202020204" pitchFamily="34" charset="0"/>
                <a:cs typeface="Arial" panose="020B0604020202020204" pitchFamily="34" charset="0"/>
              </a:rPr>
              <a:t>Descobrimos que funciona muito bem ter um </a:t>
            </a:r>
            <a:r>
              <a:rPr lang="en-GB" sz="1200" b="1" i="0" u="none" strike="noStrike" dirty="0">
                <a:solidFill>
                  <a:srgbClr val="000000"/>
                </a:solidFill>
                <a:effectLst/>
                <a:latin typeface="Arial" panose="020B0604020202020204" pitchFamily="34" charset="0"/>
                <a:cs typeface="Arial" panose="020B0604020202020204" pitchFamily="34" charset="0"/>
              </a:rPr>
              <a:t>facilitador local </a:t>
            </a:r>
            <a:r>
              <a:rPr lang="en-GB" sz="1200" i="0" u="none" strike="noStrike" dirty="0">
                <a:solidFill>
                  <a:srgbClr val="000000"/>
                </a:solidFill>
                <a:effectLst/>
                <a:latin typeface="Arial" panose="020B0604020202020204" pitchFamily="34" charset="0"/>
                <a:cs typeface="Arial" panose="020B0604020202020204" pitchFamily="34" charset="0"/>
              </a:rPr>
              <a:t>que possa convocar reuniões entre colegas e oferecer suporte. Um artigo publicado sobre como isso funciona pode </a:t>
            </a:r>
            <a:r>
              <a:rPr lang="en-GB" sz="1200" i="0" u="none" strike="noStrike" dirty="0">
                <a:effectLst/>
                <a:latin typeface="Arial" panose="020B0604020202020204" pitchFamily="34" charset="0"/>
                <a:cs typeface="Arial" panose="020B0604020202020204" pitchFamily="34" charset="0"/>
              </a:rPr>
              <a:t>ser lido </a:t>
            </a:r>
            <a:r>
              <a:rPr lang="en-GB" sz="1200" i="0" u="none" strike="noStrike" dirty="0">
                <a:effectLst/>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aqui</a:t>
            </a:r>
            <a:r>
              <a:rPr lang="en-GB" sz="1200" i="0" u="none" strike="noStrike" dirty="0">
                <a:effectLst/>
                <a:latin typeface="Arial" panose="020B0604020202020204" pitchFamily="34" charset="0"/>
                <a:cs typeface="Arial" panose="020B0604020202020204" pitchFamily="34" charset="0"/>
              </a:rPr>
              <a:t>, e um curso </a:t>
            </a:r>
            <a:r>
              <a:rPr lang="en-GB" sz="1200" i="0" u="none" strike="noStrike" dirty="0">
                <a:solidFill>
                  <a:srgbClr val="000000"/>
                </a:solidFill>
                <a:effectLst/>
                <a:latin typeface="Arial" panose="020B0604020202020204" pitchFamily="34" charset="0"/>
                <a:cs typeface="Arial" panose="020B0604020202020204" pitchFamily="34" charset="0"/>
              </a:rPr>
              <a:t>para facilitadores está disponível via </a:t>
            </a:r>
            <a:r>
              <a:rPr lang="en-GB" sz="1200" i="0" u="none" strike="noStrike" dirty="0">
                <a:solidFill>
                  <a:srgbClr val="000000"/>
                </a:solidFill>
                <a:effectLst/>
                <a:latin typeface="Arial" panose="020B0604020202020204" pitchFamily="34" charset="0"/>
                <a:cs typeface="Arial" panose="020B0604020202020204" pitchFamily="34" charset="0"/>
                <a:hlinkClick r:id="rId6"/>
              </a:rPr>
              <a:t>Camtree</a:t>
            </a:r>
            <a:endParaRPr lang="en-GB" sz="1200" i="0" u="none" strike="noStrike" dirty="0">
              <a:solidFill>
                <a:srgbClr val="000000"/>
              </a:solidFill>
              <a:effectLst/>
              <a:latin typeface="Arial" panose="020B0604020202020204" pitchFamily="34" charset="0"/>
              <a:cs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6331584" y="3491867"/>
            <a:ext cx="3709670" cy="1153795"/>
          </a:xfrm>
          <a:prstGeom prst="rect">
            <a:avLst/>
          </a:prstGeom>
          <a:ln w="31733">
            <a:solidFill>
              <a:srgbClr val="2791A6"/>
            </a:solidFill>
          </a:ln>
        </p:spPr>
        <p:txBody>
          <a:bodyPr vert="horz" wrap="square" lIns="0" tIns="38100" rIns="0" bIns="0" rtlCol="0">
            <a:spAutoFit/>
          </a:bodyPr>
          <a:lstStyle/>
          <a:p>
            <a:pPr marL="83185" marR="95250">
              <a:lnSpc>
                <a:spcPct val="121000"/>
              </a:lnSpc>
              <a:spcBef>
                <a:spcPts val="300"/>
              </a:spcBef>
            </a:pPr>
            <a:r>
              <a:rPr sz="1200" dirty="0">
                <a:latin typeface="Arial Unicode MS" panose="020B0604020202020204" charset="-122"/>
                <a:cs typeface="Arial Unicode MS" panose="020B0604020202020204" charset="-122"/>
              </a:rPr>
              <a:t>Boas pesquisas começam identificando aspectos problemáticos, intrigantes ou interessantes da prática em seu ambiente. Seu autoexame o ajudará a fazer isso e </a:t>
            </a:r>
            <a:r>
              <a:rPr sz="1200" dirty="0" err="1">
                <a:latin typeface="Arial Unicode MS" panose="020B0604020202020204" charset="-122"/>
                <a:cs typeface="Arial Unicode MS" panose="020B0604020202020204" charset="-122"/>
              </a:rPr>
              <a:t>descobrir</a:t>
            </a:r>
            <a:r>
              <a:rPr sz="1200" dirty="0">
                <a:latin typeface="Arial Unicode MS" panose="020B0604020202020204" charset="-122"/>
                <a:cs typeface="Arial Unicode MS" panose="020B0604020202020204" charset="-122"/>
              </a:rPr>
              <a:t> no que você quer focar sua pesquisa.</a:t>
            </a:r>
          </a:p>
        </p:txBody>
      </p:sp>
      <p:sp>
        <p:nvSpPr>
          <p:cNvPr id="4" name="object 4"/>
          <p:cNvSpPr txBox="1"/>
          <p:nvPr/>
        </p:nvSpPr>
        <p:spPr>
          <a:xfrm>
            <a:off x="6334759" y="5047615"/>
            <a:ext cx="3694429" cy="468846"/>
          </a:xfrm>
          <a:prstGeom prst="rect">
            <a:avLst/>
          </a:prstGeom>
          <a:ln w="31733">
            <a:solidFill>
              <a:srgbClr val="2791A6"/>
            </a:solidFill>
          </a:ln>
        </p:spPr>
        <p:txBody>
          <a:bodyPr vert="horz" wrap="square" lIns="0" tIns="36830" rIns="0" bIns="0" rtlCol="0">
            <a:spAutoFit/>
          </a:bodyPr>
          <a:lstStyle/>
          <a:p>
            <a:pPr marL="83185" marR="96520">
              <a:lnSpc>
                <a:spcPct val="122000"/>
              </a:lnSpc>
              <a:spcBef>
                <a:spcPts val="290"/>
              </a:spcBef>
            </a:pPr>
            <a:r>
              <a:rPr sz="1200" dirty="0">
                <a:latin typeface="Arial Unicode MS" panose="020B0604020202020204" charset="-122"/>
                <a:cs typeface="Arial Unicode MS" panose="020B0604020202020204" charset="-122"/>
              </a:rPr>
              <a:t>Este guia o </a:t>
            </a:r>
            <a:r>
              <a:rPr lang="pt-BR" sz="1200" dirty="0">
                <a:latin typeface="Arial Unicode MS" panose="020B0604020202020204" charset="-122"/>
                <a:cs typeface="Arial Unicode MS" panose="020B0604020202020204" charset="-122"/>
              </a:rPr>
              <a:t>conduzirá</a:t>
            </a:r>
            <a:r>
              <a:rPr sz="1200" dirty="0">
                <a:latin typeface="Arial Unicode MS" panose="020B0604020202020204" charset="-122"/>
                <a:cs typeface="Arial Unicode MS" panose="020B0604020202020204" charset="-122"/>
              </a:rPr>
              <a:t> pelo processo de estabelecer uma pesquisa sobre diálogo em seu ambiente.</a:t>
            </a:r>
          </a:p>
        </p:txBody>
      </p:sp>
      <p:sp>
        <p:nvSpPr>
          <p:cNvPr id="5" name="object 5"/>
          <p:cNvSpPr txBox="1"/>
          <p:nvPr/>
        </p:nvSpPr>
        <p:spPr>
          <a:xfrm>
            <a:off x="6336030" y="6050915"/>
            <a:ext cx="3705225" cy="1083310"/>
          </a:xfrm>
          <a:prstGeom prst="rect">
            <a:avLst/>
          </a:prstGeom>
          <a:ln w="31733">
            <a:solidFill>
              <a:srgbClr val="2791A6"/>
            </a:solidFill>
          </a:ln>
        </p:spPr>
        <p:txBody>
          <a:bodyPr vert="horz" wrap="square" lIns="0" tIns="38100" rIns="0" bIns="0" rtlCol="0">
            <a:noAutofit/>
          </a:bodyPr>
          <a:lstStyle/>
          <a:p>
            <a:pPr marL="81915" marR="97155">
              <a:lnSpc>
                <a:spcPct val="121000"/>
              </a:lnSpc>
              <a:spcBef>
                <a:spcPts val="580"/>
              </a:spcBef>
            </a:pPr>
            <a:r>
              <a:rPr sz="1200" dirty="0">
                <a:latin typeface="Arial Unicode MS" panose="020B0604020202020204" charset="-122"/>
                <a:cs typeface="Arial Unicode MS" panose="020B0604020202020204" charset="-122"/>
              </a:rPr>
              <a:t>O esquema de codificação identifica os tipos de coisas que você pode </a:t>
            </a:r>
            <a:r>
              <a:rPr sz="1200" dirty="0" err="1">
                <a:latin typeface="Arial Unicode MS" panose="020B0604020202020204" charset="-122"/>
                <a:cs typeface="Arial Unicode MS" panose="020B0604020202020204" charset="-122"/>
              </a:rPr>
              <a:t>ouvir</a:t>
            </a:r>
            <a:r>
              <a:rPr sz="1200" dirty="0">
                <a:latin typeface="Arial Unicode MS" panose="020B0604020202020204" charset="-122"/>
                <a:cs typeface="Arial Unicode MS" panose="020B0604020202020204" charset="-122"/>
              </a:rPr>
              <a:t> </a:t>
            </a:r>
            <a:r>
              <a:rPr lang="pt-BR" sz="1200" dirty="0">
                <a:latin typeface="Arial Unicode MS" panose="020B0604020202020204" charset="-122"/>
                <a:cs typeface="Arial Unicode MS" panose="020B0604020202020204" charset="-122"/>
              </a:rPr>
              <a:t>como </a:t>
            </a:r>
            <a:r>
              <a:rPr sz="1200" dirty="0" err="1">
                <a:latin typeface="Arial Unicode MS" panose="020B0604020202020204" charset="-122"/>
                <a:cs typeface="Arial Unicode MS" panose="020B0604020202020204" charset="-122"/>
              </a:rPr>
              <a:t>exemplos</a:t>
            </a:r>
            <a:r>
              <a:rPr sz="1200" dirty="0">
                <a:latin typeface="Arial Unicode MS" panose="020B0604020202020204" charset="-122"/>
                <a:cs typeface="Arial Unicode MS" panose="020B0604020202020204" charset="-122"/>
              </a:rPr>
              <a:t> de diálogo de alta qualidade. Estes fornecerão um foco para sua pesquisa em sala de aula.</a:t>
            </a:r>
          </a:p>
          <a:p>
            <a:pPr marL="81915" marR="97155">
              <a:lnSpc>
                <a:spcPct val="121000"/>
              </a:lnSpc>
              <a:spcBef>
                <a:spcPts val="580"/>
              </a:spcBef>
            </a:pPr>
            <a:endParaRPr sz="1200" dirty="0">
              <a:latin typeface="Arial Unicode MS" panose="020B0604020202020204" charset="-122"/>
              <a:cs typeface="Arial Unicode MS" panose="020B0604020202020204" charset="-122"/>
            </a:endParaRPr>
          </a:p>
          <a:p>
            <a:pPr marL="81915" marR="97155">
              <a:lnSpc>
                <a:spcPct val="121000"/>
              </a:lnSpc>
              <a:spcBef>
                <a:spcPts val="580"/>
              </a:spcBef>
            </a:pPr>
            <a:endParaRPr sz="1200" dirty="0">
              <a:latin typeface="Arial Unicode MS" panose="020B0604020202020204" charset="-122"/>
              <a:cs typeface="Arial Unicode MS" panose="020B0604020202020204" charset="-122"/>
            </a:endParaRPr>
          </a:p>
          <a:p>
            <a:pPr marL="81915" marR="97155">
              <a:lnSpc>
                <a:spcPct val="121000"/>
              </a:lnSpc>
              <a:spcBef>
                <a:spcPts val="580"/>
              </a:spcBef>
            </a:pPr>
            <a:endParaRPr sz="1200" dirty="0">
              <a:latin typeface="Arial Unicode MS" panose="020B0604020202020204" charset="-122"/>
              <a:cs typeface="Arial Unicode MS" panose="020B0604020202020204" charset="-122"/>
            </a:endParaRPr>
          </a:p>
          <a:p>
            <a:pPr marL="81915" marR="97155">
              <a:lnSpc>
                <a:spcPct val="121000"/>
              </a:lnSpc>
              <a:spcBef>
                <a:spcPts val="580"/>
              </a:spcBef>
            </a:pPr>
            <a:endParaRPr sz="1200" dirty="0">
              <a:latin typeface="Arial Unicode MS" panose="020B0604020202020204" charset="-122"/>
              <a:cs typeface="Arial Unicode MS" panose="020B0604020202020204" charset="-122"/>
            </a:endParaRPr>
          </a:p>
          <a:p>
            <a:pPr marL="81915" marR="97155">
              <a:lnSpc>
                <a:spcPct val="121000"/>
              </a:lnSpc>
              <a:spcBef>
                <a:spcPts val="580"/>
              </a:spcBef>
            </a:pPr>
            <a:endParaRPr sz="1200" dirty="0">
              <a:latin typeface="Arial Unicode MS" panose="020B0604020202020204" charset="-122"/>
              <a:cs typeface="Arial Unicode MS" panose="020B0604020202020204" charset="-122"/>
            </a:endParaRPr>
          </a:p>
          <a:p>
            <a:pPr marL="81915" marR="97155">
              <a:lnSpc>
                <a:spcPct val="121000"/>
              </a:lnSpc>
              <a:spcBef>
                <a:spcPts val="580"/>
              </a:spcBef>
            </a:pPr>
            <a:endParaRPr sz="1200" dirty="0">
              <a:latin typeface="Arial Unicode MS" panose="020B0604020202020204" charset="-122"/>
              <a:cs typeface="Arial Unicode MS" panose="020B0604020202020204" charset="-122"/>
            </a:endParaRPr>
          </a:p>
        </p:txBody>
      </p:sp>
      <p:sp>
        <p:nvSpPr>
          <p:cNvPr id="6" name="object 6"/>
          <p:cNvSpPr txBox="1"/>
          <p:nvPr/>
        </p:nvSpPr>
        <p:spPr>
          <a:xfrm>
            <a:off x="698500" y="200026"/>
            <a:ext cx="5181599" cy="3050194"/>
          </a:xfrm>
          <a:prstGeom prst="rect">
            <a:avLst/>
          </a:prstGeom>
          <a:ln w="31733">
            <a:solidFill>
              <a:srgbClr val="2791A6"/>
            </a:solidFill>
          </a:ln>
        </p:spPr>
        <p:txBody>
          <a:bodyPr vert="horz" wrap="square" lIns="0" tIns="76835" rIns="0" bIns="0" rtlCol="0">
            <a:spAutoFit/>
          </a:bodyPr>
          <a:lstStyle/>
          <a:p>
            <a:pPr marL="1547495">
              <a:lnSpc>
                <a:spcPct val="100000"/>
              </a:lnSpc>
              <a:spcBef>
                <a:spcPts val="605"/>
              </a:spcBef>
            </a:pPr>
            <a:r>
              <a:rPr sz="1600" b="1" dirty="0">
                <a:latin typeface="Arial" panose="020B0604020202020204"/>
                <a:cs typeface="Arial" panose="020B0604020202020204"/>
              </a:rPr>
              <a:t>The T-SEDA Core Tools</a:t>
            </a:r>
            <a:endParaRPr sz="1600" dirty="0">
              <a:latin typeface="Arial" panose="020B0604020202020204"/>
              <a:cs typeface="Arial" panose="020B0604020202020204"/>
            </a:endParaRPr>
          </a:p>
          <a:p>
            <a:pPr marL="83820" marR="95250" indent="0">
              <a:spcBef>
                <a:spcPts val="580"/>
              </a:spcBef>
              <a:buFont typeface="Arial" panose="020B0604020202020204" pitchFamily="34" charset="0"/>
              <a:buNone/>
            </a:pPr>
            <a:r>
              <a:rPr sz="1200" dirty="0">
                <a:latin typeface="Arial Unicode MS" panose="020B0604020202020204" charset="-122"/>
                <a:cs typeface="Arial Unicode MS" panose="020B0604020202020204" charset="-122"/>
              </a:rPr>
              <a:t>Há três ferramentas que permitirão que você conduza sua pesquisa para identificar sistematicamente o diálogo de seus alunos e sua própria prática atualmente</a:t>
            </a:r>
          </a:p>
          <a:p>
            <a:pPr marL="255270" marR="95250" indent="-171450">
              <a:lnSpc>
                <a:spcPct val="121000"/>
              </a:lnSpc>
              <a:spcBef>
                <a:spcPts val="580"/>
              </a:spcBef>
              <a:buFont typeface="Arial" panose="020B0604020202020204" pitchFamily="34" charset="0"/>
              <a:buChar char="•"/>
            </a:pPr>
            <a:r>
              <a:rPr sz="1200" dirty="0">
                <a:latin typeface="Arial Unicode MS" panose="020B0604020202020204" charset="-122"/>
                <a:cs typeface="Arial Unicode MS" panose="020B0604020202020204" charset="-122"/>
              </a:rPr>
              <a:t>como está o diálogo de seus alunos e como é sua própria prática atualmente;</a:t>
            </a:r>
          </a:p>
          <a:p>
            <a:pPr marL="255270" marR="95250" indent="-171450">
              <a:lnSpc>
                <a:spcPct val="121000"/>
              </a:lnSpc>
              <a:spcBef>
                <a:spcPts val="580"/>
              </a:spcBef>
              <a:buFont typeface="Arial" panose="020B0604020202020204" pitchFamily="34" charset="0"/>
              <a:buChar char="•"/>
            </a:pPr>
            <a:r>
              <a:rPr sz="1200" dirty="0">
                <a:latin typeface="Arial Unicode MS" panose="020B0604020202020204" charset="-122"/>
                <a:cs typeface="Arial Unicode MS" panose="020B0604020202020204" charset="-122"/>
              </a:rPr>
              <a:t>como usar isso como ponto de partida para desenvolver uma pesquisa;</a:t>
            </a:r>
            <a:endParaRPr lang="en-GB" sz="1200" dirty="0">
              <a:latin typeface="Arial Unicode MS" panose="020B0604020202020204" charset="-122"/>
              <a:cs typeface="Arial Unicode MS" panose="020B0604020202020204" charset="-122"/>
            </a:endParaRPr>
          </a:p>
          <a:p>
            <a:pPr marL="255270" marR="95250" indent="-171450">
              <a:lnSpc>
                <a:spcPct val="121000"/>
              </a:lnSpc>
              <a:spcBef>
                <a:spcPts val="580"/>
              </a:spcBef>
              <a:buFont typeface="Arial" panose="020B0604020202020204" pitchFamily="34" charset="0"/>
              <a:buChar char="•"/>
            </a:pPr>
            <a:r>
              <a:rPr sz="1200" dirty="0">
                <a:latin typeface="Arial Unicode MS" panose="020B0604020202020204" charset="-122"/>
                <a:cs typeface="Arial Unicode MS" panose="020B0604020202020204" charset="-122"/>
              </a:rPr>
              <a:t>um esquema de codificação de diálogo para ajudá-lo a conduzir uma investigação;</a:t>
            </a:r>
          </a:p>
          <a:p>
            <a:pPr marL="83820" marR="95250">
              <a:lnSpc>
                <a:spcPct val="121000"/>
              </a:lnSpc>
              <a:spcBef>
                <a:spcPts val="580"/>
              </a:spcBef>
            </a:pPr>
            <a:r>
              <a:rPr sz="1200" dirty="0">
                <a:latin typeface="Arial Unicode MS" panose="020B0604020202020204" charset="-122"/>
                <a:cs typeface="Arial Unicode MS" panose="020B0604020202020204" charset="-122"/>
              </a:rPr>
              <a:t>O kit explica como você pode usar cada uma dessas ferramentas. Na Seção 2-5, há uma variedade de ferramentas e dicas de observação para auxiliar em sua pesquisa.</a:t>
            </a:r>
          </a:p>
        </p:txBody>
      </p:sp>
      <p:sp>
        <p:nvSpPr>
          <p:cNvPr id="7" name="object 7"/>
          <p:cNvSpPr/>
          <p:nvPr/>
        </p:nvSpPr>
        <p:spPr>
          <a:xfrm>
            <a:off x="7029336" y="881260"/>
            <a:ext cx="3006086" cy="1996439"/>
          </a:xfrm>
          <a:prstGeom prst="rect">
            <a:avLst/>
          </a:prstGeom>
          <a:blipFill>
            <a:blip r:embed="rId3" cstate="print"/>
            <a:stretch>
              <a:fillRect/>
            </a:stretch>
          </a:blipFill>
        </p:spPr>
        <p:txBody>
          <a:bodyPr wrap="square" lIns="0" tIns="0" rIns="0" bIns="0" rtlCol="0"/>
          <a:lstStyle/>
          <a:p>
            <a:endParaRPr/>
          </a:p>
        </p:txBody>
      </p:sp>
      <p:sp>
        <p:nvSpPr>
          <p:cNvPr id="8" name="object 8"/>
          <p:cNvSpPr txBox="1"/>
          <p:nvPr/>
        </p:nvSpPr>
        <p:spPr>
          <a:xfrm>
            <a:off x="5285281" y="7088109"/>
            <a:ext cx="121920" cy="154529"/>
          </a:xfrm>
          <a:prstGeom prst="rect">
            <a:avLst/>
          </a:prstGeom>
        </p:spPr>
        <p:txBody>
          <a:bodyPr vert="horz" wrap="square" lIns="0" tIns="635" rIns="0" bIns="0" rtlCol="0">
            <a:spAutoFit/>
          </a:bodyPr>
          <a:lstStyle/>
          <a:p>
            <a:pPr marL="25400">
              <a:lnSpc>
                <a:spcPct val="100000"/>
              </a:lnSpc>
              <a:spcBef>
                <a:spcPts val="5"/>
              </a:spcBef>
            </a:pPr>
            <a:r>
              <a:rPr sz="1000" dirty="0">
                <a:latin typeface="Arial" panose="020B0604020202020204"/>
                <a:cs typeface="Arial" panose="020B0604020202020204"/>
              </a:rPr>
              <a:t>2</a:t>
            </a:r>
            <a:endParaRPr sz="1000">
              <a:latin typeface="Arial" panose="020B0604020202020204"/>
              <a:cs typeface="Arial" panose="020B0604020202020204"/>
            </a:endParaRPr>
          </a:p>
        </p:txBody>
      </p:sp>
      <p:graphicFrame>
        <p:nvGraphicFramePr>
          <p:cNvPr id="9" name="Diagram 8"/>
          <p:cNvGraphicFramePr/>
          <p:nvPr>
            <p:extLst>
              <p:ext uri="{D42A27DB-BD31-4B8C-83A1-F6EECF244321}">
                <p14:modId xmlns:p14="http://schemas.microsoft.com/office/powerpoint/2010/main" val="2283545418"/>
              </p:ext>
            </p:extLst>
          </p:nvPr>
        </p:nvGraphicFramePr>
        <p:xfrm>
          <a:off x="774700" y="3476625"/>
          <a:ext cx="5707125" cy="374492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1322881" y="200025"/>
            <a:ext cx="7924800" cy="1444626"/>
          </a:xfrm>
          <a:prstGeom prst="rect">
            <a:avLst/>
          </a:prstGeom>
          <a:ln w="31733">
            <a:solidFill>
              <a:srgbClr val="2791A6"/>
            </a:solidFill>
          </a:ln>
        </p:spPr>
        <p:txBody>
          <a:bodyPr vert="horz" wrap="square" lIns="0" tIns="74295" rIns="0" bIns="0" rtlCol="0">
            <a:spAutoFit/>
          </a:bodyPr>
          <a:lstStyle/>
          <a:p>
            <a:pPr marR="11430" algn="ctr">
              <a:lnSpc>
                <a:spcPct val="100000"/>
              </a:lnSpc>
              <a:spcBef>
                <a:spcPts val="585"/>
              </a:spcBef>
            </a:pPr>
            <a:r>
              <a:rPr sz="1400" b="1" dirty="0">
                <a:latin typeface="Arial" panose="020B0604020202020204"/>
                <a:cs typeface="Arial" panose="020B0604020202020204"/>
              </a:rPr>
              <a:t>O Ciclo de Pesquisa Reflexiva</a:t>
            </a:r>
          </a:p>
          <a:p>
            <a:pPr marL="95250" marR="11430" algn="l">
              <a:lnSpc>
                <a:spcPct val="100000"/>
              </a:lnSpc>
              <a:spcBef>
                <a:spcPts val="585"/>
              </a:spcBef>
            </a:pPr>
            <a:r>
              <a:rPr sz="1400" dirty="0">
                <a:latin typeface="Arial" panose="020B0604020202020204"/>
                <a:cs typeface="Arial" panose="020B0604020202020204"/>
              </a:rPr>
              <a:t>O ciclo de pesquisa está no cerne do T-SEDA. Cada seção do guia do usuário o ajudará a completar as fases do ciclo de pesquisa, fornecendo informações </a:t>
            </a:r>
            <a:r>
              <a:rPr sz="1400" dirty="0" err="1">
                <a:latin typeface="Arial" panose="020B0604020202020204"/>
                <a:cs typeface="Arial" panose="020B0604020202020204"/>
              </a:rPr>
              <a:t>úteis</a:t>
            </a:r>
            <a:r>
              <a:rPr sz="1400" dirty="0">
                <a:latin typeface="Arial" panose="020B0604020202020204"/>
                <a:cs typeface="Arial" panose="020B0604020202020204"/>
              </a:rPr>
              <a:t> </a:t>
            </a:r>
            <a:r>
              <a:rPr sz="1400" dirty="0" err="1">
                <a:latin typeface="Arial" panose="020B0604020202020204"/>
                <a:cs typeface="Arial" panose="020B0604020202020204"/>
              </a:rPr>
              <a:t>sobre</a:t>
            </a:r>
            <a:r>
              <a:rPr lang="pt-BR" sz="1400" dirty="0">
                <a:latin typeface="Arial" panose="020B0604020202020204"/>
                <a:cs typeface="Arial" panose="020B0604020202020204"/>
              </a:rPr>
              <a:t> o</a:t>
            </a:r>
            <a:r>
              <a:rPr sz="1400" dirty="0">
                <a:latin typeface="Arial" panose="020B0604020202020204"/>
                <a:cs typeface="Arial" panose="020B0604020202020204"/>
              </a:rPr>
              <a:t> diálogo em sala de aula. Pode haver várias iterações em sua pesquisa à medida que você observa o que está acontecendo e aprimora sua abordagem. Você pode até decidir conduzir ciclos inteiros adicionais com novas perguntas de </a:t>
            </a:r>
            <a:r>
              <a:rPr sz="1400" dirty="0" err="1">
                <a:latin typeface="Arial" panose="020B0604020202020204"/>
                <a:cs typeface="Arial" panose="020B0604020202020204"/>
              </a:rPr>
              <a:t>pesquisa</a:t>
            </a:r>
            <a:r>
              <a:rPr sz="1400" dirty="0">
                <a:latin typeface="Arial" panose="020B0604020202020204"/>
                <a:cs typeface="Arial" panose="020B0604020202020204"/>
              </a:rPr>
              <a:t>.</a:t>
            </a:r>
            <a:endParaRPr lang="en-US" sz="1400" dirty="0">
              <a:latin typeface="Arial" panose="020B0604020202020204"/>
              <a:cs typeface="Arial" panose="020B0604020202020204"/>
            </a:endParaRPr>
          </a:p>
        </p:txBody>
      </p:sp>
      <p:sp>
        <p:nvSpPr>
          <p:cNvPr id="3" name="object 3"/>
          <p:cNvSpPr/>
          <p:nvPr/>
        </p:nvSpPr>
        <p:spPr>
          <a:xfrm>
            <a:off x="7404100" y="6701558"/>
            <a:ext cx="510534" cy="510538"/>
          </a:xfrm>
          <a:prstGeom prst="rect">
            <a:avLst/>
          </a:prstGeom>
          <a:blipFill>
            <a:blip r:embed="rId3" cstate="print"/>
            <a:stretch>
              <a:fillRect/>
            </a:stretch>
          </a:blipFill>
        </p:spPr>
        <p:txBody>
          <a:bodyPr wrap="square" lIns="0" tIns="0" rIns="0" bIns="0" rtlCol="0"/>
          <a:lstStyle/>
          <a:p>
            <a:endParaRPr/>
          </a:p>
        </p:txBody>
      </p:sp>
      <p:sp>
        <p:nvSpPr>
          <p:cNvPr id="5" name="object 5"/>
          <p:cNvSpPr txBox="1"/>
          <p:nvPr/>
        </p:nvSpPr>
        <p:spPr>
          <a:xfrm>
            <a:off x="8013700" y="6634536"/>
            <a:ext cx="2450465" cy="738505"/>
          </a:xfrm>
          <a:prstGeom prst="rect">
            <a:avLst/>
          </a:prstGeom>
        </p:spPr>
        <p:txBody>
          <a:bodyPr vert="horz" wrap="square" lIns="0" tIns="0" rIns="0" bIns="0" rtlCol="0">
            <a:spAutoFit/>
          </a:bodyPr>
          <a:lstStyle/>
          <a:p>
            <a:pPr marL="12700">
              <a:lnSpc>
                <a:spcPct val="100000"/>
              </a:lnSpc>
            </a:pPr>
            <a:r>
              <a:rPr sz="1200" u="sng" dirty="0">
                <a:solidFill>
                  <a:srgbClr val="0000FF"/>
                </a:solidFill>
                <a:latin typeface="Arial" panose="020B0604020202020204"/>
                <a:cs typeface="Arial" panose="020B0604020202020204"/>
                <a:hlinkClick r:id="rId4"/>
              </a:rPr>
              <a:t>Vídeo 7: Conclusão do seu ciclo de pesquisa reflexiva </a:t>
            </a:r>
            <a:r>
              <a:rPr sz="1200" dirty="0">
                <a:latin typeface="Arial Unicode MS" panose="020B0604020202020204" charset="-122"/>
                <a:cs typeface="Arial Unicode MS" panose="020B0604020202020204" charset="-122"/>
              </a:rPr>
              <a:t>fornece mais informações sobre o ciclo reflexivo e como concluí-lo</a:t>
            </a:r>
          </a:p>
        </p:txBody>
      </p:sp>
      <p:sp>
        <p:nvSpPr>
          <p:cNvPr id="6" name="object 6"/>
          <p:cNvSpPr txBox="1"/>
          <p:nvPr/>
        </p:nvSpPr>
        <p:spPr>
          <a:xfrm>
            <a:off x="5285281" y="7088109"/>
            <a:ext cx="121920" cy="167640"/>
          </a:xfrm>
          <a:prstGeom prst="rect">
            <a:avLst/>
          </a:prstGeom>
        </p:spPr>
        <p:txBody>
          <a:bodyPr vert="horz" wrap="square" lIns="0" tIns="635" rIns="0" bIns="0" rtlCol="0">
            <a:spAutoFit/>
          </a:bodyPr>
          <a:lstStyle/>
          <a:p>
            <a:pPr marL="25400">
              <a:lnSpc>
                <a:spcPct val="100000"/>
              </a:lnSpc>
              <a:spcBef>
                <a:spcPts val="5"/>
              </a:spcBef>
            </a:pPr>
            <a:r>
              <a:rPr sz="1000" dirty="0">
                <a:latin typeface="Arial" panose="020B0604020202020204"/>
                <a:cs typeface="Arial" panose="020B0604020202020204"/>
              </a:rPr>
              <a:t>3</a:t>
            </a:r>
            <a:endParaRPr sz="1000">
              <a:latin typeface="Arial" panose="020B0604020202020204"/>
              <a:cs typeface="Arial" panose="020B0604020202020204"/>
            </a:endParaRPr>
          </a:p>
        </p:txBody>
      </p:sp>
      <p:sp>
        <p:nvSpPr>
          <p:cNvPr id="12" name="Arc 11"/>
          <p:cNvSpPr/>
          <p:nvPr/>
        </p:nvSpPr>
        <p:spPr>
          <a:xfrm>
            <a:off x="3883371" y="3413214"/>
            <a:ext cx="1912985" cy="1810663"/>
          </a:xfrm>
          <a:prstGeom prst="arc">
            <a:avLst>
              <a:gd name="adj1" fmla="val 15399189"/>
              <a:gd name="adj2" fmla="val 14527644"/>
            </a:avLst>
          </a:prstGeom>
          <a:ln w="31750">
            <a:solidFill>
              <a:schemeClr val="bg2">
                <a:lumMod val="90000"/>
              </a:schemeClr>
            </a:solidFill>
            <a:headEnd type="none" w="med" len="med"/>
            <a:tailEnd type="arrow" w="lg" len="med"/>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GB"/>
          </a:p>
        </p:txBody>
      </p:sp>
      <p:sp>
        <p:nvSpPr>
          <p:cNvPr id="13" name="Oval 12"/>
          <p:cNvSpPr/>
          <p:nvPr/>
        </p:nvSpPr>
        <p:spPr>
          <a:xfrm>
            <a:off x="4225501" y="3958662"/>
            <a:ext cx="1197399" cy="638518"/>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200" dirty="0" err="1">
                <a:solidFill>
                  <a:schemeClr val="bg1"/>
                </a:solidFill>
              </a:rPr>
              <a:t>Repita</a:t>
            </a:r>
            <a:r>
              <a:rPr lang="en-US" sz="1200" dirty="0">
                <a:solidFill>
                  <a:schemeClr val="bg1"/>
                </a:solidFill>
              </a:rPr>
              <a:t> o </a:t>
            </a:r>
            <a:r>
              <a:rPr lang="en-US" sz="1200" dirty="0" err="1">
                <a:solidFill>
                  <a:schemeClr val="bg1"/>
                </a:solidFill>
              </a:rPr>
              <a:t>necessário</a:t>
            </a:r>
            <a:endParaRPr lang="en-GB" sz="1200" dirty="0">
              <a:solidFill>
                <a:schemeClr val="bg1"/>
              </a:solidFill>
            </a:endParaRPr>
          </a:p>
        </p:txBody>
      </p:sp>
      <p:sp>
        <p:nvSpPr>
          <p:cNvPr id="14" name="Oval 13"/>
          <p:cNvSpPr/>
          <p:nvPr/>
        </p:nvSpPr>
        <p:spPr>
          <a:xfrm>
            <a:off x="1405328" y="2630547"/>
            <a:ext cx="1099881" cy="459532"/>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200" dirty="0" err="1">
                <a:solidFill>
                  <a:schemeClr val="bg1"/>
                </a:solidFill>
              </a:rPr>
              <a:t>Partilhar</a:t>
            </a:r>
            <a:endParaRPr lang="en-GB" sz="1200" dirty="0">
              <a:solidFill>
                <a:schemeClr val="bg1"/>
              </a:solidFill>
            </a:endParaRPr>
          </a:p>
        </p:txBody>
      </p:sp>
      <p:sp>
        <p:nvSpPr>
          <p:cNvPr id="15" name="Oval 14"/>
          <p:cNvSpPr/>
          <p:nvPr/>
        </p:nvSpPr>
        <p:spPr>
          <a:xfrm>
            <a:off x="7529619" y="3769499"/>
            <a:ext cx="1426632" cy="416830"/>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200" dirty="0" err="1">
                <a:solidFill>
                  <a:schemeClr val="bg1"/>
                </a:solidFill>
              </a:rPr>
              <a:t>Esquema</a:t>
            </a:r>
            <a:r>
              <a:rPr lang="en-US" sz="1200" dirty="0">
                <a:solidFill>
                  <a:schemeClr val="bg1"/>
                </a:solidFill>
              </a:rPr>
              <a:t> de </a:t>
            </a:r>
            <a:r>
              <a:rPr lang="en-US" sz="1200" dirty="0" err="1">
                <a:solidFill>
                  <a:schemeClr val="bg1"/>
                </a:solidFill>
              </a:rPr>
              <a:t>codificação</a:t>
            </a:r>
            <a:r>
              <a:rPr lang="en-US" sz="1200" dirty="0">
                <a:solidFill>
                  <a:schemeClr val="bg1"/>
                </a:solidFill>
              </a:rPr>
              <a:t> </a:t>
            </a:r>
            <a:endParaRPr lang="en-GB" sz="1200" dirty="0">
              <a:solidFill>
                <a:schemeClr val="bg1"/>
              </a:solidFill>
            </a:endParaRPr>
          </a:p>
        </p:txBody>
      </p:sp>
      <p:cxnSp>
        <p:nvCxnSpPr>
          <p:cNvPr id="18" name="Straight Arrow Connector 17"/>
          <p:cNvCxnSpPr>
            <a:stCxn id="47" idx="6"/>
          </p:cNvCxnSpPr>
          <p:nvPr/>
        </p:nvCxnSpPr>
        <p:spPr>
          <a:xfrm>
            <a:off x="4003200" y="2152721"/>
            <a:ext cx="237566" cy="127706"/>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4" idx="5"/>
          </p:cNvCxnSpPr>
          <p:nvPr/>
        </p:nvCxnSpPr>
        <p:spPr>
          <a:xfrm>
            <a:off x="2344135" y="3022782"/>
            <a:ext cx="156182" cy="163053"/>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V="1">
            <a:off x="2967446" y="6315957"/>
            <a:ext cx="252658" cy="193054"/>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15" idx="3"/>
          </p:cNvCxnSpPr>
          <p:nvPr/>
        </p:nvCxnSpPr>
        <p:spPr>
          <a:xfrm flipH="1">
            <a:off x="7501573" y="4125286"/>
            <a:ext cx="236971" cy="170194"/>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15" idx="1"/>
          </p:cNvCxnSpPr>
          <p:nvPr/>
        </p:nvCxnSpPr>
        <p:spPr>
          <a:xfrm flipH="1" flipV="1">
            <a:off x="7548051" y="3629025"/>
            <a:ext cx="190493" cy="201517"/>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2"/>
          <p:cNvSpPr txBox="1"/>
          <p:nvPr/>
        </p:nvSpPr>
        <p:spPr>
          <a:xfrm>
            <a:off x="211867" y="6815413"/>
            <a:ext cx="2848833" cy="47121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lang="en-US" sz="1400" b="1" u="none" baseline="0" dirty="0">
                <a:solidFill>
                  <a:schemeClr val="bg1"/>
                </a:solidFill>
                <a:hlinkClick r:id="rId5"/>
              </a:rPr>
              <a:t>https://www.camtree.org</a:t>
            </a:r>
            <a:endParaRPr lang="en-US" sz="1400" b="1" u="none" baseline="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defRPr/>
            </a:pPr>
            <a:r>
              <a:rPr lang="en-US" sz="1400" b="1" u="none" baseline="0" dirty="0">
                <a:solidFill>
                  <a:schemeClr val="bg1"/>
                </a:solidFill>
                <a:hlinkClick r:id="rId6"/>
              </a:rPr>
              <a:t>https://library.camtree.org</a:t>
            </a:r>
            <a:endParaRPr lang="en-US" sz="1400" b="1" u="none" baseline="0" dirty="0">
              <a:solidFill>
                <a:schemeClr val="bg1"/>
              </a:solidFill>
            </a:endParaRPr>
          </a:p>
        </p:txBody>
      </p:sp>
      <p:grpSp>
        <p:nvGrpSpPr>
          <p:cNvPr id="23" name="Group 22"/>
          <p:cNvGrpSpPr/>
          <p:nvPr/>
        </p:nvGrpSpPr>
        <p:grpSpPr>
          <a:xfrm>
            <a:off x="2248926" y="2943225"/>
            <a:ext cx="1497574" cy="995692"/>
            <a:chOff x="-77000" y="0"/>
            <a:chExt cx="1763395" cy="1152773"/>
          </a:xfrm>
        </p:grpSpPr>
        <p:pic>
          <p:nvPicPr>
            <p:cNvPr id="24" name="Graphic 1913921939"/>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276225" y="0"/>
              <a:ext cx="1042670" cy="1042670"/>
            </a:xfrm>
            <a:prstGeom prst="rect">
              <a:avLst/>
            </a:prstGeom>
          </p:spPr>
        </p:pic>
        <p:sp>
          <p:nvSpPr>
            <p:cNvPr id="25" name="TextBox 32"/>
            <p:cNvSpPr txBox="1"/>
            <p:nvPr/>
          </p:nvSpPr>
          <p:spPr>
            <a:xfrm>
              <a:off x="-77000" y="691763"/>
              <a:ext cx="1763395" cy="461010"/>
            </a:xfrm>
            <a:prstGeom prst="rect">
              <a:avLst/>
            </a:prstGeom>
            <a:noFill/>
          </p:spPr>
          <p:txBody>
            <a:bodyPr spcFirstLastPara="1" wrap="square" numCol="1" rtlCol="0">
              <a:prstTxWarp prst="textArchDown">
                <a:avLst>
                  <a:gd name="adj" fmla="val 1812844"/>
                </a:avLst>
              </a:prstTxWarp>
              <a:noAutofit/>
            </a:bodyPr>
            <a:lstStyle/>
            <a:p>
              <a:pPr algn="ctr">
                <a:spcAft>
                  <a:spcPts val="0"/>
                </a:spcAft>
              </a:pPr>
              <a:r>
                <a:rPr lang="en-US" sz="1200" kern="1200" dirty="0" err="1">
                  <a:solidFill>
                    <a:srgbClr val="000000"/>
                  </a:solidFill>
                  <a:effectLst/>
                  <a:latin typeface="Calibri"/>
                  <a:ea typeface="SimSun"/>
                </a:rPr>
                <a:t>Revisão</a:t>
              </a:r>
              <a:r>
                <a:rPr lang="en-US" sz="1200" kern="1200" dirty="0">
                  <a:solidFill>
                    <a:srgbClr val="000000"/>
                  </a:solidFill>
                  <a:effectLst/>
                  <a:latin typeface="Calibri"/>
                  <a:ea typeface="SimSun"/>
                </a:rPr>
                <a:t> &amp; </a:t>
              </a:r>
              <a:r>
                <a:rPr lang="en-US" sz="1200" kern="1200" dirty="0" err="1">
                  <a:solidFill>
                    <a:srgbClr val="000000"/>
                  </a:solidFill>
                  <a:effectLst/>
                  <a:latin typeface="Calibri"/>
                  <a:ea typeface="SimSun"/>
                </a:rPr>
                <a:t>Reflexão</a:t>
              </a:r>
              <a:endParaRPr lang="en-GB" sz="1050" dirty="0">
                <a:effectLst/>
                <a:latin typeface="Times New Roman"/>
                <a:ea typeface="SimSun"/>
              </a:endParaRPr>
            </a:p>
          </p:txBody>
        </p:sp>
      </p:grpSp>
      <p:grpSp>
        <p:nvGrpSpPr>
          <p:cNvPr id="26" name="Group 25"/>
          <p:cNvGrpSpPr/>
          <p:nvPr/>
        </p:nvGrpSpPr>
        <p:grpSpPr>
          <a:xfrm>
            <a:off x="3975100" y="1997877"/>
            <a:ext cx="1569720" cy="1043750"/>
            <a:chOff x="-46969" y="0"/>
            <a:chExt cx="1569720" cy="1043811"/>
          </a:xfrm>
        </p:grpSpPr>
        <p:pic>
          <p:nvPicPr>
            <p:cNvPr id="27" name="Graphic 2113313850"/>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272955" y="0"/>
              <a:ext cx="941695" cy="941695"/>
            </a:xfrm>
            <a:prstGeom prst="rect">
              <a:avLst/>
            </a:prstGeom>
          </p:spPr>
        </p:pic>
        <p:sp>
          <p:nvSpPr>
            <p:cNvPr id="28" name="TextBox 32"/>
            <p:cNvSpPr txBox="1"/>
            <p:nvPr/>
          </p:nvSpPr>
          <p:spPr>
            <a:xfrm>
              <a:off x="-46969" y="640586"/>
              <a:ext cx="1569720" cy="403225"/>
            </a:xfrm>
            <a:prstGeom prst="rect">
              <a:avLst/>
            </a:prstGeom>
            <a:noFill/>
          </p:spPr>
          <p:txBody>
            <a:bodyPr spcFirstLastPara="1" wrap="square" numCol="1" rtlCol="0">
              <a:prstTxWarp prst="textArchDown">
                <a:avLst>
                  <a:gd name="adj" fmla="val 1812844"/>
                </a:avLst>
              </a:prstTxWarp>
              <a:noAutofit/>
            </a:bodyPr>
            <a:lstStyle/>
            <a:p>
              <a:pPr algn="ctr">
                <a:spcAft>
                  <a:spcPts val="0"/>
                </a:spcAft>
              </a:pPr>
              <a:r>
                <a:rPr lang="en-US" sz="1400" kern="1200" dirty="0" err="1">
                  <a:solidFill>
                    <a:srgbClr val="000000"/>
                  </a:solidFill>
                  <a:effectLst/>
                  <a:latin typeface="Calibri"/>
                  <a:ea typeface="SimSun"/>
                </a:rPr>
                <a:t>Interesses</a:t>
              </a:r>
              <a:r>
                <a:rPr lang="en-US" sz="1400" kern="1200" dirty="0">
                  <a:solidFill>
                    <a:srgbClr val="000000"/>
                  </a:solidFill>
                  <a:effectLst/>
                  <a:latin typeface="Calibri"/>
                  <a:ea typeface="SimSun"/>
                </a:rPr>
                <a:t> &amp; </a:t>
              </a:r>
              <a:r>
                <a:rPr lang="en-US" sz="1400" kern="1200" dirty="0" err="1">
                  <a:solidFill>
                    <a:srgbClr val="000000"/>
                  </a:solidFill>
                  <a:effectLst/>
                  <a:latin typeface="Calibri"/>
                  <a:ea typeface="SimSun"/>
                </a:rPr>
                <a:t>Objetivos</a:t>
              </a:r>
              <a:endParaRPr lang="en-GB" sz="1100" dirty="0">
                <a:effectLst/>
                <a:latin typeface="Times New Roman"/>
                <a:ea typeface="SimSun"/>
              </a:endParaRPr>
            </a:p>
          </p:txBody>
        </p:sp>
      </p:grpSp>
      <p:grpSp>
        <p:nvGrpSpPr>
          <p:cNvPr id="38" name="Group 37"/>
          <p:cNvGrpSpPr/>
          <p:nvPr/>
        </p:nvGrpSpPr>
        <p:grpSpPr>
          <a:xfrm>
            <a:off x="4737100" y="5497999"/>
            <a:ext cx="1877637" cy="1028699"/>
            <a:chOff x="-251105" y="0"/>
            <a:chExt cx="2180889" cy="1223010"/>
          </a:xfrm>
        </p:grpSpPr>
        <p:pic>
          <p:nvPicPr>
            <p:cNvPr id="39" name="Graphic 25"/>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95275" y="0"/>
              <a:ext cx="1027430" cy="1027430"/>
            </a:xfrm>
            <a:prstGeom prst="rect">
              <a:avLst/>
            </a:prstGeom>
          </p:spPr>
        </p:pic>
        <p:sp>
          <p:nvSpPr>
            <p:cNvPr id="40" name="TextBox 26"/>
            <p:cNvSpPr txBox="1"/>
            <p:nvPr/>
          </p:nvSpPr>
          <p:spPr>
            <a:xfrm>
              <a:off x="-251105" y="563322"/>
              <a:ext cx="2180889" cy="659688"/>
            </a:xfrm>
            <a:prstGeom prst="rect">
              <a:avLst/>
            </a:prstGeom>
            <a:noFill/>
          </p:spPr>
          <p:txBody>
            <a:bodyPr spcFirstLastPara="1" wrap="square" numCol="1" rtlCol="0">
              <a:prstTxWarp prst="textArchDown">
                <a:avLst>
                  <a:gd name="adj" fmla="val 1812844"/>
                </a:avLst>
              </a:prstTxWarp>
              <a:noAutofit/>
            </a:bodyPr>
            <a:lstStyle/>
            <a:p>
              <a:pPr algn="ctr">
                <a:spcAft>
                  <a:spcPts val="0"/>
                </a:spcAft>
              </a:pPr>
              <a:r>
                <a:rPr lang="en-US" sz="2000" kern="1200" dirty="0" err="1">
                  <a:solidFill>
                    <a:srgbClr val="000000"/>
                  </a:solidFill>
                  <a:effectLst/>
                  <a:latin typeface="Calibri"/>
                  <a:ea typeface="SimSun"/>
                </a:rPr>
                <a:t>Engajamento</a:t>
              </a:r>
              <a:r>
                <a:rPr lang="en-US" sz="2000" kern="1200" dirty="0">
                  <a:solidFill>
                    <a:srgbClr val="000000"/>
                  </a:solidFill>
                  <a:effectLst/>
                  <a:latin typeface="Calibri"/>
                  <a:ea typeface="SimSun"/>
                </a:rPr>
                <a:t> com </a:t>
              </a:r>
              <a:r>
                <a:rPr lang="en-US" sz="2000" kern="1200" dirty="0" err="1">
                  <a:solidFill>
                    <a:srgbClr val="000000"/>
                  </a:solidFill>
                  <a:effectLst/>
                  <a:latin typeface="Calibri"/>
                  <a:ea typeface="SimSun"/>
                </a:rPr>
                <a:t>os</a:t>
              </a:r>
              <a:r>
                <a:rPr lang="en-US" sz="2000" kern="1200" dirty="0">
                  <a:solidFill>
                    <a:srgbClr val="000000"/>
                  </a:solidFill>
                  <a:effectLst/>
                  <a:latin typeface="Calibri"/>
                  <a:ea typeface="SimSun"/>
                </a:rPr>
                <a:t> Dados</a:t>
              </a:r>
              <a:endParaRPr lang="en-GB" sz="1600" dirty="0">
                <a:effectLst/>
                <a:latin typeface="Times New Roman"/>
                <a:ea typeface="SimSun"/>
              </a:endParaRPr>
            </a:p>
          </p:txBody>
        </p:sp>
      </p:grpSp>
      <p:grpSp>
        <p:nvGrpSpPr>
          <p:cNvPr id="41" name="Group 40"/>
          <p:cNvGrpSpPr/>
          <p:nvPr/>
        </p:nvGrpSpPr>
        <p:grpSpPr>
          <a:xfrm>
            <a:off x="5956300" y="4355372"/>
            <a:ext cx="1576704" cy="968659"/>
            <a:chOff x="-77000" y="0"/>
            <a:chExt cx="1797685" cy="1169258"/>
          </a:xfrm>
        </p:grpSpPr>
        <p:pic>
          <p:nvPicPr>
            <p:cNvPr id="42" name="Graphic 37"/>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76225" y="0"/>
              <a:ext cx="1027430" cy="1027430"/>
            </a:xfrm>
            <a:prstGeom prst="rect">
              <a:avLst/>
            </a:prstGeom>
          </p:spPr>
        </p:pic>
        <p:sp>
          <p:nvSpPr>
            <p:cNvPr id="43" name="TextBox 38"/>
            <p:cNvSpPr txBox="1"/>
            <p:nvPr/>
          </p:nvSpPr>
          <p:spPr>
            <a:xfrm>
              <a:off x="-77000" y="708248"/>
              <a:ext cx="1797685" cy="461010"/>
            </a:xfrm>
            <a:prstGeom prst="rect">
              <a:avLst/>
            </a:prstGeom>
            <a:noFill/>
          </p:spPr>
          <p:txBody>
            <a:bodyPr spcFirstLastPara="1" wrap="square" numCol="1" rtlCol="0">
              <a:prstTxWarp prst="textArchDown">
                <a:avLst>
                  <a:gd name="adj" fmla="val 1812844"/>
                </a:avLst>
              </a:prstTxWarp>
              <a:noAutofit/>
            </a:bodyPr>
            <a:lstStyle/>
            <a:p>
              <a:pPr algn="ctr">
                <a:spcAft>
                  <a:spcPts val="0"/>
                </a:spcAft>
              </a:pPr>
              <a:r>
                <a:rPr lang="en-US" sz="1200" kern="1200" dirty="0" err="1">
                  <a:solidFill>
                    <a:srgbClr val="000000"/>
                  </a:solidFill>
                  <a:effectLst/>
                  <a:latin typeface="Calibri"/>
                  <a:ea typeface="SimSun"/>
                </a:rPr>
                <a:t>Planos</a:t>
              </a:r>
              <a:r>
                <a:rPr lang="en-US" sz="1200" kern="1200" dirty="0">
                  <a:solidFill>
                    <a:srgbClr val="000000"/>
                  </a:solidFill>
                  <a:effectLst/>
                  <a:latin typeface="Calibri"/>
                  <a:ea typeface="SimSun"/>
                </a:rPr>
                <a:t> &amp; </a:t>
              </a:r>
              <a:r>
                <a:rPr lang="en-US" sz="1200" kern="1200" dirty="0" err="1">
                  <a:solidFill>
                    <a:srgbClr val="000000"/>
                  </a:solidFill>
                  <a:effectLst/>
                  <a:latin typeface="Calibri"/>
                  <a:ea typeface="SimSun"/>
                </a:rPr>
                <a:t>Métodos</a:t>
              </a:r>
              <a:endParaRPr lang="en-GB" sz="1050" dirty="0">
                <a:effectLst/>
                <a:latin typeface="Times New Roman"/>
                <a:ea typeface="SimSun"/>
              </a:endParaRPr>
            </a:p>
          </p:txBody>
        </p:sp>
      </p:grpSp>
      <p:grpSp>
        <p:nvGrpSpPr>
          <p:cNvPr id="44" name="Group 43"/>
          <p:cNvGrpSpPr/>
          <p:nvPr/>
        </p:nvGrpSpPr>
        <p:grpSpPr>
          <a:xfrm>
            <a:off x="5803900" y="2611872"/>
            <a:ext cx="1721485" cy="1017153"/>
            <a:chOff x="0" y="0"/>
            <a:chExt cx="1721851" cy="1017527"/>
          </a:xfrm>
        </p:grpSpPr>
        <p:sp>
          <p:nvSpPr>
            <p:cNvPr id="45" name="TextBox 29"/>
            <p:cNvSpPr txBox="1"/>
            <p:nvPr/>
          </p:nvSpPr>
          <p:spPr>
            <a:xfrm>
              <a:off x="0" y="631105"/>
              <a:ext cx="1721851" cy="386422"/>
            </a:xfrm>
            <a:prstGeom prst="rect">
              <a:avLst/>
            </a:prstGeom>
            <a:noFill/>
          </p:spPr>
          <p:txBody>
            <a:bodyPr spcFirstLastPara="1" wrap="square" numCol="1" rtlCol="0">
              <a:prstTxWarp prst="textArchDown">
                <a:avLst>
                  <a:gd name="adj" fmla="val 1812844"/>
                </a:avLst>
              </a:prstTxWarp>
              <a:noAutofit/>
            </a:bodyPr>
            <a:lstStyle/>
            <a:p>
              <a:pPr algn="ctr">
                <a:spcAft>
                  <a:spcPts val="0"/>
                </a:spcAft>
              </a:pPr>
              <a:r>
                <a:rPr lang="en-US" sz="1200" kern="1200">
                  <a:solidFill>
                    <a:srgbClr val="000000"/>
                  </a:solidFill>
                  <a:effectLst/>
                  <a:latin typeface="Calibri"/>
                  <a:ea typeface="SimSun"/>
                </a:rPr>
                <a:t>Foco &amp; Perguntas</a:t>
              </a:r>
              <a:endParaRPr lang="en-GB" sz="1050">
                <a:effectLst/>
                <a:latin typeface="Times New Roman"/>
                <a:ea typeface="SimSun"/>
              </a:endParaRPr>
            </a:p>
          </p:txBody>
        </p:sp>
        <p:pic>
          <p:nvPicPr>
            <p:cNvPr id="46" name="Graphic 28"/>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368490" y="0"/>
              <a:ext cx="914400" cy="900752"/>
            </a:xfrm>
            <a:prstGeom prst="rect">
              <a:avLst/>
            </a:prstGeom>
          </p:spPr>
        </p:pic>
      </p:grpSp>
      <p:sp>
        <p:nvSpPr>
          <p:cNvPr id="47" name="Oval 46"/>
          <p:cNvSpPr/>
          <p:nvPr/>
        </p:nvSpPr>
        <p:spPr>
          <a:xfrm>
            <a:off x="2485178" y="1915945"/>
            <a:ext cx="1518022" cy="473551"/>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200" dirty="0" err="1">
                <a:solidFill>
                  <a:schemeClr val="bg1"/>
                </a:solidFill>
              </a:rPr>
              <a:t>Autoavaliação</a:t>
            </a:r>
            <a:endParaRPr lang="en-US" sz="1200" dirty="0">
              <a:solidFill>
                <a:schemeClr val="bg1"/>
              </a:solidFill>
            </a:endParaRPr>
          </a:p>
        </p:txBody>
      </p:sp>
      <p:grpSp>
        <p:nvGrpSpPr>
          <p:cNvPr id="104" name="Group 103"/>
          <p:cNvGrpSpPr/>
          <p:nvPr/>
        </p:nvGrpSpPr>
        <p:grpSpPr>
          <a:xfrm>
            <a:off x="1415739" y="1915945"/>
            <a:ext cx="7550923" cy="5065880"/>
            <a:chOff x="1415739" y="1915945"/>
            <a:chExt cx="7550923" cy="5065880"/>
          </a:xfrm>
        </p:grpSpPr>
        <p:grpSp>
          <p:nvGrpSpPr>
            <p:cNvPr id="29" name="Group 28"/>
            <p:cNvGrpSpPr/>
            <p:nvPr/>
          </p:nvGrpSpPr>
          <p:grpSpPr>
            <a:xfrm>
              <a:off x="2237739" y="4314825"/>
              <a:ext cx="1203961" cy="1004023"/>
              <a:chOff x="79117" y="0"/>
              <a:chExt cx="1309370" cy="1188886"/>
            </a:xfrm>
          </p:grpSpPr>
          <p:pic>
            <p:nvPicPr>
              <p:cNvPr id="30" name="Graphic 1945063479"/>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269296" y="0"/>
                <a:ext cx="1036320" cy="1036320"/>
              </a:xfrm>
              <a:prstGeom prst="rect">
                <a:avLst/>
              </a:prstGeom>
            </p:spPr>
          </p:pic>
          <p:sp>
            <p:nvSpPr>
              <p:cNvPr id="31" name="TextBox 23"/>
              <p:cNvSpPr txBox="1"/>
              <p:nvPr/>
            </p:nvSpPr>
            <p:spPr>
              <a:xfrm>
                <a:off x="79117" y="727643"/>
                <a:ext cx="1309370" cy="461243"/>
              </a:xfrm>
              <a:prstGeom prst="rect">
                <a:avLst/>
              </a:prstGeom>
              <a:noFill/>
            </p:spPr>
            <p:txBody>
              <a:bodyPr spcFirstLastPara="1" wrap="square" numCol="1" rtlCol="0">
                <a:prstTxWarp prst="textArchDown">
                  <a:avLst>
                    <a:gd name="adj" fmla="val 1812844"/>
                  </a:avLst>
                </a:prstTxWarp>
                <a:noAutofit/>
              </a:bodyPr>
              <a:lstStyle/>
              <a:p>
                <a:pPr algn="ctr">
                  <a:spcAft>
                    <a:spcPts val="0"/>
                  </a:spcAft>
                </a:pPr>
                <a:r>
                  <a:rPr lang="en-US" sz="1200" kern="1200" dirty="0">
                    <a:solidFill>
                      <a:srgbClr val="000000"/>
                    </a:solidFill>
                    <a:effectLst/>
                    <a:latin typeface="Calibri"/>
                    <a:ea typeface="SimSun"/>
                  </a:rPr>
                  <a:t>Plano de </a:t>
                </a:r>
                <a:r>
                  <a:rPr lang="en-US" sz="1200" kern="1200" dirty="0" err="1">
                    <a:solidFill>
                      <a:srgbClr val="000000"/>
                    </a:solidFill>
                    <a:effectLst/>
                    <a:latin typeface="Calibri"/>
                    <a:ea typeface="SimSun"/>
                  </a:rPr>
                  <a:t>Ação</a:t>
                </a:r>
                <a:endParaRPr lang="en-GB" sz="1050" dirty="0">
                  <a:effectLst/>
                  <a:latin typeface="Times New Roman"/>
                  <a:ea typeface="SimSun"/>
                </a:endParaRPr>
              </a:p>
            </p:txBody>
          </p:sp>
        </p:grpSp>
        <p:grpSp>
          <p:nvGrpSpPr>
            <p:cNvPr id="35" name="Group 34"/>
            <p:cNvGrpSpPr/>
            <p:nvPr/>
          </p:nvGrpSpPr>
          <p:grpSpPr>
            <a:xfrm>
              <a:off x="3106421" y="5457825"/>
              <a:ext cx="1402079" cy="999739"/>
              <a:chOff x="-154000" y="0"/>
              <a:chExt cx="1589405" cy="1166162"/>
            </a:xfrm>
          </p:grpSpPr>
          <p:pic>
            <p:nvPicPr>
              <p:cNvPr id="36" name="Graphic 34"/>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123825" y="0"/>
                <a:ext cx="1042670" cy="1042670"/>
              </a:xfrm>
              <a:prstGeom prst="rect">
                <a:avLst/>
              </a:prstGeom>
            </p:spPr>
          </p:pic>
          <p:sp>
            <p:nvSpPr>
              <p:cNvPr id="37" name="TextBox 35"/>
              <p:cNvSpPr txBox="1"/>
              <p:nvPr/>
            </p:nvSpPr>
            <p:spPr>
              <a:xfrm>
                <a:off x="-154000" y="705152"/>
                <a:ext cx="1589405" cy="461010"/>
              </a:xfrm>
              <a:prstGeom prst="rect">
                <a:avLst/>
              </a:prstGeom>
              <a:noFill/>
            </p:spPr>
            <p:txBody>
              <a:bodyPr spcFirstLastPara="1" wrap="square" numCol="1" rtlCol="0">
                <a:prstTxWarp prst="textArchDown">
                  <a:avLst>
                    <a:gd name="adj" fmla="val 1812844"/>
                  </a:avLst>
                </a:prstTxWarp>
                <a:noAutofit/>
              </a:bodyPr>
              <a:lstStyle/>
              <a:p>
                <a:pPr algn="ctr">
                  <a:spcAft>
                    <a:spcPts val="0"/>
                  </a:spcAft>
                </a:pPr>
                <a:r>
                  <a:rPr lang="en-US" sz="1200" kern="1200" dirty="0" err="1">
                    <a:solidFill>
                      <a:srgbClr val="000000"/>
                    </a:solidFill>
                    <a:effectLst/>
                    <a:latin typeface="Calibri"/>
                    <a:ea typeface="SimSun"/>
                  </a:rPr>
                  <a:t>Interpretação</a:t>
                </a:r>
                <a:endParaRPr lang="en-GB" sz="1050" dirty="0">
                  <a:effectLst/>
                  <a:latin typeface="Times New Roman"/>
                  <a:ea typeface="SimSun"/>
                </a:endParaRPr>
              </a:p>
            </p:txBody>
          </p:sp>
        </p:grpSp>
        <p:sp>
          <p:nvSpPr>
            <p:cNvPr id="52" name="Oval 51"/>
            <p:cNvSpPr/>
            <p:nvPr/>
          </p:nvSpPr>
          <p:spPr>
            <a:xfrm>
              <a:off x="2189419" y="6522293"/>
              <a:ext cx="1099881" cy="459532"/>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200" dirty="0" err="1">
                  <a:solidFill>
                    <a:schemeClr val="bg1"/>
                  </a:solidFill>
                </a:rPr>
                <a:t>Partilhar</a:t>
              </a:r>
              <a:endParaRPr lang="en-GB" sz="1200" dirty="0">
                <a:solidFill>
                  <a:schemeClr val="bg1"/>
                </a:solidFill>
              </a:endParaRPr>
            </a:p>
          </p:txBody>
        </p:sp>
        <p:sp>
          <p:nvSpPr>
            <p:cNvPr id="84" name="Arc 83"/>
            <p:cNvSpPr/>
            <p:nvPr/>
          </p:nvSpPr>
          <p:spPr>
            <a:xfrm>
              <a:off x="3893782" y="3413214"/>
              <a:ext cx="1912985" cy="1810663"/>
            </a:xfrm>
            <a:prstGeom prst="arc">
              <a:avLst>
                <a:gd name="adj1" fmla="val 15399189"/>
                <a:gd name="adj2" fmla="val 14527644"/>
              </a:avLst>
            </a:prstGeom>
            <a:ln w="31750">
              <a:solidFill>
                <a:schemeClr val="bg2">
                  <a:lumMod val="90000"/>
                </a:schemeClr>
              </a:solidFill>
              <a:headEnd type="none" w="med" len="med"/>
              <a:tailEnd type="arrow" w="lg" len="med"/>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GB"/>
            </a:p>
          </p:txBody>
        </p:sp>
        <p:sp>
          <p:nvSpPr>
            <p:cNvPr id="85" name="Oval 84"/>
            <p:cNvSpPr/>
            <p:nvPr/>
          </p:nvSpPr>
          <p:spPr>
            <a:xfrm>
              <a:off x="4235912" y="3958662"/>
              <a:ext cx="1197399" cy="638518"/>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200" dirty="0" err="1">
                  <a:solidFill>
                    <a:schemeClr val="bg1"/>
                  </a:solidFill>
                </a:rPr>
                <a:t>Repita</a:t>
              </a:r>
              <a:r>
                <a:rPr lang="en-US" sz="1200" dirty="0">
                  <a:solidFill>
                    <a:schemeClr val="bg1"/>
                  </a:solidFill>
                </a:rPr>
                <a:t> o </a:t>
              </a:r>
              <a:r>
                <a:rPr lang="en-US" sz="1200" dirty="0" err="1">
                  <a:solidFill>
                    <a:schemeClr val="bg1"/>
                  </a:solidFill>
                </a:rPr>
                <a:t>necessário</a:t>
              </a:r>
              <a:endParaRPr lang="en-GB" sz="1200" dirty="0">
                <a:solidFill>
                  <a:schemeClr val="bg1"/>
                </a:solidFill>
              </a:endParaRPr>
            </a:p>
          </p:txBody>
        </p:sp>
        <p:sp>
          <p:nvSpPr>
            <p:cNvPr id="86" name="Oval 85"/>
            <p:cNvSpPr/>
            <p:nvPr/>
          </p:nvSpPr>
          <p:spPr>
            <a:xfrm>
              <a:off x="1415739" y="2630547"/>
              <a:ext cx="1099881" cy="459532"/>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200" dirty="0" err="1">
                  <a:solidFill>
                    <a:schemeClr val="bg1"/>
                  </a:solidFill>
                </a:rPr>
                <a:t>Partilhar</a:t>
              </a:r>
              <a:endParaRPr lang="en-GB" sz="1200" dirty="0">
                <a:solidFill>
                  <a:schemeClr val="bg1"/>
                </a:solidFill>
              </a:endParaRPr>
            </a:p>
          </p:txBody>
        </p:sp>
        <p:sp>
          <p:nvSpPr>
            <p:cNvPr id="87" name="Oval 86"/>
            <p:cNvSpPr/>
            <p:nvPr/>
          </p:nvSpPr>
          <p:spPr>
            <a:xfrm>
              <a:off x="7540030" y="3769499"/>
              <a:ext cx="1426632" cy="416830"/>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200" dirty="0" err="1">
                  <a:solidFill>
                    <a:schemeClr val="bg1"/>
                  </a:solidFill>
                </a:rPr>
                <a:t>Esquema</a:t>
              </a:r>
              <a:r>
                <a:rPr lang="en-US" sz="1200" dirty="0">
                  <a:solidFill>
                    <a:schemeClr val="bg1"/>
                  </a:solidFill>
                </a:rPr>
                <a:t> de </a:t>
              </a:r>
              <a:r>
                <a:rPr lang="en-US" sz="1200" dirty="0" err="1">
                  <a:solidFill>
                    <a:schemeClr val="bg1"/>
                  </a:solidFill>
                </a:rPr>
                <a:t>codificação</a:t>
              </a:r>
              <a:r>
                <a:rPr lang="en-US" sz="1200" dirty="0">
                  <a:solidFill>
                    <a:schemeClr val="bg1"/>
                  </a:solidFill>
                </a:rPr>
                <a:t> </a:t>
              </a:r>
              <a:endParaRPr lang="en-GB" sz="1200" dirty="0">
                <a:solidFill>
                  <a:schemeClr val="bg1"/>
                </a:solidFill>
              </a:endParaRPr>
            </a:p>
          </p:txBody>
        </p:sp>
        <p:pic>
          <p:nvPicPr>
            <p:cNvPr id="89" name="Graphic 1913921939"/>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2559316" y="2943225"/>
              <a:ext cx="885494" cy="900592"/>
            </a:xfrm>
            <a:prstGeom prst="rect">
              <a:avLst/>
            </a:prstGeom>
          </p:spPr>
        </p:pic>
        <p:pic>
          <p:nvPicPr>
            <p:cNvPr id="92" name="Graphic 2113313850"/>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4305435" y="1997877"/>
              <a:ext cx="941695" cy="941640"/>
            </a:xfrm>
            <a:prstGeom prst="rect">
              <a:avLst/>
            </a:prstGeom>
          </p:spPr>
        </p:pic>
        <p:pic>
          <p:nvPicPr>
            <p:cNvPr id="95" name="Graphic 25"/>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5217917" y="5497999"/>
              <a:ext cx="884566" cy="864193"/>
            </a:xfrm>
            <a:prstGeom prst="rect">
              <a:avLst/>
            </a:prstGeom>
          </p:spPr>
        </p:pic>
        <p:pic>
          <p:nvPicPr>
            <p:cNvPr id="98" name="Graphic 37"/>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6276515" y="4355372"/>
              <a:ext cx="901133" cy="851163"/>
            </a:xfrm>
            <a:prstGeom prst="rect">
              <a:avLst/>
            </a:prstGeom>
          </p:spPr>
        </p:pic>
        <p:pic>
          <p:nvPicPr>
            <p:cNvPr id="102" name="Graphic 28"/>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6182722" y="2611872"/>
              <a:ext cx="914206" cy="900421"/>
            </a:xfrm>
            <a:prstGeom prst="rect">
              <a:avLst/>
            </a:prstGeom>
          </p:spPr>
        </p:pic>
        <p:sp>
          <p:nvSpPr>
            <p:cNvPr id="103" name="Oval 102"/>
            <p:cNvSpPr/>
            <p:nvPr/>
          </p:nvSpPr>
          <p:spPr>
            <a:xfrm>
              <a:off x="2495589" y="1915945"/>
              <a:ext cx="1518022" cy="473551"/>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200" dirty="0" err="1">
                  <a:solidFill>
                    <a:schemeClr val="bg1"/>
                  </a:solidFill>
                </a:rPr>
                <a:t>Autoavaliação</a:t>
              </a:r>
              <a:endParaRPr lang="en-US" sz="1200" dirty="0">
                <a:solidFill>
                  <a:schemeClr val="bg1"/>
                </a:solidFill>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6"/>
          <p:cNvSpPr txBox="1"/>
          <p:nvPr/>
        </p:nvSpPr>
        <p:spPr>
          <a:xfrm>
            <a:off x="5285281" y="7088109"/>
            <a:ext cx="121920" cy="167640"/>
          </a:xfrm>
          <a:prstGeom prst="rect">
            <a:avLst/>
          </a:prstGeom>
        </p:spPr>
        <p:txBody>
          <a:bodyPr vert="horz" wrap="square" lIns="0" tIns="635" rIns="0" bIns="0" rtlCol="0">
            <a:spAutoFit/>
          </a:bodyPr>
          <a:lstStyle/>
          <a:p>
            <a:pPr marL="25400">
              <a:lnSpc>
                <a:spcPct val="100000"/>
              </a:lnSpc>
              <a:spcBef>
                <a:spcPts val="5"/>
              </a:spcBef>
            </a:pPr>
            <a:r>
              <a:rPr sz="1000" dirty="0">
                <a:latin typeface="Arial" panose="020B0604020202020204"/>
                <a:cs typeface="Arial" panose="020B0604020202020204"/>
              </a:rPr>
              <a:t>4</a:t>
            </a:r>
            <a:endParaRPr sz="1000">
              <a:latin typeface="Arial" panose="020B0604020202020204"/>
              <a:cs typeface="Arial" panose="020B0604020202020204"/>
            </a:endParaRPr>
          </a:p>
        </p:txBody>
      </p:sp>
      <p:sp>
        <p:nvSpPr>
          <p:cNvPr id="2" name="object 2"/>
          <p:cNvSpPr txBox="1"/>
          <p:nvPr/>
        </p:nvSpPr>
        <p:spPr>
          <a:xfrm>
            <a:off x="317500" y="504825"/>
            <a:ext cx="4230370" cy="990600"/>
          </a:xfrm>
          <a:prstGeom prst="rect">
            <a:avLst/>
          </a:prstGeom>
          <a:ln w="31733">
            <a:solidFill>
              <a:srgbClr val="2791A6"/>
            </a:solidFill>
          </a:ln>
        </p:spPr>
        <p:txBody>
          <a:bodyPr vert="horz" wrap="square" lIns="0" tIns="76835" rIns="0" bIns="0" rtlCol="0">
            <a:noAutofit/>
          </a:bodyPr>
          <a:lstStyle/>
          <a:p>
            <a:pPr marL="361950" algn="ctr">
              <a:lnSpc>
                <a:spcPct val="100000"/>
              </a:lnSpc>
              <a:spcBef>
                <a:spcPts val="605"/>
              </a:spcBef>
            </a:pPr>
            <a:r>
              <a:rPr sz="1200" b="1" dirty="0" err="1">
                <a:latin typeface="Arial" panose="020B0604020202020204"/>
                <a:cs typeface="Arial" panose="020B0604020202020204"/>
              </a:rPr>
              <a:t>Exemplos</a:t>
            </a:r>
            <a:r>
              <a:rPr sz="1200" b="1" dirty="0">
                <a:latin typeface="Arial" panose="020B0604020202020204"/>
                <a:cs typeface="Arial" panose="020B0604020202020204"/>
              </a:rPr>
              <a:t> de</a:t>
            </a:r>
            <a:r>
              <a:rPr lang="en-US" sz="1200" b="1" dirty="0">
                <a:latin typeface="Arial" panose="020B0604020202020204"/>
                <a:cs typeface="Arial" panose="020B0604020202020204"/>
              </a:rPr>
              <a:t> </a:t>
            </a:r>
            <a:r>
              <a:rPr lang="en-US" sz="1200" b="1" dirty="0" err="1">
                <a:latin typeface="Arial" panose="020B0604020202020204"/>
                <a:cs typeface="Arial" panose="020B0604020202020204"/>
              </a:rPr>
              <a:t>p</a:t>
            </a:r>
            <a:r>
              <a:rPr sz="1200" b="1" dirty="0" err="1">
                <a:latin typeface="Arial" panose="020B0604020202020204"/>
                <a:cs typeface="Arial" panose="020B0604020202020204"/>
              </a:rPr>
              <a:t>esquisas</a:t>
            </a:r>
            <a:r>
              <a:rPr sz="1200" b="1" dirty="0">
                <a:latin typeface="Arial" panose="020B0604020202020204"/>
                <a:cs typeface="Arial" panose="020B0604020202020204"/>
              </a:rPr>
              <a:t> de </a:t>
            </a:r>
            <a:r>
              <a:rPr lang="en-US" sz="1200" b="1" dirty="0" err="1">
                <a:latin typeface="Arial" panose="020B0604020202020204"/>
                <a:cs typeface="Arial" panose="020B0604020202020204"/>
              </a:rPr>
              <a:t>p</a:t>
            </a:r>
            <a:r>
              <a:rPr sz="1200" b="1" dirty="0" err="1">
                <a:latin typeface="Arial" panose="020B0604020202020204"/>
                <a:cs typeface="Arial" panose="020B0604020202020204"/>
              </a:rPr>
              <a:t>rofessores</a:t>
            </a:r>
            <a:endParaRPr sz="1200" b="1" dirty="0">
              <a:latin typeface="Arial" panose="020B0604020202020204"/>
              <a:cs typeface="Arial" panose="020B0604020202020204"/>
            </a:endParaRPr>
          </a:p>
          <a:p>
            <a:pPr marL="95250" algn="l">
              <a:lnSpc>
                <a:spcPct val="100000"/>
              </a:lnSpc>
              <a:spcBef>
                <a:spcPts val="605"/>
              </a:spcBef>
            </a:pPr>
            <a:r>
              <a:rPr sz="1200" dirty="0">
                <a:latin typeface="Arial" panose="020B0604020202020204"/>
                <a:cs typeface="Arial" panose="020B0604020202020204"/>
              </a:rPr>
              <a:t>Aqui estão alguns exemplos de como os professores usaram o kit T-SED</a:t>
            </a:r>
            <a:r>
              <a:rPr lang="en-US" sz="1200" dirty="0">
                <a:latin typeface="Arial" panose="020B0604020202020204"/>
                <a:cs typeface="Arial" panose="020B0604020202020204"/>
              </a:rPr>
              <a:t>ptio</a:t>
            </a:r>
            <a:r>
              <a:rPr sz="1200" dirty="0">
                <a:latin typeface="Arial" panose="020B0604020202020204"/>
                <a:cs typeface="Arial" panose="020B0604020202020204"/>
              </a:rPr>
              <a:t>A para conduzir suas próprias pesquisas em sala de aula.</a:t>
            </a:r>
          </a:p>
        </p:txBody>
      </p:sp>
      <p:sp>
        <p:nvSpPr>
          <p:cNvPr id="3" name="object 3"/>
          <p:cNvSpPr txBox="1"/>
          <p:nvPr/>
        </p:nvSpPr>
        <p:spPr>
          <a:xfrm>
            <a:off x="469900" y="1727261"/>
            <a:ext cx="3886200" cy="4721164"/>
          </a:xfrm>
          <a:prstGeom prst="rect">
            <a:avLst/>
          </a:prstGeom>
          <a:solidFill>
            <a:srgbClr val="E6CCE6"/>
          </a:solidFill>
          <a:ln w="9520">
            <a:solidFill>
              <a:srgbClr val="000000"/>
            </a:solidFill>
          </a:ln>
        </p:spPr>
        <p:txBody>
          <a:bodyPr vert="horz" wrap="square" lIns="0" tIns="78105" rIns="0" bIns="0" rtlCol="0">
            <a:spAutoFit/>
          </a:bodyPr>
          <a:lstStyle/>
          <a:p>
            <a:pPr marL="95250" algn="ctr" fontAlgn="auto">
              <a:lnSpc>
                <a:spcPct val="100000"/>
              </a:lnSpc>
              <a:spcBef>
                <a:spcPts val="800"/>
              </a:spcBef>
            </a:pPr>
            <a:r>
              <a:rPr sz="1000" b="1" dirty="0">
                <a:latin typeface="Arial" panose="020B0604020202020204"/>
                <a:cs typeface="Arial" panose="020B0604020202020204"/>
              </a:rPr>
              <a:t>Investigação de Gary:</a:t>
            </a:r>
          </a:p>
          <a:p>
            <a:pPr marL="95250" algn="ctr" fontAlgn="auto">
              <a:lnSpc>
                <a:spcPct val="100000"/>
              </a:lnSpc>
              <a:spcBef>
                <a:spcPts val="800"/>
              </a:spcBef>
            </a:pPr>
            <a:r>
              <a:rPr sz="1000" b="1" dirty="0">
                <a:latin typeface="Arial" panose="020B0604020202020204"/>
                <a:cs typeface="Arial" panose="020B0604020202020204"/>
              </a:rPr>
              <a:t>Construindo diálogo em atividades de faz de conta</a:t>
            </a:r>
          </a:p>
          <a:p>
            <a:pPr marL="95250" fontAlgn="auto">
              <a:lnSpc>
                <a:spcPct val="100000"/>
              </a:lnSpc>
              <a:spcBef>
                <a:spcPts val="1400"/>
              </a:spcBef>
              <a:spcAft>
                <a:spcPts val="600"/>
              </a:spcAft>
            </a:pPr>
            <a:r>
              <a:rPr sz="1000" dirty="0">
                <a:latin typeface="Arial" panose="020B0604020202020204"/>
                <a:cs typeface="Arial" panose="020B0604020202020204"/>
              </a:rPr>
              <a:t>Eu sou um professor de crianças de 4-5 anos, e a área de faz de conta é uma parte importante da sala de aula da Fundação da Primeira Infância (EYFS) porque sempre vinculamos as atividades na área de faz de conta ao </a:t>
            </a:r>
            <a:r>
              <a:rPr sz="1000" i="1" dirty="0">
                <a:latin typeface="Arial" panose="020B0604020202020204"/>
                <a:cs typeface="Arial" panose="020B0604020202020204"/>
              </a:rPr>
              <a:t>framework</a:t>
            </a:r>
            <a:r>
              <a:rPr sz="1000" dirty="0">
                <a:latin typeface="Arial" panose="020B0604020202020204"/>
                <a:cs typeface="Arial" panose="020B0604020202020204"/>
              </a:rPr>
              <a:t> de desenvolvimento da EYFS. Quando usei a ferramenta de autoavaliação, percebi que, devido ao fluxo livre da turma, eu precisava descobrir exatamente como as crianças estavam usando a área e, especialmente, como elas respondiam umas às outras.</a:t>
            </a:r>
          </a:p>
          <a:p>
            <a:pPr marL="95250" fontAlgn="auto">
              <a:lnSpc>
                <a:spcPct val="100000"/>
              </a:lnSpc>
              <a:spcBef>
                <a:spcPts val="800"/>
              </a:spcBef>
              <a:spcAft>
                <a:spcPts val="0"/>
              </a:spcAft>
            </a:pPr>
            <a:r>
              <a:rPr sz="1000" dirty="0">
                <a:latin typeface="Arial" panose="020B0604020202020204"/>
                <a:cs typeface="Arial" panose="020B0604020202020204"/>
              </a:rPr>
              <a:t>Decidi observar as crianças brincando na área de faz de conta para ver como elas </a:t>
            </a:r>
            <a:r>
              <a:rPr sz="1000" b="1" dirty="0">
                <a:latin typeface="Arial" panose="020B0604020202020204"/>
                <a:cs typeface="Arial" panose="020B0604020202020204"/>
              </a:rPr>
              <a:t>desenvolviam as ideias umas das ou</a:t>
            </a:r>
            <a:r>
              <a:rPr sz="1000" dirty="0">
                <a:latin typeface="Arial" panose="020B0604020202020204"/>
                <a:cs typeface="Arial" panose="020B0604020202020204"/>
              </a:rPr>
              <a:t>tras como base para o diálogo entre elas. Usei os modelos 2C e 2D para codificar ao vivo e descobri que algumas crianças desenvolviam sua expressão criativa em sua conversa com os outros, incorporando novas ideias em suas brincadeiras. No entanto, outras crianças brincavam principalmente sozinhas e não ouviam ou respondiam às outras crianças.</a:t>
            </a:r>
          </a:p>
          <a:p>
            <a:pPr marL="95250" fontAlgn="auto">
              <a:lnSpc>
                <a:spcPct val="100000"/>
              </a:lnSpc>
              <a:spcBef>
                <a:spcPts val="1400"/>
              </a:spcBef>
              <a:spcAft>
                <a:spcPts val="600"/>
              </a:spcAft>
            </a:pPr>
            <a:r>
              <a:rPr sz="1000" dirty="0">
                <a:latin typeface="Arial" panose="020B0604020202020204"/>
                <a:cs typeface="Arial" panose="020B0604020202020204"/>
              </a:rPr>
              <a:t>Depois disso, decidi perguntar às crianças se queriam brincar na área de faz de conta em duplas e compartilhar ideias sobre como brincar. Descobri que as crianças só respondiam às ideias umas das outras se estivessem animadas com elas - mas também percebi que as crianças começaram a se conscientizar de um círculo mais amplo de parceiros de brincadeira do que seus poucos amigos usuais. Isso significava que elas estavam ouvindo uma variedade de ideias </a:t>
            </a:r>
            <a:r>
              <a:rPr sz="1000" dirty="0" err="1">
                <a:latin typeface="Arial" panose="020B0604020202020204"/>
                <a:cs typeface="Arial" panose="020B0604020202020204"/>
              </a:rPr>
              <a:t>diferentes</a:t>
            </a:r>
            <a:r>
              <a:rPr sz="1000" dirty="0">
                <a:latin typeface="Arial" panose="020B0604020202020204"/>
                <a:cs typeface="Arial" panose="020B0604020202020204"/>
              </a:rPr>
              <a:t>.</a:t>
            </a:r>
            <a:endParaRPr lang="en-US" sz="1000" dirty="0">
              <a:latin typeface="Arial" panose="020B0604020202020204"/>
              <a:cs typeface="Arial" panose="020B0604020202020204"/>
            </a:endParaRPr>
          </a:p>
        </p:txBody>
      </p:sp>
      <p:sp>
        <p:nvSpPr>
          <p:cNvPr id="4" name="object 4"/>
          <p:cNvSpPr txBox="1"/>
          <p:nvPr/>
        </p:nvSpPr>
        <p:spPr>
          <a:xfrm>
            <a:off x="4808808" y="581025"/>
            <a:ext cx="5565140" cy="2895600"/>
          </a:xfrm>
          <a:prstGeom prst="rect">
            <a:avLst/>
          </a:prstGeom>
          <a:solidFill>
            <a:srgbClr val="E6B9B8"/>
          </a:solidFill>
          <a:ln w="9520">
            <a:solidFill>
              <a:srgbClr val="000000"/>
            </a:solidFill>
          </a:ln>
        </p:spPr>
        <p:txBody>
          <a:bodyPr vert="horz" wrap="square" lIns="0" tIns="78740" rIns="0" bIns="0" rtlCol="0">
            <a:noAutofit/>
          </a:bodyPr>
          <a:lstStyle/>
          <a:p>
            <a:pPr indent="0" algn="ctr" fontAlgn="auto">
              <a:lnSpc>
                <a:spcPct val="100000"/>
              </a:lnSpc>
              <a:spcBef>
                <a:spcPts val="600"/>
              </a:spcBef>
            </a:pPr>
            <a:r>
              <a:rPr sz="1000" b="1" dirty="0">
                <a:latin typeface="Arial" panose="020B0604020202020204"/>
                <a:cs typeface="Arial" panose="020B0604020202020204"/>
              </a:rPr>
              <a:t>Investigação de Kiran:</a:t>
            </a:r>
          </a:p>
          <a:p>
            <a:pPr indent="0" algn="ctr" fontAlgn="auto">
              <a:lnSpc>
                <a:spcPct val="100000"/>
              </a:lnSpc>
              <a:spcBef>
                <a:spcPts val="600"/>
              </a:spcBef>
            </a:pPr>
            <a:r>
              <a:rPr sz="1000" b="1" dirty="0">
                <a:latin typeface="Arial" panose="020B0604020202020204"/>
                <a:cs typeface="Arial" panose="020B0604020202020204"/>
              </a:rPr>
              <a:t>Questionando as ideias uns dos outros em história</a:t>
            </a:r>
          </a:p>
          <a:p>
            <a:pPr marL="95250" fontAlgn="auto">
              <a:lnSpc>
                <a:spcPct val="100000"/>
              </a:lnSpc>
              <a:spcBef>
                <a:spcPts val="600"/>
              </a:spcBef>
            </a:pPr>
            <a:r>
              <a:rPr sz="1000" dirty="0">
                <a:latin typeface="Arial" panose="020B0604020202020204"/>
                <a:cs typeface="Arial" panose="020B0604020202020204"/>
              </a:rPr>
              <a:t>Sou um professor de história do ensino secundário (para crianças de 11-16 anos) e, usando a ferramenta de autoavaliação, me perguntei se meus alunos entendiam como interrogar as ideias uns dos outros sobre fontes históricas. Decidi observar quanto desafio às ideias uns dos outros estava acontecendo quando os alunos estavam analisando fontes em duplas. Além disso, queria que os alunos mesmos percebessem o quão importante é questionar as ideias uns dos outros - porque algumas fontes podem ser intencionalmente enganosas.</a:t>
            </a:r>
          </a:p>
          <a:p>
            <a:pPr marL="95250">
              <a:lnSpc>
                <a:spcPct val="100000"/>
              </a:lnSpc>
              <a:spcBef>
                <a:spcPts val="620"/>
              </a:spcBef>
            </a:pPr>
            <a:endParaRPr sz="1000" dirty="0">
              <a:latin typeface="Arial" panose="020B0604020202020204"/>
              <a:cs typeface="Arial" panose="020B0604020202020204"/>
            </a:endParaRPr>
          </a:p>
          <a:p>
            <a:pPr marL="95250" fontAlgn="auto">
              <a:lnSpc>
                <a:spcPct val="100000"/>
              </a:lnSpc>
            </a:pPr>
            <a:r>
              <a:rPr sz="1000" dirty="0">
                <a:latin typeface="Arial" panose="020B0604020202020204"/>
                <a:cs typeface="Arial" panose="020B0604020202020204"/>
              </a:rPr>
              <a:t>Enquanto alguns alunos trabalhavam em duplas, pedi a outros para fazer uma contagem de quantas vezes cada aluno no par questionava ou desafiava ao longo de um período de 10 minutos. Depois, esses alunos deram feedback à turma sobre suas observações. Isso levou a uma discussão de classe muito produtiva sobre questionar as ideias uns dos outros e a própria fonte, para que os alunos estivessem refletindo sobre sua aprendizagem, além de obterem uma compreensão mais profunda do uso de fontes na história.</a:t>
            </a:r>
          </a:p>
        </p:txBody>
      </p:sp>
      <p:sp>
        <p:nvSpPr>
          <p:cNvPr id="5" name="object 5"/>
          <p:cNvSpPr txBox="1"/>
          <p:nvPr/>
        </p:nvSpPr>
        <p:spPr>
          <a:xfrm>
            <a:off x="4790763" y="3629025"/>
            <a:ext cx="5572760" cy="2847574"/>
          </a:xfrm>
          <a:prstGeom prst="rect">
            <a:avLst/>
          </a:prstGeom>
          <a:solidFill>
            <a:srgbClr val="B9CDE5"/>
          </a:solidFill>
          <a:ln w="9520">
            <a:solidFill>
              <a:srgbClr val="000000"/>
            </a:solidFill>
          </a:ln>
        </p:spPr>
        <p:txBody>
          <a:bodyPr vert="horz" wrap="square" lIns="0" tIns="76835" rIns="0" bIns="0" rtlCol="0">
            <a:spAutoFit/>
          </a:bodyPr>
          <a:lstStyle/>
          <a:p>
            <a:pPr marR="9525" algn="ctr">
              <a:lnSpc>
                <a:spcPct val="100000"/>
              </a:lnSpc>
              <a:spcBef>
                <a:spcPts val="605"/>
              </a:spcBef>
            </a:pPr>
            <a:r>
              <a:rPr sz="1000" b="1" dirty="0">
                <a:latin typeface="Arial" panose="020B0604020202020204"/>
                <a:cs typeface="Arial" panose="020B0604020202020204"/>
              </a:rPr>
              <a:t>Investigação de Lily:</a:t>
            </a:r>
          </a:p>
          <a:p>
            <a:pPr marR="9525" algn="ctr">
              <a:lnSpc>
                <a:spcPct val="100000"/>
              </a:lnSpc>
              <a:spcBef>
                <a:spcPts val="605"/>
              </a:spcBef>
            </a:pPr>
            <a:r>
              <a:rPr sz="1000" b="1" dirty="0">
                <a:latin typeface="Arial" panose="020B0604020202020204"/>
                <a:cs typeface="Arial" panose="020B0604020202020204"/>
              </a:rPr>
              <a:t>Desenvolvendo raciocínio em trabalhos em grupo de ciências</a:t>
            </a:r>
          </a:p>
          <a:p>
            <a:pPr marL="95250" marR="9525" algn="l">
              <a:lnSpc>
                <a:spcPct val="100000"/>
              </a:lnSpc>
              <a:spcBef>
                <a:spcPts val="605"/>
              </a:spcBef>
            </a:pPr>
            <a:r>
              <a:rPr sz="1000" dirty="0">
                <a:latin typeface="Arial" panose="020B0604020202020204"/>
                <a:cs typeface="Arial" panose="020B0604020202020204"/>
              </a:rPr>
              <a:t>Eu ensino crianças de 9-10 anos e estava preocupada que não houvesse raciocínio suficiente acontecendo em minha sala de aula, depois de usar a ferramenta de autoavaliação. Senti que isso era particularmente verdadeiro em ciências, onde nem todas as crianças estavam demonstrando seu raciocínio, por exemplo, aplicando seus conhecimentos para fazer previsões, etc.</a:t>
            </a:r>
          </a:p>
          <a:p>
            <a:pPr marL="95250" marR="9525" algn="l">
              <a:lnSpc>
                <a:spcPct val="100000"/>
              </a:lnSpc>
              <a:spcBef>
                <a:spcPts val="605"/>
              </a:spcBef>
            </a:pPr>
            <a:r>
              <a:rPr sz="1000" dirty="0" err="1">
                <a:latin typeface="Arial" panose="020B0604020202020204"/>
                <a:cs typeface="Arial" panose="020B0604020202020204"/>
              </a:rPr>
              <a:t>Decidi</a:t>
            </a:r>
            <a:r>
              <a:rPr sz="1000" dirty="0">
                <a:latin typeface="Arial" panose="020B0604020202020204"/>
                <a:cs typeface="Arial" panose="020B0604020202020204"/>
              </a:rPr>
              <a:t> usar o esquema de codificação do T-SEDA para descobrir com que frequência o raciocínio ocorria nos trabalhos em grupo das crianças durante uma unidade de aulas de ciências. Fiz observações ao vivo de certos grupos usando a ferramenta de amostragem de tempo, modelo 2B, e registrei instâncias de raciocínio. Descobri que algumas crianças contribuíam com seu raciocínio com bastante frequência, mas outras não raciocinavam de forma alguma (pelo menos não verbalmente).</a:t>
            </a:r>
          </a:p>
          <a:p>
            <a:pPr marL="95250" marR="9525" algn="l">
              <a:lnSpc>
                <a:spcPct val="100000"/>
              </a:lnSpc>
              <a:spcBef>
                <a:spcPts val="605"/>
              </a:spcBef>
            </a:pPr>
            <a:r>
              <a:rPr sz="1000" dirty="0" err="1">
                <a:latin typeface="Arial" panose="020B0604020202020204"/>
                <a:cs typeface="Arial" panose="020B0604020202020204"/>
              </a:rPr>
              <a:t>Depois</a:t>
            </a:r>
            <a:r>
              <a:rPr sz="1000" dirty="0">
                <a:latin typeface="Arial" panose="020B0604020202020204"/>
                <a:cs typeface="Arial" panose="020B0604020202020204"/>
              </a:rPr>
              <a:t> dessas observações, percebi que precisava estruturar atividades em grupo para que todas as crianças fossem encorajadas e tivessem a oportunidade de compartilhar seu raciocínio dentro do grupo.</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629919" y="1190625"/>
            <a:ext cx="4771390" cy="5869305"/>
          </a:xfrm>
          <a:custGeom>
            <a:avLst/>
            <a:gdLst/>
            <a:ahLst/>
            <a:cxnLst/>
            <a:rect l="l" t="t" r="r" b="b"/>
            <a:pathLst>
              <a:path w="4771390" h="5716905">
                <a:moveTo>
                  <a:pt x="0" y="0"/>
                </a:moveTo>
                <a:lnTo>
                  <a:pt x="4771241" y="0"/>
                </a:lnTo>
                <a:lnTo>
                  <a:pt x="4771241" y="5716909"/>
                </a:lnTo>
                <a:lnTo>
                  <a:pt x="0" y="5716909"/>
                </a:lnTo>
                <a:lnTo>
                  <a:pt x="0" y="0"/>
                </a:lnTo>
                <a:close/>
              </a:path>
            </a:pathLst>
          </a:custGeom>
          <a:ln w="31733">
            <a:solidFill>
              <a:srgbClr val="2791A6"/>
            </a:solidFill>
          </a:ln>
        </p:spPr>
        <p:txBody>
          <a:bodyPr wrap="square" lIns="0" tIns="0" rIns="0" bIns="0" rtlCol="0"/>
          <a:lstStyle/>
          <a:p>
            <a:endParaRPr/>
          </a:p>
        </p:txBody>
      </p:sp>
      <p:sp>
        <p:nvSpPr>
          <p:cNvPr id="3" name="object 3"/>
          <p:cNvSpPr txBox="1"/>
          <p:nvPr/>
        </p:nvSpPr>
        <p:spPr>
          <a:xfrm>
            <a:off x="688225" y="1343025"/>
            <a:ext cx="4602480" cy="2166940"/>
          </a:xfrm>
          <a:prstGeom prst="rect">
            <a:avLst/>
          </a:prstGeom>
        </p:spPr>
        <p:txBody>
          <a:bodyPr vert="horz" wrap="square" lIns="0" tIns="0" rIns="0" bIns="0" rtlCol="0">
            <a:spAutoFit/>
          </a:bodyPr>
          <a:lstStyle/>
          <a:p>
            <a:pPr marL="12700" algn="just">
              <a:lnSpc>
                <a:spcPct val="100000"/>
              </a:lnSpc>
            </a:pPr>
            <a:r>
              <a:rPr sz="1400" b="1" kern="0" dirty="0">
                <a:solidFill>
                  <a:srgbClr val="2E6A7B"/>
                </a:solidFill>
                <a:latin typeface="Arial" panose="020B0604020202020204"/>
                <a:cs typeface="Arial" panose="020B0604020202020204"/>
              </a:rPr>
              <a:t>O que é o diálogo educacional?</a:t>
            </a:r>
          </a:p>
          <a:p>
            <a:pPr marL="12700" algn="just">
              <a:lnSpc>
                <a:spcPct val="100000"/>
              </a:lnSpc>
            </a:pPr>
            <a:endParaRPr lang="en-US" sz="1200" kern="0" dirty="0">
              <a:solidFill>
                <a:schemeClr val="tx1"/>
              </a:solidFill>
              <a:latin typeface="Arial" panose="020B0604020202020204"/>
              <a:cs typeface="Arial" panose="020B0604020202020204"/>
            </a:endParaRPr>
          </a:p>
          <a:p>
            <a:pPr marL="93663">
              <a:lnSpc>
                <a:spcPct val="121000"/>
              </a:lnSpc>
            </a:pPr>
            <a:r>
              <a:rPr sz="1200" kern="0" dirty="0">
                <a:latin typeface="Arial" panose="020B0604020202020204" pitchFamily="34" charset="0"/>
                <a:cs typeface="Arial" panose="020B0604020202020204" pitchFamily="34" charset="0"/>
              </a:rPr>
              <a:t>No diálogo, os participantes </a:t>
            </a:r>
            <a:r>
              <a:rPr sz="1200" b="1" kern="0" dirty="0">
                <a:latin typeface="Arial" panose="020B0604020202020204" pitchFamily="34" charset="0"/>
                <a:cs typeface="Arial" panose="020B0604020202020204" pitchFamily="34" charset="0"/>
              </a:rPr>
              <a:t>ouvem</a:t>
            </a:r>
            <a:r>
              <a:rPr sz="1200" kern="0" dirty="0">
                <a:latin typeface="Arial" panose="020B0604020202020204" pitchFamily="34" charset="0"/>
                <a:cs typeface="Arial" panose="020B0604020202020204" pitchFamily="34" charset="0"/>
              </a:rPr>
              <a:t> uns aos outros, </a:t>
            </a:r>
            <a:r>
              <a:rPr sz="1200" b="1" kern="0" dirty="0">
                <a:latin typeface="Arial" panose="020B0604020202020204" pitchFamily="34" charset="0"/>
                <a:cs typeface="Arial" panose="020B0604020202020204" pitchFamily="34" charset="0"/>
              </a:rPr>
              <a:t>contribuem</a:t>
            </a:r>
            <a:r>
              <a:rPr sz="1200" kern="0" dirty="0">
                <a:latin typeface="Arial" panose="020B0604020202020204" pitchFamily="34" charset="0"/>
                <a:cs typeface="Arial" panose="020B0604020202020204" pitchFamily="34" charset="0"/>
              </a:rPr>
              <a:t> compartilhando suas ideias</a:t>
            </a:r>
            <a:r>
              <a:rPr sz="1200" b="1" kern="0" dirty="0">
                <a:latin typeface="Arial" panose="020B0604020202020204" pitchFamily="34" charset="0"/>
                <a:cs typeface="Arial" panose="020B0604020202020204" pitchFamily="34" charset="0"/>
              </a:rPr>
              <a:t>, justificam </a:t>
            </a:r>
            <a:r>
              <a:rPr sz="1200" kern="0" dirty="0">
                <a:latin typeface="Arial" panose="020B0604020202020204" pitchFamily="34" charset="0"/>
                <a:cs typeface="Arial" panose="020B0604020202020204" pitchFamily="34" charset="0"/>
              </a:rPr>
              <a:t>suas contribuições e se </a:t>
            </a:r>
            <a:r>
              <a:rPr sz="1200" b="1" kern="0" dirty="0">
                <a:latin typeface="Arial" panose="020B0604020202020204" pitchFamily="34" charset="0"/>
                <a:cs typeface="Arial" panose="020B0604020202020204" pitchFamily="34" charset="0"/>
              </a:rPr>
              <a:t>envolvem</a:t>
            </a:r>
            <a:r>
              <a:rPr sz="1200" kern="0" dirty="0">
                <a:latin typeface="Arial" panose="020B0604020202020204" pitchFamily="34" charset="0"/>
                <a:cs typeface="Arial" panose="020B0604020202020204" pitchFamily="34" charset="0"/>
              </a:rPr>
              <a:t> com as visões dos outros. Em particular, eles exploram e avaliam diferentes perspectivas e razões. Perguntas e contribuições relevantes são interligadas entre os falantes, permitindo que o conhecimento seja construído coletivamente dentro de uma aula ou ao longo de uma série de aulas interconectadas.</a:t>
            </a:r>
          </a:p>
        </p:txBody>
      </p:sp>
      <p:sp>
        <p:nvSpPr>
          <p:cNvPr id="4" name="object 4"/>
          <p:cNvSpPr txBox="1"/>
          <p:nvPr/>
        </p:nvSpPr>
        <p:spPr>
          <a:xfrm>
            <a:off x="697836" y="3594268"/>
            <a:ext cx="4578985" cy="1598930"/>
          </a:xfrm>
          <a:prstGeom prst="rect">
            <a:avLst/>
          </a:prstGeom>
        </p:spPr>
        <p:txBody>
          <a:bodyPr vert="horz" wrap="square" lIns="0" tIns="37465" rIns="0" bIns="0" rtlCol="0">
            <a:spAutoFit/>
          </a:bodyPr>
          <a:lstStyle/>
          <a:p>
            <a:pPr marL="82550">
              <a:lnSpc>
                <a:spcPct val="121000"/>
              </a:lnSpc>
              <a:spcBef>
                <a:spcPts val="50800"/>
              </a:spcBef>
            </a:pPr>
            <a:r>
              <a:rPr sz="1200" kern="0" dirty="0">
                <a:latin typeface="Arial" panose="020B0604020202020204" pitchFamily="34" charset="0"/>
                <a:cs typeface="Arial" panose="020B0604020202020204" pitchFamily="34" charset="0"/>
              </a:rPr>
              <a:t>Embora as interações verbais sejam essenciais, o diálogo pode ser apoiado por '</a:t>
            </a:r>
            <a:r>
              <a:rPr sz="1200" b="1" kern="0" dirty="0">
                <a:solidFill>
                  <a:schemeClr val="tx1"/>
                </a:solidFill>
                <a:latin typeface="Arial" panose="020B0604020202020204" pitchFamily="34" charset="0"/>
                <a:cs typeface="Arial" panose="020B0604020202020204" pitchFamily="34" charset="0"/>
              </a:rPr>
              <a:t>comunicação não verbal</a:t>
            </a:r>
            <a:r>
              <a:rPr sz="1200" kern="0" dirty="0">
                <a:latin typeface="Arial" panose="020B0604020202020204" pitchFamily="34" charset="0"/>
                <a:cs typeface="Arial" panose="020B0604020202020204" pitchFamily="34" charset="0"/>
              </a:rPr>
              <a:t>' (por exemplo, gestos, expressões faciais e contato visual) e pelo uso de recursos visuais ou tecnológicos. O silêncio, o movimento físico, as rotinas da sala de aula e o ethos também podem ser aspectos importantes do diálogo, moldando e apoiando (ou às vezes dificultando) a conversa </a:t>
            </a:r>
            <a:r>
              <a:rPr sz="1200" kern="0" dirty="0" err="1">
                <a:latin typeface="Arial" panose="020B0604020202020204" pitchFamily="34" charset="0"/>
                <a:cs typeface="Arial" panose="020B0604020202020204" pitchFamily="34" charset="0"/>
              </a:rPr>
              <a:t>falada</a:t>
            </a:r>
            <a:r>
              <a:rPr lang="pt-BR" sz="1200" kern="0" dirty="0">
                <a:latin typeface="Arial" panose="020B0604020202020204" pitchFamily="34" charset="0"/>
                <a:cs typeface="Arial" panose="020B0604020202020204" pitchFamily="34" charset="0"/>
              </a:rPr>
              <a:t>, </a:t>
            </a:r>
            <a:r>
              <a:rPr sz="1200" kern="0" dirty="0">
                <a:latin typeface="Arial" panose="020B0604020202020204" pitchFamily="34" charset="0"/>
                <a:cs typeface="Arial" panose="020B0604020202020204" pitchFamily="34" charset="0"/>
              </a:rPr>
              <a:t>que é o foco principal deste kit.</a:t>
            </a:r>
          </a:p>
        </p:txBody>
      </p:sp>
      <p:sp>
        <p:nvSpPr>
          <p:cNvPr id="5" name="object 5"/>
          <p:cNvSpPr txBox="1"/>
          <p:nvPr/>
        </p:nvSpPr>
        <p:spPr>
          <a:xfrm>
            <a:off x="678969" y="5290547"/>
            <a:ext cx="4577715" cy="1341393"/>
          </a:xfrm>
          <a:prstGeom prst="rect">
            <a:avLst/>
          </a:prstGeom>
        </p:spPr>
        <p:txBody>
          <a:bodyPr vert="horz" wrap="square" lIns="0" tIns="635" rIns="0" bIns="0" rtlCol="0">
            <a:spAutoFit/>
          </a:bodyPr>
          <a:lstStyle/>
          <a:p>
            <a:pPr marL="82550" marR="5080">
              <a:lnSpc>
                <a:spcPct val="121000"/>
              </a:lnSpc>
              <a:spcBef>
                <a:spcPts val="50800"/>
              </a:spcBef>
            </a:pPr>
            <a:r>
              <a:rPr sz="1200" b="0" i="0" u="none" strike="noStrike" dirty="0">
                <a:latin typeface="Arial" panose="020B0604020202020204" pitchFamily="34" charset="0"/>
                <a:cs typeface="Arial" panose="020B0604020202020204" pitchFamily="34" charset="0"/>
              </a:rPr>
              <a:t>Algumas características do diálogo já estão presentes em muitos ambientes educacionais, mas manter um diálogo produtivo para a </a:t>
            </a:r>
            <a:r>
              <a:rPr sz="1200" b="0" i="0" u="none" strike="noStrike" dirty="0" err="1">
                <a:latin typeface="Arial" panose="020B0604020202020204" pitchFamily="34" charset="0"/>
                <a:cs typeface="Arial" panose="020B0604020202020204" pitchFamily="34" charset="0"/>
              </a:rPr>
              <a:t>aprendizagem</a:t>
            </a:r>
            <a:r>
              <a:rPr sz="1200" b="0" i="0" u="none" strike="noStrike" dirty="0">
                <a:latin typeface="Arial" panose="020B0604020202020204" pitchFamily="34" charset="0"/>
                <a:cs typeface="Arial" panose="020B0604020202020204" pitchFamily="34" charset="0"/>
              </a:rPr>
              <a:t> </a:t>
            </a:r>
            <a:r>
              <a:rPr lang="pt-BR" sz="1200" b="0" i="0" u="none" strike="noStrike" dirty="0">
                <a:latin typeface="Arial" panose="020B0604020202020204" pitchFamily="34" charset="0"/>
                <a:cs typeface="Arial" panose="020B0604020202020204" pitchFamily="34" charset="0"/>
              </a:rPr>
              <a:t>exige</a:t>
            </a:r>
            <a:r>
              <a:rPr sz="1200" b="0" i="0" u="none" strike="noStrike" dirty="0">
                <a:latin typeface="Arial" panose="020B0604020202020204" pitchFamily="34" charset="0"/>
                <a:cs typeface="Arial" panose="020B0604020202020204" pitchFamily="34" charset="0"/>
              </a:rPr>
              <a:t> tempo. Isso também pode desafiar os participantes, especialmente se não estiverem acostumados a expressar suas opiniões em detalhes ou tê-las examinadas publicamente.</a:t>
            </a:r>
          </a:p>
        </p:txBody>
      </p:sp>
      <p:sp>
        <p:nvSpPr>
          <p:cNvPr id="6" name="object 6"/>
          <p:cNvSpPr txBox="1"/>
          <p:nvPr/>
        </p:nvSpPr>
        <p:spPr>
          <a:xfrm>
            <a:off x="1300057" y="6606750"/>
            <a:ext cx="3577590" cy="367030"/>
          </a:xfrm>
          <a:prstGeom prst="rect">
            <a:avLst/>
          </a:prstGeom>
        </p:spPr>
        <p:txBody>
          <a:bodyPr vert="horz" wrap="square" lIns="0" tIns="0" rIns="0" bIns="0" rtlCol="0">
            <a:noAutofit/>
          </a:bodyPr>
          <a:lstStyle/>
          <a:p>
            <a:pPr marL="12700">
              <a:lnSpc>
                <a:spcPct val="100000"/>
              </a:lnSpc>
            </a:pPr>
            <a:r>
              <a:rPr sz="1200" b="1" u="sng" dirty="0">
                <a:solidFill>
                  <a:srgbClr val="0000FF"/>
                </a:solidFill>
                <a:latin typeface="Arial" panose="020B0604020202020204"/>
                <a:cs typeface="Arial" panose="020B0604020202020204"/>
                <a:hlinkClick r:id="rId3"/>
              </a:rPr>
              <a:t>Vídeo 1: O que é o Diálogo Educacional?</a:t>
            </a:r>
            <a:endParaRPr sz="1200" b="1" u="sng" dirty="0">
              <a:solidFill>
                <a:srgbClr val="0000FF"/>
              </a:solidFill>
              <a:latin typeface="Arial" panose="020B0604020202020204"/>
              <a:cs typeface="Arial" panose="020B0604020202020204"/>
              <a:hlinkClick r:id="rId4"/>
            </a:endParaRPr>
          </a:p>
          <a:p>
            <a:pPr marL="12700">
              <a:lnSpc>
                <a:spcPct val="100000"/>
              </a:lnSpc>
            </a:pPr>
            <a:r>
              <a:rPr sz="1200" dirty="0"/>
              <a:t>Fornece mais informações sobre o Diálogo Educacional</a:t>
            </a:r>
          </a:p>
        </p:txBody>
      </p:sp>
      <p:sp>
        <p:nvSpPr>
          <p:cNvPr id="8" name="object 8"/>
          <p:cNvSpPr txBox="1"/>
          <p:nvPr/>
        </p:nvSpPr>
        <p:spPr>
          <a:xfrm>
            <a:off x="629919" y="657225"/>
            <a:ext cx="4488181" cy="291746"/>
          </a:xfrm>
          <a:prstGeom prst="rect">
            <a:avLst/>
          </a:prstGeom>
          <a:solidFill>
            <a:srgbClr val="D9F1F6"/>
          </a:solidFill>
        </p:spPr>
        <p:txBody>
          <a:bodyPr vert="horz" wrap="square" lIns="0" tIns="14604" rIns="0" bIns="0" rtlCol="0">
            <a:spAutoFit/>
          </a:bodyPr>
          <a:lstStyle/>
          <a:p>
            <a:pPr marL="26035">
              <a:lnSpc>
                <a:spcPct val="100000"/>
              </a:lnSpc>
              <a:spcBef>
                <a:spcPts val="115"/>
              </a:spcBef>
            </a:pPr>
            <a:r>
              <a:rPr sz="1800" b="1" kern="0" dirty="0">
                <a:solidFill>
                  <a:srgbClr val="1A616F"/>
                </a:solidFill>
                <a:latin typeface="Arial" panose="020B0604020202020204"/>
                <a:cs typeface="Arial" panose="020B0604020202020204"/>
              </a:rPr>
              <a:t>Part b. </a:t>
            </a:r>
            <a:r>
              <a:rPr lang="pt-BR" b="1" kern="0" dirty="0">
                <a:solidFill>
                  <a:srgbClr val="1A616F"/>
                </a:solidFill>
                <a:latin typeface="Arial" panose="020B0604020202020204"/>
                <a:cs typeface="Arial" panose="020B0604020202020204"/>
              </a:rPr>
              <a:t>O que é o diálogo educacional?</a:t>
            </a:r>
          </a:p>
        </p:txBody>
      </p:sp>
      <p:sp>
        <p:nvSpPr>
          <p:cNvPr id="9" name="object 9"/>
          <p:cNvSpPr/>
          <p:nvPr/>
        </p:nvSpPr>
        <p:spPr>
          <a:xfrm>
            <a:off x="5563566" y="611574"/>
            <a:ext cx="4742180" cy="6448355"/>
          </a:xfrm>
          <a:custGeom>
            <a:avLst/>
            <a:gdLst/>
            <a:ahLst/>
            <a:cxnLst/>
            <a:rect l="l" t="t" r="r" b="b"/>
            <a:pathLst>
              <a:path w="4742180" h="5716905">
                <a:moveTo>
                  <a:pt x="0" y="0"/>
                </a:moveTo>
                <a:lnTo>
                  <a:pt x="4742046" y="0"/>
                </a:lnTo>
                <a:lnTo>
                  <a:pt x="4742046" y="5716909"/>
                </a:lnTo>
                <a:lnTo>
                  <a:pt x="0" y="5716909"/>
                </a:lnTo>
                <a:lnTo>
                  <a:pt x="0" y="0"/>
                </a:lnTo>
                <a:close/>
              </a:path>
            </a:pathLst>
          </a:custGeom>
          <a:ln w="31733">
            <a:solidFill>
              <a:srgbClr val="2791A6"/>
            </a:solidFill>
          </a:ln>
        </p:spPr>
        <p:txBody>
          <a:bodyPr wrap="square" lIns="0" tIns="0" rIns="0" bIns="0" rtlCol="0"/>
          <a:lstStyle/>
          <a:p>
            <a:endParaRPr/>
          </a:p>
        </p:txBody>
      </p:sp>
      <p:sp>
        <p:nvSpPr>
          <p:cNvPr id="10" name="object 10"/>
          <p:cNvSpPr txBox="1"/>
          <p:nvPr/>
        </p:nvSpPr>
        <p:spPr>
          <a:xfrm>
            <a:off x="5651500" y="821950"/>
            <a:ext cx="4549140" cy="1908175"/>
          </a:xfrm>
          <a:prstGeom prst="rect">
            <a:avLst/>
          </a:prstGeom>
        </p:spPr>
        <p:txBody>
          <a:bodyPr vert="horz" wrap="square" lIns="0" tIns="0" rIns="0" bIns="0" rtlCol="0">
            <a:spAutoFit/>
          </a:bodyPr>
          <a:lstStyle/>
          <a:p>
            <a:pPr marL="12700" algn="just">
              <a:lnSpc>
                <a:spcPct val="100000"/>
              </a:lnSpc>
            </a:pPr>
            <a:r>
              <a:rPr sz="1400" b="1" dirty="0">
                <a:solidFill>
                  <a:srgbClr val="1A616F"/>
                </a:solidFill>
                <a:latin typeface="Arial" panose="020B0604020202020204"/>
                <a:cs typeface="Arial" panose="020B0604020202020204"/>
              </a:rPr>
              <a:t>Qual é a diferença entre diálogo e conversa?</a:t>
            </a:r>
          </a:p>
          <a:p>
            <a:pPr marL="12700" algn="just">
              <a:lnSpc>
                <a:spcPct val="100000"/>
              </a:lnSpc>
            </a:pPr>
            <a:endParaRPr sz="1400" b="1" dirty="0">
              <a:solidFill>
                <a:srgbClr val="1A616F"/>
              </a:solidFill>
              <a:latin typeface="Arial" panose="020B0604020202020204"/>
              <a:cs typeface="Arial" panose="020B0604020202020204"/>
            </a:endParaRPr>
          </a:p>
          <a:p>
            <a:pPr marL="12700" algn="just">
              <a:lnSpc>
                <a:spcPct val="100000"/>
              </a:lnSpc>
            </a:pPr>
            <a:r>
              <a:rPr sz="1200" dirty="0">
                <a:solidFill>
                  <a:schemeClr val="tx1"/>
                </a:solidFill>
                <a:latin typeface="Arial" panose="020B0604020202020204"/>
                <a:cs typeface="Arial" panose="020B0604020202020204"/>
              </a:rPr>
              <a:t>Estudantes e professores, é </a:t>
            </a:r>
            <a:r>
              <a:rPr sz="1200" dirty="0">
                <a:latin typeface="Arial" panose="020B0604020202020204"/>
                <a:cs typeface="Arial" panose="020B0604020202020204"/>
              </a:rPr>
              <a:t>claro, conversam muito durante o decorrer do dia. Essa conversa pode ter </a:t>
            </a:r>
            <a:r>
              <a:rPr sz="1200" dirty="0" err="1">
                <a:latin typeface="Arial" panose="020B0604020202020204"/>
                <a:cs typeface="Arial" panose="020B0604020202020204"/>
              </a:rPr>
              <a:t>muitos</a:t>
            </a:r>
            <a:r>
              <a:rPr sz="1200" dirty="0">
                <a:latin typeface="Arial" panose="020B0604020202020204"/>
                <a:cs typeface="Arial" panose="020B0604020202020204"/>
              </a:rPr>
              <a:t> </a:t>
            </a:r>
            <a:r>
              <a:rPr sz="1200" dirty="0" err="1">
                <a:latin typeface="Arial" panose="020B0604020202020204"/>
                <a:cs typeface="Arial" panose="020B0604020202020204"/>
              </a:rPr>
              <a:t>propósitos</a:t>
            </a:r>
            <a:r>
              <a:rPr lang="pt-BR" sz="1200" dirty="0">
                <a:latin typeface="Arial" panose="020B0604020202020204"/>
                <a:cs typeface="Arial" panose="020B0604020202020204"/>
              </a:rPr>
              <a:t>, como</a:t>
            </a:r>
            <a:r>
              <a:rPr sz="1200" dirty="0">
                <a:latin typeface="Arial" panose="020B0604020202020204"/>
                <a:cs typeface="Arial" panose="020B0604020202020204"/>
              </a:rPr>
              <a:t> dar instruções, </a:t>
            </a:r>
            <a:r>
              <a:rPr sz="1200" dirty="0" err="1">
                <a:latin typeface="Arial" panose="020B0604020202020204"/>
                <a:cs typeface="Arial" panose="020B0604020202020204"/>
              </a:rPr>
              <a:t>estudantes</a:t>
            </a:r>
            <a:r>
              <a:rPr sz="1200" dirty="0">
                <a:latin typeface="Arial" panose="020B0604020202020204"/>
                <a:cs typeface="Arial" panose="020B0604020202020204"/>
              </a:rPr>
              <a:t> </a:t>
            </a:r>
            <a:r>
              <a:rPr lang="pt-BR" sz="1200" dirty="0">
                <a:latin typeface="Arial" panose="020B0604020202020204"/>
                <a:cs typeface="Arial" panose="020B0604020202020204"/>
              </a:rPr>
              <a:t>interagindo</a:t>
            </a:r>
            <a:r>
              <a:rPr sz="1200" dirty="0">
                <a:latin typeface="Arial" panose="020B0604020202020204"/>
                <a:cs typeface="Arial" panose="020B0604020202020204"/>
              </a:rPr>
              <a:t> entre si ou compartilhando informações. No entanto, esses exemplos </a:t>
            </a:r>
            <a:r>
              <a:rPr sz="1200" dirty="0">
                <a:solidFill>
                  <a:schemeClr val="tx1"/>
                </a:solidFill>
                <a:latin typeface="Arial" panose="020B0604020202020204"/>
                <a:cs typeface="Arial" panose="020B0604020202020204"/>
              </a:rPr>
              <a:t>não são o que queremos dizer com diálogo educacional. Mesmo quando os estudantes conversam durante situações de aprendizado, eles podem não estar participando de um diálogo educacional. Veja este exemplo de um professor que utilizou os recursos do T-SEDA:</a:t>
            </a:r>
          </a:p>
        </p:txBody>
      </p:sp>
      <p:sp>
        <p:nvSpPr>
          <p:cNvPr id="11" name="object 11"/>
          <p:cNvSpPr txBox="1"/>
          <p:nvPr/>
        </p:nvSpPr>
        <p:spPr>
          <a:xfrm>
            <a:off x="5820887" y="2790741"/>
            <a:ext cx="4165124" cy="1315085"/>
          </a:xfrm>
          <a:prstGeom prst="rect">
            <a:avLst/>
          </a:prstGeom>
        </p:spPr>
        <p:txBody>
          <a:bodyPr vert="horz" wrap="square" lIns="0" tIns="0" rIns="0" bIns="0" rtlCol="0">
            <a:spAutoFit/>
          </a:bodyPr>
          <a:lstStyle/>
          <a:p>
            <a:pPr marL="12700" marR="5080" algn="just">
              <a:lnSpc>
                <a:spcPct val="102000"/>
              </a:lnSpc>
            </a:pPr>
            <a:r>
              <a:rPr sz="1200" i="1" dirty="0">
                <a:latin typeface="Arial" panose="020B0604020202020204"/>
                <a:cs typeface="Arial" panose="020B0604020202020204"/>
              </a:rPr>
              <a:t>Alguns estudantes deixavam que </a:t>
            </a:r>
            <a:r>
              <a:rPr sz="1200" i="1" dirty="0" err="1">
                <a:latin typeface="Arial" panose="020B0604020202020204"/>
                <a:cs typeface="Arial" panose="020B0604020202020204"/>
              </a:rPr>
              <a:t>seu</a:t>
            </a:r>
            <a:r>
              <a:rPr lang="pt-BR" sz="1200" i="1" dirty="0" err="1">
                <a:latin typeface="Arial" panose="020B0604020202020204"/>
                <a:cs typeface="Arial" panose="020B0604020202020204"/>
              </a:rPr>
              <a:t>s</a:t>
            </a:r>
            <a:r>
              <a:rPr sz="1200" i="1" dirty="0">
                <a:latin typeface="Arial" panose="020B0604020202020204"/>
                <a:cs typeface="Arial" panose="020B0604020202020204"/>
              </a:rPr>
              <a:t> </a:t>
            </a:r>
            <a:r>
              <a:rPr sz="1200" i="1" dirty="0" err="1">
                <a:latin typeface="Arial" panose="020B0604020202020204"/>
                <a:cs typeface="Arial" panose="020B0604020202020204"/>
              </a:rPr>
              <a:t>parceiro</a:t>
            </a:r>
            <a:r>
              <a:rPr lang="pt-BR" sz="1200" i="1" dirty="0" err="1">
                <a:latin typeface="Arial" panose="020B0604020202020204"/>
                <a:cs typeface="Arial" panose="020B0604020202020204"/>
              </a:rPr>
              <a:t>s</a:t>
            </a:r>
            <a:r>
              <a:rPr sz="1200" i="1" dirty="0">
                <a:latin typeface="Arial" panose="020B0604020202020204"/>
                <a:cs typeface="Arial" panose="020B0604020202020204"/>
              </a:rPr>
              <a:t> de </a:t>
            </a:r>
            <a:r>
              <a:rPr sz="1200" i="1" dirty="0" err="1">
                <a:latin typeface="Arial" panose="020B0604020202020204"/>
                <a:cs typeface="Arial" panose="020B0604020202020204"/>
              </a:rPr>
              <a:t>aprendizado</a:t>
            </a:r>
            <a:r>
              <a:rPr sz="1200" i="1" dirty="0">
                <a:latin typeface="Arial" panose="020B0604020202020204"/>
                <a:cs typeface="Arial" panose="020B0604020202020204"/>
              </a:rPr>
              <a:t> </a:t>
            </a:r>
            <a:r>
              <a:rPr sz="1200" i="1" dirty="0" err="1">
                <a:latin typeface="Arial" panose="020B0604020202020204"/>
                <a:cs typeface="Arial" panose="020B0604020202020204"/>
              </a:rPr>
              <a:t>falasse</a:t>
            </a:r>
            <a:r>
              <a:rPr lang="pt-BR" sz="1200" i="1" dirty="0">
                <a:latin typeface="Arial" panose="020B0604020202020204"/>
                <a:cs typeface="Arial" panose="020B0604020202020204"/>
              </a:rPr>
              <a:t>m</a:t>
            </a:r>
            <a:r>
              <a:rPr sz="1200" i="1" dirty="0">
                <a:latin typeface="Arial" panose="020B0604020202020204"/>
                <a:cs typeface="Arial" panose="020B0604020202020204"/>
              </a:rPr>
              <a:t> por eles, ou expressavam seus pensamentos sem ouvir o que </a:t>
            </a:r>
            <a:r>
              <a:rPr sz="1200" i="1" dirty="0" err="1">
                <a:latin typeface="Arial" panose="020B0604020202020204"/>
                <a:cs typeface="Arial" panose="020B0604020202020204"/>
              </a:rPr>
              <a:t>seu</a:t>
            </a:r>
            <a:r>
              <a:rPr lang="pt-BR" sz="1200" i="1" dirty="0" err="1">
                <a:latin typeface="Arial" panose="020B0604020202020204"/>
                <a:cs typeface="Arial" panose="020B0604020202020204"/>
              </a:rPr>
              <a:t>s</a:t>
            </a:r>
            <a:r>
              <a:rPr sz="1200" i="1" dirty="0">
                <a:latin typeface="Arial" panose="020B0604020202020204"/>
                <a:cs typeface="Arial" panose="020B0604020202020204"/>
              </a:rPr>
              <a:t> </a:t>
            </a:r>
            <a:r>
              <a:rPr sz="1200" i="1" dirty="0" err="1">
                <a:latin typeface="Arial" panose="020B0604020202020204"/>
                <a:cs typeface="Arial" panose="020B0604020202020204"/>
              </a:rPr>
              <a:t>parceiro</a:t>
            </a:r>
            <a:r>
              <a:rPr lang="pt-BR" sz="1200" i="1" dirty="0" err="1">
                <a:latin typeface="Arial" panose="020B0604020202020204"/>
                <a:cs typeface="Arial" panose="020B0604020202020204"/>
              </a:rPr>
              <a:t>s</a:t>
            </a:r>
            <a:r>
              <a:rPr sz="1200" i="1" dirty="0">
                <a:latin typeface="Arial" panose="020B0604020202020204"/>
                <a:cs typeface="Arial" panose="020B0604020202020204"/>
              </a:rPr>
              <a:t> de </a:t>
            </a:r>
            <a:r>
              <a:rPr sz="1200" i="1" dirty="0" err="1">
                <a:latin typeface="Arial" panose="020B0604020202020204"/>
                <a:cs typeface="Arial" panose="020B0604020202020204"/>
              </a:rPr>
              <a:t>aprendizado</a:t>
            </a:r>
            <a:r>
              <a:rPr sz="1200" i="1" dirty="0">
                <a:latin typeface="Arial" panose="020B0604020202020204"/>
                <a:cs typeface="Arial" panose="020B0604020202020204"/>
              </a:rPr>
              <a:t> </a:t>
            </a:r>
            <a:r>
              <a:rPr sz="1200" i="1" dirty="0" err="1">
                <a:latin typeface="Arial" panose="020B0604020202020204"/>
                <a:cs typeface="Arial" panose="020B0604020202020204"/>
              </a:rPr>
              <a:t>dizia</a:t>
            </a:r>
            <a:r>
              <a:rPr lang="pt-BR" sz="1200" i="1" dirty="0">
                <a:latin typeface="Arial" panose="020B0604020202020204"/>
                <a:cs typeface="Arial" panose="020B0604020202020204"/>
              </a:rPr>
              <a:t>m</a:t>
            </a:r>
            <a:r>
              <a:rPr sz="1200" i="1" dirty="0">
                <a:latin typeface="Arial" panose="020B0604020202020204"/>
                <a:cs typeface="Arial" panose="020B0604020202020204"/>
              </a:rPr>
              <a:t>. Alguns pares não conversavam de forma alguma ou suas conversas eram fora do contexto. As crianças não conseguiam estruturar suas discussões e não entendiam o propósito de sua conversa.(Natalie)</a:t>
            </a:r>
            <a:r>
              <a:rPr lang="en-US" sz="1200" i="1" dirty="0">
                <a:latin typeface="Arial" panose="020B0604020202020204"/>
                <a:cs typeface="Arial" panose="020B0604020202020204"/>
              </a:rPr>
              <a:t>.</a:t>
            </a:r>
          </a:p>
        </p:txBody>
      </p:sp>
      <p:sp>
        <p:nvSpPr>
          <p:cNvPr id="12" name="object 12"/>
          <p:cNvSpPr txBox="1"/>
          <p:nvPr/>
        </p:nvSpPr>
        <p:spPr>
          <a:xfrm>
            <a:off x="5651528" y="4162739"/>
            <a:ext cx="4549140" cy="1175706"/>
          </a:xfrm>
          <a:prstGeom prst="rect">
            <a:avLst/>
          </a:prstGeom>
        </p:spPr>
        <p:txBody>
          <a:bodyPr vert="horz" wrap="square" lIns="0" tIns="0" rIns="0" bIns="0" rtlCol="0">
            <a:spAutoFit/>
          </a:bodyPr>
          <a:lstStyle/>
          <a:p>
            <a:pPr marL="82550" marR="5080">
              <a:lnSpc>
                <a:spcPct val="121000"/>
              </a:lnSpc>
              <a:spcBef>
                <a:spcPts val="580"/>
              </a:spcBef>
            </a:pPr>
            <a:r>
              <a:rPr lang="pt-BR" sz="1200" dirty="0">
                <a:latin typeface="Arial Unicode MS" panose="020B0604020202020204" charset="-122"/>
                <a:cs typeface="Arial Unicode MS" panose="020B0604020202020204" charset="-122"/>
              </a:rPr>
              <a:t>Embora os estudantes estivessem conversando entre si, eles não estavam participando de um diálogo, pois não estavam interagindo, ouvindo uns aos outros e suas conversas não faziam parte do processo de aprendizagem.</a:t>
            </a:r>
          </a:p>
          <a:p>
            <a:pPr marL="82550" marR="5080">
              <a:lnSpc>
                <a:spcPct val="121000"/>
              </a:lnSpc>
              <a:spcBef>
                <a:spcPts val="580"/>
              </a:spcBef>
            </a:pPr>
            <a:endParaRPr lang="pt-BR" sz="1200" dirty="0">
              <a:latin typeface="Arial Unicode MS" panose="020B0604020202020204" charset="-122"/>
              <a:cs typeface="Arial Unicode MS" panose="020B0604020202020204" charset="-122"/>
            </a:endParaRPr>
          </a:p>
        </p:txBody>
      </p:sp>
      <p:sp>
        <p:nvSpPr>
          <p:cNvPr id="13" name="object 13"/>
          <p:cNvSpPr txBox="1"/>
          <p:nvPr/>
        </p:nvSpPr>
        <p:spPr>
          <a:xfrm>
            <a:off x="5707712" y="6376978"/>
            <a:ext cx="4391660" cy="657860"/>
          </a:xfrm>
          <a:prstGeom prst="rect">
            <a:avLst/>
          </a:prstGeom>
        </p:spPr>
        <p:txBody>
          <a:bodyPr vert="horz" wrap="square" lIns="0" tIns="0" rIns="0" bIns="0" rtlCol="0">
            <a:spAutoFit/>
          </a:bodyPr>
          <a:lstStyle/>
          <a:p>
            <a:pPr marL="12700" marR="5080">
              <a:lnSpc>
                <a:spcPct val="102000"/>
              </a:lnSpc>
            </a:pPr>
            <a:r>
              <a:rPr sz="1400" b="1" dirty="0">
                <a:latin typeface="Arial" panose="020B0604020202020204"/>
                <a:cs typeface="Arial" panose="020B0604020202020204"/>
              </a:rPr>
              <a:t>A tabela a seguir apresenta exemplos do que você pode ouvir ou ler quando os aprendizes estão participando do diálogo educacional.</a:t>
            </a:r>
          </a:p>
        </p:txBody>
      </p:sp>
      <p:sp>
        <p:nvSpPr>
          <p:cNvPr id="14" name="object 14"/>
          <p:cNvSpPr/>
          <p:nvPr/>
        </p:nvSpPr>
        <p:spPr>
          <a:xfrm>
            <a:off x="705857" y="6573215"/>
            <a:ext cx="449575" cy="449574"/>
          </a:xfrm>
          <a:prstGeom prst="rect">
            <a:avLst/>
          </a:prstGeom>
          <a:blipFill>
            <a:blip r:embed="rId5" cstate="print"/>
            <a:stretch>
              <a:fillRect/>
            </a:stretch>
          </a:blipFill>
        </p:spPr>
        <p:txBody>
          <a:bodyPr wrap="square" lIns="0" tIns="0" rIns="0" bIns="0" rtlCol="0"/>
          <a:lstStyle/>
          <a:p>
            <a:endParaRPr/>
          </a:p>
        </p:txBody>
      </p:sp>
      <p:sp>
        <p:nvSpPr>
          <p:cNvPr id="15" name="object 15"/>
          <p:cNvSpPr txBox="1"/>
          <p:nvPr/>
        </p:nvSpPr>
        <p:spPr>
          <a:xfrm>
            <a:off x="5285281" y="7088109"/>
            <a:ext cx="121920" cy="154529"/>
          </a:xfrm>
          <a:prstGeom prst="rect">
            <a:avLst/>
          </a:prstGeom>
        </p:spPr>
        <p:txBody>
          <a:bodyPr vert="horz" wrap="square" lIns="0" tIns="635" rIns="0" bIns="0" rtlCol="0">
            <a:spAutoFit/>
          </a:bodyPr>
          <a:lstStyle/>
          <a:p>
            <a:pPr marL="25400">
              <a:lnSpc>
                <a:spcPct val="100000"/>
              </a:lnSpc>
              <a:spcBef>
                <a:spcPts val="5"/>
              </a:spcBef>
            </a:pPr>
            <a:r>
              <a:rPr sz="1000" dirty="0">
                <a:latin typeface="Arial" panose="020B0604020202020204"/>
                <a:cs typeface="Arial" panose="020B0604020202020204"/>
              </a:rPr>
              <a:t>5</a:t>
            </a:r>
            <a:endParaRPr sz="1000">
              <a:latin typeface="Arial" panose="020B0604020202020204"/>
              <a:cs typeface="Arial" panose="020B0604020202020204"/>
            </a:endParaRPr>
          </a:p>
        </p:txBody>
      </p:sp>
      <p:sp>
        <p:nvSpPr>
          <p:cNvPr id="7" name="TextBox 6"/>
          <p:cNvSpPr txBox="1"/>
          <p:nvPr/>
        </p:nvSpPr>
        <p:spPr>
          <a:xfrm>
            <a:off x="5651499" y="5153025"/>
            <a:ext cx="4548505" cy="1198880"/>
          </a:xfrm>
          <a:prstGeom prst="rect">
            <a:avLst/>
          </a:prstGeom>
          <a:noFill/>
        </p:spPr>
        <p:txBody>
          <a:bodyPr wrap="square" rtlCol="0">
            <a:spAutoFit/>
          </a:bodyPr>
          <a:lstStyle/>
          <a:p>
            <a:pPr algn="just"/>
            <a:r>
              <a:rPr lang="en-GB" sz="1200" b="1" kern="1400" dirty="0">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rPr>
              <a:t>Clipes de Vídeo</a:t>
            </a:r>
            <a:r>
              <a:rPr lang="en-GB" sz="1200" kern="1400" dirty="0">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rPr>
              <a:t>: Clipes de vídeo para download de ensino dialógico em salas de aula do Reino Unido (ensino fundamental, médio e secundário), filmados durante vários projetos de pesquisa, estão disponíveis em:</a:t>
            </a:r>
          </a:p>
          <a:p>
            <a:pPr algn="just"/>
            <a:r>
              <a:rPr lang="en-GB" sz="1200" b="1" u="sng" kern="1400" dirty="0">
                <a:solidFill>
                  <a:srgbClr val="0000FF"/>
                </a:solidFill>
                <a:effectLst/>
                <a:latin typeface="Arial Unicode MS" panose="020B0604020202020204" pitchFamily="34" charset="-128"/>
                <a:ea typeface="Arial Unicode MS" panose="020B0604020202020204" pitchFamily="34" charset="-128"/>
                <a:cs typeface="Arial Unicode MS" panose="020B0604020202020204" pitchFamily="34" charset="-128"/>
              </a:rPr>
              <a:t>https://vimeopro.com/camtree/cedir/</a:t>
            </a:r>
          </a:p>
          <a:p>
            <a:pPr algn="just"/>
            <a:r>
              <a:rPr lang="en-GB" sz="1200" kern="1400" dirty="0">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rPr>
              <a:t>Prompts para discussão estão incluídos.)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2911475" y="581025"/>
            <a:ext cx="4949825" cy="245745"/>
          </a:xfrm>
          <a:prstGeom prst="rect">
            <a:avLst/>
          </a:prstGeom>
        </p:spPr>
        <p:txBody>
          <a:bodyPr vert="horz" wrap="square" lIns="0" tIns="0" rIns="0" bIns="0" rtlCol="0">
            <a:spAutoFit/>
          </a:bodyPr>
          <a:lstStyle/>
          <a:p>
            <a:pPr marL="12700">
              <a:lnSpc>
                <a:spcPct val="100000"/>
              </a:lnSpc>
            </a:pPr>
            <a:r>
              <a:rPr sz="1600" b="1" dirty="0">
                <a:latin typeface="Arial" panose="020B0604020202020204"/>
                <a:cs typeface="Arial" panose="020B0604020202020204"/>
              </a:rPr>
              <a:t> Esquema de </a:t>
            </a:r>
            <a:r>
              <a:rPr lang="en-US" sz="1600" b="1" dirty="0" err="1">
                <a:latin typeface="Arial" panose="020B0604020202020204"/>
                <a:cs typeface="Arial" panose="020B0604020202020204"/>
              </a:rPr>
              <a:t>c</a:t>
            </a:r>
            <a:r>
              <a:rPr sz="1600" b="1" dirty="0" err="1">
                <a:latin typeface="Arial" panose="020B0604020202020204"/>
                <a:cs typeface="Arial" panose="020B0604020202020204"/>
              </a:rPr>
              <a:t>odificação</a:t>
            </a:r>
            <a:r>
              <a:rPr sz="1600" b="1" dirty="0">
                <a:latin typeface="Arial" panose="020B0604020202020204"/>
                <a:cs typeface="Arial" panose="020B0604020202020204"/>
              </a:rPr>
              <a:t> do </a:t>
            </a:r>
            <a:r>
              <a:rPr lang="en-US" sz="1600" b="1" dirty="0" err="1">
                <a:latin typeface="Arial" panose="020B0604020202020204"/>
                <a:cs typeface="Arial" panose="020B0604020202020204"/>
              </a:rPr>
              <a:t>d</a:t>
            </a:r>
            <a:r>
              <a:rPr sz="1600" b="1" dirty="0" err="1">
                <a:latin typeface="Arial" panose="020B0604020202020204"/>
                <a:cs typeface="Arial" panose="020B0604020202020204"/>
              </a:rPr>
              <a:t>iálogo</a:t>
            </a:r>
            <a:r>
              <a:rPr sz="1600" b="1" dirty="0">
                <a:latin typeface="Arial" panose="020B0604020202020204"/>
                <a:cs typeface="Arial" panose="020B0604020202020204"/>
              </a:rPr>
              <a:t> T-SEDA</a:t>
            </a:r>
          </a:p>
        </p:txBody>
      </p:sp>
      <p:sp>
        <p:nvSpPr>
          <p:cNvPr id="4" name="object 4"/>
          <p:cNvSpPr txBox="1"/>
          <p:nvPr/>
        </p:nvSpPr>
        <p:spPr>
          <a:xfrm>
            <a:off x="5285281" y="7088109"/>
            <a:ext cx="121920" cy="154529"/>
          </a:xfrm>
          <a:prstGeom prst="rect">
            <a:avLst/>
          </a:prstGeom>
        </p:spPr>
        <p:txBody>
          <a:bodyPr vert="horz" wrap="square" lIns="0" tIns="635" rIns="0" bIns="0" rtlCol="0">
            <a:spAutoFit/>
          </a:bodyPr>
          <a:lstStyle/>
          <a:p>
            <a:pPr marL="25400">
              <a:lnSpc>
                <a:spcPct val="100000"/>
              </a:lnSpc>
              <a:spcBef>
                <a:spcPts val="5"/>
              </a:spcBef>
            </a:pPr>
            <a:r>
              <a:rPr sz="1000" dirty="0">
                <a:latin typeface="Arial" panose="020B0604020202020204"/>
                <a:cs typeface="Arial" panose="020B0604020202020204"/>
              </a:rPr>
              <a:t>6</a:t>
            </a:r>
            <a:endParaRPr sz="1000">
              <a:latin typeface="Arial" panose="020B0604020202020204"/>
              <a:cs typeface="Arial" panose="020B0604020202020204"/>
            </a:endParaRPr>
          </a:p>
        </p:txBody>
      </p:sp>
      <p:graphicFrame>
        <p:nvGraphicFramePr>
          <p:cNvPr id="5" name="Table 4"/>
          <p:cNvGraphicFramePr>
            <a:graphicFrameLocks noGrp="1"/>
          </p:cNvGraphicFramePr>
          <p:nvPr>
            <p:extLst>
              <p:ext uri="{D42A27DB-BD31-4B8C-83A1-F6EECF244321}">
                <p14:modId xmlns:p14="http://schemas.microsoft.com/office/powerpoint/2010/main" val="2854194229"/>
              </p:ext>
            </p:extLst>
          </p:nvPr>
        </p:nvGraphicFramePr>
        <p:xfrm>
          <a:off x="927026" y="1114505"/>
          <a:ext cx="8974529" cy="6146999"/>
        </p:xfrm>
        <a:graphic>
          <a:graphicData uri="http://schemas.openxmlformats.org/drawingml/2006/table">
            <a:tbl>
              <a:tblPr/>
              <a:tblGrid>
                <a:gridCol w="2184277">
                  <a:extLst>
                    <a:ext uri="{9D8B030D-6E8A-4147-A177-3AD203B41FA5}">
                      <a16:colId xmlns:a16="http://schemas.microsoft.com/office/drawing/2014/main" val="20000"/>
                    </a:ext>
                  </a:extLst>
                </a:gridCol>
                <a:gridCol w="3302986">
                  <a:extLst>
                    <a:ext uri="{9D8B030D-6E8A-4147-A177-3AD203B41FA5}">
                      <a16:colId xmlns:a16="http://schemas.microsoft.com/office/drawing/2014/main" val="20001"/>
                    </a:ext>
                  </a:extLst>
                </a:gridCol>
                <a:gridCol w="3487266">
                  <a:extLst>
                    <a:ext uri="{9D8B030D-6E8A-4147-A177-3AD203B41FA5}">
                      <a16:colId xmlns:a16="http://schemas.microsoft.com/office/drawing/2014/main" val="20002"/>
                    </a:ext>
                  </a:extLst>
                </a:gridCol>
              </a:tblGrid>
              <a:tr h="307894">
                <a:tc>
                  <a:txBody>
                    <a:bodyPr/>
                    <a:lstStyle/>
                    <a:p>
                      <a:pPr algn="ctr" fontAlgn="t">
                        <a:spcBef>
                          <a:spcPts val="0"/>
                        </a:spcBef>
                        <a:spcAft>
                          <a:spcPts val="0"/>
                        </a:spcAft>
                      </a:pPr>
                      <a:r>
                        <a:rPr lang="en-GB" sz="1100" b="1" i="0" u="none" strike="noStrike" dirty="0">
                          <a:effectLst/>
                          <a:latin typeface="Arial" panose="020B0604020202020204" pitchFamily="34" charset="0"/>
                          <a:ea typeface="Arial" panose="020B0604020202020204" pitchFamily="34" charset="0"/>
                        </a:rPr>
                        <a:t>Categorias do Diálogo</a:t>
                      </a: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EFD3D2"/>
                    </a:solidFill>
                  </a:tcPr>
                </a:tc>
                <a:tc>
                  <a:txBody>
                    <a:bodyPr/>
                    <a:lstStyle/>
                    <a:p>
                      <a:pPr algn="ctr" fontAlgn="t">
                        <a:spcBef>
                          <a:spcPts val="0"/>
                        </a:spcBef>
                        <a:spcAft>
                          <a:spcPts val="0"/>
                        </a:spcAft>
                      </a:pPr>
                      <a:r>
                        <a:rPr lang="en-GB" sz="1100" b="1" i="0" u="none" strike="noStrike">
                          <a:solidFill>
                            <a:srgbClr val="000000"/>
                          </a:solidFill>
                          <a:effectLst/>
                          <a:latin typeface="Arial" panose="020B0604020202020204" pitchFamily="34" charset="0"/>
                          <a:ea typeface="Arial" panose="020B0604020202020204" pitchFamily="34" charset="0"/>
                        </a:rPr>
                        <a:t>Contribuições e Estratégias</a:t>
                      </a: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EFD3D2"/>
                    </a:solidFill>
                  </a:tcPr>
                </a:tc>
                <a:tc>
                  <a:txBody>
                    <a:bodyPr/>
                    <a:lstStyle/>
                    <a:p>
                      <a:pPr algn="ctr" fontAlgn="t">
                        <a:spcBef>
                          <a:spcPts val="0"/>
                        </a:spcBef>
                        <a:spcAft>
                          <a:spcPts val="0"/>
                        </a:spcAft>
                      </a:pPr>
                      <a:r>
                        <a:rPr lang="en-GB" sz="1100" b="1" i="0" u="none" strike="noStrike">
                          <a:solidFill>
                            <a:srgbClr val="000000"/>
                          </a:solidFill>
                          <a:effectLst/>
                          <a:latin typeface="Arial" panose="020B0604020202020204" pitchFamily="34" charset="0"/>
                          <a:ea typeface="Arial" panose="020B0604020202020204" pitchFamily="34" charset="0"/>
                        </a:rPr>
                        <a:t>O que ouvimos? (Palavras-chave)</a:t>
                      </a: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EFD3D2"/>
                    </a:solidFill>
                  </a:tcPr>
                </a:tc>
                <a:extLst>
                  <a:ext uri="{0D108BD9-81ED-4DB2-BD59-A6C34878D82A}">
                    <a16:rowId xmlns:a16="http://schemas.microsoft.com/office/drawing/2014/main" val="10000"/>
                  </a:ext>
                </a:extLst>
              </a:tr>
              <a:tr h="450597">
                <a:tc>
                  <a:txBody>
                    <a:bodyPr/>
                    <a:lstStyle/>
                    <a:p>
                      <a:pPr algn="l" fontAlgn="t">
                        <a:spcBef>
                          <a:spcPts val="0"/>
                        </a:spcBef>
                        <a:spcAft>
                          <a:spcPts val="0"/>
                        </a:spcAft>
                      </a:pPr>
                      <a:r>
                        <a:rPr lang="en-GB" sz="1100" b="1" i="0" u="none" strike="noStrike" dirty="0">
                          <a:effectLst/>
                          <a:latin typeface="Arial" panose="020B0604020202020204" pitchFamily="34" charset="0"/>
                          <a:ea typeface="Arial" panose="020B0604020202020204" pitchFamily="34" charset="0"/>
                        </a:rPr>
                        <a:t>CD – </a:t>
                      </a:r>
                      <a:r>
                        <a:rPr lang="en-GB" sz="1100" b="1" i="0" u="none" strike="noStrike" dirty="0" err="1">
                          <a:effectLst/>
                          <a:latin typeface="Arial" panose="020B0604020202020204" pitchFamily="34" charset="0"/>
                          <a:ea typeface="Arial" panose="020B0604020202020204" pitchFamily="34" charset="0"/>
                        </a:rPr>
                        <a:t>Convidar</a:t>
                      </a:r>
                      <a:r>
                        <a:rPr lang="en-GB" sz="1100" b="1" i="0" u="none" strike="noStrike" dirty="0">
                          <a:effectLst/>
                          <a:latin typeface="Arial" panose="020B0604020202020204" pitchFamily="34" charset="0"/>
                          <a:ea typeface="Arial" panose="020B0604020202020204" pitchFamily="34" charset="0"/>
                        </a:rPr>
                        <a:t> para </a:t>
                      </a:r>
                      <a:r>
                        <a:rPr lang="en-GB" sz="1100" b="1" i="0" u="none" strike="noStrike" dirty="0" err="1">
                          <a:effectLst/>
                          <a:latin typeface="Arial" panose="020B0604020202020204" pitchFamily="34" charset="0"/>
                          <a:ea typeface="Arial" panose="020B0604020202020204" pitchFamily="34" charset="0"/>
                        </a:rPr>
                        <a:t>desenvolver</a:t>
                      </a:r>
                      <a:r>
                        <a:rPr lang="en-GB" sz="1100" b="1" i="0" u="none" strike="noStrike" dirty="0">
                          <a:effectLst/>
                          <a:latin typeface="Arial" panose="020B0604020202020204" pitchFamily="34" charset="0"/>
                          <a:ea typeface="Arial" panose="020B0604020202020204" pitchFamily="34" charset="0"/>
                        </a:rPr>
                        <a:t> </a:t>
                      </a:r>
                      <a:r>
                        <a:rPr lang="en-GB" sz="1100" b="1" i="0" u="none" strike="noStrike" dirty="0" err="1">
                          <a:effectLst/>
                          <a:latin typeface="Arial" panose="020B0604020202020204" pitchFamily="34" charset="0"/>
                          <a:ea typeface="Arial" panose="020B0604020202020204" pitchFamily="34" charset="0"/>
                        </a:rPr>
                        <a:t>ideias</a:t>
                      </a:r>
                      <a:endParaRPr lang="en-GB" sz="1100" b="1" i="0" u="none" strike="noStrike" dirty="0">
                        <a:effectLst/>
                        <a:latin typeface="Arial" panose="020B0604020202020204" pitchFamily="34" charset="0"/>
                        <a:ea typeface="Arial" panose="020B0604020202020204" pitchFamily="34" charset="0"/>
                      </a:endParaRP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l" fontAlgn="t">
                        <a:spcBef>
                          <a:spcPts val="0"/>
                        </a:spcBef>
                        <a:spcAft>
                          <a:spcPts val="0"/>
                        </a:spcAft>
                      </a:pPr>
                      <a:r>
                        <a:rPr lang="en-GB" sz="1000" b="0" i="1" u="none" strike="noStrike" dirty="0">
                          <a:effectLst/>
                          <a:latin typeface="Arial" panose="020B0604020202020204" pitchFamily="34" charset="0"/>
                          <a:ea typeface="Arial" panose="020B0604020202020204" pitchFamily="34" charset="0"/>
                        </a:rPr>
                        <a:t>Convidar outros a elaborar, desenvolver, esclarecer, comentar ou aprimorar ideias ou contribuições próprias ou de outros</a:t>
                      </a: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l" fontAlgn="t">
                        <a:spcBef>
                          <a:spcPts val="0"/>
                        </a:spcBef>
                        <a:spcAft>
                          <a:spcPts val="0"/>
                        </a:spcAft>
                      </a:pPr>
                      <a:r>
                        <a:rPr lang="en-GB" sz="1000" b="0" i="0" u="none" strike="noStrike">
                          <a:effectLst/>
                          <a:latin typeface="Arial" panose="020B0604020202020204" pitchFamily="34" charset="0"/>
                          <a:ea typeface="Arial" panose="020B0604020202020204" pitchFamily="34" charset="0"/>
                          <a:cs typeface="Arial" panose="020B0604020202020204" pitchFamily="34" charset="0"/>
                        </a:rPr>
                        <a:t>Pode adicionar’, ‘O quê?’ ‘Diga-me’, ‘Você pode reformular isso?</a:t>
                      </a:r>
                      <a:r>
                        <a:rPr lang="en-US" altLang="en-GB" sz="1000" b="0" i="0" u="none" strike="noStrike">
                          <a:effectLst/>
                          <a:latin typeface="Arial" panose="020B0604020202020204" pitchFamily="34" charset="0"/>
                          <a:ea typeface="Arial" panose="020B0604020202020204" pitchFamily="34" charset="0"/>
                          <a:cs typeface="Arial" panose="020B0604020202020204" pitchFamily="34" charset="0"/>
                        </a:rPr>
                        <a:t>’</a:t>
                      </a:r>
                      <a:r>
                        <a:rPr lang="en-GB" sz="1000" b="0" i="0" u="none" strike="noStrike">
                          <a:effectLst/>
                          <a:latin typeface="Arial" panose="020B0604020202020204" pitchFamily="34" charset="0"/>
                          <a:ea typeface="Arial" panose="020B0604020202020204" pitchFamily="34" charset="0"/>
                          <a:cs typeface="Arial" panose="020B0604020202020204" pitchFamily="34" charset="0"/>
                        </a:rPr>
                        <a:t>‘Você acha?’ ‘Você concorda?</a:t>
                      </a: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extLst>
                  <a:ext uri="{0D108BD9-81ED-4DB2-BD59-A6C34878D82A}">
                    <a16:rowId xmlns:a16="http://schemas.microsoft.com/office/drawing/2014/main" val="10001"/>
                  </a:ext>
                </a:extLst>
              </a:tr>
              <a:tr h="577734">
                <a:tc>
                  <a:txBody>
                    <a:bodyPr/>
                    <a:lstStyle/>
                    <a:p>
                      <a:pPr algn="l" fontAlgn="t">
                        <a:spcBef>
                          <a:spcPts val="0"/>
                        </a:spcBef>
                        <a:spcAft>
                          <a:spcPts val="0"/>
                        </a:spcAft>
                      </a:pPr>
                      <a:r>
                        <a:rPr lang="en-GB" sz="1100" b="1" i="0" u="none" strike="noStrike" dirty="0">
                          <a:solidFill>
                            <a:srgbClr val="000000"/>
                          </a:solidFill>
                          <a:effectLst/>
                          <a:latin typeface="Arial" panose="020B0604020202020204" pitchFamily="34" charset="0"/>
                          <a:ea typeface="Arial" panose="020B0604020202020204" pitchFamily="34" charset="0"/>
                        </a:rPr>
                        <a:t>DI– </a:t>
                      </a:r>
                      <a:r>
                        <a:rPr lang="en-GB" sz="1100" b="1" i="0" u="none" strike="noStrike" dirty="0" err="1">
                          <a:solidFill>
                            <a:srgbClr val="000000"/>
                          </a:solidFill>
                          <a:effectLst/>
                          <a:latin typeface="Arial" panose="020B0604020202020204" pitchFamily="34" charset="0"/>
                          <a:ea typeface="Arial" panose="020B0604020202020204" pitchFamily="34" charset="0"/>
                        </a:rPr>
                        <a:t>Desenvolver</a:t>
                      </a:r>
                      <a:r>
                        <a:rPr lang="en-GB" sz="1100" b="1" i="0" u="none" strike="noStrike" dirty="0">
                          <a:solidFill>
                            <a:srgbClr val="000000"/>
                          </a:solidFill>
                          <a:effectLst/>
                          <a:latin typeface="Arial" panose="020B0604020202020204" pitchFamily="34" charset="0"/>
                          <a:ea typeface="Arial" panose="020B0604020202020204" pitchFamily="34" charset="0"/>
                        </a:rPr>
                        <a:t> </a:t>
                      </a:r>
                      <a:r>
                        <a:rPr lang="en-GB" sz="1100" b="1" i="0" u="none" strike="noStrike" dirty="0" err="1">
                          <a:solidFill>
                            <a:srgbClr val="000000"/>
                          </a:solidFill>
                          <a:effectLst/>
                          <a:latin typeface="Arial" panose="020B0604020202020204" pitchFamily="34" charset="0"/>
                          <a:ea typeface="Arial" panose="020B0604020202020204" pitchFamily="34" charset="0"/>
                        </a:rPr>
                        <a:t>ideias</a:t>
                      </a:r>
                      <a:endParaRPr lang="en-GB" sz="1100" b="1" i="0" u="none" strike="noStrike" dirty="0">
                        <a:solidFill>
                          <a:srgbClr val="000000"/>
                        </a:solidFill>
                        <a:effectLst/>
                        <a:latin typeface="Arial" panose="020B0604020202020204" pitchFamily="34" charset="0"/>
                        <a:ea typeface="Arial" panose="020B0604020202020204" pitchFamily="34" charset="0"/>
                      </a:endParaRP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tc>
                  <a:txBody>
                    <a:bodyPr/>
                    <a:lstStyle/>
                    <a:p>
                      <a:pPr algn="l" fontAlgn="t">
                        <a:spcBef>
                          <a:spcPts val="0"/>
                        </a:spcBef>
                        <a:spcAft>
                          <a:spcPts val="0"/>
                        </a:spcAft>
                      </a:pPr>
                      <a:r>
                        <a:rPr lang="en-GB" sz="1000" b="0" i="1" u="none" strike="noStrike" dirty="0">
                          <a:solidFill>
                            <a:srgbClr val="000000"/>
                          </a:solidFill>
                          <a:effectLst/>
                          <a:latin typeface="Arial" panose="020B0604020202020204" pitchFamily="34" charset="0"/>
                          <a:ea typeface="Arial" panose="020B0604020202020204" pitchFamily="34" charset="0"/>
                        </a:rPr>
                        <a:t>Desenvolver, elaborar, esclarecer ou comentar sobre ideias próprias ou de outros expressas em turnos anteriores ou outras contribuições</a:t>
                      </a: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tc>
                  <a:txBody>
                    <a:bodyPr/>
                    <a:lstStyle/>
                    <a:p>
                      <a:pPr algn="l" fontAlgn="t">
                        <a:spcBef>
                          <a:spcPts val="0"/>
                        </a:spcBef>
                        <a:spcAft>
                          <a:spcPts val="0"/>
                        </a:spcAft>
                      </a:pPr>
                      <a:r>
                        <a:rPr lang="en-GB" sz="1000" b="0" i="0" u="none" strike="noStrike" dirty="0">
                          <a:solidFill>
                            <a:srgbClr val="000000"/>
                          </a:solidFill>
                          <a:effectLst/>
                          <a:latin typeface="Arial" panose="020B0604020202020204" pitchFamily="34" charset="0"/>
                          <a:ea typeface="Arial" panose="020B0604020202020204" pitchFamily="34" charset="0"/>
                          <a:cs typeface="Arial" panose="020B0604020202020204" pitchFamily="34" charset="0"/>
                        </a:rPr>
                        <a:t>‘também é’, ‘isso me faz pensar’, ‘quero dizer’, ‘ela quis dizer’, ‘seguindo...’, ‘construindo sobre...’, </a:t>
                      </a: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extLst>
                  <a:ext uri="{0D108BD9-81ED-4DB2-BD59-A6C34878D82A}">
                    <a16:rowId xmlns:a16="http://schemas.microsoft.com/office/drawing/2014/main" val="10002"/>
                  </a:ext>
                </a:extLst>
              </a:tr>
              <a:tr h="421192">
                <a:tc>
                  <a:txBody>
                    <a:bodyPr/>
                    <a:lstStyle/>
                    <a:p>
                      <a:pPr algn="l" fontAlgn="t">
                        <a:spcBef>
                          <a:spcPts val="0"/>
                        </a:spcBef>
                        <a:spcAft>
                          <a:spcPts val="0"/>
                        </a:spcAft>
                      </a:pPr>
                      <a:r>
                        <a:rPr lang="en-GB" sz="1100" b="1" i="0" u="none" strike="noStrike" dirty="0">
                          <a:effectLst/>
                          <a:latin typeface="Arial" panose="020B0604020202020204" pitchFamily="34" charset="0"/>
                          <a:ea typeface="Arial" panose="020B0604020202020204" pitchFamily="34" charset="0"/>
                        </a:rPr>
                        <a:t>D - </a:t>
                      </a:r>
                      <a:r>
                        <a:rPr lang="en-GB" sz="1100" b="1" i="0" u="none" strike="noStrike" dirty="0" err="1">
                          <a:effectLst/>
                          <a:latin typeface="Arial" panose="020B0604020202020204" pitchFamily="34" charset="0"/>
                          <a:ea typeface="Arial" panose="020B0604020202020204" pitchFamily="34" charset="0"/>
                        </a:rPr>
                        <a:t>Desafiar</a:t>
                      </a:r>
                      <a:endParaRPr lang="en-GB" sz="1100" b="1" i="0" u="none" strike="noStrike" dirty="0">
                        <a:effectLst/>
                        <a:latin typeface="Arial" panose="020B0604020202020204" pitchFamily="34" charset="0"/>
                        <a:ea typeface="Arial" panose="020B0604020202020204" pitchFamily="34" charset="0"/>
                      </a:endParaRP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l" fontAlgn="t">
                        <a:spcBef>
                          <a:spcPts val="0"/>
                        </a:spcBef>
                        <a:spcAft>
                          <a:spcPts val="0"/>
                        </a:spcAft>
                      </a:pPr>
                      <a:r>
                        <a:rPr lang="en-GB" sz="1000" b="0" i="1" u="none" strike="noStrike" dirty="0">
                          <a:effectLst/>
                          <a:latin typeface="Arial" panose="020B0604020202020204" pitchFamily="34" charset="0"/>
                          <a:ea typeface="Arial" panose="020B0604020202020204" pitchFamily="34" charset="0"/>
                        </a:rPr>
                        <a:t>Questionamento, dúvida, discordância ou desafio a uma ideia</a:t>
                      </a: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l" fontAlgn="t">
                        <a:spcBef>
                          <a:spcPts val="0"/>
                        </a:spcBef>
                        <a:spcAft>
                          <a:spcPts val="0"/>
                        </a:spcAft>
                      </a:pPr>
                      <a:r>
                        <a:rPr lang="en-GB" sz="1000" b="0" i="0" u="none" strike="noStrike" dirty="0">
                          <a:effectLst/>
                          <a:latin typeface="Arial" panose="020B0604020202020204" pitchFamily="34" charset="0"/>
                          <a:cs typeface="Arial" panose="020B0604020202020204" pitchFamily="34" charset="0"/>
                        </a:rPr>
                        <a:t>‘Eu discordo’, ‘Mas’, ‘Você tem certeza...?’, ‘...ideia diferente’</a:t>
                      </a: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extLst>
                  <a:ext uri="{0D108BD9-81ED-4DB2-BD59-A6C34878D82A}">
                    <a16:rowId xmlns:a16="http://schemas.microsoft.com/office/drawing/2014/main" val="10003"/>
                  </a:ext>
                </a:extLst>
              </a:tr>
              <a:tr h="450597">
                <a:tc>
                  <a:txBody>
                    <a:bodyPr/>
                    <a:lstStyle/>
                    <a:p>
                      <a:pPr algn="l" fontAlgn="t">
                        <a:spcBef>
                          <a:spcPts val="0"/>
                        </a:spcBef>
                        <a:spcAft>
                          <a:spcPts val="0"/>
                        </a:spcAft>
                      </a:pPr>
                      <a:r>
                        <a:rPr lang="en-GB" sz="1100" b="1" i="0" u="none" strike="noStrike" dirty="0">
                          <a:solidFill>
                            <a:srgbClr val="000000"/>
                          </a:solidFill>
                          <a:effectLst/>
                          <a:latin typeface="Arial" panose="020B0604020202020204" pitchFamily="34" charset="0"/>
                          <a:ea typeface="Arial" panose="020B0604020202020204" pitchFamily="34" charset="0"/>
                        </a:rPr>
                        <a:t>CR – Convidar para Raciocínio</a:t>
                      </a: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tc>
                  <a:txBody>
                    <a:bodyPr/>
                    <a:lstStyle/>
                    <a:p>
                      <a:pPr algn="l" fontAlgn="t">
                        <a:spcBef>
                          <a:spcPts val="0"/>
                        </a:spcBef>
                        <a:spcAft>
                          <a:spcPts val="0"/>
                        </a:spcAft>
                      </a:pPr>
                      <a:r>
                        <a:rPr lang="en-GB" sz="1000" b="0" i="1" u="none" strike="noStrike" dirty="0">
                          <a:solidFill>
                            <a:srgbClr val="000000"/>
                          </a:solidFill>
                          <a:effectLst/>
                          <a:latin typeface="Arial" panose="020B0604020202020204" pitchFamily="34" charset="0"/>
                          <a:ea typeface="Arial" panose="020B0604020202020204" pitchFamily="34" charset="0"/>
                        </a:rPr>
                        <a:t>IConvidar outros a explicar, justificar e/ou usar o pensamento de possibilidades em relação às suas próprias ou outras ideias</a:t>
                      </a: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tc>
                  <a:txBody>
                    <a:bodyPr/>
                    <a:lstStyle/>
                    <a:p>
                      <a:pPr algn="l" fontAlgn="t">
                        <a:spcBef>
                          <a:spcPts val="0"/>
                        </a:spcBef>
                        <a:spcAft>
                          <a:spcPts val="0"/>
                        </a:spcAft>
                      </a:pPr>
                      <a:r>
                        <a:rPr lang="en-GB" sz="1000" b="0" i="0" u="none" strike="noStrike" dirty="0">
                          <a:solidFill>
                            <a:srgbClr val="000000"/>
                          </a:solidFill>
                          <a:effectLst/>
                          <a:latin typeface="Arial" panose="020B0604020202020204" pitchFamily="34" charset="0"/>
                          <a:ea typeface="Arial" panose="020B0604020202020204" pitchFamily="34" charset="0"/>
                          <a:cs typeface="Arial" panose="020B0604020202020204" pitchFamily="34" charset="0"/>
                        </a:rPr>
                        <a:t>Por quê?’, ‘Como?’, ‘Você acha?’, ‘...explique mais’</a:t>
                      </a: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extLst>
                  <a:ext uri="{0D108BD9-81ED-4DB2-BD59-A6C34878D82A}">
                    <a16:rowId xmlns:a16="http://schemas.microsoft.com/office/drawing/2014/main" val="10004"/>
                  </a:ext>
                </a:extLst>
              </a:tr>
              <a:tr h="450597">
                <a:tc>
                  <a:txBody>
                    <a:bodyPr/>
                    <a:lstStyle/>
                    <a:p>
                      <a:pPr algn="l" fontAlgn="t">
                        <a:spcBef>
                          <a:spcPts val="0"/>
                        </a:spcBef>
                        <a:spcAft>
                          <a:spcPts val="0"/>
                        </a:spcAft>
                      </a:pPr>
                      <a:r>
                        <a:rPr lang="en-GB" sz="1100" b="1" i="0" u="none" strike="noStrike" dirty="0">
                          <a:effectLst/>
                          <a:latin typeface="Arial" panose="020B0604020202020204" pitchFamily="34" charset="0"/>
                          <a:ea typeface="Arial" panose="020B0604020202020204" pitchFamily="34" charset="0"/>
                        </a:rPr>
                        <a:t>TR – </a:t>
                      </a:r>
                      <a:r>
                        <a:rPr lang="en-GB" sz="1100" b="1" i="0" u="none" strike="noStrike" dirty="0" err="1">
                          <a:effectLst/>
                          <a:latin typeface="Arial" panose="020B0604020202020204" pitchFamily="34" charset="0"/>
                          <a:ea typeface="Arial" panose="020B0604020202020204" pitchFamily="34" charset="0"/>
                        </a:rPr>
                        <a:t>Tornar</a:t>
                      </a:r>
                      <a:r>
                        <a:rPr lang="en-GB" sz="1100" b="1" i="0" u="none" strike="noStrike" dirty="0">
                          <a:effectLst/>
                          <a:latin typeface="Arial" panose="020B0604020202020204" pitchFamily="34" charset="0"/>
                          <a:ea typeface="Arial" panose="020B0604020202020204" pitchFamily="34" charset="0"/>
                        </a:rPr>
                        <a:t> o </a:t>
                      </a:r>
                      <a:r>
                        <a:rPr lang="en-GB" sz="1100" b="1" i="0" u="none" strike="noStrike" dirty="0" err="1">
                          <a:effectLst/>
                          <a:latin typeface="Arial" panose="020B0604020202020204" pitchFamily="34" charset="0"/>
                          <a:ea typeface="Arial" panose="020B0604020202020204" pitchFamily="34" charset="0"/>
                        </a:rPr>
                        <a:t>Raciocínio</a:t>
                      </a:r>
                      <a:r>
                        <a:rPr lang="en-GB" sz="1100" b="1" i="0" u="none" strike="noStrike" dirty="0">
                          <a:effectLst/>
                          <a:latin typeface="Arial" panose="020B0604020202020204" pitchFamily="34" charset="0"/>
                          <a:ea typeface="Arial" panose="020B0604020202020204" pitchFamily="34" charset="0"/>
                        </a:rPr>
                        <a:t> </a:t>
                      </a:r>
                      <a:r>
                        <a:rPr lang="en-GB" sz="1100" b="1" i="0" u="none" strike="noStrike" dirty="0" err="1">
                          <a:effectLst/>
                          <a:latin typeface="Arial" panose="020B0604020202020204" pitchFamily="34" charset="0"/>
                          <a:ea typeface="Arial" panose="020B0604020202020204" pitchFamily="34" charset="0"/>
                        </a:rPr>
                        <a:t>Explícito</a:t>
                      </a:r>
                      <a:endParaRPr lang="en-GB" sz="1100" b="1" i="0" u="none" strike="noStrike" dirty="0">
                        <a:effectLst/>
                        <a:latin typeface="Arial" panose="020B0604020202020204" pitchFamily="34" charset="0"/>
                        <a:ea typeface="Arial" panose="020B0604020202020204" pitchFamily="34" charset="0"/>
                      </a:endParaRP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l" fontAlgn="t">
                        <a:spcBef>
                          <a:spcPts val="0"/>
                        </a:spcBef>
                        <a:spcAft>
                          <a:spcPts val="0"/>
                        </a:spcAft>
                      </a:pPr>
                      <a:r>
                        <a:rPr lang="en-GB" sz="1000" b="0" i="1" u="none" strike="noStrike" dirty="0">
                          <a:effectLst/>
                          <a:latin typeface="Arial" panose="020B0604020202020204" pitchFamily="34" charset="0"/>
                          <a:ea typeface="Arial" panose="020B0604020202020204" pitchFamily="34" charset="0"/>
                        </a:rPr>
                        <a:t>Explicar, justificar e/ou usar o pensamento de possibilidades em relação às suas próprias ou outras ideias</a:t>
                      </a: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l" fontAlgn="t">
                        <a:spcBef>
                          <a:spcPts val="0"/>
                        </a:spcBef>
                        <a:spcAft>
                          <a:spcPts val="0"/>
                        </a:spcAft>
                      </a:pPr>
                      <a:r>
                        <a:rPr lang="en-GB" sz="1000" b="0" i="0" u="none" strike="noStrike">
                          <a:effectLst/>
                          <a:latin typeface="Arial" panose="020B0604020202020204" pitchFamily="34" charset="0"/>
                          <a:ea typeface="Arial" panose="020B0604020202020204" pitchFamily="34" charset="0"/>
                          <a:cs typeface="Arial" panose="020B0604020202020204" pitchFamily="34" charset="0"/>
                        </a:rPr>
                        <a:t>‘Eu acho’, ‘porque’, ‘então’, ‘portanto’, ‘para que’, ‘se...então’, ‘é como...’, ‘imagine se...’, ‘poderia’</a:t>
                      </a: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extLst>
                  <a:ext uri="{0D108BD9-81ED-4DB2-BD59-A6C34878D82A}">
                    <a16:rowId xmlns:a16="http://schemas.microsoft.com/office/drawing/2014/main" val="10005"/>
                  </a:ext>
                </a:extLst>
              </a:tr>
              <a:tr h="565785">
                <a:tc>
                  <a:txBody>
                    <a:bodyPr/>
                    <a:lstStyle/>
                    <a:p>
                      <a:pPr algn="l" fontAlgn="t">
                        <a:spcBef>
                          <a:spcPts val="0"/>
                        </a:spcBef>
                        <a:spcAft>
                          <a:spcPts val="0"/>
                        </a:spcAft>
                      </a:pPr>
                      <a:r>
                        <a:rPr lang="en-GB" sz="1100" b="1" i="0" u="none" strike="noStrike" dirty="0">
                          <a:solidFill>
                            <a:srgbClr val="000000"/>
                          </a:solidFill>
                          <a:effectLst/>
                          <a:latin typeface="Arial" panose="020B0604020202020204" pitchFamily="34" charset="0"/>
                          <a:ea typeface="Arial" panose="020B0604020202020204" pitchFamily="34" charset="0"/>
                        </a:rPr>
                        <a:t>CC - Coordenação de Ideias e Concordância</a:t>
                      </a: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tc>
                  <a:txBody>
                    <a:bodyPr/>
                    <a:lstStyle/>
                    <a:p>
                      <a:pPr algn="l" fontAlgn="t">
                        <a:spcBef>
                          <a:spcPts val="0"/>
                        </a:spcBef>
                        <a:spcAft>
                          <a:spcPts val="0"/>
                        </a:spcAft>
                      </a:pPr>
                      <a:r>
                        <a:rPr lang="en-GB" sz="1000" b="0" i="1" u="none" strike="noStrike" dirty="0">
                          <a:solidFill>
                            <a:srgbClr val="000000"/>
                          </a:solidFill>
                          <a:effectLst/>
                          <a:latin typeface="Arial" panose="020B0604020202020204" pitchFamily="34" charset="0"/>
                          <a:ea typeface="Arial" panose="020B0604020202020204" pitchFamily="34" charset="0"/>
                        </a:rPr>
                        <a:t>Contrastar e sintetizar ideias, avaliar, expressar acordo e consenso; Convidar para coordenação/síntese</a:t>
                      </a: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tc>
                  <a:txBody>
                    <a:bodyPr/>
                    <a:lstStyle/>
                    <a:p>
                      <a:pPr algn="l" fontAlgn="t">
                        <a:spcBef>
                          <a:spcPts val="0"/>
                        </a:spcBef>
                        <a:spcAft>
                          <a:spcPts val="0"/>
                        </a:spcAft>
                      </a:pPr>
                      <a:r>
                        <a:rPr lang="en-GB" sz="1000" b="0" i="0" u="none" strike="noStrike">
                          <a:solidFill>
                            <a:srgbClr val="000000"/>
                          </a:solidFill>
                          <a:effectLst/>
                          <a:latin typeface="Arial" panose="020B0604020202020204" pitchFamily="34" charset="0"/>
                          <a:ea typeface="Arial" panose="020B0604020202020204" pitchFamily="34" charset="0"/>
                          <a:cs typeface="Arial" panose="020B0604020202020204" pitchFamily="34" charset="0"/>
                        </a:rPr>
                        <a:t>‘concordar’, ‘para resumir...’, ‘Então, todos pensamos que...’, ‘resumir’, ‘similar e diferente’</a:t>
                      </a: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extLst>
                  <a:ext uri="{0D108BD9-81ED-4DB2-BD59-A6C34878D82A}">
                    <a16:rowId xmlns:a16="http://schemas.microsoft.com/office/drawing/2014/main" val="10006"/>
                  </a:ext>
                </a:extLst>
              </a:tr>
              <a:tr h="577734">
                <a:tc>
                  <a:txBody>
                    <a:bodyPr/>
                    <a:lstStyle/>
                    <a:p>
                      <a:pPr algn="l" fontAlgn="t">
                        <a:spcBef>
                          <a:spcPts val="0"/>
                        </a:spcBef>
                        <a:spcAft>
                          <a:spcPts val="0"/>
                        </a:spcAft>
                      </a:pPr>
                      <a:r>
                        <a:rPr lang="en-GB" sz="1100" b="1" i="0" u="none" strike="noStrike" dirty="0">
                          <a:effectLst/>
                          <a:latin typeface="Arial" panose="020B0604020202020204" pitchFamily="34" charset="0"/>
                          <a:ea typeface="Arial" panose="020B0604020202020204" pitchFamily="34" charset="0"/>
                        </a:rPr>
                        <a:t>C – </a:t>
                      </a:r>
                      <a:r>
                        <a:rPr lang="en-GB" sz="1100" b="1" i="0" u="none" strike="noStrike" dirty="0" err="1">
                          <a:effectLst/>
                          <a:latin typeface="Arial" panose="020B0604020202020204" pitchFamily="34" charset="0"/>
                          <a:ea typeface="Arial" panose="020B0604020202020204" pitchFamily="34" charset="0"/>
                        </a:rPr>
                        <a:t>Conectar</a:t>
                      </a:r>
                      <a:r>
                        <a:rPr lang="en-GB" sz="1100" b="1" i="0" u="none" strike="noStrike" dirty="0">
                          <a:effectLst/>
                          <a:latin typeface="Arial" panose="020B0604020202020204" pitchFamily="34" charset="0"/>
                          <a:ea typeface="Arial" panose="020B0604020202020204" pitchFamily="34" charset="0"/>
                        </a:rPr>
                        <a:t> </a:t>
                      </a:r>
                      <a:endParaRPr lang="en-GB" sz="1500" b="0" i="0" u="none" strike="noStrike" dirty="0">
                        <a:effectLst/>
                        <a:latin typeface="Arial" panose="020B0604020202020204" pitchFamily="34" charset="0"/>
                      </a:endParaRP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l" fontAlgn="t">
                        <a:spcBef>
                          <a:spcPts val="0"/>
                        </a:spcBef>
                        <a:spcAft>
                          <a:spcPts val="0"/>
                        </a:spcAft>
                      </a:pPr>
                      <a:r>
                        <a:rPr lang="en-GB" sz="1000" b="0" i="1" u="none" strike="noStrike" dirty="0">
                          <a:effectLst/>
                          <a:latin typeface="Arial" panose="020B0604020202020204" pitchFamily="34" charset="0"/>
                          <a:ea typeface="Arial" panose="020B0604020202020204" pitchFamily="34" charset="0"/>
                        </a:rPr>
                        <a:t>Tornar explícito o caminho da aprendizagem, vinculando-o a contribuições/conhecimentos/recursos/experiências além do </a:t>
                      </a:r>
                      <a:r>
                        <a:rPr lang="en-GB" sz="1000" b="0" i="1" u="none" strike="noStrike" dirty="0" err="1">
                          <a:effectLst/>
                          <a:latin typeface="Arial" panose="020B0604020202020204" pitchFamily="34" charset="0"/>
                          <a:ea typeface="Arial" panose="020B0604020202020204" pitchFamily="34" charset="0"/>
                        </a:rPr>
                        <a:t>diálogo</a:t>
                      </a:r>
                      <a:r>
                        <a:rPr lang="en-GB" sz="1000" b="0" i="1" u="none" strike="noStrike" dirty="0">
                          <a:effectLst/>
                          <a:latin typeface="Arial" panose="020B0604020202020204" pitchFamily="34" charset="0"/>
                          <a:ea typeface="Arial" panose="020B0604020202020204" pitchFamily="34" charset="0"/>
                        </a:rPr>
                        <a:t> </a:t>
                      </a:r>
                      <a:r>
                        <a:rPr lang="en-GB" sz="1000" b="0" i="1" u="none" strike="noStrike" dirty="0" err="1">
                          <a:effectLst/>
                          <a:latin typeface="Arial" panose="020B0604020202020204" pitchFamily="34" charset="0"/>
                          <a:ea typeface="Arial" panose="020B0604020202020204" pitchFamily="34" charset="0"/>
                        </a:rPr>
                        <a:t>imediato</a:t>
                      </a:r>
                      <a:r>
                        <a:rPr lang="en-GB" sz="1000" b="0" i="1" u="none" strike="noStrike" dirty="0">
                          <a:effectLst/>
                          <a:latin typeface="Arial" panose="020B0604020202020204" pitchFamily="34" charset="0"/>
                          <a:ea typeface="Arial" panose="020B0604020202020204" pitchFamily="34" charset="0"/>
                        </a:rPr>
                        <a:t>, , </a:t>
                      </a:r>
                      <a:r>
                        <a:rPr lang="en-GB" sz="1000" b="0" i="1" u="none" strike="noStrike" dirty="0" err="1">
                          <a:effectLst/>
                          <a:latin typeface="Arial" panose="020B0604020202020204" pitchFamily="34" charset="0"/>
                          <a:ea typeface="Arial" panose="020B0604020202020204" pitchFamily="34" charset="0"/>
                        </a:rPr>
                        <a:t>incluindo</a:t>
                      </a:r>
                      <a:r>
                        <a:rPr lang="en-GB" sz="1000" b="0" i="1" u="none" strike="noStrike" dirty="0">
                          <a:effectLst/>
                          <a:latin typeface="Arial" panose="020B0604020202020204" pitchFamily="34" charset="0"/>
                          <a:ea typeface="Arial" panose="020B0604020202020204" pitchFamily="34" charset="0"/>
                        </a:rPr>
                        <a:t> a </a:t>
                      </a:r>
                      <a:r>
                        <a:rPr lang="en-GB" sz="1000" b="0" i="1" u="none" strike="noStrike" dirty="0" err="1">
                          <a:effectLst/>
                          <a:latin typeface="Arial" panose="020B0604020202020204" pitchFamily="34" charset="0"/>
                          <a:ea typeface="Arial" panose="020B0604020202020204" pitchFamily="34" charset="0"/>
                        </a:rPr>
                        <a:t>vida</a:t>
                      </a:r>
                      <a:r>
                        <a:rPr lang="en-GB" sz="1000" b="0" i="1" u="none" strike="noStrike" dirty="0">
                          <a:effectLst/>
                          <a:latin typeface="Arial" panose="020B0604020202020204" pitchFamily="34" charset="0"/>
                          <a:ea typeface="Arial" panose="020B0604020202020204" pitchFamily="34" charset="0"/>
                        </a:rPr>
                        <a:t> </a:t>
                      </a:r>
                      <a:r>
                        <a:rPr lang="en-GB" sz="1000" b="0" i="1" u="none" strike="noStrike" dirty="0" err="1">
                          <a:effectLst/>
                          <a:latin typeface="Arial" panose="020B0604020202020204" pitchFamily="34" charset="0"/>
                          <a:ea typeface="Arial" panose="020B0604020202020204" pitchFamily="34" charset="0"/>
                        </a:rPr>
                        <a:t>cotidiana</a:t>
                      </a:r>
                      <a:endParaRPr lang="en-GB" sz="1000" b="0" i="1" u="none" strike="noStrike" dirty="0">
                        <a:effectLst/>
                        <a:latin typeface="Arial" panose="020B0604020202020204" pitchFamily="34" charset="0"/>
                        <a:ea typeface="Arial" panose="020B0604020202020204" pitchFamily="34" charset="0"/>
                      </a:endParaRP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l" fontAlgn="t">
                        <a:spcBef>
                          <a:spcPts val="0"/>
                        </a:spcBef>
                        <a:spcAft>
                          <a:spcPts val="0"/>
                        </a:spcAft>
                      </a:pPr>
                      <a:r>
                        <a:rPr lang="en-GB" sz="1000" b="0" i="0" u="none" strike="noStrike">
                          <a:effectLst/>
                          <a:latin typeface="Arial" panose="020B0604020202020204" pitchFamily="34" charset="0"/>
                          <a:ea typeface="Arial" panose="020B0604020202020204" pitchFamily="34" charset="0"/>
                          <a:cs typeface="Arial" panose="020B0604020202020204" pitchFamily="34" charset="0"/>
                        </a:rPr>
                        <a:t>‘última aula’, ‘anteriormente’, ‘me lembra de’, ‘próxima aula’, ‘relacionado com’, ‘em sua casa’</a:t>
                      </a: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extLst>
                  <a:ext uri="{0D108BD9-81ED-4DB2-BD59-A6C34878D82A}">
                    <a16:rowId xmlns:a16="http://schemas.microsoft.com/office/drawing/2014/main" val="10007"/>
                  </a:ext>
                </a:extLst>
              </a:tr>
              <a:tr h="577734">
                <a:tc>
                  <a:txBody>
                    <a:bodyPr/>
                    <a:lstStyle/>
                    <a:p>
                      <a:pPr algn="l" fontAlgn="t">
                        <a:spcBef>
                          <a:spcPts val="0"/>
                        </a:spcBef>
                        <a:spcAft>
                          <a:spcPts val="0"/>
                        </a:spcAft>
                      </a:pPr>
                      <a:r>
                        <a:rPr lang="en-GB" sz="1100" b="1" i="0" u="none" strike="noStrike" dirty="0">
                          <a:solidFill>
                            <a:srgbClr val="000000"/>
                          </a:solidFill>
                          <a:effectLst/>
                          <a:latin typeface="Arial" panose="020B0604020202020204" pitchFamily="34" charset="0"/>
                          <a:ea typeface="Arial" panose="020B0604020202020204" pitchFamily="34" charset="0"/>
                        </a:rPr>
                        <a:t>R – Refletir sobre o diálogo ou atividade</a:t>
                      </a: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tc>
                  <a:txBody>
                    <a:bodyPr/>
                    <a:lstStyle/>
                    <a:p>
                      <a:pPr algn="l" fontAlgn="t">
                        <a:spcBef>
                          <a:spcPts val="0"/>
                        </a:spcBef>
                        <a:spcAft>
                          <a:spcPts val="0"/>
                        </a:spcAft>
                      </a:pPr>
                      <a:r>
                        <a:rPr lang="en-GB" sz="1000" b="0" i="1" u="none" strike="noStrike" dirty="0">
                          <a:solidFill>
                            <a:srgbClr val="000000"/>
                          </a:solidFill>
                          <a:effectLst/>
                          <a:latin typeface="Arial" panose="020B0604020202020204" pitchFamily="34" charset="0"/>
                          <a:ea typeface="Arial" panose="020B0604020202020204" pitchFamily="34" charset="0"/>
                        </a:rPr>
                        <a:t>Avaliar ou refletir 'metacognitivamente' sobre os processos de diálogo ou sobre a atividade de aprendizagem; Convidar outros a fazerem o mesmo</a:t>
                      </a: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tc>
                  <a:txBody>
                    <a:bodyPr/>
                    <a:lstStyle/>
                    <a:p>
                      <a:pPr algn="l" fontAlgn="t">
                        <a:spcBef>
                          <a:spcPts val="0"/>
                        </a:spcBef>
                        <a:spcAft>
                          <a:spcPts val="0"/>
                        </a:spcAft>
                      </a:pPr>
                      <a:r>
                        <a:rPr lang="en-GB" sz="1000" b="0" i="0" u="none" strike="noStrike" dirty="0">
                          <a:solidFill>
                            <a:srgbClr val="000000"/>
                          </a:solidFill>
                          <a:effectLst/>
                          <a:latin typeface="Arial" panose="020B0604020202020204" pitchFamily="34" charset="0"/>
                          <a:ea typeface="Arial" panose="020B0604020202020204" pitchFamily="34" charset="0"/>
                          <a:cs typeface="Arial" panose="020B0604020202020204" pitchFamily="34" charset="0"/>
                        </a:rPr>
                        <a:t>‘diálogo’, ‘conversa’, ‘compartilhamento’, ‘trabalhar juntos em grupo/par’, ‘tarefa’, ‘atividade’, ‘o que você aprendeu’, ‘mudei de ideia’</a:t>
                      </a: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F2DCDB"/>
                    </a:solidFill>
                  </a:tcPr>
                </a:tc>
                <a:extLst>
                  <a:ext uri="{0D108BD9-81ED-4DB2-BD59-A6C34878D82A}">
                    <a16:rowId xmlns:a16="http://schemas.microsoft.com/office/drawing/2014/main" val="10008"/>
                  </a:ext>
                </a:extLst>
              </a:tr>
              <a:tr h="606271">
                <a:tc>
                  <a:txBody>
                    <a:bodyPr/>
                    <a:lstStyle/>
                    <a:p>
                      <a:pPr algn="l" fontAlgn="t">
                        <a:spcBef>
                          <a:spcPts val="0"/>
                        </a:spcBef>
                        <a:spcAft>
                          <a:spcPts val="0"/>
                        </a:spcAft>
                      </a:pPr>
                      <a:r>
                        <a:rPr lang="en-GB" sz="1100" b="1" i="0" u="none" strike="noStrike" dirty="0">
                          <a:effectLst/>
                          <a:latin typeface="Arial" panose="020B0604020202020204" pitchFamily="34" charset="0"/>
                          <a:ea typeface="Arial" panose="020B0604020202020204" pitchFamily="34" charset="0"/>
                        </a:rPr>
                        <a:t>O– </a:t>
                      </a:r>
                      <a:r>
                        <a:rPr lang="en-GB" sz="1100" b="1" i="0" u="none" strike="noStrike" dirty="0" err="1">
                          <a:effectLst/>
                          <a:latin typeface="Arial" panose="020B0604020202020204" pitchFamily="34" charset="0"/>
                          <a:ea typeface="Arial" panose="020B0604020202020204" pitchFamily="34" charset="0"/>
                        </a:rPr>
                        <a:t>Orientar</a:t>
                      </a:r>
                      <a:r>
                        <a:rPr lang="en-GB" sz="1100" b="1" i="0" u="none" strike="noStrike" dirty="0">
                          <a:effectLst/>
                          <a:latin typeface="Arial" panose="020B0604020202020204" pitchFamily="34" charset="0"/>
                          <a:ea typeface="Arial" panose="020B0604020202020204" pitchFamily="34" charset="0"/>
                        </a:rPr>
                        <a:t> a </a:t>
                      </a:r>
                      <a:r>
                        <a:rPr lang="en-GB" sz="1100" b="1" i="0" u="none" strike="noStrike" dirty="0" err="1">
                          <a:effectLst/>
                          <a:latin typeface="Arial" panose="020B0604020202020204" pitchFamily="34" charset="0"/>
                          <a:ea typeface="Arial" panose="020B0604020202020204" pitchFamily="34" charset="0"/>
                        </a:rPr>
                        <a:t>direção</a:t>
                      </a:r>
                      <a:r>
                        <a:rPr lang="en-GB" sz="1100" b="1" i="0" u="none" strike="noStrike" dirty="0">
                          <a:effectLst/>
                          <a:latin typeface="Arial" panose="020B0604020202020204" pitchFamily="34" charset="0"/>
                          <a:ea typeface="Arial" panose="020B0604020202020204" pitchFamily="34" charset="0"/>
                        </a:rPr>
                        <a:t> do </a:t>
                      </a:r>
                      <a:r>
                        <a:rPr lang="en-GB" sz="1100" b="1" i="0" u="none" strike="noStrike" dirty="0" err="1">
                          <a:effectLst/>
                          <a:latin typeface="Arial" panose="020B0604020202020204" pitchFamily="34" charset="0"/>
                          <a:ea typeface="Arial" panose="020B0604020202020204" pitchFamily="34" charset="0"/>
                        </a:rPr>
                        <a:t>diálogo</a:t>
                      </a:r>
                      <a:r>
                        <a:rPr lang="en-GB" sz="1100" b="1" i="0" u="none" strike="noStrike" dirty="0">
                          <a:effectLst/>
                          <a:latin typeface="Arial" panose="020B0604020202020204" pitchFamily="34" charset="0"/>
                          <a:ea typeface="Arial" panose="020B0604020202020204" pitchFamily="34" charset="0"/>
                        </a:rPr>
                        <a:t> </a:t>
                      </a:r>
                      <a:r>
                        <a:rPr lang="en-GB" sz="1100" b="1" i="0" u="none" strike="noStrike" dirty="0" err="1">
                          <a:effectLst/>
                          <a:latin typeface="Arial" panose="020B0604020202020204" pitchFamily="34" charset="0"/>
                          <a:ea typeface="Arial" panose="020B0604020202020204" pitchFamily="34" charset="0"/>
                        </a:rPr>
                        <a:t>ou</a:t>
                      </a:r>
                      <a:r>
                        <a:rPr lang="en-GB" sz="1100" b="1" i="0" u="none" strike="noStrike" dirty="0">
                          <a:effectLst/>
                          <a:latin typeface="Arial" panose="020B0604020202020204" pitchFamily="34" charset="0"/>
                          <a:ea typeface="Arial" panose="020B0604020202020204" pitchFamily="34" charset="0"/>
                        </a:rPr>
                        <a:t> </a:t>
                      </a:r>
                      <a:r>
                        <a:rPr lang="en-GB" sz="1100" b="1" i="0" u="none" strike="noStrike" dirty="0" err="1">
                          <a:effectLst/>
                          <a:latin typeface="Arial" panose="020B0604020202020204" pitchFamily="34" charset="0"/>
                          <a:ea typeface="Arial" panose="020B0604020202020204" pitchFamily="34" charset="0"/>
                        </a:rPr>
                        <a:t>atividade</a:t>
                      </a:r>
                      <a:endParaRPr lang="en-GB" sz="1100" b="1" i="0" u="none" strike="noStrike" dirty="0">
                        <a:effectLst/>
                        <a:latin typeface="Arial" panose="020B0604020202020204" pitchFamily="34" charset="0"/>
                        <a:ea typeface="Arial" panose="020B0604020202020204" pitchFamily="34" charset="0"/>
                      </a:endParaRP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l" fontAlgn="t">
                        <a:spcBef>
                          <a:spcPts val="0"/>
                        </a:spcBef>
                        <a:spcAft>
                          <a:spcPts val="0"/>
                        </a:spcAft>
                      </a:pPr>
                      <a:r>
                        <a:rPr lang="en-GB" sz="1000" b="0" i="1" u="none" strike="noStrike">
                          <a:effectLst/>
                          <a:latin typeface="Arial" panose="020B0604020202020204" pitchFamily="34" charset="0"/>
                          <a:ea typeface="Arial" panose="020B0604020202020204" pitchFamily="34" charset="0"/>
                        </a:rPr>
                        <a:t>Assumir a responsabilidade por moldar a atividade ou focar o diálogo em uma direção desejada ou usar outras estratégias de suporte para apoiar o diálogo ou a aprendizagem</a:t>
                      </a: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l" fontAlgn="t">
                        <a:spcBef>
                          <a:spcPts val="0"/>
                        </a:spcBef>
                        <a:spcAft>
                          <a:spcPts val="0"/>
                        </a:spcAft>
                      </a:pPr>
                      <a:r>
                        <a:rPr lang="en-GB" sz="1000" b="0" i="0" u="none" strike="noStrike">
                          <a:effectLst/>
                          <a:latin typeface="Arial" panose="020B0604020202020204" pitchFamily="34" charset="0"/>
                          <a:ea typeface="Arial" panose="020B0604020202020204" pitchFamily="34" charset="0"/>
                          <a:cs typeface="Arial" panose="020B0604020202020204" pitchFamily="34" charset="0"/>
                        </a:rPr>
                        <a:t>‘Que tal’, ‘foco’, ‘concentre-se em’, ‘Vamos tentar’, ‘sem pressa’, ‘Você já pensou sobre isso…?’</a:t>
                      </a: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extLst>
                  <a:ext uri="{0D108BD9-81ED-4DB2-BD59-A6C34878D82A}">
                    <a16:rowId xmlns:a16="http://schemas.microsoft.com/office/drawing/2014/main" val="10009"/>
                  </a:ext>
                </a:extLst>
              </a:tr>
              <a:tr h="450597">
                <a:tc>
                  <a:txBody>
                    <a:bodyPr/>
                    <a:lstStyle/>
                    <a:p>
                      <a:pPr algn="l" fontAlgn="t">
                        <a:spcBef>
                          <a:spcPts val="0"/>
                        </a:spcBef>
                        <a:spcAft>
                          <a:spcPts val="0"/>
                        </a:spcAft>
                      </a:pPr>
                      <a:r>
                        <a:rPr lang="en-GB" sz="1100" b="1" i="0" u="none" strike="noStrike" dirty="0">
                          <a:solidFill>
                            <a:srgbClr val="000000"/>
                          </a:solidFill>
                          <a:effectLst/>
                          <a:latin typeface="Arial" panose="020B0604020202020204" pitchFamily="34" charset="0"/>
                          <a:ea typeface="Arial" panose="020B0604020202020204" pitchFamily="34" charset="0"/>
                        </a:rPr>
                        <a:t>E – Expressar ou convidar ideias</a:t>
                      </a: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EFD3D2"/>
                    </a:solidFill>
                  </a:tcPr>
                </a:tc>
                <a:tc>
                  <a:txBody>
                    <a:bodyPr/>
                    <a:lstStyle/>
                    <a:p>
                      <a:pPr algn="l" fontAlgn="t">
                        <a:spcBef>
                          <a:spcPts val="0"/>
                        </a:spcBef>
                        <a:spcAft>
                          <a:spcPts val="0"/>
                        </a:spcAft>
                      </a:pPr>
                      <a:r>
                        <a:rPr lang="en-GB" sz="1000" b="0" i="1" u="none" strike="noStrike" dirty="0">
                          <a:solidFill>
                            <a:srgbClr val="000000"/>
                          </a:solidFill>
                          <a:effectLst/>
                          <a:latin typeface="Arial" panose="020B0604020202020204" pitchFamily="34" charset="0"/>
                          <a:ea typeface="Arial" panose="020B0604020202020204" pitchFamily="34" charset="0"/>
                        </a:rPr>
                        <a:t>Oferecer ou convidar contribuições relevantes para iniciar ou avançar um diálogo (aquelas não abordadas por outras categorias)</a:t>
                      </a: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EFD3D2"/>
                    </a:solidFill>
                  </a:tcPr>
                </a:tc>
                <a:tc>
                  <a:txBody>
                    <a:bodyPr/>
                    <a:lstStyle/>
                    <a:p>
                      <a:pPr marL="27305" algn="l" fontAlgn="t">
                        <a:spcBef>
                          <a:spcPts val="0"/>
                        </a:spcBef>
                        <a:spcAft>
                          <a:spcPts val="0"/>
                        </a:spcAft>
                      </a:pPr>
                      <a:r>
                        <a:rPr lang="en-GB" sz="1000" b="0" i="0" u="none" strike="noStrike" dirty="0">
                          <a:solidFill>
                            <a:srgbClr val="000000"/>
                          </a:solidFill>
                          <a:effectLst/>
                          <a:latin typeface="Arial" panose="020B0604020202020204" pitchFamily="34" charset="0"/>
                          <a:ea typeface="Arial" panose="020B0604020202020204" pitchFamily="34" charset="0"/>
                          <a:cs typeface="Arial" panose="020B0604020202020204" pitchFamily="34" charset="0"/>
                        </a:rPr>
                        <a:t> ‘O que você acha de...?’, ‘Me conte’, ‘suas ideias’, ‘minha opinião é…’, ‘suas ideias’</a:t>
                      </a:r>
                    </a:p>
                  </a:txBody>
                  <a:tcPr marL="54055" marR="54055" marT="54055" marB="54055">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EFD3D2"/>
                    </a:solidFill>
                  </a:tcPr>
                </a:tc>
                <a:extLst>
                  <a:ext uri="{0D108BD9-81ED-4DB2-BD59-A6C34878D82A}">
                    <a16:rowId xmlns:a16="http://schemas.microsoft.com/office/drawing/2014/main" val="10010"/>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69900" y="1038225"/>
            <a:ext cx="4999355" cy="5943600"/>
          </a:xfrm>
          <a:custGeom>
            <a:avLst/>
            <a:gdLst/>
            <a:ahLst/>
            <a:cxnLst/>
            <a:rect l="l" t="t" r="r" b="b"/>
            <a:pathLst>
              <a:path w="4826000" h="5922009">
                <a:moveTo>
                  <a:pt x="0" y="0"/>
                </a:moveTo>
                <a:lnTo>
                  <a:pt x="4825823" y="0"/>
                </a:lnTo>
                <a:lnTo>
                  <a:pt x="4825823" y="5921909"/>
                </a:lnTo>
                <a:lnTo>
                  <a:pt x="0" y="5921909"/>
                </a:lnTo>
                <a:lnTo>
                  <a:pt x="0" y="0"/>
                </a:lnTo>
                <a:close/>
              </a:path>
            </a:pathLst>
          </a:custGeom>
          <a:ln w="31733">
            <a:solidFill>
              <a:srgbClr val="2791A6"/>
            </a:solidFill>
          </a:ln>
        </p:spPr>
        <p:txBody>
          <a:bodyPr wrap="square" lIns="0" tIns="0" rIns="0" bIns="0" rtlCol="0"/>
          <a:lstStyle/>
          <a:p>
            <a:endParaRPr dirty="0"/>
          </a:p>
        </p:txBody>
      </p:sp>
      <p:sp>
        <p:nvSpPr>
          <p:cNvPr id="3" name="object 3"/>
          <p:cNvSpPr txBox="1"/>
          <p:nvPr/>
        </p:nvSpPr>
        <p:spPr>
          <a:xfrm>
            <a:off x="523490" y="1176122"/>
            <a:ext cx="4892173" cy="4302781"/>
          </a:xfrm>
          <a:prstGeom prst="rect">
            <a:avLst/>
          </a:prstGeom>
        </p:spPr>
        <p:txBody>
          <a:bodyPr vert="horz" wrap="square" lIns="0" tIns="0" rIns="0" bIns="0" rtlCol="0">
            <a:spAutoFit/>
          </a:bodyPr>
          <a:lstStyle/>
          <a:p>
            <a:pPr marL="12700" marR="6350">
              <a:lnSpc>
                <a:spcPct val="121000"/>
              </a:lnSpc>
              <a:spcAft>
                <a:spcPts val="600"/>
              </a:spcAft>
            </a:pPr>
            <a:r>
              <a:rPr sz="1200" dirty="0">
                <a:latin typeface="Arial Unicode MS" panose="020B0604020202020204" charset="-122"/>
                <a:cs typeface="Arial Unicode MS" panose="020B0604020202020204" charset="-122"/>
              </a:rPr>
              <a:t>Conseguir que uma classe participe de um diálogo educacional produtivo pode levar tempo. Os alunos podem não estar acostumados a compartilhar publicamente suas ideias ou a ter colegas discordando delas.</a:t>
            </a:r>
          </a:p>
          <a:p>
            <a:r>
              <a:rPr lang="pt-BR" sz="1200" dirty="0">
                <a:latin typeface="Arial Unicode MS" panose="020B0604020202020204" charset="-122"/>
                <a:cs typeface="Arial Unicode MS" panose="020B0604020202020204" charset="-122"/>
              </a:rPr>
              <a:t>Na maioria dos ambientes, alguns alunos estarão muito interessados em compartilhar suas ideias, enquanto outros podem não querer falar de jeito nenhum. Alguns preferem falar, enquanto outros acham mais difícil se expressar verbalmente.</a:t>
            </a:r>
          </a:p>
          <a:p>
            <a:pPr marL="12700" marR="6350" algn="just">
              <a:lnSpc>
                <a:spcPct val="121000"/>
              </a:lnSpc>
            </a:pPr>
            <a:endParaRPr lang="pt-BR" sz="1200" dirty="0">
              <a:latin typeface="Arial Unicode MS" panose="020B0604020202020204" charset="-122"/>
              <a:cs typeface="Arial Unicode MS" panose="020B0604020202020204" charset="-122"/>
            </a:endParaRPr>
          </a:p>
          <a:p>
            <a:r>
              <a:rPr sz="1200" dirty="0">
                <a:latin typeface="Arial Unicode MS" panose="020B0604020202020204" charset="-122"/>
                <a:cs typeface="Arial Unicode MS" panose="020B0604020202020204" charset="-122"/>
              </a:rPr>
              <a:t>'</a:t>
            </a:r>
            <a:r>
              <a:rPr sz="1200" dirty="0" err="1">
                <a:latin typeface="Arial Unicode MS" panose="020B0604020202020204" charset="-122"/>
                <a:cs typeface="Arial Unicode MS" panose="020B0604020202020204" charset="-122"/>
              </a:rPr>
              <a:t>Regras</a:t>
            </a:r>
            <a:r>
              <a:rPr sz="1200" dirty="0">
                <a:latin typeface="Arial Unicode MS" panose="020B0604020202020204" charset="-122"/>
                <a:cs typeface="Arial Unicode MS" panose="020B0604020202020204" charset="-122"/>
              </a:rPr>
              <a:t> básicas' ou 'regras de conversa' são uma boa maneira de criar uma cultura na sala de aula onde todos os alunos se sintam à vontade para compartilhar e questionar ideias. Essas </a:t>
            </a:r>
            <a:r>
              <a:rPr sz="1200" dirty="0" err="1">
                <a:latin typeface="Arial Unicode MS" panose="020B0604020202020204" charset="-122"/>
                <a:cs typeface="Arial Unicode MS" panose="020B0604020202020204" charset="-122"/>
              </a:rPr>
              <a:t>regras</a:t>
            </a:r>
            <a:r>
              <a:rPr sz="1200" dirty="0">
                <a:latin typeface="Arial Unicode MS" panose="020B0604020202020204" charset="-122"/>
                <a:cs typeface="Arial Unicode MS" panose="020B0604020202020204" charset="-122"/>
              </a:rPr>
              <a:t> </a:t>
            </a:r>
            <a:r>
              <a:rPr lang="pt-BR" sz="1200" dirty="0">
                <a:latin typeface="Arial Unicode MS" panose="020B0604020202020204" charset="-122"/>
                <a:cs typeface="Arial Unicode MS" panose="020B0604020202020204" charset="-122"/>
              </a:rPr>
              <a:t>ajudam a deixar claro o </a:t>
            </a:r>
            <a:r>
              <a:rPr sz="1200" dirty="0">
                <a:latin typeface="Arial Unicode MS" panose="020B0604020202020204" charset="-122"/>
                <a:cs typeface="Arial Unicode MS" panose="020B0604020202020204" charset="-122"/>
              </a:rPr>
              <a:t>que se espera deles e dos outros durante as discussões. Elas </a:t>
            </a:r>
            <a:r>
              <a:rPr sz="1200" dirty="0" err="1">
                <a:latin typeface="Arial Unicode MS" panose="020B0604020202020204" charset="-122"/>
                <a:cs typeface="Arial Unicode MS" panose="020B0604020202020204" charset="-122"/>
              </a:rPr>
              <a:t>devem</a:t>
            </a:r>
            <a:r>
              <a:rPr sz="1200" dirty="0">
                <a:latin typeface="Arial Unicode MS" panose="020B0604020202020204" charset="-122"/>
                <a:cs typeface="Arial Unicode MS" panose="020B0604020202020204" charset="-122"/>
              </a:rPr>
              <a:t> no início das aulas, e </a:t>
            </a:r>
            <a:r>
              <a:rPr sz="1200" dirty="0" err="1">
                <a:latin typeface="Arial Unicode MS" panose="020B0604020202020204" charset="-122"/>
                <a:cs typeface="Arial Unicode MS" panose="020B0604020202020204" charset="-122"/>
              </a:rPr>
              <a:t>incentivar</a:t>
            </a:r>
            <a:r>
              <a:rPr sz="1200" dirty="0">
                <a:latin typeface="Arial Unicode MS" panose="020B0604020202020204" charset="-122"/>
                <a:cs typeface="Arial Unicode MS" panose="020B0604020202020204" charset="-122"/>
              </a:rPr>
              <a:t> a</a:t>
            </a:r>
            <a:r>
              <a:rPr lang="pt-BR" sz="1200" dirty="0">
                <a:latin typeface="Arial Unicode MS" panose="020B0604020202020204" charset="-122"/>
                <a:cs typeface="Arial Unicode MS" panose="020B0604020202020204" charset="-122"/>
              </a:rPr>
              <a:t>ser criadas com os alunos; por exemplo, você pode pedir aos alunos que compartilhem suas ideias sobre quais devem ser as regras básicas. Em seguida, é importante relembrá-las, repetindo-as</a:t>
            </a:r>
            <a:r>
              <a:rPr sz="1200" dirty="0">
                <a:latin typeface="Arial Unicode MS" panose="020B0604020202020204" charset="-122"/>
                <a:cs typeface="Arial Unicode MS" panose="020B0604020202020204" charset="-122"/>
              </a:rPr>
              <a:t> </a:t>
            </a:r>
            <a:r>
              <a:rPr lang="pt-BR" sz="1200" dirty="0">
                <a:latin typeface="Arial Unicode MS" panose="020B0604020202020204" charset="-122"/>
                <a:cs typeface="Arial Unicode MS" panose="020B0604020202020204" charset="-122"/>
              </a:rPr>
              <a:t>no início das aulas, e incentivar a reflexão e o monitoramento ao longo do tempo. </a:t>
            </a:r>
            <a:r>
              <a:rPr sz="1200" dirty="0">
                <a:latin typeface="Arial Unicode MS" panose="020B0604020202020204" charset="-122"/>
                <a:cs typeface="Arial Unicode MS" panose="020B0604020202020204" charset="-122"/>
              </a:rPr>
              <a:t>(Veja a escala 2F para avaliar os níveis de participação dos alunos e medir a contribuição dos alunos na criação das regras básicas). </a:t>
            </a:r>
            <a:r>
              <a:rPr lang="pt-BR" sz="1200" dirty="0">
                <a:latin typeface="Arial Unicode MS" panose="020B0604020202020204" charset="-122"/>
                <a:cs typeface="Arial Unicode MS" panose="020B0604020202020204" charset="-122"/>
              </a:rPr>
              <a:t>Essas regras também podem ser usadas com adultos e em diálogos online.</a:t>
            </a:r>
          </a:p>
        </p:txBody>
      </p:sp>
      <p:sp>
        <p:nvSpPr>
          <p:cNvPr id="4" name="object 4"/>
          <p:cNvSpPr txBox="1"/>
          <p:nvPr/>
        </p:nvSpPr>
        <p:spPr>
          <a:xfrm>
            <a:off x="1689100" y="563404"/>
            <a:ext cx="7772400" cy="246221"/>
          </a:xfrm>
          <a:prstGeom prst="rect">
            <a:avLst/>
          </a:prstGeom>
        </p:spPr>
        <p:txBody>
          <a:bodyPr vert="horz" wrap="square" lIns="0" tIns="0" rIns="0" bIns="0" rtlCol="0">
            <a:spAutoFit/>
          </a:bodyPr>
          <a:lstStyle/>
          <a:p>
            <a:pPr marL="12700">
              <a:lnSpc>
                <a:spcPct val="100000"/>
              </a:lnSpc>
            </a:pPr>
            <a:r>
              <a:rPr sz="1600" b="1" dirty="0">
                <a:latin typeface="Arial" panose="020B0604020202020204"/>
                <a:cs typeface="Arial" panose="020B0604020202020204"/>
                <a:sym typeface="+mn-ea"/>
              </a:rPr>
              <a:t>Promovendo uma cultura de sala de aula positiva para o diálogo educacional</a:t>
            </a:r>
          </a:p>
        </p:txBody>
      </p:sp>
      <p:sp>
        <p:nvSpPr>
          <p:cNvPr id="6" name="object 6"/>
          <p:cNvSpPr/>
          <p:nvPr/>
        </p:nvSpPr>
        <p:spPr>
          <a:xfrm>
            <a:off x="469900" y="5856609"/>
            <a:ext cx="439415" cy="439416"/>
          </a:xfrm>
          <a:prstGeom prst="rect">
            <a:avLst/>
          </a:prstGeom>
          <a:blipFill>
            <a:blip r:embed="rId3" cstate="print"/>
            <a:stretch>
              <a:fillRect/>
            </a:stretch>
          </a:blipFill>
        </p:spPr>
        <p:txBody>
          <a:bodyPr wrap="square" lIns="0" tIns="0" rIns="0" bIns="0" rtlCol="0"/>
          <a:lstStyle/>
          <a:p>
            <a:endParaRPr/>
          </a:p>
        </p:txBody>
      </p:sp>
      <p:sp>
        <p:nvSpPr>
          <p:cNvPr id="7" name="object 7"/>
          <p:cNvSpPr/>
          <p:nvPr/>
        </p:nvSpPr>
        <p:spPr>
          <a:xfrm>
            <a:off x="5880100" y="1190625"/>
            <a:ext cx="1184032" cy="845668"/>
          </a:xfrm>
          <a:prstGeom prst="rect">
            <a:avLst/>
          </a:prstGeom>
          <a:blipFill>
            <a:blip r:embed="rId4" cstate="print"/>
            <a:stretch>
              <a:fillRect/>
            </a:stretch>
          </a:blipFill>
        </p:spPr>
        <p:txBody>
          <a:bodyPr wrap="square" lIns="0" tIns="0" rIns="0" bIns="0" rtlCol="0"/>
          <a:lstStyle/>
          <a:p>
            <a:endParaRPr/>
          </a:p>
        </p:txBody>
      </p:sp>
      <p:sp>
        <p:nvSpPr>
          <p:cNvPr id="8" name="object 8"/>
          <p:cNvSpPr txBox="1"/>
          <p:nvPr/>
        </p:nvSpPr>
        <p:spPr>
          <a:xfrm>
            <a:off x="523490" y="5838825"/>
            <a:ext cx="5032148" cy="1192634"/>
          </a:xfrm>
          <a:prstGeom prst="rect">
            <a:avLst/>
          </a:prstGeom>
        </p:spPr>
        <p:txBody>
          <a:bodyPr vert="horz" wrap="square" lIns="0" tIns="0" rIns="0" bIns="0" rtlCol="0">
            <a:spAutoFit/>
          </a:bodyPr>
          <a:lstStyle/>
          <a:p>
            <a:pPr marL="469900" marR="135255" algn="just"/>
            <a:r>
              <a:rPr sz="1200" u="sng" dirty="0">
                <a:solidFill>
                  <a:srgbClr val="0000FF"/>
                </a:solidFill>
                <a:latin typeface="Arial" panose="020B0604020202020204" pitchFamily="34" charset="0"/>
                <a:cs typeface="Arial" panose="020B0604020202020204" pitchFamily="34" charset="0"/>
                <a:hlinkClick r:id="rId5"/>
              </a:rPr>
              <a:t>Vídeo 3: Dicas práticas: regras básicas</a:t>
            </a:r>
            <a:r>
              <a:rPr sz="1200" dirty="0">
                <a:latin typeface="Arial" panose="020B0604020202020204" pitchFamily="34" charset="0"/>
                <a:cs typeface="Arial" panose="020B0604020202020204" pitchFamily="34" charset="0"/>
                <a:hlinkClick r:id="rId5"/>
              </a:rPr>
              <a:t> </a:t>
            </a:r>
            <a:r>
              <a:rPr sz="1200" dirty="0">
                <a:latin typeface="Arial" panose="020B0604020202020204" pitchFamily="34" charset="0"/>
                <a:cs typeface="Arial" panose="020B0604020202020204" pitchFamily="34" charset="0"/>
              </a:rPr>
              <a:t>pode fornecer mais informações sobre como estabelecê-las em sua sala de aula</a:t>
            </a:r>
          </a:p>
          <a:p>
            <a:pPr marL="171450" marR="135255" algn="just"/>
            <a:r>
              <a:rPr sz="1200" dirty="0">
                <a:latin typeface="Arial" panose="020B0604020202020204" pitchFamily="34" charset="0"/>
                <a:cs typeface="Arial" panose="020B0604020202020204" pitchFamily="34" charset="0"/>
              </a:rPr>
              <a:t>Este site também ajudará você a refletir sobre o diálogo em seu ambiente; dê uma olhada nas páginas que são relevantes para</a:t>
            </a:r>
            <a:r>
              <a:rPr lang="en-US" sz="1200" dirty="0">
                <a:latin typeface="Arial" panose="020B0604020202020204" pitchFamily="34" charset="0"/>
                <a:cs typeface="Arial" panose="020B0604020202020204" pitchFamily="34" charset="0"/>
              </a:rPr>
              <a:t> </a:t>
            </a:r>
            <a:r>
              <a:rPr sz="1200" dirty="0">
                <a:latin typeface="Arial" panose="020B0604020202020204" pitchFamily="34" charset="0"/>
                <a:cs typeface="Arial" panose="020B0604020202020204" pitchFamily="34" charset="0"/>
              </a:rPr>
              <a:t>você</a:t>
            </a:r>
            <a:r>
              <a:rPr lang="en-US" sz="1200" dirty="0">
                <a:latin typeface="Arial" panose="020B0604020202020204" pitchFamily="34" charset="0"/>
                <a:cs typeface="Arial" panose="020B0604020202020204" pitchFamily="34" charset="0"/>
              </a:rPr>
              <a:t>:</a:t>
            </a:r>
          </a:p>
          <a:p>
            <a:pPr marL="171450" marR="135255" algn="just"/>
            <a:r>
              <a:rPr sz="1200" u="sng" dirty="0">
                <a:solidFill>
                  <a:srgbClr val="0000FF"/>
                </a:solidFill>
                <a:latin typeface="Arial Unicode MS" panose="020B0604020202020204" charset="-122"/>
                <a:cs typeface="Arial Unicode MS" panose="020B0604020202020204" charset="-122"/>
                <a:hlinkClick r:id="rId6"/>
              </a:rPr>
              <a:t>https://thinkingtogether.educ.cam.ac.uk/resources/</a:t>
            </a:r>
            <a:endParaRPr sz="1200" dirty="0">
              <a:latin typeface="Arial Unicode MS" panose="020B0604020202020204" charset="-122"/>
              <a:cs typeface="Arial Unicode MS" panose="020B0604020202020204" charset="-122"/>
            </a:endParaRPr>
          </a:p>
          <a:p>
            <a:pPr marR="5080" algn="r">
              <a:lnSpc>
                <a:spcPct val="100000"/>
              </a:lnSpc>
              <a:spcBef>
                <a:spcPts val="855"/>
              </a:spcBef>
            </a:pPr>
            <a:r>
              <a:rPr sz="1000" spc="-5" dirty="0">
                <a:latin typeface="Arial" panose="020B0604020202020204"/>
                <a:cs typeface="Arial" panose="020B0604020202020204"/>
              </a:rPr>
              <a:t>14</a:t>
            </a:r>
            <a:endParaRPr sz="1000" dirty="0">
              <a:latin typeface="Arial" panose="020B0604020202020204"/>
              <a:cs typeface="Arial" panose="020B0604020202020204"/>
            </a:endParaRPr>
          </a:p>
        </p:txBody>
      </p:sp>
      <p:sp>
        <p:nvSpPr>
          <p:cNvPr id="11" name="object 2"/>
          <p:cNvSpPr/>
          <p:nvPr/>
        </p:nvSpPr>
        <p:spPr>
          <a:xfrm>
            <a:off x="5662814" y="1038225"/>
            <a:ext cx="4826000" cy="4882277"/>
          </a:xfrm>
          <a:custGeom>
            <a:avLst/>
            <a:gdLst/>
            <a:ahLst/>
            <a:cxnLst/>
            <a:rect l="l" t="t" r="r" b="b"/>
            <a:pathLst>
              <a:path w="4826000" h="5922009">
                <a:moveTo>
                  <a:pt x="0" y="0"/>
                </a:moveTo>
                <a:lnTo>
                  <a:pt x="4825823" y="0"/>
                </a:lnTo>
                <a:lnTo>
                  <a:pt x="4825823" y="5921909"/>
                </a:lnTo>
                <a:lnTo>
                  <a:pt x="0" y="5921909"/>
                </a:lnTo>
                <a:lnTo>
                  <a:pt x="0" y="0"/>
                </a:lnTo>
                <a:close/>
              </a:path>
            </a:pathLst>
          </a:custGeom>
          <a:ln w="31733">
            <a:solidFill>
              <a:srgbClr val="2791A6"/>
            </a:solidFill>
          </a:ln>
        </p:spPr>
        <p:txBody>
          <a:bodyPr wrap="square" lIns="0" tIns="0" rIns="0" bIns="0" rtlCol="0"/>
          <a:lstStyle/>
          <a:p>
            <a:endParaRPr dirty="0"/>
          </a:p>
        </p:txBody>
      </p:sp>
      <p:sp>
        <p:nvSpPr>
          <p:cNvPr id="13" name="TextBox 12"/>
          <p:cNvSpPr txBox="1"/>
          <p:nvPr/>
        </p:nvSpPr>
        <p:spPr>
          <a:xfrm>
            <a:off x="5727700" y="1407939"/>
            <a:ext cx="4825999" cy="4185761"/>
          </a:xfrm>
          <a:prstGeom prst="rect">
            <a:avLst/>
          </a:prstGeom>
          <a:noFill/>
        </p:spPr>
        <p:txBody>
          <a:bodyPr wrap="square" rtlCol="0">
            <a:spAutoFit/>
          </a:bodyPr>
          <a:lstStyle/>
          <a:p>
            <a:pPr marL="47625" algn="ctr">
              <a:spcBef>
                <a:spcPts val="800"/>
              </a:spcBef>
            </a:pPr>
            <a:r>
              <a:rPr lang="en-GB" b="1" dirty="0">
                <a:latin typeface="Arial" panose="020B0604020202020204"/>
                <a:cs typeface="Arial" panose="020B0604020202020204"/>
              </a:rPr>
              <a:t>                </a:t>
            </a:r>
            <a:r>
              <a:rPr lang="en-GB" b="1" dirty="0" err="1">
                <a:latin typeface="Arial" panose="020B0604020202020204"/>
                <a:cs typeface="Arial" panose="020B0604020202020204"/>
              </a:rPr>
              <a:t>Exemplos</a:t>
            </a:r>
            <a:r>
              <a:rPr lang="en-GB" b="1" dirty="0">
                <a:latin typeface="Arial" panose="020B0604020202020204"/>
                <a:cs typeface="Arial" panose="020B0604020202020204"/>
              </a:rPr>
              <a:t> de regras básicas</a:t>
            </a:r>
          </a:p>
          <a:p>
            <a:pPr marL="47625" algn="ctr">
              <a:spcBef>
                <a:spcPts val="595"/>
              </a:spcBef>
            </a:pPr>
            <a:endParaRPr lang="en-GB" sz="900" b="1" dirty="0">
              <a:latin typeface="Arial" panose="020B0604020202020204"/>
              <a:cs typeface="Arial" panose="020B0604020202020204"/>
            </a:endParaRPr>
          </a:p>
          <a:p>
            <a:pPr marL="219075" indent="-171450" algn="ctr">
              <a:spcBef>
                <a:spcPts val="595"/>
              </a:spcBef>
              <a:buFont typeface="Arial" panose="020B0604020202020204" pitchFamily="34" charset="0"/>
              <a:buChar char="•"/>
            </a:pPr>
            <a:endParaRPr lang="en-GB" sz="900" b="1" dirty="0">
              <a:latin typeface="Arial" panose="020B0604020202020204"/>
              <a:cs typeface="Arial" panose="020B0604020202020204"/>
            </a:endParaRPr>
          </a:p>
          <a:p>
            <a:pPr marL="333375" indent="-285750">
              <a:lnSpc>
                <a:spcPct val="100000"/>
              </a:lnSpc>
              <a:spcBef>
                <a:spcPts val="600"/>
              </a:spcBef>
              <a:buFont typeface="Arial" panose="020B0604020202020204" pitchFamily="34" charset="0"/>
              <a:buChar char="•"/>
            </a:pPr>
            <a:r>
              <a:rPr lang="en-GB" sz="1250" b="1" dirty="0" err="1">
                <a:solidFill>
                  <a:srgbClr val="2E6A7B"/>
                </a:solidFill>
                <a:latin typeface="Arial" panose="020B0604020202020204" pitchFamily="34" charset="0"/>
                <a:cs typeface="Arial" panose="020B0604020202020204" pitchFamily="34" charset="0"/>
              </a:rPr>
              <a:t>Nós</a:t>
            </a:r>
            <a:r>
              <a:rPr lang="en-GB" sz="1250" b="1" dirty="0">
                <a:solidFill>
                  <a:srgbClr val="2E6A7B"/>
                </a:solidFill>
                <a:latin typeface="Arial" panose="020B0604020202020204" pitchFamily="34" charset="0"/>
                <a:cs typeface="Arial" panose="020B0604020202020204" pitchFamily="34" charset="0"/>
              </a:rPr>
              <a:t> ouvimos sem interromper quando os outros </a:t>
            </a:r>
            <a:r>
              <a:rPr lang="en-GB" sz="1250" b="1" dirty="0" err="1">
                <a:solidFill>
                  <a:srgbClr val="2E6A7B"/>
                </a:solidFill>
                <a:latin typeface="Arial" panose="020B0604020202020204" pitchFamily="34" charset="0"/>
                <a:cs typeface="Arial" panose="020B0604020202020204" pitchFamily="34" charset="0"/>
              </a:rPr>
              <a:t>estão</a:t>
            </a:r>
            <a:r>
              <a:rPr lang="en-GB" sz="1250" b="1" dirty="0">
                <a:solidFill>
                  <a:srgbClr val="2E6A7B"/>
                </a:solidFill>
                <a:latin typeface="Arial" panose="020B0604020202020204" pitchFamily="34" charset="0"/>
                <a:cs typeface="Arial" panose="020B0604020202020204" pitchFamily="34" charset="0"/>
              </a:rPr>
              <a:t> </a:t>
            </a:r>
            <a:r>
              <a:rPr lang="en-GB" sz="1250" b="1" dirty="0" err="1">
                <a:solidFill>
                  <a:srgbClr val="2E6A7B"/>
                </a:solidFill>
                <a:latin typeface="Arial" panose="020B0604020202020204" pitchFamily="34" charset="0"/>
                <a:cs typeface="Arial" panose="020B0604020202020204" pitchFamily="34" charset="0"/>
              </a:rPr>
              <a:t>falando</a:t>
            </a:r>
            <a:r>
              <a:rPr lang="en-GB" sz="1250" b="1" dirty="0">
                <a:solidFill>
                  <a:srgbClr val="2E6A7B"/>
                </a:solidFill>
                <a:latin typeface="Arial" panose="020B0604020202020204" pitchFamily="34" charset="0"/>
                <a:cs typeface="Arial" panose="020B0604020202020204" pitchFamily="34" charset="0"/>
              </a:rPr>
              <a:t>.</a:t>
            </a:r>
          </a:p>
          <a:p>
            <a:pPr marL="333375" indent="-285750">
              <a:lnSpc>
                <a:spcPct val="100000"/>
              </a:lnSpc>
              <a:spcBef>
                <a:spcPts val="600"/>
              </a:spcBef>
              <a:buFont typeface="Arial" panose="020B0604020202020204" pitchFamily="34" charset="0"/>
              <a:buChar char="•"/>
            </a:pPr>
            <a:r>
              <a:rPr lang="pt-BR" sz="1250" b="1" dirty="0">
                <a:solidFill>
                  <a:srgbClr val="2E6A7B"/>
                </a:solidFill>
                <a:latin typeface="Arial" panose="020B0604020202020204" pitchFamily="34" charset="0"/>
                <a:cs typeface="Arial" panose="020B0604020202020204" pitchFamily="34" charset="0"/>
              </a:rPr>
              <a:t>As contribuições devem responder ao que foi dito anteriormente.</a:t>
            </a:r>
          </a:p>
          <a:p>
            <a:pPr marL="333375" indent="-285750">
              <a:spcBef>
                <a:spcPts val="600"/>
              </a:spcBef>
              <a:buFont typeface="Arial" panose="020B0604020202020204" pitchFamily="34" charset="0"/>
              <a:buChar char="•"/>
            </a:pPr>
            <a:r>
              <a:rPr lang="pt-BR" sz="1250" b="1" dirty="0">
                <a:solidFill>
                  <a:srgbClr val="2E6A7B"/>
                </a:solidFill>
                <a:latin typeface="Arial" panose="020B0604020202020204" pitchFamily="34" charset="0"/>
                <a:cs typeface="Arial" panose="020B0604020202020204" pitchFamily="34" charset="0"/>
              </a:rPr>
              <a:t>É permitido discordar de alguém de forma respeitosa.</a:t>
            </a:r>
          </a:p>
          <a:p>
            <a:pPr marL="333375" indent="-285750">
              <a:spcBef>
                <a:spcPts val="600"/>
              </a:spcBef>
              <a:buFont typeface="Arial" panose="020B0604020202020204" pitchFamily="34" charset="0"/>
              <a:buChar char="•"/>
            </a:pPr>
            <a:r>
              <a:rPr lang="pt-BR" sz="1250" b="1" dirty="0">
                <a:solidFill>
                  <a:srgbClr val="2E6A7B"/>
                </a:solidFill>
                <a:latin typeface="Arial" panose="020B0604020202020204" pitchFamily="34" charset="0"/>
                <a:cs typeface="Arial" panose="020B0604020202020204" pitchFamily="34" charset="0"/>
              </a:rPr>
              <a:t>As pessoas devem dar razões para suas ideias.</a:t>
            </a:r>
          </a:p>
          <a:p>
            <a:pPr marL="333375" indent="-285750">
              <a:spcBef>
                <a:spcPts val="600"/>
              </a:spcBef>
              <a:buFont typeface="Arial" panose="020B0604020202020204" pitchFamily="34" charset="0"/>
              <a:buChar char="•"/>
            </a:pPr>
            <a:r>
              <a:rPr lang="pt-BR" sz="1250" b="1" dirty="0">
                <a:solidFill>
                  <a:srgbClr val="2E6A7B"/>
                </a:solidFill>
                <a:latin typeface="Arial" panose="020B0604020202020204" pitchFamily="34" charset="0"/>
                <a:cs typeface="Arial" panose="020B0604020202020204" pitchFamily="34" charset="0"/>
              </a:rPr>
              <a:t>As ideias e opiniões de todos devem ser tratadas com respeito.</a:t>
            </a:r>
          </a:p>
          <a:p>
            <a:pPr marL="333375" indent="-285750">
              <a:spcBef>
                <a:spcPts val="600"/>
              </a:spcBef>
              <a:buFont typeface="Arial" panose="020B0604020202020204" pitchFamily="34" charset="0"/>
              <a:buChar char="•"/>
            </a:pPr>
            <a:r>
              <a:rPr lang="pt-BR" sz="1250" b="1" dirty="0">
                <a:solidFill>
                  <a:srgbClr val="2E6A7B"/>
                </a:solidFill>
                <a:latin typeface="Arial" panose="020B0604020202020204" pitchFamily="34" charset="0"/>
                <a:cs typeface="Arial" panose="020B0604020202020204" pitchFamily="34" charset="0"/>
              </a:rPr>
              <a:t>Participar significa pensar e ouvir, não apenas falar.</a:t>
            </a:r>
          </a:p>
          <a:p>
            <a:pPr marL="333375" indent="-285750">
              <a:spcBef>
                <a:spcPts val="600"/>
              </a:spcBef>
              <a:buFont typeface="Arial" panose="020B0604020202020204" pitchFamily="34" charset="0"/>
              <a:buChar char="•"/>
            </a:pPr>
            <a:r>
              <a:rPr lang="pt-BR" sz="1250" b="1" dirty="0">
                <a:solidFill>
                  <a:srgbClr val="2E6A7B"/>
                </a:solidFill>
                <a:latin typeface="Arial" panose="020B0604020202020204" pitchFamily="34" charset="0"/>
                <a:cs typeface="Arial" panose="020B0604020202020204" pitchFamily="34" charset="0"/>
              </a:rPr>
              <a:t>As pessoas devem fazer perguntas umas às outras para aprofundar o entendimento.</a:t>
            </a:r>
          </a:p>
          <a:p>
            <a:pPr marL="333375" indent="-285750">
              <a:spcBef>
                <a:spcPts val="600"/>
              </a:spcBef>
              <a:buFont typeface="Arial" panose="020B0604020202020204" pitchFamily="34" charset="0"/>
              <a:buChar char="•"/>
            </a:pPr>
            <a:r>
              <a:rPr lang="pt-BR" sz="1250" b="1" dirty="0">
                <a:solidFill>
                  <a:srgbClr val="2E6A7B"/>
                </a:solidFill>
                <a:latin typeface="Arial" panose="020B0604020202020204" pitchFamily="34" charset="0"/>
                <a:cs typeface="Arial" panose="020B0604020202020204" pitchFamily="34" charset="0"/>
              </a:rPr>
              <a:t>Deve existir uma atmosfera de confiança mútua.</a:t>
            </a:r>
          </a:p>
          <a:p>
            <a:pPr marL="333375" indent="-285750">
              <a:spcBef>
                <a:spcPts val="600"/>
              </a:spcBef>
              <a:buFont typeface="Arial" panose="020B0604020202020204" pitchFamily="34" charset="0"/>
              <a:buChar char="•"/>
            </a:pPr>
            <a:r>
              <a:rPr lang="pt-BR" sz="1250" b="1" dirty="0">
                <a:solidFill>
                  <a:srgbClr val="2E6A7B"/>
                </a:solidFill>
                <a:latin typeface="Arial" panose="020B0604020202020204" pitchFamily="34" charset="0"/>
                <a:cs typeface="Arial" panose="020B0604020202020204" pitchFamily="34" charset="0"/>
              </a:rPr>
              <a:t>Deve haver um senso de propósito compartilhado no diálogo.</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469901" y="419798"/>
            <a:ext cx="3481070" cy="847027"/>
          </a:xfrm>
          <a:prstGeom prst="rect">
            <a:avLst/>
          </a:prstGeom>
          <a:solidFill>
            <a:srgbClr val="D9F1F6"/>
          </a:solidFill>
        </p:spPr>
        <p:txBody>
          <a:bodyPr vert="horz" wrap="square" lIns="0" tIns="15875" rIns="0" bIns="0" rtlCol="0">
            <a:spAutoFit/>
          </a:bodyPr>
          <a:lstStyle/>
          <a:p>
            <a:pPr marL="26035">
              <a:lnSpc>
                <a:spcPct val="100000"/>
              </a:lnSpc>
              <a:spcBef>
                <a:spcPts val="125"/>
              </a:spcBef>
            </a:pPr>
            <a:r>
              <a:rPr sz="1800" b="1" kern="0" dirty="0">
                <a:solidFill>
                  <a:srgbClr val="1A616F"/>
                </a:solidFill>
                <a:latin typeface="Arial" panose="020B0604020202020204"/>
                <a:cs typeface="Arial" panose="020B0604020202020204"/>
              </a:rPr>
              <a:t>Parte C. </a:t>
            </a:r>
            <a:r>
              <a:rPr sz="1800" b="1" kern="0" dirty="0" err="1">
                <a:solidFill>
                  <a:srgbClr val="1A616F"/>
                </a:solidFill>
                <a:latin typeface="Arial" panose="020B0604020202020204"/>
                <a:cs typeface="Arial" panose="020B0604020202020204"/>
              </a:rPr>
              <a:t>Diálogo</a:t>
            </a:r>
            <a:r>
              <a:rPr sz="1800" b="1" kern="0" dirty="0">
                <a:solidFill>
                  <a:srgbClr val="1A616F"/>
                </a:solidFill>
                <a:latin typeface="Arial" panose="020B0604020202020204"/>
                <a:cs typeface="Arial" panose="020B0604020202020204"/>
              </a:rPr>
              <a:t> </a:t>
            </a:r>
            <a:r>
              <a:rPr lang="en-US" sz="1800" b="1" kern="0" dirty="0" err="1">
                <a:solidFill>
                  <a:srgbClr val="1A616F"/>
                </a:solidFill>
                <a:latin typeface="Arial" panose="020B0604020202020204"/>
                <a:cs typeface="Arial" panose="020B0604020202020204"/>
              </a:rPr>
              <a:t>e</a:t>
            </a:r>
            <a:r>
              <a:rPr sz="1800" b="1" kern="0" dirty="0" err="1">
                <a:solidFill>
                  <a:srgbClr val="1A616F"/>
                </a:solidFill>
                <a:latin typeface="Arial" panose="020B0604020202020204"/>
                <a:cs typeface="Arial" panose="020B0604020202020204"/>
              </a:rPr>
              <a:t>ducacional</a:t>
            </a:r>
            <a:r>
              <a:rPr sz="1800" b="1" kern="0" dirty="0">
                <a:solidFill>
                  <a:srgbClr val="1A616F"/>
                </a:solidFill>
                <a:latin typeface="Arial" panose="020B0604020202020204"/>
                <a:cs typeface="Arial" panose="020B0604020202020204"/>
              </a:rPr>
              <a:t> e </a:t>
            </a:r>
            <a:r>
              <a:rPr lang="en-US" sz="1800" b="1" kern="0" dirty="0" err="1">
                <a:solidFill>
                  <a:srgbClr val="1A616F"/>
                </a:solidFill>
                <a:latin typeface="Arial" panose="020B0604020202020204"/>
                <a:cs typeface="Arial" panose="020B0604020202020204"/>
              </a:rPr>
              <a:t>a</a:t>
            </a:r>
            <a:r>
              <a:rPr sz="1800" b="1" kern="0" dirty="0" err="1">
                <a:solidFill>
                  <a:srgbClr val="1A616F"/>
                </a:solidFill>
                <a:latin typeface="Arial" panose="020B0604020202020204"/>
                <a:cs typeface="Arial" panose="020B0604020202020204"/>
              </a:rPr>
              <a:t>prendizado</a:t>
            </a:r>
            <a:r>
              <a:rPr sz="1800" b="1" kern="0" dirty="0">
                <a:solidFill>
                  <a:srgbClr val="1A616F"/>
                </a:solidFill>
                <a:latin typeface="Arial" panose="020B0604020202020204"/>
                <a:cs typeface="Arial" panose="020B0604020202020204"/>
              </a:rPr>
              <a:t> dos </a:t>
            </a:r>
            <a:r>
              <a:rPr lang="en-US" sz="1800" b="1" kern="0" dirty="0" err="1">
                <a:solidFill>
                  <a:srgbClr val="1A616F"/>
                </a:solidFill>
                <a:latin typeface="Arial" panose="020B0604020202020204"/>
                <a:cs typeface="Arial" panose="020B0604020202020204"/>
              </a:rPr>
              <a:t>e</a:t>
            </a:r>
            <a:r>
              <a:rPr sz="1800" b="1" kern="0" dirty="0" err="1">
                <a:solidFill>
                  <a:srgbClr val="1A616F"/>
                </a:solidFill>
                <a:latin typeface="Arial" panose="020B0604020202020204"/>
                <a:cs typeface="Arial" panose="020B0604020202020204"/>
              </a:rPr>
              <a:t>studantes</a:t>
            </a:r>
            <a:r>
              <a:rPr sz="1800" b="1" kern="0" dirty="0">
                <a:solidFill>
                  <a:srgbClr val="1A616F"/>
                </a:solidFill>
                <a:latin typeface="Arial" panose="020B0604020202020204"/>
                <a:cs typeface="Arial" panose="020B0604020202020204"/>
              </a:rPr>
              <a:t> </a:t>
            </a:r>
            <a:r>
              <a:rPr sz="1800" b="1" kern="0" dirty="0" err="1">
                <a:solidFill>
                  <a:srgbClr val="1A616F"/>
                </a:solidFill>
                <a:latin typeface="Arial" panose="020B0604020202020204"/>
                <a:cs typeface="Arial" panose="020B0604020202020204"/>
              </a:rPr>
              <a:t>em</a:t>
            </a:r>
            <a:r>
              <a:rPr sz="1800" b="1" kern="0" dirty="0">
                <a:solidFill>
                  <a:srgbClr val="1A616F"/>
                </a:solidFill>
                <a:latin typeface="Arial" panose="020B0604020202020204"/>
                <a:cs typeface="Arial" panose="020B0604020202020204"/>
              </a:rPr>
              <a:t> </a:t>
            </a:r>
            <a:r>
              <a:rPr lang="en-US" sz="1800" b="1" kern="0" dirty="0" err="1">
                <a:solidFill>
                  <a:srgbClr val="1A616F"/>
                </a:solidFill>
                <a:latin typeface="Arial" panose="020B0604020202020204"/>
                <a:cs typeface="Arial" panose="020B0604020202020204"/>
              </a:rPr>
              <a:t>c</a:t>
            </a:r>
            <a:r>
              <a:rPr sz="1800" b="1" kern="0" dirty="0" err="1">
                <a:solidFill>
                  <a:srgbClr val="1A616F"/>
                </a:solidFill>
                <a:latin typeface="Arial" panose="020B0604020202020204"/>
                <a:cs typeface="Arial" panose="020B0604020202020204"/>
              </a:rPr>
              <a:t>ontextos</a:t>
            </a:r>
            <a:r>
              <a:rPr sz="1800" b="1" kern="0" dirty="0">
                <a:solidFill>
                  <a:srgbClr val="1A616F"/>
                </a:solidFill>
                <a:latin typeface="Arial" panose="020B0604020202020204"/>
                <a:cs typeface="Arial" panose="020B0604020202020204"/>
              </a:rPr>
              <a:t> </a:t>
            </a:r>
            <a:r>
              <a:rPr lang="en-US" b="1" kern="0" dirty="0" err="1">
                <a:solidFill>
                  <a:srgbClr val="1A616F"/>
                </a:solidFill>
                <a:latin typeface="Arial" panose="020B0604020202020204"/>
                <a:cs typeface="Arial" panose="020B0604020202020204"/>
              </a:rPr>
              <a:t>d</a:t>
            </a:r>
            <a:r>
              <a:rPr sz="1800" b="1" kern="0" dirty="0" err="1">
                <a:solidFill>
                  <a:srgbClr val="1A616F"/>
                </a:solidFill>
                <a:latin typeface="Arial" panose="020B0604020202020204"/>
                <a:cs typeface="Arial" panose="020B0604020202020204"/>
              </a:rPr>
              <a:t>iversos</a:t>
            </a:r>
            <a:endParaRPr sz="1800" b="1" kern="0" dirty="0">
              <a:solidFill>
                <a:srgbClr val="1A616F"/>
              </a:solidFill>
              <a:latin typeface="Arial" panose="020B0604020202020204"/>
              <a:cs typeface="Arial" panose="020B0604020202020204"/>
            </a:endParaRPr>
          </a:p>
        </p:txBody>
      </p:sp>
      <p:sp>
        <p:nvSpPr>
          <p:cNvPr id="6" name="object 6"/>
          <p:cNvSpPr txBox="1"/>
          <p:nvPr/>
        </p:nvSpPr>
        <p:spPr>
          <a:xfrm>
            <a:off x="393700" y="1647825"/>
            <a:ext cx="4800600" cy="3951146"/>
          </a:xfrm>
          <a:prstGeom prst="rect">
            <a:avLst/>
          </a:prstGeom>
          <a:ln w="31733">
            <a:solidFill>
              <a:srgbClr val="2791A6"/>
            </a:solidFill>
          </a:ln>
        </p:spPr>
        <p:txBody>
          <a:bodyPr vert="horz" wrap="square" lIns="0" tIns="43815" rIns="0" bIns="0" rtlCol="0">
            <a:spAutoFit/>
          </a:bodyPr>
          <a:lstStyle/>
          <a:p>
            <a:pPr marL="83185" marR="94615">
              <a:lnSpc>
                <a:spcPct val="121000"/>
              </a:lnSpc>
              <a:spcBef>
                <a:spcPts val="345"/>
              </a:spcBef>
            </a:pPr>
            <a:r>
              <a:rPr sz="1050" kern="0" dirty="0" err="1">
                <a:latin typeface="Arial" panose="020B0604020202020204"/>
                <a:cs typeface="Arial" panose="020B0604020202020204"/>
              </a:rPr>
              <a:t>Existe</a:t>
            </a:r>
            <a:r>
              <a:rPr sz="1050" kern="0" dirty="0">
                <a:latin typeface="Arial" panose="020B0604020202020204"/>
                <a:cs typeface="Arial" panose="020B0604020202020204"/>
              </a:rPr>
              <a:t> </a:t>
            </a:r>
            <a:r>
              <a:rPr sz="1050" kern="0" dirty="0" err="1">
                <a:latin typeface="Arial" panose="020B0604020202020204"/>
                <a:cs typeface="Arial" panose="020B0604020202020204"/>
              </a:rPr>
              <a:t>uma</a:t>
            </a:r>
            <a:r>
              <a:rPr sz="1050" kern="0" dirty="0">
                <a:latin typeface="Arial" panose="020B0604020202020204"/>
                <a:cs typeface="Arial" panose="020B0604020202020204"/>
              </a:rPr>
              <a:t> base </a:t>
            </a:r>
            <a:r>
              <a:rPr sz="1050" kern="0" dirty="0" err="1">
                <a:latin typeface="Arial" panose="020B0604020202020204"/>
                <a:cs typeface="Arial" panose="020B0604020202020204"/>
              </a:rPr>
              <a:t>crescente</a:t>
            </a:r>
            <a:r>
              <a:rPr sz="1050" kern="0" dirty="0">
                <a:latin typeface="Arial" panose="020B0604020202020204"/>
                <a:cs typeface="Arial" panose="020B0604020202020204"/>
              </a:rPr>
              <a:t> de </a:t>
            </a:r>
            <a:r>
              <a:rPr sz="1050" kern="0" dirty="0" err="1">
                <a:latin typeface="Arial" panose="020B0604020202020204"/>
                <a:cs typeface="Arial" panose="020B0604020202020204"/>
              </a:rPr>
              <a:t>pesquisa</a:t>
            </a:r>
            <a:r>
              <a:rPr sz="1050" kern="0" dirty="0">
                <a:latin typeface="Arial" panose="020B0604020202020204"/>
                <a:cs typeface="Arial" panose="020B0604020202020204"/>
              </a:rPr>
              <a:t> </a:t>
            </a:r>
            <a:r>
              <a:rPr sz="1050" kern="0" dirty="0" err="1">
                <a:latin typeface="Arial" panose="020B0604020202020204"/>
                <a:cs typeface="Arial" panose="020B0604020202020204"/>
              </a:rPr>
              <a:t>internacional</a:t>
            </a:r>
            <a:r>
              <a:rPr sz="1050" kern="0" dirty="0">
                <a:latin typeface="Arial" panose="020B0604020202020204"/>
                <a:cs typeface="Arial" panose="020B0604020202020204"/>
              </a:rPr>
              <a:t> que </a:t>
            </a:r>
            <a:r>
              <a:rPr sz="1050" kern="0" dirty="0" err="1">
                <a:latin typeface="Arial" panose="020B0604020202020204"/>
                <a:cs typeface="Arial" panose="020B0604020202020204"/>
              </a:rPr>
              <a:t>apoia</a:t>
            </a:r>
            <a:r>
              <a:rPr sz="1050" kern="0" dirty="0">
                <a:latin typeface="Arial" panose="020B0604020202020204"/>
                <a:cs typeface="Arial" panose="020B0604020202020204"/>
              </a:rPr>
              <a:t> a </a:t>
            </a:r>
            <a:r>
              <a:rPr sz="1050" kern="0" dirty="0" err="1">
                <a:latin typeface="Arial" panose="020B0604020202020204"/>
                <a:cs typeface="Arial" panose="020B0604020202020204"/>
              </a:rPr>
              <a:t>ideia</a:t>
            </a:r>
            <a:r>
              <a:rPr sz="1050" kern="0" dirty="0">
                <a:latin typeface="Arial" panose="020B0604020202020204"/>
                <a:cs typeface="Arial" panose="020B0604020202020204"/>
              </a:rPr>
              <a:t> de que o </a:t>
            </a:r>
            <a:r>
              <a:rPr sz="1050" kern="0" dirty="0" err="1">
                <a:latin typeface="Arial" panose="020B0604020202020204"/>
                <a:cs typeface="Arial" panose="020B0604020202020204"/>
              </a:rPr>
              <a:t>ensino</a:t>
            </a:r>
            <a:r>
              <a:rPr sz="1050" kern="0" dirty="0">
                <a:latin typeface="Arial" panose="020B0604020202020204"/>
                <a:cs typeface="Arial" panose="020B0604020202020204"/>
              </a:rPr>
              <a:t> </a:t>
            </a:r>
            <a:r>
              <a:rPr sz="1050" kern="0" dirty="0" err="1">
                <a:latin typeface="Arial" panose="020B0604020202020204"/>
                <a:cs typeface="Arial" panose="020B0604020202020204"/>
              </a:rPr>
              <a:t>dialógico</a:t>
            </a:r>
            <a:r>
              <a:rPr sz="1050" kern="0" dirty="0">
                <a:latin typeface="Arial" panose="020B0604020202020204"/>
                <a:cs typeface="Arial" panose="020B0604020202020204"/>
              </a:rPr>
              <a:t> é </a:t>
            </a:r>
            <a:r>
              <a:rPr sz="1050" kern="0" dirty="0" err="1">
                <a:latin typeface="Arial" panose="020B0604020202020204"/>
                <a:cs typeface="Arial" panose="020B0604020202020204"/>
              </a:rPr>
              <a:t>benéfico</a:t>
            </a:r>
            <a:r>
              <a:rPr sz="1050" kern="0" dirty="0">
                <a:latin typeface="Arial" panose="020B0604020202020204"/>
                <a:cs typeface="Arial" panose="020B0604020202020204"/>
              </a:rPr>
              <a:t> para o </a:t>
            </a:r>
            <a:r>
              <a:rPr sz="1050" kern="0" dirty="0" err="1">
                <a:latin typeface="Arial" panose="020B0604020202020204"/>
                <a:cs typeface="Arial" panose="020B0604020202020204"/>
              </a:rPr>
              <a:t>aprendizado</a:t>
            </a:r>
            <a:r>
              <a:rPr sz="1050" kern="0" dirty="0">
                <a:latin typeface="Arial" panose="020B0604020202020204"/>
                <a:cs typeface="Arial" panose="020B0604020202020204"/>
              </a:rPr>
              <a:t> dos </a:t>
            </a:r>
            <a:r>
              <a:rPr sz="1050" kern="0" dirty="0" err="1">
                <a:latin typeface="Arial" panose="020B0604020202020204"/>
                <a:cs typeface="Arial" panose="020B0604020202020204"/>
              </a:rPr>
              <a:t>alunos</a:t>
            </a:r>
            <a:r>
              <a:rPr sz="1050" kern="0" dirty="0">
                <a:latin typeface="Arial" panose="020B0604020202020204"/>
                <a:cs typeface="Arial" panose="020B0604020202020204"/>
              </a:rPr>
              <a:t> e outros </a:t>
            </a:r>
            <a:r>
              <a:rPr sz="1050" kern="0" dirty="0" err="1">
                <a:latin typeface="Arial" panose="020B0604020202020204"/>
                <a:cs typeface="Arial" panose="020B0604020202020204"/>
              </a:rPr>
              <a:t>resultados</a:t>
            </a:r>
            <a:r>
              <a:rPr sz="1050" kern="0" dirty="0">
                <a:latin typeface="Arial" panose="020B0604020202020204"/>
                <a:cs typeface="Arial" panose="020B0604020202020204"/>
              </a:rPr>
              <a:t> de </a:t>
            </a:r>
            <a:r>
              <a:rPr sz="1050" kern="0" dirty="0" err="1">
                <a:latin typeface="Arial" panose="020B0604020202020204"/>
                <a:cs typeface="Arial" panose="020B0604020202020204"/>
              </a:rPr>
              <a:t>desenvolvimento</a:t>
            </a:r>
            <a:r>
              <a:rPr sz="1050" kern="0" dirty="0">
                <a:latin typeface="Arial" panose="020B0604020202020204"/>
                <a:cs typeface="Arial" panose="020B0604020202020204"/>
              </a:rPr>
              <a:t> </a:t>
            </a:r>
            <a:r>
              <a:rPr sz="1050" kern="0" dirty="0" err="1">
                <a:latin typeface="Arial" panose="020B0604020202020204"/>
                <a:cs typeface="Arial" panose="020B0604020202020204"/>
              </a:rPr>
              <a:t>pessoal</a:t>
            </a:r>
            <a:r>
              <a:rPr sz="1050" kern="0" dirty="0">
                <a:latin typeface="Arial" panose="020B0604020202020204"/>
                <a:cs typeface="Arial" panose="020B0604020202020204"/>
              </a:rPr>
              <a:t>. </a:t>
            </a:r>
            <a:r>
              <a:rPr sz="1050" kern="0" dirty="0" err="1">
                <a:latin typeface="Arial" panose="020B0604020202020204"/>
                <a:cs typeface="Arial" panose="020B0604020202020204"/>
              </a:rPr>
              <a:t>Resultados</a:t>
            </a:r>
            <a:r>
              <a:rPr sz="1050" kern="0" dirty="0">
                <a:latin typeface="Arial" panose="020B0604020202020204"/>
                <a:cs typeface="Arial" panose="020B0604020202020204"/>
              </a:rPr>
              <a:t> da </a:t>
            </a:r>
            <a:r>
              <a:rPr sz="1050" kern="0" dirty="0" err="1">
                <a:latin typeface="Arial" panose="020B0604020202020204"/>
                <a:cs typeface="Arial" panose="020B0604020202020204"/>
              </a:rPr>
              <a:t>avaliação</a:t>
            </a:r>
            <a:r>
              <a:rPr sz="1050" kern="0" dirty="0">
                <a:latin typeface="Arial" panose="020B0604020202020204"/>
                <a:cs typeface="Arial" panose="020B0604020202020204"/>
              </a:rPr>
              <a:t> de </a:t>
            </a:r>
            <a:r>
              <a:rPr sz="1050" kern="0" dirty="0" err="1">
                <a:latin typeface="Arial" panose="020B0604020202020204"/>
                <a:cs typeface="Arial" panose="020B0604020202020204"/>
              </a:rPr>
              <a:t>programas</a:t>
            </a:r>
            <a:r>
              <a:rPr sz="1050" kern="0" dirty="0">
                <a:latin typeface="Arial" panose="020B0604020202020204"/>
                <a:cs typeface="Arial" panose="020B0604020202020204"/>
              </a:rPr>
              <a:t> de </a:t>
            </a:r>
            <a:r>
              <a:rPr sz="1050" kern="0" dirty="0" err="1">
                <a:latin typeface="Arial" panose="020B0604020202020204"/>
                <a:cs typeface="Arial" panose="020B0604020202020204"/>
              </a:rPr>
              <a:t>desenvolvimento</a:t>
            </a:r>
            <a:r>
              <a:rPr sz="1050" kern="0" dirty="0">
                <a:latin typeface="Arial" panose="020B0604020202020204"/>
                <a:cs typeface="Arial" panose="020B0604020202020204"/>
              </a:rPr>
              <a:t> </a:t>
            </a:r>
            <a:r>
              <a:rPr sz="1050" kern="0" dirty="0" err="1">
                <a:latin typeface="Arial" panose="020B0604020202020204"/>
                <a:cs typeface="Arial" panose="020B0604020202020204"/>
              </a:rPr>
              <a:t>profissional</a:t>
            </a:r>
            <a:r>
              <a:rPr sz="1050" kern="0" dirty="0">
                <a:latin typeface="Arial" panose="020B0604020202020204"/>
                <a:cs typeface="Arial" panose="020B0604020202020204"/>
              </a:rPr>
              <a:t> </a:t>
            </a:r>
            <a:r>
              <a:rPr sz="1050" kern="0" dirty="0" err="1">
                <a:latin typeface="Arial" panose="020B0604020202020204"/>
                <a:cs typeface="Arial" panose="020B0604020202020204"/>
              </a:rPr>
              <a:t>incluem</a:t>
            </a:r>
            <a:r>
              <a:rPr sz="1050" kern="0" dirty="0">
                <a:latin typeface="Arial" panose="020B0604020202020204"/>
                <a:cs typeface="Arial" panose="020B0604020202020204"/>
              </a:rPr>
              <a:t>:</a:t>
            </a:r>
          </a:p>
          <a:p>
            <a:pPr marL="254635" marR="94615" indent="-171450">
              <a:lnSpc>
                <a:spcPct val="121000"/>
              </a:lnSpc>
              <a:spcBef>
                <a:spcPts val="345"/>
              </a:spcBef>
              <a:buFont typeface="Arial" panose="020B0604020202020204" pitchFamily="34" charset="0"/>
              <a:buChar char="•"/>
            </a:pPr>
            <a:r>
              <a:rPr sz="1050" kern="0" dirty="0" err="1">
                <a:latin typeface="Arial" panose="020B0604020202020204"/>
                <a:cs typeface="Arial" panose="020B0604020202020204"/>
              </a:rPr>
              <a:t>Melhoria</a:t>
            </a:r>
            <a:r>
              <a:rPr sz="1050" kern="0" dirty="0">
                <a:latin typeface="Arial" panose="020B0604020202020204"/>
                <a:cs typeface="Arial" panose="020B0604020202020204"/>
              </a:rPr>
              <a:t> no </a:t>
            </a:r>
            <a:r>
              <a:rPr sz="1050" kern="0" dirty="0" err="1">
                <a:latin typeface="Arial" panose="020B0604020202020204"/>
                <a:cs typeface="Arial" panose="020B0604020202020204"/>
              </a:rPr>
              <a:t>desempenho</a:t>
            </a:r>
            <a:r>
              <a:rPr sz="1050" kern="0" dirty="0">
                <a:latin typeface="Arial" panose="020B0604020202020204"/>
                <a:cs typeface="Arial" panose="020B0604020202020204"/>
              </a:rPr>
              <a:t> </a:t>
            </a:r>
            <a:r>
              <a:rPr sz="1050" kern="0" dirty="0" err="1">
                <a:latin typeface="Arial" panose="020B0604020202020204"/>
                <a:cs typeface="Arial" panose="020B0604020202020204"/>
              </a:rPr>
              <a:t>acadêmico</a:t>
            </a:r>
            <a:r>
              <a:rPr sz="1050" kern="0" dirty="0">
                <a:latin typeface="Arial" panose="020B0604020202020204"/>
                <a:cs typeface="Arial" panose="020B0604020202020204"/>
              </a:rPr>
              <a:t> de </a:t>
            </a:r>
            <a:r>
              <a:rPr sz="1050" kern="0" dirty="0" err="1">
                <a:latin typeface="Arial" panose="020B0604020202020204"/>
                <a:cs typeface="Arial" panose="020B0604020202020204"/>
              </a:rPr>
              <a:t>estudantes</a:t>
            </a:r>
            <a:r>
              <a:rPr sz="1050" kern="0" dirty="0">
                <a:latin typeface="Arial" panose="020B0604020202020204"/>
                <a:cs typeface="Arial" panose="020B0604020202020204"/>
              </a:rPr>
              <a:t> do </a:t>
            </a:r>
            <a:r>
              <a:rPr sz="1050" kern="0" dirty="0" err="1">
                <a:latin typeface="Arial" panose="020B0604020202020204"/>
                <a:cs typeface="Arial" panose="020B0604020202020204"/>
              </a:rPr>
              <a:t>ensino</a:t>
            </a:r>
            <a:r>
              <a:rPr sz="1050" kern="0" dirty="0">
                <a:latin typeface="Arial" panose="020B0604020202020204"/>
                <a:cs typeface="Arial" panose="020B0604020202020204"/>
              </a:rPr>
              <a:t> fundamental no </a:t>
            </a:r>
            <a:r>
              <a:rPr sz="1050" kern="0" dirty="0" err="1">
                <a:latin typeface="Arial" panose="020B0604020202020204"/>
                <a:cs typeface="Arial" panose="020B0604020202020204"/>
              </a:rPr>
              <a:t>Reino</a:t>
            </a:r>
            <a:r>
              <a:rPr sz="1050" kern="0" dirty="0">
                <a:latin typeface="Arial" panose="020B0604020202020204"/>
                <a:cs typeface="Arial" panose="020B0604020202020204"/>
              </a:rPr>
              <a:t> </a:t>
            </a:r>
            <a:r>
              <a:rPr sz="1050" kern="0" dirty="0" err="1">
                <a:latin typeface="Arial" panose="020B0604020202020204"/>
                <a:cs typeface="Arial" panose="020B0604020202020204"/>
              </a:rPr>
              <a:t>Unido</a:t>
            </a:r>
            <a:r>
              <a:rPr sz="1050" kern="0" dirty="0">
                <a:latin typeface="Arial" panose="020B0604020202020204"/>
                <a:cs typeface="Arial" panose="020B0604020202020204"/>
              </a:rPr>
              <a:t> (</a:t>
            </a:r>
            <a:r>
              <a:rPr sz="1050" kern="0" dirty="0">
                <a:solidFill>
                  <a:srgbClr val="0000FF"/>
                </a:solidFill>
                <a:latin typeface="Arial" panose="020B0604020202020204"/>
                <a:cs typeface="Arial" panose="020B0604020202020204"/>
                <a:hlinkClick r:id="rId3"/>
              </a:rPr>
              <a:t>Alexander, 2018</a:t>
            </a:r>
            <a:r>
              <a:rPr sz="1050" kern="0" dirty="0">
                <a:solidFill>
                  <a:srgbClr val="0000FF"/>
                </a:solidFill>
                <a:latin typeface="Arial" panose="020B0604020202020204"/>
                <a:cs typeface="Arial" panose="020B0604020202020204"/>
              </a:rPr>
              <a:t>).</a:t>
            </a:r>
            <a:endParaRPr sz="1050" kern="0" dirty="0">
              <a:latin typeface="Arial" panose="020B0604020202020204"/>
              <a:cs typeface="Arial" panose="020B0604020202020204"/>
            </a:endParaRPr>
          </a:p>
          <a:p>
            <a:pPr marL="254635" marR="94615" indent="-171450">
              <a:lnSpc>
                <a:spcPct val="121000"/>
              </a:lnSpc>
              <a:spcBef>
                <a:spcPts val="345"/>
              </a:spcBef>
              <a:buFont typeface="Arial" panose="020B0604020202020204" pitchFamily="34" charset="0"/>
              <a:buChar char="•"/>
            </a:pPr>
            <a:r>
              <a:rPr sz="1050" kern="0" dirty="0" err="1">
                <a:latin typeface="Arial" panose="020B0604020202020204"/>
                <a:cs typeface="Arial" panose="020B0604020202020204"/>
              </a:rPr>
              <a:t>Aumento</a:t>
            </a:r>
            <a:r>
              <a:rPr sz="1050" kern="0" dirty="0">
                <a:latin typeface="Arial" panose="020B0604020202020204"/>
                <a:cs typeface="Arial" panose="020B0604020202020204"/>
              </a:rPr>
              <a:t> da </a:t>
            </a:r>
            <a:r>
              <a:rPr sz="1050" kern="0" dirty="0" err="1">
                <a:latin typeface="Arial" panose="020B0604020202020204"/>
                <a:cs typeface="Arial" panose="020B0604020202020204"/>
              </a:rPr>
              <a:t>motivação</a:t>
            </a:r>
            <a:r>
              <a:rPr sz="1050" kern="0" dirty="0">
                <a:latin typeface="Arial" panose="020B0604020202020204"/>
                <a:cs typeface="Arial" panose="020B0604020202020204"/>
              </a:rPr>
              <a:t> para </a:t>
            </a:r>
            <a:r>
              <a:rPr sz="1050" kern="0" dirty="0" err="1">
                <a:latin typeface="Arial" panose="020B0604020202020204"/>
                <a:cs typeface="Arial" panose="020B0604020202020204"/>
              </a:rPr>
              <a:t>aprender</a:t>
            </a:r>
            <a:r>
              <a:rPr sz="1050" kern="0" dirty="0">
                <a:latin typeface="Arial" panose="020B0604020202020204"/>
                <a:cs typeface="Arial" panose="020B0604020202020204"/>
              </a:rPr>
              <a:t>, </a:t>
            </a:r>
            <a:r>
              <a:rPr sz="1050" kern="0" dirty="0" err="1">
                <a:latin typeface="Arial" panose="020B0604020202020204"/>
                <a:cs typeface="Arial" panose="020B0604020202020204"/>
              </a:rPr>
              <a:t>autonomia</a:t>
            </a:r>
            <a:r>
              <a:rPr sz="1050" kern="0" dirty="0">
                <a:latin typeface="Arial" panose="020B0604020202020204"/>
                <a:cs typeface="Arial" panose="020B0604020202020204"/>
              </a:rPr>
              <a:t> </a:t>
            </a:r>
            <a:r>
              <a:rPr sz="1050" kern="0" dirty="0" err="1">
                <a:latin typeface="Arial" panose="020B0604020202020204"/>
                <a:cs typeface="Arial" panose="020B0604020202020204"/>
              </a:rPr>
              <a:t>percebida</a:t>
            </a:r>
            <a:r>
              <a:rPr sz="1050" kern="0" dirty="0">
                <a:latin typeface="Arial" panose="020B0604020202020204"/>
                <a:cs typeface="Arial" panose="020B0604020202020204"/>
              </a:rPr>
              <a:t> e </a:t>
            </a:r>
            <a:r>
              <a:rPr sz="1050" kern="0" dirty="0" err="1">
                <a:latin typeface="Arial" panose="020B0604020202020204"/>
                <a:cs typeface="Arial" panose="020B0604020202020204"/>
              </a:rPr>
              <a:t>interesse</a:t>
            </a:r>
            <a:r>
              <a:rPr sz="1050" kern="0" dirty="0">
                <a:latin typeface="Arial" panose="020B0604020202020204"/>
                <a:cs typeface="Arial" panose="020B0604020202020204"/>
              </a:rPr>
              <a:t> </a:t>
            </a:r>
            <a:r>
              <a:rPr sz="1050" kern="0" dirty="0" err="1">
                <a:latin typeface="Arial" panose="020B0604020202020204"/>
                <a:cs typeface="Arial" panose="020B0604020202020204"/>
              </a:rPr>
              <a:t>em</a:t>
            </a:r>
            <a:r>
              <a:rPr sz="1050" kern="0" dirty="0">
                <a:latin typeface="Arial" panose="020B0604020202020204"/>
                <a:cs typeface="Arial" panose="020B0604020202020204"/>
              </a:rPr>
              <a:t> </a:t>
            </a:r>
            <a:r>
              <a:rPr sz="1050" kern="0" dirty="0" err="1">
                <a:latin typeface="Arial" panose="020B0604020202020204"/>
                <a:cs typeface="Arial" panose="020B0604020202020204"/>
              </a:rPr>
              <a:t>disciplinas</a:t>
            </a:r>
            <a:r>
              <a:rPr sz="1050" kern="0" dirty="0">
                <a:latin typeface="Arial" panose="020B0604020202020204"/>
                <a:cs typeface="Arial" panose="020B0604020202020204"/>
              </a:rPr>
              <a:t> de STEM entre </a:t>
            </a:r>
            <a:r>
              <a:rPr sz="1050" kern="0" dirty="0" err="1">
                <a:latin typeface="Arial" panose="020B0604020202020204"/>
                <a:cs typeface="Arial" panose="020B0604020202020204"/>
              </a:rPr>
              <a:t>estudantes</a:t>
            </a:r>
            <a:r>
              <a:rPr sz="1050" kern="0" dirty="0">
                <a:latin typeface="Arial" panose="020B0604020202020204"/>
                <a:cs typeface="Arial" panose="020B0604020202020204"/>
              </a:rPr>
              <a:t> do </a:t>
            </a:r>
            <a:r>
              <a:rPr sz="1050" kern="0" dirty="0" err="1">
                <a:latin typeface="Arial" panose="020B0604020202020204"/>
                <a:cs typeface="Arial" panose="020B0604020202020204"/>
              </a:rPr>
              <a:t>ensino</a:t>
            </a:r>
            <a:r>
              <a:rPr sz="1050" kern="0" dirty="0">
                <a:latin typeface="Arial" panose="020B0604020202020204"/>
                <a:cs typeface="Arial" panose="020B0604020202020204"/>
              </a:rPr>
              <a:t> </a:t>
            </a:r>
            <a:r>
              <a:rPr sz="1050" kern="0" dirty="0" err="1">
                <a:latin typeface="Arial" panose="020B0604020202020204"/>
                <a:cs typeface="Arial" panose="020B0604020202020204"/>
              </a:rPr>
              <a:t>médio</a:t>
            </a:r>
            <a:r>
              <a:rPr sz="1050" kern="0" dirty="0">
                <a:latin typeface="Arial" panose="020B0604020202020204"/>
                <a:cs typeface="Arial" panose="020B0604020202020204"/>
              </a:rPr>
              <a:t> </a:t>
            </a:r>
            <a:r>
              <a:rPr sz="1050" kern="0" dirty="0" err="1">
                <a:latin typeface="Arial" panose="020B0604020202020204"/>
                <a:cs typeface="Arial" panose="020B0604020202020204"/>
              </a:rPr>
              <a:t>na</a:t>
            </a:r>
            <a:r>
              <a:rPr sz="1050" kern="0" dirty="0">
                <a:latin typeface="Arial" panose="020B0604020202020204"/>
                <a:cs typeface="Arial" panose="020B0604020202020204"/>
              </a:rPr>
              <a:t> </a:t>
            </a:r>
            <a:r>
              <a:rPr sz="1050" kern="0" dirty="0" err="1">
                <a:latin typeface="Arial" panose="020B0604020202020204"/>
                <a:cs typeface="Arial" panose="020B0604020202020204"/>
              </a:rPr>
              <a:t>Alemanha</a:t>
            </a:r>
            <a:r>
              <a:rPr sz="1050" kern="0" dirty="0">
                <a:latin typeface="Arial" panose="020B0604020202020204"/>
                <a:cs typeface="Arial" panose="020B0604020202020204"/>
              </a:rPr>
              <a:t>, </a:t>
            </a:r>
            <a:r>
              <a:rPr sz="1050" kern="0" dirty="0" err="1">
                <a:latin typeface="Arial" panose="020B0604020202020204"/>
                <a:cs typeface="Arial" panose="020B0604020202020204"/>
              </a:rPr>
              <a:t>ligado</a:t>
            </a:r>
            <a:r>
              <a:rPr sz="1050" kern="0" dirty="0">
                <a:latin typeface="Arial" panose="020B0604020202020204"/>
                <a:cs typeface="Arial" panose="020B0604020202020204"/>
              </a:rPr>
              <a:t> </a:t>
            </a:r>
            <a:r>
              <a:rPr sz="1050" kern="0" dirty="0" err="1">
                <a:latin typeface="Arial" panose="020B0604020202020204"/>
                <a:cs typeface="Arial" panose="020B0604020202020204"/>
              </a:rPr>
              <a:t>ao</a:t>
            </a:r>
            <a:r>
              <a:rPr sz="1050" kern="0" dirty="0">
                <a:latin typeface="Arial" panose="020B0604020202020204"/>
                <a:cs typeface="Arial" panose="020B0604020202020204"/>
              </a:rPr>
              <a:t> </a:t>
            </a:r>
            <a:r>
              <a:rPr sz="1050" kern="0" dirty="0" err="1">
                <a:latin typeface="Arial" panose="020B0604020202020204"/>
                <a:cs typeface="Arial" panose="020B0604020202020204"/>
              </a:rPr>
              <a:t>aumento</a:t>
            </a:r>
            <a:r>
              <a:rPr sz="1050" kern="0" dirty="0">
                <a:latin typeface="Arial" panose="020B0604020202020204"/>
                <a:cs typeface="Arial" panose="020B0604020202020204"/>
              </a:rPr>
              <a:t> do feedback </a:t>
            </a:r>
            <a:r>
              <a:rPr sz="1050" kern="0" dirty="0" err="1">
                <a:latin typeface="Arial" panose="020B0604020202020204"/>
                <a:cs typeface="Arial" panose="020B0604020202020204"/>
              </a:rPr>
              <a:t>construtivo</a:t>
            </a:r>
            <a:r>
              <a:rPr sz="1050" kern="0" dirty="0">
                <a:latin typeface="Arial" panose="020B0604020202020204"/>
                <a:cs typeface="Arial" panose="020B0604020202020204"/>
              </a:rPr>
              <a:t> dos </a:t>
            </a:r>
            <a:r>
              <a:rPr sz="1050" kern="0" dirty="0" err="1">
                <a:latin typeface="Arial" panose="020B0604020202020204"/>
                <a:cs typeface="Arial" panose="020B0604020202020204"/>
              </a:rPr>
              <a:t>professores</a:t>
            </a:r>
            <a:r>
              <a:rPr sz="1050" kern="0" dirty="0">
                <a:latin typeface="Arial" panose="020B0604020202020204"/>
                <a:cs typeface="Arial" panose="020B0604020202020204"/>
              </a:rPr>
              <a:t> </a:t>
            </a:r>
            <a:r>
              <a:rPr sz="1050" kern="0" dirty="0">
                <a:solidFill>
                  <a:srgbClr val="0000FF"/>
                </a:solidFill>
                <a:latin typeface="Arial" panose="020B0604020202020204"/>
                <a:cs typeface="Arial" panose="020B0604020202020204"/>
              </a:rPr>
              <a:t>(</a:t>
            </a:r>
            <a:r>
              <a:rPr sz="1050" kern="0" dirty="0" err="1">
                <a:solidFill>
                  <a:srgbClr val="0000FF"/>
                </a:solidFill>
                <a:latin typeface="Arial" panose="020B0604020202020204"/>
                <a:cs typeface="Arial" panose="020B0604020202020204"/>
                <a:hlinkClick r:id="rId4"/>
              </a:rPr>
              <a:t>Kiemer</a:t>
            </a:r>
            <a:r>
              <a:rPr sz="1050" kern="0" dirty="0">
                <a:solidFill>
                  <a:srgbClr val="0000FF"/>
                </a:solidFill>
                <a:latin typeface="Arial" panose="020B0604020202020204"/>
                <a:cs typeface="Arial" panose="020B0604020202020204"/>
                <a:hlinkClick r:id="rId4"/>
              </a:rPr>
              <a:t> et al., 2015</a:t>
            </a:r>
            <a:r>
              <a:rPr sz="1050" kern="0" dirty="0">
                <a:solidFill>
                  <a:srgbClr val="0000FF"/>
                </a:solidFill>
                <a:latin typeface="Arial" panose="020B0604020202020204"/>
                <a:cs typeface="Arial" panose="020B0604020202020204"/>
              </a:rPr>
              <a:t>)</a:t>
            </a:r>
            <a:r>
              <a:rPr sz="1050" kern="0" dirty="0">
                <a:latin typeface="Arial" panose="020B0604020202020204"/>
                <a:cs typeface="Arial" panose="020B0604020202020204"/>
              </a:rPr>
              <a:t>.</a:t>
            </a:r>
          </a:p>
          <a:p>
            <a:pPr marL="83185" marR="94615" indent="0">
              <a:lnSpc>
                <a:spcPct val="121000"/>
              </a:lnSpc>
              <a:spcBef>
                <a:spcPts val="345"/>
              </a:spcBef>
              <a:buFont typeface="Arial" panose="020B0604020202020204" pitchFamily="34" charset="0"/>
              <a:buNone/>
            </a:pPr>
            <a:r>
              <a:rPr sz="1050" kern="0" dirty="0">
                <a:latin typeface="Arial" panose="020B0604020202020204"/>
                <a:cs typeface="Arial" panose="020B0604020202020204"/>
              </a:rPr>
              <a:t>Outros </a:t>
            </a:r>
            <a:r>
              <a:rPr sz="1050" kern="0" dirty="0" err="1">
                <a:latin typeface="Arial" panose="020B0604020202020204"/>
                <a:cs typeface="Arial" panose="020B0604020202020204"/>
              </a:rPr>
              <a:t>estudos</a:t>
            </a:r>
            <a:r>
              <a:rPr sz="1050" kern="0" dirty="0">
                <a:latin typeface="Arial" panose="020B0604020202020204"/>
                <a:cs typeface="Arial" panose="020B0604020202020204"/>
              </a:rPr>
              <a:t> se </a:t>
            </a:r>
            <a:r>
              <a:rPr sz="1050" kern="0" dirty="0" err="1">
                <a:latin typeface="Arial" panose="020B0604020202020204"/>
                <a:cs typeface="Arial" panose="020B0604020202020204"/>
              </a:rPr>
              <a:t>concentram</a:t>
            </a:r>
            <a:r>
              <a:rPr sz="1050" kern="0" dirty="0">
                <a:latin typeface="Arial" panose="020B0604020202020204"/>
                <a:cs typeface="Arial" panose="020B0604020202020204"/>
              </a:rPr>
              <a:t> no </a:t>
            </a:r>
            <a:r>
              <a:rPr sz="1050" kern="0" dirty="0" err="1">
                <a:latin typeface="Arial" panose="020B0604020202020204"/>
                <a:cs typeface="Arial" panose="020B0604020202020204"/>
              </a:rPr>
              <a:t>impacto</a:t>
            </a:r>
            <a:r>
              <a:rPr sz="1050" kern="0" dirty="0">
                <a:latin typeface="Arial" panose="020B0604020202020204"/>
                <a:cs typeface="Arial" panose="020B0604020202020204"/>
              </a:rPr>
              <a:t> das '</a:t>
            </a:r>
            <a:r>
              <a:rPr sz="1050" kern="0" dirty="0" err="1">
                <a:latin typeface="Arial" panose="020B0604020202020204"/>
                <a:cs typeface="Arial" panose="020B0604020202020204"/>
              </a:rPr>
              <a:t>variações</a:t>
            </a:r>
            <a:r>
              <a:rPr sz="1050" kern="0" dirty="0">
                <a:latin typeface="Arial" panose="020B0604020202020204"/>
                <a:cs typeface="Arial" panose="020B0604020202020204"/>
              </a:rPr>
              <a:t> </a:t>
            </a:r>
            <a:r>
              <a:rPr sz="1050" kern="0" dirty="0" err="1">
                <a:latin typeface="Arial" panose="020B0604020202020204"/>
                <a:cs typeface="Arial" panose="020B0604020202020204"/>
              </a:rPr>
              <a:t>naturais</a:t>
            </a:r>
            <a:r>
              <a:rPr sz="1050" kern="0" dirty="0">
                <a:latin typeface="Arial" panose="020B0604020202020204"/>
                <a:cs typeface="Arial" panose="020B0604020202020204"/>
              </a:rPr>
              <a:t>' no </a:t>
            </a:r>
            <a:r>
              <a:rPr sz="1050" kern="0" dirty="0" err="1">
                <a:latin typeface="Arial" panose="020B0604020202020204"/>
                <a:cs typeface="Arial" panose="020B0604020202020204"/>
              </a:rPr>
              <a:t>diálogo</a:t>
            </a:r>
            <a:r>
              <a:rPr sz="1050" kern="0" dirty="0">
                <a:latin typeface="Arial" panose="020B0604020202020204"/>
                <a:cs typeface="Arial" panose="020B0604020202020204"/>
              </a:rPr>
              <a:t> </a:t>
            </a:r>
            <a:r>
              <a:rPr sz="1050" kern="0" dirty="0" err="1">
                <a:latin typeface="Arial" panose="020B0604020202020204"/>
                <a:cs typeface="Arial" panose="020B0604020202020204"/>
              </a:rPr>
              <a:t>em</a:t>
            </a:r>
            <a:r>
              <a:rPr sz="1050" kern="0" dirty="0">
                <a:latin typeface="Arial" panose="020B0604020202020204"/>
                <a:cs typeface="Arial" panose="020B0604020202020204"/>
              </a:rPr>
              <a:t> </a:t>
            </a:r>
            <a:r>
              <a:rPr sz="1050" kern="0" dirty="0" err="1">
                <a:latin typeface="Arial" panose="020B0604020202020204"/>
                <a:cs typeface="Arial" panose="020B0604020202020204"/>
              </a:rPr>
              <a:t>sala</a:t>
            </a:r>
            <a:r>
              <a:rPr sz="1050" kern="0" dirty="0">
                <a:latin typeface="Arial" panose="020B0604020202020204"/>
                <a:cs typeface="Arial" panose="020B0604020202020204"/>
              </a:rPr>
              <a:t> de aula. </a:t>
            </a:r>
            <a:r>
              <a:rPr sz="1050" kern="0" dirty="0" err="1">
                <a:latin typeface="Arial" panose="020B0604020202020204"/>
                <a:cs typeface="Arial" panose="020B0604020202020204"/>
              </a:rPr>
              <a:t>Os</a:t>
            </a:r>
            <a:r>
              <a:rPr sz="1050" kern="0" dirty="0">
                <a:latin typeface="Arial" panose="020B0604020202020204"/>
                <a:cs typeface="Arial" panose="020B0604020202020204"/>
              </a:rPr>
              <a:t> </a:t>
            </a:r>
            <a:r>
              <a:rPr sz="1050" kern="0" dirty="0" err="1">
                <a:latin typeface="Arial" panose="020B0604020202020204"/>
                <a:cs typeface="Arial" panose="020B0604020202020204"/>
              </a:rPr>
              <a:t>resultados</a:t>
            </a:r>
            <a:r>
              <a:rPr sz="1050" kern="0" dirty="0">
                <a:latin typeface="Arial" panose="020B0604020202020204"/>
                <a:cs typeface="Arial" panose="020B0604020202020204"/>
              </a:rPr>
              <a:t> </a:t>
            </a:r>
            <a:r>
              <a:rPr sz="1050" kern="0" dirty="0" err="1">
                <a:latin typeface="Arial" panose="020B0604020202020204"/>
                <a:cs typeface="Arial" panose="020B0604020202020204"/>
              </a:rPr>
              <a:t>incluem</a:t>
            </a:r>
            <a:r>
              <a:rPr sz="1050" kern="0" dirty="0">
                <a:latin typeface="Arial" panose="020B0604020202020204"/>
                <a:cs typeface="Arial" panose="020B0604020202020204"/>
              </a:rPr>
              <a:t>:</a:t>
            </a:r>
          </a:p>
          <a:p>
            <a:pPr marL="254635" marR="94615" indent="-171450">
              <a:lnSpc>
                <a:spcPct val="121000"/>
              </a:lnSpc>
              <a:spcBef>
                <a:spcPts val="345"/>
              </a:spcBef>
              <a:buFont typeface="Arial" panose="020B0604020202020204" pitchFamily="34" charset="0"/>
              <a:buChar char="•"/>
            </a:pPr>
            <a:r>
              <a:rPr sz="1050" kern="0" dirty="0" err="1">
                <a:latin typeface="Arial" panose="020B0604020202020204"/>
                <a:cs typeface="Arial" panose="020B0604020202020204"/>
              </a:rPr>
              <a:t>Estudantes</a:t>
            </a:r>
            <a:r>
              <a:rPr sz="1050" kern="0" dirty="0">
                <a:latin typeface="Arial" panose="020B0604020202020204"/>
                <a:cs typeface="Arial" panose="020B0604020202020204"/>
              </a:rPr>
              <a:t> que </a:t>
            </a:r>
            <a:r>
              <a:rPr sz="1050" kern="0" dirty="0" err="1">
                <a:latin typeface="Arial" panose="020B0604020202020204"/>
                <a:cs typeface="Arial" panose="020B0604020202020204"/>
              </a:rPr>
              <a:t>falam</a:t>
            </a:r>
            <a:r>
              <a:rPr sz="1050" kern="0" dirty="0">
                <a:latin typeface="Arial" panose="020B0604020202020204"/>
                <a:cs typeface="Arial" panose="020B0604020202020204"/>
              </a:rPr>
              <a:t> </a:t>
            </a:r>
            <a:r>
              <a:rPr sz="1050" kern="0" dirty="0" err="1">
                <a:latin typeface="Arial" panose="020B0604020202020204"/>
                <a:cs typeface="Arial" panose="020B0604020202020204"/>
              </a:rPr>
              <a:t>mais</a:t>
            </a:r>
            <a:r>
              <a:rPr sz="1050" kern="0" dirty="0">
                <a:latin typeface="Arial" panose="020B0604020202020204"/>
                <a:cs typeface="Arial" panose="020B0604020202020204"/>
              </a:rPr>
              <a:t> </a:t>
            </a:r>
            <a:r>
              <a:rPr sz="1050" kern="0" dirty="0" err="1">
                <a:latin typeface="Arial" panose="020B0604020202020204"/>
                <a:cs typeface="Arial" panose="020B0604020202020204"/>
              </a:rPr>
              <a:t>usando</a:t>
            </a:r>
            <a:r>
              <a:rPr sz="1050" kern="0" dirty="0">
                <a:latin typeface="Arial" panose="020B0604020202020204"/>
                <a:cs typeface="Arial" panose="020B0604020202020204"/>
              </a:rPr>
              <a:t> </a:t>
            </a:r>
            <a:r>
              <a:rPr sz="1050" kern="0" dirty="0" err="1">
                <a:latin typeface="Arial" panose="020B0604020202020204"/>
                <a:cs typeface="Arial" panose="020B0604020202020204"/>
              </a:rPr>
              <a:t>raciocínio</a:t>
            </a:r>
            <a:r>
              <a:rPr sz="1050" kern="0" dirty="0">
                <a:latin typeface="Arial" panose="020B0604020202020204"/>
                <a:cs typeface="Arial" panose="020B0604020202020204"/>
              </a:rPr>
              <a:t> de </a:t>
            </a:r>
            <a:r>
              <a:rPr sz="1050" kern="0" dirty="0" err="1">
                <a:latin typeface="Arial" panose="020B0604020202020204"/>
                <a:cs typeface="Arial" panose="020B0604020202020204"/>
              </a:rPr>
              <a:t>alta</a:t>
            </a:r>
            <a:r>
              <a:rPr sz="1050" kern="0" dirty="0">
                <a:latin typeface="Arial" panose="020B0604020202020204"/>
                <a:cs typeface="Arial" panose="020B0604020202020204"/>
              </a:rPr>
              <a:t> </a:t>
            </a:r>
            <a:r>
              <a:rPr sz="1050" kern="0" dirty="0" err="1">
                <a:latin typeface="Arial" panose="020B0604020202020204"/>
                <a:cs typeface="Arial" panose="020B0604020202020204"/>
              </a:rPr>
              <a:t>qualidade</a:t>
            </a:r>
            <a:r>
              <a:rPr sz="1050" kern="0" dirty="0">
                <a:latin typeface="Arial" panose="020B0604020202020204"/>
                <a:cs typeface="Arial" panose="020B0604020202020204"/>
              </a:rPr>
              <a:t> </a:t>
            </a:r>
            <a:r>
              <a:rPr sz="1050" kern="0" dirty="0" err="1">
                <a:latin typeface="Arial" panose="020B0604020202020204"/>
                <a:cs typeface="Arial" panose="020B0604020202020204"/>
              </a:rPr>
              <a:t>em</a:t>
            </a:r>
            <a:r>
              <a:rPr sz="1050" kern="0" dirty="0">
                <a:latin typeface="Arial" panose="020B0604020202020204"/>
                <a:cs typeface="Arial" panose="020B0604020202020204"/>
              </a:rPr>
              <a:t> </a:t>
            </a:r>
            <a:r>
              <a:rPr sz="1050" kern="0" dirty="0" err="1">
                <a:latin typeface="Arial" panose="020B0604020202020204"/>
                <a:cs typeface="Arial" panose="020B0604020202020204"/>
              </a:rPr>
              <a:t>língua</a:t>
            </a:r>
            <a:r>
              <a:rPr sz="1050" kern="0" dirty="0">
                <a:latin typeface="Arial" panose="020B0604020202020204"/>
                <a:cs typeface="Arial" panose="020B0604020202020204"/>
              </a:rPr>
              <a:t> </a:t>
            </a:r>
            <a:r>
              <a:rPr sz="1050" kern="0" dirty="0" err="1">
                <a:latin typeface="Arial" panose="020B0604020202020204"/>
                <a:cs typeface="Arial" panose="020B0604020202020204"/>
              </a:rPr>
              <a:t>portuguesa</a:t>
            </a:r>
            <a:r>
              <a:rPr sz="1050" kern="0" dirty="0">
                <a:latin typeface="Arial" panose="020B0604020202020204"/>
                <a:cs typeface="Arial" panose="020B0604020202020204"/>
              </a:rPr>
              <a:t> </a:t>
            </a:r>
            <a:r>
              <a:rPr sz="1050" kern="0" dirty="0" err="1">
                <a:latin typeface="Arial" panose="020B0604020202020204"/>
                <a:cs typeface="Arial" panose="020B0604020202020204"/>
              </a:rPr>
              <a:t>alcançam</a:t>
            </a:r>
            <a:r>
              <a:rPr sz="1050" kern="0" dirty="0">
                <a:latin typeface="Arial" panose="020B0604020202020204"/>
                <a:cs typeface="Arial" panose="020B0604020202020204"/>
              </a:rPr>
              <a:t> </a:t>
            </a:r>
            <a:r>
              <a:rPr sz="1050" kern="0" dirty="0" err="1">
                <a:latin typeface="Arial" panose="020B0604020202020204"/>
                <a:cs typeface="Arial" panose="020B0604020202020204"/>
              </a:rPr>
              <a:t>melhores</a:t>
            </a:r>
            <a:r>
              <a:rPr sz="1050" kern="0" dirty="0">
                <a:latin typeface="Arial" panose="020B0604020202020204"/>
                <a:cs typeface="Arial" panose="020B0604020202020204"/>
              </a:rPr>
              <a:t> </a:t>
            </a:r>
            <a:r>
              <a:rPr sz="1050" kern="0" dirty="0" err="1">
                <a:latin typeface="Arial" panose="020B0604020202020204"/>
                <a:cs typeface="Arial" panose="020B0604020202020204"/>
              </a:rPr>
              <a:t>resultados</a:t>
            </a:r>
            <a:r>
              <a:rPr sz="1050" kern="0" dirty="0">
                <a:latin typeface="Arial" panose="020B0604020202020204"/>
                <a:cs typeface="Arial" panose="020B0604020202020204"/>
              </a:rPr>
              <a:t> </a:t>
            </a:r>
            <a:r>
              <a:rPr sz="1050" kern="0" dirty="0">
                <a:solidFill>
                  <a:srgbClr val="0000FF"/>
                </a:solidFill>
                <a:latin typeface="Arial" panose="020B0604020202020204"/>
                <a:cs typeface="Arial" panose="020B0604020202020204"/>
              </a:rPr>
              <a:t>(</a:t>
            </a:r>
            <a:r>
              <a:rPr sz="1050" kern="0" dirty="0" err="1">
                <a:solidFill>
                  <a:srgbClr val="0000FF"/>
                </a:solidFill>
                <a:latin typeface="Arial" panose="020B0604020202020204"/>
                <a:cs typeface="Arial" panose="020B0604020202020204"/>
                <a:hlinkClick r:id="rId5"/>
              </a:rPr>
              <a:t>Šeďová</a:t>
            </a:r>
            <a:r>
              <a:rPr sz="1050" kern="0" dirty="0">
                <a:solidFill>
                  <a:srgbClr val="0000FF"/>
                </a:solidFill>
                <a:latin typeface="Arial" panose="020B0604020202020204"/>
                <a:cs typeface="Arial" panose="020B0604020202020204"/>
                <a:hlinkClick r:id="rId5"/>
              </a:rPr>
              <a:t> et al., 2019</a:t>
            </a:r>
            <a:r>
              <a:rPr sz="1050" kern="0" dirty="0">
                <a:solidFill>
                  <a:srgbClr val="0000FF"/>
                </a:solidFill>
                <a:latin typeface="Arial" panose="020B0604020202020204"/>
                <a:cs typeface="Arial" panose="020B0604020202020204"/>
              </a:rPr>
              <a:t>, </a:t>
            </a:r>
            <a:r>
              <a:rPr sz="1050" kern="0" dirty="0" err="1">
                <a:latin typeface="Arial" panose="020B0604020202020204"/>
                <a:cs typeface="Arial" panose="020B0604020202020204"/>
              </a:rPr>
              <a:t>República</a:t>
            </a:r>
            <a:r>
              <a:rPr sz="1050" kern="0" dirty="0">
                <a:latin typeface="Arial" panose="020B0604020202020204"/>
                <a:cs typeface="Arial" panose="020B0604020202020204"/>
              </a:rPr>
              <a:t> </a:t>
            </a:r>
            <a:r>
              <a:rPr sz="1050" kern="0" dirty="0" err="1">
                <a:latin typeface="Arial" panose="020B0604020202020204"/>
                <a:cs typeface="Arial" panose="020B0604020202020204"/>
              </a:rPr>
              <a:t>Tcheca</a:t>
            </a:r>
            <a:r>
              <a:rPr sz="1050" kern="0" dirty="0">
                <a:latin typeface="Arial" panose="020B0604020202020204"/>
                <a:cs typeface="Arial" panose="020B0604020202020204"/>
              </a:rPr>
              <a:t>).</a:t>
            </a:r>
          </a:p>
          <a:p>
            <a:pPr marL="254635" marR="94615" indent="-171450">
              <a:lnSpc>
                <a:spcPct val="121000"/>
              </a:lnSpc>
              <a:spcBef>
                <a:spcPts val="345"/>
              </a:spcBef>
              <a:buFont typeface="Arial" panose="020B0604020202020204" pitchFamily="34" charset="0"/>
              <a:buChar char="•"/>
            </a:pPr>
            <a:r>
              <a:rPr sz="1050" kern="0" dirty="0" err="1">
                <a:latin typeface="Arial" panose="020B0604020202020204"/>
                <a:cs typeface="Arial" panose="020B0604020202020204"/>
              </a:rPr>
              <a:t>Estudos</a:t>
            </a:r>
            <a:r>
              <a:rPr sz="1050" kern="0" dirty="0">
                <a:latin typeface="Arial" panose="020B0604020202020204"/>
                <a:cs typeface="Arial" panose="020B0604020202020204"/>
              </a:rPr>
              <a:t> </a:t>
            </a:r>
            <a:r>
              <a:rPr sz="1050" kern="0" dirty="0" err="1">
                <a:latin typeface="Arial" panose="020B0604020202020204"/>
                <a:cs typeface="Arial" panose="020B0604020202020204"/>
              </a:rPr>
              <a:t>sobre</a:t>
            </a:r>
            <a:r>
              <a:rPr sz="1050" kern="0" dirty="0">
                <a:latin typeface="Arial" panose="020B0604020202020204"/>
                <a:cs typeface="Arial" panose="020B0604020202020204"/>
              </a:rPr>
              <a:t> </a:t>
            </a:r>
            <a:r>
              <a:rPr sz="1050" kern="0" dirty="0" err="1">
                <a:latin typeface="Arial" panose="020B0604020202020204"/>
                <a:cs typeface="Arial" panose="020B0604020202020204"/>
              </a:rPr>
              <a:t>matemática</a:t>
            </a:r>
            <a:r>
              <a:rPr sz="1050" kern="0" dirty="0">
                <a:latin typeface="Arial" panose="020B0604020202020204"/>
                <a:cs typeface="Arial" panose="020B0604020202020204"/>
              </a:rPr>
              <a:t> no </a:t>
            </a:r>
            <a:r>
              <a:rPr sz="1050" kern="0" dirty="0" err="1">
                <a:latin typeface="Arial" panose="020B0604020202020204"/>
                <a:cs typeface="Arial" panose="020B0604020202020204"/>
              </a:rPr>
              <a:t>ensino</a:t>
            </a:r>
            <a:r>
              <a:rPr sz="1050" kern="0" dirty="0">
                <a:latin typeface="Arial" panose="020B0604020202020204"/>
                <a:cs typeface="Arial" panose="020B0604020202020204"/>
              </a:rPr>
              <a:t> fundamental </a:t>
            </a:r>
            <a:r>
              <a:rPr sz="1050" kern="0" dirty="0" err="1">
                <a:latin typeface="Arial" panose="020B0604020202020204"/>
                <a:cs typeface="Arial" panose="020B0604020202020204"/>
              </a:rPr>
              <a:t>nos</a:t>
            </a:r>
            <a:r>
              <a:rPr sz="1050" kern="0" dirty="0">
                <a:latin typeface="Arial" panose="020B0604020202020204"/>
                <a:cs typeface="Arial" panose="020B0604020202020204"/>
              </a:rPr>
              <a:t> EUA </a:t>
            </a:r>
            <a:r>
              <a:rPr sz="1050" kern="0" dirty="0" err="1">
                <a:latin typeface="Arial" panose="020B0604020202020204"/>
                <a:cs typeface="Arial" panose="020B0604020202020204"/>
              </a:rPr>
              <a:t>descobriram</a:t>
            </a:r>
            <a:r>
              <a:rPr sz="1050" kern="0" dirty="0">
                <a:latin typeface="Arial" panose="020B0604020202020204"/>
                <a:cs typeface="Arial" panose="020B0604020202020204"/>
              </a:rPr>
              <a:t> que </a:t>
            </a:r>
            <a:r>
              <a:rPr sz="1050" kern="0" dirty="0" err="1">
                <a:latin typeface="Arial" panose="020B0604020202020204"/>
                <a:cs typeface="Arial" panose="020B0604020202020204"/>
              </a:rPr>
              <a:t>fornecer</a:t>
            </a:r>
            <a:r>
              <a:rPr sz="1050" kern="0" dirty="0">
                <a:latin typeface="Arial" panose="020B0604020202020204"/>
                <a:cs typeface="Arial" panose="020B0604020202020204"/>
              </a:rPr>
              <a:t> </a:t>
            </a:r>
            <a:r>
              <a:rPr sz="1050" kern="0" dirty="0" err="1">
                <a:latin typeface="Arial" panose="020B0604020202020204"/>
                <a:cs typeface="Arial" panose="020B0604020202020204"/>
              </a:rPr>
              <a:t>explicações</a:t>
            </a:r>
            <a:r>
              <a:rPr sz="1050" kern="0" dirty="0">
                <a:latin typeface="Arial" panose="020B0604020202020204"/>
                <a:cs typeface="Arial" panose="020B0604020202020204"/>
              </a:rPr>
              <a:t> </a:t>
            </a:r>
            <a:r>
              <a:rPr sz="1050" kern="0" dirty="0" err="1">
                <a:latin typeface="Arial" panose="020B0604020202020204"/>
                <a:cs typeface="Arial" panose="020B0604020202020204"/>
              </a:rPr>
              <a:t>detalhadas</a:t>
            </a:r>
            <a:r>
              <a:rPr sz="1050" kern="0" dirty="0">
                <a:latin typeface="Arial" panose="020B0604020202020204"/>
                <a:cs typeface="Arial" panose="020B0604020202020204"/>
              </a:rPr>
              <a:t> e </a:t>
            </a:r>
            <a:r>
              <a:rPr sz="1050" kern="0" dirty="0" err="1">
                <a:latin typeface="Arial" panose="020B0604020202020204"/>
                <a:cs typeface="Arial" panose="020B0604020202020204"/>
              </a:rPr>
              <a:t>corretas</a:t>
            </a:r>
            <a:r>
              <a:rPr sz="1050" kern="0" dirty="0">
                <a:latin typeface="Arial" panose="020B0604020202020204"/>
                <a:cs typeface="Arial" panose="020B0604020202020204"/>
              </a:rPr>
              <a:t> </a:t>
            </a:r>
            <a:r>
              <a:rPr sz="1050" kern="0" dirty="0" err="1">
                <a:latin typeface="Arial" panose="020B0604020202020204"/>
                <a:cs typeface="Arial" panose="020B0604020202020204"/>
              </a:rPr>
              <a:t>apoiadas</a:t>
            </a:r>
            <a:r>
              <a:rPr sz="1050" kern="0" dirty="0">
                <a:latin typeface="Arial" panose="020B0604020202020204"/>
                <a:cs typeface="Arial" panose="020B0604020202020204"/>
              </a:rPr>
              <a:t> </a:t>
            </a:r>
            <a:r>
              <a:rPr sz="1050" kern="0" dirty="0" err="1">
                <a:latin typeface="Arial" panose="020B0604020202020204"/>
                <a:cs typeface="Arial" panose="020B0604020202020204"/>
              </a:rPr>
              <a:t>por</a:t>
            </a:r>
            <a:r>
              <a:rPr sz="1050" kern="0" dirty="0">
                <a:latin typeface="Arial" panose="020B0604020202020204"/>
                <a:cs typeface="Arial" panose="020B0604020202020204"/>
              </a:rPr>
              <a:t> </a:t>
            </a:r>
            <a:r>
              <a:rPr sz="1050" kern="0" dirty="0" err="1">
                <a:latin typeface="Arial" panose="020B0604020202020204"/>
                <a:cs typeface="Arial" panose="020B0604020202020204"/>
              </a:rPr>
              <a:t>evidências</a:t>
            </a:r>
            <a:r>
              <a:rPr sz="1050" kern="0" dirty="0">
                <a:latin typeface="Arial" panose="020B0604020202020204"/>
                <a:cs typeface="Arial" panose="020B0604020202020204"/>
              </a:rPr>
              <a:t> </a:t>
            </a:r>
            <a:r>
              <a:rPr sz="1050" kern="0" dirty="0" err="1">
                <a:latin typeface="Arial" panose="020B0604020202020204"/>
                <a:cs typeface="Arial" panose="020B0604020202020204"/>
              </a:rPr>
              <a:t>está</a:t>
            </a:r>
            <a:r>
              <a:rPr sz="1050" kern="0" dirty="0">
                <a:latin typeface="Arial" panose="020B0604020202020204"/>
                <a:cs typeface="Arial" panose="020B0604020202020204"/>
              </a:rPr>
              <a:t> </a:t>
            </a:r>
            <a:r>
              <a:rPr sz="1050" kern="0" dirty="0" err="1">
                <a:latin typeface="Arial" panose="020B0604020202020204"/>
                <a:cs typeface="Arial" panose="020B0604020202020204"/>
              </a:rPr>
              <a:t>relacionado</a:t>
            </a:r>
            <a:r>
              <a:rPr sz="1050" kern="0" dirty="0">
                <a:latin typeface="Arial" panose="020B0604020202020204"/>
                <a:cs typeface="Arial" panose="020B0604020202020204"/>
              </a:rPr>
              <a:t> a um </a:t>
            </a:r>
            <a:r>
              <a:rPr sz="1050" kern="0" dirty="0" err="1">
                <a:latin typeface="Arial" panose="020B0604020202020204"/>
                <a:cs typeface="Arial" panose="020B0604020202020204"/>
              </a:rPr>
              <a:t>desempenho</a:t>
            </a:r>
            <a:r>
              <a:rPr sz="1050" kern="0" dirty="0">
                <a:latin typeface="Arial" panose="020B0604020202020204"/>
                <a:cs typeface="Arial" panose="020B0604020202020204"/>
              </a:rPr>
              <a:t> </a:t>
            </a:r>
            <a:r>
              <a:rPr sz="1050" kern="0" dirty="0" err="1">
                <a:latin typeface="Arial" panose="020B0604020202020204"/>
                <a:cs typeface="Arial" panose="020B0604020202020204"/>
              </a:rPr>
              <a:t>mais</a:t>
            </a:r>
            <a:r>
              <a:rPr sz="1050" kern="0" dirty="0">
                <a:latin typeface="Arial" panose="020B0604020202020204"/>
                <a:cs typeface="Arial" panose="020B0604020202020204"/>
              </a:rPr>
              <a:t> alto (Webb et al., </a:t>
            </a:r>
            <a:r>
              <a:rPr sz="1050" kern="0" dirty="0">
                <a:solidFill>
                  <a:srgbClr val="0000FF"/>
                </a:solidFill>
                <a:latin typeface="Arial" panose="020B0604020202020204"/>
                <a:cs typeface="Arial" panose="020B0604020202020204"/>
                <a:hlinkClick r:id="rId6"/>
              </a:rPr>
              <a:t>2008</a:t>
            </a:r>
            <a:r>
              <a:rPr sz="1050" kern="0" dirty="0">
                <a:solidFill>
                  <a:srgbClr val="0000FF"/>
                </a:solidFill>
                <a:latin typeface="Arial" panose="020B0604020202020204"/>
                <a:cs typeface="Arial" panose="020B0604020202020204"/>
              </a:rPr>
              <a:t>, </a:t>
            </a:r>
            <a:r>
              <a:rPr sz="1050" kern="0" dirty="0">
                <a:solidFill>
                  <a:srgbClr val="0000FF"/>
                </a:solidFill>
                <a:latin typeface="Arial" panose="020B0604020202020204"/>
                <a:cs typeface="Arial" panose="020B0604020202020204"/>
                <a:hlinkClick r:id="rId7"/>
              </a:rPr>
              <a:t>2009</a:t>
            </a:r>
            <a:r>
              <a:rPr sz="1050" kern="0" dirty="0">
                <a:solidFill>
                  <a:srgbClr val="0000FF"/>
                </a:solidFill>
                <a:latin typeface="Arial" panose="020B0604020202020204"/>
                <a:cs typeface="Arial" panose="020B0604020202020204"/>
              </a:rPr>
              <a:t>, </a:t>
            </a:r>
            <a:r>
              <a:rPr sz="1050" kern="0" dirty="0">
                <a:solidFill>
                  <a:srgbClr val="0000FF"/>
                </a:solidFill>
                <a:latin typeface="Arial" panose="020B0604020202020204"/>
                <a:cs typeface="Arial" panose="020B0604020202020204"/>
                <a:hlinkClick r:id="rId8"/>
              </a:rPr>
              <a:t>2014</a:t>
            </a:r>
            <a:r>
              <a:rPr sz="1050" kern="0" dirty="0">
                <a:latin typeface="Arial" panose="020B0604020202020204"/>
                <a:cs typeface="Arial" panose="020B0604020202020204"/>
              </a:rPr>
              <a:t>).</a:t>
            </a:r>
          </a:p>
        </p:txBody>
      </p:sp>
      <p:sp>
        <p:nvSpPr>
          <p:cNvPr id="7" name="object 7"/>
          <p:cNvSpPr txBox="1"/>
          <p:nvPr/>
        </p:nvSpPr>
        <p:spPr>
          <a:xfrm>
            <a:off x="4360847" y="654032"/>
            <a:ext cx="6020133" cy="262829"/>
          </a:xfrm>
          <a:prstGeom prst="rect">
            <a:avLst/>
          </a:prstGeom>
        </p:spPr>
        <p:txBody>
          <a:bodyPr vert="horz" wrap="square" lIns="0" tIns="0" rIns="0" bIns="0" rtlCol="0">
            <a:spAutoFit/>
          </a:bodyPr>
          <a:lstStyle/>
          <a:p>
            <a:pPr marL="106680" marR="5080" indent="-94615">
              <a:lnSpc>
                <a:spcPct val="122000"/>
              </a:lnSpc>
            </a:pPr>
            <a:r>
              <a:rPr sz="1400" b="1" kern="0" dirty="0">
                <a:latin typeface="Arial" panose="020B0604020202020204"/>
                <a:cs typeface="Arial" panose="020B0604020202020204"/>
              </a:rPr>
              <a:t>Evidências de que o </a:t>
            </a:r>
            <a:r>
              <a:rPr lang="en-US" sz="1400" b="1" kern="0" dirty="0" err="1">
                <a:latin typeface="Arial" panose="020B0604020202020204"/>
                <a:cs typeface="Arial" panose="020B0604020202020204"/>
              </a:rPr>
              <a:t>d</a:t>
            </a:r>
            <a:r>
              <a:rPr sz="1400" b="1" kern="0" dirty="0" err="1">
                <a:latin typeface="Arial" panose="020B0604020202020204"/>
                <a:cs typeface="Arial" panose="020B0604020202020204"/>
              </a:rPr>
              <a:t>iálogo</a:t>
            </a:r>
            <a:r>
              <a:rPr sz="1400" b="1" kern="0" dirty="0">
                <a:latin typeface="Arial" panose="020B0604020202020204"/>
                <a:cs typeface="Arial" panose="020B0604020202020204"/>
              </a:rPr>
              <a:t> </a:t>
            </a:r>
            <a:r>
              <a:rPr lang="en-US" sz="1400" b="1" kern="0" dirty="0">
                <a:latin typeface="Arial" panose="020B0604020202020204"/>
                <a:cs typeface="Arial" panose="020B0604020202020204"/>
              </a:rPr>
              <a:t>p</a:t>
            </a:r>
            <a:r>
              <a:rPr sz="1400" b="1" kern="0" dirty="0">
                <a:latin typeface="Arial" panose="020B0604020202020204"/>
                <a:cs typeface="Arial" panose="020B0604020202020204"/>
              </a:rPr>
              <a:t>rofessor-</a:t>
            </a:r>
            <a:r>
              <a:rPr lang="en-US" sz="1400" b="1" kern="0" dirty="0" err="1">
                <a:latin typeface="Arial" panose="020B0604020202020204"/>
                <a:cs typeface="Arial" panose="020B0604020202020204"/>
              </a:rPr>
              <a:t>a</a:t>
            </a:r>
            <a:r>
              <a:rPr sz="1400" b="1" kern="0" dirty="0" err="1">
                <a:latin typeface="Arial" panose="020B0604020202020204"/>
                <a:cs typeface="Arial" panose="020B0604020202020204"/>
              </a:rPr>
              <a:t>luno</a:t>
            </a:r>
            <a:r>
              <a:rPr sz="1400" b="1" kern="0" dirty="0">
                <a:latin typeface="Arial" panose="020B0604020202020204"/>
                <a:cs typeface="Arial" panose="020B0604020202020204"/>
              </a:rPr>
              <a:t> </a:t>
            </a:r>
            <a:r>
              <a:rPr lang="en-US" sz="1400" b="1" kern="0" dirty="0" err="1">
                <a:latin typeface="Arial" panose="020B0604020202020204"/>
                <a:cs typeface="Arial" panose="020B0604020202020204"/>
              </a:rPr>
              <a:t>p</a:t>
            </a:r>
            <a:r>
              <a:rPr sz="1400" b="1" kern="0" dirty="0" err="1">
                <a:latin typeface="Arial" panose="020B0604020202020204"/>
                <a:cs typeface="Arial" panose="020B0604020202020204"/>
              </a:rPr>
              <a:t>romove</a:t>
            </a:r>
            <a:r>
              <a:rPr sz="1400" b="1" kern="0" dirty="0">
                <a:latin typeface="Arial" panose="020B0604020202020204"/>
                <a:cs typeface="Arial" panose="020B0604020202020204"/>
              </a:rPr>
              <a:t> o </a:t>
            </a:r>
            <a:r>
              <a:rPr lang="en-US" sz="1400" b="1" kern="0" dirty="0" err="1">
                <a:latin typeface="Arial" panose="020B0604020202020204"/>
                <a:cs typeface="Arial" panose="020B0604020202020204"/>
              </a:rPr>
              <a:t>a</a:t>
            </a:r>
            <a:r>
              <a:rPr sz="1400" b="1" kern="0" dirty="0" err="1">
                <a:latin typeface="Arial" panose="020B0604020202020204"/>
                <a:cs typeface="Arial" panose="020B0604020202020204"/>
              </a:rPr>
              <a:t>prendizado</a:t>
            </a:r>
            <a:endParaRPr sz="1400" b="1" kern="0" dirty="0">
              <a:latin typeface="Arial" panose="020B0604020202020204"/>
              <a:cs typeface="Arial" panose="020B0604020202020204"/>
            </a:endParaRPr>
          </a:p>
        </p:txBody>
      </p:sp>
      <p:sp>
        <p:nvSpPr>
          <p:cNvPr id="8" name="object 8"/>
          <p:cNvSpPr/>
          <p:nvPr/>
        </p:nvSpPr>
        <p:spPr>
          <a:xfrm>
            <a:off x="5631815" y="1303019"/>
            <a:ext cx="4749165" cy="3418840"/>
          </a:xfrm>
          <a:custGeom>
            <a:avLst/>
            <a:gdLst/>
            <a:ahLst/>
            <a:cxnLst/>
            <a:rect l="l" t="t" r="r" b="b"/>
            <a:pathLst>
              <a:path w="4749165" h="3418840">
                <a:moveTo>
                  <a:pt x="0" y="0"/>
                </a:moveTo>
                <a:lnTo>
                  <a:pt x="4749027" y="0"/>
                </a:lnTo>
                <a:lnTo>
                  <a:pt x="4749027" y="3418746"/>
                </a:lnTo>
                <a:lnTo>
                  <a:pt x="0" y="3418746"/>
                </a:lnTo>
                <a:lnTo>
                  <a:pt x="0" y="0"/>
                </a:lnTo>
                <a:close/>
              </a:path>
            </a:pathLst>
          </a:custGeom>
          <a:ln w="31733">
            <a:solidFill>
              <a:srgbClr val="2791A6"/>
            </a:solidFill>
          </a:ln>
        </p:spPr>
        <p:txBody>
          <a:bodyPr wrap="square" lIns="0" tIns="0" rIns="0" bIns="0" rtlCol="0"/>
          <a:lstStyle/>
          <a:p>
            <a:endParaRPr/>
          </a:p>
        </p:txBody>
      </p:sp>
      <p:sp>
        <p:nvSpPr>
          <p:cNvPr id="9" name="object 9"/>
          <p:cNvSpPr txBox="1"/>
          <p:nvPr/>
        </p:nvSpPr>
        <p:spPr>
          <a:xfrm>
            <a:off x="5618995" y="1271509"/>
            <a:ext cx="4777105" cy="982384"/>
          </a:xfrm>
          <a:prstGeom prst="rect">
            <a:avLst/>
          </a:prstGeom>
        </p:spPr>
        <p:txBody>
          <a:bodyPr vert="horz" wrap="square" lIns="0" tIns="45719" rIns="0" bIns="0" rtlCol="0">
            <a:spAutoFit/>
          </a:bodyPr>
          <a:lstStyle/>
          <a:p>
            <a:pPr marL="55880">
              <a:lnSpc>
                <a:spcPts val="875"/>
              </a:lnSpc>
              <a:spcBef>
                <a:spcPts val="360"/>
              </a:spcBef>
            </a:pPr>
            <a:r>
              <a:rPr sz="1650" spc="-112" baseline="20000" dirty="0">
                <a:latin typeface="Arial" panose="020B0604020202020204"/>
                <a:cs typeface="Arial" panose="020B0604020202020204"/>
              </a:rPr>
              <a:t>(</a:t>
            </a:r>
            <a:r>
              <a:rPr sz="1100" spc="-75" dirty="0">
                <a:latin typeface="Arial" panose="020B0604020202020204"/>
                <a:cs typeface="Arial" panose="020B0604020202020204"/>
              </a:rPr>
              <a:t>Wh</a:t>
            </a:r>
            <a:r>
              <a:rPr sz="1650" spc="-112" baseline="20000" dirty="0">
                <a:solidFill>
                  <a:srgbClr val="0000FF"/>
                </a:solidFill>
                <a:latin typeface="Arial" panose="020B0604020202020204"/>
                <a:cs typeface="Arial" panose="020B0604020202020204"/>
                <a:hlinkClick r:id="rId9"/>
              </a:rPr>
              <a:t>http://ti</a:t>
            </a:r>
            <a:r>
              <a:rPr sz="1100" spc="-75" dirty="0">
                <a:latin typeface="Arial" panose="020B0604020202020204"/>
                <a:cs typeface="Arial" panose="020B0604020202020204"/>
                <a:hlinkClick r:id="rId9"/>
              </a:rPr>
              <a:t>ich</a:t>
            </a:r>
            <a:r>
              <a:rPr sz="1100" spc="-75" dirty="0">
                <a:latin typeface="Arial" panose="020B0604020202020204"/>
                <a:cs typeface="Arial" panose="020B0604020202020204"/>
              </a:rPr>
              <a:t> </a:t>
            </a:r>
            <a:r>
              <a:rPr sz="1100" spc="-114" dirty="0">
                <a:latin typeface="Arial" panose="020B0604020202020204"/>
                <a:cs typeface="Arial" panose="020B0604020202020204"/>
              </a:rPr>
              <a:t>ta</a:t>
            </a:r>
            <a:r>
              <a:rPr sz="1650" spc="-172" baseline="20000" dirty="0">
                <a:solidFill>
                  <a:srgbClr val="0000FF"/>
                </a:solidFill>
                <a:latin typeface="Arial" panose="020B0604020202020204"/>
                <a:cs typeface="Arial" panose="020B0604020202020204"/>
              </a:rPr>
              <a:t>ny</a:t>
            </a:r>
            <a:r>
              <a:rPr sz="1100" spc="-114" dirty="0">
                <a:latin typeface="Arial" panose="020B0604020202020204"/>
                <a:cs typeface="Arial" panose="020B0604020202020204"/>
              </a:rPr>
              <a:t>lk </a:t>
            </a:r>
            <a:r>
              <a:rPr sz="1100" spc="-260" dirty="0">
                <a:latin typeface="Arial" panose="020B0604020202020204"/>
                <a:cs typeface="Arial" panose="020B0604020202020204"/>
              </a:rPr>
              <a:t>m</a:t>
            </a:r>
            <a:r>
              <a:rPr sz="1650" spc="-390" baseline="20000" dirty="0">
                <a:solidFill>
                  <a:srgbClr val="0000FF"/>
                </a:solidFill>
                <a:latin typeface="Arial" panose="020B0604020202020204"/>
                <a:cs typeface="Arial" panose="020B0604020202020204"/>
              </a:rPr>
              <a:t>url</a:t>
            </a:r>
            <a:r>
              <a:rPr sz="1100" spc="-260" dirty="0">
                <a:latin typeface="Arial" panose="020B0604020202020204"/>
                <a:cs typeface="Arial" panose="020B0604020202020204"/>
              </a:rPr>
              <a:t>o</a:t>
            </a:r>
            <a:r>
              <a:rPr sz="1650" spc="-390" baseline="20000" dirty="0">
                <a:solidFill>
                  <a:srgbClr val="0000FF"/>
                </a:solidFill>
                <a:latin typeface="Arial" panose="020B0604020202020204"/>
                <a:cs typeface="Arial" panose="020B0604020202020204"/>
              </a:rPr>
              <a:t>.</a:t>
            </a:r>
            <a:r>
              <a:rPr sz="1100" spc="-260" dirty="0">
                <a:latin typeface="Arial" panose="020B0604020202020204"/>
                <a:cs typeface="Arial" panose="020B0604020202020204"/>
              </a:rPr>
              <a:t>v</a:t>
            </a:r>
            <a:r>
              <a:rPr sz="1650" spc="-390" baseline="20000" dirty="0">
                <a:solidFill>
                  <a:srgbClr val="0000FF"/>
                </a:solidFill>
                <a:latin typeface="Arial" panose="020B0604020202020204"/>
                <a:cs typeface="Arial" panose="020B0604020202020204"/>
              </a:rPr>
              <a:t>com</a:t>
            </a:r>
            <a:r>
              <a:rPr sz="1100" spc="-260" dirty="0">
                <a:latin typeface="Arial" panose="020B0604020202020204"/>
                <a:cs typeface="Arial" panose="020B0604020202020204"/>
              </a:rPr>
              <a:t>es      </a:t>
            </a:r>
            <a:r>
              <a:rPr sz="1100" spc="-220" dirty="0">
                <a:latin typeface="Arial" panose="020B0604020202020204"/>
                <a:cs typeface="Arial" panose="020B0604020202020204"/>
              </a:rPr>
              <a:t>a</a:t>
            </a:r>
            <a:r>
              <a:rPr sz="1650" spc="-330" baseline="20000" dirty="0">
                <a:solidFill>
                  <a:srgbClr val="0000FF"/>
                </a:solidFill>
                <a:latin typeface="Arial" panose="020B0604020202020204"/>
                <a:cs typeface="Arial" panose="020B0604020202020204"/>
              </a:rPr>
              <a:t>/ESR</a:t>
            </a:r>
            <a:r>
              <a:rPr sz="1100" spc="-220" dirty="0">
                <a:latin typeface="Arial" panose="020B0604020202020204"/>
                <a:cs typeface="Arial" panose="020B0604020202020204"/>
              </a:rPr>
              <a:t>re   </a:t>
            </a:r>
            <a:r>
              <a:rPr sz="1100" spc="-145" dirty="0">
                <a:latin typeface="Arial" panose="020B0604020202020204"/>
                <a:cs typeface="Arial" panose="020B0604020202020204"/>
              </a:rPr>
              <a:t>st</a:t>
            </a:r>
            <a:r>
              <a:rPr sz="1650" spc="-217" baseline="20000" dirty="0">
                <a:solidFill>
                  <a:srgbClr val="0000FF"/>
                </a:solidFill>
                <a:latin typeface="Arial" panose="020B0604020202020204"/>
                <a:cs typeface="Arial" panose="020B0604020202020204"/>
              </a:rPr>
              <a:t>Cdi</a:t>
            </a:r>
            <a:r>
              <a:rPr sz="1100" spc="-145" dirty="0">
                <a:latin typeface="Arial" panose="020B0604020202020204"/>
                <a:cs typeface="Arial" panose="020B0604020202020204"/>
              </a:rPr>
              <a:t>ron</a:t>
            </a:r>
            <a:r>
              <a:rPr sz="1650" spc="-217" baseline="20000" dirty="0">
                <a:solidFill>
                  <a:srgbClr val="0000FF"/>
                </a:solidFill>
                <a:latin typeface="Arial" panose="020B0604020202020204"/>
                <a:cs typeface="Arial" panose="020B0604020202020204"/>
              </a:rPr>
              <a:t>al</a:t>
            </a:r>
            <a:r>
              <a:rPr sz="1100" spc="-145" dirty="0">
                <a:latin typeface="Arial" panose="020B0604020202020204"/>
                <a:cs typeface="Arial" panose="020B0604020202020204"/>
              </a:rPr>
              <a:t>g</a:t>
            </a:r>
            <a:r>
              <a:rPr sz="1650" spc="-217" baseline="20000" dirty="0">
                <a:solidFill>
                  <a:srgbClr val="0000FF"/>
                </a:solidFill>
                <a:latin typeface="Arial" panose="020B0604020202020204"/>
                <a:cs typeface="Arial" panose="020B0604020202020204"/>
              </a:rPr>
              <a:t>og</a:t>
            </a:r>
            <a:r>
              <a:rPr sz="1100" spc="-145" dirty="0">
                <a:latin typeface="Arial" panose="020B0604020202020204"/>
                <a:cs typeface="Arial" panose="020B0604020202020204"/>
              </a:rPr>
              <a:t>ly  </a:t>
            </a:r>
            <a:r>
              <a:rPr sz="1100" spc="-160" dirty="0">
                <a:latin typeface="Arial" panose="020B0604020202020204"/>
                <a:cs typeface="Arial" panose="020B0604020202020204"/>
              </a:rPr>
              <a:t>a</a:t>
            </a:r>
            <a:r>
              <a:rPr sz="1650" spc="-240" baseline="20000" dirty="0">
                <a:solidFill>
                  <a:srgbClr val="0000FF"/>
                </a:solidFill>
                <a:latin typeface="Arial" panose="020B0604020202020204"/>
                <a:cs typeface="Arial" panose="020B0604020202020204"/>
              </a:rPr>
              <a:t>ue</a:t>
            </a:r>
            <a:r>
              <a:rPr sz="1100" spc="-160" dirty="0">
                <a:latin typeface="Arial" panose="020B0604020202020204"/>
                <a:cs typeface="Arial" panose="020B0604020202020204"/>
              </a:rPr>
              <a:t>ss</a:t>
            </a:r>
            <a:r>
              <a:rPr sz="1650" spc="-240" baseline="20000" dirty="0">
                <a:latin typeface="Arial" panose="020B0604020202020204"/>
                <a:cs typeface="Arial" panose="020B0604020202020204"/>
              </a:rPr>
              <a:t>).</a:t>
            </a:r>
            <a:r>
              <a:rPr sz="1100" spc="-160" dirty="0">
                <a:latin typeface="Arial" panose="020B0604020202020204"/>
                <a:cs typeface="Arial" panose="020B0604020202020204"/>
              </a:rPr>
              <a:t>ociated  </a:t>
            </a:r>
            <a:r>
              <a:rPr sz="1100" spc="5" dirty="0">
                <a:latin typeface="Arial" panose="020B0604020202020204"/>
                <a:cs typeface="Arial" panose="020B0604020202020204"/>
              </a:rPr>
              <a:t>with </a:t>
            </a:r>
            <a:r>
              <a:rPr sz="1100" spc="-40" dirty="0">
                <a:latin typeface="Arial" panose="020B0604020202020204"/>
                <a:cs typeface="Arial" panose="020B0604020202020204"/>
              </a:rPr>
              <a:t>learning</a:t>
            </a:r>
            <a:r>
              <a:rPr sz="1100" spc="-55" dirty="0">
                <a:latin typeface="Arial" panose="020B0604020202020204"/>
                <a:cs typeface="Arial" panose="020B0604020202020204"/>
              </a:rPr>
              <a:t> </a:t>
            </a:r>
            <a:r>
              <a:rPr sz="1100" spc="-75" dirty="0">
                <a:latin typeface="Arial" panose="020B0604020202020204"/>
                <a:cs typeface="Arial" panose="020B0604020202020204"/>
              </a:rPr>
              <a:t>gains?</a:t>
            </a:r>
            <a:endParaRPr sz="1100" dirty="0">
              <a:latin typeface="Arial" panose="020B0604020202020204"/>
              <a:cs typeface="Arial" panose="020B0604020202020204"/>
            </a:endParaRPr>
          </a:p>
          <a:p>
            <a:pPr marL="55880">
              <a:lnSpc>
                <a:spcPts val="840"/>
              </a:lnSpc>
            </a:pPr>
            <a:r>
              <a:rPr sz="1650" spc="-345" baseline="-20000" dirty="0">
                <a:latin typeface="Arial" panose="020B0604020202020204"/>
                <a:cs typeface="Arial" panose="020B0604020202020204"/>
              </a:rPr>
              <a:t>·</a:t>
            </a:r>
            <a:r>
              <a:rPr sz="1100" spc="-229" dirty="0">
                <a:latin typeface="Arial" panose="020B0604020202020204"/>
                <a:cs typeface="Arial" panose="020B0604020202020204"/>
              </a:rPr>
              <a:t>·              </a:t>
            </a:r>
            <a:r>
              <a:rPr sz="1650" b="1" spc="-277" baseline="-20000" dirty="0">
                <a:latin typeface="Arial" panose="020B0604020202020204"/>
                <a:cs typeface="Arial" panose="020B0604020202020204"/>
              </a:rPr>
              <a:t>in</a:t>
            </a:r>
            <a:r>
              <a:rPr sz="1100" b="1" spc="-185" dirty="0">
                <a:latin typeface="Arial" panose="020B0604020202020204"/>
                <a:cs typeface="Arial" panose="020B0604020202020204"/>
              </a:rPr>
              <a:t>bui</a:t>
            </a:r>
            <a:r>
              <a:rPr sz="1650" b="1" spc="-277" baseline="-20000" dirty="0">
                <a:latin typeface="Arial" panose="020B0604020202020204"/>
                <a:cs typeface="Arial" panose="020B0604020202020204"/>
              </a:rPr>
              <a:t>vita</a:t>
            </a:r>
            <a:r>
              <a:rPr sz="1100" b="1" spc="-185" dirty="0">
                <a:latin typeface="Arial" panose="020B0604020202020204"/>
                <a:cs typeface="Arial" panose="020B0604020202020204"/>
              </a:rPr>
              <a:t>ldi</a:t>
            </a:r>
            <a:r>
              <a:rPr sz="1650" b="1" spc="-277" baseline="-20000" dirty="0">
                <a:latin typeface="Arial" panose="020B0604020202020204"/>
                <a:cs typeface="Arial" panose="020B0604020202020204"/>
              </a:rPr>
              <a:t>tio</a:t>
            </a:r>
            <a:r>
              <a:rPr sz="1100" b="1" spc="-185" dirty="0">
                <a:latin typeface="Arial" panose="020B0604020202020204"/>
                <a:cs typeface="Arial" panose="020B0604020202020204"/>
              </a:rPr>
              <a:t>ng </a:t>
            </a:r>
            <a:r>
              <a:rPr sz="1650" b="1" spc="-555" baseline="-20000" dirty="0">
                <a:latin typeface="Arial" panose="020B0604020202020204"/>
                <a:cs typeface="Arial" panose="020B0604020202020204"/>
              </a:rPr>
              <a:t>n</a:t>
            </a:r>
            <a:r>
              <a:rPr sz="1100" b="1" spc="-370" dirty="0">
                <a:latin typeface="Arial" panose="020B0604020202020204"/>
                <a:cs typeface="Arial" panose="020B0604020202020204"/>
              </a:rPr>
              <a:t>on</a:t>
            </a:r>
            <a:r>
              <a:rPr sz="1650" b="1" spc="-555" baseline="-20000" dirty="0">
                <a:latin typeface="Arial" panose="020B0604020202020204"/>
                <a:cs typeface="Arial" panose="020B0604020202020204"/>
              </a:rPr>
              <a:t>s</a:t>
            </a:r>
            <a:r>
              <a:rPr sz="1650" b="1" spc="-67" baseline="-20000" dirty="0">
                <a:latin typeface="Arial" panose="020B0604020202020204"/>
                <a:cs typeface="Arial" panose="020B0604020202020204"/>
              </a:rPr>
              <a:t> </a:t>
            </a:r>
            <a:r>
              <a:rPr sz="1650" b="1" spc="-352" baseline="-20000" dirty="0">
                <a:latin typeface="Arial" panose="020B0604020202020204"/>
                <a:cs typeface="Arial" panose="020B0604020202020204"/>
              </a:rPr>
              <a:t>to</a:t>
            </a:r>
            <a:r>
              <a:rPr sz="1100" b="1" spc="-235" dirty="0">
                <a:latin typeface="Arial" panose="020B0604020202020204"/>
                <a:cs typeface="Arial" panose="020B0604020202020204"/>
              </a:rPr>
              <a:t>ide</a:t>
            </a:r>
            <a:r>
              <a:rPr sz="1650" b="1" spc="-352" baseline="-20000" dirty="0">
                <a:latin typeface="Arial" panose="020B0604020202020204"/>
                <a:cs typeface="Arial" panose="020B0604020202020204"/>
              </a:rPr>
              <a:t>b</a:t>
            </a:r>
            <a:r>
              <a:rPr sz="1100" b="1" spc="-235" dirty="0">
                <a:latin typeface="Arial" panose="020B0604020202020204"/>
                <a:cs typeface="Arial" panose="020B0604020202020204"/>
              </a:rPr>
              <a:t>as</a:t>
            </a:r>
            <a:r>
              <a:rPr sz="1650" b="1" spc="-352" baseline="-20000" dirty="0">
                <a:latin typeface="Arial" panose="020B0604020202020204"/>
                <a:cs typeface="Arial" panose="020B0604020202020204"/>
              </a:rPr>
              <a:t>uild</a:t>
            </a:r>
            <a:r>
              <a:rPr sz="1100" spc="-235" dirty="0">
                <a:latin typeface="Arial" panose="020B0604020202020204"/>
                <a:cs typeface="Arial" panose="020B0604020202020204"/>
              </a:rPr>
              <a:t>is   </a:t>
            </a:r>
            <a:r>
              <a:rPr sz="1650" b="1" spc="-390" baseline="-20000" dirty="0">
                <a:latin typeface="Arial" panose="020B0604020202020204"/>
                <a:cs typeface="Arial" panose="020B0604020202020204"/>
              </a:rPr>
              <a:t>o</a:t>
            </a:r>
            <a:r>
              <a:rPr sz="1100" spc="-260" dirty="0">
                <a:latin typeface="Arial" panose="020B0604020202020204"/>
                <a:cs typeface="Arial" panose="020B0604020202020204"/>
              </a:rPr>
              <a:t>p</a:t>
            </a:r>
            <a:r>
              <a:rPr sz="1650" b="1" spc="-390" baseline="-20000" dirty="0">
                <a:latin typeface="Arial" panose="020B0604020202020204"/>
                <a:cs typeface="Arial" panose="020B0604020202020204"/>
              </a:rPr>
              <a:t>n</a:t>
            </a:r>
            <a:r>
              <a:rPr sz="1100" spc="-260" dirty="0">
                <a:latin typeface="Arial" panose="020B0604020202020204"/>
                <a:cs typeface="Arial" panose="020B0604020202020204"/>
              </a:rPr>
              <a:t>ar</a:t>
            </a:r>
            <a:r>
              <a:rPr sz="1650" b="1" spc="-390" baseline="-20000" dirty="0">
                <a:latin typeface="Arial" panose="020B0604020202020204"/>
                <a:cs typeface="Arial" panose="020B0604020202020204"/>
              </a:rPr>
              <a:t>id</a:t>
            </a:r>
            <a:r>
              <a:rPr sz="1100" spc="-260" dirty="0">
                <a:latin typeface="Arial" panose="020B0604020202020204"/>
                <a:cs typeface="Arial" panose="020B0604020202020204"/>
              </a:rPr>
              <a:t>tic</a:t>
            </a:r>
            <a:r>
              <a:rPr sz="1650" b="1" spc="-390" baseline="-20000" dirty="0">
                <a:latin typeface="Arial" panose="020B0604020202020204"/>
                <a:cs typeface="Arial" panose="020B0604020202020204"/>
              </a:rPr>
              <a:t>ea</a:t>
            </a:r>
            <a:r>
              <a:rPr sz="1100" spc="-260" dirty="0">
                <a:latin typeface="Arial" panose="020B0604020202020204"/>
                <a:cs typeface="Arial" panose="020B0604020202020204"/>
              </a:rPr>
              <a:t>ula</a:t>
            </a:r>
            <a:r>
              <a:rPr sz="1650" b="1" spc="-390" baseline="-20000" dirty="0">
                <a:latin typeface="Arial" panose="020B0604020202020204"/>
                <a:cs typeface="Arial" panose="020B0604020202020204"/>
              </a:rPr>
              <a:t>s    </a:t>
            </a:r>
            <a:r>
              <a:rPr sz="1100" spc="-15" dirty="0">
                <a:latin typeface="Arial" panose="020B0604020202020204"/>
                <a:cs typeface="Arial" panose="020B0604020202020204"/>
              </a:rPr>
              <a:t>rly</a:t>
            </a:r>
            <a:r>
              <a:rPr sz="1100" spc="-70" dirty="0">
                <a:latin typeface="Arial" panose="020B0604020202020204"/>
                <a:cs typeface="Arial" panose="020B0604020202020204"/>
              </a:rPr>
              <a:t> </a:t>
            </a:r>
            <a:r>
              <a:rPr sz="1100" spc="-15" dirty="0">
                <a:latin typeface="Arial" panose="020B0604020202020204"/>
                <a:cs typeface="Arial" panose="020B0604020202020204"/>
              </a:rPr>
              <a:t>important</a:t>
            </a:r>
            <a:endParaRPr sz="1100" dirty="0">
              <a:latin typeface="Arial" panose="020B0604020202020204"/>
              <a:cs typeface="Arial" panose="020B0604020202020204"/>
            </a:endParaRPr>
          </a:p>
          <a:p>
            <a:pPr marL="55245" marR="73025">
              <a:lnSpc>
                <a:spcPts val="1080"/>
              </a:lnSpc>
              <a:spcBef>
                <a:spcPts val="200"/>
              </a:spcBef>
              <a:tabLst>
                <a:tab pos="3750310" algn="l"/>
              </a:tabLst>
            </a:pPr>
            <a:r>
              <a:rPr sz="1650" spc="-412" baseline="-5000" dirty="0">
                <a:latin typeface="Arial" panose="020B0604020202020204"/>
                <a:cs typeface="Arial" panose="020B0604020202020204"/>
              </a:rPr>
              <a:t>wh</a:t>
            </a:r>
            <a:r>
              <a:rPr sz="1650" spc="-412" baseline="20000" dirty="0">
                <a:latin typeface="Arial" panose="020B0604020202020204"/>
                <a:cs typeface="Arial" panose="020B0604020202020204"/>
              </a:rPr>
              <a:t>·</a:t>
            </a:r>
            <a:r>
              <a:rPr sz="1100" spc="-275" dirty="0">
                <a:latin typeface="Arial" panose="020B0604020202020204"/>
                <a:cs typeface="Arial" panose="020B0604020202020204"/>
              </a:rPr>
              <a:t>The</a:t>
            </a:r>
            <a:r>
              <a:rPr sz="1650" b="1" spc="-412" baseline="20000" dirty="0">
                <a:latin typeface="Arial" panose="020B0604020202020204"/>
                <a:cs typeface="Arial" panose="020B0604020202020204"/>
              </a:rPr>
              <a:t>ch</a:t>
            </a:r>
            <a:r>
              <a:rPr sz="1650" spc="-412" baseline="-5000" dirty="0">
                <a:latin typeface="Arial" panose="020B0604020202020204"/>
                <a:cs typeface="Arial" panose="020B0604020202020204"/>
              </a:rPr>
              <a:t>ic</a:t>
            </a:r>
            <a:r>
              <a:rPr sz="1100" spc="-275" dirty="0">
                <a:latin typeface="Arial" panose="020B0604020202020204"/>
                <a:cs typeface="Arial" panose="020B0604020202020204"/>
              </a:rPr>
              <a:t>se</a:t>
            </a:r>
            <a:r>
              <a:rPr sz="1650" spc="-412" baseline="-5000" dirty="0">
                <a:latin typeface="Arial" panose="020B0604020202020204"/>
                <a:cs typeface="Arial" panose="020B0604020202020204"/>
              </a:rPr>
              <a:t>h</a:t>
            </a:r>
            <a:r>
              <a:rPr sz="1650" b="1" spc="-412" baseline="20000" dirty="0">
                <a:latin typeface="Arial" panose="020B0604020202020204"/>
                <a:cs typeface="Arial" panose="020B0604020202020204"/>
              </a:rPr>
              <a:t>allen</a:t>
            </a:r>
            <a:r>
              <a:rPr sz="1650" spc="-412" baseline="-5000" dirty="0">
                <a:latin typeface="Arial" panose="020B0604020202020204"/>
                <a:cs typeface="Arial" panose="020B0604020202020204"/>
              </a:rPr>
              <a:t>t</a:t>
            </a:r>
            <a:r>
              <a:rPr sz="1100" spc="-275" dirty="0">
                <a:latin typeface="Arial" panose="020B0604020202020204"/>
                <a:cs typeface="Arial" panose="020B0604020202020204"/>
              </a:rPr>
              <a:t>tal</a:t>
            </a:r>
            <a:r>
              <a:rPr sz="1650" spc="-412" baseline="-5000" dirty="0">
                <a:latin typeface="Arial" panose="020B0604020202020204"/>
                <a:cs typeface="Arial" panose="020B0604020202020204"/>
              </a:rPr>
              <a:t>hes</a:t>
            </a:r>
            <a:r>
              <a:rPr sz="1100" spc="-275" dirty="0">
                <a:latin typeface="Arial" panose="020B0604020202020204"/>
                <a:cs typeface="Arial" panose="020B0604020202020204"/>
              </a:rPr>
              <a:t>k</a:t>
            </a:r>
            <a:r>
              <a:rPr sz="1650" b="1" spc="-412" baseline="20000" dirty="0">
                <a:latin typeface="Arial" panose="020B0604020202020204"/>
                <a:cs typeface="Arial" panose="020B0604020202020204"/>
              </a:rPr>
              <a:t>g</a:t>
            </a:r>
            <a:r>
              <a:rPr sz="1650" spc="-412" baseline="-5000" dirty="0">
                <a:latin typeface="Arial" panose="020B0604020202020204"/>
                <a:cs typeface="Arial" panose="020B0604020202020204"/>
              </a:rPr>
              <a:t>e</a:t>
            </a:r>
            <a:r>
              <a:rPr sz="1650" b="1" spc="-412" baseline="20000" dirty="0">
                <a:latin typeface="Arial" panose="020B0604020202020204"/>
                <a:cs typeface="Arial" panose="020B0604020202020204"/>
              </a:rPr>
              <a:t>in</a:t>
            </a:r>
            <a:r>
              <a:rPr sz="1100" spc="-275" dirty="0">
                <a:latin typeface="Arial" panose="020B0604020202020204"/>
                <a:cs typeface="Arial" panose="020B0604020202020204"/>
              </a:rPr>
              <a:t>m</a:t>
            </a:r>
            <a:r>
              <a:rPr sz="1650" spc="-412" baseline="-5000" dirty="0">
                <a:latin typeface="Arial" panose="020B0604020202020204"/>
                <a:cs typeface="Arial" panose="020B0604020202020204"/>
              </a:rPr>
              <a:t>e</a:t>
            </a:r>
            <a:r>
              <a:rPr sz="1650" b="1" spc="-412" baseline="20000" dirty="0">
                <a:latin typeface="Arial" panose="020B0604020202020204"/>
                <a:cs typeface="Arial" panose="020B0604020202020204"/>
              </a:rPr>
              <a:t>g</a:t>
            </a:r>
            <a:r>
              <a:rPr sz="1100" spc="-275" dirty="0">
                <a:latin typeface="Arial" panose="020B0604020202020204"/>
                <a:cs typeface="Arial" panose="020B0604020202020204"/>
              </a:rPr>
              <a:t>ov</a:t>
            </a:r>
            <a:r>
              <a:rPr sz="1650" spc="-412" baseline="-5000" dirty="0">
                <a:latin typeface="Arial" panose="020B0604020202020204"/>
                <a:cs typeface="Arial" panose="020B0604020202020204"/>
              </a:rPr>
              <a:t>le</a:t>
            </a:r>
            <a:r>
              <a:rPr sz="1650" b="1" spc="-412" baseline="20000" dirty="0">
                <a:latin typeface="Arial" panose="020B0604020202020204"/>
                <a:cs typeface="Arial" panose="020B0604020202020204"/>
              </a:rPr>
              <a:t>a</a:t>
            </a:r>
            <a:r>
              <a:rPr sz="1650" spc="-412" baseline="-5000" dirty="0">
                <a:latin typeface="Arial" panose="020B0604020202020204"/>
                <a:cs typeface="Arial" panose="020B0604020202020204"/>
              </a:rPr>
              <a:t>me</a:t>
            </a:r>
            <a:r>
              <a:rPr sz="1100" spc="-275" dirty="0">
                <a:latin typeface="Arial" panose="020B0604020202020204"/>
                <a:cs typeface="Arial" panose="020B0604020202020204"/>
              </a:rPr>
              <a:t>e</a:t>
            </a:r>
            <a:r>
              <a:rPr sz="1650" b="1" spc="-412" baseline="20000" dirty="0">
                <a:latin typeface="Arial" panose="020B0604020202020204"/>
                <a:cs typeface="Arial" panose="020B0604020202020204"/>
              </a:rPr>
              <a:t>n</a:t>
            </a:r>
            <a:r>
              <a:rPr sz="1100" spc="-275" dirty="0">
                <a:latin typeface="Arial" panose="020B0604020202020204"/>
                <a:cs typeface="Arial" panose="020B0604020202020204"/>
              </a:rPr>
              <a:t>s</a:t>
            </a:r>
            <a:r>
              <a:rPr sz="1650" b="1" spc="-412" baseline="20000" dirty="0">
                <a:latin typeface="Arial" panose="020B0604020202020204"/>
                <a:cs typeface="Arial" panose="020B0604020202020204"/>
              </a:rPr>
              <a:t>d</a:t>
            </a:r>
            <a:r>
              <a:rPr sz="1650" spc="-412" baseline="-5000" dirty="0">
                <a:latin typeface="Arial" panose="020B0604020202020204"/>
                <a:cs typeface="Arial" panose="020B0604020202020204"/>
              </a:rPr>
              <a:t>n</a:t>
            </a:r>
            <a:r>
              <a:rPr sz="1100" spc="-275" dirty="0">
                <a:latin typeface="Arial" panose="020B0604020202020204"/>
                <a:cs typeface="Arial" panose="020B0604020202020204"/>
              </a:rPr>
              <a:t>ne</a:t>
            </a:r>
            <a:r>
              <a:rPr sz="1650" b="1" spc="-412" baseline="20000" dirty="0">
                <a:latin typeface="Arial" panose="020B0604020202020204"/>
                <a:cs typeface="Arial" panose="020B0604020202020204"/>
              </a:rPr>
              <a:t>q</a:t>
            </a:r>
            <a:r>
              <a:rPr sz="1650" spc="-412" baseline="-5000" dirty="0">
                <a:latin typeface="Arial" panose="020B0604020202020204"/>
                <a:cs typeface="Arial" panose="020B0604020202020204"/>
              </a:rPr>
              <a:t>t</a:t>
            </a:r>
            <a:r>
              <a:rPr sz="1650" b="1" spc="-412" baseline="20000" dirty="0">
                <a:latin typeface="Arial" panose="020B0604020202020204"/>
                <a:cs typeface="Arial" panose="020B0604020202020204"/>
              </a:rPr>
              <a:t>u</a:t>
            </a:r>
            <a:r>
              <a:rPr sz="1650" spc="-412" baseline="-5000" dirty="0">
                <a:latin typeface="Arial" panose="020B0604020202020204"/>
                <a:cs typeface="Arial" panose="020B0604020202020204"/>
              </a:rPr>
              <a:t>s</a:t>
            </a:r>
            <a:r>
              <a:rPr sz="1100" spc="-275" dirty="0">
                <a:latin typeface="Arial" panose="020B0604020202020204"/>
                <a:cs typeface="Arial" panose="020B0604020202020204"/>
              </a:rPr>
              <a:t>e</a:t>
            </a:r>
            <a:r>
              <a:rPr sz="1650" b="1" spc="-412" baseline="20000" dirty="0">
                <a:latin typeface="Arial" panose="020B0604020202020204"/>
                <a:cs typeface="Arial" panose="020B0604020202020204"/>
              </a:rPr>
              <a:t>est</a:t>
            </a:r>
            <a:r>
              <a:rPr sz="1650" spc="-412" baseline="-5000" dirty="0">
                <a:latin typeface="Arial" panose="020B0604020202020204"/>
                <a:cs typeface="Arial" panose="020B0604020202020204"/>
              </a:rPr>
              <a:t>a</a:t>
            </a:r>
            <a:r>
              <a:rPr sz="1100" spc="-275" dirty="0">
                <a:latin typeface="Arial" panose="020B0604020202020204"/>
                <a:cs typeface="Arial" panose="020B0604020202020204"/>
              </a:rPr>
              <a:t>d</a:t>
            </a:r>
            <a:r>
              <a:rPr sz="1650" spc="-412" baseline="-5000" dirty="0">
                <a:latin typeface="Arial" panose="020B0604020202020204"/>
                <a:cs typeface="Arial" panose="020B0604020202020204"/>
              </a:rPr>
              <a:t>re</a:t>
            </a:r>
            <a:r>
              <a:rPr sz="1100" spc="-275" dirty="0">
                <a:latin typeface="Arial" panose="020B0604020202020204"/>
                <a:cs typeface="Arial" panose="020B0604020202020204"/>
              </a:rPr>
              <a:t>to</a:t>
            </a:r>
            <a:r>
              <a:rPr sz="1650" b="1" spc="-412" baseline="20000" dirty="0">
                <a:latin typeface="Arial" panose="020B0604020202020204"/>
                <a:cs typeface="Arial" panose="020B0604020202020204"/>
              </a:rPr>
              <a:t>io</a:t>
            </a:r>
            <a:r>
              <a:rPr sz="1650" spc="-412" baseline="-5000" dirty="0">
                <a:latin typeface="Arial" panose="020B0604020202020204"/>
                <a:cs typeface="Arial" panose="020B0604020202020204"/>
              </a:rPr>
              <a:t>fo</a:t>
            </a:r>
            <a:r>
              <a:rPr sz="1650" b="1" spc="-412" baseline="20000" dirty="0">
                <a:latin typeface="Arial" panose="020B0604020202020204"/>
                <a:cs typeface="Arial" panose="020B0604020202020204"/>
              </a:rPr>
              <a:t>n</a:t>
            </a:r>
            <a:r>
              <a:rPr sz="1100" spc="-275" dirty="0">
                <a:latin typeface="Arial" panose="020B0604020202020204"/>
                <a:cs typeface="Arial" panose="020B0604020202020204"/>
              </a:rPr>
              <a:t>happe</a:t>
            </a:r>
            <a:r>
              <a:rPr sz="1650" spc="-412" baseline="-5000" dirty="0">
                <a:latin typeface="Arial" panose="020B0604020202020204"/>
                <a:cs typeface="Arial" panose="020B0604020202020204"/>
              </a:rPr>
              <a:t>u</a:t>
            </a:r>
            <a:r>
              <a:rPr sz="1650" b="1" spc="-412" baseline="20000" dirty="0">
                <a:latin typeface="Arial" panose="020B0604020202020204"/>
                <a:cs typeface="Arial" panose="020B0604020202020204"/>
              </a:rPr>
              <a:t>in</a:t>
            </a:r>
            <a:r>
              <a:rPr sz="1650" spc="-412" baseline="-5000" dirty="0">
                <a:latin typeface="Arial" panose="020B0604020202020204"/>
                <a:cs typeface="Arial" panose="020B0604020202020204"/>
              </a:rPr>
              <a:t>n</a:t>
            </a:r>
            <a:r>
              <a:rPr sz="1650" b="1" spc="-412" baseline="20000" dirty="0">
                <a:latin typeface="Arial" panose="020B0604020202020204"/>
                <a:cs typeface="Arial" panose="020B0604020202020204"/>
              </a:rPr>
              <a:t>g</a:t>
            </a:r>
            <a:r>
              <a:rPr sz="1650" spc="-412" baseline="-5000" dirty="0">
                <a:latin typeface="Arial" panose="020B0604020202020204"/>
                <a:cs typeface="Arial" panose="020B0604020202020204"/>
              </a:rPr>
              <a:t>d</a:t>
            </a:r>
            <a:r>
              <a:rPr sz="1650" b="1" spc="-412" baseline="20000" dirty="0">
                <a:latin typeface="Arial" panose="020B0604020202020204"/>
                <a:cs typeface="Arial" panose="020B0604020202020204"/>
              </a:rPr>
              <a:t>o</a:t>
            </a:r>
            <a:r>
              <a:rPr sz="1650" spc="-412" baseline="-5000" dirty="0">
                <a:latin typeface="Arial" panose="020B0604020202020204"/>
                <a:cs typeface="Arial" panose="020B0604020202020204"/>
              </a:rPr>
              <a:t>: </a:t>
            </a:r>
            <a:r>
              <a:rPr sz="1650" b="1" spc="-217" baseline="20000" dirty="0">
                <a:latin typeface="Arial" panose="020B0604020202020204"/>
                <a:cs typeface="Arial" panose="020B0604020202020204"/>
              </a:rPr>
              <a:t>th</a:t>
            </a:r>
            <a:r>
              <a:rPr sz="1100" spc="-145" dirty="0">
                <a:latin typeface="Arial" panose="020B0604020202020204"/>
                <a:cs typeface="Arial" panose="020B0604020202020204"/>
              </a:rPr>
              <a:t>n</a:t>
            </a:r>
            <a:r>
              <a:rPr sz="1650" b="1" spc="-217" baseline="20000" dirty="0">
                <a:latin typeface="Arial" panose="020B0604020202020204"/>
                <a:cs typeface="Arial" panose="020B0604020202020204"/>
              </a:rPr>
              <a:t>ers’</a:t>
            </a:r>
            <a:r>
              <a:rPr sz="1100" spc="-145" dirty="0">
                <a:latin typeface="Arial" panose="020B0604020202020204"/>
                <a:cs typeface="Arial" panose="020B0604020202020204"/>
              </a:rPr>
              <a:t>in </a:t>
            </a:r>
            <a:r>
              <a:rPr sz="1100" spc="-185" dirty="0">
                <a:latin typeface="Arial" panose="020B0604020202020204"/>
                <a:cs typeface="Arial" panose="020B0604020202020204"/>
              </a:rPr>
              <a:t>the</a:t>
            </a:r>
            <a:r>
              <a:rPr sz="1650" b="1" spc="-277" baseline="20000" dirty="0">
                <a:latin typeface="Arial" panose="020B0604020202020204"/>
                <a:cs typeface="Arial" panose="020B0604020202020204"/>
              </a:rPr>
              <a:t>view</a:t>
            </a:r>
            <a:r>
              <a:rPr sz="1100" spc="-185" dirty="0">
                <a:latin typeface="Arial" panose="020B0604020202020204"/>
                <a:cs typeface="Arial" panose="020B0604020202020204"/>
              </a:rPr>
              <a:t>conte</a:t>
            </a:r>
            <a:r>
              <a:rPr sz="1650" b="1" spc="-277" baseline="20000" dirty="0">
                <a:latin typeface="Arial" panose="020B0604020202020204"/>
                <a:cs typeface="Arial" panose="020B0604020202020204"/>
              </a:rPr>
              <a:t>s  </a:t>
            </a:r>
            <a:r>
              <a:rPr sz="1650" b="1" spc="-434" baseline="20000" dirty="0">
                <a:latin typeface="Arial" panose="020B0604020202020204"/>
                <a:cs typeface="Arial" panose="020B0604020202020204"/>
              </a:rPr>
              <a:t>resp</a:t>
            </a:r>
            <a:r>
              <a:rPr sz="1100" spc="-290" dirty="0">
                <a:latin typeface="Arial" panose="020B0604020202020204"/>
                <a:cs typeface="Arial" panose="020B0604020202020204"/>
              </a:rPr>
              <a:t>xt</a:t>
            </a:r>
            <a:r>
              <a:rPr sz="1650" b="1" spc="-434" baseline="20000" dirty="0">
                <a:latin typeface="Arial" panose="020B0604020202020204"/>
                <a:cs typeface="Arial" panose="020B0604020202020204"/>
              </a:rPr>
              <a:t>ect</a:t>
            </a:r>
            <a:r>
              <a:rPr sz="1100" spc="-290" dirty="0">
                <a:latin typeface="Arial" panose="020B0604020202020204"/>
                <a:cs typeface="Arial" panose="020B0604020202020204"/>
              </a:rPr>
              <a:t>of</a:t>
            </a:r>
            <a:r>
              <a:rPr sz="1650" b="1" spc="-434" baseline="20000" dirty="0">
                <a:latin typeface="Arial" panose="020B0604020202020204"/>
                <a:cs typeface="Arial" panose="020B0604020202020204"/>
              </a:rPr>
              <a:t>fu</a:t>
            </a:r>
            <a:r>
              <a:rPr sz="1100" spc="-290" dirty="0">
                <a:latin typeface="Arial" panose="020B0604020202020204"/>
                <a:cs typeface="Arial" panose="020B0604020202020204"/>
              </a:rPr>
              <a:t>a</a:t>
            </a:r>
            <a:r>
              <a:rPr sz="1650" b="1" spc="-434" baseline="20000" dirty="0">
                <a:latin typeface="Arial" panose="020B0604020202020204"/>
                <a:cs typeface="Arial" panose="020B0604020202020204"/>
              </a:rPr>
              <a:t>lly</a:t>
            </a:r>
            <a:r>
              <a:rPr sz="1100" spc="-290" dirty="0">
                <a:latin typeface="Arial" panose="020B0604020202020204"/>
                <a:cs typeface="Arial" panose="020B0604020202020204"/>
              </a:rPr>
              <a:t>supporti</a:t>
            </a:r>
            <a:r>
              <a:rPr sz="1650" spc="-434" baseline="20000" dirty="0">
                <a:latin typeface="Arial" panose="020B0604020202020204"/>
                <a:cs typeface="Arial" panose="020B0604020202020204"/>
              </a:rPr>
              <a:t>*	</a:t>
            </a:r>
            <a:r>
              <a:rPr sz="1100" spc="-60" dirty="0">
                <a:latin typeface="Arial" panose="020B0604020202020204"/>
                <a:cs typeface="Arial" panose="020B0604020202020204"/>
              </a:rPr>
              <a:t>ve</a:t>
            </a:r>
            <a:r>
              <a:rPr sz="1100" spc="20" dirty="0">
                <a:latin typeface="Arial" panose="020B0604020202020204"/>
                <a:cs typeface="Arial" panose="020B0604020202020204"/>
              </a:rPr>
              <a:t> </a:t>
            </a:r>
            <a:r>
              <a:rPr sz="1100" spc="-55" dirty="0">
                <a:latin typeface="Arial" panose="020B0604020202020204"/>
                <a:cs typeface="Arial" panose="020B0604020202020204"/>
              </a:rPr>
              <a:t>classroom,</a:t>
            </a:r>
            <a:r>
              <a:rPr sz="1100" spc="20" dirty="0">
                <a:latin typeface="Arial" panose="020B0604020202020204"/>
                <a:cs typeface="Arial" panose="020B0604020202020204"/>
              </a:rPr>
              <a:t> </a:t>
            </a:r>
            <a:r>
              <a:rPr sz="1100" spc="-15" dirty="0">
                <a:latin typeface="Arial" panose="020B0604020202020204"/>
                <a:cs typeface="Arial" panose="020B0604020202020204"/>
              </a:rPr>
              <a:t>in </a:t>
            </a:r>
            <a:r>
              <a:rPr sz="1100" spc="-20" dirty="0">
                <a:latin typeface="Arial" panose="020B0604020202020204"/>
                <a:cs typeface="Arial" panose="020B0604020202020204"/>
              </a:rPr>
              <a:t> </a:t>
            </a:r>
            <a:r>
              <a:rPr sz="1650" spc="-307" baseline="-5000" dirty="0">
                <a:latin typeface="Arial" panose="020B0604020202020204"/>
                <a:cs typeface="Arial" panose="020B0604020202020204"/>
              </a:rPr>
              <a:t>wi</a:t>
            </a:r>
            <a:r>
              <a:rPr sz="1100" spc="-204" dirty="0">
                <a:latin typeface="Arial" panose="020B0604020202020204"/>
                <a:cs typeface="Arial" panose="020B0604020202020204"/>
              </a:rPr>
              <a:t>·</a:t>
            </a:r>
            <a:r>
              <a:rPr sz="1650" spc="-307" baseline="20000" dirty="0">
                <a:latin typeface="Arial" panose="020B0604020202020204"/>
                <a:cs typeface="Arial" panose="020B0604020202020204"/>
              </a:rPr>
              <a:t>and</a:t>
            </a:r>
            <a:r>
              <a:rPr sz="1650" spc="-307" baseline="28000" dirty="0">
                <a:latin typeface="Arial" panose="020B0604020202020204"/>
                <a:cs typeface="Arial" panose="020B0604020202020204"/>
              </a:rPr>
              <a:t>· </a:t>
            </a:r>
            <a:r>
              <a:rPr sz="1650" spc="-337" baseline="-5000" dirty="0">
                <a:latin typeface="Arial" panose="020B0604020202020204"/>
                <a:cs typeface="Arial" panose="020B0604020202020204"/>
              </a:rPr>
              <a:t>t</a:t>
            </a:r>
            <a:r>
              <a:rPr sz="1650" spc="-337" baseline="28000" dirty="0">
                <a:latin typeface="Arial" panose="020B0604020202020204"/>
                <a:cs typeface="Arial" panose="020B0604020202020204"/>
              </a:rPr>
              <a:t>acti</a:t>
            </a:r>
            <a:r>
              <a:rPr sz="1100" spc="-225" dirty="0">
                <a:latin typeface="Arial" panose="020B0604020202020204"/>
                <a:cs typeface="Arial" panose="020B0604020202020204"/>
              </a:rPr>
              <a:t>ex</a:t>
            </a:r>
            <a:r>
              <a:rPr sz="1650" spc="-337" baseline="-5000" dirty="0">
                <a:latin typeface="Arial" panose="020B0604020202020204"/>
                <a:cs typeface="Arial" panose="020B0604020202020204"/>
              </a:rPr>
              <a:t>h</a:t>
            </a:r>
            <a:r>
              <a:rPr sz="1650" spc="-337" baseline="20000" dirty="0">
                <a:latin typeface="Arial" panose="020B0604020202020204"/>
                <a:cs typeface="Arial" panose="020B0604020202020204"/>
              </a:rPr>
              <a:t>e</a:t>
            </a:r>
            <a:r>
              <a:rPr sz="1650" spc="-337" baseline="-5000" dirty="0">
                <a:latin typeface="Arial" panose="020B0604020202020204"/>
                <a:cs typeface="Arial" panose="020B0604020202020204"/>
              </a:rPr>
              <a:t>s</a:t>
            </a:r>
            <a:r>
              <a:rPr sz="1100" spc="-225" dirty="0">
                <a:latin typeface="Arial" panose="020B0604020202020204"/>
                <a:cs typeface="Arial" panose="020B0604020202020204"/>
              </a:rPr>
              <a:t>p</a:t>
            </a:r>
            <a:r>
              <a:rPr sz="1650" spc="-337" baseline="20000" dirty="0">
                <a:latin typeface="Arial" panose="020B0604020202020204"/>
                <a:cs typeface="Arial" panose="020B0604020202020204"/>
              </a:rPr>
              <a:t>nga</a:t>
            </a:r>
            <a:r>
              <a:rPr sz="1650" spc="-337" baseline="-5000" dirty="0">
                <a:latin typeface="Arial" panose="020B0604020202020204"/>
                <a:cs typeface="Arial" panose="020B0604020202020204"/>
              </a:rPr>
              <a:t>t</a:t>
            </a:r>
            <a:r>
              <a:rPr sz="1650" spc="-337" baseline="28000" dirty="0">
                <a:latin typeface="Arial" panose="020B0604020202020204"/>
                <a:cs typeface="Arial" panose="020B0604020202020204"/>
              </a:rPr>
              <a:t>ve</a:t>
            </a:r>
            <a:r>
              <a:rPr sz="1100" spc="-225" dirty="0">
                <a:latin typeface="Arial" panose="020B0604020202020204"/>
                <a:cs typeface="Arial" panose="020B0604020202020204"/>
              </a:rPr>
              <a:t>l</a:t>
            </a:r>
            <a:r>
              <a:rPr sz="1650" spc="-337" baseline="-5000" dirty="0">
                <a:latin typeface="Arial" panose="020B0604020202020204"/>
                <a:cs typeface="Arial" panose="020B0604020202020204"/>
              </a:rPr>
              <a:t>u</a:t>
            </a:r>
            <a:r>
              <a:rPr sz="1100" spc="-225" dirty="0">
                <a:latin typeface="Arial" panose="020B0604020202020204"/>
                <a:cs typeface="Arial" panose="020B0604020202020204"/>
              </a:rPr>
              <a:t>ic</a:t>
            </a:r>
            <a:r>
              <a:rPr sz="1650" spc="-337" baseline="-5000" dirty="0">
                <a:latin typeface="Arial" panose="020B0604020202020204"/>
                <a:cs typeface="Arial" panose="020B0604020202020204"/>
              </a:rPr>
              <a:t>d</a:t>
            </a:r>
            <a:r>
              <a:rPr sz="1100" spc="-225" dirty="0">
                <a:latin typeface="Arial" panose="020B0604020202020204"/>
                <a:cs typeface="Arial" panose="020B0604020202020204"/>
              </a:rPr>
              <a:t>i</a:t>
            </a:r>
            <a:r>
              <a:rPr sz="1650" spc="-337" baseline="20000" dirty="0">
                <a:latin typeface="Arial" panose="020B0604020202020204"/>
                <a:cs typeface="Arial" panose="020B0604020202020204"/>
              </a:rPr>
              <a:t>ge</a:t>
            </a:r>
            <a:r>
              <a:rPr sz="1100" spc="-225" dirty="0">
                <a:latin typeface="Arial" panose="020B0604020202020204"/>
                <a:cs typeface="Arial" panose="020B0604020202020204"/>
              </a:rPr>
              <a:t>t</a:t>
            </a:r>
            <a:r>
              <a:rPr sz="1650" spc="-337" baseline="-5000" dirty="0">
                <a:latin typeface="Arial" panose="020B0604020202020204"/>
                <a:cs typeface="Arial" panose="020B0604020202020204"/>
              </a:rPr>
              <a:t>e</a:t>
            </a:r>
            <a:r>
              <a:rPr sz="1650" spc="-337" baseline="28000" dirty="0">
                <a:latin typeface="Arial" panose="020B0604020202020204"/>
                <a:cs typeface="Arial" panose="020B0604020202020204"/>
              </a:rPr>
              <a:t>stude</a:t>
            </a:r>
            <a:r>
              <a:rPr sz="1650" spc="-337" baseline="-5000" dirty="0">
                <a:latin typeface="Arial" panose="020B0604020202020204"/>
                <a:cs typeface="Arial" panose="020B0604020202020204"/>
              </a:rPr>
              <a:t>n</a:t>
            </a:r>
            <a:r>
              <a:rPr sz="1100" spc="-225" dirty="0">
                <a:latin typeface="Arial" panose="020B0604020202020204"/>
                <a:cs typeface="Arial" panose="020B0604020202020204"/>
              </a:rPr>
              <a:t>u</a:t>
            </a:r>
            <a:r>
              <a:rPr sz="1650" spc="-337" baseline="-5000" dirty="0">
                <a:latin typeface="Arial" panose="020B0604020202020204"/>
                <a:cs typeface="Arial" panose="020B0604020202020204"/>
              </a:rPr>
              <a:t>t</a:t>
            </a:r>
            <a:r>
              <a:rPr sz="1650" spc="-337" baseline="20000" dirty="0">
                <a:latin typeface="Arial" panose="020B0604020202020204"/>
                <a:cs typeface="Arial" panose="020B0604020202020204"/>
              </a:rPr>
              <a:t>w</a:t>
            </a:r>
            <a:r>
              <a:rPr sz="1100" spc="-225" dirty="0">
                <a:latin typeface="Arial" panose="020B0604020202020204"/>
                <a:cs typeface="Arial" panose="020B0604020202020204"/>
              </a:rPr>
              <a:t>s</a:t>
            </a:r>
            <a:r>
              <a:rPr sz="1650" spc="-337" baseline="-5000" dirty="0">
                <a:latin typeface="Arial" panose="020B0604020202020204"/>
                <a:cs typeface="Arial" panose="020B0604020202020204"/>
              </a:rPr>
              <a:t>s</a:t>
            </a:r>
            <a:r>
              <a:rPr sz="1100" spc="-225" dirty="0">
                <a:latin typeface="Arial" panose="020B0604020202020204"/>
                <a:cs typeface="Arial" panose="020B0604020202020204"/>
              </a:rPr>
              <a:t>e</a:t>
            </a:r>
            <a:r>
              <a:rPr sz="1650" spc="-337" baseline="20000" dirty="0">
                <a:latin typeface="Arial" panose="020B0604020202020204"/>
                <a:cs typeface="Arial" panose="020B0604020202020204"/>
              </a:rPr>
              <a:t>it</a:t>
            </a:r>
            <a:r>
              <a:rPr sz="1100" spc="-225" dirty="0">
                <a:latin typeface="Arial" panose="020B0604020202020204"/>
                <a:cs typeface="Arial" panose="020B0604020202020204"/>
              </a:rPr>
              <a:t>o</a:t>
            </a:r>
            <a:r>
              <a:rPr sz="1650" spc="-337" baseline="20000" dirty="0">
                <a:latin typeface="Arial" panose="020B0604020202020204"/>
                <a:cs typeface="Arial" panose="020B0604020202020204"/>
              </a:rPr>
              <a:t>h</a:t>
            </a:r>
            <a:r>
              <a:rPr sz="1650" spc="-337" baseline="28000" dirty="0">
                <a:latin typeface="Arial" panose="020B0604020202020204"/>
                <a:cs typeface="Arial" panose="020B0604020202020204"/>
              </a:rPr>
              <a:t>nt</a:t>
            </a:r>
            <a:r>
              <a:rPr sz="1100" spc="-225" dirty="0">
                <a:latin typeface="Arial" panose="020B0604020202020204"/>
                <a:cs typeface="Arial" panose="020B0604020202020204"/>
              </a:rPr>
              <a:t>f</a:t>
            </a:r>
            <a:r>
              <a:rPr sz="1650" spc="-337" baseline="20000" dirty="0">
                <a:latin typeface="Arial" panose="020B0604020202020204"/>
                <a:cs typeface="Arial" panose="020B0604020202020204"/>
              </a:rPr>
              <a:t>ot</a:t>
            </a:r>
            <a:r>
              <a:rPr sz="1100" spc="-225" dirty="0">
                <a:latin typeface="Arial" panose="020B0604020202020204"/>
                <a:cs typeface="Arial" panose="020B0604020202020204"/>
              </a:rPr>
              <a:t>gr</a:t>
            </a:r>
            <a:r>
              <a:rPr sz="1650" spc="-337" baseline="28000" dirty="0">
                <a:latin typeface="Arial" panose="020B0604020202020204"/>
                <a:cs typeface="Arial" panose="020B0604020202020204"/>
              </a:rPr>
              <a:t>parti</a:t>
            </a:r>
            <a:r>
              <a:rPr sz="1650" spc="-337" baseline="20000" dirty="0">
                <a:latin typeface="Arial" panose="020B0604020202020204"/>
                <a:cs typeface="Arial" panose="020B0604020202020204"/>
              </a:rPr>
              <a:t>h</a:t>
            </a:r>
            <a:r>
              <a:rPr sz="1100" spc="-225" dirty="0">
                <a:latin typeface="Arial" panose="020B0604020202020204"/>
                <a:cs typeface="Arial" panose="020B0604020202020204"/>
              </a:rPr>
              <a:t>o</a:t>
            </a:r>
            <a:r>
              <a:rPr sz="1650" spc="-337" baseline="20000" dirty="0">
                <a:latin typeface="Arial" panose="020B0604020202020204"/>
                <a:cs typeface="Arial" panose="020B0604020202020204"/>
              </a:rPr>
              <a:t>ers</a:t>
            </a:r>
            <a:r>
              <a:rPr sz="1100" spc="-225" dirty="0">
                <a:latin typeface="Arial" panose="020B0604020202020204"/>
                <a:cs typeface="Arial" panose="020B0604020202020204"/>
              </a:rPr>
              <a:t>un</a:t>
            </a:r>
            <a:r>
              <a:rPr sz="1650" spc="-337" baseline="28000" dirty="0">
                <a:latin typeface="Arial" panose="020B0604020202020204"/>
                <a:cs typeface="Arial" panose="020B0604020202020204"/>
              </a:rPr>
              <a:t>ci</a:t>
            </a:r>
            <a:r>
              <a:rPr sz="1100" spc="-225" dirty="0">
                <a:latin typeface="Arial" panose="020B0604020202020204"/>
                <a:cs typeface="Arial" panose="020B0604020202020204"/>
              </a:rPr>
              <a:t>d</a:t>
            </a:r>
            <a:r>
              <a:rPr sz="1650" spc="-337" baseline="20000" dirty="0">
                <a:latin typeface="Arial" panose="020B0604020202020204"/>
                <a:cs typeface="Arial" panose="020B0604020202020204"/>
              </a:rPr>
              <a:t>’ </a:t>
            </a:r>
            <a:r>
              <a:rPr sz="1650" spc="-277" baseline="20000" dirty="0">
                <a:latin typeface="Arial" panose="020B0604020202020204"/>
                <a:cs typeface="Arial" panose="020B0604020202020204"/>
              </a:rPr>
              <a:t>i</a:t>
            </a:r>
            <a:r>
              <a:rPr sz="1650" spc="-277" baseline="28000" dirty="0">
                <a:latin typeface="Arial" panose="020B0604020202020204"/>
                <a:cs typeface="Arial" panose="020B0604020202020204"/>
              </a:rPr>
              <a:t>pati</a:t>
            </a:r>
            <a:r>
              <a:rPr sz="1650" spc="-277" baseline="20000" dirty="0">
                <a:latin typeface="Arial" panose="020B0604020202020204"/>
                <a:cs typeface="Arial" panose="020B0604020202020204"/>
              </a:rPr>
              <a:t>d</a:t>
            </a:r>
            <a:r>
              <a:rPr sz="1100" spc="-185" dirty="0">
                <a:latin typeface="Arial" panose="020B0604020202020204"/>
                <a:cs typeface="Arial" panose="020B0604020202020204"/>
              </a:rPr>
              <a:t>ru</a:t>
            </a:r>
            <a:r>
              <a:rPr sz="1650" spc="-277" baseline="20000" dirty="0">
                <a:latin typeface="Arial" panose="020B0604020202020204"/>
                <a:cs typeface="Arial" panose="020B0604020202020204"/>
              </a:rPr>
              <a:t>eas</a:t>
            </a:r>
            <a:r>
              <a:rPr sz="1100" spc="-185" dirty="0">
                <a:latin typeface="Arial" panose="020B0604020202020204"/>
                <a:cs typeface="Arial" panose="020B0604020202020204"/>
              </a:rPr>
              <a:t>les</a:t>
            </a:r>
            <a:r>
              <a:rPr sz="1650" spc="-277" baseline="28000" dirty="0">
                <a:latin typeface="Arial" panose="020B0604020202020204"/>
                <a:cs typeface="Arial" panose="020B0604020202020204"/>
              </a:rPr>
              <a:t>on</a:t>
            </a:r>
            <a:r>
              <a:rPr sz="1100" spc="-185" dirty="0">
                <a:latin typeface="Arial" panose="020B0604020202020204"/>
                <a:cs typeface="Arial" panose="020B0604020202020204"/>
              </a:rPr>
              <a:t>fo</a:t>
            </a:r>
            <a:r>
              <a:rPr sz="1650" spc="-277" baseline="28000" dirty="0">
                <a:latin typeface="Arial" panose="020B0604020202020204"/>
                <a:cs typeface="Arial" panose="020B0604020202020204"/>
              </a:rPr>
              <a:t>–</a:t>
            </a:r>
            <a:r>
              <a:rPr sz="1100" spc="-185" dirty="0">
                <a:latin typeface="Arial" panose="020B0604020202020204"/>
                <a:cs typeface="Arial" panose="020B0604020202020204"/>
              </a:rPr>
              <a:t>r </a:t>
            </a:r>
            <a:r>
              <a:rPr sz="1650" spc="-172" baseline="28000" dirty="0">
                <a:latin typeface="Arial" panose="020B0604020202020204"/>
                <a:cs typeface="Arial" panose="020B0604020202020204"/>
              </a:rPr>
              <a:t>mu</a:t>
            </a:r>
            <a:r>
              <a:rPr sz="1100" spc="-114" dirty="0">
                <a:latin typeface="Arial" panose="020B0604020202020204"/>
                <a:cs typeface="Arial" panose="020B0604020202020204"/>
              </a:rPr>
              <a:t>talk</a:t>
            </a:r>
            <a:r>
              <a:rPr sz="1650" spc="-172" baseline="28000" dirty="0">
                <a:latin typeface="Arial" panose="020B0604020202020204"/>
                <a:cs typeface="Arial" panose="020B0604020202020204"/>
              </a:rPr>
              <a:t>lti</a:t>
            </a:r>
            <a:r>
              <a:rPr sz="1100" spc="-114" dirty="0">
                <a:latin typeface="Arial" panose="020B0604020202020204"/>
                <a:cs typeface="Arial" panose="020B0604020202020204"/>
              </a:rPr>
              <a:t>–</a:t>
            </a:r>
            <a:r>
              <a:rPr sz="1650" spc="-172" baseline="28000" dirty="0">
                <a:latin typeface="Arial" panose="020B0604020202020204"/>
                <a:cs typeface="Arial" panose="020B0604020202020204"/>
              </a:rPr>
              <a:t>pl</a:t>
            </a:r>
            <a:r>
              <a:rPr sz="1100" spc="-114" dirty="0">
                <a:latin typeface="Arial" panose="020B0604020202020204"/>
                <a:cs typeface="Arial" panose="020B0604020202020204"/>
              </a:rPr>
              <a:t>supporti</a:t>
            </a:r>
            <a:r>
              <a:rPr sz="1650" spc="-172" baseline="28000" dirty="0">
                <a:latin typeface="Arial" panose="020B0604020202020204"/>
                <a:cs typeface="Arial" panose="020B0604020202020204"/>
              </a:rPr>
              <a:t>e  </a:t>
            </a:r>
            <a:r>
              <a:rPr sz="1650" spc="-254" baseline="28000" dirty="0">
                <a:latin typeface="Arial" panose="020B0604020202020204"/>
                <a:cs typeface="Arial" panose="020B0604020202020204"/>
              </a:rPr>
              <a:t>studen</a:t>
            </a:r>
            <a:r>
              <a:rPr sz="1100" spc="-170" dirty="0">
                <a:latin typeface="Arial" panose="020B0604020202020204"/>
                <a:cs typeface="Arial" panose="020B0604020202020204"/>
              </a:rPr>
              <a:t>ng</a:t>
            </a:r>
            <a:r>
              <a:rPr sz="1650" spc="-254" baseline="28000" dirty="0">
                <a:latin typeface="Arial" panose="020B0604020202020204"/>
                <a:cs typeface="Arial" panose="020B0604020202020204"/>
              </a:rPr>
              <a:t>ts</a:t>
            </a:r>
            <a:r>
              <a:rPr sz="1100" spc="-170" dirty="0">
                <a:latin typeface="Arial" panose="020B0604020202020204"/>
                <a:cs typeface="Arial" panose="020B0604020202020204"/>
              </a:rPr>
              <a:t>di</a:t>
            </a:r>
            <a:r>
              <a:rPr sz="1650" spc="-254" baseline="28000" dirty="0">
                <a:latin typeface="Arial" panose="020B0604020202020204"/>
                <a:cs typeface="Arial" panose="020B0604020202020204"/>
              </a:rPr>
              <a:t>g</a:t>
            </a:r>
            <a:r>
              <a:rPr sz="1100" spc="-170" dirty="0">
                <a:latin typeface="Arial" panose="020B0604020202020204"/>
                <a:cs typeface="Arial" panose="020B0604020202020204"/>
              </a:rPr>
              <a:t>al</a:t>
            </a:r>
            <a:r>
              <a:rPr sz="1650" spc="-254" baseline="28000" dirty="0">
                <a:latin typeface="Arial" panose="020B0604020202020204"/>
                <a:cs typeface="Arial" panose="020B0604020202020204"/>
              </a:rPr>
              <a:t>ive</a:t>
            </a:r>
            <a:r>
              <a:rPr sz="1100" spc="-170" dirty="0">
                <a:latin typeface="Arial" panose="020B0604020202020204"/>
                <a:cs typeface="Arial" panose="020B0604020202020204"/>
              </a:rPr>
              <a:t>og</a:t>
            </a:r>
            <a:r>
              <a:rPr sz="1650" spc="-254" baseline="28000" dirty="0">
                <a:latin typeface="Arial" panose="020B0604020202020204"/>
                <a:cs typeface="Arial" panose="020B0604020202020204"/>
              </a:rPr>
              <a:t>e</a:t>
            </a:r>
            <a:r>
              <a:rPr sz="1100" spc="-170" dirty="0">
                <a:latin typeface="Arial" panose="020B0604020202020204"/>
                <a:cs typeface="Arial" panose="020B0604020202020204"/>
              </a:rPr>
              <a:t>ic</a:t>
            </a:r>
            <a:r>
              <a:rPr sz="1650" spc="-254" baseline="28000" dirty="0">
                <a:latin typeface="Arial" panose="020B0604020202020204"/>
                <a:cs typeface="Arial" panose="020B0604020202020204"/>
              </a:rPr>
              <a:t>xt</a:t>
            </a:r>
            <a:r>
              <a:rPr sz="1100" spc="-170" dirty="0">
                <a:latin typeface="Arial" panose="020B0604020202020204"/>
                <a:cs typeface="Arial" panose="020B0604020202020204"/>
              </a:rPr>
              <a:t>practi</a:t>
            </a:r>
            <a:r>
              <a:rPr sz="1650" spc="-254" baseline="28000" dirty="0">
                <a:latin typeface="Arial" panose="020B0604020202020204"/>
                <a:cs typeface="Arial" panose="020B0604020202020204"/>
              </a:rPr>
              <a:t>ended</a:t>
            </a:r>
            <a:r>
              <a:rPr sz="1100" spc="-170" dirty="0">
                <a:latin typeface="Arial" panose="020B0604020202020204"/>
                <a:cs typeface="Arial" panose="020B0604020202020204"/>
              </a:rPr>
              <a:t>ce</a:t>
            </a:r>
            <a:r>
              <a:rPr sz="1650" spc="-254" baseline="28000" dirty="0">
                <a:latin typeface="Arial" panose="020B0604020202020204"/>
                <a:cs typeface="Arial" panose="020B0604020202020204"/>
              </a:rPr>
              <a:t>c</a:t>
            </a:r>
            <a:r>
              <a:rPr sz="1100" spc="-170" dirty="0">
                <a:latin typeface="Arial" panose="020B0604020202020204"/>
                <a:cs typeface="Arial" panose="020B0604020202020204"/>
              </a:rPr>
              <a:t>s,</a:t>
            </a:r>
            <a:r>
              <a:rPr sz="1650" spc="-254" baseline="28000" dirty="0">
                <a:latin typeface="Arial" panose="020B0604020202020204"/>
                <a:cs typeface="Arial" panose="020B0604020202020204"/>
              </a:rPr>
              <a:t>on</a:t>
            </a:r>
            <a:r>
              <a:rPr sz="1100" spc="-170" dirty="0">
                <a:latin typeface="Arial" panose="020B0604020202020204"/>
                <a:cs typeface="Arial" panose="020B0604020202020204"/>
              </a:rPr>
              <a:t>ne</a:t>
            </a:r>
            <a:r>
              <a:rPr sz="1650" spc="-254" baseline="28000" dirty="0">
                <a:latin typeface="Arial" panose="020B0604020202020204"/>
                <a:cs typeface="Arial" panose="020B0604020202020204"/>
              </a:rPr>
              <a:t>tr</a:t>
            </a:r>
            <a:r>
              <a:rPr sz="1100" spc="-170" dirty="0">
                <a:latin typeface="Arial" panose="020B0604020202020204"/>
                <a:cs typeface="Arial" panose="020B0604020202020204"/>
              </a:rPr>
              <a:t>g</a:t>
            </a:r>
            <a:r>
              <a:rPr sz="1650" spc="-254" baseline="28000" dirty="0">
                <a:latin typeface="Arial" panose="020B0604020202020204"/>
                <a:cs typeface="Arial" panose="020B0604020202020204"/>
              </a:rPr>
              <a:t>ib</a:t>
            </a:r>
            <a:r>
              <a:rPr sz="1100" spc="-170" dirty="0">
                <a:latin typeface="Arial" panose="020B0604020202020204"/>
                <a:cs typeface="Arial" panose="020B0604020202020204"/>
              </a:rPr>
              <a:t>oti</a:t>
            </a:r>
            <a:r>
              <a:rPr sz="1650" spc="-254" baseline="28000" dirty="0">
                <a:latin typeface="Arial" panose="020B0604020202020204"/>
                <a:cs typeface="Arial" panose="020B0604020202020204"/>
              </a:rPr>
              <a:t>ut</a:t>
            </a:r>
            <a:r>
              <a:rPr sz="1100" spc="-170" dirty="0">
                <a:latin typeface="Arial" panose="020B0604020202020204"/>
                <a:cs typeface="Arial" panose="020B0604020202020204"/>
              </a:rPr>
              <a:t>ate</a:t>
            </a:r>
            <a:r>
              <a:rPr sz="1650" spc="-254" baseline="28000" dirty="0">
                <a:latin typeface="Arial" panose="020B0604020202020204"/>
                <a:cs typeface="Arial" panose="020B0604020202020204"/>
              </a:rPr>
              <a:t>ion</a:t>
            </a:r>
            <a:r>
              <a:rPr sz="1100" spc="-170" dirty="0">
                <a:latin typeface="Arial" panose="020B0604020202020204"/>
                <a:cs typeface="Arial" panose="020B0604020202020204"/>
              </a:rPr>
              <a:t>d</a:t>
            </a:r>
            <a:r>
              <a:rPr sz="1650" spc="-254" baseline="28000" dirty="0">
                <a:latin typeface="Arial" panose="020B0604020202020204"/>
                <a:cs typeface="Arial" panose="020B0604020202020204"/>
              </a:rPr>
              <a:t>s</a:t>
            </a:r>
            <a:endParaRPr sz="1650" baseline="28000" dirty="0">
              <a:latin typeface="Arial" panose="020B0604020202020204"/>
              <a:cs typeface="Arial" panose="020B0604020202020204"/>
            </a:endParaRPr>
          </a:p>
          <a:p>
            <a:pPr marL="55245">
              <a:lnSpc>
                <a:spcPts val="965"/>
              </a:lnSpc>
            </a:pPr>
            <a:r>
              <a:rPr sz="1100" spc="-130" dirty="0">
                <a:latin typeface="Arial" panose="020B0604020202020204"/>
                <a:cs typeface="Arial" panose="020B0604020202020204"/>
              </a:rPr>
              <a:t>*</a:t>
            </a:r>
            <a:r>
              <a:rPr sz="1500" spc="-195" baseline="-6000" dirty="0">
                <a:latin typeface="Arial" panose="020B0604020202020204"/>
                <a:cs typeface="Arial" panose="020B0604020202020204"/>
              </a:rPr>
              <a:t>ef</a:t>
            </a:r>
            <a:r>
              <a:rPr sz="1000" spc="-130" dirty="0">
                <a:latin typeface="Arial" panose="020B0604020202020204"/>
                <a:cs typeface="Arial" panose="020B0604020202020204"/>
              </a:rPr>
              <a:t>Too</a:t>
            </a:r>
            <a:r>
              <a:rPr sz="1500" spc="-195" baseline="-6000" dirty="0">
                <a:latin typeface="Arial" panose="020B0604020202020204"/>
                <a:cs typeface="Arial" panose="020B0604020202020204"/>
              </a:rPr>
              <a:t>fect!</a:t>
            </a:r>
            <a:r>
              <a:rPr sz="1000" spc="-130" dirty="0">
                <a:latin typeface="Arial" panose="020B0604020202020204"/>
                <a:cs typeface="Arial" panose="020B0604020202020204"/>
              </a:rPr>
              <a:t>much  </a:t>
            </a:r>
            <a:r>
              <a:rPr sz="1000" spc="-45" dirty="0">
                <a:latin typeface="Arial" panose="020B0604020202020204"/>
                <a:cs typeface="Arial" panose="020B0604020202020204"/>
              </a:rPr>
              <a:t>challenging </a:t>
            </a:r>
            <a:r>
              <a:rPr sz="1000" dirty="0">
                <a:latin typeface="Arial" panose="020B0604020202020204"/>
                <a:cs typeface="Arial" panose="020B0604020202020204"/>
              </a:rPr>
              <a:t>without </a:t>
            </a:r>
            <a:r>
              <a:rPr sz="1000" spc="-15" dirty="0">
                <a:latin typeface="Arial" panose="020B0604020202020204"/>
                <a:cs typeface="Arial" panose="020B0604020202020204"/>
              </a:rPr>
              <a:t>the </a:t>
            </a:r>
            <a:r>
              <a:rPr sz="1000" spc="-10" dirty="0">
                <a:latin typeface="Arial" panose="020B0604020202020204"/>
                <a:cs typeface="Arial" panose="020B0604020202020204"/>
              </a:rPr>
              <a:t>other </a:t>
            </a:r>
            <a:r>
              <a:rPr sz="1000" spc="-30" dirty="0">
                <a:latin typeface="Arial" panose="020B0604020202020204"/>
                <a:cs typeface="Arial" panose="020B0604020202020204"/>
              </a:rPr>
              <a:t>supportive </a:t>
            </a:r>
            <a:r>
              <a:rPr sz="1000" spc="-40" dirty="0">
                <a:latin typeface="Arial" panose="020B0604020202020204"/>
                <a:cs typeface="Arial" panose="020B0604020202020204"/>
              </a:rPr>
              <a:t>elements </a:t>
            </a:r>
            <a:r>
              <a:rPr sz="1000" spc="-65" dirty="0">
                <a:latin typeface="Arial" panose="020B0604020202020204"/>
                <a:cs typeface="Arial" panose="020B0604020202020204"/>
              </a:rPr>
              <a:t>can </a:t>
            </a:r>
            <a:r>
              <a:rPr sz="1000" spc="-50" dirty="0">
                <a:latin typeface="Arial" panose="020B0604020202020204"/>
                <a:cs typeface="Arial" panose="020B0604020202020204"/>
              </a:rPr>
              <a:t>even </a:t>
            </a:r>
            <a:r>
              <a:rPr sz="1000" spc="-55" dirty="0">
                <a:latin typeface="Arial" panose="020B0604020202020204"/>
                <a:cs typeface="Arial" panose="020B0604020202020204"/>
              </a:rPr>
              <a:t>have </a:t>
            </a:r>
            <a:r>
              <a:rPr sz="1000" spc="-75" dirty="0">
                <a:latin typeface="Arial" panose="020B0604020202020204"/>
                <a:cs typeface="Arial" panose="020B0604020202020204"/>
              </a:rPr>
              <a:t>a  </a:t>
            </a:r>
            <a:r>
              <a:rPr sz="1000" spc="-65" dirty="0">
                <a:latin typeface="Arial" panose="020B0604020202020204"/>
                <a:cs typeface="Arial" panose="020B0604020202020204"/>
              </a:rPr>
              <a:t> </a:t>
            </a:r>
            <a:r>
              <a:rPr sz="1000" spc="-50" dirty="0">
                <a:latin typeface="Arial" panose="020B0604020202020204"/>
                <a:cs typeface="Arial" panose="020B0604020202020204"/>
              </a:rPr>
              <a:t>negative</a:t>
            </a:r>
            <a:endParaRPr sz="1000" dirty="0">
              <a:latin typeface="Arial" panose="020B0604020202020204"/>
              <a:cs typeface="Arial" panose="020B0604020202020204"/>
            </a:endParaRPr>
          </a:p>
        </p:txBody>
      </p:sp>
      <p:sp>
        <p:nvSpPr>
          <p:cNvPr id="10" name="object 10"/>
          <p:cNvSpPr/>
          <p:nvPr/>
        </p:nvSpPr>
        <p:spPr>
          <a:xfrm>
            <a:off x="6420691" y="4984830"/>
            <a:ext cx="2958774" cy="2381683"/>
          </a:xfrm>
          <a:prstGeom prst="rect">
            <a:avLst/>
          </a:prstGeom>
          <a:blipFill>
            <a:blip r:embed="rId10" cstate="print"/>
            <a:stretch>
              <a:fillRect/>
            </a:stretch>
          </a:blipFill>
        </p:spPr>
        <p:txBody>
          <a:bodyPr wrap="square" lIns="0" tIns="0" rIns="0" bIns="0" rtlCol="0"/>
          <a:lstStyle/>
          <a:p>
            <a:endParaRPr dirty="0"/>
          </a:p>
        </p:txBody>
      </p:sp>
      <p:sp>
        <p:nvSpPr>
          <p:cNvPr id="11" name="object 11"/>
          <p:cNvSpPr/>
          <p:nvPr/>
        </p:nvSpPr>
        <p:spPr>
          <a:xfrm>
            <a:off x="6420690" y="4984830"/>
            <a:ext cx="2958775" cy="2394710"/>
          </a:xfrm>
          <a:custGeom>
            <a:avLst/>
            <a:gdLst/>
            <a:ahLst/>
            <a:cxnLst/>
            <a:rect l="l" t="t" r="r" b="b"/>
            <a:pathLst>
              <a:path w="2971800" h="2531109">
                <a:moveTo>
                  <a:pt x="0" y="0"/>
                </a:moveTo>
                <a:lnTo>
                  <a:pt x="2971553" y="0"/>
                </a:lnTo>
                <a:lnTo>
                  <a:pt x="2971553" y="2531088"/>
                </a:lnTo>
                <a:lnTo>
                  <a:pt x="0" y="2531088"/>
                </a:lnTo>
                <a:lnTo>
                  <a:pt x="0" y="0"/>
                </a:lnTo>
                <a:close/>
              </a:path>
            </a:pathLst>
          </a:custGeom>
          <a:ln w="28560">
            <a:solidFill>
              <a:srgbClr val="2791A6"/>
            </a:solidFill>
          </a:ln>
        </p:spPr>
        <p:txBody>
          <a:bodyPr wrap="square" lIns="0" tIns="0" rIns="0" bIns="0" rtlCol="0"/>
          <a:lstStyle/>
          <a:p>
            <a:endParaRPr/>
          </a:p>
        </p:txBody>
      </p:sp>
      <p:sp>
        <p:nvSpPr>
          <p:cNvPr id="12" name="object 12"/>
          <p:cNvSpPr/>
          <p:nvPr/>
        </p:nvSpPr>
        <p:spPr>
          <a:xfrm>
            <a:off x="1313935" y="5686425"/>
            <a:ext cx="3127769" cy="1600412"/>
          </a:xfrm>
          <a:prstGeom prst="rect">
            <a:avLst/>
          </a:prstGeom>
          <a:blipFill>
            <a:blip r:embed="rId11" cstate="print"/>
            <a:stretch>
              <a:fillRect/>
            </a:stretch>
          </a:blipFill>
        </p:spPr>
        <p:txBody>
          <a:bodyPr wrap="square" lIns="0" tIns="0" rIns="0" bIns="0" rtlCol="0"/>
          <a:lstStyle/>
          <a:p>
            <a:endParaRPr/>
          </a:p>
        </p:txBody>
      </p:sp>
      <p:sp>
        <p:nvSpPr>
          <p:cNvPr id="13" name="object 13"/>
          <p:cNvSpPr/>
          <p:nvPr/>
        </p:nvSpPr>
        <p:spPr>
          <a:xfrm>
            <a:off x="5618995" y="1114425"/>
            <a:ext cx="4777105" cy="3652759"/>
          </a:xfrm>
          <a:custGeom>
            <a:avLst/>
            <a:gdLst/>
            <a:ahLst/>
            <a:cxnLst/>
            <a:rect l="l" t="t" r="r" b="b"/>
            <a:pathLst>
              <a:path w="4777105" h="3476625">
                <a:moveTo>
                  <a:pt x="0" y="0"/>
                </a:moveTo>
                <a:lnTo>
                  <a:pt x="4777105" y="0"/>
                </a:lnTo>
                <a:lnTo>
                  <a:pt x="4777105" y="3476625"/>
                </a:lnTo>
                <a:lnTo>
                  <a:pt x="0" y="3476625"/>
                </a:lnTo>
                <a:lnTo>
                  <a:pt x="0" y="0"/>
                </a:lnTo>
                <a:close/>
              </a:path>
            </a:pathLst>
          </a:custGeom>
          <a:solidFill>
            <a:srgbClr val="FFFFFF"/>
          </a:solidFill>
        </p:spPr>
        <p:txBody>
          <a:bodyPr wrap="square" lIns="0" tIns="0" rIns="0" bIns="0" rtlCol="0"/>
          <a:lstStyle/>
          <a:p>
            <a:endParaRPr/>
          </a:p>
        </p:txBody>
      </p:sp>
      <p:sp>
        <p:nvSpPr>
          <p:cNvPr id="14" name="object 14"/>
          <p:cNvSpPr txBox="1"/>
          <p:nvPr/>
        </p:nvSpPr>
        <p:spPr>
          <a:xfrm>
            <a:off x="5407201" y="1190625"/>
            <a:ext cx="4986600" cy="3742884"/>
          </a:xfrm>
          <a:prstGeom prst="rect">
            <a:avLst/>
          </a:prstGeom>
          <a:ln w="31733">
            <a:solidFill>
              <a:srgbClr val="2791A6"/>
            </a:solidFill>
          </a:ln>
        </p:spPr>
        <p:txBody>
          <a:bodyPr vert="horz" wrap="square" lIns="0" tIns="74295" rIns="0" bIns="0" rtlCol="0">
            <a:spAutoFit/>
          </a:bodyPr>
          <a:lstStyle/>
          <a:p>
            <a:pPr marL="81915" marR="95250">
              <a:lnSpc>
                <a:spcPct val="102000"/>
              </a:lnSpc>
              <a:spcBef>
                <a:spcPts val="585"/>
              </a:spcBef>
            </a:pPr>
            <a:r>
              <a:rPr sz="1100" kern="0" dirty="0"/>
              <a:t>Uma equipe da Universidade de Cambridge produziu evidências convincentes sobre o impacto do diálogo professor-aluno. Os dados foram obtidos a partir de análises detalhadas de 144 aulas ministradas por 72 professores em 48 escolas primárias na Inglaterra </a:t>
            </a:r>
            <a:r>
              <a:rPr sz="1100" kern="0" dirty="0">
                <a:solidFill>
                  <a:srgbClr val="0000FF"/>
                </a:solidFill>
              </a:rPr>
              <a:t>(</a:t>
            </a:r>
            <a:r>
              <a:rPr sz="1100" kern="0" dirty="0">
                <a:solidFill>
                  <a:srgbClr val="0000FF"/>
                </a:solidFill>
                <a:hlinkClick r:id="rId12"/>
              </a:rPr>
              <a:t>http://tinyurl.com/ESRCdialogue</a:t>
            </a:r>
            <a:r>
              <a:rPr sz="1100" kern="0" dirty="0">
                <a:solidFill>
                  <a:srgbClr val="0000FF"/>
                </a:solidFill>
              </a:rPr>
              <a:t>)</a:t>
            </a:r>
            <a:r>
              <a:rPr sz="1100" kern="0" dirty="0"/>
              <a:t>. Quais elementos do diálogo estão fortemente associados aos ganhos de </a:t>
            </a:r>
            <a:r>
              <a:rPr sz="1100" kern="0" dirty="0" err="1"/>
              <a:t>aprendizado</a:t>
            </a:r>
            <a:r>
              <a:rPr sz="1100" kern="0" dirty="0"/>
              <a:t>?</a:t>
            </a:r>
            <a:endParaRPr lang="en-US" sz="1100" kern="0" dirty="0"/>
          </a:p>
          <a:p>
            <a:pPr marL="253365" marR="95250" indent="-171450">
              <a:lnSpc>
                <a:spcPct val="102000"/>
              </a:lnSpc>
              <a:spcBef>
                <a:spcPts val="585"/>
              </a:spcBef>
              <a:buFont typeface="Arial" panose="020B0604020202020204" pitchFamily="34" charset="0"/>
              <a:buChar char="•"/>
            </a:pPr>
            <a:r>
              <a:rPr lang="en-GB" sz="1100" b="1" kern="0" dirty="0" err="1">
                <a:latin typeface="Arial" panose="020B0604020202020204"/>
                <a:cs typeface="Arial" panose="020B0604020202020204"/>
              </a:rPr>
              <a:t>Ampliar</a:t>
            </a:r>
            <a:r>
              <a:rPr lang="en-GB" sz="1100" b="1" kern="0" dirty="0">
                <a:latin typeface="Arial" panose="020B0604020202020204"/>
                <a:cs typeface="Arial" panose="020B0604020202020204"/>
              </a:rPr>
              <a:t> </a:t>
            </a:r>
            <a:r>
              <a:rPr lang="en-GB" sz="1100" b="1" kern="0" dirty="0" err="1">
                <a:latin typeface="Arial" panose="020B0604020202020204"/>
                <a:cs typeface="Arial" panose="020B0604020202020204"/>
              </a:rPr>
              <a:t>ideias</a:t>
            </a:r>
            <a:r>
              <a:rPr lang="en-GB" sz="1100" b="1" kern="0" dirty="0">
                <a:latin typeface="Arial" panose="020B0604020202020204"/>
                <a:cs typeface="Arial" panose="020B0604020202020204"/>
              </a:rPr>
              <a:t> </a:t>
            </a:r>
            <a:r>
              <a:rPr lang="en-GB" sz="1100" kern="0" dirty="0">
                <a:latin typeface="Arial" panose="020B0604020202020204"/>
                <a:cs typeface="Arial" panose="020B0604020202020204"/>
              </a:rPr>
              <a:t>é </a:t>
            </a:r>
            <a:r>
              <a:rPr lang="en-GB" sz="1100" kern="0" dirty="0" err="1">
                <a:latin typeface="Arial" panose="020B0604020202020204"/>
                <a:cs typeface="Arial" panose="020B0604020202020204"/>
              </a:rPr>
              <a:t>particularmente</a:t>
            </a:r>
            <a:r>
              <a:rPr lang="en-GB" sz="1100" kern="0" dirty="0">
                <a:latin typeface="Arial" panose="020B0604020202020204"/>
                <a:cs typeface="Arial" panose="020B0604020202020204"/>
              </a:rPr>
              <a:t> </a:t>
            </a:r>
            <a:r>
              <a:rPr lang="en-GB" sz="1100" kern="0" dirty="0" err="1">
                <a:latin typeface="Arial" panose="020B0604020202020204"/>
                <a:cs typeface="Arial" panose="020B0604020202020204"/>
              </a:rPr>
              <a:t>importante</a:t>
            </a:r>
            <a:endParaRPr sz="1100" kern="0" dirty="0">
              <a:latin typeface="Arial" panose="020B0604020202020204"/>
              <a:cs typeface="Arial" panose="020B0604020202020204"/>
            </a:endParaRPr>
          </a:p>
          <a:p>
            <a:pPr marL="253365" indent="-171450">
              <a:lnSpc>
                <a:spcPct val="100000"/>
              </a:lnSpc>
              <a:spcBef>
                <a:spcPts val="310"/>
              </a:spcBef>
              <a:buSzPct val="91000"/>
              <a:buFont typeface="Arial" panose="020B0604020202020204" pitchFamily="34" charset="0"/>
              <a:buChar char="•"/>
              <a:tabLst>
                <a:tab pos="170180" algn="l"/>
              </a:tabLst>
            </a:pPr>
            <a:r>
              <a:rPr sz="1100" b="1" kern="0" dirty="0">
                <a:latin typeface="Arial" panose="020B0604020202020204"/>
                <a:cs typeface="Arial" panose="020B0604020202020204"/>
              </a:rPr>
              <a:t>Convites para </a:t>
            </a:r>
            <a:r>
              <a:rPr lang="en-US" sz="1100" b="1" kern="0" dirty="0" err="1">
                <a:latin typeface="Arial" panose="020B0604020202020204"/>
                <a:cs typeface="Arial" panose="020B0604020202020204"/>
              </a:rPr>
              <a:t>a</a:t>
            </a:r>
            <a:r>
              <a:rPr sz="1100" b="1" kern="0" dirty="0" err="1">
                <a:latin typeface="Arial" panose="020B0604020202020204"/>
                <a:cs typeface="Arial" panose="020B0604020202020204"/>
              </a:rPr>
              <a:t>mpliar</a:t>
            </a:r>
            <a:r>
              <a:rPr sz="1100" b="1" kern="0" dirty="0">
                <a:latin typeface="Arial" panose="020B0604020202020204"/>
                <a:cs typeface="Arial" panose="020B0604020202020204"/>
              </a:rPr>
              <a:t> </a:t>
            </a:r>
            <a:r>
              <a:rPr lang="en-US" sz="1100" b="1" kern="0" dirty="0" err="1">
                <a:latin typeface="Arial" panose="020B0604020202020204"/>
                <a:cs typeface="Arial" panose="020B0604020202020204"/>
              </a:rPr>
              <a:t>i</a:t>
            </a:r>
            <a:r>
              <a:rPr sz="1100" b="1" kern="0" dirty="0" err="1">
                <a:latin typeface="Arial" panose="020B0604020202020204"/>
                <a:cs typeface="Arial" panose="020B0604020202020204"/>
              </a:rPr>
              <a:t>deias</a:t>
            </a:r>
            <a:endParaRPr sz="1100" b="1" kern="0" dirty="0">
              <a:latin typeface="Arial" panose="020B0604020202020204"/>
              <a:cs typeface="Arial" panose="020B0604020202020204"/>
            </a:endParaRPr>
          </a:p>
          <a:p>
            <a:pPr marL="253365" indent="-171450">
              <a:lnSpc>
                <a:spcPct val="100000"/>
              </a:lnSpc>
              <a:spcBef>
                <a:spcPts val="310"/>
              </a:spcBef>
              <a:buSzPct val="91000"/>
              <a:buFont typeface="Arial" panose="020B0604020202020204" pitchFamily="34" charset="0"/>
              <a:buChar char="•"/>
              <a:tabLst>
                <a:tab pos="170180" algn="l"/>
              </a:tabLst>
            </a:pPr>
            <a:r>
              <a:rPr sz="1100" b="1" kern="0" dirty="0">
                <a:latin typeface="Arial" panose="020B0604020202020204"/>
                <a:cs typeface="Arial" panose="020B0604020202020204"/>
              </a:rPr>
              <a:t>Questionar e </a:t>
            </a:r>
            <a:r>
              <a:rPr lang="en-US" sz="1100" b="1" kern="0" dirty="0" err="1">
                <a:latin typeface="Arial" panose="020B0604020202020204"/>
                <a:cs typeface="Arial" panose="020B0604020202020204"/>
              </a:rPr>
              <a:t>d</a:t>
            </a:r>
            <a:r>
              <a:rPr sz="1100" b="1" kern="0" dirty="0" err="1">
                <a:latin typeface="Arial" panose="020B0604020202020204"/>
                <a:cs typeface="Arial" panose="020B0604020202020204"/>
              </a:rPr>
              <a:t>esafiar</a:t>
            </a:r>
            <a:r>
              <a:rPr sz="1100" b="1" kern="0" dirty="0">
                <a:latin typeface="Arial" panose="020B0604020202020204"/>
                <a:cs typeface="Arial" panose="020B0604020202020204"/>
              </a:rPr>
              <a:t> </a:t>
            </a:r>
            <a:r>
              <a:rPr lang="en-US" sz="1100" b="1" kern="0" dirty="0" err="1">
                <a:latin typeface="Arial" panose="020B0604020202020204"/>
                <a:cs typeface="Arial" panose="020B0604020202020204"/>
              </a:rPr>
              <a:t>r</a:t>
            </a:r>
            <a:r>
              <a:rPr sz="1100" b="1" kern="0" dirty="0" err="1">
                <a:latin typeface="Arial" panose="020B0604020202020204"/>
                <a:cs typeface="Arial" panose="020B0604020202020204"/>
              </a:rPr>
              <a:t>espeitosamente</a:t>
            </a:r>
            <a:r>
              <a:rPr sz="1100" b="1" kern="0" dirty="0">
                <a:latin typeface="Arial" panose="020B0604020202020204"/>
                <a:cs typeface="Arial" panose="020B0604020202020204"/>
              </a:rPr>
              <a:t> as </a:t>
            </a:r>
            <a:r>
              <a:rPr lang="en-US" sz="1100" b="1" kern="0" dirty="0" err="1">
                <a:latin typeface="Arial" panose="020B0604020202020204"/>
                <a:cs typeface="Arial" panose="020B0604020202020204"/>
              </a:rPr>
              <a:t>o</a:t>
            </a:r>
            <a:r>
              <a:rPr sz="1100" b="1" kern="0" dirty="0" err="1">
                <a:latin typeface="Arial" panose="020B0604020202020204"/>
                <a:cs typeface="Arial" panose="020B0604020202020204"/>
              </a:rPr>
              <a:t>piniões</a:t>
            </a:r>
            <a:r>
              <a:rPr sz="1100" b="1" kern="0" dirty="0">
                <a:latin typeface="Arial" panose="020B0604020202020204"/>
                <a:cs typeface="Arial" panose="020B0604020202020204"/>
              </a:rPr>
              <a:t> dos </a:t>
            </a:r>
            <a:r>
              <a:rPr lang="en-US" sz="1100" b="1" kern="0" dirty="0">
                <a:latin typeface="Arial" panose="020B0604020202020204"/>
                <a:cs typeface="Arial" panose="020B0604020202020204"/>
              </a:rPr>
              <a:t>o</a:t>
            </a:r>
            <a:r>
              <a:rPr sz="1100" b="1" kern="0" dirty="0">
                <a:latin typeface="Arial" panose="020B0604020202020204"/>
                <a:cs typeface="Arial" panose="020B0604020202020204"/>
              </a:rPr>
              <a:t>utros </a:t>
            </a:r>
            <a:endParaRPr lang="en-US" sz="1100" b="1" kern="0" dirty="0">
              <a:latin typeface="Arial" panose="020B0604020202020204"/>
              <a:cs typeface="Arial" panose="020B0604020202020204"/>
            </a:endParaRPr>
          </a:p>
          <a:p>
            <a:pPr marL="81915" indent="0">
              <a:lnSpc>
                <a:spcPct val="100000"/>
              </a:lnSpc>
              <a:spcBef>
                <a:spcPts val="310"/>
              </a:spcBef>
              <a:buSzPct val="91000"/>
              <a:buFont typeface="Arial" panose="020B0604020202020204" pitchFamily="34" charset="0"/>
              <a:buNone/>
              <a:tabLst>
                <a:tab pos="170180" algn="l"/>
              </a:tabLst>
            </a:pPr>
            <a:r>
              <a:rPr sz="1100" kern="0" dirty="0">
                <a:latin typeface="Arial" panose="020B0604020202020204"/>
                <a:cs typeface="Arial" panose="020B0604020202020204"/>
              </a:rPr>
              <a:t>Esses elementos precisam ocorrer dentro do contexto de uma cultura de apoio, na qual exista:</a:t>
            </a:r>
          </a:p>
          <a:p>
            <a:pPr marL="253365" indent="-171450">
              <a:lnSpc>
                <a:spcPct val="100000"/>
              </a:lnSpc>
              <a:spcBef>
                <a:spcPts val="310"/>
              </a:spcBef>
              <a:buSzPct val="91000"/>
              <a:buFont typeface="Arial" panose="020B0604020202020204" pitchFamily="34" charset="0"/>
              <a:buChar char="•"/>
              <a:tabLst>
                <a:tab pos="170180" algn="l"/>
              </a:tabLst>
            </a:pPr>
            <a:r>
              <a:rPr lang="en-US" sz="1100" kern="0" dirty="0" err="1">
                <a:latin typeface="Arial" panose="020B0604020202020204"/>
                <a:cs typeface="Arial" panose="020B0604020202020204"/>
              </a:rPr>
              <a:t>p</a:t>
            </a:r>
            <a:r>
              <a:rPr sz="1100" kern="0" dirty="0" err="1">
                <a:latin typeface="Arial" panose="020B0604020202020204"/>
                <a:cs typeface="Arial" panose="020B0604020202020204"/>
              </a:rPr>
              <a:t>articipação</a:t>
            </a:r>
            <a:r>
              <a:rPr sz="1100" kern="0" dirty="0">
                <a:latin typeface="Arial" panose="020B0604020202020204"/>
                <a:cs typeface="Arial" panose="020B0604020202020204"/>
              </a:rPr>
              <a:t> ativa dos alunos - vários alunos oferecem contribuições extensas e interagem com as ideias dos outros.</a:t>
            </a:r>
          </a:p>
          <a:p>
            <a:pPr marL="253365" indent="-171450">
              <a:lnSpc>
                <a:spcPct val="100000"/>
              </a:lnSpc>
              <a:spcBef>
                <a:spcPts val="310"/>
              </a:spcBef>
              <a:buSzPct val="91000"/>
              <a:buFont typeface="Arial" panose="020B0604020202020204" pitchFamily="34" charset="0"/>
              <a:buChar char="•"/>
              <a:tabLst>
                <a:tab pos="170180" algn="l"/>
              </a:tabLst>
            </a:pPr>
            <a:r>
              <a:rPr lang="en-US" sz="1100" kern="0" dirty="0" err="1">
                <a:latin typeface="Arial" panose="020B0604020202020204"/>
                <a:cs typeface="Arial" panose="020B0604020202020204"/>
              </a:rPr>
              <a:t>u</a:t>
            </a:r>
            <a:r>
              <a:rPr sz="1100" kern="0" dirty="0" err="1">
                <a:latin typeface="Arial" panose="020B0604020202020204"/>
                <a:cs typeface="Arial" panose="020B0604020202020204"/>
              </a:rPr>
              <a:t>so</a:t>
            </a:r>
            <a:r>
              <a:rPr sz="1100" kern="0" dirty="0">
                <a:latin typeface="Arial" panose="020B0604020202020204"/>
                <a:cs typeface="Arial" panose="020B0604020202020204"/>
              </a:rPr>
              <a:t> explícito de regras básicas para o diálogo - apoiando práticas dialógicas, negociadas com os </a:t>
            </a:r>
            <a:r>
              <a:rPr sz="1100" kern="0" dirty="0" err="1">
                <a:latin typeface="Arial" panose="020B0604020202020204"/>
                <a:cs typeface="Arial" panose="020B0604020202020204"/>
              </a:rPr>
              <a:t>alunos</a:t>
            </a:r>
            <a:r>
              <a:rPr sz="1100" kern="0" dirty="0">
                <a:latin typeface="Arial" panose="020B0604020202020204"/>
                <a:cs typeface="Arial" panose="020B0604020202020204"/>
              </a:rPr>
              <a:t>.</a:t>
            </a:r>
            <a:endParaRPr lang="en-US" sz="1100" kern="0" dirty="0">
              <a:latin typeface="Arial" panose="020B0604020202020204"/>
              <a:cs typeface="Arial" panose="020B0604020202020204"/>
            </a:endParaRPr>
          </a:p>
          <a:p>
            <a:pPr marL="253365" indent="-171450">
              <a:lnSpc>
                <a:spcPct val="100000"/>
              </a:lnSpc>
              <a:spcBef>
                <a:spcPts val="310"/>
              </a:spcBef>
              <a:buSzPct val="91000"/>
              <a:buFont typeface="Arial" panose="020B0604020202020204" pitchFamily="34" charset="0"/>
              <a:buChar char="•"/>
              <a:tabLst>
                <a:tab pos="170180" algn="l"/>
              </a:tabLst>
            </a:pPr>
            <a:endParaRPr sz="1100" kern="0" dirty="0">
              <a:latin typeface="Arial" panose="020B0604020202020204"/>
              <a:cs typeface="Arial" panose="020B0604020202020204"/>
            </a:endParaRPr>
          </a:p>
          <a:p>
            <a:pPr marL="81915" marR="95250">
              <a:lnSpc>
                <a:spcPct val="102000"/>
              </a:lnSpc>
            </a:pPr>
            <a:r>
              <a:rPr sz="1000" kern="0" dirty="0" err="1">
                <a:latin typeface="Arial" panose="020B0604020202020204"/>
                <a:cs typeface="Arial" panose="020B0604020202020204"/>
              </a:rPr>
              <a:t>Muito</a:t>
            </a:r>
            <a:r>
              <a:rPr sz="1000" kern="0" dirty="0">
                <a:latin typeface="Arial" panose="020B0604020202020204"/>
                <a:cs typeface="Arial" panose="020B0604020202020204"/>
              </a:rPr>
              <a:t> desafio sem os outros elementos de apoio pode até mesmo ter um efeito </a:t>
            </a:r>
            <a:r>
              <a:rPr sz="1000" kern="0" dirty="0" err="1">
                <a:latin typeface="Arial" panose="020B0604020202020204"/>
                <a:cs typeface="Arial" panose="020B0604020202020204"/>
              </a:rPr>
              <a:t>negativo</a:t>
            </a:r>
            <a:r>
              <a:rPr sz="1000" kern="0" dirty="0">
                <a:latin typeface="Arial" panose="020B0604020202020204"/>
                <a:cs typeface="Arial" panose="020B0604020202020204"/>
              </a:rPr>
              <a:t>!</a:t>
            </a:r>
            <a:endParaRPr lang="en-US" sz="1000" kern="0" dirty="0">
              <a:latin typeface="Arial" panose="020B0604020202020204"/>
              <a:cs typeface="Arial" panose="020B0604020202020204"/>
            </a:endParaRPr>
          </a:p>
          <a:p>
            <a:pPr marL="81915" marR="95250">
              <a:lnSpc>
                <a:spcPct val="102000"/>
              </a:lnSpc>
            </a:pPr>
            <a:endParaRPr lang="en-GB" sz="1000" kern="0" dirty="0">
              <a:latin typeface="Arial" panose="020B0604020202020204"/>
              <a:cs typeface="Arial" panose="020B0604020202020204"/>
            </a:endParaRPr>
          </a:p>
          <a:p>
            <a:pPr marL="81915" marR="95250">
              <a:lnSpc>
                <a:spcPct val="102000"/>
              </a:lnSpc>
            </a:pPr>
            <a:r>
              <a:rPr lang="en-US" sz="1000" kern="0" dirty="0">
                <a:latin typeface="Arial" panose="020B0604020202020204"/>
                <a:cs typeface="Arial" panose="020B0604020202020204"/>
              </a:rPr>
              <a:t>               </a:t>
            </a:r>
            <a:r>
              <a:rPr lang="en-GB" sz="1000" b="1" kern="0" dirty="0">
                <a:latin typeface="Arial" panose="020B0604020202020204" pitchFamily="34" charset="0"/>
                <a:cs typeface="Arial" panose="020B0604020202020204" pitchFamily="34" charset="0"/>
                <a:hlinkClick r:id="rId13"/>
              </a:rPr>
              <a:t> </a:t>
            </a:r>
            <a:r>
              <a:rPr lang="en-GB" sz="1000" b="1" kern="0" dirty="0">
                <a:latin typeface="Arial" panose="020B0604020202020204" pitchFamily="34" charset="0"/>
                <a:cs typeface="Arial" panose="020B0604020202020204" pitchFamily="34" charset="0"/>
                <a:hlinkClick r:id="rId14"/>
              </a:rPr>
              <a:t>Vídeo 2: Como o diálogo professor-aluno apoia a aprendizagem?</a:t>
            </a:r>
            <a:r>
              <a:rPr lang="en-US" sz="1000" kern="0" dirty="0">
                <a:latin typeface="Arial" panose="020B0604020202020204"/>
                <a:cs typeface="Arial" panose="020B0604020202020204"/>
                <a:hlinkClick r:id="rId14"/>
              </a:rPr>
              <a:t>    </a:t>
            </a:r>
            <a:endParaRPr lang="en-US" sz="1000" kern="0" dirty="0">
              <a:latin typeface="Arial" panose="020B0604020202020204"/>
              <a:cs typeface="Arial" panose="020B0604020202020204"/>
            </a:endParaRPr>
          </a:p>
          <a:p>
            <a:pPr marL="81915" marR="95250">
              <a:lnSpc>
                <a:spcPct val="102000"/>
              </a:lnSpc>
            </a:pPr>
            <a:r>
              <a:rPr lang="en-US" sz="1000" kern="0" dirty="0">
                <a:latin typeface="Arial" panose="020B0604020202020204"/>
                <a:cs typeface="Arial" panose="020B0604020202020204"/>
              </a:rPr>
              <a:t>         </a:t>
            </a:r>
            <a:endParaRPr sz="1000" kern="0" dirty="0">
              <a:latin typeface="Arial" panose="020B0604020202020204"/>
              <a:cs typeface="Arial" panose="020B0604020202020204"/>
            </a:endParaRPr>
          </a:p>
        </p:txBody>
      </p:sp>
      <p:sp>
        <p:nvSpPr>
          <p:cNvPr id="15" name="object 15"/>
          <p:cNvSpPr txBox="1"/>
          <p:nvPr/>
        </p:nvSpPr>
        <p:spPr>
          <a:xfrm>
            <a:off x="5285281" y="7088109"/>
            <a:ext cx="121920" cy="154529"/>
          </a:xfrm>
          <a:prstGeom prst="rect">
            <a:avLst/>
          </a:prstGeom>
        </p:spPr>
        <p:txBody>
          <a:bodyPr vert="horz" wrap="square" lIns="0" tIns="635" rIns="0" bIns="0" rtlCol="0">
            <a:spAutoFit/>
          </a:bodyPr>
          <a:lstStyle/>
          <a:p>
            <a:pPr marL="25400">
              <a:lnSpc>
                <a:spcPct val="100000"/>
              </a:lnSpc>
              <a:spcBef>
                <a:spcPts val="5"/>
              </a:spcBef>
            </a:pPr>
            <a:r>
              <a:rPr sz="1000" dirty="0">
                <a:latin typeface="Arial" panose="020B0604020202020204"/>
                <a:cs typeface="Arial" panose="020B0604020202020204"/>
              </a:rPr>
              <a:t>7</a:t>
            </a:r>
            <a:endParaRPr sz="1000">
              <a:latin typeface="Arial" panose="020B0604020202020204"/>
              <a:cs typeface="Arial" panose="020B0604020202020204"/>
            </a:endParaRPr>
          </a:p>
        </p:txBody>
      </p:sp>
      <p:sp>
        <p:nvSpPr>
          <p:cNvPr id="16" name="object 7"/>
          <p:cNvSpPr/>
          <p:nvPr/>
        </p:nvSpPr>
        <p:spPr>
          <a:xfrm>
            <a:off x="5475248" y="4408811"/>
            <a:ext cx="439414" cy="439414"/>
          </a:xfrm>
          <a:prstGeom prst="rect">
            <a:avLst/>
          </a:prstGeom>
          <a:blipFill>
            <a:blip r:embed="rId15" cstate="print"/>
            <a:stretch>
              <a:fillRect/>
            </a:stretch>
          </a:blipFill>
        </p:spPr>
        <p:txBody>
          <a:bodyPr wrap="square" lIns="0" tIns="0" rIns="0" bIns="0" rtlCol="0"/>
          <a:lstStyle/>
          <a:p>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179715" y="5076825"/>
            <a:ext cx="3501384" cy="1992630"/>
          </a:xfrm>
          <a:prstGeom prst="rect">
            <a:avLst/>
          </a:prstGeom>
          <a:blipFill>
            <a:blip r:embed="rId3" cstate="print"/>
            <a:stretch>
              <a:fillRect/>
            </a:stretch>
          </a:blipFill>
        </p:spPr>
        <p:txBody>
          <a:bodyPr wrap="square" lIns="0" tIns="0" rIns="0" bIns="0" rtlCol="0"/>
          <a:lstStyle/>
          <a:p>
            <a:endParaRPr/>
          </a:p>
        </p:txBody>
      </p:sp>
      <p:sp>
        <p:nvSpPr>
          <p:cNvPr id="3" name="object 3"/>
          <p:cNvSpPr txBox="1"/>
          <p:nvPr/>
        </p:nvSpPr>
        <p:spPr>
          <a:xfrm>
            <a:off x="3967480" y="428625"/>
            <a:ext cx="2988310" cy="245745"/>
          </a:xfrm>
          <a:prstGeom prst="rect">
            <a:avLst/>
          </a:prstGeom>
        </p:spPr>
        <p:txBody>
          <a:bodyPr vert="horz" wrap="square" lIns="0" tIns="0" rIns="0" bIns="0" rtlCol="0">
            <a:spAutoFit/>
          </a:bodyPr>
          <a:lstStyle/>
          <a:p>
            <a:pPr marL="12700">
              <a:lnSpc>
                <a:spcPct val="100000"/>
              </a:lnSpc>
            </a:pPr>
            <a:r>
              <a:rPr sz="1600" b="1" dirty="0">
                <a:latin typeface="Arial" panose="020B0604020202020204"/>
                <a:cs typeface="Arial" panose="020B0604020202020204"/>
              </a:rPr>
              <a:t>Diálogo </a:t>
            </a:r>
            <a:r>
              <a:rPr sz="1600" b="1" dirty="0" err="1">
                <a:latin typeface="Arial" panose="020B0604020202020204"/>
                <a:cs typeface="Arial" panose="020B0604020202020204"/>
              </a:rPr>
              <a:t>em</a:t>
            </a:r>
            <a:r>
              <a:rPr sz="1600" b="1" dirty="0">
                <a:latin typeface="Arial" panose="020B0604020202020204"/>
                <a:cs typeface="Arial" panose="020B0604020202020204"/>
              </a:rPr>
              <a:t> </a:t>
            </a:r>
            <a:r>
              <a:rPr lang="en-US" sz="1600" b="1" dirty="0" err="1">
                <a:latin typeface="Arial" panose="020B0604020202020204"/>
                <a:cs typeface="Arial" panose="020B0604020202020204"/>
              </a:rPr>
              <a:t>g</a:t>
            </a:r>
            <a:r>
              <a:rPr sz="1600" b="1" dirty="0" err="1">
                <a:latin typeface="Arial" panose="020B0604020202020204"/>
                <a:cs typeface="Arial" panose="020B0604020202020204"/>
              </a:rPr>
              <a:t>rupo</a:t>
            </a:r>
            <a:r>
              <a:rPr sz="1600" b="1" dirty="0">
                <a:latin typeface="Arial" panose="020B0604020202020204"/>
                <a:cs typeface="Arial" panose="020B0604020202020204"/>
              </a:rPr>
              <a:t> de </a:t>
            </a:r>
            <a:r>
              <a:rPr lang="en-US" sz="1600" b="1" dirty="0">
                <a:latin typeface="Arial" panose="020B0604020202020204"/>
                <a:cs typeface="Arial" panose="020B0604020202020204"/>
              </a:rPr>
              <a:t>p</a:t>
            </a:r>
            <a:r>
              <a:rPr sz="1600" b="1" dirty="0">
                <a:latin typeface="Arial" panose="020B0604020202020204"/>
                <a:cs typeface="Arial" panose="020B0604020202020204"/>
              </a:rPr>
              <a:t>ares</a:t>
            </a:r>
          </a:p>
        </p:txBody>
      </p:sp>
      <p:sp>
        <p:nvSpPr>
          <p:cNvPr id="4" name="object 4"/>
          <p:cNvSpPr txBox="1"/>
          <p:nvPr/>
        </p:nvSpPr>
        <p:spPr>
          <a:xfrm>
            <a:off x="558487" y="809625"/>
            <a:ext cx="4639945" cy="3464346"/>
          </a:xfrm>
          <a:prstGeom prst="rect">
            <a:avLst/>
          </a:prstGeom>
          <a:ln w="31733">
            <a:solidFill>
              <a:srgbClr val="2791A6"/>
            </a:solidFill>
          </a:ln>
        </p:spPr>
        <p:txBody>
          <a:bodyPr vert="horz" wrap="square" lIns="0" tIns="76835" rIns="0" bIns="0" rtlCol="0">
            <a:spAutoFit/>
          </a:bodyPr>
          <a:lstStyle/>
          <a:p>
            <a:pPr marL="83820">
              <a:lnSpc>
                <a:spcPct val="100000"/>
              </a:lnSpc>
              <a:spcBef>
                <a:spcPts val="605"/>
              </a:spcBef>
            </a:pPr>
            <a:r>
              <a:rPr sz="1400" b="1" kern="0" dirty="0">
                <a:latin typeface="Arial" panose="020B0604020202020204"/>
                <a:cs typeface="Arial" panose="020B0604020202020204"/>
              </a:rPr>
              <a:t>Qual é o valor do trabalho em grupo?</a:t>
            </a:r>
          </a:p>
          <a:p>
            <a:pPr marL="255270" indent="-171450">
              <a:lnSpc>
                <a:spcPct val="100000"/>
              </a:lnSpc>
              <a:spcBef>
                <a:spcPts val="605"/>
              </a:spcBef>
              <a:buFont typeface="Arial" panose="020B0604020202020204" pitchFamily="34" charset="0"/>
              <a:buChar char="•"/>
            </a:pPr>
            <a:r>
              <a:rPr sz="1200" kern="0" dirty="0">
                <a:latin typeface="Arial" panose="020B0604020202020204"/>
                <a:cs typeface="Arial" panose="020B0604020202020204"/>
              </a:rPr>
              <a:t>O trabalho em grupo de alta qualidade está fortemente ligado aos ganhos de aprendizado (por exemplo, </a:t>
            </a:r>
            <a:r>
              <a:rPr sz="1200" kern="0" dirty="0">
                <a:latin typeface="Arial" panose="020B0604020202020204"/>
                <a:cs typeface="Arial" panose="020B0604020202020204"/>
                <a:hlinkClick r:id="rId4"/>
              </a:rPr>
              <a:t>Howe et al., 2019</a:t>
            </a:r>
            <a:r>
              <a:rPr sz="1200" kern="0" dirty="0">
                <a:latin typeface="Arial" panose="020B0604020202020204"/>
                <a:cs typeface="Arial" panose="020B0604020202020204"/>
              </a:rPr>
              <a:t>), especialmente quando os participantes têm visões diferentes (</a:t>
            </a:r>
            <a:r>
              <a:rPr sz="1200" kern="0" dirty="0">
                <a:latin typeface="Arial" panose="020B0604020202020204"/>
                <a:cs typeface="Arial" panose="020B0604020202020204"/>
                <a:hlinkClick r:id="rId5"/>
              </a:rPr>
              <a:t>Bennett et al., 2009</a:t>
            </a:r>
            <a:r>
              <a:rPr sz="1200" kern="0" dirty="0">
                <a:latin typeface="Arial" panose="020B0604020202020204"/>
                <a:cs typeface="Arial" panose="020B0604020202020204"/>
              </a:rPr>
              <a:t>).</a:t>
            </a:r>
          </a:p>
          <a:p>
            <a:pPr marL="255270" indent="-171450">
              <a:lnSpc>
                <a:spcPct val="100000"/>
              </a:lnSpc>
              <a:spcBef>
                <a:spcPts val="605"/>
              </a:spcBef>
              <a:buFont typeface="Arial" panose="020B0604020202020204" pitchFamily="34" charset="0"/>
              <a:buChar char="•"/>
            </a:pPr>
            <a:r>
              <a:rPr sz="1200" kern="0" dirty="0">
                <a:latin typeface="Arial" panose="020B0604020202020204"/>
                <a:cs typeface="Arial" panose="020B0604020202020204"/>
              </a:rPr>
              <a:t>Os alunos podem aprender uns com os outros.</a:t>
            </a:r>
          </a:p>
          <a:p>
            <a:pPr marL="255270" indent="-171450">
              <a:lnSpc>
                <a:spcPct val="100000"/>
              </a:lnSpc>
              <a:spcBef>
                <a:spcPts val="605"/>
              </a:spcBef>
              <a:buFont typeface="Arial" panose="020B0604020202020204" pitchFamily="34" charset="0"/>
              <a:buChar char="•"/>
            </a:pPr>
            <a:r>
              <a:rPr sz="1200" kern="0" dirty="0">
                <a:latin typeface="Arial" panose="020B0604020202020204"/>
                <a:cs typeface="Arial" panose="020B0604020202020204"/>
              </a:rPr>
              <a:t>Os aprendizes podem praticar o uso do diálogo para aprender, raciocinar e resolver problemas sem um professor.</a:t>
            </a:r>
          </a:p>
          <a:p>
            <a:pPr marL="255270" indent="-171450">
              <a:lnSpc>
                <a:spcPct val="100000"/>
              </a:lnSpc>
              <a:spcBef>
                <a:spcPts val="605"/>
              </a:spcBef>
              <a:buFont typeface="Arial" panose="020B0604020202020204" pitchFamily="34" charset="0"/>
              <a:buChar char="•"/>
            </a:pPr>
            <a:r>
              <a:rPr sz="1200" kern="0" dirty="0">
                <a:latin typeface="Arial" panose="020B0604020202020204"/>
                <a:cs typeface="Arial" panose="020B0604020202020204"/>
              </a:rPr>
              <a:t>Eles podem ensaiar ideias em um ambiente menos estressante antes de compartilhar seu progresso com alunos em outros grupos / na</a:t>
            </a:r>
            <a:r>
              <a:rPr lang="pt-BR" sz="1200" kern="0" dirty="0">
                <a:latin typeface="Arial" panose="020B0604020202020204"/>
                <a:cs typeface="Arial" panose="020B0604020202020204"/>
              </a:rPr>
              <a:t> frente</a:t>
            </a:r>
            <a:r>
              <a:rPr sz="1200" kern="0" dirty="0">
                <a:latin typeface="Arial" panose="020B0604020202020204"/>
                <a:cs typeface="Arial" panose="020B0604020202020204"/>
              </a:rPr>
              <a:t> da classe inteira - "tornando o pensamento visível" para os outros; isso promove ganhos de aprendizado (</a:t>
            </a:r>
            <a:r>
              <a:rPr sz="1200" kern="0" dirty="0">
                <a:latin typeface="Arial" panose="020B0604020202020204"/>
                <a:cs typeface="Arial" panose="020B0604020202020204"/>
                <a:hlinkClick r:id="rId6"/>
              </a:rPr>
              <a:t>Howe 2020</a:t>
            </a:r>
            <a:r>
              <a:rPr sz="1200" kern="0" dirty="0">
                <a:latin typeface="Arial" panose="020B0604020202020204"/>
                <a:cs typeface="Arial" panose="020B0604020202020204"/>
              </a:rPr>
              <a:t>).</a:t>
            </a:r>
          </a:p>
          <a:p>
            <a:pPr marL="255270" indent="-171450">
              <a:lnSpc>
                <a:spcPct val="100000"/>
              </a:lnSpc>
              <a:spcBef>
                <a:spcPts val="605"/>
              </a:spcBef>
              <a:buFont typeface="Arial" panose="020B0604020202020204" pitchFamily="34" charset="0"/>
              <a:buChar char="•"/>
            </a:pPr>
            <a:r>
              <a:rPr sz="1200" kern="0" dirty="0">
                <a:latin typeface="Arial" panose="020B0604020202020204"/>
                <a:cs typeface="Arial" panose="020B0604020202020204"/>
              </a:rPr>
              <a:t>Outros alunos podem refletir e avaliar as novas ideias, incluindo o uso de rubricas formais; indo além da escuta passiva.</a:t>
            </a:r>
            <a:r>
              <a:rPr lang="en-GB" sz="1200" kern="0" dirty="0">
                <a:latin typeface="Arial Unicode MS" panose="020B0604020202020204" charset="-122"/>
                <a:cs typeface="Arial Unicode MS" panose="020B0604020202020204" charset="-122"/>
              </a:rPr>
              <a:t> </a:t>
            </a:r>
            <a:r>
              <a:rPr lang="en-US" altLang="en-GB" sz="1200" kern="0" dirty="0">
                <a:latin typeface="Arial Unicode MS" panose="020B0604020202020204" charset="-122"/>
                <a:cs typeface="Arial Unicode MS" panose="020B0604020202020204" charset="-122"/>
              </a:rPr>
              <a:t>      </a:t>
            </a:r>
          </a:p>
          <a:p>
            <a:pPr marL="83820" marR="235585">
              <a:lnSpc>
                <a:spcPct val="120000"/>
              </a:lnSpc>
              <a:tabLst>
                <a:tab pos="183515" algn="l"/>
              </a:tabLst>
            </a:pPr>
            <a:r>
              <a:rPr lang="en-US" sz="1200" kern="0" dirty="0">
                <a:latin typeface="Arial Unicode MS" panose="020B0604020202020204" charset="-122"/>
                <a:cs typeface="Arial Unicode MS" panose="020B0604020202020204" charset="-122"/>
              </a:rPr>
              <a:t>		</a:t>
            </a:r>
            <a:endParaRPr sz="1200" kern="0" dirty="0">
              <a:latin typeface="Arial Unicode MS" panose="020B0604020202020204" charset="-122"/>
              <a:cs typeface="Arial Unicode MS" panose="020B0604020202020204" charset="-122"/>
            </a:endParaRPr>
          </a:p>
        </p:txBody>
      </p:sp>
      <p:sp>
        <p:nvSpPr>
          <p:cNvPr id="5" name="object 5"/>
          <p:cNvSpPr txBox="1"/>
          <p:nvPr/>
        </p:nvSpPr>
        <p:spPr>
          <a:xfrm>
            <a:off x="5407202" y="809625"/>
            <a:ext cx="5044898" cy="4038600"/>
          </a:xfrm>
          <a:prstGeom prst="rect">
            <a:avLst/>
          </a:prstGeom>
          <a:ln w="31733">
            <a:solidFill>
              <a:srgbClr val="2791A6"/>
            </a:solidFill>
          </a:ln>
        </p:spPr>
        <p:txBody>
          <a:bodyPr vert="horz" wrap="square" lIns="0" tIns="74295" rIns="0" bIns="0" rtlCol="0">
            <a:noAutofit/>
          </a:bodyPr>
          <a:lstStyle/>
          <a:p>
            <a:pPr marL="82550" algn="just">
              <a:lnSpc>
                <a:spcPct val="100000"/>
              </a:lnSpc>
              <a:spcBef>
                <a:spcPts val="585"/>
              </a:spcBef>
              <a:spcAft>
                <a:spcPts val="600"/>
              </a:spcAft>
            </a:pPr>
            <a:r>
              <a:rPr sz="1400" b="1" dirty="0">
                <a:latin typeface="Arial Unicode MS" panose="020B0604020202020204" pitchFamily="34" charset="-128"/>
                <a:ea typeface="Arial Unicode MS" panose="020B0604020202020204" pitchFamily="34" charset="-128"/>
                <a:cs typeface="Arial Unicode MS" panose="020B0604020202020204" pitchFamily="34" charset="-128"/>
              </a:rPr>
              <a:t>Como Tornar o Trabalho em Grupo </a:t>
            </a:r>
            <a:r>
              <a:rPr sz="1400" b="1" dirty="0" err="1">
                <a:latin typeface="Arial Unicode MS" panose="020B0604020202020204" pitchFamily="34" charset="-128"/>
                <a:ea typeface="Arial Unicode MS" panose="020B0604020202020204" pitchFamily="34" charset="-128"/>
                <a:cs typeface="Arial Unicode MS" panose="020B0604020202020204" pitchFamily="34" charset="-128"/>
              </a:rPr>
              <a:t>Eficaz</a:t>
            </a:r>
            <a:r>
              <a:rPr sz="1400" b="1" dirty="0">
                <a:latin typeface="Arial Unicode MS" panose="020B0604020202020204" pitchFamily="34" charset="-128"/>
                <a:ea typeface="Arial Unicode MS" panose="020B0604020202020204" pitchFamily="34" charset="-128"/>
                <a:cs typeface="Arial Unicode MS" panose="020B0604020202020204" pitchFamily="34" charset="-128"/>
              </a:rPr>
              <a:t>?</a:t>
            </a:r>
          </a:p>
          <a:p>
            <a:pPr marL="174625" marR="94615">
              <a:lnSpc>
                <a:spcPct val="102000"/>
              </a:lnSpc>
              <a:spcAft>
                <a:spcPts val="50"/>
              </a:spcAft>
            </a:pPr>
            <a:r>
              <a:rPr sz="1200" dirty="0">
                <a:latin typeface="Arial Unicode MS" panose="020B0604020202020204" pitchFamily="34" charset="-128"/>
                <a:ea typeface="Arial Unicode MS" panose="020B0604020202020204" pitchFamily="34" charset="-128"/>
                <a:cs typeface="Arial Unicode MS" panose="020B0604020202020204" pitchFamily="34" charset="-128"/>
              </a:rPr>
              <a:t>Os aprendizes precisam </a:t>
            </a:r>
            <a:r>
              <a:rPr sz="1200" i="1" dirty="0">
                <a:latin typeface="Arial Unicode MS" panose="020B0604020202020204" pitchFamily="34" charset="-128"/>
                <a:ea typeface="Arial Unicode MS" panose="020B0604020202020204" pitchFamily="34" charset="-128"/>
                <a:cs typeface="Arial Unicode MS" panose="020B0604020202020204" pitchFamily="34" charset="-128"/>
              </a:rPr>
              <a:t>aprender</a:t>
            </a:r>
            <a:r>
              <a:rPr sz="1200" dirty="0">
                <a:latin typeface="Arial Unicode MS" panose="020B0604020202020204" pitchFamily="34" charset="-128"/>
                <a:ea typeface="Arial Unicode MS" panose="020B0604020202020204" pitchFamily="34" charset="-128"/>
                <a:cs typeface="Arial Unicode MS" panose="020B0604020202020204" pitchFamily="34" charset="-128"/>
              </a:rPr>
              <a:t> a falar e trabalhar eficazmente juntos em grupos; muitas vezes, eles não têm habilidades nesse aspecto. "</a:t>
            </a:r>
            <a:r>
              <a:rPr sz="1200" b="1" dirty="0">
                <a:latin typeface="Arial Unicode MS" panose="020B0604020202020204" pitchFamily="34" charset="-128"/>
                <a:ea typeface="Arial Unicode MS" panose="020B0604020202020204" pitchFamily="34" charset="-128"/>
                <a:cs typeface="Arial Unicode MS" panose="020B0604020202020204" pitchFamily="34" charset="-128"/>
              </a:rPr>
              <a:t>Regras básicas</a:t>
            </a:r>
            <a:r>
              <a:rPr sz="1200" dirty="0">
                <a:latin typeface="Arial Unicode MS" panose="020B0604020202020204" pitchFamily="34" charset="-128"/>
                <a:ea typeface="Arial Unicode MS" panose="020B0604020202020204" pitchFamily="34" charset="-128"/>
                <a:cs typeface="Arial Unicode MS" panose="020B0604020202020204" pitchFamily="34" charset="-128"/>
              </a:rPr>
              <a:t>" (introduzidas anteriormente) e </a:t>
            </a:r>
            <a:r>
              <a:rPr sz="1200" b="1" dirty="0">
                <a:latin typeface="Arial Unicode MS" panose="020B0604020202020204" pitchFamily="34" charset="-128"/>
                <a:ea typeface="Arial Unicode MS" panose="020B0604020202020204" pitchFamily="34" charset="-128"/>
                <a:cs typeface="Arial Unicode MS" panose="020B0604020202020204" pitchFamily="34" charset="-128"/>
              </a:rPr>
              <a:t>estruturas de frases</a:t>
            </a:r>
            <a:r>
              <a:rPr sz="1200" dirty="0">
                <a:latin typeface="Arial Unicode MS" panose="020B0604020202020204" pitchFamily="34" charset="-128"/>
                <a:ea typeface="Arial Unicode MS" panose="020B0604020202020204" pitchFamily="34" charset="-128"/>
                <a:cs typeface="Arial Unicode MS" panose="020B0604020202020204" pitchFamily="34" charset="-128"/>
              </a:rPr>
              <a:t> podem fazer com que os aprendizes adquiram o hábito de ouvir, fazer referência aos outros, expressar concordância e desafiar respeitosamente, dando </a:t>
            </a:r>
            <a:r>
              <a:rPr sz="1200" dirty="0" err="1">
                <a:latin typeface="Arial Unicode MS" panose="020B0604020202020204" pitchFamily="34" charset="-128"/>
                <a:ea typeface="Arial Unicode MS" panose="020B0604020202020204" pitchFamily="34" charset="-128"/>
                <a:cs typeface="Arial Unicode MS" panose="020B0604020202020204" pitchFamily="34" charset="-128"/>
              </a:rPr>
              <a:t>razões</a:t>
            </a:r>
            <a:r>
              <a:rPr sz="1200" dirty="0">
                <a:latin typeface="Arial Unicode MS" panose="020B0604020202020204" pitchFamily="34" charset="-128"/>
                <a:ea typeface="Arial Unicode MS" panose="020B0604020202020204" pitchFamily="34" charset="-128"/>
                <a:cs typeface="Arial Unicode MS" panose="020B0604020202020204" pitchFamily="34" charset="-128"/>
              </a:rPr>
              <a:t>.</a:t>
            </a:r>
            <a:endParaRPr lang="en-US" sz="1200" dirty="0">
              <a:latin typeface="Arial Unicode MS" panose="020B0604020202020204" pitchFamily="34" charset="-128"/>
              <a:ea typeface="Arial Unicode MS" panose="020B0604020202020204" pitchFamily="34" charset="-128"/>
              <a:cs typeface="Arial Unicode MS" panose="020B0604020202020204" pitchFamily="34" charset="-128"/>
            </a:endParaRPr>
          </a:p>
          <a:p>
            <a:pPr marL="174625" marR="94615">
              <a:lnSpc>
                <a:spcPct val="102000"/>
              </a:lnSpc>
              <a:spcAft>
                <a:spcPts val="50"/>
              </a:spcAft>
            </a:pPr>
            <a:endParaRPr sz="1200" dirty="0">
              <a:latin typeface="Arial Unicode MS" panose="020B0604020202020204" pitchFamily="34" charset="-128"/>
              <a:ea typeface="Arial Unicode MS" panose="020B0604020202020204" pitchFamily="34" charset="-128"/>
              <a:cs typeface="Arial Unicode MS" panose="020B0604020202020204" pitchFamily="34" charset="-128"/>
            </a:endParaRPr>
          </a:p>
          <a:p>
            <a:pPr marL="174625" marR="95250">
              <a:lnSpc>
                <a:spcPct val="102000"/>
              </a:lnSpc>
              <a:spcAft>
                <a:spcPts val="50"/>
              </a:spcAft>
            </a:pPr>
            <a:r>
              <a:rPr sz="1200" dirty="0">
                <a:latin typeface="Arial Unicode MS" panose="020B0604020202020204" pitchFamily="34" charset="-128"/>
                <a:ea typeface="Arial Unicode MS" panose="020B0604020202020204" pitchFamily="34" charset="-128"/>
                <a:cs typeface="Arial Unicode MS" panose="020B0604020202020204" pitchFamily="34" charset="-128"/>
              </a:rPr>
              <a:t>O apoio ao diálogo no qual os alunos </a:t>
            </a:r>
            <a:r>
              <a:rPr sz="1200" b="1" dirty="0">
                <a:latin typeface="Arial Unicode MS" panose="020B0604020202020204" pitchFamily="34" charset="-128"/>
                <a:ea typeface="Arial Unicode MS" panose="020B0604020202020204" pitchFamily="34" charset="-128"/>
                <a:cs typeface="Arial Unicode MS" panose="020B0604020202020204" pitchFamily="34" charset="-128"/>
              </a:rPr>
              <a:t>se envolvem com as ideias uns dos outros </a:t>
            </a:r>
            <a:r>
              <a:rPr sz="1200" dirty="0">
                <a:latin typeface="Arial Unicode MS" panose="020B0604020202020204" pitchFamily="34" charset="-128"/>
                <a:ea typeface="Arial Unicode MS" panose="020B0604020202020204" pitchFamily="34" charset="-128"/>
                <a:cs typeface="Arial Unicode MS" panose="020B0604020202020204" pitchFamily="34" charset="-128"/>
              </a:rPr>
              <a:t>precisa ser integrado no design das atividades, por exemplo, exigindo que os alunos trabalhem juntos para terem sucesso e visando estimular o debate fundamentado. </a:t>
            </a:r>
            <a:r>
              <a:rPr sz="1200" b="1" dirty="0">
                <a:latin typeface="Arial Unicode MS" panose="020B0604020202020204" pitchFamily="34" charset="-128"/>
                <a:ea typeface="Arial Unicode MS" panose="020B0604020202020204" pitchFamily="34" charset="-128"/>
                <a:cs typeface="Arial Unicode MS" panose="020B0604020202020204" pitchFamily="34" charset="-128"/>
              </a:rPr>
              <a:t>Pontos de discussão </a:t>
            </a:r>
            <a:r>
              <a:rPr sz="1200" dirty="0">
                <a:latin typeface="Arial Unicode MS" panose="020B0604020202020204" pitchFamily="34" charset="-128"/>
                <a:ea typeface="Arial Unicode MS" panose="020B0604020202020204" pitchFamily="34" charset="-128"/>
                <a:cs typeface="Arial Unicode MS" panose="020B0604020202020204" pitchFamily="34" charset="-128"/>
              </a:rPr>
              <a:t>são uma ótima atividade para isso - veja a caixa </a:t>
            </a:r>
            <a:r>
              <a:rPr sz="1200" dirty="0" err="1">
                <a:latin typeface="Arial Unicode MS" panose="020B0604020202020204" pitchFamily="34" charset="-128"/>
                <a:ea typeface="Arial Unicode MS" panose="020B0604020202020204" pitchFamily="34" charset="-128"/>
                <a:cs typeface="Arial Unicode MS" panose="020B0604020202020204" pitchFamily="34" charset="-128"/>
              </a:rPr>
              <a:t>abaixo</a:t>
            </a:r>
            <a:r>
              <a:rPr sz="1200" dirty="0">
                <a:latin typeface="Arial Unicode MS" panose="020B0604020202020204" pitchFamily="34" charset="-128"/>
                <a:ea typeface="Arial Unicode MS" panose="020B0604020202020204" pitchFamily="34" charset="-128"/>
                <a:cs typeface="Arial Unicode MS" panose="020B0604020202020204" pitchFamily="34" charset="-128"/>
              </a:rPr>
              <a:t>.</a:t>
            </a:r>
            <a:endParaRPr lang="en-US" sz="1200" dirty="0">
              <a:latin typeface="Arial Unicode MS" panose="020B0604020202020204" pitchFamily="34" charset="-128"/>
              <a:ea typeface="Arial Unicode MS" panose="020B0604020202020204" pitchFamily="34" charset="-128"/>
              <a:cs typeface="Arial Unicode MS" panose="020B0604020202020204" pitchFamily="34" charset="-128"/>
            </a:endParaRPr>
          </a:p>
          <a:p>
            <a:pPr marL="174625" marR="95250">
              <a:lnSpc>
                <a:spcPct val="102000"/>
              </a:lnSpc>
              <a:spcAft>
                <a:spcPts val="50"/>
              </a:spcAft>
            </a:pPr>
            <a:endParaRPr sz="1200" dirty="0">
              <a:latin typeface="Arial Unicode MS" panose="020B0604020202020204" pitchFamily="34" charset="-128"/>
              <a:ea typeface="Arial Unicode MS" panose="020B0604020202020204" pitchFamily="34" charset="-128"/>
              <a:cs typeface="Arial Unicode MS" panose="020B0604020202020204" pitchFamily="34" charset="-128"/>
            </a:endParaRPr>
          </a:p>
          <a:p>
            <a:pPr marL="174625">
              <a:lnSpc>
                <a:spcPct val="102000"/>
              </a:lnSpc>
              <a:spcAft>
                <a:spcPts val="50"/>
              </a:spcAft>
            </a:pPr>
            <a:r>
              <a:rPr sz="1200" b="1" dirty="0">
                <a:latin typeface="Arial Unicode MS" panose="020B0604020202020204" pitchFamily="34" charset="-128"/>
                <a:ea typeface="Arial Unicode MS" panose="020B0604020202020204" pitchFamily="34" charset="-128"/>
                <a:cs typeface="Arial Unicode MS" panose="020B0604020202020204" pitchFamily="34" charset="-128"/>
              </a:rPr>
              <a:t>Como você pode saber se o trabalho em grupo está apoiando a aprendizagem?</a:t>
            </a:r>
            <a:r>
              <a:rPr sz="1200" dirty="0">
                <a:latin typeface="Arial Unicode MS" panose="020B0604020202020204" pitchFamily="34" charset="-128"/>
                <a:ea typeface="Arial Unicode MS" panose="020B0604020202020204" pitchFamily="34" charset="-128"/>
                <a:cs typeface="Arial Unicode MS" panose="020B0604020202020204" pitchFamily="34" charset="-128"/>
              </a:rPr>
              <a:t> A Ferramenta 2G fornece uma escala de classificação para a qualidade do trabalho em grupo; existem versões para observar alunos mais jovens e mais velhos, e uma para a autoavaliação dos alunos. Pontuações altas nessas escalas estão fortemente relacionadas com os resultados de aprendizagem (por exemplo, </a:t>
            </a:r>
            <a:r>
              <a:rPr sz="1200" dirty="0">
                <a:latin typeface="Arial Unicode MS" panose="020B0604020202020204" pitchFamily="34" charset="-128"/>
                <a:ea typeface="Arial Unicode MS" panose="020B0604020202020204" pitchFamily="34" charset="-128"/>
                <a:cs typeface="Arial Unicode MS" panose="020B0604020202020204" pitchFamily="34" charset="-128"/>
                <a:hlinkClick r:id="rId4"/>
              </a:rPr>
              <a:t>Howe et al., 2019</a:t>
            </a:r>
            <a:r>
              <a:rPr sz="1200" dirty="0">
                <a:latin typeface="Arial Unicode MS" panose="020B0604020202020204" pitchFamily="34" charset="-128"/>
                <a:ea typeface="Arial Unicode MS" panose="020B0604020202020204" pitchFamily="34" charset="-128"/>
                <a:cs typeface="Arial Unicode MS" panose="020B0604020202020204" pitchFamily="34" charset="-128"/>
              </a:rPr>
              <a:t>).</a:t>
            </a:r>
          </a:p>
        </p:txBody>
      </p:sp>
      <p:sp>
        <p:nvSpPr>
          <p:cNvPr id="6" name="object 6"/>
          <p:cNvSpPr txBox="1"/>
          <p:nvPr/>
        </p:nvSpPr>
        <p:spPr>
          <a:xfrm>
            <a:off x="5461635" y="4924425"/>
            <a:ext cx="4990465" cy="2337178"/>
          </a:xfrm>
          <a:prstGeom prst="rect">
            <a:avLst/>
          </a:prstGeom>
          <a:ln w="31733">
            <a:solidFill>
              <a:srgbClr val="2791A6"/>
            </a:solidFill>
          </a:ln>
        </p:spPr>
        <p:txBody>
          <a:bodyPr vert="horz" wrap="square" lIns="0" tIns="74295" rIns="0" bIns="0" rtlCol="0">
            <a:spAutoFit/>
          </a:bodyPr>
          <a:lstStyle/>
          <a:p>
            <a:pPr marL="83820">
              <a:lnSpc>
                <a:spcPct val="100000"/>
              </a:lnSpc>
              <a:spcBef>
                <a:spcPts val="585"/>
              </a:spcBef>
            </a:pPr>
            <a:r>
              <a:rPr sz="1400" b="1" dirty="0">
                <a:latin typeface="Arial" panose="020B0604020202020204"/>
                <a:cs typeface="Arial" panose="020B0604020202020204"/>
              </a:rPr>
              <a:t>O que são pontos de discussão?</a:t>
            </a:r>
          </a:p>
          <a:p>
            <a:pPr marL="177800" indent="-95250">
              <a:lnSpc>
                <a:spcPct val="100000"/>
              </a:lnSpc>
              <a:spcBef>
                <a:spcPts val="585"/>
              </a:spcBef>
              <a:buFont typeface="Arial" panose="020B0604020202020204" pitchFamily="34" charset="0"/>
              <a:buChar char="•"/>
            </a:pPr>
            <a:r>
              <a:rPr sz="1200" b="1" dirty="0">
                <a:latin typeface="Arial Unicode MS" panose="020B0604020202020204" pitchFamily="34" charset="-128"/>
                <a:ea typeface="Arial Unicode MS" panose="020B0604020202020204" pitchFamily="34" charset="-128"/>
                <a:cs typeface="Arial Unicode MS" panose="020B0604020202020204" pitchFamily="34" charset="-128"/>
              </a:rPr>
              <a:t>Declarações</a:t>
            </a:r>
            <a:r>
              <a:rPr sz="1200" dirty="0">
                <a:latin typeface="Arial Unicode MS" panose="020B0604020202020204" pitchFamily="34" charset="-128"/>
                <a:ea typeface="Arial Unicode MS" panose="020B0604020202020204" pitchFamily="34" charset="-128"/>
                <a:cs typeface="Arial Unicode MS" panose="020B0604020202020204" pitchFamily="34" charset="-128"/>
              </a:rPr>
              <a:t> - não perguntas - com as quais os alunos são solicitados a concordar/discordar (respeitosamente) durante a discussão.</a:t>
            </a:r>
            <a:endParaRPr lang="pt-BR" sz="1200" dirty="0">
              <a:latin typeface="Arial Unicode MS" panose="020B0604020202020204" pitchFamily="34" charset="-128"/>
              <a:ea typeface="Arial Unicode MS" panose="020B0604020202020204" pitchFamily="34" charset="-128"/>
              <a:cs typeface="Arial Unicode MS" panose="020B0604020202020204" pitchFamily="34" charset="-128"/>
            </a:endParaRPr>
          </a:p>
          <a:p>
            <a:pPr marL="177800" indent="-95250">
              <a:lnSpc>
                <a:spcPct val="100000"/>
              </a:lnSpc>
              <a:spcBef>
                <a:spcPts val="585"/>
              </a:spcBef>
              <a:buFont typeface="Arial" panose="020B0604020202020204" pitchFamily="34" charset="0"/>
              <a:buChar char="•"/>
            </a:pPr>
            <a:r>
              <a:rPr sz="1200" dirty="0">
                <a:latin typeface="Arial Unicode MS" panose="020B0604020202020204" pitchFamily="34" charset="-128"/>
                <a:ea typeface="Arial Unicode MS" panose="020B0604020202020204" pitchFamily="34" charset="-128"/>
                <a:cs typeface="Arial Unicode MS" panose="020B0604020202020204" pitchFamily="34" charset="-128"/>
              </a:rPr>
              <a:t>Provocativos, curiosos, interessantes, verdadeiros, falsos. </a:t>
            </a:r>
            <a:endParaRPr lang="en-US" sz="1200" dirty="0">
              <a:latin typeface="Arial Unicode MS" panose="020B0604020202020204" pitchFamily="34" charset="-128"/>
              <a:ea typeface="Arial Unicode MS" panose="020B0604020202020204" pitchFamily="34" charset="-128"/>
              <a:cs typeface="Arial Unicode MS" panose="020B0604020202020204" pitchFamily="34" charset="-128"/>
            </a:endParaRPr>
          </a:p>
          <a:p>
            <a:pPr marL="177800" indent="-95250">
              <a:lnSpc>
                <a:spcPct val="100000"/>
              </a:lnSpc>
              <a:spcBef>
                <a:spcPts val="585"/>
              </a:spcBef>
              <a:buFont typeface="Arial" panose="020B0604020202020204" pitchFamily="34" charset="0"/>
              <a:buChar char="•"/>
            </a:pPr>
            <a:r>
              <a:rPr sz="1200" dirty="0" err="1">
                <a:latin typeface="Arial Unicode MS" panose="020B0604020202020204" pitchFamily="34" charset="-128"/>
                <a:ea typeface="Arial Unicode MS" panose="020B0604020202020204" pitchFamily="34" charset="-128"/>
                <a:cs typeface="Arial Unicode MS" panose="020B0604020202020204" pitchFamily="34" charset="-128"/>
              </a:rPr>
              <a:t>Podem</a:t>
            </a:r>
            <a:r>
              <a:rPr sz="1200" dirty="0">
                <a:latin typeface="Arial Unicode MS" panose="020B0604020202020204" pitchFamily="34" charset="-128"/>
                <a:ea typeface="Arial Unicode MS" panose="020B0604020202020204" pitchFamily="34" charset="-128"/>
                <a:cs typeface="Arial Unicode MS" panose="020B0604020202020204" pitchFamily="34" charset="-128"/>
              </a:rPr>
              <a:t> ser usados para gerar respostas factuais ou </a:t>
            </a:r>
            <a:r>
              <a:rPr sz="1200" dirty="0" err="1">
                <a:latin typeface="Arial Unicode MS" panose="020B0604020202020204" pitchFamily="34" charset="-128"/>
                <a:ea typeface="Arial Unicode MS" panose="020B0604020202020204" pitchFamily="34" charset="-128"/>
                <a:cs typeface="Arial Unicode MS" panose="020B0604020202020204" pitchFamily="34" charset="-128"/>
              </a:rPr>
              <a:t>imaginativas</a:t>
            </a:r>
            <a:r>
              <a:rPr sz="1200" dirty="0">
                <a:latin typeface="Arial Unicode MS" panose="020B0604020202020204" pitchFamily="34" charset="-128"/>
                <a:ea typeface="Arial Unicode MS" panose="020B0604020202020204" pitchFamily="34" charset="-128"/>
                <a:cs typeface="Arial Unicode MS" panose="020B0604020202020204" pitchFamily="34" charset="-128"/>
              </a:rPr>
              <a:t>.</a:t>
            </a:r>
            <a:endParaRPr lang="en-US" sz="1200" dirty="0">
              <a:latin typeface="Arial Unicode MS" panose="020B0604020202020204" pitchFamily="34" charset="-128"/>
              <a:ea typeface="Arial Unicode MS" panose="020B0604020202020204" pitchFamily="34" charset="-128"/>
              <a:cs typeface="Arial Unicode MS" panose="020B0604020202020204" pitchFamily="34" charset="-128"/>
            </a:endParaRPr>
          </a:p>
          <a:p>
            <a:pPr marL="177800" indent="-95250">
              <a:lnSpc>
                <a:spcPct val="100000"/>
              </a:lnSpc>
              <a:spcBef>
                <a:spcPts val="585"/>
              </a:spcBef>
              <a:buFont typeface="Arial" panose="020B0604020202020204" pitchFamily="34" charset="0"/>
              <a:buChar char="•"/>
            </a:pPr>
            <a:r>
              <a:rPr sz="1200" dirty="0">
                <a:latin typeface="Arial Unicode MS" panose="020B0604020202020204" pitchFamily="34" charset="-128"/>
                <a:ea typeface="Arial Unicode MS" panose="020B0604020202020204" pitchFamily="34" charset="-128"/>
                <a:cs typeface="Arial Unicode MS" panose="020B0604020202020204" pitchFamily="34" charset="-128"/>
              </a:rPr>
              <a:t> Assim como as </a:t>
            </a:r>
            <a:r>
              <a:rPr sz="1200" dirty="0" err="1">
                <a:latin typeface="Arial Unicode MS" panose="020B0604020202020204" pitchFamily="34" charset="-128"/>
                <a:ea typeface="Arial Unicode MS" panose="020B0604020202020204" pitchFamily="34" charset="-128"/>
                <a:cs typeface="Arial Unicode MS" panose="020B0604020202020204" pitchFamily="34" charset="-128"/>
              </a:rPr>
              <a:t>regras</a:t>
            </a:r>
            <a:r>
              <a:rPr sz="1200" dirty="0">
                <a:latin typeface="Arial Unicode MS" panose="020B0604020202020204" pitchFamily="34" charset="-128"/>
                <a:ea typeface="Arial Unicode MS" panose="020B0604020202020204" pitchFamily="34" charset="-128"/>
                <a:cs typeface="Arial Unicode MS" panose="020B0604020202020204" pitchFamily="34" charset="-128"/>
              </a:rPr>
              <a:t> </a:t>
            </a:r>
            <a:r>
              <a:rPr lang="en-GB" sz="1200" dirty="0" err="1">
                <a:latin typeface="Arial Unicode MS" panose="020B0604020202020204" pitchFamily="34" charset="-128"/>
                <a:ea typeface="Arial Unicode MS" panose="020B0604020202020204" pitchFamily="34" charset="-128"/>
                <a:cs typeface="Arial Unicode MS" panose="020B0604020202020204" pitchFamily="34" charset="-128"/>
              </a:rPr>
              <a:t>básicas</a:t>
            </a:r>
            <a:r>
              <a:rPr sz="1200" dirty="0">
                <a:latin typeface="Arial Unicode MS" panose="020B0604020202020204" pitchFamily="34" charset="-128"/>
                <a:ea typeface="Arial Unicode MS" panose="020B0604020202020204" pitchFamily="34" charset="-128"/>
                <a:cs typeface="Arial Unicode MS" panose="020B0604020202020204" pitchFamily="34" charset="-128"/>
              </a:rPr>
              <a:t>, podem ser usados no trabalho em grupo ou em discussões em toda a </a:t>
            </a:r>
            <a:r>
              <a:rPr sz="1200" dirty="0" err="1">
                <a:latin typeface="Arial Unicode MS" panose="020B0604020202020204" pitchFamily="34" charset="-128"/>
                <a:ea typeface="Arial Unicode MS" panose="020B0604020202020204" pitchFamily="34" charset="-128"/>
                <a:cs typeface="Arial Unicode MS" panose="020B0604020202020204" pitchFamily="34" charset="-128"/>
              </a:rPr>
              <a:t>classe</a:t>
            </a:r>
            <a:r>
              <a:rPr sz="1200" dirty="0">
                <a:latin typeface="Arial Unicode MS" panose="020B0604020202020204" pitchFamily="34" charset="-128"/>
                <a:ea typeface="Arial Unicode MS" panose="020B0604020202020204" pitchFamily="34" charset="-128"/>
                <a:cs typeface="Arial Unicode MS" panose="020B0604020202020204" pitchFamily="34" charset="-128"/>
              </a:rPr>
              <a:t>.</a:t>
            </a:r>
            <a:endParaRPr lang="en-US" sz="1200" dirty="0">
              <a:latin typeface="Arial Unicode MS" panose="020B0604020202020204" pitchFamily="34" charset="-128"/>
              <a:ea typeface="Arial Unicode MS" panose="020B0604020202020204" pitchFamily="34" charset="-128"/>
              <a:cs typeface="Arial Unicode MS" panose="020B0604020202020204" pitchFamily="34" charset="-128"/>
            </a:endParaRPr>
          </a:p>
          <a:p>
            <a:pPr marL="177800" indent="-95250">
              <a:lnSpc>
                <a:spcPct val="100000"/>
              </a:lnSpc>
              <a:spcBef>
                <a:spcPts val="585"/>
              </a:spcBef>
              <a:buFont typeface="Arial" panose="020B0604020202020204" pitchFamily="34" charset="0"/>
              <a:buChar char="•"/>
            </a:pPr>
            <a:endParaRPr sz="1200" dirty="0">
              <a:latin typeface="Arial Unicode MS" panose="020B0604020202020204" pitchFamily="34" charset="-128"/>
              <a:ea typeface="Arial Unicode MS" panose="020B0604020202020204" pitchFamily="34" charset="-128"/>
              <a:cs typeface="Arial Unicode MS" panose="020B0604020202020204" pitchFamily="34" charset="-128"/>
            </a:endParaRPr>
          </a:p>
          <a:p>
            <a:pPr marL="484505">
              <a:lnSpc>
                <a:spcPct val="100000"/>
              </a:lnSpc>
            </a:pPr>
            <a:r>
              <a:rPr lang="en-US" sz="1200" b="1" u="sng" dirty="0">
                <a:solidFill>
                  <a:srgbClr val="0000FF"/>
                </a:solidFill>
                <a:latin typeface="Arial" panose="020B0604020202020204"/>
                <a:cs typeface="Arial" panose="020B0604020202020204"/>
                <a:hlinkClick r:id="rId7"/>
              </a:rPr>
              <a:t>Vídeo 4: Dicas Práticas para Apoiar o Diálogo em Sala de Aula: Pontos de Discussão</a:t>
            </a:r>
            <a:endParaRPr lang="en-US" sz="1200" b="1" u="sng" dirty="0">
              <a:solidFill>
                <a:srgbClr val="0000FF"/>
              </a:solidFill>
              <a:latin typeface="Arial" panose="020B0604020202020204"/>
              <a:cs typeface="Arial" panose="020B0604020202020204"/>
            </a:endParaRPr>
          </a:p>
        </p:txBody>
      </p:sp>
      <p:sp>
        <p:nvSpPr>
          <p:cNvPr id="7" name="object 7"/>
          <p:cNvSpPr/>
          <p:nvPr/>
        </p:nvSpPr>
        <p:spPr>
          <a:xfrm>
            <a:off x="5499100" y="6771011"/>
            <a:ext cx="439414" cy="439414"/>
          </a:xfrm>
          <a:prstGeom prst="rect">
            <a:avLst/>
          </a:prstGeom>
          <a:blipFill>
            <a:blip r:embed="rId8" cstate="print"/>
            <a:stretch>
              <a:fillRect/>
            </a:stretch>
          </a:blipFill>
        </p:spPr>
        <p:txBody>
          <a:bodyPr wrap="square" lIns="0" tIns="0" rIns="0" bIns="0" rtlCol="0"/>
          <a:lstStyle/>
          <a:p>
            <a:endParaRPr/>
          </a:p>
        </p:txBody>
      </p:sp>
      <p:sp>
        <p:nvSpPr>
          <p:cNvPr id="8" name="object 8"/>
          <p:cNvSpPr txBox="1"/>
          <p:nvPr/>
        </p:nvSpPr>
        <p:spPr>
          <a:xfrm>
            <a:off x="5285281" y="7088109"/>
            <a:ext cx="121920" cy="154529"/>
          </a:xfrm>
          <a:prstGeom prst="rect">
            <a:avLst/>
          </a:prstGeom>
        </p:spPr>
        <p:txBody>
          <a:bodyPr vert="horz" wrap="square" lIns="0" tIns="635" rIns="0" bIns="0" rtlCol="0">
            <a:spAutoFit/>
          </a:bodyPr>
          <a:lstStyle/>
          <a:p>
            <a:pPr marL="25400">
              <a:lnSpc>
                <a:spcPct val="100000"/>
              </a:lnSpc>
              <a:spcBef>
                <a:spcPts val="5"/>
              </a:spcBef>
            </a:pPr>
            <a:r>
              <a:rPr sz="1000" dirty="0">
                <a:latin typeface="Arial" panose="020B0604020202020204"/>
                <a:cs typeface="Arial" panose="020B0604020202020204"/>
              </a:rPr>
              <a:t>8</a:t>
            </a:r>
            <a:endParaRPr sz="1000">
              <a:latin typeface="Arial" panose="020B0604020202020204"/>
              <a:cs typeface="Arial" panose="020B0604020202020204"/>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1517474417"/>
              </p:ext>
            </p:extLst>
          </p:nvPr>
        </p:nvGraphicFramePr>
        <p:xfrm>
          <a:off x="420504" y="4224408"/>
          <a:ext cx="9747501" cy="2637281"/>
        </p:xfrm>
        <a:graphic>
          <a:graphicData uri="http://schemas.openxmlformats.org/drawingml/2006/table">
            <a:tbl>
              <a:tblPr firstRow="1" bandRow="1">
                <a:tableStyleId>{2D5ABB26-0587-4C30-8999-92F81FD0307C}</a:tableStyleId>
              </a:tblPr>
              <a:tblGrid>
                <a:gridCol w="1347215">
                  <a:extLst>
                    <a:ext uri="{9D8B030D-6E8A-4147-A177-3AD203B41FA5}">
                      <a16:colId xmlns:a16="http://schemas.microsoft.com/office/drawing/2014/main" val="20000"/>
                    </a:ext>
                  </a:extLst>
                </a:gridCol>
                <a:gridCol w="3901440">
                  <a:extLst>
                    <a:ext uri="{9D8B030D-6E8A-4147-A177-3AD203B41FA5}">
                      <a16:colId xmlns:a16="http://schemas.microsoft.com/office/drawing/2014/main" val="20001"/>
                    </a:ext>
                  </a:extLst>
                </a:gridCol>
                <a:gridCol w="4498846">
                  <a:extLst>
                    <a:ext uri="{9D8B030D-6E8A-4147-A177-3AD203B41FA5}">
                      <a16:colId xmlns:a16="http://schemas.microsoft.com/office/drawing/2014/main" val="20002"/>
                    </a:ext>
                  </a:extLst>
                </a:gridCol>
              </a:tblGrid>
              <a:tr h="819912">
                <a:tc>
                  <a:txBody>
                    <a:bodyPr/>
                    <a:lstStyle/>
                    <a:p>
                      <a:endParaRPr sz="1000" spc="0" baseline="0" dirty="0">
                        <a:latin typeface="Arial" panose="020B0604020202020204"/>
                        <a:cs typeface="Arial" panose="020B0604020202020204"/>
                      </a:endParaRPr>
                    </a:p>
                  </a:txBody>
                  <a:tcPr marL="0" marR="0" marT="0" marB="0">
                    <a:lnL w="12192">
                      <a:solidFill>
                        <a:srgbClr val="FFFFFF"/>
                      </a:solidFill>
                      <a:prstDash val="solid"/>
                    </a:lnL>
                    <a:lnR w="12192">
                      <a:solidFill>
                        <a:srgbClr val="FFFFFF"/>
                      </a:solidFill>
                      <a:prstDash val="solid"/>
                    </a:lnR>
                    <a:lnB w="12191">
                      <a:solidFill>
                        <a:srgbClr val="FFFFFF"/>
                      </a:solidFill>
                      <a:prstDash val="solid"/>
                    </a:lnB>
                    <a:solidFill>
                      <a:srgbClr val="A6B6CB"/>
                    </a:solidFill>
                  </a:tcPr>
                </a:tc>
                <a:tc>
                  <a:txBody>
                    <a:bodyPr/>
                    <a:lstStyle/>
                    <a:p>
                      <a:pPr marL="82550">
                        <a:lnSpc>
                          <a:spcPct val="121000"/>
                        </a:lnSpc>
                        <a:spcBef>
                          <a:spcPts val="580"/>
                        </a:spcBef>
                      </a:pPr>
                      <a:r>
                        <a:rPr sz="1200" b="1" spc="0" baseline="0" dirty="0">
                          <a:latin typeface="Arial Unicode MS" panose="020B0604020202020204" pitchFamily="34" charset="-128"/>
                          <a:ea typeface="Arial Unicode MS" panose="020B0604020202020204" pitchFamily="34" charset="-128"/>
                          <a:cs typeface="Arial Unicode MS" panose="020B0604020202020204" pitchFamily="34" charset="-128"/>
                        </a:rPr>
                        <a:t>Alunos mais jovens</a:t>
                      </a:r>
                      <a:r>
                        <a:rPr sz="1200" spc="0" baseline="0" dirty="0">
                          <a:latin typeface="Arial Unicode MS" panose="020B0604020202020204" pitchFamily="34" charset="-128"/>
                          <a:ea typeface="Arial Unicode MS" panose="020B0604020202020204" pitchFamily="34" charset="-128"/>
                          <a:cs typeface="Arial Unicode MS" panose="020B0604020202020204" pitchFamily="34" charset="-128"/>
                        </a:rPr>
                        <a:t>: você pode ouvir uma linguagem mais simples, e a construção ou desafios podem ser expressos por meio dessas frases:</a:t>
                      </a:r>
                    </a:p>
                  </a:txBody>
                  <a:tcPr marL="0" marR="0" marT="30480" marB="0">
                    <a:lnL w="12192">
                      <a:solidFill>
                        <a:srgbClr val="FFFFFF"/>
                      </a:solidFill>
                      <a:prstDash val="solid"/>
                    </a:lnL>
                    <a:lnR w="12191">
                      <a:solidFill>
                        <a:srgbClr val="FFFFFF"/>
                      </a:solidFill>
                      <a:prstDash val="solid"/>
                    </a:lnR>
                    <a:lnB w="12191">
                      <a:solidFill>
                        <a:srgbClr val="FFFFFF"/>
                      </a:solidFill>
                      <a:prstDash val="solid"/>
                    </a:lnB>
                    <a:solidFill>
                      <a:srgbClr val="A6B6CB"/>
                    </a:solidFill>
                  </a:tcPr>
                </a:tc>
                <a:tc>
                  <a:txBody>
                    <a:bodyPr/>
                    <a:lstStyle/>
                    <a:p>
                      <a:pPr marL="82550" marR="43180">
                        <a:lnSpc>
                          <a:spcPct val="121000"/>
                        </a:lnSpc>
                        <a:spcBef>
                          <a:spcPts val="580"/>
                        </a:spcBef>
                      </a:pPr>
                      <a:r>
                        <a:rPr sz="1200" b="1" spc="0" baseline="0" dirty="0">
                          <a:latin typeface="Arial Unicode MS" panose="020B0604020202020204" pitchFamily="34" charset="-128"/>
                          <a:ea typeface="Arial Unicode MS" panose="020B0604020202020204" pitchFamily="34" charset="-128"/>
                          <a:cs typeface="Arial Unicode MS" panose="020B0604020202020204" pitchFamily="34" charset="-128"/>
                        </a:rPr>
                        <a:t>Alunos mais velhos</a:t>
                      </a:r>
                      <a:r>
                        <a:rPr sz="1200" spc="0" baseline="0" dirty="0">
                          <a:latin typeface="Arial Unicode MS" panose="020B0604020202020204" pitchFamily="34" charset="-128"/>
                          <a:ea typeface="Arial Unicode MS" panose="020B0604020202020204" pitchFamily="34" charset="-128"/>
                          <a:cs typeface="Arial Unicode MS" panose="020B0604020202020204" pitchFamily="34" charset="-128"/>
                        </a:rPr>
                        <a:t>: você pode ouvir inícios de frases mais formais ou uma linguagem mais sofisticada</a:t>
                      </a:r>
                    </a:p>
                  </a:txBody>
                  <a:tcPr marL="0" marR="0" marT="5080" marB="0">
                    <a:lnL w="12191">
                      <a:solidFill>
                        <a:srgbClr val="FFFFFF"/>
                      </a:solidFill>
                      <a:prstDash val="solid"/>
                    </a:lnL>
                    <a:lnR w="12192">
                      <a:solidFill>
                        <a:srgbClr val="FFFFFF"/>
                      </a:solidFill>
                      <a:prstDash val="solid"/>
                    </a:lnR>
                    <a:lnB w="12191">
                      <a:solidFill>
                        <a:srgbClr val="FFFFFF"/>
                      </a:solidFill>
                      <a:prstDash val="solid"/>
                    </a:lnB>
                    <a:solidFill>
                      <a:srgbClr val="A6B6CB"/>
                    </a:solidFill>
                  </a:tcPr>
                </a:tc>
                <a:extLst>
                  <a:ext uri="{0D108BD9-81ED-4DB2-BD59-A6C34878D82A}">
                    <a16:rowId xmlns:a16="http://schemas.microsoft.com/office/drawing/2014/main" val="10000"/>
                  </a:ext>
                </a:extLst>
              </a:tr>
              <a:tr h="603504">
                <a:tc>
                  <a:txBody>
                    <a:bodyPr/>
                    <a:lstStyle/>
                    <a:p>
                      <a:pPr marL="29845">
                        <a:lnSpc>
                          <a:spcPct val="100000"/>
                        </a:lnSpc>
                        <a:spcBef>
                          <a:spcPts val="240"/>
                        </a:spcBef>
                      </a:pPr>
                      <a:r>
                        <a:rPr sz="1200" spc="0" baseline="0" dirty="0">
                          <a:latin typeface="Arial Unicode MS" panose="020B0604020202020204" charset="-122"/>
                          <a:cs typeface="Arial Unicode MS" panose="020B0604020202020204" charset="-122"/>
                        </a:rPr>
                        <a:t>Ampliar Ideias</a:t>
                      </a:r>
                    </a:p>
                  </a:txBody>
                  <a:tcPr marL="0" marR="0" marT="30480" marB="0">
                    <a:lnL w="12192">
                      <a:solidFill>
                        <a:srgbClr val="FFFFFF"/>
                      </a:solidFill>
                      <a:prstDash val="solid"/>
                    </a:lnL>
                    <a:lnR w="12192">
                      <a:solidFill>
                        <a:srgbClr val="FFFFFF"/>
                      </a:solidFill>
                      <a:prstDash val="solid"/>
                    </a:lnR>
                    <a:lnT w="12191">
                      <a:solidFill>
                        <a:srgbClr val="FFFFFF"/>
                      </a:solidFill>
                      <a:prstDash val="solid"/>
                    </a:lnT>
                    <a:lnB w="12192">
                      <a:solidFill>
                        <a:srgbClr val="FFFFFF"/>
                      </a:solidFill>
                      <a:prstDash val="solid"/>
                    </a:lnB>
                    <a:solidFill>
                      <a:srgbClr val="D3DBE5"/>
                    </a:solidFill>
                  </a:tcPr>
                </a:tc>
                <a:tc>
                  <a:txBody>
                    <a:bodyPr/>
                    <a:lstStyle/>
                    <a:p>
                      <a:pPr marL="29845">
                        <a:lnSpc>
                          <a:spcPct val="100000"/>
                        </a:lnSpc>
                        <a:spcBef>
                          <a:spcPts val="240"/>
                        </a:spcBef>
                      </a:pPr>
                      <a:r>
                        <a:rPr sz="1200" spc="0" baseline="0" dirty="0">
                          <a:latin typeface="Arial Unicode MS" panose="020B0604020202020204" charset="-122"/>
                          <a:cs typeface="Arial Unicode MS" panose="020B0604020202020204" charset="-122"/>
                        </a:rPr>
                        <a:t>‘E então..."; "Então..."; "Ah, sim...</a:t>
                      </a:r>
                    </a:p>
                  </a:txBody>
                  <a:tcPr marL="0" marR="0" marT="30480" marB="0">
                    <a:lnL w="12192">
                      <a:solidFill>
                        <a:srgbClr val="FFFFFF"/>
                      </a:solidFill>
                      <a:prstDash val="solid"/>
                    </a:lnL>
                    <a:lnR w="12191">
                      <a:solidFill>
                        <a:srgbClr val="FFFFFF"/>
                      </a:solidFill>
                      <a:prstDash val="solid"/>
                    </a:lnR>
                    <a:lnT w="12191">
                      <a:solidFill>
                        <a:srgbClr val="FFFFFF"/>
                      </a:solidFill>
                      <a:prstDash val="solid"/>
                    </a:lnT>
                    <a:lnB w="12192">
                      <a:solidFill>
                        <a:srgbClr val="FFFFFF"/>
                      </a:solidFill>
                      <a:prstDash val="solid"/>
                    </a:lnB>
                    <a:solidFill>
                      <a:srgbClr val="D3DBE5"/>
                    </a:solidFill>
                  </a:tcPr>
                </a:tc>
                <a:tc>
                  <a:txBody>
                    <a:bodyPr/>
                    <a:lstStyle/>
                    <a:p>
                      <a:pPr marL="30480" marR="220345">
                        <a:lnSpc>
                          <a:spcPts val="1750"/>
                        </a:lnSpc>
                        <a:spcBef>
                          <a:spcPts val="40"/>
                        </a:spcBef>
                      </a:pPr>
                      <a:r>
                        <a:rPr sz="1200" spc="0" baseline="0" dirty="0">
                          <a:latin typeface="Arial Unicode MS" panose="020B0604020202020204" charset="-122"/>
                          <a:cs typeface="Arial Unicode MS" panose="020B0604020202020204" charset="-122"/>
                        </a:rPr>
                        <a:t>‘Concordo que...'; 'Isso é um bom ponto'; 'Começamos pensando..., e então...</a:t>
                      </a:r>
                    </a:p>
                  </a:txBody>
                  <a:tcPr marL="0" marR="0" marT="5080" marB="0">
                    <a:lnL w="12191">
                      <a:solidFill>
                        <a:srgbClr val="FFFFFF"/>
                      </a:solidFill>
                      <a:prstDash val="solid"/>
                    </a:lnL>
                    <a:lnR w="12192">
                      <a:solidFill>
                        <a:srgbClr val="FFFFFF"/>
                      </a:solidFill>
                      <a:prstDash val="solid"/>
                    </a:lnR>
                    <a:lnT w="12191">
                      <a:solidFill>
                        <a:srgbClr val="FFFFFF"/>
                      </a:solidFill>
                      <a:prstDash val="solid"/>
                    </a:lnT>
                    <a:lnB w="12192">
                      <a:solidFill>
                        <a:srgbClr val="FFFFFF"/>
                      </a:solidFill>
                      <a:prstDash val="solid"/>
                    </a:lnB>
                    <a:solidFill>
                      <a:srgbClr val="D3DBE5"/>
                    </a:solidFill>
                  </a:tcPr>
                </a:tc>
                <a:extLst>
                  <a:ext uri="{0D108BD9-81ED-4DB2-BD59-A6C34878D82A}">
                    <a16:rowId xmlns:a16="http://schemas.microsoft.com/office/drawing/2014/main" val="10001"/>
                  </a:ext>
                </a:extLst>
              </a:tr>
              <a:tr h="606551">
                <a:tc>
                  <a:txBody>
                    <a:bodyPr/>
                    <a:lstStyle/>
                    <a:p>
                      <a:pPr marL="29845">
                        <a:lnSpc>
                          <a:spcPct val="100000"/>
                        </a:lnSpc>
                        <a:spcBef>
                          <a:spcPts val="265"/>
                        </a:spcBef>
                      </a:pPr>
                      <a:r>
                        <a:rPr sz="1200" spc="0" baseline="0" dirty="0">
                          <a:latin typeface="Arial Unicode MS" panose="020B0604020202020204" charset="-122"/>
                          <a:cs typeface="Arial Unicode MS" panose="020B0604020202020204" charset="-122"/>
                        </a:rPr>
                        <a:t>Desafiar</a:t>
                      </a:r>
                    </a:p>
                  </a:txBody>
                  <a:tcPr marL="0" marR="0" marT="33655" marB="0">
                    <a:lnL w="12192">
                      <a:solidFill>
                        <a:srgbClr val="FFFFFF"/>
                      </a:solidFill>
                      <a:prstDash val="solid"/>
                    </a:lnL>
                    <a:lnR w="12192">
                      <a:solidFill>
                        <a:srgbClr val="FFFFFF"/>
                      </a:solidFill>
                      <a:prstDash val="solid"/>
                    </a:lnR>
                    <a:lnT w="12192">
                      <a:solidFill>
                        <a:srgbClr val="FFFFFF"/>
                      </a:solidFill>
                      <a:prstDash val="solid"/>
                    </a:lnT>
                    <a:lnB w="12192">
                      <a:solidFill>
                        <a:srgbClr val="FFFFFF"/>
                      </a:solidFill>
                      <a:prstDash val="solid"/>
                    </a:lnB>
                    <a:solidFill>
                      <a:srgbClr val="A6B6CB"/>
                    </a:solidFill>
                  </a:tcPr>
                </a:tc>
                <a:tc>
                  <a:txBody>
                    <a:bodyPr/>
                    <a:lstStyle/>
                    <a:p>
                      <a:pPr marL="29845">
                        <a:lnSpc>
                          <a:spcPct val="100000"/>
                        </a:lnSpc>
                        <a:spcBef>
                          <a:spcPts val="265"/>
                        </a:spcBef>
                      </a:pPr>
                      <a:r>
                        <a:rPr sz="1200" spc="0" baseline="0" dirty="0">
                          <a:latin typeface="Arial Unicode MS" panose="020B0604020202020204" charset="-122"/>
                          <a:cs typeface="Arial Unicode MS" panose="020B0604020202020204" charset="-122"/>
                        </a:rPr>
                        <a:t>‘</a:t>
                      </a:r>
                      <a:r>
                        <a:rPr lang="pt-BR" sz="1200" spc="0" baseline="0" dirty="0">
                          <a:latin typeface="Arial Unicode MS" panose="020B0604020202020204" charset="-122"/>
                          <a:cs typeface="Arial Unicode MS" panose="020B0604020202020204" charset="-122"/>
                        </a:rPr>
                        <a:t>Não</a:t>
                      </a:r>
                      <a:r>
                        <a:rPr sz="1200" spc="0" baseline="0" dirty="0">
                          <a:latin typeface="Arial Unicode MS" panose="020B0604020202020204" charset="-122"/>
                          <a:cs typeface="Arial Unicode MS" panose="020B0604020202020204" charset="-122"/>
                        </a:rPr>
                        <a:t>!’; ’</a:t>
                      </a:r>
                      <a:r>
                        <a:rPr lang="pt-BR" sz="1200" spc="0" baseline="0" dirty="0">
                          <a:latin typeface="Arial Unicode MS" panose="020B0604020202020204" charset="-122"/>
                          <a:cs typeface="Arial Unicode MS" panose="020B0604020202020204" charset="-122"/>
                        </a:rPr>
                        <a:t>Mas</a:t>
                      </a:r>
                      <a:r>
                        <a:rPr sz="1200" spc="0" baseline="0" dirty="0">
                          <a:latin typeface="Arial Unicode MS" panose="020B0604020202020204" charset="-122"/>
                          <a:cs typeface="Arial Unicode MS" panose="020B0604020202020204" charset="-122"/>
                        </a:rPr>
                        <a:t>…’; ‘</a:t>
                      </a:r>
                      <a:r>
                        <a:rPr lang="pt-BR" sz="1200" spc="0" baseline="0" dirty="0">
                          <a:latin typeface="Arial Unicode MS" panose="020B0604020202020204" charset="-122"/>
                          <a:cs typeface="Arial Unicode MS" panose="020B0604020202020204" charset="-122"/>
                        </a:rPr>
                        <a:t>Pode ser que</a:t>
                      </a:r>
                      <a:r>
                        <a:rPr sz="1200" spc="0" baseline="0" dirty="0">
                          <a:latin typeface="Arial Unicode MS" panose="020B0604020202020204" charset="-122"/>
                          <a:cs typeface="Arial Unicode MS" panose="020B0604020202020204" charset="-122"/>
                        </a:rPr>
                        <a:t>…’;</a:t>
                      </a:r>
                    </a:p>
                  </a:txBody>
                  <a:tcPr marL="0" marR="0" marT="33655" marB="0">
                    <a:lnL w="12192">
                      <a:solidFill>
                        <a:srgbClr val="FFFFFF"/>
                      </a:solidFill>
                      <a:prstDash val="solid"/>
                    </a:lnL>
                    <a:lnR w="12191">
                      <a:solidFill>
                        <a:srgbClr val="FFFFFF"/>
                      </a:solidFill>
                      <a:prstDash val="solid"/>
                    </a:lnR>
                    <a:lnT w="12192">
                      <a:solidFill>
                        <a:srgbClr val="FFFFFF"/>
                      </a:solidFill>
                      <a:prstDash val="solid"/>
                    </a:lnT>
                    <a:lnB w="12192">
                      <a:solidFill>
                        <a:srgbClr val="FFFFFF"/>
                      </a:solidFill>
                      <a:prstDash val="solid"/>
                    </a:lnB>
                    <a:solidFill>
                      <a:srgbClr val="A6B6CB"/>
                    </a:solidFill>
                  </a:tcPr>
                </a:tc>
                <a:tc>
                  <a:txBody>
                    <a:bodyPr/>
                    <a:lstStyle/>
                    <a:p>
                      <a:pPr marL="30480" marR="426085">
                        <a:lnSpc>
                          <a:spcPts val="1730"/>
                        </a:lnSpc>
                        <a:spcBef>
                          <a:spcPts val="80"/>
                        </a:spcBef>
                      </a:pPr>
                      <a:r>
                        <a:rPr sz="1200" spc="0" baseline="0" dirty="0">
                          <a:latin typeface="Arial Unicode MS" panose="020B0604020202020204" charset="-122"/>
                          <a:cs typeface="Arial Unicode MS" panose="020B0604020202020204" charset="-122"/>
                        </a:rPr>
                        <a:t>‘Discordo que...'; 'Isso não parece certo'; 'Isso não é possível, porque...'; 'Acho que está meio certo'; 'Isso não é possível'</a:t>
                      </a:r>
                    </a:p>
                  </a:txBody>
                  <a:tcPr marL="0" marR="0" marT="10160" marB="0">
                    <a:lnL w="12191">
                      <a:solidFill>
                        <a:srgbClr val="FFFFFF"/>
                      </a:solidFill>
                      <a:prstDash val="solid"/>
                    </a:lnL>
                    <a:lnR w="12192">
                      <a:solidFill>
                        <a:srgbClr val="FFFFFF"/>
                      </a:solidFill>
                      <a:prstDash val="solid"/>
                    </a:lnR>
                    <a:lnT w="12192">
                      <a:solidFill>
                        <a:srgbClr val="FFFFFF"/>
                      </a:solidFill>
                      <a:prstDash val="solid"/>
                    </a:lnT>
                    <a:lnB w="12192">
                      <a:solidFill>
                        <a:srgbClr val="FFFFFF"/>
                      </a:solidFill>
                      <a:prstDash val="solid"/>
                    </a:lnB>
                    <a:solidFill>
                      <a:srgbClr val="A6B6CB"/>
                    </a:solidFill>
                  </a:tcPr>
                </a:tc>
                <a:extLst>
                  <a:ext uri="{0D108BD9-81ED-4DB2-BD59-A6C34878D82A}">
                    <a16:rowId xmlns:a16="http://schemas.microsoft.com/office/drawing/2014/main" val="10002"/>
                  </a:ext>
                </a:extLst>
              </a:tr>
              <a:tr h="573023">
                <a:tc>
                  <a:txBody>
                    <a:bodyPr/>
                    <a:lstStyle/>
                    <a:p>
                      <a:pPr marL="29845">
                        <a:lnSpc>
                          <a:spcPct val="100000"/>
                        </a:lnSpc>
                        <a:spcBef>
                          <a:spcPts val="240"/>
                        </a:spcBef>
                      </a:pPr>
                      <a:r>
                        <a:rPr sz="1200" spc="0" baseline="0" dirty="0">
                          <a:latin typeface="Arial Unicode MS" panose="020B0604020202020204" charset="-122"/>
                          <a:cs typeface="Arial Unicode MS" panose="020B0604020202020204" charset="-122"/>
                        </a:rPr>
                        <a:t>Justificação</a:t>
                      </a:r>
                    </a:p>
                  </a:txBody>
                  <a:tcPr marL="0" marR="0" marT="30480" marB="0">
                    <a:lnL w="12192">
                      <a:solidFill>
                        <a:srgbClr val="FFFFFF"/>
                      </a:solidFill>
                      <a:prstDash val="solid"/>
                    </a:lnL>
                    <a:lnR w="12192">
                      <a:solidFill>
                        <a:srgbClr val="FFFFFF"/>
                      </a:solidFill>
                      <a:prstDash val="solid"/>
                    </a:lnR>
                    <a:lnT w="12192">
                      <a:solidFill>
                        <a:srgbClr val="FFFFFF"/>
                      </a:solidFill>
                      <a:prstDash val="solid"/>
                    </a:lnT>
                    <a:solidFill>
                      <a:srgbClr val="A6B6CB"/>
                    </a:solidFill>
                  </a:tcPr>
                </a:tc>
                <a:tc>
                  <a:txBody>
                    <a:bodyPr/>
                    <a:lstStyle/>
                    <a:p>
                      <a:pPr marL="29845">
                        <a:lnSpc>
                          <a:spcPct val="100000"/>
                        </a:lnSpc>
                        <a:spcBef>
                          <a:spcPts val="240"/>
                        </a:spcBef>
                      </a:pPr>
                      <a:r>
                        <a:rPr sz="1200" spc="0" baseline="0" dirty="0">
                          <a:latin typeface="Arial Unicode MS" panose="020B0604020202020204" charset="-122"/>
                          <a:cs typeface="Arial Unicode MS" panose="020B0604020202020204" charset="-122"/>
                        </a:rPr>
                        <a:t>‘P</a:t>
                      </a:r>
                      <a:r>
                        <a:rPr lang="en-US" sz="1200" spc="0" baseline="0" dirty="0">
                          <a:latin typeface="Arial Unicode MS" panose="020B0604020202020204" charset="-122"/>
                          <a:cs typeface="Arial Unicode MS" panose="020B0604020202020204" charset="-122"/>
                        </a:rPr>
                        <a:t>orque</a:t>
                      </a:r>
                      <a:r>
                        <a:rPr sz="1200" spc="0" baseline="0" dirty="0">
                          <a:latin typeface="Arial Unicode MS" panose="020B0604020202020204" charset="-122"/>
                          <a:cs typeface="Arial Unicode MS" panose="020B0604020202020204" charset="-122"/>
                        </a:rPr>
                        <a:t>…’ </a:t>
                      </a:r>
                    </a:p>
                  </a:txBody>
                  <a:tcPr marL="0" marR="0" marT="30480" marB="0">
                    <a:lnL w="12192">
                      <a:solidFill>
                        <a:srgbClr val="FFFFFF"/>
                      </a:solidFill>
                      <a:prstDash val="solid"/>
                    </a:lnL>
                    <a:lnR w="12191">
                      <a:solidFill>
                        <a:srgbClr val="FFFFFF"/>
                      </a:solidFill>
                      <a:prstDash val="solid"/>
                    </a:lnR>
                    <a:lnT w="12192">
                      <a:solidFill>
                        <a:srgbClr val="FFFFFF"/>
                      </a:solidFill>
                      <a:prstDash val="solid"/>
                    </a:lnT>
                    <a:solidFill>
                      <a:srgbClr val="A6B6CB"/>
                    </a:solidFill>
                  </a:tcPr>
                </a:tc>
                <a:tc>
                  <a:txBody>
                    <a:bodyPr/>
                    <a:lstStyle/>
                    <a:p>
                      <a:endParaRPr sz="1200" spc="0" baseline="0" dirty="0">
                        <a:latin typeface="Arial Unicode MS" panose="020B0604020202020204" charset="-122"/>
                        <a:cs typeface="Arial Unicode MS" panose="020B0604020202020204" charset="-122"/>
                      </a:endParaRPr>
                    </a:p>
                  </a:txBody>
                  <a:tcPr marL="0" marR="0" marT="0" marB="0">
                    <a:lnL w="12191">
                      <a:solidFill>
                        <a:srgbClr val="FFFFFF"/>
                      </a:solidFill>
                      <a:prstDash val="solid"/>
                    </a:lnL>
                    <a:lnR w="12192">
                      <a:solidFill>
                        <a:srgbClr val="FFFFFF"/>
                      </a:solidFill>
                      <a:prstDash val="solid"/>
                    </a:lnR>
                    <a:lnT w="12192">
                      <a:solidFill>
                        <a:srgbClr val="FFFFFF"/>
                      </a:solidFill>
                      <a:prstDash val="solid"/>
                    </a:lnT>
                    <a:solidFill>
                      <a:srgbClr val="A6B6CB"/>
                    </a:solidFill>
                  </a:tcPr>
                </a:tc>
                <a:extLst>
                  <a:ext uri="{0D108BD9-81ED-4DB2-BD59-A6C34878D82A}">
                    <a16:rowId xmlns:a16="http://schemas.microsoft.com/office/drawing/2014/main" val="10003"/>
                  </a:ext>
                </a:extLst>
              </a:tr>
            </a:tbl>
          </a:graphicData>
        </a:graphic>
      </p:graphicFrame>
      <p:sp>
        <p:nvSpPr>
          <p:cNvPr id="3" name="object 3"/>
          <p:cNvSpPr txBox="1"/>
          <p:nvPr/>
        </p:nvSpPr>
        <p:spPr>
          <a:xfrm>
            <a:off x="3189036" y="411004"/>
            <a:ext cx="3378193" cy="246221"/>
          </a:xfrm>
          <a:prstGeom prst="rect">
            <a:avLst/>
          </a:prstGeom>
        </p:spPr>
        <p:txBody>
          <a:bodyPr vert="horz" wrap="square" lIns="0" tIns="0" rIns="0" bIns="0" rtlCol="0" anchor="t">
            <a:spAutoFit/>
          </a:bodyPr>
          <a:lstStyle/>
          <a:p>
            <a:pPr marL="12700">
              <a:lnSpc>
                <a:spcPct val="100000"/>
              </a:lnSpc>
            </a:pPr>
            <a:r>
              <a:rPr lang="pt-BR" sz="1600" b="1" dirty="0">
                <a:latin typeface="Arial" panose="020B0604020202020204"/>
                <a:cs typeface="Arial" panose="020B0604020202020204"/>
              </a:rPr>
              <a:t>Diálogo em contextos diferentes </a:t>
            </a:r>
          </a:p>
        </p:txBody>
      </p:sp>
      <p:sp>
        <p:nvSpPr>
          <p:cNvPr id="4" name="object 4"/>
          <p:cNvSpPr txBox="1"/>
          <p:nvPr/>
        </p:nvSpPr>
        <p:spPr>
          <a:xfrm>
            <a:off x="419734" y="826956"/>
            <a:ext cx="4926507" cy="1639873"/>
          </a:xfrm>
          <a:prstGeom prst="rect">
            <a:avLst/>
          </a:prstGeom>
          <a:ln w="31733">
            <a:solidFill>
              <a:srgbClr val="2791A6"/>
            </a:solidFill>
          </a:ln>
        </p:spPr>
        <p:txBody>
          <a:bodyPr vert="horz" wrap="square" lIns="0" tIns="36830" rIns="0" bIns="0" rtlCol="0">
            <a:spAutoFit/>
          </a:bodyPr>
          <a:lstStyle/>
          <a:p>
            <a:pPr marL="81915" marR="96520" algn="just">
              <a:lnSpc>
                <a:spcPct val="121000"/>
              </a:lnSpc>
              <a:spcBef>
                <a:spcPts val="290"/>
              </a:spcBef>
            </a:pPr>
            <a:r>
              <a:rPr sz="1200" dirty="0">
                <a:latin typeface="Arial Unicode MS" panose="020B0604020202020204" pitchFamily="34" charset="-128"/>
                <a:ea typeface="Arial Unicode MS" panose="020B0604020202020204" pitchFamily="34" charset="-128"/>
                <a:cs typeface="Arial Unicode MS" panose="020B0604020202020204" pitchFamily="34" charset="-128"/>
              </a:rPr>
              <a:t>Diálogo Educacional pode ser praticado com diversos grupos de aprendizes, em grupos de todas as idades e em várias disciplinas e conteúdos. Por isso, o toolkit T-SEDA foi projetado para ser versátil e adaptável, e já foi utilizado por profissionais em contextos variados. </a:t>
            </a:r>
          </a:p>
          <a:p>
            <a:pPr marL="81915" marR="96520" algn="just">
              <a:lnSpc>
                <a:spcPct val="121000"/>
              </a:lnSpc>
              <a:spcBef>
                <a:spcPts val="290"/>
              </a:spcBef>
            </a:pPr>
            <a:r>
              <a:rPr sz="1200" dirty="0">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1200" dirty="0">
                <a:latin typeface="Arial Unicode MS" panose="020B0604020202020204" pitchFamily="34" charset="-128"/>
                <a:ea typeface="Arial Unicode MS" panose="020B0604020202020204" pitchFamily="34" charset="-128"/>
                <a:cs typeface="Arial Unicode MS" panose="020B0604020202020204" pitchFamily="34" charset="-128"/>
              </a:rPr>
              <a:t>         </a:t>
            </a:r>
            <a:r>
              <a:rPr sz="1200" b="1" u="sng" dirty="0">
                <a:solidFill>
                  <a:srgbClr val="0000FF"/>
                </a:solidFill>
                <a:latin typeface="Arial Unicode MS" panose="020B0604020202020204" pitchFamily="34" charset="-128"/>
                <a:ea typeface="Arial Unicode MS" panose="020B0604020202020204" pitchFamily="34" charset="-128"/>
                <a:cs typeface="Arial Unicode MS" panose="020B0604020202020204" pitchFamily="34" charset="-128"/>
                <a:hlinkClick r:id="rId3"/>
              </a:rPr>
              <a:t>Vídeo 9: O Impacto da Investigação T-SEDA</a:t>
            </a:r>
            <a:r>
              <a:rPr sz="1200" dirty="0">
                <a:latin typeface="Arial Unicode MS" panose="020B0604020202020204" pitchFamily="34" charset="-128"/>
                <a:ea typeface="Arial Unicode MS" panose="020B0604020202020204" pitchFamily="34" charset="-128"/>
                <a:cs typeface="Arial Unicode MS" panose="020B0604020202020204" pitchFamily="34" charset="-128"/>
                <a:hlinkClick r:id="rId3"/>
              </a:rPr>
              <a:t> </a:t>
            </a:r>
            <a:r>
              <a:rPr sz="1200" dirty="0">
                <a:latin typeface="Arial Unicode MS" panose="020B0604020202020204" pitchFamily="34" charset="-128"/>
                <a:ea typeface="Arial Unicode MS" panose="020B0604020202020204" pitchFamily="34" charset="-128"/>
                <a:cs typeface="Arial Unicode MS" panose="020B0604020202020204" pitchFamily="34" charset="-128"/>
              </a:rPr>
              <a:t>As próximas páginas vão ajudá-lo a pensar sobre o diálogo em seu contexto: dê uma olhada nas páginas relevantes para você.</a:t>
            </a:r>
          </a:p>
        </p:txBody>
      </p:sp>
      <p:sp>
        <p:nvSpPr>
          <p:cNvPr id="5" name="object 5"/>
          <p:cNvSpPr txBox="1"/>
          <p:nvPr/>
        </p:nvSpPr>
        <p:spPr>
          <a:xfrm>
            <a:off x="436124" y="2707640"/>
            <a:ext cx="4723130" cy="1149985"/>
          </a:xfrm>
          <a:prstGeom prst="rect">
            <a:avLst/>
          </a:prstGeom>
          <a:solidFill>
            <a:srgbClr val="D9F1F6"/>
          </a:solidFill>
        </p:spPr>
        <p:txBody>
          <a:bodyPr vert="horz" wrap="square" lIns="0" tIns="34290" rIns="0" bIns="0" rtlCol="0">
            <a:spAutoFit/>
          </a:bodyPr>
          <a:lstStyle/>
          <a:p>
            <a:pPr marL="78740" marR="168275">
              <a:lnSpc>
                <a:spcPct val="121000"/>
              </a:lnSpc>
              <a:spcBef>
                <a:spcPts val="270"/>
              </a:spcBef>
            </a:pPr>
            <a:r>
              <a:rPr sz="1200" dirty="0">
                <a:latin typeface="Arial Unicode MS" panose="020B0604020202020204" charset="-122"/>
                <a:cs typeface="Arial Unicode MS" panose="020B0604020202020204" charset="-122"/>
              </a:rPr>
              <a:t>Ponto de Reflexão: Dê uma olhada nos códigos de diálogo na Parte B, junto com os exemplos do que você poderia ouvir, e observe os exemplos abaixo. Como você acha que os alunos em seu contexto expressariam os diferentes códigos de diálogo? O que </a:t>
            </a:r>
            <a:r>
              <a:rPr sz="1200" dirty="0" err="1">
                <a:latin typeface="Arial Unicode MS" panose="020B0604020202020204" charset="-122"/>
                <a:cs typeface="Arial Unicode MS" panose="020B0604020202020204" charset="-122"/>
              </a:rPr>
              <a:t>você</a:t>
            </a:r>
            <a:r>
              <a:rPr sz="1200" dirty="0">
                <a:latin typeface="Arial Unicode MS" panose="020B0604020202020204" charset="-122"/>
                <a:cs typeface="Arial Unicode MS" panose="020B0604020202020204" charset="-122"/>
              </a:rPr>
              <a:t> </a:t>
            </a:r>
            <a:r>
              <a:rPr lang="pt-BR" sz="1200" dirty="0">
                <a:latin typeface="Arial Unicode MS" panose="020B0604020202020204" charset="-122"/>
                <a:cs typeface="Arial Unicode MS" panose="020B0604020202020204" charset="-122"/>
              </a:rPr>
              <a:t>esperaria</a:t>
            </a:r>
            <a:r>
              <a:rPr sz="1200" dirty="0">
                <a:latin typeface="Arial Unicode MS" panose="020B0604020202020204" charset="-122"/>
                <a:cs typeface="Arial Unicode MS" panose="020B0604020202020204" charset="-122"/>
              </a:rPr>
              <a:t> ouvir em sua sala de aula?</a:t>
            </a:r>
          </a:p>
        </p:txBody>
      </p:sp>
      <p:sp>
        <p:nvSpPr>
          <p:cNvPr id="6" name="object 6"/>
          <p:cNvSpPr/>
          <p:nvPr/>
        </p:nvSpPr>
        <p:spPr>
          <a:xfrm>
            <a:off x="6198755" y="943115"/>
            <a:ext cx="3378193" cy="2533510"/>
          </a:xfrm>
          <a:prstGeom prst="rect">
            <a:avLst/>
          </a:prstGeom>
          <a:blipFill>
            <a:blip r:embed="rId4" cstate="print"/>
            <a:stretch>
              <a:fillRect/>
            </a:stretch>
          </a:blipFill>
        </p:spPr>
        <p:txBody>
          <a:bodyPr wrap="square" lIns="0" tIns="0" rIns="0" bIns="0" rtlCol="0"/>
          <a:lstStyle/>
          <a:p>
            <a:endParaRPr/>
          </a:p>
        </p:txBody>
      </p:sp>
      <p:sp>
        <p:nvSpPr>
          <p:cNvPr id="7" name="object 7"/>
          <p:cNvSpPr txBox="1"/>
          <p:nvPr/>
        </p:nvSpPr>
        <p:spPr>
          <a:xfrm>
            <a:off x="5285281" y="7088109"/>
            <a:ext cx="121920" cy="167640"/>
          </a:xfrm>
          <a:prstGeom prst="rect">
            <a:avLst/>
          </a:prstGeom>
        </p:spPr>
        <p:txBody>
          <a:bodyPr vert="horz" wrap="square" lIns="0" tIns="635" rIns="0" bIns="0" rtlCol="0">
            <a:spAutoFit/>
          </a:bodyPr>
          <a:lstStyle/>
          <a:p>
            <a:pPr marL="25400">
              <a:lnSpc>
                <a:spcPct val="100000"/>
              </a:lnSpc>
              <a:spcBef>
                <a:spcPts val="5"/>
              </a:spcBef>
            </a:pPr>
            <a:r>
              <a:rPr sz="1000" dirty="0">
                <a:latin typeface="Arial" panose="020B0604020202020204"/>
                <a:cs typeface="Arial" panose="020B0604020202020204"/>
              </a:rPr>
              <a:t>9</a:t>
            </a:r>
            <a:endParaRPr sz="1000">
              <a:latin typeface="Arial" panose="020B0604020202020204"/>
              <a:cs typeface="Arial" panose="020B0604020202020204"/>
            </a:endParaRPr>
          </a:p>
        </p:txBody>
      </p:sp>
      <p:sp>
        <p:nvSpPr>
          <p:cNvPr id="9" name="object 7"/>
          <p:cNvSpPr/>
          <p:nvPr/>
        </p:nvSpPr>
        <p:spPr>
          <a:xfrm>
            <a:off x="420370" y="1724135"/>
            <a:ext cx="353015" cy="353015"/>
          </a:xfrm>
          <a:prstGeom prst="rect">
            <a:avLst/>
          </a:prstGeom>
          <a:blipFill>
            <a:blip r:embed="rId5" cstate="print"/>
            <a:stretch>
              <a:fillRect/>
            </a:stretch>
          </a:blipFill>
        </p:spPr>
        <p:txBody>
          <a:bodyPr wrap="square" lIns="0" tIns="0" rIns="0" bIns="0" rtlCol="0"/>
          <a:lstStyle/>
          <a:p>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Text Placeholder 2"/>
          <p:cNvSpPr>
            <a:spLocks noGrp="1"/>
          </p:cNvSpPr>
          <p:nvPr>
            <p:ph type="body" idx="1"/>
          </p:nvPr>
        </p:nvSpPr>
        <p:spPr/>
        <p:txBody>
          <a:bodyPr/>
          <a:lstStyle/>
          <a:p>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3135541618"/>
              </p:ext>
            </p:extLst>
          </p:nvPr>
        </p:nvGraphicFramePr>
        <p:xfrm>
          <a:off x="386976" y="1952625"/>
          <a:ext cx="9781029" cy="5233035"/>
        </p:xfrm>
        <a:graphic>
          <a:graphicData uri="http://schemas.openxmlformats.org/drawingml/2006/table">
            <a:tbl>
              <a:tblPr firstRow="1" bandRow="1">
                <a:tableStyleId>{2D5ABB26-0587-4C30-8999-92F81FD0307C}</a:tableStyleId>
              </a:tblPr>
              <a:tblGrid>
                <a:gridCol w="3514344">
                  <a:extLst>
                    <a:ext uri="{9D8B030D-6E8A-4147-A177-3AD203B41FA5}">
                      <a16:colId xmlns:a16="http://schemas.microsoft.com/office/drawing/2014/main" val="20000"/>
                    </a:ext>
                  </a:extLst>
                </a:gridCol>
                <a:gridCol w="3867911">
                  <a:extLst>
                    <a:ext uri="{9D8B030D-6E8A-4147-A177-3AD203B41FA5}">
                      <a16:colId xmlns:a16="http://schemas.microsoft.com/office/drawing/2014/main" val="20001"/>
                    </a:ext>
                  </a:extLst>
                </a:gridCol>
                <a:gridCol w="2398774">
                  <a:extLst>
                    <a:ext uri="{9D8B030D-6E8A-4147-A177-3AD203B41FA5}">
                      <a16:colId xmlns:a16="http://schemas.microsoft.com/office/drawing/2014/main" val="20002"/>
                    </a:ext>
                  </a:extLst>
                </a:gridCol>
              </a:tblGrid>
              <a:tr h="544067">
                <a:tc>
                  <a:txBody>
                    <a:bodyPr/>
                    <a:lstStyle/>
                    <a:p>
                      <a:pPr marL="82550" indent="0">
                        <a:lnSpc>
                          <a:spcPts val="1290"/>
                        </a:lnSpc>
                        <a:spcBef>
                          <a:spcPts val="200"/>
                        </a:spcBef>
                        <a:spcAft>
                          <a:spcPts val="200"/>
                        </a:spcAft>
                      </a:pPr>
                      <a:r>
                        <a:rPr sz="1100" b="1" spc="0" baseline="0" dirty="0">
                          <a:latin typeface="Arial" panose="020B0604020202020204"/>
                          <a:cs typeface="Arial" panose="020B0604020202020204"/>
                        </a:rPr>
                        <a:t>Ouvir, Atenção e Compreensão.</a:t>
                      </a:r>
                    </a:p>
                    <a:p>
                      <a:pPr marL="82550" indent="0">
                        <a:lnSpc>
                          <a:spcPts val="1290"/>
                        </a:lnSpc>
                        <a:spcBef>
                          <a:spcPts val="200"/>
                        </a:spcBef>
                        <a:spcAft>
                          <a:spcPts val="200"/>
                        </a:spcAft>
                      </a:pPr>
                      <a:r>
                        <a:rPr sz="1100" b="1" spc="0" baseline="0" dirty="0">
                          <a:latin typeface="Arial" panose="020B0604020202020204"/>
                          <a:cs typeface="Arial" panose="020B0604020202020204"/>
                        </a:rPr>
                        <a:t>Crianças no nível esperado de desenvolvimento irão:</a:t>
                      </a: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CCCCFF"/>
                    </a:solidFill>
                  </a:tcPr>
                </a:tc>
                <a:tc>
                  <a:txBody>
                    <a:bodyPr/>
                    <a:lstStyle/>
                    <a:p>
                      <a:pPr marL="82550" indent="0">
                        <a:lnSpc>
                          <a:spcPts val="1290"/>
                        </a:lnSpc>
                        <a:spcBef>
                          <a:spcPts val="200"/>
                        </a:spcBef>
                        <a:spcAft>
                          <a:spcPts val="200"/>
                        </a:spcAft>
                      </a:pPr>
                      <a:r>
                        <a:rPr sz="1100" b="1" spc="0" baseline="0" dirty="0">
                          <a:latin typeface="Arial" panose="020B0604020202020204"/>
                          <a:cs typeface="Arial" panose="020B0604020202020204"/>
                        </a:rPr>
                        <a:t>Possíveis códigos de diálogo T-SEDA</a:t>
                      </a: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CCCCFF"/>
                    </a:solidFill>
                  </a:tcPr>
                </a:tc>
                <a:tc>
                  <a:txBody>
                    <a:bodyPr/>
                    <a:lstStyle/>
                    <a:p>
                      <a:pPr marL="82550" indent="0">
                        <a:lnSpc>
                          <a:spcPts val="1290"/>
                        </a:lnSpc>
                        <a:spcBef>
                          <a:spcPts val="200"/>
                        </a:spcBef>
                        <a:spcAft>
                          <a:spcPts val="200"/>
                        </a:spcAft>
                      </a:pPr>
                      <a:r>
                        <a:rPr sz="1100" b="1" spc="0" baseline="0" dirty="0">
                          <a:latin typeface="Arial" panose="020B0604020202020204"/>
                          <a:cs typeface="Arial" panose="020B0604020202020204"/>
                        </a:rPr>
                        <a:t>O que você pode ouvir</a:t>
                      </a: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CCCCFF"/>
                    </a:solidFill>
                  </a:tcPr>
                </a:tc>
                <a:extLst>
                  <a:ext uri="{0D108BD9-81ED-4DB2-BD59-A6C34878D82A}">
                    <a16:rowId xmlns:a16="http://schemas.microsoft.com/office/drawing/2014/main" val="10000"/>
                  </a:ext>
                </a:extLst>
              </a:tr>
              <a:tr h="877824">
                <a:tc>
                  <a:txBody>
                    <a:bodyPr/>
                    <a:lstStyle/>
                    <a:p>
                      <a:pPr marL="82550" indent="0">
                        <a:lnSpc>
                          <a:spcPct val="121000"/>
                        </a:lnSpc>
                        <a:spcBef>
                          <a:spcPts val="200"/>
                        </a:spcBef>
                        <a:spcAft>
                          <a:spcPts val="200"/>
                        </a:spcAft>
                      </a:pPr>
                      <a:r>
                        <a:rPr sz="1100" spc="0" baseline="0" dirty="0">
                          <a:solidFill>
                            <a:schemeClr val="tx1"/>
                          </a:solidFill>
                          <a:latin typeface="Arial" panose="020B0604020202020204"/>
                          <a:ea typeface="+mn-ea"/>
                          <a:cs typeface="Arial" panose="020B0604020202020204"/>
                        </a:rPr>
                        <a:t>Ouvir atentamente e responder ao que ouvem com perguntas, comentários e ações relevantes quando estiverem sendo lidas histórias ou durante discussões em toda a turma e interações em grupos pequenos</a:t>
                      </a: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82550" indent="0">
                        <a:lnSpc>
                          <a:spcPct val="121000"/>
                        </a:lnSpc>
                        <a:spcBef>
                          <a:spcPts val="200"/>
                        </a:spcBef>
                        <a:spcAft>
                          <a:spcPts val="200"/>
                        </a:spcAft>
                      </a:pPr>
                      <a:r>
                        <a:rPr lang="en-GB" sz="1100" spc="0" baseline="0" dirty="0" err="1">
                          <a:solidFill>
                            <a:schemeClr val="tx1"/>
                          </a:solidFill>
                          <a:latin typeface="Arial" panose="020B0604020202020204"/>
                          <a:ea typeface="+mn-ea"/>
                          <a:cs typeface="Arial" panose="020B0604020202020204"/>
                        </a:rPr>
                        <a:t>Desenvolver</a:t>
                      </a:r>
                      <a:r>
                        <a:rPr lang="en-GB" sz="1100" spc="0" baseline="0" dirty="0">
                          <a:solidFill>
                            <a:schemeClr val="tx1"/>
                          </a:solidFill>
                          <a:latin typeface="Arial" panose="020B0604020202020204"/>
                          <a:ea typeface="+mn-ea"/>
                          <a:cs typeface="Arial" panose="020B0604020202020204"/>
                        </a:rPr>
                        <a:t> </a:t>
                      </a:r>
                      <a:r>
                        <a:rPr lang="en-GB" sz="1100" spc="0" baseline="0" dirty="0" err="1">
                          <a:solidFill>
                            <a:schemeClr val="tx1"/>
                          </a:solidFill>
                          <a:latin typeface="Arial" panose="020B0604020202020204"/>
                          <a:ea typeface="+mn-ea"/>
                          <a:cs typeface="Arial" panose="020B0604020202020204"/>
                        </a:rPr>
                        <a:t>ideias</a:t>
                      </a:r>
                      <a:r>
                        <a:rPr lang="en-GB" sz="1100" spc="0" baseline="0" dirty="0">
                          <a:solidFill>
                            <a:schemeClr val="tx1"/>
                          </a:solidFill>
                          <a:latin typeface="Arial" panose="020B0604020202020204"/>
                          <a:ea typeface="+mn-ea"/>
                          <a:cs typeface="Arial" panose="020B0604020202020204"/>
                        </a:rPr>
                        <a:t> </a:t>
                      </a:r>
                      <a:r>
                        <a:rPr sz="1100" spc="0" baseline="0" dirty="0">
                          <a:solidFill>
                            <a:schemeClr val="tx1"/>
                          </a:solidFill>
                          <a:latin typeface="Arial" panose="020B0604020202020204"/>
                          <a:ea typeface="+mn-ea"/>
                          <a:cs typeface="Arial" panose="020B0604020202020204"/>
                        </a:rPr>
                        <a:t>(</a:t>
                      </a:r>
                      <a:r>
                        <a:rPr lang="en-US" sz="1100" spc="0" baseline="0" dirty="0">
                          <a:solidFill>
                            <a:schemeClr val="tx1"/>
                          </a:solidFill>
                          <a:latin typeface="Arial" panose="020B0604020202020204"/>
                          <a:ea typeface="+mn-ea"/>
                          <a:cs typeface="Arial" panose="020B0604020202020204"/>
                        </a:rPr>
                        <a:t>DI</a:t>
                      </a:r>
                      <a:r>
                        <a:rPr sz="1100" spc="0" baseline="0" dirty="0">
                          <a:solidFill>
                            <a:schemeClr val="tx1"/>
                          </a:solidFill>
                          <a:latin typeface="Arial" panose="020B0604020202020204"/>
                          <a:ea typeface="+mn-ea"/>
                          <a:cs typeface="Arial" panose="020B0604020202020204"/>
                        </a:rPr>
                        <a:t>): elaborar, esclarecer ou comentar sobre ideias próprias ou de outros expressas em turnos ou contribuições anteriores</a:t>
                      </a: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82550" indent="0">
                        <a:lnSpc>
                          <a:spcPct val="121000"/>
                        </a:lnSpc>
                        <a:spcBef>
                          <a:spcPts val="200"/>
                        </a:spcBef>
                        <a:spcAft>
                          <a:spcPts val="200"/>
                        </a:spcAft>
                      </a:pPr>
                      <a:r>
                        <a:rPr sz="1100" spc="0" baseline="0" dirty="0">
                          <a:solidFill>
                            <a:schemeClr val="tx1"/>
                          </a:solidFill>
                          <a:latin typeface="Arial" panose="020B0604020202020204"/>
                          <a:ea typeface="+mn-ea"/>
                          <a:cs typeface="Arial" panose="020B0604020202020204"/>
                        </a:rPr>
                        <a:t>Fico feliz por não ter visto um Gruffalo (monstro). O rato foi corajoso.</a:t>
                      </a:r>
                    </a:p>
                    <a:p>
                      <a:pPr marL="82550" indent="0">
                        <a:lnSpc>
                          <a:spcPts val="1275"/>
                        </a:lnSpc>
                        <a:spcBef>
                          <a:spcPts val="200"/>
                        </a:spcBef>
                        <a:spcAft>
                          <a:spcPts val="200"/>
                        </a:spcAft>
                      </a:pPr>
                      <a:endParaRPr sz="1100" spc="0" baseline="0" dirty="0">
                        <a:latin typeface="Arial" panose="020B0604020202020204"/>
                        <a:cs typeface="Arial" panose="020B0604020202020204"/>
                      </a:endParaRPr>
                    </a:p>
                    <a:p>
                      <a:pPr marL="82550" indent="0">
                        <a:lnSpc>
                          <a:spcPts val="1275"/>
                        </a:lnSpc>
                        <a:spcBef>
                          <a:spcPts val="200"/>
                        </a:spcBef>
                        <a:spcAft>
                          <a:spcPts val="200"/>
                        </a:spcAft>
                      </a:pPr>
                      <a:r>
                        <a:rPr sz="1100" spc="0" baseline="0" dirty="0">
                          <a:latin typeface="Arial" panose="020B0604020202020204"/>
                          <a:cs typeface="Arial" panose="020B0604020202020204"/>
                        </a:rPr>
                        <a:t>Sim, o rato foi corajoso e astuto</a:t>
                      </a: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1"/>
                  </a:ext>
                </a:extLst>
              </a:tr>
              <a:tr h="1024128">
                <a:tc>
                  <a:txBody>
                    <a:bodyPr/>
                    <a:lstStyle/>
                    <a:p>
                      <a:pPr marL="82550" indent="0">
                        <a:lnSpc>
                          <a:spcPts val="1275"/>
                        </a:lnSpc>
                        <a:spcBef>
                          <a:spcPts val="200"/>
                        </a:spcBef>
                        <a:spcAft>
                          <a:spcPts val="200"/>
                        </a:spcAft>
                      </a:pPr>
                      <a:r>
                        <a:rPr sz="1100" spc="0" baseline="0" dirty="0">
                          <a:latin typeface="Arial" panose="020B0604020202020204"/>
                          <a:cs typeface="Arial" panose="020B0604020202020204"/>
                        </a:rPr>
                        <a:t>Fazer comentários sobre o que ouviram e fazer perguntas para esclarecer sua compreensão</a:t>
                      </a: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82550" marR="0" indent="0" algn="l" defTabSz="914400" eaLnBrk="1" fontAlgn="auto" latinLnBrk="0" hangingPunct="1">
                        <a:lnSpc>
                          <a:spcPct val="121000"/>
                        </a:lnSpc>
                        <a:spcBef>
                          <a:spcPts val="200"/>
                        </a:spcBef>
                        <a:spcAft>
                          <a:spcPts val="200"/>
                        </a:spcAft>
                        <a:buClrTx/>
                        <a:buSzTx/>
                        <a:buFontTx/>
                        <a:buNone/>
                        <a:tabLst/>
                        <a:defRPr/>
                      </a:pPr>
                      <a:r>
                        <a:rPr lang="en-GB" sz="1100" spc="0" baseline="0" dirty="0" err="1">
                          <a:solidFill>
                            <a:schemeClr val="tx1"/>
                          </a:solidFill>
                          <a:latin typeface="Arial" panose="020B0604020202020204"/>
                          <a:ea typeface="+mn-ea"/>
                          <a:cs typeface="Arial" panose="020B0604020202020204"/>
                        </a:rPr>
                        <a:t>Desenvolver</a:t>
                      </a:r>
                      <a:r>
                        <a:rPr lang="en-GB" sz="1100" spc="0" baseline="0" dirty="0">
                          <a:solidFill>
                            <a:schemeClr val="tx1"/>
                          </a:solidFill>
                          <a:latin typeface="Arial" panose="020B0604020202020204"/>
                          <a:ea typeface="+mn-ea"/>
                          <a:cs typeface="Arial" panose="020B0604020202020204"/>
                        </a:rPr>
                        <a:t> </a:t>
                      </a:r>
                      <a:r>
                        <a:rPr lang="en-GB" sz="1100" spc="0" baseline="0" dirty="0" err="1">
                          <a:solidFill>
                            <a:schemeClr val="tx1"/>
                          </a:solidFill>
                          <a:latin typeface="Arial" panose="020B0604020202020204"/>
                          <a:ea typeface="+mn-ea"/>
                          <a:cs typeface="Arial" panose="020B0604020202020204"/>
                        </a:rPr>
                        <a:t>ideias</a:t>
                      </a:r>
                      <a:r>
                        <a:rPr lang="en-GB" sz="1100" spc="0" baseline="0" dirty="0">
                          <a:solidFill>
                            <a:schemeClr val="tx1"/>
                          </a:solidFill>
                          <a:latin typeface="Arial" panose="020B0604020202020204"/>
                          <a:ea typeface="+mn-ea"/>
                          <a:cs typeface="Arial" panose="020B0604020202020204"/>
                        </a:rPr>
                        <a:t> (DI), </a:t>
                      </a:r>
                      <a:r>
                        <a:rPr lang="en-GB" sz="1100" spc="0" baseline="0" dirty="0" err="1">
                          <a:solidFill>
                            <a:schemeClr val="tx1"/>
                          </a:solidFill>
                          <a:latin typeface="Arial" panose="020B0604020202020204"/>
                          <a:ea typeface="+mn-ea"/>
                          <a:cs typeface="Arial" panose="020B0604020202020204"/>
                        </a:rPr>
                        <a:t>elaborar</a:t>
                      </a:r>
                      <a:r>
                        <a:rPr lang="en-GB" sz="1100" spc="0" baseline="0" dirty="0">
                          <a:solidFill>
                            <a:schemeClr val="tx1"/>
                          </a:solidFill>
                          <a:latin typeface="Arial" panose="020B0604020202020204"/>
                          <a:ea typeface="+mn-ea"/>
                          <a:cs typeface="Arial" panose="020B0604020202020204"/>
                        </a:rPr>
                        <a:t>, </a:t>
                      </a:r>
                      <a:r>
                        <a:rPr lang="en-GB" sz="1100" spc="0" baseline="0" dirty="0" err="1">
                          <a:solidFill>
                            <a:schemeClr val="tx1"/>
                          </a:solidFill>
                          <a:latin typeface="Arial" panose="020B0604020202020204"/>
                          <a:ea typeface="+mn-ea"/>
                          <a:cs typeface="Arial" panose="020B0604020202020204"/>
                        </a:rPr>
                        <a:t>esclarecer</a:t>
                      </a:r>
                      <a:r>
                        <a:rPr lang="en-GB" sz="1100" spc="0" baseline="0" dirty="0">
                          <a:solidFill>
                            <a:schemeClr val="tx1"/>
                          </a:solidFill>
                          <a:latin typeface="Arial" panose="020B0604020202020204"/>
                          <a:ea typeface="+mn-ea"/>
                          <a:cs typeface="Arial" panose="020B0604020202020204"/>
                        </a:rPr>
                        <a:t> </a:t>
                      </a:r>
                      <a:r>
                        <a:rPr lang="en-GB" sz="1100" spc="0" baseline="0" dirty="0" err="1">
                          <a:solidFill>
                            <a:schemeClr val="tx1"/>
                          </a:solidFill>
                          <a:latin typeface="Arial" panose="020B0604020202020204"/>
                          <a:ea typeface="+mn-ea"/>
                          <a:cs typeface="Arial" panose="020B0604020202020204"/>
                        </a:rPr>
                        <a:t>ou</a:t>
                      </a:r>
                      <a:r>
                        <a:rPr lang="en-GB" sz="1100" spc="0" baseline="0" dirty="0">
                          <a:solidFill>
                            <a:schemeClr val="tx1"/>
                          </a:solidFill>
                          <a:latin typeface="Arial" panose="020B0604020202020204"/>
                          <a:ea typeface="+mn-ea"/>
                          <a:cs typeface="Arial" panose="020B0604020202020204"/>
                        </a:rPr>
                        <a:t> </a:t>
                      </a:r>
                      <a:r>
                        <a:rPr lang="en-GB" sz="1100" spc="0" baseline="0" dirty="0" err="1">
                          <a:solidFill>
                            <a:schemeClr val="tx1"/>
                          </a:solidFill>
                          <a:latin typeface="Arial" panose="020B0604020202020204"/>
                          <a:ea typeface="+mn-ea"/>
                          <a:cs typeface="Arial" panose="020B0604020202020204"/>
                        </a:rPr>
                        <a:t>comentar</a:t>
                      </a:r>
                      <a:r>
                        <a:rPr lang="en-GB" sz="1100" spc="0" baseline="0" dirty="0">
                          <a:solidFill>
                            <a:schemeClr val="tx1"/>
                          </a:solidFill>
                          <a:latin typeface="Arial" panose="020B0604020202020204"/>
                          <a:ea typeface="+mn-ea"/>
                          <a:cs typeface="Arial" panose="020B0604020202020204"/>
                        </a:rPr>
                        <a:t> </a:t>
                      </a:r>
                      <a:r>
                        <a:rPr lang="en-GB" sz="1100" spc="0" baseline="0" dirty="0" err="1">
                          <a:solidFill>
                            <a:schemeClr val="tx1"/>
                          </a:solidFill>
                          <a:latin typeface="Arial" panose="020B0604020202020204"/>
                          <a:ea typeface="+mn-ea"/>
                          <a:cs typeface="Arial" panose="020B0604020202020204"/>
                        </a:rPr>
                        <a:t>sobre</a:t>
                      </a:r>
                      <a:r>
                        <a:rPr lang="en-GB" sz="1100" spc="0" baseline="0" dirty="0">
                          <a:solidFill>
                            <a:schemeClr val="tx1"/>
                          </a:solidFill>
                          <a:latin typeface="Arial" panose="020B0604020202020204"/>
                          <a:ea typeface="+mn-ea"/>
                          <a:cs typeface="Arial" panose="020B0604020202020204"/>
                        </a:rPr>
                        <a:t> </a:t>
                      </a:r>
                      <a:r>
                        <a:rPr lang="en-GB" sz="1100" spc="0" baseline="0" dirty="0" err="1">
                          <a:solidFill>
                            <a:schemeClr val="tx1"/>
                          </a:solidFill>
                          <a:latin typeface="Arial" panose="020B0604020202020204"/>
                          <a:ea typeface="+mn-ea"/>
                          <a:cs typeface="Arial" panose="020B0604020202020204"/>
                        </a:rPr>
                        <a:t>ideias</a:t>
                      </a:r>
                      <a:r>
                        <a:rPr lang="en-GB" sz="1100" spc="0" baseline="0" dirty="0">
                          <a:solidFill>
                            <a:schemeClr val="tx1"/>
                          </a:solidFill>
                          <a:latin typeface="Arial" panose="020B0604020202020204"/>
                          <a:ea typeface="+mn-ea"/>
                          <a:cs typeface="Arial" panose="020B0604020202020204"/>
                        </a:rPr>
                        <a:t> </a:t>
                      </a:r>
                      <a:r>
                        <a:rPr lang="en-GB" sz="1100" spc="0" baseline="0" dirty="0" err="1">
                          <a:solidFill>
                            <a:schemeClr val="tx1"/>
                          </a:solidFill>
                          <a:latin typeface="Arial" panose="020B0604020202020204"/>
                          <a:ea typeface="+mn-ea"/>
                          <a:cs typeface="Arial" panose="020B0604020202020204"/>
                        </a:rPr>
                        <a:t>próprias</a:t>
                      </a:r>
                      <a:r>
                        <a:rPr lang="en-GB" sz="1100" spc="0" baseline="0" dirty="0">
                          <a:solidFill>
                            <a:schemeClr val="tx1"/>
                          </a:solidFill>
                          <a:latin typeface="Arial" panose="020B0604020202020204"/>
                          <a:ea typeface="+mn-ea"/>
                          <a:cs typeface="Arial" panose="020B0604020202020204"/>
                        </a:rPr>
                        <a:t> </a:t>
                      </a:r>
                      <a:r>
                        <a:rPr lang="en-GB" sz="1100" spc="0" baseline="0" dirty="0" err="1">
                          <a:solidFill>
                            <a:schemeClr val="tx1"/>
                          </a:solidFill>
                          <a:latin typeface="Arial" panose="020B0604020202020204"/>
                          <a:ea typeface="+mn-ea"/>
                          <a:cs typeface="Arial" panose="020B0604020202020204"/>
                        </a:rPr>
                        <a:t>ou</a:t>
                      </a:r>
                      <a:r>
                        <a:rPr lang="en-GB" sz="1100" spc="0" baseline="0" dirty="0">
                          <a:solidFill>
                            <a:schemeClr val="tx1"/>
                          </a:solidFill>
                          <a:latin typeface="Arial" panose="020B0604020202020204"/>
                          <a:ea typeface="+mn-ea"/>
                          <a:cs typeface="Arial" panose="020B0604020202020204"/>
                        </a:rPr>
                        <a:t> de outros </a:t>
                      </a:r>
                      <a:r>
                        <a:rPr lang="en-GB" sz="1100" spc="0" baseline="0" dirty="0" err="1">
                          <a:solidFill>
                            <a:schemeClr val="tx1"/>
                          </a:solidFill>
                          <a:latin typeface="Arial" panose="020B0604020202020204"/>
                          <a:ea typeface="+mn-ea"/>
                          <a:cs typeface="Arial" panose="020B0604020202020204"/>
                        </a:rPr>
                        <a:t>expressas</a:t>
                      </a:r>
                      <a:r>
                        <a:rPr lang="en-GB" sz="1100" spc="0" baseline="0" dirty="0">
                          <a:solidFill>
                            <a:schemeClr val="tx1"/>
                          </a:solidFill>
                          <a:latin typeface="Arial" panose="020B0604020202020204"/>
                          <a:ea typeface="+mn-ea"/>
                          <a:cs typeface="Arial" panose="020B0604020202020204"/>
                        </a:rPr>
                        <a:t> </a:t>
                      </a:r>
                      <a:r>
                        <a:rPr lang="en-GB" sz="1100" spc="0" baseline="0" dirty="0" err="1">
                          <a:solidFill>
                            <a:schemeClr val="tx1"/>
                          </a:solidFill>
                          <a:latin typeface="Arial" panose="020B0604020202020204"/>
                          <a:ea typeface="+mn-ea"/>
                          <a:cs typeface="Arial" panose="020B0604020202020204"/>
                        </a:rPr>
                        <a:t>em</a:t>
                      </a:r>
                      <a:r>
                        <a:rPr lang="en-GB" sz="1100" spc="0" baseline="0" dirty="0">
                          <a:solidFill>
                            <a:schemeClr val="tx1"/>
                          </a:solidFill>
                          <a:latin typeface="Arial" panose="020B0604020202020204"/>
                          <a:ea typeface="+mn-ea"/>
                          <a:cs typeface="Arial" panose="020B0604020202020204"/>
                        </a:rPr>
                        <a:t> </a:t>
                      </a:r>
                      <a:r>
                        <a:rPr lang="en-GB" sz="1100" spc="0" baseline="0" dirty="0" err="1">
                          <a:solidFill>
                            <a:schemeClr val="tx1"/>
                          </a:solidFill>
                          <a:latin typeface="Arial" panose="020B0604020202020204"/>
                          <a:ea typeface="+mn-ea"/>
                          <a:cs typeface="Arial" panose="020B0604020202020204"/>
                        </a:rPr>
                        <a:t>turnos</a:t>
                      </a:r>
                      <a:r>
                        <a:rPr lang="en-GB" sz="1100" spc="0" baseline="0" dirty="0">
                          <a:solidFill>
                            <a:schemeClr val="tx1"/>
                          </a:solidFill>
                          <a:latin typeface="Arial" panose="020B0604020202020204"/>
                          <a:ea typeface="+mn-ea"/>
                          <a:cs typeface="Arial" panose="020B0604020202020204"/>
                        </a:rPr>
                        <a:t> </a:t>
                      </a:r>
                      <a:r>
                        <a:rPr lang="en-GB" sz="1100" spc="0" baseline="0" dirty="0" err="1">
                          <a:solidFill>
                            <a:schemeClr val="tx1"/>
                          </a:solidFill>
                          <a:latin typeface="Arial" panose="020B0604020202020204"/>
                          <a:ea typeface="+mn-ea"/>
                          <a:cs typeface="Arial" panose="020B0604020202020204"/>
                        </a:rPr>
                        <a:t>anteriores</a:t>
                      </a:r>
                      <a:r>
                        <a:rPr lang="en-GB" sz="1100" spc="0" baseline="0" dirty="0">
                          <a:solidFill>
                            <a:schemeClr val="tx1"/>
                          </a:solidFill>
                          <a:latin typeface="Arial" panose="020B0604020202020204"/>
                          <a:ea typeface="+mn-ea"/>
                          <a:cs typeface="Arial" panose="020B0604020202020204"/>
                        </a:rPr>
                        <a:t> </a:t>
                      </a:r>
                      <a:r>
                        <a:rPr lang="en-GB" sz="1100" spc="0" baseline="0" dirty="0" err="1">
                          <a:solidFill>
                            <a:schemeClr val="tx1"/>
                          </a:solidFill>
                          <a:latin typeface="Arial" panose="020B0604020202020204"/>
                          <a:ea typeface="+mn-ea"/>
                          <a:cs typeface="Arial" panose="020B0604020202020204"/>
                        </a:rPr>
                        <a:t>ou</a:t>
                      </a:r>
                      <a:r>
                        <a:rPr lang="en-GB" sz="1100" spc="0" baseline="0" dirty="0">
                          <a:solidFill>
                            <a:schemeClr val="tx1"/>
                          </a:solidFill>
                          <a:latin typeface="Arial" panose="020B0604020202020204"/>
                          <a:ea typeface="+mn-ea"/>
                          <a:cs typeface="Arial" panose="020B0604020202020204"/>
                        </a:rPr>
                        <a:t> </a:t>
                      </a:r>
                      <a:r>
                        <a:rPr lang="en-GB" sz="1100" spc="0" baseline="0" dirty="0" err="1">
                          <a:solidFill>
                            <a:schemeClr val="tx1"/>
                          </a:solidFill>
                          <a:latin typeface="Arial" panose="020B0604020202020204"/>
                          <a:ea typeface="+mn-ea"/>
                          <a:cs typeface="Arial" panose="020B0604020202020204"/>
                        </a:rPr>
                        <a:t>outras</a:t>
                      </a:r>
                      <a:r>
                        <a:rPr lang="en-GB" sz="1100" spc="0" baseline="0" dirty="0">
                          <a:solidFill>
                            <a:schemeClr val="tx1"/>
                          </a:solidFill>
                          <a:latin typeface="Arial" panose="020B0604020202020204"/>
                          <a:ea typeface="+mn-ea"/>
                          <a:cs typeface="Arial" panose="020B0604020202020204"/>
                        </a:rPr>
                        <a:t> </a:t>
                      </a:r>
                      <a:r>
                        <a:rPr lang="en-GB" sz="1100" spc="0" baseline="0" dirty="0" err="1">
                          <a:solidFill>
                            <a:schemeClr val="tx1"/>
                          </a:solidFill>
                          <a:latin typeface="Arial" panose="020B0604020202020204"/>
                          <a:ea typeface="+mn-ea"/>
                          <a:cs typeface="Arial" panose="020B0604020202020204"/>
                        </a:rPr>
                        <a:t>contribuições</a:t>
                      </a:r>
                      <a:endParaRPr lang="en-GB" sz="1100" spc="0" baseline="0" dirty="0">
                        <a:solidFill>
                          <a:schemeClr val="tx1"/>
                        </a:solidFill>
                        <a:latin typeface="Arial" panose="020B0604020202020204"/>
                        <a:ea typeface="+mn-ea"/>
                        <a:cs typeface="Arial" panose="020B0604020202020204"/>
                      </a:endParaRPr>
                    </a:p>
                    <a:p>
                      <a:pPr marL="82550" indent="0">
                        <a:lnSpc>
                          <a:spcPts val="1275"/>
                        </a:lnSpc>
                        <a:spcBef>
                          <a:spcPts val="200"/>
                        </a:spcBef>
                        <a:spcAft>
                          <a:spcPts val="200"/>
                        </a:spcAft>
                      </a:pPr>
                      <a:r>
                        <a:rPr sz="1100" spc="0" baseline="0" dirty="0" err="1">
                          <a:solidFill>
                            <a:schemeClr val="tx1"/>
                          </a:solidFill>
                          <a:latin typeface="Arial" panose="020B0604020202020204"/>
                          <a:cs typeface="Arial" panose="020B0604020202020204"/>
                        </a:rPr>
                        <a:t>Desafiar</a:t>
                      </a:r>
                      <a:r>
                        <a:rPr sz="1100" spc="0" baseline="0" dirty="0">
                          <a:solidFill>
                            <a:schemeClr val="tx1"/>
                          </a:solidFill>
                          <a:latin typeface="Arial" panose="020B0604020202020204"/>
                          <a:cs typeface="Arial" panose="020B0604020202020204"/>
                        </a:rPr>
                        <a:t> (</a:t>
                      </a:r>
                      <a:r>
                        <a:rPr lang="en-US" sz="1100" spc="0" baseline="0" dirty="0">
                          <a:solidFill>
                            <a:schemeClr val="tx1"/>
                          </a:solidFill>
                          <a:latin typeface="Arial" panose="020B0604020202020204"/>
                          <a:cs typeface="Arial" panose="020B0604020202020204"/>
                        </a:rPr>
                        <a:t>D</a:t>
                      </a:r>
                      <a:r>
                        <a:rPr sz="1100" spc="0" baseline="0" dirty="0">
                          <a:solidFill>
                            <a:schemeClr val="tx1"/>
                          </a:solidFill>
                          <a:latin typeface="Arial" panose="020B0604020202020204"/>
                          <a:cs typeface="Arial" panose="020B0604020202020204"/>
                        </a:rPr>
                        <a:t>): </a:t>
                      </a:r>
                      <a:r>
                        <a:rPr sz="1100" spc="0" baseline="0" dirty="0">
                          <a:latin typeface="Arial" panose="020B0604020202020204"/>
                          <a:cs typeface="Arial" panose="020B0604020202020204"/>
                        </a:rPr>
                        <a:t>Questionar, discordar ou desafiar uma ideia</a:t>
                      </a: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82550" indent="0">
                        <a:lnSpc>
                          <a:spcPts val="1275"/>
                        </a:lnSpc>
                        <a:spcBef>
                          <a:spcPts val="200"/>
                        </a:spcBef>
                        <a:spcAft>
                          <a:spcPts val="200"/>
                        </a:spcAft>
                      </a:pPr>
                      <a:r>
                        <a:rPr sz="1100" spc="0" baseline="0" dirty="0">
                          <a:latin typeface="Arial" panose="020B0604020202020204"/>
                          <a:cs typeface="Arial" panose="020B0604020202020204"/>
                        </a:rPr>
                        <a:t>De onde vieram os esqueletos então?</a:t>
                      </a:r>
                    </a:p>
                    <a:p>
                      <a:pPr marL="82550" indent="0">
                        <a:lnSpc>
                          <a:spcPts val="1275"/>
                        </a:lnSpc>
                        <a:spcBef>
                          <a:spcPts val="200"/>
                        </a:spcBef>
                        <a:spcAft>
                          <a:spcPts val="200"/>
                        </a:spcAft>
                      </a:pPr>
                      <a:endParaRPr sz="1100" spc="0" baseline="0" dirty="0">
                        <a:latin typeface="Arial" panose="020B0604020202020204"/>
                        <a:cs typeface="Arial" panose="020B0604020202020204"/>
                      </a:endParaRPr>
                    </a:p>
                    <a:p>
                      <a:pPr marL="82550" indent="0">
                        <a:lnSpc>
                          <a:spcPts val="1275"/>
                        </a:lnSpc>
                        <a:spcBef>
                          <a:spcPts val="200"/>
                        </a:spcBef>
                        <a:spcAft>
                          <a:spcPts val="200"/>
                        </a:spcAft>
                      </a:pPr>
                      <a:r>
                        <a:rPr sz="1100" spc="0" baseline="0" dirty="0">
                          <a:latin typeface="Arial" panose="020B0604020202020204"/>
                          <a:cs typeface="Arial" panose="020B0604020202020204"/>
                        </a:rPr>
                        <a:t>Não, eu não tenho medo dos esqueletos, eles parecem amigáveis.</a:t>
                      </a: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2"/>
                  </a:ext>
                </a:extLst>
              </a:tr>
              <a:tr h="417575">
                <a:tc>
                  <a:txBody>
                    <a:bodyPr/>
                    <a:lstStyle/>
                    <a:p>
                      <a:pPr marL="82550" indent="0">
                        <a:lnSpc>
                          <a:spcPts val="1275"/>
                        </a:lnSpc>
                        <a:spcBef>
                          <a:spcPts val="200"/>
                        </a:spcBef>
                        <a:spcAft>
                          <a:spcPts val="200"/>
                        </a:spcAft>
                      </a:pPr>
                      <a:r>
                        <a:rPr sz="1100" spc="0" baseline="0" dirty="0">
                          <a:latin typeface="Arial" panose="020B0604020202020204"/>
                          <a:cs typeface="Arial" panose="020B0604020202020204"/>
                        </a:rPr>
                        <a:t>Manter conversas quando envolvidos em trocas de diálogo com seu professor e colegas.</a:t>
                      </a: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82550" marR="0" indent="0" algn="l" defTabSz="914400" eaLnBrk="1" fontAlgn="auto" latinLnBrk="0" hangingPunct="1">
                        <a:lnSpc>
                          <a:spcPct val="121000"/>
                        </a:lnSpc>
                        <a:spcBef>
                          <a:spcPts val="200"/>
                        </a:spcBef>
                        <a:spcAft>
                          <a:spcPts val="200"/>
                        </a:spcAft>
                        <a:buClrTx/>
                        <a:buSzTx/>
                        <a:buFontTx/>
                        <a:buNone/>
                        <a:tabLst/>
                        <a:defRPr/>
                      </a:pPr>
                      <a:r>
                        <a:rPr sz="1100" spc="0" baseline="0" dirty="0">
                          <a:solidFill>
                            <a:schemeClr val="tx1"/>
                          </a:solidFill>
                          <a:latin typeface="Arial" panose="020B0604020202020204"/>
                          <a:ea typeface="+mn-ea"/>
                          <a:cs typeface="Arial" panose="020B0604020202020204"/>
                        </a:rPr>
                        <a:t>Conectar (C): Fazer conexões com contribuições/conhecimento/experiências além do </a:t>
                      </a:r>
                      <a:r>
                        <a:rPr sz="1100" spc="0" baseline="0" dirty="0" err="1">
                          <a:solidFill>
                            <a:schemeClr val="tx1"/>
                          </a:solidFill>
                          <a:latin typeface="Arial" panose="020B0604020202020204"/>
                          <a:ea typeface="+mn-ea"/>
                          <a:cs typeface="Arial" panose="020B0604020202020204"/>
                        </a:rPr>
                        <a:t>diálogo</a:t>
                      </a:r>
                      <a:r>
                        <a:rPr sz="1100" spc="0" baseline="0" dirty="0">
                          <a:solidFill>
                            <a:schemeClr val="tx1"/>
                          </a:solidFill>
                          <a:latin typeface="Arial" panose="020B0604020202020204"/>
                          <a:ea typeface="+mn-ea"/>
                          <a:cs typeface="Arial" panose="020B0604020202020204"/>
                        </a:rPr>
                        <a:t> </a:t>
                      </a:r>
                      <a:r>
                        <a:rPr sz="1100" spc="0" baseline="0" dirty="0" err="1">
                          <a:solidFill>
                            <a:schemeClr val="tx1"/>
                          </a:solidFill>
                          <a:latin typeface="Arial" panose="020B0604020202020204"/>
                          <a:ea typeface="+mn-ea"/>
                          <a:cs typeface="Arial" panose="020B0604020202020204"/>
                        </a:rPr>
                        <a:t>imediato</a:t>
                      </a:r>
                      <a:r>
                        <a:rPr lang="pt-BR" altLang="zh-CN" sz="1100" spc="0" baseline="0" dirty="0">
                          <a:solidFill>
                            <a:schemeClr val="tx1"/>
                          </a:solidFill>
                          <a:latin typeface="Arial" panose="020B0604020202020204"/>
                          <a:ea typeface="+mn-ea"/>
                          <a:cs typeface="Arial" panose="020B0604020202020204"/>
                        </a:rPr>
                        <a:t>, incluindo a vida cotidiana</a:t>
                      </a:r>
                      <a:endParaRPr sz="1100" spc="0" baseline="0" dirty="0">
                        <a:solidFill>
                          <a:schemeClr val="tx1"/>
                        </a:solidFill>
                        <a:latin typeface="Arial" panose="020B0604020202020204"/>
                        <a:ea typeface="+mn-ea"/>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82550" indent="0">
                        <a:lnSpc>
                          <a:spcPts val="1275"/>
                        </a:lnSpc>
                        <a:spcBef>
                          <a:spcPts val="200"/>
                        </a:spcBef>
                        <a:spcAft>
                          <a:spcPts val="200"/>
                        </a:spcAft>
                      </a:pPr>
                      <a:r>
                        <a:rPr sz="1100" spc="0" baseline="0" dirty="0">
                          <a:latin typeface="Arial" panose="020B0604020202020204"/>
                          <a:cs typeface="Arial" panose="020B0604020202020204"/>
                        </a:rPr>
                        <a:t>Fomos para a floresta, fomos</a:t>
                      </a:r>
                    </a:p>
                    <a:p>
                      <a:pPr marL="82550" indent="0">
                        <a:lnSpc>
                          <a:spcPts val="1275"/>
                        </a:lnSpc>
                        <a:spcBef>
                          <a:spcPts val="200"/>
                        </a:spcBef>
                        <a:spcAft>
                          <a:spcPts val="200"/>
                        </a:spcAft>
                      </a:pPr>
                      <a:r>
                        <a:rPr sz="1100" spc="0" baseline="0" dirty="0">
                          <a:latin typeface="Arial" panose="020B0604020202020204"/>
                          <a:cs typeface="Arial" panose="020B0604020202020204"/>
                        </a:rPr>
                        <a:t>tropeçar, tropeçar, tropeçar, tropeçar.</a:t>
                      </a: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3"/>
                  </a:ext>
                </a:extLst>
              </a:tr>
              <a:tr h="417575">
                <a:tc>
                  <a:txBody>
                    <a:bodyPr/>
                    <a:lstStyle/>
                    <a:p>
                      <a:pPr marL="82550" indent="0">
                        <a:lnSpc>
                          <a:spcPts val="1275"/>
                        </a:lnSpc>
                        <a:spcBef>
                          <a:spcPts val="200"/>
                        </a:spcBef>
                        <a:spcAft>
                          <a:spcPts val="200"/>
                        </a:spcAft>
                      </a:pPr>
                      <a:r>
                        <a:rPr sz="1100" spc="0" baseline="0" dirty="0">
                          <a:latin typeface="Arial" panose="020B0604020202020204"/>
                          <a:cs typeface="Arial" panose="020B0604020202020204"/>
                        </a:rPr>
                        <a:t>Falando.</a:t>
                      </a:r>
                    </a:p>
                    <a:p>
                      <a:pPr marL="82550" indent="0">
                        <a:lnSpc>
                          <a:spcPts val="1275"/>
                        </a:lnSpc>
                        <a:spcBef>
                          <a:spcPts val="200"/>
                        </a:spcBef>
                        <a:spcAft>
                          <a:spcPts val="200"/>
                        </a:spcAft>
                      </a:pPr>
                      <a:r>
                        <a:rPr sz="1100" spc="0" baseline="0" dirty="0">
                          <a:latin typeface="Arial" panose="020B0604020202020204"/>
                          <a:cs typeface="Arial" panose="020B0604020202020204"/>
                        </a:rPr>
                        <a:t>Crianças no nível esperado de desenvolvimento irão:</a:t>
                      </a: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CCCCFF"/>
                    </a:solidFill>
                  </a:tcPr>
                </a:tc>
                <a:tc>
                  <a:txBody>
                    <a:bodyPr/>
                    <a:lstStyle/>
                    <a:p>
                      <a:pPr marL="82550" indent="0">
                        <a:spcBef>
                          <a:spcPts val="200"/>
                        </a:spcBef>
                        <a:spcAft>
                          <a:spcPts val="200"/>
                        </a:spcAft>
                      </a:pPr>
                      <a:endParaRPr sz="11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CCCCFF"/>
                    </a:solidFill>
                  </a:tcPr>
                </a:tc>
                <a:tc>
                  <a:txBody>
                    <a:bodyPr/>
                    <a:lstStyle/>
                    <a:p>
                      <a:pPr marL="82550" indent="0">
                        <a:spcBef>
                          <a:spcPts val="200"/>
                        </a:spcBef>
                        <a:spcAft>
                          <a:spcPts val="200"/>
                        </a:spcAft>
                      </a:pPr>
                      <a:endParaRPr sz="1100" spc="0" baseline="0" dirty="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CCCCFF"/>
                    </a:solidFill>
                  </a:tcPr>
                </a:tc>
                <a:extLst>
                  <a:ext uri="{0D108BD9-81ED-4DB2-BD59-A6C34878D82A}">
                    <a16:rowId xmlns:a16="http://schemas.microsoft.com/office/drawing/2014/main" val="10004"/>
                  </a:ext>
                </a:extLst>
              </a:tr>
              <a:tr h="822960">
                <a:tc>
                  <a:txBody>
                    <a:bodyPr/>
                    <a:lstStyle/>
                    <a:p>
                      <a:pPr marL="82550" indent="0">
                        <a:lnSpc>
                          <a:spcPct val="121000"/>
                        </a:lnSpc>
                        <a:spcBef>
                          <a:spcPts val="200"/>
                        </a:spcBef>
                        <a:spcAft>
                          <a:spcPts val="200"/>
                        </a:spcAft>
                      </a:pPr>
                      <a:r>
                        <a:rPr sz="1100" spc="0" baseline="0" dirty="0">
                          <a:solidFill>
                            <a:schemeClr val="tx1"/>
                          </a:solidFill>
                          <a:latin typeface="Arial" panose="020B0604020202020204"/>
                          <a:ea typeface="+mn-ea"/>
                          <a:cs typeface="Arial" panose="020B0604020202020204"/>
                        </a:rPr>
                        <a:t>Participar de discussões em grupos pequenos, em toda a turma e em conversas individuais, oferecendo suas próprias ideias e usando vocabulário recentemente introduzido</a:t>
                      </a: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a:txBody>
                    <a:bodyPr/>
                    <a:lstStyle/>
                    <a:p>
                      <a:pPr marL="82550" indent="0">
                        <a:lnSpc>
                          <a:spcPct val="121000"/>
                        </a:lnSpc>
                        <a:spcBef>
                          <a:spcPts val="200"/>
                        </a:spcBef>
                        <a:spcAft>
                          <a:spcPts val="200"/>
                        </a:spcAft>
                      </a:pPr>
                      <a:r>
                        <a:rPr sz="1100" spc="0" baseline="0" dirty="0">
                          <a:latin typeface="Arial" panose="020B0604020202020204"/>
                          <a:cs typeface="Arial" panose="020B0604020202020204"/>
                        </a:rPr>
                        <a:t>Orientar o Direcionamento do Diálogo ou </a:t>
                      </a:r>
                      <a:r>
                        <a:rPr sz="1100" spc="0" baseline="0" dirty="0" err="1">
                          <a:solidFill>
                            <a:schemeClr val="tx1"/>
                          </a:solidFill>
                          <a:latin typeface="Arial" panose="020B0604020202020204"/>
                          <a:cs typeface="Arial" panose="020B0604020202020204"/>
                        </a:rPr>
                        <a:t>Atividade</a:t>
                      </a:r>
                      <a:r>
                        <a:rPr sz="1100" spc="0" baseline="0" dirty="0">
                          <a:solidFill>
                            <a:schemeClr val="tx1"/>
                          </a:solidFill>
                          <a:latin typeface="Arial" panose="020B0604020202020204"/>
                          <a:cs typeface="Arial" panose="020B0604020202020204"/>
                        </a:rPr>
                        <a:t> (</a:t>
                      </a:r>
                      <a:r>
                        <a:rPr lang="en-US" sz="1100" spc="0" baseline="0" dirty="0">
                          <a:solidFill>
                            <a:schemeClr val="tx1"/>
                          </a:solidFill>
                          <a:latin typeface="Arial" panose="020B0604020202020204"/>
                          <a:cs typeface="Arial" panose="020B0604020202020204"/>
                        </a:rPr>
                        <a:t>O</a:t>
                      </a:r>
                      <a:r>
                        <a:rPr sz="1100" spc="0" baseline="0" dirty="0">
                          <a:solidFill>
                            <a:schemeClr val="tx1"/>
                          </a:solidFill>
                          <a:latin typeface="Arial" panose="020B0604020202020204"/>
                          <a:cs typeface="Arial" panose="020B0604020202020204"/>
                        </a:rPr>
                        <a:t>):</a:t>
                      </a:r>
                      <a:r>
                        <a:rPr sz="1100" spc="0" baseline="0" dirty="0">
                          <a:latin typeface="Arial" panose="020B0604020202020204"/>
                          <a:cs typeface="Arial" panose="020B0604020202020204"/>
                        </a:rPr>
                        <a:t> Assumir a responsabilidade por moldar a atividade ou focar o diálogo em uma direção desejada</a:t>
                      </a: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a:txBody>
                    <a:bodyPr/>
                    <a:lstStyle/>
                    <a:p>
                      <a:pPr marL="82550" indent="0">
                        <a:lnSpc>
                          <a:spcPts val="1275"/>
                        </a:lnSpc>
                        <a:spcBef>
                          <a:spcPts val="200"/>
                        </a:spcBef>
                        <a:spcAft>
                          <a:spcPts val="200"/>
                        </a:spcAft>
                      </a:pPr>
                      <a:r>
                        <a:rPr sz="1100" spc="0" baseline="0" dirty="0">
                          <a:latin typeface="Arial" panose="020B0604020202020204"/>
                          <a:cs typeface="Arial" panose="020B0604020202020204"/>
                        </a:rPr>
                        <a:t>Pegue essa tigela grande, então você pode ser o papai urso. Eu vou ser a mamãe urso.</a:t>
                      </a: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extLst>
                  <a:ext uri="{0D108BD9-81ED-4DB2-BD59-A6C34878D82A}">
                    <a16:rowId xmlns:a16="http://schemas.microsoft.com/office/drawing/2014/main" val="10005"/>
                  </a:ext>
                </a:extLst>
              </a:tr>
              <a:tr h="621791">
                <a:tc>
                  <a:txBody>
                    <a:bodyPr/>
                    <a:lstStyle/>
                    <a:p>
                      <a:pPr marL="82550" indent="0">
                        <a:lnSpc>
                          <a:spcPct val="121000"/>
                        </a:lnSpc>
                        <a:spcBef>
                          <a:spcPts val="200"/>
                        </a:spcBef>
                        <a:spcAft>
                          <a:spcPts val="200"/>
                        </a:spcAft>
                      </a:pPr>
                      <a:r>
                        <a:rPr sz="1100" spc="0" baseline="0" dirty="0">
                          <a:latin typeface="Arial" panose="020B0604020202020204"/>
                          <a:cs typeface="Arial" panose="020B0604020202020204"/>
                        </a:rPr>
                        <a:t>Oferecer explicações sobre por que coisas podem acontecer, fazendo uso do vocabulário recentemente introduzido de histórias, não-ficção, rimas e poemas quando apropriado.</a:t>
                      </a:r>
                    </a:p>
                  </a:txBody>
                  <a:tcPr marL="0" marR="0" marT="0"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a:txBody>
                    <a:bodyPr/>
                    <a:lstStyle/>
                    <a:p>
                      <a:pPr marL="82550" indent="0">
                        <a:lnSpc>
                          <a:spcPct val="121000"/>
                        </a:lnSpc>
                        <a:spcBef>
                          <a:spcPts val="200"/>
                        </a:spcBef>
                        <a:spcAft>
                          <a:spcPts val="200"/>
                        </a:spcAft>
                      </a:pPr>
                      <a:r>
                        <a:rPr sz="1100" spc="0" baseline="0" dirty="0">
                          <a:latin typeface="Arial" panose="020B0604020202020204"/>
                          <a:cs typeface="Arial" panose="020B0604020202020204"/>
                        </a:rPr>
                        <a:t>Tornar o Raciocínio </a:t>
                      </a:r>
                      <a:r>
                        <a:rPr sz="1100" spc="0" baseline="0" dirty="0" err="1">
                          <a:solidFill>
                            <a:schemeClr val="tx1"/>
                          </a:solidFill>
                          <a:latin typeface="Arial" panose="020B0604020202020204"/>
                          <a:cs typeface="Arial" panose="020B0604020202020204"/>
                        </a:rPr>
                        <a:t>Explícito</a:t>
                      </a:r>
                      <a:r>
                        <a:rPr sz="1100" spc="0" baseline="0" dirty="0">
                          <a:solidFill>
                            <a:schemeClr val="tx1"/>
                          </a:solidFill>
                          <a:latin typeface="Arial" panose="020B0604020202020204"/>
                          <a:cs typeface="Arial" panose="020B0604020202020204"/>
                        </a:rPr>
                        <a:t> (</a:t>
                      </a:r>
                      <a:r>
                        <a:rPr lang="en-US" sz="1100" spc="0" baseline="0" dirty="0">
                          <a:solidFill>
                            <a:schemeClr val="tx1"/>
                          </a:solidFill>
                          <a:latin typeface="Arial" panose="020B0604020202020204"/>
                          <a:cs typeface="Arial" panose="020B0604020202020204"/>
                        </a:rPr>
                        <a:t>T</a:t>
                      </a:r>
                      <a:r>
                        <a:rPr sz="1100" spc="0" baseline="0" dirty="0">
                          <a:solidFill>
                            <a:schemeClr val="tx1"/>
                          </a:solidFill>
                          <a:latin typeface="Arial" panose="020B0604020202020204"/>
                          <a:cs typeface="Arial" panose="020B0604020202020204"/>
                        </a:rPr>
                        <a:t>R): explicar, justificar ou usar o pensamento de possibilidade </a:t>
                      </a:r>
                      <a:r>
                        <a:rPr sz="1100" spc="0" baseline="0" dirty="0">
                          <a:latin typeface="Arial" panose="020B0604020202020204"/>
                          <a:cs typeface="Arial" panose="020B0604020202020204"/>
                        </a:rPr>
                        <a:t>relacionado às próprias ideias ou às ideias dos outros</a:t>
                      </a:r>
                    </a:p>
                  </a:txBody>
                  <a:tcPr marL="0" marR="0" marT="0"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a:txBody>
                    <a:bodyPr/>
                    <a:lstStyle/>
                    <a:p>
                      <a:pPr marL="82550" indent="0">
                        <a:lnSpc>
                          <a:spcPts val="1275"/>
                        </a:lnSpc>
                        <a:spcBef>
                          <a:spcPts val="200"/>
                        </a:spcBef>
                        <a:spcAft>
                          <a:spcPts val="200"/>
                        </a:spcAft>
                      </a:pPr>
                      <a:r>
                        <a:rPr sz="1100" spc="0" baseline="0" dirty="0">
                          <a:latin typeface="Arial" panose="020B0604020202020204"/>
                          <a:cs typeface="Arial" panose="020B0604020202020204"/>
                        </a:rPr>
                        <a:t>Acho que se eu fizesse uma sanduíche de geleia gigante, o pão ficaria muito molhado.</a:t>
                      </a:r>
                    </a:p>
                  </a:txBody>
                  <a:tcPr marL="0" marR="0" marT="0"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extLst>
                  <a:ext uri="{0D108BD9-81ED-4DB2-BD59-A6C34878D82A}">
                    <a16:rowId xmlns:a16="http://schemas.microsoft.com/office/drawing/2014/main" val="10006"/>
                  </a:ext>
                </a:extLst>
              </a:tr>
            </a:tbl>
          </a:graphicData>
        </a:graphic>
      </p:graphicFrame>
      <p:sp>
        <p:nvSpPr>
          <p:cNvPr id="3" name="object 3"/>
          <p:cNvSpPr txBox="1"/>
          <p:nvPr/>
        </p:nvSpPr>
        <p:spPr>
          <a:xfrm>
            <a:off x="407033" y="181609"/>
            <a:ext cx="4711067" cy="1693412"/>
          </a:xfrm>
          <a:prstGeom prst="rect">
            <a:avLst/>
          </a:prstGeom>
          <a:ln w="31733">
            <a:solidFill>
              <a:srgbClr val="2791A6"/>
            </a:solidFill>
          </a:ln>
        </p:spPr>
        <p:txBody>
          <a:bodyPr vert="horz" wrap="square" lIns="0" tIns="76835" rIns="0" bIns="0" rtlCol="0">
            <a:spAutoFit/>
          </a:bodyPr>
          <a:lstStyle/>
          <a:p>
            <a:pPr marL="95250" algn="ctr">
              <a:lnSpc>
                <a:spcPct val="100000"/>
              </a:lnSpc>
              <a:spcBef>
                <a:spcPts val="605"/>
              </a:spcBef>
            </a:pPr>
            <a:r>
              <a:rPr sz="1600" b="1" dirty="0">
                <a:latin typeface="Arial" panose="020B0604020202020204"/>
                <a:cs typeface="Arial" panose="020B0604020202020204"/>
              </a:rPr>
              <a:t>Diálogo com crianças pequenas</a:t>
            </a:r>
          </a:p>
          <a:p>
            <a:pPr marL="95250" fontAlgn="auto">
              <a:lnSpc>
                <a:spcPct val="100000"/>
              </a:lnSpc>
              <a:spcBef>
                <a:spcPts val="600"/>
              </a:spcBef>
            </a:pPr>
            <a:r>
              <a:rPr sz="1200" dirty="0">
                <a:latin typeface="Arial Unicode MS"/>
                <a:cs typeface="Arial Unicode MS"/>
              </a:rPr>
              <a:t>O diálogo está no centro da educação nos anos pré-escolares (idades de 2 a 5 anos). Existem várias maneiras pelas quais realizar uma investigação T-SEDA ajudará a identificar os tipos de diálogo que as crianças estão utilizando nesta fase. A tabela abaixo mostra habilidades de fala e escuta retiradas de um currículo nacional (Inglaterra). Você poderia aplicar essas habilidades em seu próprio contexto nacional?</a:t>
            </a:r>
          </a:p>
        </p:txBody>
      </p:sp>
      <p:sp>
        <p:nvSpPr>
          <p:cNvPr id="4" name="object 4"/>
          <p:cNvSpPr/>
          <p:nvPr/>
        </p:nvSpPr>
        <p:spPr>
          <a:xfrm>
            <a:off x="6718299" y="200025"/>
            <a:ext cx="2790697" cy="1645939"/>
          </a:xfrm>
          <a:prstGeom prst="rect">
            <a:avLst/>
          </a:prstGeom>
          <a:blipFill>
            <a:blip r:embed="rId3" cstate="print"/>
            <a:stretch>
              <a:fillRect/>
            </a:stretch>
          </a:blipFill>
        </p:spPr>
        <p:txBody>
          <a:bodyPr wrap="square" lIns="0" tIns="0" rIns="0" bIns="0" rtlCol="0"/>
          <a:lstStyle/>
          <a:p>
            <a:endParaRPr/>
          </a:p>
        </p:txBody>
      </p:sp>
      <p:sp>
        <p:nvSpPr>
          <p:cNvPr id="5" name="object 5"/>
          <p:cNvSpPr txBox="1"/>
          <p:nvPr/>
        </p:nvSpPr>
        <p:spPr>
          <a:xfrm>
            <a:off x="5262662" y="7088109"/>
            <a:ext cx="167005" cy="167640"/>
          </a:xfrm>
          <a:prstGeom prst="rect">
            <a:avLst/>
          </a:prstGeom>
        </p:spPr>
        <p:txBody>
          <a:bodyPr vert="horz" wrap="square" lIns="0" tIns="635" rIns="0" bIns="0" rtlCol="0">
            <a:spAutoFit/>
          </a:bodyPr>
          <a:lstStyle/>
          <a:p>
            <a:pPr marL="12700">
              <a:lnSpc>
                <a:spcPct val="100000"/>
              </a:lnSpc>
              <a:spcBef>
                <a:spcPts val="5"/>
              </a:spcBef>
            </a:pPr>
            <a:r>
              <a:rPr sz="1000" spc="-5" dirty="0">
                <a:latin typeface="Arial" panose="020B0604020202020204"/>
                <a:cs typeface="Arial" panose="020B0604020202020204"/>
              </a:rPr>
              <a:t>10</a:t>
            </a:r>
            <a:endParaRPr sz="1000">
              <a:latin typeface="Arial" panose="020B0604020202020204"/>
              <a:cs typeface="Arial" panose="020B0604020202020204"/>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2733226" y="352425"/>
            <a:ext cx="4975674" cy="245745"/>
          </a:xfrm>
          <a:prstGeom prst="rect">
            <a:avLst/>
          </a:prstGeom>
        </p:spPr>
        <p:txBody>
          <a:bodyPr vert="horz" wrap="square" lIns="0" tIns="0" rIns="0" bIns="0" rtlCol="0">
            <a:spAutoFit/>
          </a:bodyPr>
          <a:lstStyle/>
          <a:p>
            <a:pPr marL="12700">
              <a:lnSpc>
                <a:spcPct val="100000"/>
              </a:lnSpc>
            </a:pPr>
            <a:r>
              <a:rPr sz="1600" b="1" dirty="0">
                <a:latin typeface="Arial" panose="020B0604020202020204"/>
                <a:cs typeface="Arial" panose="020B0604020202020204"/>
              </a:rPr>
              <a:t>Diálogo no Ensino Superior e com </a:t>
            </a:r>
            <a:r>
              <a:rPr lang="en-US" sz="1600" b="1" dirty="0" err="1">
                <a:latin typeface="Arial" panose="020B0604020202020204"/>
                <a:cs typeface="Arial" panose="020B0604020202020204"/>
              </a:rPr>
              <a:t>a</a:t>
            </a:r>
            <a:r>
              <a:rPr sz="1600" b="1" dirty="0" err="1">
                <a:latin typeface="Arial" panose="020B0604020202020204"/>
                <a:cs typeface="Arial" panose="020B0604020202020204"/>
              </a:rPr>
              <a:t>lunos</a:t>
            </a:r>
            <a:r>
              <a:rPr sz="1600" b="1" dirty="0">
                <a:latin typeface="Arial" panose="020B0604020202020204"/>
                <a:cs typeface="Arial" panose="020B0604020202020204"/>
              </a:rPr>
              <a:t> </a:t>
            </a:r>
            <a:r>
              <a:rPr lang="en-US" sz="1600" b="1" dirty="0" err="1">
                <a:latin typeface="Arial" panose="020B0604020202020204"/>
                <a:cs typeface="Arial" panose="020B0604020202020204"/>
              </a:rPr>
              <a:t>a</a:t>
            </a:r>
            <a:r>
              <a:rPr sz="1600" b="1" dirty="0" err="1">
                <a:latin typeface="Arial" panose="020B0604020202020204"/>
                <a:cs typeface="Arial" panose="020B0604020202020204"/>
              </a:rPr>
              <a:t>dultos</a:t>
            </a:r>
            <a:endParaRPr sz="1600" b="1" dirty="0">
              <a:latin typeface="Arial" panose="020B0604020202020204"/>
              <a:cs typeface="Arial" panose="020B0604020202020204"/>
            </a:endParaRPr>
          </a:p>
        </p:txBody>
      </p:sp>
      <p:sp>
        <p:nvSpPr>
          <p:cNvPr id="3" name="object 3"/>
          <p:cNvSpPr/>
          <p:nvPr/>
        </p:nvSpPr>
        <p:spPr>
          <a:xfrm>
            <a:off x="393700" y="809625"/>
            <a:ext cx="5035967" cy="6629400"/>
          </a:xfrm>
          <a:custGeom>
            <a:avLst/>
            <a:gdLst/>
            <a:ahLst/>
            <a:cxnLst/>
            <a:rect l="l" t="t" r="r" b="b"/>
            <a:pathLst>
              <a:path w="4718685" h="6042025">
                <a:moveTo>
                  <a:pt x="0" y="0"/>
                </a:moveTo>
                <a:lnTo>
                  <a:pt x="4718563" y="0"/>
                </a:lnTo>
                <a:lnTo>
                  <a:pt x="4718563" y="6041863"/>
                </a:lnTo>
                <a:lnTo>
                  <a:pt x="0" y="6041863"/>
                </a:lnTo>
                <a:lnTo>
                  <a:pt x="0" y="0"/>
                </a:lnTo>
                <a:close/>
              </a:path>
            </a:pathLst>
          </a:custGeom>
          <a:ln w="31733">
            <a:solidFill>
              <a:srgbClr val="2791A6"/>
            </a:solidFill>
          </a:ln>
        </p:spPr>
        <p:txBody>
          <a:bodyPr wrap="square" lIns="0" tIns="0" rIns="0" bIns="0" rtlCol="0"/>
          <a:lstStyle/>
          <a:p>
            <a:endParaRPr/>
          </a:p>
        </p:txBody>
      </p:sp>
      <p:sp>
        <p:nvSpPr>
          <p:cNvPr id="4" name="object 4"/>
          <p:cNvSpPr txBox="1"/>
          <p:nvPr/>
        </p:nvSpPr>
        <p:spPr>
          <a:xfrm>
            <a:off x="519242" y="809625"/>
            <a:ext cx="4794129" cy="6694170"/>
          </a:xfrm>
          <a:prstGeom prst="rect">
            <a:avLst/>
          </a:prstGeom>
        </p:spPr>
        <p:txBody>
          <a:bodyPr vert="horz" wrap="square" lIns="0" tIns="0" rIns="0" bIns="0" rtlCol="0">
            <a:spAutoFit/>
          </a:bodyPr>
          <a:lstStyle/>
          <a:p>
            <a:pPr marL="93663" marR="5080">
              <a:lnSpc>
                <a:spcPct val="121000"/>
              </a:lnSpc>
            </a:pPr>
            <a:r>
              <a:rPr sz="1200" kern="0" dirty="0">
                <a:latin typeface="Arial Unicode MS" panose="020B0604020202020204" charset="-122"/>
                <a:cs typeface="Arial Unicode MS" panose="020B0604020202020204" charset="-122"/>
              </a:rPr>
              <a:t>O diálogo educacional também desempenha um papel valioso no ensino superior (ES) e na aprendizagem de adultos. Professores universitários em vários países conduziram investigações bem-sucedidas usando os recursos do T-SEDA em suas universidades, onde acreditavam que mais diálogo seria valioso para a aprendizagem dos alunos. Aqui estão alguns exemplos de contextos do ensino superior.</a:t>
            </a:r>
          </a:p>
          <a:p>
            <a:pPr marL="93663" marR="5080">
              <a:lnSpc>
                <a:spcPct val="121000"/>
              </a:lnSpc>
            </a:pPr>
            <a:r>
              <a:rPr sz="1200" kern="0" dirty="0">
                <a:latin typeface="Arial Unicode MS" panose="020B0604020202020204" charset="-122"/>
                <a:cs typeface="Arial Unicode MS" panose="020B0604020202020204" charset="-122"/>
              </a:rPr>
              <a:t>Steven é um professor de direito que utilizou os recursos do T-SEDA para conduzir sua própria investigação. Ele observou que o valor da educação dialógica está em promover as habilidades de </a:t>
            </a:r>
            <a:r>
              <a:rPr sz="1200" kern="0" dirty="0" err="1">
                <a:latin typeface="Arial Unicode MS" panose="020B0604020202020204" charset="-122"/>
                <a:cs typeface="Arial Unicode MS" panose="020B0604020202020204" charset="-122"/>
              </a:rPr>
              <a:t>aprendizado</a:t>
            </a:r>
            <a:r>
              <a:rPr sz="1200" kern="0" dirty="0">
                <a:latin typeface="Arial Unicode MS" panose="020B0604020202020204" charset="-122"/>
                <a:cs typeface="Arial Unicode MS" panose="020B0604020202020204" charset="-122"/>
              </a:rPr>
              <a:t> </a:t>
            </a:r>
            <a:r>
              <a:rPr sz="1200" kern="0" dirty="0" err="1">
                <a:latin typeface="Arial Unicode MS" panose="020B0604020202020204" charset="-122"/>
                <a:cs typeface="Arial Unicode MS" panose="020B0604020202020204" charset="-122"/>
              </a:rPr>
              <a:t>autodirigido</a:t>
            </a:r>
            <a:r>
              <a:rPr lang="pt-BR" sz="1200" kern="0" dirty="0">
                <a:latin typeface="Arial Unicode MS" panose="020B0604020202020204" charset="-122"/>
                <a:cs typeface="Arial Unicode MS" panose="020B0604020202020204" charset="-122"/>
              </a:rPr>
              <a:t>,</a:t>
            </a:r>
            <a:r>
              <a:rPr sz="1200" kern="0" dirty="0">
                <a:latin typeface="Arial Unicode MS" panose="020B0604020202020204" charset="-122"/>
                <a:cs typeface="Arial Unicode MS" panose="020B0604020202020204" charset="-122"/>
              </a:rPr>
              <a:t> que são importantes nos contextos do ensino superior.</a:t>
            </a:r>
          </a:p>
          <a:p>
            <a:pPr marL="93663" marR="5080">
              <a:lnSpc>
                <a:spcPct val="121000"/>
              </a:lnSpc>
            </a:pPr>
            <a:r>
              <a:rPr sz="1200" kern="0" dirty="0">
                <a:latin typeface="Arial Unicode MS" panose="020B0604020202020204" charset="-122"/>
                <a:cs typeface="Arial Unicode MS" panose="020B0604020202020204" charset="-122"/>
              </a:rPr>
              <a:t>Steven também percebeu que os diferentes tipos de ambiente de aprendizado no ensino superior poderiam promover diferentes formas de interação dialógica. Em uma situação de palestra maior, ele descobriu que fazer perguntas abertas era uma maneira de incentivar os alunos a se envolverem no diálogo.</a:t>
            </a:r>
          </a:p>
          <a:p>
            <a:pPr marL="93663" marR="5080">
              <a:lnSpc>
                <a:spcPct val="121000"/>
              </a:lnSpc>
            </a:pPr>
            <a:r>
              <a:rPr sz="1200" kern="0" dirty="0">
                <a:latin typeface="Arial Unicode MS" panose="020B0604020202020204" charset="-122"/>
                <a:cs typeface="Arial Unicode MS" panose="020B0604020202020204" charset="-122"/>
              </a:rPr>
              <a:t>Por exemplo, quando fez a pergunta em uma palestra 'Deveria a Lei de Investimento Internacional estar de alguma forma envolvida com os esforços de Combate à Lavagem de Dinheiro / Financiamento ao Terrorismo, ou deveriam ser mutuamente exclusivos?', ele não estava procurando uma resposta predefinida. Em vez disso, ele queria que os alunos 'começassem a explorar, analisar e avaliar a pergunta usando seu diálogo interno'. Em seguida, eles poderiam discutir a pergunta em um grupo de seminário menor em um momento posterior e considerar como os outros tinham pensado sobre a questão.</a:t>
            </a:r>
          </a:p>
          <a:p>
            <a:pPr marL="93663" marR="5080">
              <a:lnSpc>
                <a:spcPct val="121000"/>
              </a:lnSpc>
            </a:pPr>
            <a:r>
              <a:rPr sz="1200" kern="0" dirty="0">
                <a:latin typeface="Arial Unicode MS" panose="020B0604020202020204" charset="-122"/>
                <a:cs typeface="Arial Unicode MS" panose="020B0604020202020204" charset="-122"/>
              </a:rPr>
              <a:t>Steven concluiu que as práticas dialógicas sugeridas no toolkit T-SEDA poderiam ser usadas em conjunto com o conteúdo do ensino superior para permitir que os alunos discutissem questões com maior profundidade e desenvolvessem maior criticidade sobre o </a:t>
            </a:r>
            <a:r>
              <a:rPr sz="1200" kern="0" dirty="0" err="1">
                <a:latin typeface="Arial Unicode MS" panose="020B0604020202020204" charset="-122"/>
                <a:cs typeface="Arial Unicode MS" panose="020B0604020202020204" charset="-122"/>
              </a:rPr>
              <a:t>assunto</a:t>
            </a:r>
            <a:r>
              <a:rPr sz="1200" kern="0" dirty="0">
                <a:latin typeface="Arial Unicode MS" panose="020B0604020202020204" charset="-122"/>
                <a:cs typeface="Arial Unicode MS" panose="020B0604020202020204" charset="-122"/>
              </a:rPr>
              <a:t>.</a:t>
            </a:r>
            <a:endParaRPr lang="en-US" sz="1200" kern="0" dirty="0">
              <a:latin typeface="Arial Unicode MS" panose="020B0604020202020204" charset="-122"/>
              <a:cs typeface="Arial Unicode MS" panose="020B0604020202020204" charset="-122"/>
            </a:endParaRPr>
          </a:p>
        </p:txBody>
      </p:sp>
      <p:sp>
        <p:nvSpPr>
          <p:cNvPr id="5" name="object 5"/>
          <p:cNvSpPr txBox="1"/>
          <p:nvPr/>
        </p:nvSpPr>
        <p:spPr>
          <a:xfrm>
            <a:off x="5678042" y="809625"/>
            <a:ext cx="4718685" cy="2535631"/>
          </a:xfrm>
          <a:prstGeom prst="rect">
            <a:avLst/>
          </a:prstGeom>
          <a:ln w="31733">
            <a:solidFill>
              <a:srgbClr val="2791A6"/>
            </a:solidFill>
          </a:ln>
        </p:spPr>
        <p:txBody>
          <a:bodyPr vert="horz" wrap="square" lIns="0" tIns="38735" rIns="0" bIns="0" rtlCol="0">
            <a:spAutoFit/>
          </a:bodyPr>
          <a:lstStyle/>
          <a:p>
            <a:pPr marL="81915" marR="95885" algn="just">
              <a:lnSpc>
                <a:spcPct val="121000"/>
              </a:lnSpc>
              <a:spcBef>
                <a:spcPts val="305"/>
              </a:spcBef>
            </a:pPr>
            <a:r>
              <a:rPr sz="1200" dirty="0">
                <a:latin typeface="Arial Unicode MS" panose="020B0604020202020204" charset="-122"/>
                <a:cs typeface="Arial Unicode MS" panose="020B0604020202020204" charset="-122"/>
              </a:rPr>
              <a:t>Kathren ensina inglês como segunda língua (ESL) para adultos. Ela conduziu uma investigação T-SEDA para criar um ambiente de sala de aula de apoio, aumentar o envolvimento e permitir que os alunos explorem o conteúdo de suas lições de forma mais criativa. Ela estava particularmente interessada no uso de regras para as interações verbais.</a:t>
            </a:r>
          </a:p>
          <a:p>
            <a:pPr marL="81915" marR="95885" algn="just">
              <a:lnSpc>
                <a:spcPct val="121000"/>
              </a:lnSpc>
              <a:spcBef>
                <a:spcPts val="305"/>
              </a:spcBef>
            </a:pPr>
            <a:r>
              <a:rPr sz="1200" dirty="0">
                <a:latin typeface="Arial Unicode MS" panose="020B0604020202020204" charset="-122"/>
                <a:cs typeface="Arial Unicode MS" panose="020B0604020202020204" charset="-122"/>
              </a:rPr>
              <a:t>Kathren descobriu que a investigação permitiu que ela prestasse mais atenção a aspectos de seu próprio ensino, como os tipos de perguntas que estava fazendo. Seus alunos falavam muito durante suas aulas, desafiando as ideias uns dos outros e expandindo o que os outros haviam </a:t>
            </a:r>
            <a:r>
              <a:rPr sz="1200" dirty="0" err="1">
                <a:latin typeface="Arial Unicode MS" panose="020B0604020202020204" charset="-122"/>
                <a:cs typeface="Arial Unicode MS" panose="020B0604020202020204" charset="-122"/>
              </a:rPr>
              <a:t>dito</a:t>
            </a:r>
            <a:r>
              <a:rPr sz="1200" dirty="0">
                <a:latin typeface="Arial Unicode MS" panose="020B0604020202020204" charset="-122"/>
                <a:cs typeface="Arial Unicode MS" panose="020B0604020202020204" charset="-122"/>
              </a:rPr>
              <a:t>.</a:t>
            </a:r>
            <a:endParaRPr lang="en-US" sz="1200" dirty="0">
              <a:latin typeface="Arial Unicode MS" panose="020B0604020202020204" charset="-122"/>
              <a:cs typeface="Arial Unicode MS" panose="020B0604020202020204" charset="-122"/>
            </a:endParaRPr>
          </a:p>
        </p:txBody>
      </p:sp>
      <p:sp>
        <p:nvSpPr>
          <p:cNvPr id="6" name="object 6"/>
          <p:cNvSpPr/>
          <p:nvPr/>
        </p:nvSpPr>
        <p:spPr>
          <a:xfrm>
            <a:off x="7764030" y="5307210"/>
            <a:ext cx="2632697" cy="1974849"/>
          </a:xfrm>
          <a:prstGeom prst="rect">
            <a:avLst/>
          </a:prstGeom>
          <a:blipFill>
            <a:blip r:embed="rId3" cstate="print"/>
            <a:stretch>
              <a:fillRect/>
            </a:stretch>
          </a:blipFill>
        </p:spPr>
        <p:txBody>
          <a:bodyPr wrap="square" lIns="0" tIns="0" rIns="0" bIns="0" rtlCol="0"/>
          <a:lstStyle/>
          <a:p>
            <a:endParaRPr/>
          </a:p>
        </p:txBody>
      </p:sp>
      <p:sp>
        <p:nvSpPr>
          <p:cNvPr id="7" name="object 7"/>
          <p:cNvSpPr/>
          <p:nvPr/>
        </p:nvSpPr>
        <p:spPr>
          <a:xfrm>
            <a:off x="5493264" y="4111507"/>
            <a:ext cx="3129401" cy="2125980"/>
          </a:xfrm>
          <a:custGeom>
            <a:avLst/>
            <a:gdLst/>
            <a:ahLst/>
            <a:cxnLst/>
            <a:rect l="l" t="t" r="r" b="b"/>
            <a:pathLst>
              <a:path w="3318509" h="2125979">
                <a:moveTo>
                  <a:pt x="1382712" y="1382395"/>
                </a:moveTo>
                <a:lnTo>
                  <a:pt x="553085" y="1382395"/>
                </a:lnTo>
                <a:lnTo>
                  <a:pt x="1635760" y="2125751"/>
                </a:lnTo>
                <a:lnTo>
                  <a:pt x="1382712" y="1382395"/>
                </a:lnTo>
                <a:close/>
              </a:path>
              <a:path w="3318509" h="2125979">
                <a:moveTo>
                  <a:pt x="3088106" y="0"/>
                </a:moveTo>
                <a:lnTo>
                  <a:pt x="230403" y="0"/>
                </a:lnTo>
                <a:lnTo>
                  <a:pt x="183967" y="4680"/>
                </a:lnTo>
                <a:lnTo>
                  <a:pt x="140717" y="18105"/>
                </a:lnTo>
                <a:lnTo>
                  <a:pt x="101580" y="39347"/>
                </a:lnTo>
                <a:lnTo>
                  <a:pt x="67481" y="67481"/>
                </a:lnTo>
                <a:lnTo>
                  <a:pt x="39347" y="101580"/>
                </a:lnTo>
                <a:lnTo>
                  <a:pt x="18105" y="140717"/>
                </a:lnTo>
                <a:lnTo>
                  <a:pt x="4680" y="183967"/>
                </a:lnTo>
                <a:lnTo>
                  <a:pt x="0" y="230403"/>
                </a:lnTo>
                <a:lnTo>
                  <a:pt x="0" y="1151991"/>
                </a:lnTo>
                <a:lnTo>
                  <a:pt x="4680" y="1198423"/>
                </a:lnTo>
                <a:lnTo>
                  <a:pt x="18105" y="1241672"/>
                </a:lnTo>
                <a:lnTo>
                  <a:pt x="39347" y="1280809"/>
                </a:lnTo>
                <a:lnTo>
                  <a:pt x="67481" y="1314908"/>
                </a:lnTo>
                <a:lnTo>
                  <a:pt x="101580" y="1343043"/>
                </a:lnTo>
                <a:lnTo>
                  <a:pt x="140717" y="1364287"/>
                </a:lnTo>
                <a:lnTo>
                  <a:pt x="183967" y="1377713"/>
                </a:lnTo>
                <a:lnTo>
                  <a:pt x="230403" y="1382395"/>
                </a:lnTo>
                <a:lnTo>
                  <a:pt x="3088106" y="1382395"/>
                </a:lnTo>
                <a:lnTo>
                  <a:pt x="3134542" y="1377713"/>
                </a:lnTo>
                <a:lnTo>
                  <a:pt x="3177792" y="1364287"/>
                </a:lnTo>
                <a:lnTo>
                  <a:pt x="3216929" y="1343043"/>
                </a:lnTo>
                <a:lnTo>
                  <a:pt x="3251028" y="1314908"/>
                </a:lnTo>
                <a:lnTo>
                  <a:pt x="3279162" y="1280809"/>
                </a:lnTo>
                <a:lnTo>
                  <a:pt x="3300404" y="1241672"/>
                </a:lnTo>
                <a:lnTo>
                  <a:pt x="3313829" y="1198423"/>
                </a:lnTo>
                <a:lnTo>
                  <a:pt x="3318510" y="1151991"/>
                </a:lnTo>
                <a:lnTo>
                  <a:pt x="3318510" y="230403"/>
                </a:lnTo>
                <a:lnTo>
                  <a:pt x="3313829" y="183967"/>
                </a:lnTo>
                <a:lnTo>
                  <a:pt x="3300404" y="140717"/>
                </a:lnTo>
                <a:lnTo>
                  <a:pt x="3279162" y="101580"/>
                </a:lnTo>
                <a:lnTo>
                  <a:pt x="3251028" y="67481"/>
                </a:lnTo>
                <a:lnTo>
                  <a:pt x="3216929" y="39347"/>
                </a:lnTo>
                <a:lnTo>
                  <a:pt x="3177792" y="18105"/>
                </a:lnTo>
                <a:lnTo>
                  <a:pt x="3134542" y="4680"/>
                </a:lnTo>
                <a:lnTo>
                  <a:pt x="3088106" y="0"/>
                </a:lnTo>
                <a:close/>
              </a:path>
            </a:pathLst>
          </a:custGeom>
          <a:solidFill>
            <a:srgbClr val="FFFFFF"/>
          </a:solidFill>
        </p:spPr>
        <p:txBody>
          <a:bodyPr wrap="square" lIns="0" tIns="0" rIns="0" bIns="0" rtlCol="0"/>
          <a:lstStyle/>
          <a:p>
            <a:endParaRPr/>
          </a:p>
        </p:txBody>
      </p:sp>
      <p:sp>
        <p:nvSpPr>
          <p:cNvPr id="8" name="object 8"/>
          <p:cNvSpPr/>
          <p:nvPr/>
        </p:nvSpPr>
        <p:spPr>
          <a:xfrm>
            <a:off x="5537714" y="4111507"/>
            <a:ext cx="3237986" cy="2125980"/>
          </a:xfrm>
          <a:custGeom>
            <a:avLst/>
            <a:gdLst/>
            <a:ahLst/>
            <a:cxnLst/>
            <a:rect l="l" t="t" r="r" b="b"/>
            <a:pathLst>
              <a:path w="3382009" h="2125979">
                <a:moveTo>
                  <a:pt x="50749" y="898702"/>
                </a:moveTo>
                <a:lnTo>
                  <a:pt x="31750" y="899183"/>
                </a:lnTo>
                <a:lnTo>
                  <a:pt x="31750" y="1151991"/>
                </a:lnTo>
                <a:lnTo>
                  <a:pt x="36436" y="1198422"/>
                </a:lnTo>
                <a:lnTo>
                  <a:pt x="49860" y="1241679"/>
                </a:lnTo>
                <a:lnTo>
                  <a:pt x="71094" y="1280807"/>
                </a:lnTo>
                <a:lnTo>
                  <a:pt x="99237" y="1314907"/>
                </a:lnTo>
                <a:lnTo>
                  <a:pt x="133337" y="1343050"/>
                </a:lnTo>
                <a:lnTo>
                  <a:pt x="172466" y="1364284"/>
                </a:lnTo>
                <a:lnTo>
                  <a:pt x="215722" y="1377708"/>
                </a:lnTo>
                <a:lnTo>
                  <a:pt x="262153" y="1382395"/>
                </a:lnTo>
                <a:lnTo>
                  <a:pt x="584835" y="1382395"/>
                </a:lnTo>
                <a:lnTo>
                  <a:pt x="1667510" y="2125751"/>
                </a:lnTo>
                <a:lnTo>
                  <a:pt x="1640169" y="2045436"/>
                </a:lnTo>
                <a:lnTo>
                  <a:pt x="1606626" y="2045436"/>
                </a:lnTo>
                <a:lnTo>
                  <a:pt x="594690" y="1350645"/>
                </a:lnTo>
                <a:lnTo>
                  <a:pt x="262953" y="1350645"/>
                </a:lnTo>
                <a:lnTo>
                  <a:pt x="241795" y="1349578"/>
                </a:lnTo>
                <a:lnTo>
                  <a:pt x="203073" y="1341678"/>
                </a:lnTo>
                <a:lnTo>
                  <a:pt x="167500" y="1326654"/>
                </a:lnTo>
                <a:lnTo>
                  <a:pt x="135826" y="1305267"/>
                </a:lnTo>
                <a:lnTo>
                  <a:pt x="108877" y="1278318"/>
                </a:lnTo>
                <a:lnTo>
                  <a:pt x="87490" y="1246644"/>
                </a:lnTo>
                <a:lnTo>
                  <a:pt x="72466" y="1211072"/>
                </a:lnTo>
                <a:lnTo>
                  <a:pt x="64566" y="1172337"/>
                </a:lnTo>
                <a:lnTo>
                  <a:pt x="63539" y="1151991"/>
                </a:lnTo>
                <a:lnTo>
                  <a:pt x="63500" y="1151210"/>
                </a:lnTo>
                <a:lnTo>
                  <a:pt x="50749" y="898702"/>
                </a:lnTo>
                <a:close/>
              </a:path>
              <a:path w="3382009" h="2125979">
                <a:moveTo>
                  <a:pt x="3331260" y="898702"/>
                </a:moveTo>
                <a:lnTo>
                  <a:pt x="3318510" y="1151210"/>
                </a:lnTo>
                <a:lnTo>
                  <a:pt x="3318510" y="1151991"/>
                </a:lnTo>
                <a:lnTo>
                  <a:pt x="3314433" y="1192060"/>
                </a:lnTo>
                <a:lnTo>
                  <a:pt x="3302876" y="1229296"/>
                </a:lnTo>
                <a:lnTo>
                  <a:pt x="3284562" y="1263015"/>
                </a:lnTo>
                <a:lnTo>
                  <a:pt x="3260305" y="1292428"/>
                </a:lnTo>
                <a:lnTo>
                  <a:pt x="3230880" y="1316697"/>
                </a:lnTo>
                <a:lnTo>
                  <a:pt x="3197161" y="1335011"/>
                </a:lnTo>
                <a:lnTo>
                  <a:pt x="3159925" y="1346568"/>
                </a:lnTo>
                <a:lnTo>
                  <a:pt x="3119056" y="1350645"/>
                </a:lnTo>
                <a:lnTo>
                  <a:pt x="1370114" y="1350645"/>
                </a:lnTo>
                <a:lnTo>
                  <a:pt x="1606626" y="2045436"/>
                </a:lnTo>
                <a:lnTo>
                  <a:pt x="1640169" y="2045436"/>
                </a:lnTo>
                <a:lnTo>
                  <a:pt x="1414462" y="1382395"/>
                </a:lnTo>
                <a:lnTo>
                  <a:pt x="3119856" y="1382395"/>
                </a:lnTo>
                <a:lnTo>
                  <a:pt x="3166287" y="1377708"/>
                </a:lnTo>
                <a:lnTo>
                  <a:pt x="3209544" y="1364284"/>
                </a:lnTo>
                <a:lnTo>
                  <a:pt x="3248672" y="1343050"/>
                </a:lnTo>
                <a:lnTo>
                  <a:pt x="3282772" y="1314907"/>
                </a:lnTo>
                <a:lnTo>
                  <a:pt x="3310915" y="1280807"/>
                </a:lnTo>
                <a:lnTo>
                  <a:pt x="3332149" y="1241679"/>
                </a:lnTo>
                <a:lnTo>
                  <a:pt x="3345573" y="1198422"/>
                </a:lnTo>
                <a:lnTo>
                  <a:pt x="3350260" y="1151991"/>
                </a:lnTo>
                <a:lnTo>
                  <a:pt x="3350260" y="899183"/>
                </a:lnTo>
                <a:lnTo>
                  <a:pt x="3331260" y="898702"/>
                </a:lnTo>
                <a:close/>
              </a:path>
              <a:path w="3382009" h="2125979">
                <a:moveTo>
                  <a:pt x="31750" y="899183"/>
                </a:moveTo>
                <a:lnTo>
                  <a:pt x="0" y="899985"/>
                </a:lnTo>
                <a:lnTo>
                  <a:pt x="0" y="1151991"/>
                </a:lnTo>
                <a:lnTo>
                  <a:pt x="31750" y="1151991"/>
                </a:lnTo>
                <a:lnTo>
                  <a:pt x="31750" y="899183"/>
                </a:lnTo>
                <a:close/>
              </a:path>
              <a:path w="3382009" h="2125979">
                <a:moveTo>
                  <a:pt x="63500" y="1151210"/>
                </a:moveTo>
                <a:lnTo>
                  <a:pt x="63500" y="1151991"/>
                </a:lnTo>
                <a:lnTo>
                  <a:pt x="63500" y="1151210"/>
                </a:lnTo>
                <a:close/>
              </a:path>
              <a:path w="3382009" h="2125979">
                <a:moveTo>
                  <a:pt x="3318510" y="1151210"/>
                </a:moveTo>
                <a:lnTo>
                  <a:pt x="3318470" y="1151991"/>
                </a:lnTo>
                <a:lnTo>
                  <a:pt x="3318510" y="1151210"/>
                </a:lnTo>
                <a:close/>
              </a:path>
              <a:path w="3382009" h="2125979">
                <a:moveTo>
                  <a:pt x="3350260" y="899183"/>
                </a:moveTo>
                <a:lnTo>
                  <a:pt x="3350260" y="1151991"/>
                </a:lnTo>
                <a:lnTo>
                  <a:pt x="3382010" y="1151991"/>
                </a:lnTo>
                <a:lnTo>
                  <a:pt x="3382010" y="899985"/>
                </a:lnTo>
                <a:lnTo>
                  <a:pt x="3350260" y="899183"/>
                </a:lnTo>
                <a:close/>
              </a:path>
              <a:path w="3382009" h="2125979">
                <a:moveTo>
                  <a:pt x="63500" y="898702"/>
                </a:moveTo>
                <a:lnTo>
                  <a:pt x="50749" y="898702"/>
                </a:lnTo>
                <a:lnTo>
                  <a:pt x="63500" y="1151210"/>
                </a:lnTo>
                <a:lnTo>
                  <a:pt x="63500" y="898702"/>
                </a:lnTo>
                <a:close/>
              </a:path>
              <a:path w="3382009" h="2125979">
                <a:moveTo>
                  <a:pt x="3236168" y="31750"/>
                </a:moveTo>
                <a:lnTo>
                  <a:pt x="3119056" y="31750"/>
                </a:lnTo>
                <a:lnTo>
                  <a:pt x="3140214" y="32816"/>
                </a:lnTo>
                <a:lnTo>
                  <a:pt x="3159925" y="35826"/>
                </a:lnTo>
                <a:lnTo>
                  <a:pt x="3197161" y="47383"/>
                </a:lnTo>
                <a:lnTo>
                  <a:pt x="3230880" y="65684"/>
                </a:lnTo>
                <a:lnTo>
                  <a:pt x="3260305" y="89954"/>
                </a:lnTo>
                <a:lnTo>
                  <a:pt x="3284562" y="119367"/>
                </a:lnTo>
                <a:lnTo>
                  <a:pt x="3302876" y="153098"/>
                </a:lnTo>
                <a:lnTo>
                  <a:pt x="3314433" y="190334"/>
                </a:lnTo>
                <a:lnTo>
                  <a:pt x="3318469" y="230403"/>
                </a:lnTo>
                <a:lnTo>
                  <a:pt x="3318510" y="1151210"/>
                </a:lnTo>
                <a:lnTo>
                  <a:pt x="3331260" y="898702"/>
                </a:lnTo>
                <a:lnTo>
                  <a:pt x="3350260" y="898702"/>
                </a:lnTo>
                <a:lnTo>
                  <a:pt x="3350260" y="230403"/>
                </a:lnTo>
                <a:lnTo>
                  <a:pt x="3345573" y="183972"/>
                </a:lnTo>
                <a:lnTo>
                  <a:pt x="3332149" y="140716"/>
                </a:lnTo>
                <a:lnTo>
                  <a:pt x="3310915" y="101587"/>
                </a:lnTo>
                <a:lnTo>
                  <a:pt x="3282772" y="67487"/>
                </a:lnTo>
                <a:lnTo>
                  <a:pt x="3248672" y="39344"/>
                </a:lnTo>
                <a:lnTo>
                  <a:pt x="3236168" y="31750"/>
                </a:lnTo>
                <a:close/>
              </a:path>
              <a:path w="3382009" h="2125979">
                <a:moveTo>
                  <a:pt x="3119856" y="0"/>
                </a:moveTo>
                <a:lnTo>
                  <a:pt x="262153" y="0"/>
                </a:lnTo>
                <a:lnTo>
                  <a:pt x="238594" y="1181"/>
                </a:lnTo>
                <a:lnTo>
                  <a:pt x="193636" y="10363"/>
                </a:lnTo>
                <a:lnTo>
                  <a:pt x="152336" y="27813"/>
                </a:lnTo>
                <a:lnTo>
                  <a:pt x="115595" y="52616"/>
                </a:lnTo>
                <a:lnTo>
                  <a:pt x="84366" y="83845"/>
                </a:lnTo>
                <a:lnTo>
                  <a:pt x="59562" y="120573"/>
                </a:lnTo>
                <a:lnTo>
                  <a:pt x="42113" y="161886"/>
                </a:lnTo>
                <a:lnTo>
                  <a:pt x="32943" y="206844"/>
                </a:lnTo>
                <a:lnTo>
                  <a:pt x="31750" y="230403"/>
                </a:lnTo>
                <a:lnTo>
                  <a:pt x="31750" y="899183"/>
                </a:lnTo>
                <a:lnTo>
                  <a:pt x="50749" y="898702"/>
                </a:lnTo>
                <a:lnTo>
                  <a:pt x="63500" y="898702"/>
                </a:lnTo>
                <a:lnTo>
                  <a:pt x="63540" y="230403"/>
                </a:lnTo>
                <a:lnTo>
                  <a:pt x="67576" y="190334"/>
                </a:lnTo>
                <a:lnTo>
                  <a:pt x="79133" y="153098"/>
                </a:lnTo>
                <a:lnTo>
                  <a:pt x="97447" y="119367"/>
                </a:lnTo>
                <a:lnTo>
                  <a:pt x="121704" y="89954"/>
                </a:lnTo>
                <a:lnTo>
                  <a:pt x="151130" y="65684"/>
                </a:lnTo>
                <a:lnTo>
                  <a:pt x="184848" y="47383"/>
                </a:lnTo>
                <a:lnTo>
                  <a:pt x="222084" y="35826"/>
                </a:lnTo>
                <a:lnTo>
                  <a:pt x="262953" y="31750"/>
                </a:lnTo>
                <a:lnTo>
                  <a:pt x="3236168" y="31750"/>
                </a:lnTo>
                <a:lnTo>
                  <a:pt x="3229686" y="27813"/>
                </a:lnTo>
                <a:lnTo>
                  <a:pt x="3209544" y="18110"/>
                </a:lnTo>
                <a:lnTo>
                  <a:pt x="3188373" y="10363"/>
                </a:lnTo>
                <a:lnTo>
                  <a:pt x="3166287" y="4686"/>
                </a:lnTo>
                <a:lnTo>
                  <a:pt x="3143415" y="1181"/>
                </a:lnTo>
                <a:lnTo>
                  <a:pt x="3119856" y="0"/>
                </a:lnTo>
                <a:close/>
              </a:path>
              <a:path w="3382009" h="2125979">
                <a:moveTo>
                  <a:pt x="3350260" y="898702"/>
                </a:moveTo>
                <a:lnTo>
                  <a:pt x="3331260" y="898702"/>
                </a:lnTo>
                <a:lnTo>
                  <a:pt x="3350260" y="899183"/>
                </a:lnTo>
                <a:lnTo>
                  <a:pt x="3350260" y="898702"/>
                </a:lnTo>
                <a:close/>
              </a:path>
            </a:pathLst>
          </a:custGeom>
          <a:solidFill>
            <a:srgbClr val="1A616F"/>
          </a:solidFill>
        </p:spPr>
        <p:txBody>
          <a:bodyPr wrap="square" lIns="0" tIns="0" rIns="0" bIns="0" rtlCol="0"/>
          <a:lstStyle/>
          <a:p>
            <a:endParaRPr/>
          </a:p>
        </p:txBody>
      </p:sp>
      <p:sp>
        <p:nvSpPr>
          <p:cNvPr id="9" name="object 9"/>
          <p:cNvSpPr txBox="1"/>
          <p:nvPr/>
        </p:nvSpPr>
        <p:spPr>
          <a:xfrm>
            <a:off x="5728970" y="4192831"/>
            <a:ext cx="2893695" cy="1273810"/>
          </a:xfrm>
          <a:prstGeom prst="rect">
            <a:avLst/>
          </a:prstGeom>
        </p:spPr>
        <p:txBody>
          <a:bodyPr vert="horz" wrap="square" lIns="0" tIns="635" rIns="0" bIns="0" rtlCol="0">
            <a:spAutoFit/>
          </a:bodyPr>
          <a:lstStyle/>
          <a:p>
            <a:pPr marL="12700" marR="5080">
              <a:lnSpc>
                <a:spcPct val="120000"/>
              </a:lnSpc>
              <a:spcBef>
                <a:spcPts val="5"/>
              </a:spcBef>
            </a:pPr>
            <a:r>
              <a:rPr sz="1150" dirty="0">
                <a:latin typeface="Arial Unicode MS" panose="020B0604020202020204" charset="-122"/>
                <a:cs typeface="Arial Unicode MS" panose="020B0604020202020204" charset="-122"/>
              </a:rPr>
              <a:t>Acredito que, quando os professores percebem o poder de apenas mudar a forma como fazem perguntas, ou mudar a forma como os alunos fazem perguntas, pode ser realmente um momento surpreendente.</a:t>
            </a:r>
          </a:p>
        </p:txBody>
      </p:sp>
      <p:sp>
        <p:nvSpPr>
          <p:cNvPr id="10" name="object 10"/>
          <p:cNvSpPr txBox="1"/>
          <p:nvPr/>
        </p:nvSpPr>
        <p:spPr>
          <a:xfrm>
            <a:off x="5262662" y="7088779"/>
            <a:ext cx="167005" cy="167005"/>
          </a:xfrm>
          <a:prstGeom prst="rect">
            <a:avLst/>
          </a:prstGeom>
        </p:spPr>
        <p:txBody>
          <a:bodyPr vert="horz" wrap="square" lIns="0" tIns="0" rIns="0" bIns="0" rtlCol="0">
            <a:spAutoFit/>
          </a:bodyPr>
          <a:lstStyle/>
          <a:p>
            <a:pPr marL="12700">
              <a:lnSpc>
                <a:spcPct val="100000"/>
              </a:lnSpc>
            </a:pPr>
            <a:r>
              <a:rPr sz="1000" spc="-5" dirty="0">
                <a:latin typeface="Arial" panose="020B0604020202020204"/>
                <a:cs typeface="Arial" panose="020B0604020202020204"/>
              </a:rPr>
              <a:t>11</a:t>
            </a:r>
            <a:endParaRPr sz="1000">
              <a:latin typeface="Arial" panose="020B0604020202020204"/>
              <a:cs typeface="Arial" panose="020B0604020202020204"/>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701665" y="1266825"/>
            <a:ext cx="4730115" cy="5370381"/>
          </a:xfrm>
          <a:prstGeom prst="rect">
            <a:avLst/>
          </a:prstGeom>
          <a:ln w="31733">
            <a:solidFill>
              <a:srgbClr val="2791A6"/>
            </a:solidFill>
          </a:ln>
        </p:spPr>
        <p:txBody>
          <a:bodyPr vert="horz" wrap="square" lIns="0" tIns="38100" rIns="0" bIns="0" rtlCol="0">
            <a:spAutoFit/>
          </a:bodyPr>
          <a:lstStyle/>
          <a:p>
            <a:pPr marL="81280" marR="97155" algn="just">
              <a:lnSpc>
                <a:spcPct val="121000"/>
              </a:lnSpc>
              <a:spcBef>
                <a:spcPts val="300"/>
              </a:spcBef>
            </a:pPr>
            <a:r>
              <a:rPr sz="1200" dirty="0">
                <a:latin typeface="Arial Unicode MS" panose="020B0604020202020204" charset="-122"/>
                <a:cs typeface="Arial Unicode MS" panose="020B0604020202020204" charset="-122"/>
              </a:rPr>
              <a:t>Em inglês:</a:t>
            </a:r>
          </a:p>
          <a:p>
            <a:pPr marL="81280" marR="97155" algn="just">
              <a:lnSpc>
                <a:spcPct val="121000"/>
              </a:lnSpc>
              <a:spcBef>
                <a:spcPts val="300"/>
              </a:spcBef>
            </a:pPr>
            <a:r>
              <a:rPr sz="1200" dirty="0">
                <a:latin typeface="Arial Unicode MS" panose="020B0604020202020204" charset="-122"/>
                <a:cs typeface="Arial Unicode MS" panose="020B0604020202020204" charset="-122"/>
              </a:rPr>
              <a:t>No Reino Unido, o documento do Currículo Nacional¹ para idades de 5 a 16 anos afirma que os alunos devem se tornar proficientes em Língua Falada durante o tempo que passam na </a:t>
            </a:r>
            <a:r>
              <a:rPr sz="1200" dirty="0" err="1">
                <a:latin typeface="Arial Unicode MS" panose="020B0604020202020204" charset="-122"/>
                <a:cs typeface="Arial Unicode MS" panose="020B0604020202020204" charset="-122"/>
              </a:rPr>
              <a:t>escola</a:t>
            </a:r>
            <a:r>
              <a:rPr sz="1200" dirty="0">
                <a:latin typeface="Arial Unicode MS" panose="020B0604020202020204" charset="-122"/>
                <a:cs typeface="Arial Unicode MS" panose="020B0604020202020204" charset="-122"/>
              </a:rPr>
              <a:t>:</a:t>
            </a:r>
            <a:endParaRPr lang="en-US" sz="1200" dirty="0">
              <a:latin typeface="Arial Unicode MS" panose="020B0604020202020204" charset="-122"/>
              <a:cs typeface="Arial Unicode MS" panose="020B0604020202020204" charset="-122"/>
            </a:endParaRPr>
          </a:p>
          <a:p>
            <a:pPr marL="81280" marR="97155" algn="just">
              <a:lnSpc>
                <a:spcPct val="121000"/>
              </a:lnSpc>
              <a:spcBef>
                <a:spcPts val="300"/>
              </a:spcBef>
            </a:pPr>
            <a:endParaRPr sz="1200" dirty="0">
              <a:latin typeface="Arial Unicode MS" panose="020B0604020202020204" charset="-122"/>
              <a:cs typeface="Arial Unicode MS" panose="020B0604020202020204" charset="-122"/>
            </a:endParaRPr>
          </a:p>
          <a:p>
            <a:pPr marL="530225" marR="97155" algn="just">
              <a:lnSpc>
                <a:spcPct val="121000"/>
              </a:lnSpc>
              <a:spcBef>
                <a:spcPts val="300"/>
              </a:spcBef>
            </a:pPr>
            <a:r>
              <a:rPr sz="1200" i="1" dirty="0">
                <a:latin typeface="Arial Unicode MS" panose="020B0604020202020204" charset="-122"/>
                <a:cs typeface="Arial Unicode MS" panose="020B0604020202020204" charset="-122"/>
              </a:rPr>
              <a:t>6.2 Os alunos devem ser ensinados a falar claramente e </a:t>
            </a:r>
            <a:r>
              <a:rPr sz="1200" b="1" i="1" dirty="0">
                <a:latin typeface="Arial Unicode MS" panose="020B0604020202020204" charset="-122"/>
                <a:cs typeface="Arial Unicode MS" panose="020B0604020202020204" charset="-122"/>
              </a:rPr>
              <a:t>expressar ideias com confiança </a:t>
            </a:r>
            <a:r>
              <a:rPr sz="1200" i="1" dirty="0">
                <a:latin typeface="Arial Unicode MS" panose="020B0604020202020204" charset="-122"/>
                <a:cs typeface="Arial Unicode MS" panose="020B0604020202020204" charset="-122"/>
              </a:rPr>
              <a:t>usando o inglês padrão. Eles devem aprender a </a:t>
            </a:r>
            <a:r>
              <a:rPr sz="1200" b="1" i="1" dirty="0">
                <a:latin typeface="Arial Unicode MS" panose="020B0604020202020204" charset="-122"/>
                <a:cs typeface="Arial Unicode MS" panose="020B0604020202020204" charset="-122"/>
              </a:rPr>
              <a:t>justificar ideias com razões</a:t>
            </a:r>
            <a:r>
              <a:rPr sz="1200" i="1" dirty="0">
                <a:latin typeface="Arial Unicode MS" panose="020B0604020202020204" charset="-122"/>
                <a:cs typeface="Arial Unicode MS" panose="020B0604020202020204" charset="-122"/>
              </a:rPr>
              <a:t>; fazer perguntas para verificar o entendimento; desenvolver vocabulário e construir conhecimento; negociar; avaliar e </a:t>
            </a:r>
            <a:r>
              <a:rPr sz="1200" b="1" i="1" dirty="0">
                <a:latin typeface="Arial Unicode MS" panose="020B0604020202020204" charset="-122"/>
                <a:cs typeface="Arial Unicode MS" panose="020B0604020202020204" charset="-122"/>
              </a:rPr>
              <a:t>desenvolver as ideias dos outros</a:t>
            </a:r>
            <a:r>
              <a:rPr sz="1200" i="1" dirty="0">
                <a:latin typeface="Arial Unicode MS" panose="020B0604020202020204" charset="-122"/>
                <a:cs typeface="Arial Unicode MS" panose="020B0604020202020204" charset="-122"/>
              </a:rPr>
              <a:t>; e selecionar o registro apropriado para comunicação eficaz. Eles devem ser ensinados a fornecer descrições e explicações bem estruturadas e desenvolver seu entendimento através de especulações, hipóteses e exploração de ideias. Isso lhes permitirá esclarecer seu pensamento e organizar suas ideias para a </a:t>
            </a:r>
            <a:r>
              <a:rPr sz="1200" i="1" dirty="0" err="1">
                <a:latin typeface="Arial Unicode MS" panose="020B0604020202020204" charset="-122"/>
                <a:cs typeface="Arial Unicode MS" panose="020B0604020202020204" charset="-122"/>
              </a:rPr>
              <a:t>escrita</a:t>
            </a:r>
            <a:r>
              <a:rPr sz="1200" i="1" dirty="0">
                <a:latin typeface="Arial Unicode MS" panose="020B0604020202020204" charset="-122"/>
                <a:cs typeface="Arial Unicode MS" panose="020B0604020202020204" charset="-122"/>
              </a:rPr>
              <a:t>.</a:t>
            </a:r>
            <a:endParaRPr lang="en-US" sz="1200" i="1" dirty="0">
              <a:latin typeface="Arial Unicode MS" panose="020B0604020202020204" charset="-122"/>
              <a:cs typeface="Arial Unicode MS" panose="020B0604020202020204" charset="-122"/>
            </a:endParaRPr>
          </a:p>
          <a:p>
            <a:pPr marL="530225" marR="97155" algn="just">
              <a:lnSpc>
                <a:spcPct val="121000"/>
              </a:lnSpc>
              <a:spcBef>
                <a:spcPts val="300"/>
              </a:spcBef>
            </a:pPr>
            <a:endParaRPr sz="1200" i="1" dirty="0">
              <a:latin typeface="Arial Unicode MS" panose="020B0604020202020204" charset="-122"/>
              <a:cs typeface="Arial Unicode MS" panose="020B0604020202020204" charset="-122"/>
            </a:endParaRPr>
          </a:p>
          <a:p>
            <a:pPr marL="81280" marR="97155" algn="just">
              <a:lnSpc>
                <a:spcPct val="121000"/>
              </a:lnSpc>
              <a:spcBef>
                <a:spcPts val="300"/>
              </a:spcBef>
            </a:pPr>
            <a:r>
              <a:rPr sz="1200" dirty="0">
                <a:latin typeface="Arial Unicode MS" panose="020B0604020202020204" charset="-122"/>
                <a:cs typeface="Arial Unicode MS" panose="020B0604020202020204" charset="-122"/>
              </a:rPr>
              <a:t>As frases destacadas na declaração acima mostram as semelhanças entre os objetivos de Língua Falada e o diálogo que é fundamental para a aprendizagem, conforme mostrado na Parte B. É claro que o que você ouvirá em sua sala de aula depende da idade e estágio de seus </a:t>
            </a:r>
            <a:r>
              <a:rPr sz="1200" dirty="0" err="1">
                <a:latin typeface="Arial Unicode MS" panose="020B0604020202020204" charset="-122"/>
                <a:cs typeface="Arial Unicode MS" panose="020B0604020202020204" charset="-122"/>
              </a:rPr>
              <a:t>alunos</a:t>
            </a:r>
            <a:r>
              <a:rPr sz="1200" dirty="0">
                <a:latin typeface="Arial Unicode MS" panose="020B0604020202020204" charset="-122"/>
                <a:cs typeface="Arial Unicode MS" panose="020B0604020202020204" charset="-122"/>
              </a:rPr>
              <a:t>.</a:t>
            </a:r>
          </a:p>
        </p:txBody>
      </p:sp>
      <p:sp>
        <p:nvSpPr>
          <p:cNvPr id="3" name="object 3"/>
          <p:cNvSpPr txBox="1"/>
          <p:nvPr/>
        </p:nvSpPr>
        <p:spPr>
          <a:xfrm>
            <a:off x="3670300" y="800488"/>
            <a:ext cx="3810000" cy="246221"/>
          </a:xfrm>
          <a:prstGeom prst="rect">
            <a:avLst/>
          </a:prstGeom>
        </p:spPr>
        <p:txBody>
          <a:bodyPr vert="horz" wrap="square" lIns="0" tIns="0" rIns="0" bIns="0" rtlCol="0">
            <a:spAutoFit/>
          </a:bodyPr>
          <a:lstStyle/>
          <a:p>
            <a:pPr marL="12700">
              <a:lnSpc>
                <a:spcPct val="100000"/>
              </a:lnSpc>
            </a:pPr>
            <a:r>
              <a:rPr sz="1600" b="1" dirty="0">
                <a:latin typeface="Arial" panose="020B0604020202020204"/>
                <a:cs typeface="Arial" panose="020B0604020202020204"/>
              </a:rPr>
              <a:t>Diálogo </a:t>
            </a:r>
            <a:r>
              <a:rPr sz="1600" b="1" dirty="0" err="1">
                <a:latin typeface="Arial" panose="020B0604020202020204"/>
                <a:cs typeface="Arial" panose="020B0604020202020204"/>
              </a:rPr>
              <a:t>nas</a:t>
            </a:r>
            <a:r>
              <a:rPr sz="1600" b="1" dirty="0">
                <a:latin typeface="Arial" panose="020B0604020202020204"/>
                <a:cs typeface="Arial" panose="020B0604020202020204"/>
              </a:rPr>
              <a:t> </a:t>
            </a:r>
            <a:r>
              <a:rPr lang="en-US" sz="1600" b="1" dirty="0" err="1">
                <a:latin typeface="Arial" panose="020B0604020202020204"/>
                <a:cs typeface="Arial" panose="020B0604020202020204"/>
              </a:rPr>
              <a:t>d</a:t>
            </a:r>
            <a:r>
              <a:rPr sz="1600" b="1" dirty="0" err="1">
                <a:latin typeface="Arial" panose="020B0604020202020204"/>
                <a:cs typeface="Arial" panose="020B0604020202020204"/>
              </a:rPr>
              <a:t>isciplinas</a:t>
            </a:r>
            <a:r>
              <a:rPr sz="1600" b="1" dirty="0">
                <a:latin typeface="Arial" panose="020B0604020202020204"/>
                <a:cs typeface="Arial" panose="020B0604020202020204"/>
              </a:rPr>
              <a:t> do </a:t>
            </a:r>
            <a:r>
              <a:rPr lang="en-US" sz="1600" b="1" dirty="0" err="1">
                <a:latin typeface="Arial" panose="020B0604020202020204"/>
                <a:cs typeface="Arial" panose="020B0604020202020204"/>
              </a:rPr>
              <a:t>c</a:t>
            </a:r>
            <a:r>
              <a:rPr sz="1600" b="1" dirty="0" err="1">
                <a:latin typeface="Arial" panose="020B0604020202020204"/>
                <a:cs typeface="Arial" panose="020B0604020202020204"/>
              </a:rPr>
              <a:t>urrículo</a:t>
            </a:r>
            <a:endParaRPr sz="1600" b="1" dirty="0">
              <a:latin typeface="Arial" panose="020B0604020202020204"/>
              <a:cs typeface="Arial" panose="020B0604020202020204"/>
            </a:endParaRPr>
          </a:p>
        </p:txBody>
      </p:sp>
      <p:sp>
        <p:nvSpPr>
          <p:cNvPr id="4" name="object 4"/>
          <p:cNvSpPr txBox="1"/>
          <p:nvPr/>
        </p:nvSpPr>
        <p:spPr>
          <a:xfrm>
            <a:off x="554848" y="6829425"/>
            <a:ext cx="9415628" cy="507831"/>
          </a:xfrm>
          <a:prstGeom prst="rect">
            <a:avLst/>
          </a:prstGeom>
        </p:spPr>
        <p:txBody>
          <a:bodyPr vert="horz" wrap="square" lIns="0" tIns="0" rIns="0" bIns="0" rtlCol="0">
            <a:spAutoFit/>
          </a:bodyPr>
          <a:lstStyle/>
          <a:p>
            <a:pPr marL="12700"/>
            <a:r>
              <a:rPr sz="1100" spc="-40" baseline="30000" dirty="0">
                <a:latin typeface="Arial" panose="020B0604020202020204"/>
                <a:cs typeface="Arial" panose="020B0604020202020204"/>
              </a:rPr>
              <a:t>1</a:t>
            </a:r>
            <a:r>
              <a:rPr sz="1100" spc="-95" dirty="0">
                <a:latin typeface="Arial" panose="020B0604020202020204"/>
                <a:cs typeface="Arial" panose="020B0604020202020204"/>
              </a:rPr>
              <a:t> </a:t>
            </a:r>
            <a:r>
              <a:rPr sz="1100" u="sng" spc="-25" dirty="0">
                <a:solidFill>
                  <a:srgbClr val="0000FF"/>
                </a:solidFill>
                <a:latin typeface="Arial" panose="020B0604020202020204"/>
                <a:cs typeface="Arial" panose="020B0604020202020204"/>
                <a:hlinkClick r:id="rId3"/>
              </a:rPr>
              <a:t>https://www.gov.uk/government/publications/national-curriculum-in-england-english-programmes-of-study</a:t>
            </a:r>
            <a:r>
              <a:rPr lang="en-US" sz="1100" u="sng" spc="-25" dirty="0">
                <a:solidFill>
                  <a:srgbClr val="0000FF"/>
                </a:solidFill>
                <a:latin typeface="Arial" panose="020B0604020202020204"/>
                <a:cs typeface="Arial" panose="020B0604020202020204"/>
              </a:rPr>
              <a:t>  </a:t>
            </a:r>
            <a:r>
              <a:rPr lang="pt-BR" sz="1100" dirty="0">
                <a:latin typeface="Arial Unicode MS" panose="020B0604020202020204" charset="-122"/>
                <a:cs typeface="Arial Unicode MS" panose="020B0604020202020204" charset="-122"/>
              </a:rPr>
              <a:t>Nota: O termo "Currículo Nacional" refere-se ao National Curriculum do Reino Unido.</a:t>
            </a:r>
          </a:p>
          <a:p>
            <a:pPr marL="12700">
              <a:lnSpc>
                <a:spcPct val="100000"/>
              </a:lnSpc>
            </a:pPr>
            <a:endParaRPr sz="1100" dirty="0">
              <a:latin typeface="Arial" panose="020B0604020202020204"/>
              <a:cs typeface="Arial" panose="020B0604020202020204"/>
            </a:endParaRPr>
          </a:p>
        </p:txBody>
      </p:sp>
      <p:sp>
        <p:nvSpPr>
          <p:cNvPr id="5" name="object 5"/>
          <p:cNvSpPr txBox="1"/>
          <p:nvPr/>
        </p:nvSpPr>
        <p:spPr>
          <a:xfrm>
            <a:off x="619125" y="1266825"/>
            <a:ext cx="4699000" cy="5407025"/>
          </a:xfrm>
          <a:prstGeom prst="rect">
            <a:avLst/>
          </a:prstGeom>
          <a:ln w="31733">
            <a:solidFill>
              <a:srgbClr val="2791A6"/>
            </a:solidFill>
          </a:ln>
        </p:spPr>
        <p:txBody>
          <a:bodyPr vert="horz" wrap="square" lIns="0" tIns="36830" rIns="0" bIns="0" rtlCol="0">
            <a:noAutofit/>
          </a:bodyPr>
          <a:lstStyle/>
          <a:p>
            <a:pPr marL="83820" marR="203835">
              <a:lnSpc>
                <a:spcPct val="121000"/>
              </a:lnSpc>
              <a:spcBef>
                <a:spcPts val="580"/>
              </a:spcBef>
            </a:pPr>
            <a:r>
              <a:rPr sz="1200" dirty="0">
                <a:latin typeface="Arial Unicode MS" panose="020B0604020202020204" charset="-122"/>
                <a:ea typeface="Arial Unicode MS" panose="020B0604020202020204" charset="-122"/>
                <a:cs typeface="Arial Unicode MS" panose="020B0604020202020204" charset="-122"/>
              </a:rPr>
              <a:t>As investigações do T-SEDA podem ser realizadas em todas as disciplinas, com alunos de qualquer idade. Ajudar os alunos a melhorar seu diálogo pode auxiliar na aprendizagem desde os primeiros anos do ensino fundamental até os alunos que estão prestes a sair da escola.</a:t>
            </a:r>
          </a:p>
          <a:p>
            <a:pPr marL="83820" marR="203835">
              <a:lnSpc>
                <a:spcPct val="121000"/>
              </a:lnSpc>
              <a:spcBef>
                <a:spcPts val="580"/>
              </a:spcBef>
            </a:pPr>
            <a:r>
              <a:rPr sz="1200" dirty="0">
                <a:latin typeface="Arial Unicode MS" panose="020B0604020202020204" charset="-122"/>
                <a:ea typeface="Arial Unicode MS" panose="020B0604020202020204" charset="-122"/>
                <a:cs typeface="Arial Unicode MS" panose="020B0604020202020204" charset="-122"/>
              </a:rPr>
              <a:t>Professores têm utilizado o kit de ferramentas T-SEDA de diversas maneiras: em matemática do ensino fundamental, aulas de física com alunos de 16 anos, aulas de psicologia com alunos de 16 anos, além de aulas de história e inglês do ensino médio. Estes são apenas alguns exemplos.</a:t>
            </a:r>
          </a:p>
          <a:p>
            <a:pPr marL="83820" marR="203835">
              <a:lnSpc>
                <a:spcPct val="121000"/>
              </a:lnSpc>
              <a:spcBef>
                <a:spcPts val="580"/>
              </a:spcBef>
            </a:pPr>
            <a:r>
              <a:rPr sz="1200" dirty="0">
                <a:latin typeface="Arial Unicode MS" panose="020B0604020202020204" charset="-122"/>
                <a:ea typeface="Arial Unicode MS" panose="020B0604020202020204" charset="-122"/>
                <a:cs typeface="Arial Unicode MS" panose="020B0604020202020204" charset="-122"/>
              </a:rPr>
              <a:t>Uma resposta típica desses professores é que as práticas dialógicas "realmente ajudam a desenvolver o conhecimento [dos alunos] sobre o tópico", e que "ter suas ideias desafiadas os fez pensar nelas de uma perspectiva diferente" (Jacob).</a:t>
            </a:r>
          </a:p>
          <a:p>
            <a:pPr marL="83820" marR="203835">
              <a:lnSpc>
                <a:spcPct val="121000"/>
              </a:lnSpc>
              <a:spcBef>
                <a:spcPts val="580"/>
              </a:spcBef>
            </a:pPr>
            <a:r>
              <a:rPr sz="1200" dirty="0">
                <a:latin typeface="Arial Unicode MS" panose="020B0604020202020204" charset="-122"/>
                <a:ea typeface="Arial Unicode MS" panose="020B0604020202020204" charset="-122"/>
                <a:cs typeface="Arial Unicode MS" panose="020B0604020202020204" charset="-122"/>
              </a:rPr>
              <a:t>Outros professores desejavam observar e melhorar o diálogo de seus alunos como parte da cultura da sala de aula, em vez de focar em uma disciplina específica. Por exemplo, Nadia queria investigar se as crianças poderiam construir sobre as ideias uns dos outros em uma variedade de disciplinas, como inglês, matemática, geografia e história. Outra professora, Lucy, descobriu que os alunos de sua turma usavam regras de conversação e pistas de escuta para desenvolver as ideias uns dos outros durante as discussões em sala de aula.</a:t>
            </a:r>
          </a:p>
          <a:p>
            <a:pPr marL="83820" marR="203835">
              <a:lnSpc>
                <a:spcPct val="121000"/>
              </a:lnSpc>
              <a:spcBef>
                <a:spcPts val="580"/>
              </a:spcBef>
            </a:pPr>
            <a:endParaRPr sz="1200" dirty="0">
              <a:latin typeface="Arial Unicode MS" panose="020B0604020202020204" charset="-122"/>
              <a:ea typeface="Arial Unicode MS" panose="020B0604020202020204" charset="-122"/>
              <a:cs typeface="Arial Unicode MS" panose="020B0604020202020204" charset="-122"/>
            </a:endParaRPr>
          </a:p>
          <a:p>
            <a:pPr marL="83820" marR="203835">
              <a:lnSpc>
                <a:spcPct val="121000"/>
              </a:lnSpc>
              <a:spcBef>
                <a:spcPts val="580"/>
              </a:spcBef>
            </a:pPr>
            <a:r>
              <a:rPr lang="en-US" sz="1200" dirty="0">
                <a:latin typeface="Arial Unicode MS" panose="020B0604020202020204" charset="-122"/>
                <a:ea typeface="Arial Unicode MS" panose="020B0604020202020204" charset="-122"/>
                <a:cs typeface="Arial Unicode MS" panose="020B0604020202020204" charset="-122"/>
              </a:rPr>
              <a:t> </a:t>
            </a:r>
            <a:endParaRPr sz="1200" dirty="0">
              <a:latin typeface="Arial Unicode MS" panose="020B0604020202020204" charset="-122"/>
              <a:ea typeface="Arial Unicode MS" panose="020B0604020202020204" charset="-122"/>
              <a:cs typeface="Arial Unicode MS" panose="020B0604020202020204" charset="-122"/>
            </a:endParaRPr>
          </a:p>
          <a:p>
            <a:pPr marL="83820" marR="203835">
              <a:lnSpc>
                <a:spcPct val="121000"/>
              </a:lnSpc>
              <a:spcBef>
                <a:spcPts val="580"/>
              </a:spcBef>
            </a:pPr>
            <a:endParaRPr sz="1200" dirty="0">
              <a:latin typeface="Arial Unicode MS" panose="020B0604020202020204" charset="-122"/>
              <a:ea typeface="Arial Unicode MS" panose="020B0604020202020204" charset="-122"/>
              <a:cs typeface="Arial Unicode MS" panose="020B0604020202020204" charset="-122"/>
            </a:endParaRPr>
          </a:p>
        </p:txBody>
      </p:sp>
      <p:sp>
        <p:nvSpPr>
          <p:cNvPr id="6" name="object 6"/>
          <p:cNvSpPr txBox="1"/>
          <p:nvPr/>
        </p:nvSpPr>
        <p:spPr>
          <a:xfrm>
            <a:off x="5262662" y="7088779"/>
            <a:ext cx="167005" cy="167005"/>
          </a:xfrm>
          <a:prstGeom prst="rect">
            <a:avLst/>
          </a:prstGeom>
        </p:spPr>
        <p:txBody>
          <a:bodyPr vert="horz" wrap="square" lIns="0" tIns="0" rIns="0" bIns="0" rtlCol="0">
            <a:spAutoFit/>
          </a:bodyPr>
          <a:lstStyle/>
          <a:p>
            <a:pPr marL="12700">
              <a:lnSpc>
                <a:spcPct val="100000"/>
              </a:lnSpc>
            </a:pPr>
            <a:r>
              <a:rPr sz="1000" spc="-5" dirty="0">
                <a:latin typeface="Arial" panose="020B0604020202020204"/>
                <a:cs typeface="Arial" panose="020B0604020202020204"/>
              </a:rPr>
              <a:t>12</a:t>
            </a:r>
            <a:endParaRPr sz="1000">
              <a:latin typeface="Arial" panose="020B0604020202020204"/>
              <a:cs typeface="Arial" panose="020B0604020202020204"/>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627260" y="5408496"/>
            <a:ext cx="9768840" cy="1847850"/>
          </a:xfrm>
          <a:custGeom>
            <a:avLst/>
            <a:gdLst/>
            <a:ahLst/>
            <a:cxnLst/>
            <a:rect l="l" t="t" r="r" b="b"/>
            <a:pathLst>
              <a:path w="9768840" h="1847850">
                <a:moveTo>
                  <a:pt x="0" y="0"/>
                </a:moveTo>
                <a:lnTo>
                  <a:pt x="9768840" y="0"/>
                </a:lnTo>
                <a:lnTo>
                  <a:pt x="9768840" y="1847850"/>
                </a:lnTo>
                <a:lnTo>
                  <a:pt x="0" y="1847850"/>
                </a:lnTo>
                <a:lnTo>
                  <a:pt x="0" y="0"/>
                </a:lnTo>
                <a:close/>
              </a:path>
            </a:pathLst>
          </a:custGeom>
          <a:solidFill>
            <a:srgbClr val="FFFFFF"/>
          </a:solidFill>
        </p:spPr>
        <p:txBody>
          <a:bodyPr wrap="square" lIns="0" tIns="0" rIns="0" bIns="0" rtlCol="0"/>
          <a:lstStyle/>
          <a:p>
            <a:endParaRPr/>
          </a:p>
        </p:txBody>
      </p:sp>
      <p:graphicFrame>
        <p:nvGraphicFramePr>
          <p:cNvPr id="3" name="object 3"/>
          <p:cNvGraphicFramePr>
            <a:graphicFrameLocks noGrp="1"/>
          </p:cNvGraphicFramePr>
          <p:nvPr>
            <p:extLst>
              <p:ext uri="{D42A27DB-BD31-4B8C-83A1-F6EECF244321}">
                <p14:modId xmlns:p14="http://schemas.microsoft.com/office/powerpoint/2010/main" val="1811954404"/>
              </p:ext>
            </p:extLst>
          </p:nvPr>
        </p:nvGraphicFramePr>
        <p:xfrm>
          <a:off x="469900" y="120778"/>
          <a:ext cx="9753600" cy="7394447"/>
        </p:xfrm>
        <a:graphic>
          <a:graphicData uri="http://schemas.openxmlformats.org/drawingml/2006/table">
            <a:tbl>
              <a:tblPr firstRow="1" bandRow="1">
                <a:tableStyleId>{2D5ABB26-0587-4C30-8999-92F81FD0307C}</a:tableStyleId>
              </a:tblPr>
              <a:tblGrid>
                <a:gridCol w="3263697">
                  <a:extLst>
                    <a:ext uri="{9D8B030D-6E8A-4147-A177-3AD203B41FA5}">
                      <a16:colId xmlns:a16="http://schemas.microsoft.com/office/drawing/2014/main" val="20000"/>
                    </a:ext>
                  </a:extLst>
                </a:gridCol>
                <a:gridCol w="3242093">
                  <a:extLst>
                    <a:ext uri="{9D8B030D-6E8A-4147-A177-3AD203B41FA5}">
                      <a16:colId xmlns:a16="http://schemas.microsoft.com/office/drawing/2014/main" val="20001"/>
                    </a:ext>
                  </a:extLst>
                </a:gridCol>
                <a:gridCol w="3247810">
                  <a:extLst>
                    <a:ext uri="{9D8B030D-6E8A-4147-A177-3AD203B41FA5}">
                      <a16:colId xmlns:a16="http://schemas.microsoft.com/office/drawing/2014/main" val="20002"/>
                    </a:ext>
                  </a:extLst>
                </a:gridCol>
              </a:tblGrid>
              <a:tr h="825772">
                <a:tc gridSpan="3">
                  <a:txBody>
                    <a:bodyPr/>
                    <a:lstStyle/>
                    <a:p>
                      <a:pPr indent="0" algn="ctr" eaLnBrk="1" fontAlgn="auto" latinLnBrk="0" hangingPunct="1">
                        <a:lnSpc>
                          <a:spcPct val="100000"/>
                        </a:lnSpc>
                        <a:spcBef>
                          <a:spcPts val="500"/>
                        </a:spcBef>
                      </a:pPr>
                      <a:r>
                        <a:rPr sz="1600" b="1" spc="0" baseline="0" dirty="0">
                          <a:latin typeface="Arial" panose="020B0604020202020204"/>
                          <a:cs typeface="Arial" panose="020B0604020202020204"/>
                        </a:rPr>
                        <a:t>Igualdade e </a:t>
                      </a:r>
                      <a:r>
                        <a:rPr lang="en-US" sz="1600" b="1" spc="0" baseline="0" dirty="0" err="1">
                          <a:latin typeface="Arial" panose="020B0604020202020204"/>
                          <a:cs typeface="Arial" panose="020B0604020202020204"/>
                        </a:rPr>
                        <a:t>p</a:t>
                      </a:r>
                      <a:r>
                        <a:rPr sz="1600" b="1" spc="0" baseline="0" dirty="0" err="1">
                          <a:latin typeface="Arial" panose="020B0604020202020204"/>
                          <a:cs typeface="Arial" panose="020B0604020202020204"/>
                        </a:rPr>
                        <a:t>articipação</a:t>
                      </a:r>
                      <a:r>
                        <a:rPr sz="1600" b="1" spc="0" baseline="0" dirty="0">
                          <a:latin typeface="Arial" panose="020B0604020202020204"/>
                          <a:cs typeface="Arial" panose="020B0604020202020204"/>
                        </a:rPr>
                        <a:t> de </a:t>
                      </a:r>
                      <a:r>
                        <a:rPr lang="en-US" sz="1600" b="1" spc="0" baseline="0" dirty="0" err="1">
                          <a:latin typeface="Arial" panose="020B0604020202020204"/>
                          <a:cs typeface="Arial" panose="020B0604020202020204"/>
                        </a:rPr>
                        <a:t>t</a:t>
                      </a:r>
                      <a:r>
                        <a:rPr sz="1600" b="1" spc="0" baseline="0" dirty="0" err="1">
                          <a:latin typeface="Arial" panose="020B0604020202020204"/>
                          <a:cs typeface="Arial" panose="020B0604020202020204"/>
                        </a:rPr>
                        <a:t>odos</a:t>
                      </a:r>
                      <a:r>
                        <a:rPr sz="1600" b="1" spc="0" baseline="0" dirty="0">
                          <a:latin typeface="Arial" panose="020B0604020202020204"/>
                          <a:cs typeface="Arial" panose="020B0604020202020204"/>
                        </a:rPr>
                        <a:t> </a:t>
                      </a:r>
                      <a:r>
                        <a:rPr sz="1600" b="1" spc="0" baseline="0" dirty="0" err="1">
                          <a:latin typeface="Arial" panose="020B0604020202020204"/>
                          <a:cs typeface="Arial" panose="020B0604020202020204"/>
                        </a:rPr>
                        <a:t>os</a:t>
                      </a:r>
                      <a:r>
                        <a:rPr sz="1600" b="1" spc="0" baseline="0" dirty="0">
                          <a:latin typeface="Arial" panose="020B0604020202020204"/>
                          <a:cs typeface="Arial" panose="020B0604020202020204"/>
                        </a:rPr>
                        <a:t> </a:t>
                      </a:r>
                      <a:r>
                        <a:rPr lang="en-US" sz="1600" b="1" spc="0" baseline="0" dirty="0" err="1">
                          <a:latin typeface="Arial" panose="020B0604020202020204"/>
                          <a:cs typeface="Arial" panose="020B0604020202020204"/>
                        </a:rPr>
                        <a:t>a</a:t>
                      </a:r>
                      <a:r>
                        <a:rPr sz="1600" b="1" spc="0" baseline="0" dirty="0" err="1">
                          <a:latin typeface="Arial" panose="020B0604020202020204"/>
                          <a:cs typeface="Arial" panose="020B0604020202020204"/>
                        </a:rPr>
                        <a:t>lunos</a:t>
                      </a:r>
                      <a:endParaRPr sz="1600" b="1" spc="0" baseline="0" dirty="0">
                        <a:latin typeface="Arial" panose="020B0604020202020204"/>
                        <a:cs typeface="Arial" panose="020B0604020202020204"/>
                      </a:endParaRPr>
                    </a:p>
                    <a:p>
                      <a:pPr marL="95250" indent="0" eaLnBrk="1" fontAlgn="auto" latinLnBrk="0" hangingPunct="1">
                        <a:lnSpc>
                          <a:spcPct val="100000"/>
                        </a:lnSpc>
                        <a:spcBef>
                          <a:spcPts val="500"/>
                        </a:spcBef>
                      </a:pPr>
                      <a:r>
                        <a:rPr sz="1200" b="0" spc="0" baseline="0" dirty="0">
                          <a:latin typeface="Arial Unicode MS" panose="020B0604020202020204" pitchFamily="34" charset="-128"/>
                          <a:ea typeface="Arial Unicode MS" panose="020B0604020202020204" pitchFamily="34" charset="-128"/>
                          <a:cs typeface="Arial Unicode MS" panose="020B0604020202020204" pitchFamily="34" charset="-128"/>
                        </a:rPr>
                        <a:t>O diálogo educacional pode ajudar a </a:t>
                      </a:r>
                      <a:r>
                        <a:rPr sz="1200" b="0" spc="0" baseline="0" dirty="0" err="1">
                          <a:latin typeface="Arial Unicode MS" panose="020B0604020202020204" pitchFamily="34" charset="-128"/>
                          <a:ea typeface="Arial Unicode MS" panose="020B0604020202020204" pitchFamily="34" charset="-128"/>
                          <a:cs typeface="Arial Unicode MS" panose="020B0604020202020204" pitchFamily="34" charset="-128"/>
                        </a:rPr>
                        <a:t>criar</a:t>
                      </a:r>
                      <a:r>
                        <a:rPr sz="1200" b="0" spc="0" baseline="0" dirty="0">
                          <a:latin typeface="Arial Unicode MS" panose="020B0604020202020204" pitchFamily="34" charset="-128"/>
                          <a:ea typeface="Arial Unicode MS" panose="020B0604020202020204" pitchFamily="34" charset="-128"/>
                          <a:cs typeface="Arial Unicode MS" panose="020B0604020202020204" pitchFamily="34" charset="-128"/>
                        </a:rPr>
                        <a:t> </a:t>
                      </a:r>
                      <a:r>
                        <a:rPr lang="pt-BR" sz="1200" b="0" spc="0" baseline="0" dirty="0">
                          <a:solidFill>
                            <a:schemeClr val="tx1"/>
                          </a:solidFill>
                          <a:latin typeface="Arial Unicode MS" panose="020B0604020202020204" pitchFamily="34" charset="-128"/>
                          <a:ea typeface="Arial Unicode MS" panose="020B0604020202020204" pitchFamily="34" charset="-128"/>
                          <a:cs typeface="Arial Unicode MS" panose="020B0604020202020204" pitchFamily="34" charset="-128"/>
                        </a:rPr>
                        <a:t>um</a:t>
                      </a:r>
                      <a:r>
                        <a:rPr lang="pt-BR" sz="1200" b="0" spc="0" baseline="0" dirty="0">
                          <a:latin typeface="Arial Unicode MS" panose="020B0604020202020204" pitchFamily="34" charset="-128"/>
                          <a:ea typeface="Arial Unicode MS" panose="020B0604020202020204" pitchFamily="34" charset="-128"/>
                          <a:cs typeface="Arial Unicode MS" panose="020B0604020202020204" pitchFamily="34" charset="-128"/>
                        </a:rPr>
                        <a:t> </a:t>
                      </a:r>
                      <a:r>
                        <a:rPr sz="1200" b="0" spc="0" baseline="0" dirty="0" err="1">
                          <a:latin typeface="Arial Unicode MS" panose="020B0604020202020204" pitchFamily="34" charset="-128"/>
                          <a:ea typeface="Arial Unicode MS" panose="020B0604020202020204" pitchFamily="34" charset="-128"/>
                          <a:cs typeface="Arial Unicode MS" panose="020B0604020202020204" pitchFamily="34" charset="-128"/>
                        </a:rPr>
                        <a:t>espaço</a:t>
                      </a:r>
                      <a:r>
                        <a:rPr sz="1200" b="0" spc="0" baseline="0" dirty="0">
                          <a:latin typeface="Arial Unicode MS" panose="020B0604020202020204" pitchFamily="34" charset="-128"/>
                          <a:ea typeface="Arial Unicode MS" panose="020B0604020202020204" pitchFamily="34" charset="-128"/>
                          <a:cs typeface="Arial Unicode MS" panose="020B0604020202020204" pitchFamily="34" charset="-128"/>
                        </a:rPr>
                        <a:t> para as vozes de todos os estudantes e </a:t>
                      </a:r>
                      <a:r>
                        <a:rPr sz="1200" b="0" spc="0" baseline="0" dirty="0">
                          <a:solidFill>
                            <a:schemeClr val="tx1"/>
                          </a:solidFill>
                          <a:latin typeface="Arial Unicode MS" panose="020B0604020202020204" pitchFamily="34" charset="-128"/>
                          <a:ea typeface="Arial Unicode MS" panose="020B0604020202020204" pitchFamily="34" charset="-128"/>
                          <a:cs typeface="Arial Unicode MS" panose="020B0604020202020204" pitchFamily="34" charset="-128"/>
                        </a:rPr>
                        <a:t>para</a:t>
                      </a:r>
                      <a:r>
                        <a:rPr lang="pt-BR" sz="1200" b="0" spc="0" baseline="0" dirty="0">
                          <a:solidFill>
                            <a:schemeClr val="tx1"/>
                          </a:solidFill>
                          <a:latin typeface="Arial Unicode MS" panose="020B0604020202020204" pitchFamily="34" charset="-128"/>
                          <a:ea typeface="Arial Unicode MS" panose="020B0604020202020204" pitchFamily="34" charset="-128"/>
                          <a:cs typeface="Arial Unicode MS" panose="020B0604020202020204" pitchFamily="34" charset="-128"/>
                        </a:rPr>
                        <a:t> promover</a:t>
                      </a:r>
                      <a:r>
                        <a:rPr sz="1200" b="0" spc="0" baseline="0" dirty="0">
                          <a:solidFill>
                            <a:schemeClr val="tx1"/>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sz="1200" b="0" spc="0" baseline="0" dirty="0">
                          <a:latin typeface="Arial Unicode MS" panose="020B0604020202020204" pitchFamily="34" charset="-128"/>
                          <a:ea typeface="Arial Unicode MS" panose="020B0604020202020204" pitchFamily="34" charset="-128"/>
                          <a:cs typeface="Arial Unicode MS" panose="020B0604020202020204" pitchFamily="34" charset="-128"/>
                        </a:rPr>
                        <a:t>uma ética de sala de aula mais inclusiva.</a:t>
                      </a:r>
                    </a:p>
                  </a:txBody>
                  <a:tcPr marL="0" marR="0" marT="74930" marB="0">
                    <a:lnL w="31733">
                      <a:solidFill>
                        <a:srgbClr val="2791A6"/>
                      </a:solidFill>
                      <a:prstDash val="solid"/>
                    </a:lnL>
                    <a:lnR w="31733">
                      <a:solidFill>
                        <a:srgbClr val="2791A6"/>
                      </a:solidFill>
                      <a:prstDash val="solid"/>
                    </a:lnR>
                    <a:lnT w="31733">
                      <a:solidFill>
                        <a:srgbClr val="2791A6"/>
                      </a:solidFill>
                      <a:prstDash val="solid"/>
                    </a:lnT>
                    <a:lnB w="31733">
                      <a:solidFill>
                        <a:srgbClr val="2791A6"/>
                      </a:solidFill>
                      <a:prstDash val="solid"/>
                    </a:lnB>
                  </a:tcPr>
                </a:tc>
                <a:tc hMerge="1">
                  <a:txBody>
                    <a:bodyPr/>
                    <a:lstStyle/>
                    <a:p>
                      <a:endParaRPr lang="en-US"/>
                    </a:p>
                  </a:txBody>
                  <a:tcPr marL="0" marR="0" marT="0" marB="0"/>
                </a:tc>
                <a:tc hMerge="1">
                  <a:txBody>
                    <a:bodyPr/>
                    <a:lstStyle/>
                    <a:p>
                      <a:endParaRPr lang="en-US"/>
                    </a:p>
                  </a:txBody>
                  <a:tcPr marL="0" marR="0" marT="0" marB="0"/>
                </a:tc>
                <a:extLst>
                  <a:ext uri="{0D108BD9-81ED-4DB2-BD59-A6C34878D82A}">
                    <a16:rowId xmlns:a16="http://schemas.microsoft.com/office/drawing/2014/main" val="10000"/>
                  </a:ext>
                </a:extLst>
              </a:tr>
              <a:tr h="4233095">
                <a:tc>
                  <a:txBody>
                    <a:bodyPr/>
                    <a:lstStyle/>
                    <a:p>
                      <a:pPr marL="44450">
                        <a:lnSpc>
                          <a:spcPct val="100000"/>
                        </a:lnSpc>
                        <a:spcBef>
                          <a:spcPts val="230"/>
                        </a:spcBef>
                      </a:pPr>
                      <a:r>
                        <a:rPr sz="1200" b="1" spc="0" baseline="0" dirty="0" err="1">
                          <a:latin typeface="Arial" panose="020B0604020202020204"/>
                          <a:cs typeface="Arial" panose="020B0604020202020204"/>
                        </a:rPr>
                        <a:t>Princípios</a:t>
                      </a:r>
                      <a:r>
                        <a:rPr sz="1200" b="1" spc="0" baseline="0" dirty="0">
                          <a:latin typeface="Arial" panose="020B0604020202020204"/>
                          <a:cs typeface="Arial" panose="020B0604020202020204"/>
                        </a:rPr>
                        <a:t> </a:t>
                      </a:r>
                      <a:r>
                        <a:rPr sz="1200" b="1" spc="0" baseline="0" dirty="0" err="1">
                          <a:latin typeface="Arial" panose="020B0604020202020204"/>
                          <a:cs typeface="Arial" panose="020B0604020202020204"/>
                        </a:rPr>
                        <a:t>Dialógicos</a:t>
                      </a:r>
                      <a:r>
                        <a:rPr sz="1200" b="1" spc="0" baseline="0" dirty="0">
                          <a:latin typeface="Arial" panose="020B0604020202020204"/>
                          <a:cs typeface="Arial" panose="020B0604020202020204"/>
                        </a:rPr>
                        <a:t> para </a:t>
                      </a:r>
                      <a:r>
                        <a:rPr sz="1200" b="1" spc="0" baseline="0" dirty="0" err="1">
                          <a:latin typeface="Arial" panose="020B0604020202020204"/>
                          <a:cs typeface="Arial" panose="020B0604020202020204"/>
                        </a:rPr>
                        <a:t>Participação</a:t>
                      </a:r>
                      <a:r>
                        <a:rPr sz="1200" b="1" spc="0" baseline="0" dirty="0">
                          <a:latin typeface="Arial" panose="020B0604020202020204"/>
                          <a:cs typeface="Arial" panose="020B0604020202020204"/>
                        </a:rPr>
                        <a:t> </a:t>
                      </a:r>
                      <a:r>
                        <a:rPr sz="1200" b="1" spc="0" baseline="0" dirty="0" err="1">
                          <a:latin typeface="Arial" panose="020B0604020202020204"/>
                          <a:cs typeface="Arial" panose="020B0604020202020204"/>
                        </a:rPr>
                        <a:t>Equitativa</a:t>
                      </a:r>
                      <a:endParaRPr sz="1200" b="1" spc="0" baseline="0" dirty="0">
                        <a:latin typeface="Arial" panose="020B0604020202020204"/>
                        <a:cs typeface="Arial" panose="020B0604020202020204"/>
                      </a:endParaRPr>
                    </a:p>
                    <a:p>
                      <a:pPr marL="44450">
                        <a:lnSpc>
                          <a:spcPct val="100000"/>
                        </a:lnSpc>
                        <a:spcBef>
                          <a:spcPts val="230"/>
                        </a:spcBef>
                      </a:pPr>
                      <a:endParaRPr sz="1200" b="1" spc="0" baseline="0" dirty="0">
                        <a:latin typeface="Arial" panose="020B0604020202020204"/>
                        <a:cs typeface="Arial" panose="020B0604020202020204"/>
                      </a:endParaRPr>
                    </a:p>
                    <a:p>
                      <a:pPr marL="215900" indent="-171450">
                        <a:lnSpc>
                          <a:spcPct val="100000"/>
                        </a:lnSpc>
                        <a:spcBef>
                          <a:spcPts val="230"/>
                        </a:spcBef>
                        <a:buFont typeface="Arial" panose="020B0604020202020204" pitchFamily="34" charset="0"/>
                        <a:buChar char="•"/>
                      </a:pPr>
                      <a:r>
                        <a:rPr sz="1200" b="0" spc="0" baseline="0" dirty="0">
                          <a:latin typeface="Arial" panose="020B0604020202020204"/>
                          <a:cs typeface="Arial" panose="020B0604020202020204"/>
                        </a:rPr>
                        <a:t>A </a:t>
                      </a:r>
                      <a:r>
                        <a:rPr sz="1200" b="0" spc="0" baseline="0" dirty="0" err="1">
                          <a:latin typeface="Arial" panose="020B0604020202020204"/>
                          <a:cs typeface="Arial" panose="020B0604020202020204"/>
                        </a:rPr>
                        <a:t>ideia</a:t>
                      </a:r>
                      <a:r>
                        <a:rPr sz="1200" b="0" spc="0" baseline="0" dirty="0">
                          <a:latin typeface="Arial" panose="020B0604020202020204"/>
                          <a:cs typeface="Arial" panose="020B0604020202020204"/>
                        </a:rPr>
                        <a:t> de </a:t>
                      </a:r>
                      <a:r>
                        <a:rPr sz="1200" b="0" spc="0" baseline="0" dirty="0" err="1">
                          <a:latin typeface="Arial" panose="020B0604020202020204"/>
                          <a:cs typeface="Arial" panose="020B0604020202020204"/>
                        </a:rPr>
                        <a:t>diálogo</a:t>
                      </a:r>
                      <a:r>
                        <a:rPr sz="1200" b="0" spc="0" baseline="0" dirty="0">
                          <a:latin typeface="Arial" panose="020B0604020202020204"/>
                          <a:cs typeface="Arial" panose="020B0604020202020204"/>
                        </a:rPr>
                        <a:t> é </a:t>
                      </a:r>
                      <a:r>
                        <a:rPr sz="1200" b="0" spc="0" baseline="0" dirty="0" err="1">
                          <a:latin typeface="Arial" panose="020B0604020202020204"/>
                          <a:cs typeface="Arial" panose="020B0604020202020204"/>
                        </a:rPr>
                        <a:t>intrinsecamente</a:t>
                      </a:r>
                      <a:r>
                        <a:rPr sz="1200" b="0" spc="0" baseline="0" dirty="0">
                          <a:latin typeface="Arial" panose="020B0604020202020204"/>
                          <a:cs typeface="Arial" panose="020B0604020202020204"/>
                        </a:rPr>
                        <a:t> </a:t>
                      </a:r>
                      <a:r>
                        <a:rPr sz="1200" b="0" spc="0" baseline="0" dirty="0" err="1">
                          <a:latin typeface="Arial" panose="020B0604020202020204"/>
                          <a:cs typeface="Arial" panose="020B0604020202020204"/>
                        </a:rPr>
                        <a:t>inclusiva</a:t>
                      </a:r>
                      <a:r>
                        <a:rPr lang="pt-BR" sz="1200" b="0" spc="0" baseline="0" dirty="0">
                          <a:solidFill>
                            <a:schemeClr val="tx1"/>
                          </a:solidFill>
                          <a:latin typeface="Arial" panose="020B0604020202020204"/>
                          <a:cs typeface="Arial" panose="020B0604020202020204"/>
                        </a:rPr>
                        <a:t>, reconhecendo</a:t>
                      </a:r>
                      <a:r>
                        <a:rPr sz="1200" b="0" spc="0" baseline="0" dirty="0">
                          <a:solidFill>
                            <a:schemeClr val="tx1"/>
                          </a:solidFill>
                          <a:latin typeface="Arial" panose="020B0604020202020204"/>
                          <a:cs typeface="Arial" panose="020B0604020202020204"/>
                        </a:rPr>
                        <a:t> as </a:t>
                      </a:r>
                      <a:r>
                        <a:rPr sz="1200" b="0" spc="0" baseline="0" dirty="0" err="1">
                          <a:solidFill>
                            <a:schemeClr val="tx1"/>
                          </a:solidFill>
                          <a:latin typeface="Arial" panose="020B0604020202020204"/>
                          <a:cs typeface="Arial" panose="020B0604020202020204"/>
                        </a:rPr>
                        <a:t>diversas</a:t>
                      </a:r>
                      <a:r>
                        <a:rPr sz="1200" b="0" spc="0" baseline="0" dirty="0">
                          <a:solidFill>
                            <a:schemeClr val="tx1"/>
                          </a:solidFill>
                          <a:latin typeface="Arial" panose="020B0604020202020204"/>
                          <a:cs typeface="Arial" panose="020B0604020202020204"/>
                        </a:rPr>
                        <a:t> </a:t>
                      </a:r>
                      <a:r>
                        <a:rPr sz="1200" b="0" spc="0" baseline="0" dirty="0" err="1">
                          <a:solidFill>
                            <a:schemeClr val="tx1"/>
                          </a:solidFill>
                          <a:latin typeface="Arial" panose="020B0604020202020204"/>
                          <a:cs typeface="Arial" panose="020B0604020202020204"/>
                        </a:rPr>
                        <a:t>opiniões</a:t>
                      </a:r>
                      <a:r>
                        <a:rPr sz="1200" b="0" spc="0" baseline="0" dirty="0">
                          <a:solidFill>
                            <a:schemeClr val="tx1"/>
                          </a:solidFill>
                          <a:latin typeface="Arial" panose="020B0604020202020204"/>
                          <a:cs typeface="Arial" panose="020B0604020202020204"/>
                        </a:rPr>
                        <a:t> e </a:t>
                      </a:r>
                      <a:r>
                        <a:rPr sz="1200" b="0" spc="0" baseline="0" dirty="0" err="1">
                          <a:solidFill>
                            <a:schemeClr val="tx1"/>
                          </a:solidFill>
                          <a:latin typeface="Arial" panose="020B0604020202020204"/>
                          <a:cs typeface="Arial" panose="020B0604020202020204"/>
                        </a:rPr>
                        <a:t>conhecimentos</a:t>
                      </a:r>
                      <a:r>
                        <a:rPr sz="1200" b="0" spc="0" baseline="0" dirty="0">
                          <a:solidFill>
                            <a:schemeClr val="tx1"/>
                          </a:solidFill>
                          <a:latin typeface="Arial" panose="020B0604020202020204"/>
                          <a:cs typeface="Arial" panose="020B0604020202020204"/>
                        </a:rPr>
                        <a:t> das </a:t>
                      </a:r>
                      <a:r>
                        <a:rPr sz="1200" b="0" spc="0" baseline="0" dirty="0" err="1">
                          <a:solidFill>
                            <a:schemeClr val="tx1"/>
                          </a:solidFill>
                          <a:latin typeface="Arial" panose="020B0604020202020204"/>
                          <a:cs typeface="Arial" panose="020B0604020202020204"/>
                        </a:rPr>
                        <a:t>pessoas</a:t>
                      </a:r>
                      <a:endParaRPr sz="1200" b="0" spc="0" baseline="0" dirty="0">
                        <a:solidFill>
                          <a:schemeClr val="tx1"/>
                        </a:solidFill>
                        <a:latin typeface="Arial" panose="020B0604020202020204"/>
                        <a:cs typeface="Arial" panose="020B0604020202020204"/>
                      </a:endParaRPr>
                    </a:p>
                    <a:p>
                      <a:pPr marL="215900" indent="-171450">
                        <a:lnSpc>
                          <a:spcPct val="100000"/>
                        </a:lnSpc>
                        <a:spcBef>
                          <a:spcPts val="230"/>
                        </a:spcBef>
                        <a:buFont typeface="Arial" panose="020B0604020202020204" pitchFamily="34" charset="0"/>
                        <a:buChar char="•"/>
                      </a:pPr>
                      <a:endParaRPr sz="1200" b="0" spc="0" baseline="0" dirty="0">
                        <a:solidFill>
                          <a:schemeClr val="tx1"/>
                        </a:solidFill>
                        <a:latin typeface="Arial" panose="020B0604020202020204"/>
                        <a:cs typeface="Arial" panose="020B0604020202020204"/>
                      </a:endParaRPr>
                    </a:p>
                    <a:p>
                      <a:pPr marL="215900" indent="-171450">
                        <a:lnSpc>
                          <a:spcPct val="100000"/>
                        </a:lnSpc>
                        <a:spcBef>
                          <a:spcPts val="230"/>
                        </a:spcBef>
                        <a:buFont typeface="Arial" panose="020B0604020202020204" pitchFamily="34" charset="0"/>
                        <a:buChar char="•"/>
                      </a:pPr>
                      <a:r>
                        <a:rPr sz="1200" b="0" spc="0" baseline="0" dirty="0">
                          <a:solidFill>
                            <a:schemeClr val="tx1"/>
                          </a:solidFill>
                          <a:latin typeface="Arial" panose="020B0604020202020204"/>
                          <a:cs typeface="Arial" panose="020B0604020202020204"/>
                        </a:rPr>
                        <a:t>Todos </a:t>
                      </a:r>
                      <a:r>
                        <a:rPr sz="1200" b="0" spc="0" baseline="0" dirty="0" err="1">
                          <a:solidFill>
                            <a:schemeClr val="tx1"/>
                          </a:solidFill>
                          <a:latin typeface="Arial" panose="020B0604020202020204"/>
                          <a:cs typeface="Arial" panose="020B0604020202020204"/>
                        </a:rPr>
                        <a:t>têm</a:t>
                      </a:r>
                      <a:r>
                        <a:rPr sz="1200" b="0" spc="0" baseline="0" dirty="0">
                          <a:solidFill>
                            <a:schemeClr val="tx1"/>
                          </a:solidFill>
                          <a:latin typeface="Arial" panose="020B0604020202020204"/>
                          <a:cs typeface="Arial" panose="020B0604020202020204"/>
                        </a:rPr>
                        <a:t> o </a:t>
                      </a:r>
                      <a:r>
                        <a:rPr sz="1200" b="0" spc="0" baseline="0" dirty="0" err="1">
                          <a:solidFill>
                            <a:schemeClr val="tx1"/>
                          </a:solidFill>
                          <a:latin typeface="Arial" panose="020B0604020202020204"/>
                          <a:cs typeface="Arial" panose="020B0604020202020204"/>
                        </a:rPr>
                        <a:t>direito</a:t>
                      </a:r>
                      <a:r>
                        <a:rPr sz="1200" b="0" spc="0" baseline="0" dirty="0">
                          <a:solidFill>
                            <a:schemeClr val="tx1"/>
                          </a:solidFill>
                          <a:latin typeface="Arial" panose="020B0604020202020204"/>
                          <a:cs typeface="Arial" panose="020B0604020202020204"/>
                        </a:rPr>
                        <a:t> de ser </a:t>
                      </a:r>
                      <a:r>
                        <a:rPr sz="1200" b="0" spc="0" baseline="0" dirty="0" err="1">
                          <a:solidFill>
                            <a:schemeClr val="tx1"/>
                          </a:solidFill>
                          <a:latin typeface="Arial" panose="020B0604020202020204"/>
                          <a:cs typeface="Arial" panose="020B0604020202020204"/>
                        </a:rPr>
                        <a:t>ouvidos</a:t>
                      </a:r>
                      <a:endParaRPr sz="1200" b="0" spc="0" baseline="0" dirty="0">
                        <a:solidFill>
                          <a:schemeClr val="tx1"/>
                        </a:solidFill>
                        <a:latin typeface="Arial" panose="020B0604020202020204"/>
                        <a:cs typeface="Arial" panose="020B0604020202020204"/>
                      </a:endParaRPr>
                    </a:p>
                    <a:p>
                      <a:pPr marL="215900" indent="-171450">
                        <a:lnSpc>
                          <a:spcPct val="100000"/>
                        </a:lnSpc>
                        <a:spcBef>
                          <a:spcPts val="230"/>
                        </a:spcBef>
                        <a:buFont typeface="Arial" panose="020B0604020202020204" pitchFamily="34" charset="0"/>
                        <a:buChar char="•"/>
                      </a:pPr>
                      <a:endParaRPr sz="1200" b="0" spc="0" baseline="0" dirty="0">
                        <a:solidFill>
                          <a:schemeClr val="tx1"/>
                        </a:solidFill>
                        <a:latin typeface="Arial" panose="020B0604020202020204"/>
                        <a:cs typeface="Arial" panose="020B0604020202020204"/>
                      </a:endParaRPr>
                    </a:p>
                    <a:p>
                      <a:pPr marL="215900" indent="-171450">
                        <a:lnSpc>
                          <a:spcPct val="100000"/>
                        </a:lnSpc>
                        <a:spcBef>
                          <a:spcPts val="230"/>
                        </a:spcBef>
                        <a:buFont typeface="Arial" panose="020B0604020202020204" pitchFamily="34" charset="0"/>
                        <a:buChar char="•"/>
                      </a:pPr>
                      <a:r>
                        <a:rPr sz="1200" b="0" spc="0" baseline="0" dirty="0">
                          <a:solidFill>
                            <a:schemeClr val="tx1"/>
                          </a:solidFill>
                          <a:latin typeface="Arial" panose="020B0604020202020204"/>
                          <a:cs typeface="Arial" panose="020B0604020202020204"/>
                        </a:rPr>
                        <a:t>Todos </a:t>
                      </a:r>
                      <a:r>
                        <a:rPr sz="1200" b="0" spc="0" baseline="0" dirty="0" err="1">
                          <a:solidFill>
                            <a:schemeClr val="tx1"/>
                          </a:solidFill>
                          <a:latin typeface="Arial" panose="020B0604020202020204"/>
                          <a:cs typeface="Arial" panose="020B0604020202020204"/>
                        </a:rPr>
                        <a:t>precisam</a:t>
                      </a:r>
                      <a:r>
                        <a:rPr sz="1200" b="0" spc="0" baseline="0" dirty="0">
                          <a:solidFill>
                            <a:schemeClr val="tx1"/>
                          </a:solidFill>
                          <a:latin typeface="Arial" panose="020B0604020202020204"/>
                          <a:cs typeface="Arial" panose="020B0604020202020204"/>
                        </a:rPr>
                        <a:t> </a:t>
                      </a:r>
                      <a:r>
                        <a:rPr sz="1200" b="0" spc="0" baseline="0" dirty="0" err="1">
                          <a:solidFill>
                            <a:schemeClr val="tx1"/>
                          </a:solidFill>
                          <a:latin typeface="Arial" panose="020B0604020202020204"/>
                          <a:cs typeface="Arial" panose="020B0604020202020204"/>
                        </a:rPr>
                        <a:t>participar</a:t>
                      </a:r>
                      <a:r>
                        <a:rPr sz="1200" b="0" spc="0" baseline="0" dirty="0">
                          <a:solidFill>
                            <a:schemeClr val="tx1"/>
                          </a:solidFill>
                          <a:latin typeface="Arial" panose="020B0604020202020204"/>
                          <a:cs typeface="Arial" panose="020B0604020202020204"/>
                        </a:rPr>
                        <a:t> para </a:t>
                      </a:r>
                      <a:r>
                        <a:rPr sz="1200" b="0" spc="0" baseline="0" dirty="0" err="1">
                          <a:solidFill>
                            <a:schemeClr val="tx1"/>
                          </a:solidFill>
                          <a:latin typeface="Arial" panose="020B0604020202020204"/>
                          <a:cs typeface="Arial" panose="020B0604020202020204"/>
                        </a:rPr>
                        <a:t>promover</a:t>
                      </a:r>
                      <a:r>
                        <a:rPr sz="1200" b="0" spc="0" baseline="0" dirty="0">
                          <a:solidFill>
                            <a:schemeClr val="tx1"/>
                          </a:solidFill>
                          <a:latin typeface="Arial" panose="020B0604020202020204"/>
                          <a:cs typeface="Arial" panose="020B0604020202020204"/>
                        </a:rPr>
                        <a:t> a </a:t>
                      </a:r>
                      <a:r>
                        <a:rPr sz="1200" b="0" spc="0" baseline="0" dirty="0" err="1">
                          <a:solidFill>
                            <a:schemeClr val="tx1"/>
                          </a:solidFill>
                          <a:latin typeface="Arial" panose="020B0604020202020204"/>
                          <a:cs typeface="Arial" panose="020B0604020202020204"/>
                        </a:rPr>
                        <a:t>aprendizagem</a:t>
                      </a:r>
                      <a:r>
                        <a:rPr sz="1200" b="0" spc="0" baseline="0" dirty="0">
                          <a:solidFill>
                            <a:schemeClr val="tx1"/>
                          </a:solidFill>
                          <a:latin typeface="Arial" panose="020B0604020202020204"/>
                          <a:cs typeface="Arial" panose="020B0604020202020204"/>
                        </a:rPr>
                        <a:t> </a:t>
                      </a:r>
                      <a:r>
                        <a:rPr lang="pt-BR" sz="1200" b="0" spc="0" baseline="0" dirty="0">
                          <a:solidFill>
                            <a:schemeClr val="tx1"/>
                          </a:solidFill>
                          <a:latin typeface="Arial" panose="020B0604020202020204"/>
                          <a:cs typeface="Arial" panose="020B0604020202020204"/>
                        </a:rPr>
                        <a:t>coletiva</a:t>
                      </a:r>
                      <a:endParaRPr sz="1200" b="0" spc="0" baseline="0" dirty="0">
                        <a:solidFill>
                          <a:schemeClr val="tx1"/>
                        </a:solidFill>
                        <a:latin typeface="Arial" panose="020B0604020202020204"/>
                        <a:cs typeface="Arial" panose="020B0604020202020204"/>
                      </a:endParaRPr>
                    </a:p>
                    <a:p>
                      <a:pPr marL="215900" indent="-171450">
                        <a:lnSpc>
                          <a:spcPct val="100000"/>
                        </a:lnSpc>
                        <a:spcBef>
                          <a:spcPts val="230"/>
                        </a:spcBef>
                        <a:buFont typeface="Arial" panose="020B0604020202020204" pitchFamily="34" charset="0"/>
                        <a:buChar char="•"/>
                      </a:pPr>
                      <a:endParaRPr sz="1200" b="0" spc="0" baseline="0" dirty="0">
                        <a:latin typeface="Arial" panose="020B0604020202020204"/>
                        <a:cs typeface="Arial" panose="020B0604020202020204"/>
                      </a:endParaRPr>
                    </a:p>
                    <a:p>
                      <a:pPr marL="215900" indent="-171450">
                        <a:lnSpc>
                          <a:spcPct val="100000"/>
                        </a:lnSpc>
                        <a:spcBef>
                          <a:spcPts val="230"/>
                        </a:spcBef>
                        <a:buFont typeface="Arial" panose="020B0604020202020204" pitchFamily="34" charset="0"/>
                        <a:buChar char="•"/>
                      </a:pPr>
                      <a:r>
                        <a:rPr sz="1200" b="0" spc="0" baseline="0" dirty="0">
                          <a:latin typeface="Arial" panose="020B0604020202020204"/>
                          <a:cs typeface="Arial" panose="020B0604020202020204"/>
                        </a:rPr>
                        <a:t>A </a:t>
                      </a:r>
                      <a:r>
                        <a:rPr sz="1200" b="0" spc="0" baseline="0" dirty="0" err="1">
                          <a:latin typeface="Arial" panose="020B0604020202020204"/>
                          <a:cs typeface="Arial" panose="020B0604020202020204"/>
                        </a:rPr>
                        <a:t>inclusão</a:t>
                      </a:r>
                      <a:r>
                        <a:rPr sz="1200" b="0" spc="0" baseline="0" dirty="0">
                          <a:latin typeface="Arial" panose="020B0604020202020204"/>
                          <a:cs typeface="Arial" panose="020B0604020202020204"/>
                        </a:rPr>
                        <a:t> de </a:t>
                      </a:r>
                      <a:r>
                        <a:rPr sz="1200" b="0" spc="0" baseline="0" dirty="0" err="1">
                          <a:latin typeface="Arial" panose="020B0604020202020204"/>
                          <a:cs typeface="Arial" panose="020B0604020202020204"/>
                        </a:rPr>
                        <a:t>vozes</a:t>
                      </a:r>
                      <a:r>
                        <a:rPr sz="1200" b="0" spc="0" baseline="0" dirty="0">
                          <a:latin typeface="Arial" panose="020B0604020202020204"/>
                          <a:cs typeface="Arial" panose="020B0604020202020204"/>
                        </a:rPr>
                        <a:t> e </a:t>
                      </a:r>
                      <a:r>
                        <a:rPr sz="1200" b="0" spc="0" baseline="0" dirty="0" err="1">
                          <a:latin typeface="Arial" panose="020B0604020202020204"/>
                          <a:cs typeface="Arial" panose="020B0604020202020204"/>
                        </a:rPr>
                        <a:t>perspectivas</a:t>
                      </a:r>
                      <a:r>
                        <a:rPr sz="1200" b="0" spc="0" baseline="0" dirty="0">
                          <a:latin typeface="Arial" panose="020B0604020202020204"/>
                          <a:cs typeface="Arial" panose="020B0604020202020204"/>
                        </a:rPr>
                        <a:t> </a:t>
                      </a:r>
                      <a:r>
                        <a:rPr sz="1200" b="0" spc="0" baseline="0" dirty="0" err="1">
                          <a:latin typeface="Arial" panose="020B0604020202020204"/>
                          <a:cs typeface="Arial" panose="020B0604020202020204"/>
                        </a:rPr>
                        <a:t>diversas</a:t>
                      </a:r>
                      <a:r>
                        <a:rPr sz="1200" b="0" spc="0" baseline="0" dirty="0">
                          <a:latin typeface="Arial" panose="020B0604020202020204"/>
                          <a:cs typeface="Arial" panose="020B0604020202020204"/>
                        </a:rPr>
                        <a:t> </a:t>
                      </a:r>
                      <a:r>
                        <a:rPr sz="1200" b="0" spc="0" baseline="0" dirty="0" err="1">
                          <a:latin typeface="Arial" panose="020B0604020202020204"/>
                          <a:cs typeface="Arial" panose="020B0604020202020204"/>
                        </a:rPr>
                        <a:t>contribuirá</a:t>
                      </a:r>
                      <a:r>
                        <a:rPr sz="1200" b="0" spc="0" baseline="0" dirty="0">
                          <a:latin typeface="Arial" panose="020B0604020202020204"/>
                          <a:cs typeface="Arial" panose="020B0604020202020204"/>
                        </a:rPr>
                        <a:t> para o </a:t>
                      </a:r>
                      <a:r>
                        <a:rPr sz="1200" b="0" spc="0" baseline="0" dirty="0" err="1">
                          <a:latin typeface="Arial" panose="020B0604020202020204"/>
                          <a:cs typeface="Arial" panose="020B0604020202020204"/>
                        </a:rPr>
                        <a:t>entendimento</a:t>
                      </a:r>
                      <a:r>
                        <a:rPr sz="1200" b="0" spc="0" baseline="0" dirty="0">
                          <a:latin typeface="Arial" panose="020B0604020202020204"/>
                          <a:cs typeface="Arial" panose="020B0604020202020204"/>
                        </a:rPr>
                        <a:t> do que </a:t>
                      </a:r>
                      <a:r>
                        <a:rPr sz="1200" b="0" spc="0" baseline="0" dirty="0" err="1">
                          <a:latin typeface="Arial" panose="020B0604020202020204"/>
                          <a:cs typeface="Arial" panose="020B0604020202020204"/>
                        </a:rPr>
                        <a:t>significa</a:t>
                      </a:r>
                      <a:r>
                        <a:rPr sz="1200" b="0" spc="0" baseline="0" dirty="0">
                          <a:latin typeface="Arial" panose="020B0604020202020204"/>
                          <a:cs typeface="Arial" panose="020B0604020202020204"/>
                        </a:rPr>
                        <a:t> </a:t>
                      </a:r>
                      <a:r>
                        <a:rPr sz="1200" b="0" spc="0" baseline="0" dirty="0" err="1">
                          <a:latin typeface="Arial" panose="020B0604020202020204"/>
                          <a:cs typeface="Arial" panose="020B0604020202020204"/>
                        </a:rPr>
                        <a:t>diálogo</a:t>
                      </a:r>
                      <a:r>
                        <a:rPr sz="1200" b="0" spc="0" baseline="0" dirty="0">
                          <a:latin typeface="Arial" panose="020B0604020202020204"/>
                          <a:cs typeface="Arial" panose="020B0604020202020204"/>
                        </a:rPr>
                        <a:t> </a:t>
                      </a:r>
                      <a:r>
                        <a:rPr sz="1200" b="0" spc="0" baseline="0" dirty="0" err="1">
                          <a:latin typeface="Arial" panose="020B0604020202020204"/>
                          <a:cs typeface="Arial" panose="020B0604020202020204"/>
                        </a:rPr>
                        <a:t>na</a:t>
                      </a:r>
                      <a:r>
                        <a:rPr sz="1200" b="0" spc="0" baseline="0" dirty="0">
                          <a:latin typeface="Arial" panose="020B0604020202020204"/>
                          <a:cs typeface="Arial" panose="020B0604020202020204"/>
                        </a:rPr>
                        <a:t> </a:t>
                      </a:r>
                      <a:r>
                        <a:rPr sz="1200" b="0" spc="0" baseline="0" dirty="0" err="1">
                          <a:latin typeface="Arial" panose="020B0604020202020204"/>
                          <a:cs typeface="Arial" panose="020B0604020202020204"/>
                        </a:rPr>
                        <a:t>prática</a:t>
                      </a:r>
                      <a:r>
                        <a:rPr sz="1200" b="0" spc="0" baseline="0" dirty="0">
                          <a:latin typeface="Arial" panose="020B0604020202020204"/>
                          <a:cs typeface="Arial" panose="020B0604020202020204"/>
                        </a:rPr>
                        <a:t>.</a:t>
                      </a:r>
                    </a:p>
                  </a:txBody>
                  <a:tcPr marL="0" marR="0" marT="29209" marB="0">
                    <a:lnT w="31733">
                      <a:solidFill>
                        <a:srgbClr val="2791A6"/>
                      </a:solidFill>
                      <a:prstDash val="solid"/>
                    </a:lnT>
                    <a:solidFill>
                      <a:srgbClr val="D9F1F6"/>
                    </a:solidFill>
                  </a:tcPr>
                </a:tc>
                <a:tc>
                  <a:txBody>
                    <a:bodyPr/>
                    <a:lstStyle/>
                    <a:p>
                      <a:pPr marL="41275" marR="457835">
                        <a:lnSpc>
                          <a:spcPct val="102000"/>
                        </a:lnSpc>
                        <a:spcBef>
                          <a:spcPts val="275"/>
                        </a:spcBef>
                      </a:pPr>
                      <a:r>
                        <a:rPr sz="1200" b="1" spc="0" baseline="0" dirty="0">
                          <a:latin typeface="Arial" panose="020B0604020202020204"/>
                          <a:cs typeface="Arial" panose="020B0604020202020204"/>
                        </a:rPr>
                        <a:t>M</a:t>
                      </a:r>
                      <a:r>
                        <a:rPr lang="en-US" sz="1200" b="1" spc="0" baseline="0" dirty="0">
                          <a:latin typeface="Arial" panose="020B0604020202020204"/>
                          <a:cs typeface="Arial" panose="020B0604020202020204"/>
                        </a:rPr>
                        <a:t>AS</a:t>
                      </a:r>
                      <a:r>
                        <a:rPr sz="1200" b="1" spc="0" baseline="0" dirty="0">
                          <a:latin typeface="Arial" panose="020B0604020202020204"/>
                          <a:cs typeface="Arial" panose="020B0604020202020204"/>
                        </a:rPr>
                        <a:t> existem barreiras para a participação dialógica de todos os aprendizes em:</a:t>
                      </a:r>
                    </a:p>
                    <a:p>
                      <a:pPr marL="41275" marR="457835">
                        <a:lnSpc>
                          <a:spcPct val="102000"/>
                        </a:lnSpc>
                        <a:spcBef>
                          <a:spcPts val="275"/>
                        </a:spcBef>
                      </a:pPr>
                      <a:endParaRPr sz="1200" b="1" spc="0" baseline="0" dirty="0">
                        <a:latin typeface="Arial" panose="020B0604020202020204"/>
                        <a:cs typeface="Arial" panose="020B0604020202020204"/>
                      </a:endParaRPr>
                    </a:p>
                    <a:p>
                      <a:pPr marL="212725" marR="457835" indent="-171450">
                        <a:lnSpc>
                          <a:spcPct val="102000"/>
                        </a:lnSpc>
                        <a:spcBef>
                          <a:spcPts val="275"/>
                        </a:spcBef>
                        <a:buFont typeface="Arial" panose="020B0604020202020204" pitchFamily="34" charset="0"/>
                        <a:buChar char="•"/>
                      </a:pPr>
                      <a:r>
                        <a:rPr sz="1200" b="1" spc="0" baseline="0" dirty="0">
                          <a:latin typeface="Arial" panose="020B0604020202020204"/>
                          <a:cs typeface="Arial" panose="020B0604020202020204"/>
                        </a:rPr>
                        <a:t>Fo</a:t>
                      </a:r>
                      <a:r>
                        <a:rPr sz="1200" b="0" spc="0" baseline="0" dirty="0">
                          <a:latin typeface="Arial" panose="020B0604020202020204"/>
                          <a:cs typeface="Arial" panose="020B0604020202020204"/>
                        </a:rPr>
                        <a:t>rmas de Comunicação</a:t>
                      </a:r>
                    </a:p>
                    <a:p>
                      <a:pPr marL="212725" marR="457835" indent="-171450">
                        <a:lnSpc>
                          <a:spcPct val="102000"/>
                        </a:lnSpc>
                        <a:spcBef>
                          <a:spcPts val="275"/>
                        </a:spcBef>
                        <a:buFont typeface="Arial" panose="020B0604020202020204" pitchFamily="34" charset="0"/>
                        <a:buChar char="•"/>
                      </a:pPr>
                      <a:r>
                        <a:rPr sz="1200" b="0" spc="0" baseline="0" dirty="0">
                          <a:latin typeface="Arial" panose="020B0604020202020204"/>
                          <a:cs typeface="Arial" panose="020B0604020202020204"/>
                        </a:rPr>
                        <a:t>Falta de Confiança para Participar</a:t>
                      </a:r>
                    </a:p>
                    <a:p>
                      <a:pPr marL="212725" marR="457835" indent="-171450">
                        <a:lnSpc>
                          <a:spcPct val="102000"/>
                        </a:lnSpc>
                        <a:spcBef>
                          <a:spcPts val="275"/>
                        </a:spcBef>
                        <a:buFont typeface="Arial" panose="020B0604020202020204" pitchFamily="34" charset="0"/>
                        <a:buChar char="•"/>
                      </a:pPr>
                      <a:r>
                        <a:rPr sz="1200" b="0" spc="0" baseline="0" dirty="0">
                          <a:latin typeface="Arial" panose="020B0604020202020204"/>
                          <a:cs typeface="Arial" panose="020B0604020202020204"/>
                        </a:rPr>
                        <a:t>Compreensão de Perspectivas Diferentes e Modos de Pensar</a:t>
                      </a:r>
                    </a:p>
                    <a:p>
                      <a:pPr marL="212725" marR="457835" indent="-171450">
                        <a:lnSpc>
                          <a:spcPct val="102000"/>
                        </a:lnSpc>
                        <a:spcBef>
                          <a:spcPts val="275"/>
                        </a:spcBef>
                        <a:buFont typeface="Arial" panose="020B0604020202020204" pitchFamily="34" charset="0"/>
                        <a:buChar char="•"/>
                      </a:pPr>
                      <a:r>
                        <a:rPr sz="1200" b="0" spc="0" baseline="0" dirty="0">
                          <a:latin typeface="Arial" panose="020B0604020202020204"/>
                          <a:cs typeface="Arial" panose="020B0604020202020204"/>
                        </a:rPr>
                        <a:t>Aceitação e Valorização de Opiniões Diversas</a:t>
                      </a:r>
                    </a:p>
                    <a:p>
                      <a:pPr marL="212725" marR="457835" indent="-171450">
                        <a:lnSpc>
                          <a:spcPct val="102000"/>
                        </a:lnSpc>
                        <a:spcBef>
                          <a:spcPts val="275"/>
                        </a:spcBef>
                        <a:buFont typeface="Arial" panose="020B0604020202020204" pitchFamily="34" charset="0"/>
                        <a:buChar char="•"/>
                      </a:pPr>
                      <a:r>
                        <a:rPr sz="1200" b="0" spc="0" baseline="0" dirty="0">
                          <a:latin typeface="Arial" panose="020B0604020202020204"/>
                          <a:cs typeface="Arial" panose="020B0604020202020204"/>
                        </a:rPr>
                        <a:t>Percepções Contrastantes e Motivações para Participação</a:t>
                      </a:r>
                    </a:p>
                    <a:p>
                      <a:pPr marL="212725" marR="457835" indent="-171450">
                        <a:lnSpc>
                          <a:spcPct val="102000"/>
                        </a:lnSpc>
                        <a:spcBef>
                          <a:spcPts val="275"/>
                        </a:spcBef>
                        <a:buFont typeface="Arial" panose="020B0604020202020204" pitchFamily="34" charset="0"/>
                        <a:buChar char="•"/>
                      </a:pPr>
                      <a:r>
                        <a:rPr sz="1200" b="0" spc="0" baseline="0" dirty="0">
                          <a:latin typeface="Arial" panose="020B0604020202020204"/>
                          <a:cs typeface="Arial" panose="020B0604020202020204"/>
                        </a:rPr>
                        <a:t>Ideias Preconcebidas sobre 'Habilidade' e Capacidade de Participar</a:t>
                      </a:r>
                    </a:p>
                    <a:p>
                      <a:pPr marL="212725" marR="457835" indent="-171450">
                        <a:lnSpc>
                          <a:spcPct val="102000"/>
                        </a:lnSpc>
                        <a:spcBef>
                          <a:spcPts val="275"/>
                        </a:spcBef>
                        <a:buFont typeface="Arial" panose="020B0604020202020204" pitchFamily="34" charset="0"/>
                        <a:buChar char="•"/>
                      </a:pPr>
                      <a:r>
                        <a:rPr sz="1200" b="0" spc="0" baseline="0" dirty="0">
                          <a:latin typeface="Arial" panose="020B0604020202020204"/>
                          <a:cs typeface="Arial" panose="020B0604020202020204"/>
                        </a:rPr>
                        <a:t>Desafio Cognitivo</a:t>
                      </a:r>
                    </a:p>
                  </a:txBody>
                  <a:tcPr marL="0" marR="0" marT="34925" marB="0">
                    <a:lnT w="31733">
                      <a:solidFill>
                        <a:srgbClr val="2791A6"/>
                      </a:solidFill>
                      <a:prstDash val="solid"/>
                    </a:lnT>
                    <a:solidFill>
                      <a:srgbClr val="D9F1F6"/>
                    </a:solidFill>
                  </a:tcPr>
                </a:tc>
                <a:tc>
                  <a:txBody>
                    <a:bodyPr/>
                    <a:lstStyle/>
                    <a:p>
                      <a:pPr marL="50800" marR="165735">
                        <a:lnSpc>
                          <a:spcPct val="102000"/>
                        </a:lnSpc>
                        <a:spcBef>
                          <a:spcPts val="275"/>
                        </a:spcBef>
                      </a:pPr>
                      <a:r>
                        <a:rPr sz="1200" b="1" spc="0" baseline="0" dirty="0">
                          <a:latin typeface="Arial" panose="020B0604020202020204"/>
                          <a:cs typeface="Arial" panose="020B0604020202020204"/>
                        </a:rPr>
                        <a:t>Portanto, é importante considerar fatores relacionados às pessoas que estão participando e ao contexto, como:</a:t>
                      </a:r>
                    </a:p>
                    <a:p>
                      <a:pPr marL="222250" marR="165735" indent="-171450">
                        <a:lnSpc>
                          <a:spcPct val="102000"/>
                        </a:lnSpc>
                        <a:spcBef>
                          <a:spcPts val="275"/>
                        </a:spcBef>
                        <a:spcAft>
                          <a:spcPts val="400"/>
                        </a:spcAft>
                        <a:buFont typeface="Arial" panose="020B0604020202020204" pitchFamily="34" charset="0"/>
                        <a:buChar char="•"/>
                      </a:pPr>
                      <a:r>
                        <a:rPr sz="1200" b="0" spc="0" baseline="0" dirty="0">
                          <a:latin typeface="Arial" panose="020B0604020202020204"/>
                          <a:cs typeface="Arial" panose="020B0604020202020204"/>
                        </a:rPr>
                        <a:t>Diferenças individuais na comunicação, incluindo a </a:t>
                      </a:r>
                      <a:r>
                        <a:rPr sz="1200" b="0" spc="0" baseline="0" dirty="0" err="1">
                          <a:latin typeface="Arial" panose="020B0604020202020204"/>
                          <a:cs typeface="Arial" panose="020B0604020202020204"/>
                        </a:rPr>
                        <a:t>não</a:t>
                      </a:r>
                      <a:r>
                        <a:rPr sz="1200" b="0" spc="0" baseline="0" dirty="0">
                          <a:latin typeface="Arial" panose="020B0604020202020204"/>
                          <a:cs typeface="Arial" panose="020B0604020202020204"/>
                        </a:rPr>
                        <a:t> verbal</a:t>
                      </a:r>
                    </a:p>
                    <a:p>
                      <a:pPr marL="222250" marR="165735" indent="-171450">
                        <a:lnSpc>
                          <a:spcPct val="102000"/>
                        </a:lnSpc>
                        <a:spcBef>
                          <a:spcPts val="275"/>
                        </a:spcBef>
                        <a:spcAft>
                          <a:spcPts val="400"/>
                        </a:spcAft>
                        <a:buFont typeface="Arial" panose="020B0604020202020204" pitchFamily="34" charset="0"/>
                        <a:buChar char="•"/>
                      </a:pPr>
                      <a:r>
                        <a:rPr sz="1200" b="0" spc="0" baseline="0" dirty="0">
                          <a:latin typeface="Arial" panose="020B0604020202020204"/>
                          <a:cs typeface="Arial" panose="020B0604020202020204"/>
                        </a:rPr>
                        <a:t>Diferenças e semelhanças culturais</a:t>
                      </a:r>
                    </a:p>
                    <a:p>
                      <a:pPr marL="222250" marR="165735" indent="-171450">
                        <a:lnSpc>
                          <a:spcPct val="102000"/>
                        </a:lnSpc>
                        <a:spcBef>
                          <a:spcPts val="275"/>
                        </a:spcBef>
                        <a:spcAft>
                          <a:spcPts val="400"/>
                        </a:spcAft>
                        <a:buFont typeface="Arial" panose="020B0604020202020204" pitchFamily="34" charset="0"/>
                        <a:buChar char="•"/>
                      </a:pPr>
                      <a:r>
                        <a:rPr sz="1200" b="0" spc="0" baseline="0" dirty="0">
                          <a:latin typeface="Arial" panose="020B0604020202020204"/>
                          <a:cs typeface="Arial" panose="020B0604020202020204"/>
                        </a:rPr>
                        <a:t>Estruturas, rotinas, atividades e ambiente da sala de aula (físico e social)</a:t>
                      </a:r>
                    </a:p>
                    <a:p>
                      <a:pPr marL="50800">
                        <a:lnSpc>
                          <a:spcPct val="100000"/>
                        </a:lnSpc>
                        <a:spcBef>
                          <a:spcPts val="5"/>
                        </a:spcBef>
                      </a:pPr>
                      <a:endParaRPr lang="en-US" sz="1100" b="1" spc="0" baseline="0" dirty="0">
                        <a:latin typeface="Arial" panose="020B0604020202020204"/>
                        <a:cs typeface="Arial" panose="020B0604020202020204"/>
                      </a:endParaRPr>
                    </a:p>
                    <a:p>
                      <a:pPr marL="50800">
                        <a:lnSpc>
                          <a:spcPct val="100000"/>
                        </a:lnSpc>
                        <a:spcBef>
                          <a:spcPts val="5"/>
                        </a:spcBef>
                      </a:pPr>
                      <a:r>
                        <a:rPr sz="1200" b="1" spc="0" baseline="0" dirty="0">
                          <a:latin typeface="Arial" panose="020B0604020202020204"/>
                          <a:cs typeface="Arial" panose="020B0604020202020204"/>
                        </a:rPr>
                        <a:t>MEDIDAS PRÁTICAS poderiam incluir:</a:t>
                      </a:r>
                    </a:p>
                    <a:p>
                      <a:pPr marL="50800">
                        <a:lnSpc>
                          <a:spcPct val="100000"/>
                        </a:lnSpc>
                        <a:spcBef>
                          <a:spcPts val="5"/>
                        </a:spcBef>
                      </a:pPr>
                      <a:endParaRPr sz="1200" b="1" spc="0" baseline="0" dirty="0">
                        <a:latin typeface="Arial" panose="020B0604020202020204"/>
                        <a:cs typeface="Arial" panose="020B0604020202020204"/>
                      </a:endParaRPr>
                    </a:p>
                    <a:p>
                      <a:pPr marL="222250" indent="-171450">
                        <a:lnSpc>
                          <a:spcPct val="100000"/>
                        </a:lnSpc>
                        <a:spcBef>
                          <a:spcPts val="5"/>
                        </a:spcBef>
                        <a:buFont typeface="Arial" panose="020B0604020202020204" pitchFamily="34" charset="0"/>
                        <a:buChar char="•"/>
                      </a:pPr>
                      <a:r>
                        <a:rPr sz="1200" b="0" spc="0" baseline="0" dirty="0">
                          <a:latin typeface="Arial" panose="020B0604020202020204"/>
                          <a:cs typeface="Arial" panose="020B0604020202020204"/>
                        </a:rPr>
                        <a:t>Discutir o valor de ouvir outras vozes em seu ambiente</a:t>
                      </a:r>
                    </a:p>
                    <a:p>
                      <a:pPr marL="50800" indent="0">
                        <a:lnSpc>
                          <a:spcPct val="100000"/>
                        </a:lnSpc>
                        <a:spcBef>
                          <a:spcPts val="5"/>
                        </a:spcBef>
                        <a:buFont typeface="Arial" panose="020B0604020202020204" pitchFamily="34" charset="0"/>
                        <a:buNone/>
                      </a:pPr>
                      <a:endParaRPr sz="1200" b="0" spc="0" baseline="0" dirty="0">
                        <a:latin typeface="Arial" panose="020B0604020202020204"/>
                        <a:cs typeface="Arial" panose="020B0604020202020204"/>
                      </a:endParaRPr>
                    </a:p>
                    <a:p>
                      <a:pPr marL="222250" indent="-171450">
                        <a:lnSpc>
                          <a:spcPct val="100000"/>
                        </a:lnSpc>
                        <a:spcBef>
                          <a:spcPts val="5"/>
                        </a:spcBef>
                        <a:buFont typeface="Arial" panose="020B0604020202020204" pitchFamily="34" charset="0"/>
                        <a:buChar char="•"/>
                      </a:pPr>
                      <a:r>
                        <a:rPr sz="1200" b="0" spc="0" baseline="0" dirty="0">
                          <a:latin typeface="Arial" panose="020B0604020202020204"/>
                          <a:cs typeface="Arial" panose="020B0604020202020204"/>
                        </a:rPr>
                        <a:t>Adaptar e estender os modelos de observação no toolkit T-SEDA para responder a perguntas específicas sobre inclusão</a:t>
                      </a:r>
                    </a:p>
                    <a:p>
                      <a:pPr marL="222250" indent="-171450">
                        <a:lnSpc>
                          <a:spcPct val="100000"/>
                        </a:lnSpc>
                        <a:spcBef>
                          <a:spcPts val="5"/>
                        </a:spcBef>
                        <a:buFont typeface="Arial" panose="020B0604020202020204" pitchFamily="34" charset="0"/>
                        <a:buChar char="•"/>
                      </a:pPr>
                      <a:endParaRPr sz="1200" b="0" spc="0" baseline="0" dirty="0">
                        <a:latin typeface="Arial" panose="020B0604020202020204"/>
                        <a:cs typeface="Arial" panose="020B0604020202020204"/>
                      </a:endParaRPr>
                    </a:p>
                    <a:p>
                      <a:pPr marL="222250" indent="-171450">
                        <a:lnSpc>
                          <a:spcPct val="100000"/>
                        </a:lnSpc>
                        <a:spcBef>
                          <a:spcPts val="5"/>
                        </a:spcBef>
                        <a:buFont typeface="Arial" panose="020B0604020202020204" pitchFamily="34" charset="0"/>
                        <a:buChar char="•"/>
                      </a:pPr>
                      <a:r>
                        <a:rPr sz="1200" b="0" spc="0" baseline="0" dirty="0">
                          <a:latin typeface="Arial" panose="020B0604020202020204"/>
                          <a:cs typeface="Arial" panose="020B0604020202020204"/>
                        </a:rPr>
                        <a:t>Desenvolver novas estruturas de suporte para interação em grupo e conscientização cultural</a:t>
                      </a:r>
                    </a:p>
                  </a:txBody>
                  <a:tcPr marL="0" marR="0" marT="34925" marB="0">
                    <a:lnT w="31733">
                      <a:solidFill>
                        <a:srgbClr val="2791A6"/>
                      </a:solidFill>
                      <a:prstDash val="solid"/>
                    </a:lnT>
                    <a:solidFill>
                      <a:srgbClr val="D9F1F6"/>
                    </a:solidFill>
                  </a:tcPr>
                </a:tc>
                <a:extLst>
                  <a:ext uri="{0D108BD9-81ED-4DB2-BD59-A6C34878D82A}">
                    <a16:rowId xmlns:a16="http://schemas.microsoft.com/office/drawing/2014/main" val="10001"/>
                  </a:ext>
                </a:extLst>
              </a:tr>
              <a:tr h="2229466">
                <a:tc gridSpan="3">
                  <a:txBody>
                    <a:bodyPr/>
                    <a:lstStyle/>
                    <a:p>
                      <a:pPr marL="151765" algn="just">
                        <a:lnSpc>
                          <a:spcPct val="100000"/>
                        </a:lnSpc>
                        <a:spcBef>
                          <a:spcPts val="845"/>
                        </a:spcBef>
                      </a:pPr>
                      <a:r>
                        <a:rPr sz="1400" b="1" spc="0" baseline="0" dirty="0">
                          <a:latin typeface="Arial" panose="020B0604020202020204"/>
                          <a:cs typeface="Arial" panose="020B0604020202020204"/>
                        </a:rPr>
                        <a:t>Envolver estudantes no espectro autista no diálogo</a:t>
                      </a:r>
                    </a:p>
                    <a:p>
                      <a:pPr marL="151765" algn="just">
                        <a:lnSpc>
                          <a:spcPct val="100000"/>
                        </a:lnSpc>
                        <a:spcBef>
                          <a:spcPts val="845"/>
                        </a:spcBef>
                        <a:tabLst>
                          <a:tab pos="10317163" algn="l"/>
                        </a:tabLst>
                      </a:pPr>
                      <a:r>
                        <a:rPr sz="1200" b="0" spc="0" baseline="0" dirty="0">
                          <a:latin typeface="Arial Unicode MS" panose="020B0604020202020204" pitchFamily="34" charset="-128"/>
                          <a:ea typeface="Arial Unicode MS" panose="020B0604020202020204" pitchFamily="34" charset="-128"/>
                          <a:cs typeface="Arial Unicode MS" panose="020B0604020202020204" pitchFamily="34" charset="-128"/>
                        </a:rPr>
                        <a:t>Por exemplo, Ana Laura Clapés desenvolveu maneiras de ajustar o esquema de codificação do T-SEDA às características de comunicação associadas ao autismo. Algumas das estratégias foram aprimoradas, </a:t>
                      </a:r>
                      <a:r>
                        <a:rPr lang="pt-BR" sz="1200" b="0" spc="0" baseline="0" dirty="0">
                          <a:solidFill>
                            <a:schemeClr val="tx1"/>
                          </a:solidFill>
                          <a:latin typeface="Arial Unicode MS" panose="020B0604020202020204" pitchFamily="34" charset="-128"/>
                          <a:ea typeface="Arial Unicode MS" panose="020B0604020202020204" pitchFamily="34" charset="-128"/>
                          <a:cs typeface="Arial Unicode MS" panose="020B0604020202020204" pitchFamily="34" charset="-128"/>
                        </a:rPr>
                        <a:t>incluindo</a:t>
                      </a:r>
                      <a:r>
                        <a:rPr sz="1200" b="0" spc="0" baseline="0" dirty="0">
                          <a:solidFill>
                            <a:schemeClr val="tx1"/>
                          </a:solidFill>
                          <a:latin typeface="Arial Unicode MS" panose="020B0604020202020204" pitchFamily="34" charset="-128"/>
                          <a:ea typeface="Arial Unicode MS" panose="020B0604020202020204" pitchFamily="34" charset="-128"/>
                          <a:cs typeface="Arial Unicode MS" panose="020B0604020202020204" pitchFamily="34" charset="-128"/>
                        </a:rPr>
                        <a:t> sugestões de como </a:t>
                      </a:r>
                      <a:r>
                        <a:rPr sz="1200" b="0" spc="0" baseline="0" dirty="0">
                          <a:latin typeface="Arial Unicode MS" panose="020B0604020202020204" pitchFamily="34" charset="-128"/>
                          <a:ea typeface="Arial Unicode MS" panose="020B0604020202020204" pitchFamily="34" charset="-128"/>
                          <a:cs typeface="Arial Unicode MS" panose="020B0604020202020204" pitchFamily="34" charset="-128"/>
                        </a:rPr>
                        <a:t>podem ser implementadas para apoiar a compreensão dos alunos sobre o conteúdo e a estrutura do diálogo e o que se espera de sua participação. Foram adicionadas seis principais características, incluindo incorporar representações visuais ou físicas, ser explícito, dividir as informações em etapas, fornecer opções, mediar o diálogo com colegas e oferecer suporte individual. Outras novas estratégias relacionaram-se à configuração do ambiente físico da sala de aula e ao planejamento de atividades mais amigáveis que criam oportunidades para diferentes formas de contribuição. Entre </a:t>
                      </a:r>
                      <a:r>
                        <a:rPr sz="1200" b="0" spc="0" baseline="0" dirty="0" err="1">
                          <a:latin typeface="Arial Unicode MS" panose="020B0604020202020204" pitchFamily="34" charset="-128"/>
                          <a:ea typeface="Arial Unicode MS" panose="020B0604020202020204" pitchFamily="34" charset="-128"/>
                          <a:cs typeface="Arial Unicode MS" panose="020B0604020202020204" pitchFamily="34" charset="-128"/>
                        </a:rPr>
                        <a:t>em</a:t>
                      </a:r>
                      <a:r>
                        <a:rPr sz="1200" b="0" spc="0" baseline="0" dirty="0">
                          <a:latin typeface="Arial Unicode MS" panose="020B0604020202020204" pitchFamily="34" charset="-128"/>
                          <a:ea typeface="Arial Unicode MS" panose="020B0604020202020204" pitchFamily="34" charset="-128"/>
                          <a:cs typeface="Arial Unicode MS" panose="020B0604020202020204" pitchFamily="34" charset="-128"/>
                        </a:rPr>
                        <a:t> </a:t>
                      </a:r>
                      <a:r>
                        <a:rPr sz="1200" b="0" spc="0" baseline="0" dirty="0" err="1">
                          <a:latin typeface="Arial Unicode MS" panose="020B0604020202020204" pitchFamily="34" charset="-128"/>
                          <a:ea typeface="Arial Unicode MS" panose="020B0604020202020204" pitchFamily="34" charset="-128"/>
                          <a:cs typeface="Arial Unicode MS" panose="020B0604020202020204" pitchFamily="34" charset="-128"/>
                        </a:rPr>
                        <a:t>contato</a:t>
                      </a:r>
                      <a:r>
                        <a:rPr sz="1200" b="0" spc="0" baseline="0" dirty="0">
                          <a:latin typeface="Arial Unicode MS" panose="020B0604020202020204" pitchFamily="34" charset="-128"/>
                          <a:ea typeface="Arial Unicode MS" panose="020B0604020202020204" pitchFamily="34" charset="-128"/>
                          <a:cs typeface="Arial Unicode MS" panose="020B0604020202020204" pitchFamily="34" charset="-128"/>
                        </a:rPr>
                        <a:t> </a:t>
                      </a:r>
                      <a:r>
                        <a:rPr sz="1200" b="0" spc="0" baseline="0" dirty="0">
                          <a:latin typeface="Arial Unicode MS" panose="020B0604020202020204" pitchFamily="34" charset="-128"/>
                          <a:ea typeface="Arial Unicode MS" panose="020B0604020202020204" pitchFamily="34" charset="-128"/>
                          <a:cs typeface="Arial Unicode MS" panose="020B0604020202020204" pitchFamily="34" charset="-128"/>
                          <a:hlinkClick r:id="rId3"/>
                        </a:rPr>
                        <a:t>t</a:t>
                      </a:r>
                      <a:r>
                        <a:rPr lang="en-US" sz="1200" b="0" spc="0" baseline="0" dirty="0">
                          <a:latin typeface="Arial Unicode MS" panose="020B0604020202020204" pitchFamily="34" charset="-128"/>
                          <a:ea typeface="Arial Unicode MS" panose="020B0604020202020204" pitchFamily="34" charset="-128"/>
                          <a:cs typeface="Arial Unicode MS" panose="020B0604020202020204" pitchFamily="34" charset="-128"/>
                          <a:hlinkClick r:id="rId3"/>
                        </a:rPr>
                        <a:t>-</a:t>
                      </a:r>
                      <a:r>
                        <a:rPr sz="1200" b="0" spc="0" baseline="0" dirty="0">
                          <a:latin typeface="Arial Unicode MS" panose="020B0604020202020204" pitchFamily="34" charset="-128"/>
                          <a:ea typeface="Arial Unicode MS" panose="020B0604020202020204" pitchFamily="34" charset="-128"/>
                          <a:cs typeface="Arial Unicode MS" panose="020B0604020202020204" pitchFamily="34" charset="-128"/>
                          <a:hlinkClick r:id="rId3"/>
                        </a:rPr>
                        <a:t>seda@educ.cam.ac.uk</a:t>
                      </a:r>
                      <a:r>
                        <a:rPr sz="1200" b="0" spc="0" baseline="0" dirty="0">
                          <a:latin typeface="Arial Unicode MS" panose="020B0604020202020204" pitchFamily="34" charset="-128"/>
                          <a:ea typeface="Arial Unicode MS" panose="020B0604020202020204" pitchFamily="34" charset="-128"/>
                          <a:cs typeface="Arial Unicode MS" panose="020B0604020202020204" pitchFamily="34" charset="-128"/>
                        </a:rPr>
                        <a:t> para mais informações sobre os recursos</a:t>
                      </a:r>
                      <a:r>
                        <a:rPr sz="1200" b="1" spc="0" baseline="0" dirty="0">
                          <a:latin typeface="Arial Unicode MS" panose="020B0604020202020204" pitchFamily="34" charset="-128"/>
                          <a:ea typeface="Arial Unicode MS" panose="020B0604020202020204" pitchFamily="34" charset="-128"/>
                          <a:cs typeface="Arial Unicode MS" panose="020B0604020202020204" pitchFamily="34" charset="-128"/>
                        </a:rPr>
                        <a:t> </a:t>
                      </a:r>
                      <a:r>
                        <a:rPr sz="1200" b="0" spc="0" baseline="0" dirty="0">
                          <a:latin typeface="Arial Unicode MS" panose="020B0604020202020204" pitchFamily="34" charset="-128"/>
                          <a:ea typeface="Arial Unicode MS" panose="020B0604020202020204" pitchFamily="34" charset="-128"/>
                          <a:cs typeface="Arial Unicode MS" panose="020B0604020202020204" pitchFamily="34" charset="-128"/>
                        </a:rPr>
                        <a:t>gratuitos</a:t>
                      </a:r>
                      <a:r>
                        <a:rPr sz="1200" b="1" spc="0" baseline="0" dirty="0">
                          <a:latin typeface="Arial Unicode MS" panose="020B0604020202020204" pitchFamily="34" charset="-128"/>
                          <a:ea typeface="Arial Unicode MS" panose="020B0604020202020204" pitchFamily="34" charset="-128"/>
                          <a:cs typeface="Arial Unicode MS" panose="020B0604020202020204" pitchFamily="34" charset="-128"/>
                        </a:rPr>
                        <a:t> </a:t>
                      </a:r>
                      <a:r>
                        <a:rPr sz="1200" b="0" spc="0" baseline="0" dirty="0" err="1">
                          <a:latin typeface="Arial Unicode MS" panose="020B0604020202020204" pitchFamily="34" charset="-128"/>
                          <a:ea typeface="Arial Unicode MS" panose="020B0604020202020204" pitchFamily="34" charset="-128"/>
                          <a:cs typeface="Arial Unicode MS" panose="020B0604020202020204" pitchFamily="34" charset="-128"/>
                        </a:rPr>
                        <a:t>disponíveis</a:t>
                      </a:r>
                      <a:r>
                        <a:rPr sz="1400" b="0" spc="0" baseline="0" dirty="0">
                          <a:latin typeface="Arial" panose="020B0604020202020204"/>
                          <a:cs typeface="Arial" panose="020B0604020202020204"/>
                        </a:rPr>
                        <a:t>.</a:t>
                      </a:r>
                      <a:endParaRPr lang="en-US" sz="1400" b="0" spc="0" baseline="0" dirty="0">
                        <a:latin typeface="Arial" panose="020B0604020202020204"/>
                        <a:cs typeface="Arial" panose="020B0604020202020204"/>
                      </a:endParaRPr>
                    </a:p>
                    <a:p>
                      <a:pPr marL="151765" algn="ctr">
                        <a:lnSpc>
                          <a:spcPct val="100000"/>
                        </a:lnSpc>
                        <a:spcBef>
                          <a:spcPts val="845"/>
                        </a:spcBef>
                      </a:pPr>
                      <a:r>
                        <a:rPr sz="1000" b="0" spc="0" baseline="0" dirty="0">
                          <a:latin typeface="Arial" panose="020B0604020202020204"/>
                          <a:cs typeface="Arial" panose="020B0604020202020204"/>
                        </a:rPr>
                        <a:t>13</a:t>
                      </a:r>
                    </a:p>
                  </a:txBody>
                  <a:tcPr marL="0" marR="0" marT="107314" marB="0"/>
                </a:tc>
                <a:tc hMerge="1">
                  <a:txBody>
                    <a:bodyPr/>
                    <a:lstStyle/>
                    <a:p>
                      <a:endParaRPr lang="en-US"/>
                    </a:p>
                  </a:txBody>
                  <a:tcPr marL="0" marR="0" marT="0" marB="0"/>
                </a:tc>
                <a:tc hMerge="1">
                  <a:txBody>
                    <a:bodyPr/>
                    <a:lstStyle/>
                    <a:p>
                      <a:endParaRPr lang="en-US"/>
                    </a:p>
                  </a:txBody>
                  <a:tcPr marL="0" marR="0" marT="0" marB="0"/>
                </a:tc>
                <a:extLst>
                  <a:ext uri="{0D108BD9-81ED-4DB2-BD59-A6C34878D82A}">
                    <a16:rowId xmlns:a16="http://schemas.microsoft.com/office/drawing/2014/main" val="10002"/>
                  </a:ext>
                </a:extLst>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616464" y="614560"/>
            <a:ext cx="4044436" cy="859851"/>
          </a:xfrm>
          <a:prstGeom prst="rect">
            <a:avLst/>
          </a:prstGeom>
          <a:solidFill>
            <a:srgbClr val="D9F1F6"/>
          </a:solidFill>
        </p:spPr>
        <p:txBody>
          <a:bodyPr vert="horz" wrap="square" lIns="0" tIns="15875" rIns="0" bIns="0" rtlCol="0">
            <a:spAutoFit/>
          </a:bodyPr>
          <a:lstStyle/>
          <a:p>
            <a:pPr marL="26035">
              <a:lnSpc>
                <a:spcPct val="100000"/>
              </a:lnSpc>
              <a:spcBef>
                <a:spcPts val="125"/>
              </a:spcBef>
            </a:pPr>
            <a:r>
              <a:rPr b="1" dirty="0">
                <a:solidFill>
                  <a:srgbClr val="1A616F"/>
                </a:solidFill>
                <a:latin typeface="Arial"/>
                <a:cs typeface="Arial"/>
              </a:rPr>
              <a:t>Parte d. Quão produtivo é o diálogo na minha sala de aula? </a:t>
            </a:r>
            <a:endParaRPr lang="en-US" b="1" dirty="0">
              <a:solidFill>
                <a:srgbClr val="1A616F"/>
              </a:solidFill>
              <a:latin typeface="Arial"/>
              <a:cs typeface="Arial"/>
            </a:endParaRPr>
          </a:p>
          <a:p>
            <a:pPr marL="26035">
              <a:lnSpc>
                <a:spcPct val="100000"/>
              </a:lnSpc>
              <a:spcBef>
                <a:spcPts val="125"/>
              </a:spcBef>
            </a:pPr>
            <a:r>
              <a:rPr b="1" dirty="0">
                <a:solidFill>
                  <a:srgbClr val="1A616F"/>
                </a:solidFill>
                <a:latin typeface="Arial"/>
                <a:cs typeface="Arial"/>
              </a:rPr>
              <a:t>Uma </a:t>
            </a:r>
            <a:r>
              <a:rPr b="1" dirty="0" err="1">
                <a:solidFill>
                  <a:srgbClr val="1A616F"/>
                </a:solidFill>
                <a:latin typeface="Arial"/>
                <a:cs typeface="Arial"/>
              </a:rPr>
              <a:t>autoavaliação</a:t>
            </a:r>
            <a:r>
              <a:rPr lang="en-US" b="1" dirty="0">
                <a:solidFill>
                  <a:srgbClr val="1A616F"/>
                </a:solidFill>
                <a:latin typeface="Arial"/>
                <a:cs typeface="Arial"/>
              </a:rPr>
              <a:t> </a:t>
            </a:r>
            <a:r>
              <a:rPr b="1" dirty="0">
                <a:solidFill>
                  <a:srgbClr val="1A616F"/>
                </a:solidFill>
                <a:latin typeface="Arial"/>
                <a:cs typeface="Arial"/>
              </a:rPr>
              <a:t>para professores</a:t>
            </a:r>
          </a:p>
        </p:txBody>
      </p:sp>
      <p:sp>
        <p:nvSpPr>
          <p:cNvPr id="3" name="object 3"/>
          <p:cNvSpPr txBox="1"/>
          <p:nvPr/>
        </p:nvSpPr>
        <p:spPr>
          <a:xfrm>
            <a:off x="5156835" y="766680"/>
            <a:ext cx="1942465" cy="245745"/>
          </a:xfrm>
          <a:prstGeom prst="rect">
            <a:avLst/>
          </a:prstGeom>
        </p:spPr>
        <p:txBody>
          <a:bodyPr vert="horz" wrap="square" lIns="0" tIns="0" rIns="0" bIns="0" rtlCol="0">
            <a:spAutoFit/>
          </a:bodyPr>
          <a:lstStyle/>
          <a:p>
            <a:pPr marL="12700">
              <a:lnSpc>
                <a:spcPct val="100000"/>
              </a:lnSpc>
            </a:pPr>
            <a:r>
              <a:rPr sz="1600" b="1" dirty="0">
                <a:latin typeface="Arial" panose="020B0604020202020204"/>
                <a:cs typeface="Arial" panose="020B0604020202020204"/>
              </a:rPr>
              <a:t>Sua Auto</a:t>
            </a:r>
            <a:r>
              <a:rPr lang="pt-BR" sz="1600" b="1" dirty="0">
                <a:latin typeface="Arial" panose="020B0604020202020204"/>
                <a:cs typeface="Arial" panose="020B0604020202020204"/>
              </a:rPr>
              <a:t> </a:t>
            </a:r>
            <a:r>
              <a:rPr sz="1600" b="1" dirty="0">
                <a:latin typeface="Arial" panose="020B0604020202020204"/>
                <a:cs typeface="Arial" panose="020B0604020202020204"/>
              </a:rPr>
              <a:t>avaliação</a:t>
            </a:r>
          </a:p>
        </p:txBody>
      </p:sp>
      <p:sp>
        <p:nvSpPr>
          <p:cNvPr id="4" name="object 4"/>
          <p:cNvSpPr txBox="1"/>
          <p:nvPr/>
        </p:nvSpPr>
        <p:spPr>
          <a:xfrm>
            <a:off x="630555" y="2001410"/>
            <a:ext cx="9746615" cy="3891963"/>
          </a:xfrm>
          <a:prstGeom prst="rect">
            <a:avLst/>
          </a:prstGeom>
          <a:ln w="31733">
            <a:solidFill>
              <a:srgbClr val="2791A6"/>
            </a:solidFill>
          </a:ln>
        </p:spPr>
        <p:txBody>
          <a:bodyPr vert="horz" wrap="square" lIns="0" tIns="36830" rIns="0" bIns="0" rtlCol="0">
            <a:spAutoFit/>
          </a:bodyPr>
          <a:lstStyle/>
          <a:p>
            <a:pPr marL="81915" marR="93980">
              <a:lnSpc>
                <a:spcPct val="122000"/>
              </a:lnSpc>
              <a:spcBef>
                <a:spcPts val="290"/>
              </a:spcBef>
            </a:pPr>
            <a:r>
              <a:rPr sz="1200" kern="0" dirty="0">
                <a:latin typeface="Arial" panose="020B0604020202020204" pitchFamily="34" charset="0"/>
                <a:cs typeface="Arial" panose="020B0604020202020204" pitchFamily="34" charset="0"/>
              </a:rPr>
              <a:t>Você </a:t>
            </a:r>
            <a:r>
              <a:rPr sz="1200" kern="0" dirty="0" err="1">
                <a:latin typeface="Arial" panose="020B0604020202020204" pitchFamily="34" charset="0"/>
                <a:cs typeface="Arial" panose="020B0604020202020204" pitchFamily="34" charset="0"/>
              </a:rPr>
              <a:t>pode</a:t>
            </a:r>
            <a:r>
              <a:rPr sz="1200" kern="0" dirty="0">
                <a:latin typeface="Arial" panose="020B0604020202020204" pitchFamily="34" charset="0"/>
                <a:cs typeface="Arial" panose="020B0604020202020204" pitchFamily="34" charset="0"/>
              </a:rPr>
              <a:t> </a:t>
            </a:r>
            <a:r>
              <a:rPr sz="1200" kern="0" dirty="0" err="1">
                <a:latin typeface="Arial" panose="020B0604020202020204" pitchFamily="34" charset="0"/>
                <a:cs typeface="Arial" panose="020B0604020202020204" pitchFamily="34" charset="0"/>
              </a:rPr>
              <a:t>começar</a:t>
            </a:r>
            <a:r>
              <a:rPr sz="1200" kern="0" dirty="0">
                <a:latin typeface="Arial" panose="020B0604020202020204" pitchFamily="34" charset="0"/>
                <a:cs typeface="Arial" panose="020B0604020202020204" pitchFamily="34" charset="0"/>
              </a:rPr>
              <a:t> conduzindo </a:t>
            </a:r>
            <a:r>
              <a:rPr sz="1200" kern="0" dirty="0" err="1">
                <a:latin typeface="Arial" panose="020B0604020202020204" pitchFamily="34" charset="0"/>
                <a:cs typeface="Arial" panose="020B0604020202020204" pitchFamily="34" charset="0"/>
              </a:rPr>
              <a:t>uma</a:t>
            </a:r>
            <a:r>
              <a:rPr sz="1200" kern="0" dirty="0">
                <a:latin typeface="Arial" panose="020B0604020202020204" pitchFamily="34" charset="0"/>
                <a:cs typeface="Arial" panose="020B0604020202020204" pitchFamily="34" charset="0"/>
              </a:rPr>
              <a:t> autoavaliação</a:t>
            </a:r>
            <a:r>
              <a:rPr lang="en-US" sz="1200" kern="0" baseline="30000" dirty="0">
                <a:latin typeface="Arial" panose="020B0604020202020204" pitchFamily="34" charset="0"/>
                <a:cs typeface="Arial" panose="020B0604020202020204" pitchFamily="34" charset="0"/>
              </a:rPr>
              <a:t>1</a:t>
            </a:r>
            <a:r>
              <a:rPr sz="1200" kern="0" dirty="0">
                <a:latin typeface="Arial" panose="020B0604020202020204" pitchFamily="34" charset="0"/>
                <a:cs typeface="Arial" panose="020B0604020202020204" pitchFamily="34" charset="0"/>
              </a:rPr>
              <a:t>. Mas lembre-se de que</a:t>
            </a:r>
            <a:r>
              <a:rPr lang="pt-BR" sz="1200" kern="0" dirty="0">
                <a:latin typeface="Arial" panose="020B0604020202020204" pitchFamily="34" charset="0"/>
                <a:cs typeface="Arial" panose="020B0604020202020204" pitchFamily="34" charset="0"/>
              </a:rPr>
              <a:t>,</a:t>
            </a:r>
            <a:r>
              <a:rPr sz="1200" kern="0" dirty="0">
                <a:latin typeface="Arial" panose="020B0604020202020204" pitchFamily="34" charset="0"/>
                <a:cs typeface="Arial" panose="020B0604020202020204" pitchFamily="34" charset="0"/>
              </a:rPr>
              <a:t> </a:t>
            </a:r>
            <a:r>
              <a:rPr sz="1200" kern="0" dirty="0" err="1">
                <a:latin typeface="Arial" panose="020B0604020202020204" pitchFamily="34" charset="0"/>
                <a:cs typeface="Arial" panose="020B0604020202020204" pitchFamily="34" charset="0"/>
              </a:rPr>
              <a:t>às</a:t>
            </a:r>
            <a:r>
              <a:rPr sz="1200" kern="0" dirty="0">
                <a:latin typeface="Arial" panose="020B0604020202020204" pitchFamily="34" charset="0"/>
                <a:cs typeface="Arial" panose="020B0604020202020204" pitchFamily="34" charset="0"/>
              </a:rPr>
              <a:t> </a:t>
            </a:r>
            <a:r>
              <a:rPr sz="1200" kern="0" dirty="0" err="1">
                <a:latin typeface="Arial" panose="020B0604020202020204" pitchFamily="34" charset="0"/>
                <a:cs typeface="Arial" panose="020B0604020202020204" pitchFamily="34" charset="0"/>
              </a:rPr>
              <a:t>vezes</a:t>
            </a:r>
            <a:r>
              <a:rPr lang="pt-BR" sz="1200" kern="0" dirty="0">
                <a:latin typeface="Arial" panose="020B0604020202020204" pitchFamily="34" charset="0"/>
                <a:cs typeface="Arial" panose="020B0604020202020204" pitchFamily="34" charset="0"/>
              </a:rPr>
              <a:t>, </a:t>
            </a:r>
            <a:r>
              <a:rPr sz="1200" kern="0" dirty="0" err="1">
                <a:latin typeface="Arial" panose="020B0604020202020204" pitchFamily="34" charset="0"/>
                <a:cs typeface="Arial" panose="020B0604020202020204" pitchFamily="34" charset="0"/>
              </a:rPr>
              <a:t>entendemos</a:t>
            </a:r>
            <a:r>
              <a:rPr sz="1200" kern="0" dirty="0">
                <a:latin typeface="Arial" panose="020B0604020202020204" pitchFamily="34" charset="0"/>
                <a:cs typeface="Arial" panose="020B0604020202020204" pitchFamily="34" charset="0"/>
              </a:rPr>
              <a:t> as declarações de avaliação de maneiras diferentes. Por exemplo, uma regra básica, como ‘</a:t>
            </a:r>
            <a:r>
              <a:rPr sz="1200" b="1" kern="0" dirty="0">
                <a:latin typeface="Arial" panose="020B0604020202020204" pitchFamily="34" charset="0"/>
                <a:cs typeface="Arial" panose="020B0604020202020204" pitchFamily="34" charset="0"/>
              </a:rPr>
              <a:t>todos nós confiamos e ouvimos uns aos outros</a:t>
            </a:r>
            <a:r>
              <a:rPr sz="1200" kern="0" dirty="0">
                <a:latin typeface="Arial" panose="020B0604020202020204" pitchFamily="34" charset="0"/>
                <a:cs typeface="Arial" panose="020B0604020202020204" pitchFamily="34" charset="0"/>
              </a:rPr>
              <a:t>’, tem diferentes significados possíveis, </a:t>
            </a:r>
            <a:r>
              <a:rPr sz="1200" kern="0" dirty="0" err="1">
                <a:latin typeface="Arial" panose="020B0604020202020204" pitchFamily="34" charset="0"/>
                <a:cs typeface="Arial" panose="020B0604020202020204" pitchFamily="34" charset="0"/>
              </a:rPr>
              <a:t>tais</a:t>
            </a:r>
            <a:r>
              <a:rPr sz="1200" kern="0" dirty="0">
                <a:latin typeface="Arial" panose="020B0604020202020204" pitchFamily="34" charset="0"/>
                <a:cs typeface="Arial" panose="020B0604020202020204" pitchFamily="34" charset="0"/>
              </a:rPr>
              <a:t> como</a:t>
            </a:r>
            <a:r>
              <a:rPr sz="1200" kern="0" baseline="30000" dirty="0">
                <a:latin typeface="Arial" panose="020B0604020202020204" pitchFamily="34" charset="0"/>
                <a:cs typeface="Arial" panose="020B0604020202020204" pitchFamily="34" charset="0"/>
              </a:rPr>
              <a:t>2</a:t>
            </a:r>
            <a:r>
              <a:rPr lang="en-US" sz="1200" kern="0" dirty="0">
                <a:latin typeface="Arial" panose="020B0604020202020204" pitchFamily="34" charset="0"/>
                <a:cs typeface="Arial" panose="020B0604020202020204" pitchFamily="34" charset="0"/>
              </a:rPr>
              <a:t>:</a:t>
            </a:r>
          </a:p>
          <a:p>
            <a:pPr marL="253365" marR="93980" indent="-171450">
              <a:lnSpc>
                <a:spcPct val="122000"/>
              </a:lnSpc>
              <a:spcBef>
                <a:spcPts val="290"/>
              </a:spcBef>
              <a:buFont typeface="Arial" panose="020B0604020202020204" pitchFamily="34" charset="0"/>
              <a:buChar char="•"/>
            </a:pPr>
            <a:r>
              <a:rPr sz="1200" kern="0" dirty="0">
                <a:latin typeface="Arial" panose="020B0604020202020204" pitchFamily="34" charset="0"/>
                <a:cs typeface="Arial" panose="020B0604020202020204" pitchFamily="34" charset="0"/>
              </a:rPr>
              <a:t>Promover Relacionamentos Interpessoais</a:t>
            </a:r>
          </a:p>
          <a:p>
            <a:pPr marL="253365" marR="93980" indent="-171450">
              <a:lnSpc>
                <a:spcPct val="122000"/>
              </a:lnSpc>
              <a:spcBef>
                <a:spcPts val="290"/>
              </a:spcBef>
              <a:buFont typeface="Arial" panose="020B0604020202020204" pitchFamily="34" charset="0"/>
              <a:buChar char="•"/>
            </a:pPr>
            <a:r>
              <a:rPr sz="1200" kern="0" dirty="0">
                <a:latin typeface="Arial" panose="020B0604020202020204" pitchFamily="34" charset="0"/>
                <a:cs typeface="Arial" panose="020B0604020202020204" pitchFamily="34" charset="0"/>
              </a:rPr>
              <a:t>Ouvir as Ideias de Todos</a:t>
            </a:r>
          </a:p>
          <a:p>
            <a:pPr marL="253365" marR="93980" indent="-171450">
              <a:lnSpc>
                <a:spcPct val="122000"/>
              </a:lnSpc>
              <a:spcBef>
                <a:spcPts val="290"/>
              </a:spcBef>
              <a:buFont typeface="Arial" panose="020B0604020202020204" pitchFamily="34" charset="0"/>
              <a:buChar char="•"/>
            </a:pPr>
            <a:r>
              <a:rPr sz="1200" kern="0" dirty="0">
                <a:latin typeface="Arial" panose="020B0604020202020204" pitchFamily="34" charset="0"/>
                <a:cs typeface="Arial" panose="020B0604020202020204" pitchFamily="34" charset="0"/>
              </a:rPr>
              <a:t>Aprender com o Pensamento dos Outros</a:t>
            </a:r>
          </a:p>
          <a:p>
            <a:pPr marL="81915" marR="93980" indent="0">
              <a:lnSpc>
                <a:spcPct val="122000"/>
              </a:lnSpc>
              <a:spcBef>
                <a:spcPts val="290"/>
              </a:spcBef>
              <a:buFont typeface="Arial" panose="020B0604020202020204" pitchFamily="34" charset="0"/>
              <a:buNone/>
            </a:pPr>
            <a:r>
              <a:rPr sz="1200" kern="0" dirty="0">
                <a:latin typeface="Arial Unicode MS" panose="020B0604020202020204" charset="-122"/>
                <a:cs typeface="Arial Unicode MS" panose="020B0604020202020204" charset="-122"/>
              </a:rPr>
              <a:t>Sua autoavaliação ajudará você a identificar as características de sua prática atual em sala de aula. Também ajudará você a</a:t>
            </a:r>
          </a:p>
          <a:p>
            <a:pPr marL="475615" indent="-171450">
              <a:lnSpc>
                <a:spcPct val="100000"/>
              </a:lnSpc>
              <a:spcBef>
                <a:spcPts val="355"/>
              </a:spcBef>
              <a:buFont typeface="Arial" panose="020B0604020202020204" pitchFamily="34" charset="0"/>
              <a:buChar char="•"/>
              <a:tabLst>
                <a:tab pos="532130" algn="l"/>
                <a:tab pos="532765" algn="l"/>
              </a:tabLst>
            </a:pPr>
            <a:r>
              <a:rPr sz="1200" kern="0" dirty="0">
                <a:latin typeface="Arial Unicode MS" panose="020B0604020202020204" charset="-122"/>
                <a:cs typeface="Arial Unicode MS" panose="020B0604020202020204" charset="-122"/>
              </a:rPr>
              <a:t>Iniciar seu ciclo reflexivo ao focar em seus interesses e objetivos para começar a pensar sobre sua investigação.</a:t>
            </a:r>
          </a:p>
          <a:p>
            <a:pPr marL="475615" indent="-171450">
              <a:lnSpc>
                <a:spcPct val="100000"/>
              </a:lnSpc>
              <a:spcBef>
                <a:spcPts val="355"/>
              </a:spcBef>
              <a:buFont typeface="Arial" panose="020B0604020202020204" pitchFamily="34" charset="0"/>
              <a:buChar char="•"/>
              <a:tabLst>
                <a:tab pos="532130" algn="l"/>
                <a:tab pos="532765" algn="l"/>
              </a:tabLst>
            </a:pPr>
            <a:r>
              <a:rPr sz="1200" kern="0" dirty="0">
                <a:latin typeface="Arial Unicode MS" panose="020B0604020202020204" charset="-122"/>
                <a:cs typeface="Arial Unicode MS" panose="020B0604020202020204" charset="-122"/>
              </a:rPr>
              <a:t>Refletir e monitorar o que acontece à medida que você avança.</a:t>
            </a:r>
          </a:p>
          <a:p>
            <a:pPr marL="475615" indent="-171450">
              <a:lnSpc>
                <a:spcPct val="100000"/>
              </a:lnSpc>
              <a:spcBef>
                <a:spcPts val="355"/>
              </a:spcBef>
              <a:buFont typeface="Arial" panose="020B0604020202020204" pitchFamily="34" charset="0"/>
              <a:buChar char="•"/>
              <a:tabLst>
                <a:tab pos="532130" algn="l"/>
                <a:tab pos="532765" algn="l"/>
              </a:tabLst>
            </a:pPr>
            <a:r>
              <a:rPr sz="1200" kern="0" dirty="0">
                <a:latin typeface="Arial Unicode MS" panose="020B0604020202020204" charset="-122"/>
                <a:cs typeface="Arial Unicode MS" panose="020B0604020202020204" charset="-122"/>
              </a:rPr>
              <a:t>Observar como o diálogo em sua sala de aula mudou ao repetir a avaliação após sua investigação.</a:t>
            </a:r>
          </a:p>
          <a:p>
            <a:pPr>
              <a:lnSpc>
                <a:spcPct val="100000"/>
              </a:lnSpc>
              <a:spcBef>
                <a:spcPts val="15"/>
              </a:spcBef>
            </a:pPr>
            <a:endParaRPr sz="800" kern="0" dirty="0">
              <a:latin typeface="Times New Roman" panose="02020603050405020304"/>
              <a:cs typeface="Times New Roman" panose="02020603050405020304"/>
            </a:endParaRPr>
          </a:p>
          <a:p>
            <a:pPr marL="81915">
              <a:lnSpc>
                <a:spcPct val="100000"/>
              </a:lnSpc>
            </a:pPr>
            <a:r>
              <a:rPr sz="1200" kern="0" dirty="0">
                <a:latin typeface="Arial Unicode MS" panose="020B0604020202020204" charset="-122"/>
                <a:cs typeface="Arial Unicode MS" panose="020B0604020202020204" charset="-122"/>
              </a:rPr>
              <a:t>Você encontrará a autoavaliação na próxima página, e uma versão para download está disponível no site da T-SEDA para você </a:t>
            </a:r>
            <a:r>
              <a:rPr sz="1200" kern="0" dirty="0" err="1">
                <a:latin typeface="Arial Unicode MS" panose="020B0604020202020204" charset="-122"/>
                <a:cs typeface="Arial Unicode MS" panose="020B0604020202020204" charset="-122"/>
              </a:rPr>
              <a:t>completar</a:t>
            </a:r>
            <a:r>
              <a:rPr sz="1200" kern="0" dirty="0">
                <a:latin typeface="Arial Unicode MS" panose="020B0604020202020204" charset="-122"/>
                <a:cs typeface="Arial Unicode MS" panose="020B0604020202020204" charset="-122"/>
              </a:rPr>
              <a:t>.</a:t>
            </a:r>
            <a:endParaRPr lang="en-US" sz="1200" kern="0" dirty="0">
              <a:latin typeface="Arial Unicode MS" panose="020B0604020202020204" charset="-122"/>
              <a:cs typeface="Arial Unicode MS" panose="020B0604020202020204" charset="-122"/>
            </a:endParaRPr>
          </a:p>
          <a:p>
            <a:pPr marL="81915">
              <a:lnSpc>
                <a:spcPct val="100000"/>
              </a:lnSpc>
            </a:pPr>
            <a:endParaRPr sz="1200" kern="0" dirty="0">
              <a:latin typeface="Arial Unicode MS" panose="020B0604020202020204" charset="-122"/>
              <a:cs typeface="Arial Unicode MS" panose="020B0604020202020204" charset="-122"/>
            </a:endParaRPr>
          </a:p>
          <a:p>
            <a:pPr marL="81915">
              <a:lnSpc>
                <a:spcPct val="100000"/>
              </a:lnSpc>
            </a:pPr>
            <a:r>
              <a:rPr sz="1200" b="1" kern="0" dirty="0">
                <a:latin typeface="Arial" panose="020B0604020202020204" pitchFamily="34" charset="0"/>
                <a:cs typeface="Arial" panose="020B0604020202020204" pitchFamily="34" charset="0"/>
              </a:rPr>
              <a:t>A Ferramenta 2H, Questionário de Ensino Dialógico - Avaliação de sua prática</a:t>
            </a:r>
            <a:r>
              <a:rPr sz="1200" kern="0" dirty="0">
                <a:latin typeface="Arial" panose="020B0604020202020204" pitchFamily="34" charset="0"/>
                <a:cs typeface="Arial" panose="020B0604020202020204" pitchFamily="34" charset="0"/>
              </a:rPr>
              <a:t>, também oferece a oportunidade de refletir sobre sua prática. Você pode fazer isso em diferentes momentos durante sua investigação para registrar como sua prática pode estar mudando.</a:t>
            </a:r>
          </a:p>
          <a:p>
            <a:pPr marL="81915">
              <a:lnSpc>
                <a:spcPct val="100000"/>
              </a:lnSpc>
            </a:pPr>
            <a:endParaRPr sz="1200" kern="0" dirty="0">
              <a:latin typeface="Arial" panose="020B0604020202020204" pitchFamily="34" charset="0"/>
              <a:cs typeface="Arial" panose="020B0604020202020204" pitchFamily="34" charset="0"/>
            </a:endParaRPr>
          </a:p>
          <a:p>
            <a:pPr marL="81915">
              <a:lnSpc>
                <a:spcPct val="100000"/>
              </a:lnSpc>
            </a:pPr>
            <a:endParaRPr sz="1200" kern="0" dirty="0">
              <a:latin typeface="Arial Unicode MS" panose="020B0604020202020204" charset="-122"/>
              <a:cs typeface="Arial Unicode MS" panose="020B0604020202020204" charset="-122"/>
            </a:endParaRPr>
          </a:p>
          <a:p>
            <a:pPr marL="539115">
              <a:lnSpc>
                <a:spcPct val="100000"/>
              </a:lnSpc>
            </a:pPr>
            <a:r>
              <a:rPr sz="1200" b="1" dirty="0">
                <a:solidFill>
                  <a:srgbClr val="0000FF"/>
                </a:solidFill>
                <a:latin typeface="Arial" panose="020B0604020202020204"/>
                <a:cs typeface="Arial" panose="020B0604020202020204"/>
                <a:hlinkClick r:id="rId3"/>
              </a:rPr>
              <a:t>Vídeo 6: Concluindo sua autoavaliação</a:t>
            </a:r>
            <a:endParaRPr sz="1200" b="1" dirty="0">
              <a:solidFill>
                <a:srgbClr val="0000FF"/>
              </a:solidFill>
              <a:latin typeface="Arial" panose="020B0604020202020204"/>
              <a:cs typeface="Arial" panose="020B0604020202020204"/>
            </a:endParaRPr>
          </a:p>
        </p:txBody>
      </p:sp>
      <p:sp>
        <p:nvSpPr>
          <p:cNvPr id="5" name="object 5"/>
          <p:cNvSpPr txBox="1"/>
          <p:nvPr/>
        </p:nvSpPr>
        <p:spPr>
          <a:xfrm>
            <a:off x="8166100" y="1692028"/>
            <a:ext cx="2286000" cy="184666"/>
          </a:xfrm>
          <a:prstGeom prst="rect">
            <a:avLst/>
          </a:prstGeom>
        </p:spPr>
        <p:txBody>
          <a:bodyPr vert="horz" wrap="square" lIns="0" tIns="0" rIns="0" bIns="0" rtlCol="0">
            <a:spAutoFit/>
          </a:bodyPr>
          <a:lstStyle/>
          <a:p>
            <a:pPr marL="12700">
              <a:lnSpc>
                <a:spcPct val="100000"/>
              </a:lnSpc>
            </a:pPr>
            <a:r>
              <a:rPr lang="pt-BR" sz="1200" i="1" dirty="0">
                <a:latin typeface="Arial" panose="020B0604020202020204"/>
                <a:cs typeface="Arial" panose="020B0604020202020204"/>
              </a:rPr>
              <a:t>Secção do ciclo de investigação</a:t>
            </a:r>
            <a:endParaRPr sz="1200" dirty="0">
              <a:latin typeface="Arial" panose="020B0604020202020204"/>
              <a:cs typeface="Arial" panose="020B0604020202020204"/>
            </a:endParaRPr>
          </a:p>
        </p:txBody>
      </p:sp>
      <p:sp>
        <p:nvSpPr>
          <p:cNvPr id="6" name="object 6"/>
          <p:cNvSpPr/>
          <p:nvPr/>
        </p:nvSpPr>
        <p:spPr>
          <a:xfrm>
            <a:off x="723785" y="5856607"/>
            <a:ext cx="439415" cy="439418"/>
          </a:xfrm>
          <a:prstGeom prst="rect">
            <a:avLst/>
          </a:prstGeom>
          <a:blipFill>
            <a:blip r:embed="rId4" cstate="print"/>
            <a:stretch>
              <a:fillRect/>
            </a:stretch>
          </a:blipFill>
        </p:spPr>
        <p:txBody>
          <a:bodyPr wrap="square" lIns="0" tIns="0" rIns="0" bIns="0" rtlCol="0"/>
          <a:lstStyle/>
          <a:p>
            <a:endParaRPr/>
          </a:p>
        </p:txBody>
      </p:sp>
      <p:sp>
        <p:nvSpPr>
          <p:cNvPr id="7" name="object 7"/>
          <p:cNvSpPr/>
          <p:nvPr/>
        </p:nvSpPr>
        <p:spPr>
          <a:xfrm>
            <a:off x="8089900" y="581025"/>
            <a:ext cx="2285358" cy="1093468"/>
          </a:xfrm>
          <a:prstGeom prst="rect">
            <a:avLst/>
          </a:prstGeom>
          <a:blipFill>
            <a:blip r:embed="rId5" cstate="print"/>
            <a:stretch>
              <a:fillRect/>
            </a:stretch>
          </a:blipFill>
        </p:spPr>
        <p:txBody>
          <a:bodyPr wrap="square" lIns="0" tIns="0" rIns="0" bIns="0" rtlCol="0"/>
          <a:lstStyle/>
          <a:p>
            <a:endParaRPr/>
          </a:p>
        </p:txBody>
      </p:sp>
      <p:sp>
        <p:nvSpPr>
          <p:cNvPr id="8" name="object 8"/>
          <p:cNvSpPr txBox="1"/>
          <p:nvPr/>
        </p:nvSpPr>
        <p:spPr>
          <a:xfrm>
            <a:off x="630555" y="6372225"/>
            <a:ext cx="9593580" cy="615315"/>
          </a:xfrm>
          <a:prstGeom prst="rect">
            <a:avLst/>
          </a:prstGeom>
        </p:spPr>
        <p:txBody>
          <a:bodyPr vert="horz" wrap="square" lIns="0" tIns="0" rIns="0" bIns="0" rtlCol="0">
            <a:spAutoFit/>
          </a:bodyPr>
          <a:lstStyle/>
          <a:p>
            <a:pPr marL="12700">
              <a:lnSpc>
                <a:spcPct val="100000"/>
              </a:lnSpc>
              <a:buAutoNum type="arabicPeriod"/>
              <a:tabLst>
                <a:tab pos="138430" algn="l"/>
              </a:tabLst>
            </a:pPr>
            <a:r>
              <a:rPr sz="1000" kern="0" dirty="0">
                <a:latin typeface="Arial" panose="020B0604020202020204"/>
                <a:cs typeface="Arial" panose="020B0604020202020204"/>
              </a:rPr>
              <a:t>Esta autoavaliação é baseada em uma tabela original criada por Diane Rawlins, uma de nossas co-pesquisadoras em Cambridge. (Projeto de Bolsa do Conselho de Pesquisa Econômica e Social nº RES063270081). </a:t>
            </a:r>
            <a:endParaRPr lang="en-US" sz="1000" kern="0" dirty="0">
              <a:latin typeface="Arial" panose="020B0604020202020204"/>
              <a:cs typeface="Arial" panose="020B0604020202020204"/>
            </a:endParaRPr>
          </a:p>
          <a:p>
            <a:pPr marL="12700">
              <a:lnSpc>
                <a:spcPct val="100000"/>
              </a:lnSpc>
              <a:buAutoNum type="arabicPeriod"/>
              <a:tabLst>
                <a:tab pos="138430" algn="l"/>
              </a:tabLst>
            </a:pPr>
            <a:r>
              <a:rPr sz="1000" kern="0" dirty="0" err="1">
                <a:latin typeface="Arial" panose="020B0604020202020204"/>
                <a:cs typeface="Arial" panose="020B0604020202020204"/>
              </a:rPr>
              <a:t>Esta</a:t>
            </a:r>
            <a:r>
              <a:rPr sz="1000" kern="0" dirty="0">
                <a:latin typeface="Arial" panose="020B0604020202020204"/>
                <a:cs typeface="Arial" panose="020B0604020202020204"/>
              </a:rPr>
              <a:t> distinção entre as três camadas e elementos diferentes do diálogo em sala de aula foi destacada em um estudo de intervenção de grande escala, com métodos mistos, sobre o diálogo em sala de aula no ensino de ciências e matemática (</a:t>
            </a:r>
            <a:r>
              <a:rPr sz="1000" kern="0" dirty="0">
                <a:latin typeface="Arial" panose="020B0604020202020204"/>
                <a:cs typeface="Arial" panose="020B0604020202020204"/>
                <a:hlinkClick r:id="rId6"/>
              </a:rPr>
              <a:t>www.educ.cam.ac.uk/research/projects/episteme/</a:t>
            </a:r>
            <a:r>
              <a:rPr sz="1000" kern="0" dirty="0">
                <a:latin typeface="Arial" panose="020B0604020202020204"/>
                <a:cs typeface="Arial" panose="020B0604020202020204"/>
              </a:rPr>
              <a:t>)</a:t>
            </a:r>
            <a:r>
              <a:rPr lang="en-GB" sz="1000" kern="0" dirty="0">
                <a:latin typeface="Arial" panose="020B0604020202020204"/>
                <a:cs typeface="Arial" panose="020B0604020202020204"/>
              </a:rPr>
              <a:t>    </a:t>
            </a:r>
            <a:r>
              <a:rPr sz="1500" spc="-7" baseline="-42000" dirty="0">
                <a:latin typeface="Arial" panose="020B0604020202020204"/>
                <a:cs typeface="Arial" panose="020B0604020202020204"/>
              </a:rPr>
              <a:t>15</a:t>
            </a:r>
            <a:endParaRPr sz="1500" baseline="-42000" dirty="0">
              <a:latin typeface="Arial" panose="020B0604020202020204"/>
              <a:cs typeface="Arial" panose="020B0604020202020204"/>
            </a:endParaRPr>
          </a:p>
        </p:txBody>
      </p:sp>
      <p:sp>
        <p:nvSpPr>
          <p:cNvPr id="9" name="TextBox 8"/>
          <p:cNvSpPr txBox="1"/>
          <p:nvPr/>
        </p:nvSpPr>
        <p:spPr>
          <a:xfrm>
            <a:off x="8928735" y="788147"/>
            <a:ext cx="1295400" cy="584775"/>
          </a:xfrm>
          <a:prstGeom prst="rect">
            <a:avLst/>
          </a:prstGeom>
          <a:solidFill>
            <a:srgbClr val="F4740A"/>
          </a:solidFill>
        </p:spPr>
        <p:txBody>
          <a:bodyPr wrap="square" rtlCol="0">
            <a:spAutoFit/>
          </a:bodyPr>
          <a:lstStyle/>
          <a:p>
            <a:r>
              <a:rPr lang="en-US" sz="1600" dirty="0" err="1">
                <a:solidFill>
                  <a:schemeClr val="bg1"/>
                </a:solidFill>
              </a:rPr>
              <a:t>Interresses</a:t>
            </a:r>
            <a:r>
              <a:rPr lang="en-US" sz="1600" dirty="0">
                <a:solidFill>
                  <a:schemeClr val="bg1"/>
                </a:solidFill>
              </a:rPr>
              <a:t> e </a:t>
            </a:r>
            <a:r>
              <a:rPr lang="en-US" sz="1600" dirty="0" err="1">
                <a:solidFill>
                  <a:schemeClr val="bg1"/>
                </a:solidFill>
              </a:rPr>
              <a:t>objectivos</a:t>
            </a:r>
            <a:endParaRPr lang="en-GB" sz="1600" dirty="0">
              <a:solidFill>
                <a:schemeClr val="bg1"/>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542706" y="314920"/>
            <a:ext cx="9799320" cy="982320"/>
          </a:xfrm>
          <a:prstGeom prst="rect">
            <a:avLst/>
          </a:prstGeom>
          <a:solidFill>
            <a:srgbClr val="CCCCFF"/>
          </a:solidFill>
        </p:spPr>
        <p:txBody>
          <a:bodyPr vert="horz" wrap="square" lIns="0" tIns="73660" rIns="0" bIns="0" rtlCol="0">
            <a:spAutoFit/>
          </a:bodyPr>
          <a:lstStyle/>
          <a:p>
            <a:pPr marL="79375">
              <a:lnSpc>
                <a:spcPct val="100000"/>
              </a:lnSpc>
              <a:spcBef>
                <a:spcPts val="580"/>
              </a:spcBef>
            </a:pPr>
            <a:r>
              <a:rPr sz="1100" spc="10" dirty="0">
                <a:latin typeface="Arial" panose="020B0604020202020204" pitchFamily="34" charset="0"/>
                <a:cs typeface="Arial" panose="020B0604020202020204" pitchFamily="34" charset="0"/>
              </a:rPr>
              <a:t>Ponto de Reflexão: Ao analisar a auto</a:t>
            </a:r>
            <a:r>
              <a:rPr lang="pt-BR" sz="1100" spc="10" dirty="0">
                <a:latin typeface="Arial" panose="020B0604020202020204" pitchFamily="34" charset="0"/>
                <a:cs typeface="Arial" panose="020B0604020202020204" pitchFamily="34" charset="0"/>
              </a:rPr>
              <a:t> </a:t>
            </a:r>
            <a:r>
              <a:rPr sz="1100" spc="10" dirty="0">
                <a:latin typeface="Arial" panose="020B0604020202020204" pitchFamily="34" charset="0"/>
                <a:cs typeface="Arial" panose="020B0604020202020204" pitchFamily="34" charset="0"/>
              </a:rPr>
              <a:t>avaliação, pergunte a si mesmo:</a:t>
            </a:r>
          </a:p>
          <a:p>
            <a:pPr marL="250825" indent="-171450">
              <a:lnSpc>
                <a:spcPct val="100000"/>
              </a:lnSpc>
              <a:spcBef>
                <a:spcPts val="580"/>
              </a:spcBef>
              <a:buFont typeface="Arial" panose="020B0604020202020204" pitchFamily="34" charset="0"/>
              <a:buChar char="•"/>
            </a:pPr>
            <a:r>
              <a:rPr sz="1100" b="1" spc="10" dirty="0">
                <a:latin typeface="Arial" panose="020B0604020202020204" pitchFamily="34" charset="0"/>
                <a:cs typeface="Arial" panose="020B0604020202020204" pitchFamily="34" charset="0"/>
              </a:rPr>
              <a:t>O que esses itens significam na minha prática e como sei que estão realmente acontecendo?</a:t>
            </a:r>
          </a:p>
          <a:p>
            <a:pPr marL="250825" indent="-171450">
              <a:lnSpc>
                <a:spcPct val="100000"/>
              </a:lnSpc>
              <a:spcBef>
                <a:spcPts val="580"/>
              </a:spcBef>
              <a:buFont typeface="Arial" panose="020B0604020202020204" pitchFamily="34" charset="0"/>
              <a:buChar char="•"/>
            </a:pPr>
            <a:r>
              <a:rPr sz="1100" b="1" spc="10" dirty="0">
                <a:latin typeface="Arial" panose="020B0604020202020204" pitchFamily="34" charset="0"/>
                <a:cs typeface="Arial" panose="020B0604020202020204" pitchFamily="34" charset="0"/>
              </a:rPr>
              <a:t>Até que ponto o ambiente na minha sala de aula apoia o diálogo para aprendizado?</a:t>
            </a:r>
          </a:p>
          <a:p>
            <a:pPr marL="250825" indent="-171450">
              <a:lnSpc>
                <a:spcPct val="100000"/>
              </a:lnSpc>
              <a:spcBef>
                <a:spcPts val="580"/>
              </a:spcBef>
              <a:buFont typeface="Arial" panose="020B0604020202020204" pitchFamily="34" charset="0"/>
              <a:buChar char="•"/>
            </a:pPr>
            <a:r>
              <a:rPr sz="1100" b="1" spc="10" dirty="0">
                <a:latin typeface="Arial" panose="020B0604020202020204" pitchFamily="34" charset="0"/>
                <a:cs typeface="Arial" panose="020B0604020202020204" pitchFamily="34" charset="0"/>
              </a:rPr>
              <a:t>Qual é a diferença entre as colunas 'Eu' e 'Nós'? Existe uma diferença entre o que planejo e o que acontece na prática?</a:t>
            </a:r>
          </a:p>
        </p:txBody>
      </p:sp>
      <p:sp>
        <p:nvSpPr>
          <p:cNvPr id="4" name="object 4"/>
          <p:cNvSpPr txBox="1">
            <a:spLocks noGrp="1"/>
          </p:cNvSpPr>
          <p:nvPr>
            <p:ph type="sldNum" sz="quarter" idx="7"/>
          </p:nvPr>
        </p:nvSpPr>
        <p:spPr>
          <a:prstGeom prst="rect">
            <a:avLst/>
          </a:prstGeom>
        </p:spPr>
        <p:txBody>
          <a:bodyPr vert="horz" wrap="square" lIns="0" tIns="635" rIns="0" bIns="0" rtlCol="0">
            <a:spAutoFit/>
          </a:bodyPr>
          <a:lstStyle/>
          <a:p>
            <a:pPr marL="25400">
              <a:lnSpc>
                <a:spcPct val="100000"/>
              </a:lnSpc>
              <a:spcBef>
                <a:spcPts val="5"/>
              </a:spcBef>
            </a:pPr>
            <a:r>
              <a:rPr dirty="0"/>
              <a:t>16</a:t>
            </a:r>
          </a:p>
        </p:txBody>
      </p:sp>
      <p:graphicFrame>
        <p:nvGraphicFramePr>
          <p:cNvPr id="5" name="Table 4"/>
          <p:cNvGraphicFramePr>
            <a:graphicFrameLocks noGrp="1"/>
          </p:cNvGraphicFramePr>
          <p:nvPr>
            <p:extLst>
              <p:ext uri="{D42A27DB-BD31-4B8C-83A1-F6EECF244321}">
                <p14:modId xmlns:p14="http://schemas.microsoft.com/office/powerpoint/2010/main" val="1698457696"/>
              </p:ext>
            </p:extLst>
          </p:nvPr>
        </p:nvGraphicFramePr>
        <p:xfrm>
          <a:off x="542705" y="1419225"/>
          <a:ext cx="9799321" cy="5965869"/>
        </p:xfrm>
        <a:graphic>
          <a:graphicData uri="http://schemas.openxmlformats.org/drawingml/2006/table">
            <a:tbl>
              <a:tblPr firstRow="1" firstCol="1" bandRow="1"/>
              <a:tblGrid>
                <a:gridCol w="4422995">
                  <a:extLst>
                    <a:ext uri="{9D8B030D-6E8A-4147-A177-3AD203B41FA5}">
                      <a16:colId xmlns:a16="http://schemas.microsoft.com/office/drawing/2014/main" val="20000"/>
                    </a:ext>
                  </a:extLst>
                </a:gridCol>
                <a:gridCol w="1371600">
                  <a:extLst>
                    <a:ext uri="{9D8B030D-6E8A-4147-A177-3AD203B41FA5}">
                      <a16:colId xmlns:a16="http://schemas.microsoft.com/office/drawing/2014/main" val="20001"/>
                    </a:ext>
                  </a:extLst>
                </a:gridCol>
                <a:gridCol w="2819400">
                  <a:extLst>
                    <a:ext uri="{9D8B030D-6E8A-4147-A177-3AD203B41FA5}">
                      <a16:colId xmlns:a16="http://schemas.microsoft.com/office/drawing/2014/main" val="20002"/>
                    </a:ext>
                  </a:extLst>
                </a:gridCol>
                <a:gridCol w="1185326">
                  <a:extLst>
                    <a:ext uri="{9D8B030D-6E8A-4147-A177-3AD203B41FA5}">
                      <a16:colId xmlns:a16="http://schemas.microsoft.com/office/drawing/2014/main" val="20003"/>
                    </a:ext>
                  </a:extLst>
                </a:gridCol>
              </a:tblGrid>
              <a:tr h="451990">
                <a:tc gridSpan="4">
                  <a:txBody>
                    <a:bodyPr/>
                    <a:lstStyle/>
                    <a:p>
                      <a:pPr algn="l" fontAlgn="t">
                        <a:spcBef>
                          <a:spcPts val="0"/>
                        </a:spcBef>
                        <a:spcAft>
                          <a:spcPts val="0"/>
                        </a:spcAft>
                      </a:pPr>
                      <a:r>
                        <a:rPr lang="en-GB" sz="1200" b="1" i="0" u="none" strike="noStrike" dirty="0">
                          <a:effectLst/>
                          <a:latin typeface="Arial" panose="020B0604020202020204" pitchFamily="34" charset="0"/>
                          <a:ea typeface="Times New Roman" panose="02020603050405020304" pitchFamily="18" charset="0"/>
                          <a:cs typeface="Arial" panose="020B0604020202020204" pitchFamily="34" charset="0"/>
                        </a:rPr>
                        <a:t>Autoavaliação: Apoiando o Desenvolvimento do Diálogo no Ensino e Aprendizado</a:t>
                      </a:r>
                    </a:p>
                    <a:p>
                      <a:pPr algn="l" fontAlgn="t">
                        <a:spcBef>
                          <a:spcPts val="0"/>
                        </a:spcBef>
                        <a:spcAft>
                          <a:spcPts val="0"/>
                        </a:spcAft>
                      </a:pPr>
                      <a:r>
                        <a:rPr lang="en-GB" sz="1200" i="0" u="none" strike="noStrike" dirty="0">
                          <a:effectLst/>
                          <a:latin typeface="Arial" panose="020B0604020202020204" pitchFamily="34" charset="0"/>
                          <a:ea typeface="Times New Roman" panose="02020603050405020304" pitchFamily="18" charset="0"/>
                          <a:cs typeface="Arial" panose="020B0604020202020204" pitchFamily="34" charset="0"/>
                        </a:rPr>
                        <a:t>Reflexão sobre o ensino e aprendizado em seu ambiente e avalie </a:t>
                      </a:r>
                      <a:r>
                        <a:rPr lang="en-GB" sz="1200" b="1" i="0" u="none" strike="noStrike" dirty="0">
                          <a:effectLst/>
                          <a:latin typeface="Arial" panose="020B0604020202020204" pitchFamily="34" charset="0"/>
                          <a:ea typeface="Times New Roman" panose="02020603050405020304" pitchFamily="18" charset="0"/>
                          <a:cs typeface="Arial" panose="020B0604020202020204" pitchFamily="34" charset="0"/>
                        </a:rPr>
                        <a:t>cada afirmação usando</a:t>
                      </a:r>
                      <a:r>
                        <a:rPr lang="en-GB" sz="1200" i="0" u="none" strike="noStrike" dirty="0">
                          <a:effectLst/>
                          <a:latin typeface="Arial" panose="020B0604020202020204" pitchFamily="34" charset="0"/>
                          <a:ea typeface="Times New Roman" panose="02020603050405020304" pitchFamily="18" charset="0"/>
                          <a:cs typeface="Arial" panose="020B0604020202020204" pitchFamily="34" charset="0"/>
                        </a:rPr>
                        <a:t>: (1) raramente (2) às vezes (3) geralmente</a:t>
                      </a:r>
                      <a:r>
                        <a:rPr lang="en-GB" sz="1200" b="0" i="0" u="none" strike="noStrike" dirty="0">
                          <a:effectLst/>
                          <a:latin typeface="Arial" panose="020B0604020202020204" pitchFamily="34" charset="0"/>
                          <a:ea typeface="Times New Roman" panose="02020603050405020304" pitchFamily="18" charset="0"/>
                          <a:cs typeface="Arial" panose="020B0604020202020204" pitchFamily="34" charset="0"/>
                        </a:rPr>
                        <a:t> </a:t>
                      </a:r>
                      <a:endParaRPr lang="en-GB" sz="1200" b="0" i="0" u="none" strike="noStrike" dirty="0">
                        <a:effectLst/>
                        <a:latin typeface="Arial" panose="020B0604020202020204" pitchFamily="34" charset="0"/>
                        <a:cs typeface="Arial" panose="020B0604020202020204" pitchFamily="34" charset="0"/>
                      </a:endParaRPr>
                    </a:p>
                  </a:txBody>
                  <a:tcPr marL="66188" marR="66188" marT="33094" marB="33094">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610947">
                <a:tc>
                  <a:txBody>
                    <a:bodyPr/>
                    <a:lstStyle/>
                    <a:p>
                      <a:pPr marL="91440" algn="l" fontAlgn="t">
                        <a:spcBef>
                          <a:spcPts val="1200"/>
                        </a:spcBef>
                        <a:spcAft>
                          <a:spcPts val="1200"/>
                        </a:spcAft>
                      </a:pPr>
                      <a:r>
                        <a:rPr lang="en-GB" sz="1200" b="1" i="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Na </a:t>
                      </a:r>
                      <a:r>
                        <a:rPr lang="en-GB" sz="1200" b="1" i="0" u="none" strike="noStrike" dirty="0" err="1">
                          <a:solidFill>
                            <a:schemeClr val="tx1"/>
                          </a:solidFill>
                          <a:effectLst/>
                          <a:latin typeface="Arial" panose="020B0604020202020204" pitchFamily="34" charset="0"/>
                          <a:ea typeface="Times New Roman" panose="02020603050405020304" pitchFamily="18" charset="0"/>
                          <a:cs typeface="Arial" panose="020B0604020202020204" pitchFamily="34" charset="0"/>
                        </a:rPr>
                        <a:t>minha</a:t>
                      </a:r>
                      <a:r>
                        <a:rPr lang="en-GB" sz="1200" b="1" i="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lang="en-GB" sz="1200" b="1" i="0" u="none" strike="noStrike" dirty="0" err="1">
                          <a:solidFill>
                            <a:schemeClr val="tx1"/>
                          </a:solidFill>
                          <a:effectLst/>
                          <a:latin typeface="Arial" panose="020B0604020202020204" pitchFamily="34" charset="0"/>
                          <a:ea typeface="Times New Roman" panose="02020603050405020304" pitchFamily="18" charset="0"/>
                          <a:cs typeface="Arial" panose="020B0604020202020204" pitchFamily="34" charset="0"/>
                        </a:rPr>
                        <a:t>prática</a:t>
                      </a:r>
                      <a:r>
                        <a:rPr lang="en-GB" sz="1200" b="1" i="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de </a:t>
                      </a:r>
                      <a:r>
                        <a:rPr lang="en-GB" sz="1200" b="1" i="0" u="none" strike="noStrike" dirty="0" err="1">
                          <a:solidFill>
                            <a:schemeClr val="tx1"/>
                          </a:solidFill>
                          <a:effectLst/>
                          <a:latin typeface="Arial" panose="020B0604020202020204" pitchFamily="34" charset="0"/>
                          <a:ea typeface="Times New Roman" panose="02020603050405020304" pitchFamily="18" charset="0"/>
                          <a:cs typeface="Arial" panose="020B0604020202020204" pitchFamily="34" charset="0"/>
                        </a:rPr>
                        <a:t>ensino</a:t>
                      </a:r>
                      <a:r>
                        <a:rPr lang="en-GB" sz="1200" b="1" i="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lang="en-GB" sz="1200" b="1" i="0" u="none" strike="noStrike" dirty="0" err="1">
                          <a:solidFill>
                            <a:schemeClr val="tx1"/>
                          </a:solidFill>
                          <a:effectLst/>
                          <a:latin typeface="Arial" panose="020B0604020202020204" pitchFamily="34" charset="0"/>
                          <a:ea typeface="Times New Roman" panose="02020603050405020304" pitchFamily="18" charset="0"/>
                          <a:cs typeface="Arial" panose="020B0604020202020204" pitchFamily="34" charset="0"/>
                        </a:rPr>
                        <a:t>eu</a:t>
                      </a:r>
                      <a:r>
                        <a:rPr lang="en-GB" sz="1200" b="1" i="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p>
                  </a:txBody>
                  <a:tcPr marL="48262" marR="48262" marT="68946" marB="6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1440" algn="l" fontAlgn="t">
                        <a:spcBef>
                          <a:spcPts val="1200"/>
                        </a:spcBef>
                        <a:spcAft>
                          <a:spcPts val="1200"/>
                        </a:spcAft>
                      </a:pPr>
                      <a:r>
                        <a:rPr lang="en-GB" sz="1200" b="1" i="0" u="none" strike="noStrike"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Minha</a:t>
                      </a:r>
                      <a:r>
                        <a:rPr lang="en-GB" sz="1200" b="1"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GB" sz="1200" b="1" i="0" u="none" strike="noStrike"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classificação</a:t>
                      </a:r>
                      <a:endParaRPr lang="en-GB" sz="1200" b="1"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8262" marR="48262" marT="68946" marB="6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spcBef>
                          <a:spcPts val="1200"/>
                        </a:spcBef>
                        <a:spcAft>
                          <a:spcPts val="1200"/>
                        </a:spcAft>
                      </a:pPr>
                      <a:r>
                        <a:rPr lang="en-GB" sz="1200" b="1" i="0" u="none" strike="noStrike">
                          <a:solidFill>
                            <a:srgbClr val="000000"/>
                          </a:solidFill>
                          <a:effectLst/>
                          <a:latin typeface="Arial" panose="020B0604020202020204" pitchFamily="34" charset="0"/>
                          <a:ea typeface="Times New Roman" panose="02020603050405020304" pitchFamily="18" charset="0"/>
                          <a:cs typeface="Arial" panose="020B0604020202020204" pitchFamily="34" charset="0"/>
                        </a:rPr>
                        <a:t>Em nosso ambiente/sala de aula, os alunos e eu...</a:t>
                      </a:r>
                    </a:p>
                  </a:txBody>
                  <a:tcPr marL="48262" marR="48262" marT="68946" marB="6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1440" algn="l" fontAlgn="t">
                        <a:spcBef>
                          <a:spcPts val="1200"/>
                        </a:spcBef>
                        <a:spcAft>
                          <a:spcPts val="1200"/>
                        </a:spcAft>
                      </a:pPr>
                      <a:r>
                        <a:rPr lang="en-GB" sz="1200" b="1" i="0" u="none" strike="noStrike"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Minha</a:t>
                      </a:r>
                      <a:r>
                        <a:rPr lang="en-GB" sz="1200" b="1"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GB" sz="1200" b="1" i="0" u="none" strike="noStrike"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classificação</a:t>
                      </a:r>
                      <a:endParaRPr lang="en-GB" sz="1200" b="1"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8262" marR="48262" marT="68946" marB="6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706712">
                <a:tc>
                  <a:txBody>
                    <a:bodyPr/>
                    <a:lstStyle/>
                    <a:p>
                      <a:pPr marL="266700" indent="-171450" algn="l" fontAlgn="t">
                        <a:spcBef>
                          <a:spcPts val="400"/>
                        </a:spcBef>
                        <a:spcAft>
                          <a:spcPts val="0"/>
                        </a:spcAft>
                        <a:buSzPct val="125000"/>
                        <a:buFont typeface="Arial" panose="020B0604020202020204" pitchFamily="34" charset="0"/>
                        <a:buChar char="•"/>
                      </a:pPr>
                      <a:r>
                        <a:rPr lang="en-GB" sz="1200" b="0" i="0" u="none" strike="noStrike" dirty="0" err="1">
                          <a:solidFill>
                            <a:schemeClr val="tx1"/>
                          </a:solidFill>
                          <a:effectLst/>
                          <a:latin typeface="Arial" panose="020B0604020202020204" pitchFamily="34" charset="0"/>
                          <a:ea typeface="Times New Roman" panose="02020603050405020304" pitchFamily="18" charset="0"/>
                          <a:cs typeface="Arial" panose="020B0604020202020204" pitchFamily="34" charset="0"/>
                        </a:rPr>
                        <a:t>Valorizo</a:t>
                      </a:r>
                      <a:r>
                        <a:rPr lang="en-GB" sz="1200" b="0" i="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as </a:t>
                      </a:r>
                      <a:r>
                        <a:rPr lang="en-GB" sz="1200" b="0" i="0" u="none" strike="noStrike" dirty="0" err="1">
                          <a:solidFill>
                            <a:schemeClr val="tx1"/>
                          </a:solidFill>
                          <a:effectLst/>
                          <a:latin typeface="Arial" panose="020B0604020202020204" pitchFamily="34" charset="0"/>
                          <a:ea typeface="Times New Roman" panose="02020603050405020304" pitchFamily="18" charset="0"/>
                          <a:cs typeface="Arial" panose="020B0604020202020204" pitchFamily="34" charset="0"/>
                        </a:rPr>
                        <a:t>falas</a:t>
                      </a:r>
                      <a:r>
                        <a:rPr lang="en-GB" sz="1200" b="0" i="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dos </a:t>
                      </a:r>
                      <a:r>
                        <a:rPr lang="en-GB" sz="1200" b="0" i="0" u="none" strike="noStrike" dirty="0" err="1">
                          <a:solidFill>
                            <a:schemeClr val="tx1"/>
                          </a:solidFill>
                          <a:effectLst/>
                          <a:latin typeface="Arial" panose="020B0604020202020204" pitchFamily="34" charset="0"/>
                          <a:ea typeface="Times New Roman" panose="02020603050405020304" pitchFamily="18" charset="0"/>
                          <a:cs typeface="Arial" panose="020B0604020202020204" pitchFamily="34" charset="0"/>
                        </a:rPr>
                        <a:t>aprendizes</a:t>
                      </a:r>
                      <a:r>
                        <a:rPr lang="en-GB" sz="1200" b="0" i="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e </a:t>
                      </a:r>
                      <a:r>
                        <a:rPr lang="en-GB" sz="1200" b="0" i="0" u="none" strike="noStrike" dirty="0" err="1">
                          <a:solidFill>
                            <a:schemeClr val="tx1"/>
                          </a:solidFill>
                          <a:effectLst/>
                          <a:latin typeface="Arial" panose="020B0604020202020204" pitchFamily="34" charset="0"/>
                          <a:ea typeface="Times New Roman" panose="02020603050405020304" pitchFamily="18" charset="0"/>
                          <a:cs typeface="Arial" panose="020B0604020202020204" pitchFamily="34" charset="0"/>
                        </a:rPr>
                        <a:t>planejar</a:t>
                      </a:r>
                      <a:r>
                        <a:rPr lang="en-GB" sz="1200" b="0" i="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para que </a:t>
                      </a:r>
                      <a:r>
                        <a:rPr lang="en-GB" sz="1200" b="0" i="0" u="none" strike="noStrike" dirty="0" err="1">
                          <a:solidFill>
                            <a:schemeClr val="tx1"/>
                          </a:solidFill>
                          <a:effectLst/>
                          <a:latin typeface="Arial" panose="020B0604020202020204" pitchFamily="34" charset="0"/>
                          <a:ea typeface="Times New Roman" panose="02020603050405020304" pitchFamily="18" charset="0"/>
                          <a:cs typeface="Arial" panose="020B0604020202020204" pitchFamily="34" charset="0"/>
                        </a:rPr>
                        <a:t>ocorram</a:t>
                      </a:r>
                      <a:r>
                        <a:rPr lang="en-GB" sz="1200" b="0" i="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lang="en-GB" sz="1200" b="0" i="0" u="none" strike="noStrike" dirty="0" err="1">
                          <a:solidFill>
                            <a:schemeClr val="tx1"/>
                          </a:solidFill>
                          <a:effectLst/>
                          <a:latin typeface="Arial" panose="020B0604020202020204" pitchFamily="34" charset="0"/>
                          <a:ea typeface="Times New Roman" panose="02020603050405020304" pitchFamily="18" charset="0"/>
                          <a:cs typeface="Arial" panose="020B0604020202020204" pitchFamily="34" charset="0"/>
                        </a:rPr>
                        <a:t>em</a:t>
                      </a:r>
                      <a:r>
                        <a:rPr lang="en-GB" sz="1200" b="0" i="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lang="en-GB" sz="1200" b="0" i="0" u="none" strike="noStrike" dirty="0" err="1">
                          <a:solidFill>
                            <a:schemeClr val="tx1"/>
                          </a:solidFill>
                          <a:effectLst/>
                          <a:latin typeface="Arial" panose="020B0604020202020204" pitchFamily="34" charset="0"/>
                          <a:ea typeface="Times New Roman" panose="02020603050405020304" pitchFamily="18" charset="0"/>
                          <a:cs typeface="Arial" panose="020B0604020202020204" pitchFamily="34" charset="0"/>
                        </a:rPr>
                        <a:t>situações</a:t>
                      </a:r>
                      <a:r>
                        <a:rPr lang="en-GB" sz="1200" b="0" i="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de </a:t>
                      </a:r>
                      <a:r>
                        <a:rPr lang="en-GB" sz="1200" b="0" i="0" u="none" strike="noStrike" dirty="0" err="1">
                          <a:solidFill>
                            <a:schemeClr val="tx1"/>
                          </a:solidFill>
                          <a:effectLst/>
                          <a:latin typeface="Arial" panose="020B0604020202020204" pitchFamily="34" charset="0"/>
                          <a:ea typeface="Times New Roman" panose="02020603050405020304" pitchFamily="18" charset="0"/>
                          <a:cs typeface="Arial" panose="020B0604020202020204" pitchFamily="34" charset="0"/>
                        </a:rPr>
                        <a:t>grupo</a:t>
                      </a:r>
                      <a:r>
                        <a:rPr lang="en-GB" sz="1200" b="0" i="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e </a:t>
                      </a:r>
                      <a:r>
                        <a:rPr lang="en-GB" sz="1200" b="0" i="0" u="none" strike="noStrike" dirty="0" err="1">
                          <a:solidFill>
                            <a:schemeClr val="tx1"/>
                          </a:solidFill>
                          <a:effectLst/>
                          <a:latin typeface="Arial" panose="020B0604020202020204" pitchFamily="34" charset="0"/>
                          <a:ea typeface="Times New Roman" panose="02020603050405020304" pitchFamily="18" charset="0"/>
                          <a:cs typeface="Arial" panose="020B0604020202020204" pitchFamily="34" charset="0"/>
                        </a:rPr>
                        <a:t>na</a:t>
                      </a:r>
                      <a:r>
                        <a:rPr lang="en-GB" sz="1200" b="0" i="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lang="en-GB" sz="1200" b="0" i="0" u="none" strike="noStrike" dirty="0" err="1">
                          <a:solidFill>
                            <a:schemeClr val="tx1"/>
                          </a:solidFill>
                          <a:effectLst/>
                          <a:latin typeface="Arial" panose="020B0604020202020204" pitchFamily="34" charset="0"/>
                          <a:ea typeface="Times New Roman" panose="02020603050405020304" pitchFamily="18" charset="0"/>
                          <a:cs typeface="Arial" panose="020B0604020202020204" pitchFamily="34" charset="0"/>
                        </a:rPr>
                        <a:t>classe</a:t>
                      </a:r>
                      <a:r>
                        <a:rPr lang="en-GB" sz="1200" b="0" i="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lang="en-GB" sz="1200" b="0" i="0" u="none" strike="noStrike" dirty="0" err="1">
                          <a:solidFill>
                            <a:schemeClr val="tx1"/>
                          </a:solidFill>
                          <a:effectLst/>
                          <a:latin typeface="Arial" panose="020B0604020202020204" pitchFamily="34" charset="0"/>
                          <a:ea typeface="Times New Roman" panose="02020603050405020304" pitchFamily="18" charset="0"/>
                          <a:cs typeface="Arial" panose="020B0604020202020204" pitchFamily="34" charset="0"/>
                        </a:rPr>
                        <a:t>inteira</a:t>
                      </a:r>
                      <a:endParaRPr lang="en-GB" sz="1200" b="0" i="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p>
                      <a:pPr marL="266700" indent="-171450" algn="l" fontAlgn="t">
                        <a:spcBef>
                          <a:spcPts val="400"/>
                        </a:spcBef>
                        <a:spcAft>
                          <a:spcPts val="0"/>
                        </a:spcAft>
                        <a:buSzPct val="125000"/>
                        <a:buFont typeface="Arial" panose="020B0604020202020204" pitchFamily="34" charset="0"/>
                        <a:buChar char="•"/>
                      </a:pPr>
                      <a:r>
                        <a:rPr lang="en-GB" sz="1200" b="0" i="0" u="none" strike="noStrike" dirty="0" err="1">
                          <a:solidFill>
                            <a:schemeClr val="tx1"/>
                          </a:solidFill>
                          <a:effectLst/>
                          <a:latin typeface="Arial" panose="020B0604020202020204" pitchFamily="34" charset="0"/>
                          <a:ea typeface="Times New Roman" panose="02020603050405020304" pitchFamily="18" charset="0"/>
                          <a:cs typeface="Arial" panose="020B0604020202020204" pitchFamily="34" charset="0"/>
                        </a:rPr>
                        <a:t>Garanto</a:t>
                      </a:r>
                      <a:r>
                        <a:rPr lang="en-GB" sz="1200" b="0" i="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que todos participem às vezes no diálogo em sala de aula,</a:t>
                      </a:r>
                      <a:r>
                        <a:rPr lang="en-GB" sz="1200" b="0" i="0" u="none" strike="noStrike" baseline="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lang="en-GB" sz="1200" b="0" i="0" u="none" strike="noStrike" dirty="0" err="1">
                          <a:solidFill>
                            <a:schemeClr val="tx1"/>
                          </a:solidFill>
                          <a:effectLst/>
                          <a:latin typeface="Arial" panose="020B0604020202020204" pitchFamily="34" charset="0"/>
                          <a:ea typeface="Times New Roman" panose="02020603050405020304" pitchFamily="18" charset="0"/>
                          <a:cs typeface="Arial" panose="020B0604020202020204" pitchFamily="34" charset="0"/>
                        </a:rPr>
                        <a:t>incluindo</a:t>
                      </a:r>
                      <a:r>
                        <a:rPr lang="en-GB" sz="1200" b="0" i="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a </a:t>
                      </a:r>
                      <a:r>
                        <a:rPr lang="en-GB" sz="1200" b="0" i="0" u="none" strike="noStrike" dirty="0" err="1">
                          <a:solidFill>
                            <a:schemeClr val="tx1"/>
                          </a:solidFill>
                          <a:effectLst/>
                          <a:latin typeface="Arial" panose="020B0604020202020204" pitchFamily="34" charset="0"/>
                          <a:ea typeface="Times New Roman" panose="02020603050405020304" pitchFamily="18" charset="0"/>
                          <a:cs typeface="Arial" panose="020B0604020202020204" pitchFamily="34" charset="0"/>
                        </a:rPr>
                        <a:t>mim</a:t>
                      </a:r>
                      <a:r>
                        <a:rPr lang="en-GB" sz="1200" b="0" i="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mesmo</a:t>
                      </a:r>
                    </a:p>
                    <a:p>
                      <a:pPr marL="266700" indent="-171450" algn="l" fontAlgn="t">
                        <a:spcBef>
                          <a:spcPts val="400"/>
                        </a:spcBef>
                        <a:spcAft>
                          <a:spcPts val="0"/>
                        </a:spcAft>
                        <a:buSzPct val="125000"/>
                        <a:buFont typeface="Arial" panose="020B0604020202020204" pitchFamily="34" charset="0"/>
                        <a:buChar char="•"/>
                      </a:pPr>
                      <a:r>
                        <a:rPr lang="en-GB" sz="1200" b="0" i="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Levo em consideração as necessidades e interesses individuais dos aprendizes ao desenvolver o diálogo</a:t>
                      </a:r>
                    </a:p>
                    <a:p>
                      <a:pPr marL="266700" indent="-171450" algn="l" fontAlgn="t">
                        <a:spcBef>
                          <a:spcPts val="400"/>
                        </a:spcBef>
                        <a:spcAft>
                          <a:spcPts val="0"/>
                        </a:spcAft>
                        <a:buSzPct val="125000"/>
                        <a:buFont typeface="Arial" panose="020B0604020202020204" pitchFamily="34" charset="0"/>
                        <a:buChar char="•"/>
                      </a:pPr>
                      <a:r>
                        <a:rPr lang="en-GB" sz="1200" b="0" i="0" u="none" strike="noStrike" dirty="0" err="1">
                          <a:solidFill>
                            <a:schemeClr val="tx1"/>
                          </a:solidFill>
                          <a:effectLst/>
                          <a:latin typeface="Arial" panose="020B0604020202020204" pitchFamily="34" charset="0"/>
                          <a:ea typeface="Times New Roman" panose="02020603050405020304" pitchFamily="18" charset="0"/>
                          <a:cs typeface="Arial" panose="020B0604020202020204" pitchFamily="34" charset="0"/>
                        </a:rPr>
                        <a:t>Incentivo</a:t>
                      </a:r>
                      <a:r>
                        <a:rPr lang="en-GB" sz="1200" b="0" i="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os aprendizes a serem responsáveis por seu próprio aprendizado (individual e coletivamente)</a:t>
                      </a:r>
                    </a:p>
                    <a:p>
                      <a:pPr marL="266700" indent="-171450" algn="l" fontAlgn="t">
                        <a:spcBef>
                          <a:spcPts val="400"/>
                        </a:spcBef>
                        <a:spcAft>
                          <a:spcPts val="0"/>
                        </a:spcAft>
                        <a:buSzPct val="125000"/>
                        <a:buFont typeface="Arial" panose="020B0604020202020204" pitchFamily="34" charset="0"/>
                        <a:buChar char="•"/>
                      </a:pPr>
                      <a:r>
                        <a:rPr lang="en-GB" sz="1200" b="0" i="0" u="none" strike="noStrike" dirty="0" err="1">
                          <a:solidFill>
                            <a:schemeClr val="tx1"/>
                          </a:solidFill>
                          <a:effectLst/>
                          <a:latin typeface="Arial" panose="020B0604020202020204" pitchFamily="34" charset="0"/>
                          <a:ea typeface="Times New Roman" panose="02020603050405020304" pitchFamily="18" charset="0"/>
                          <a:cs typeface="Arial" panose="020B0604020202020204" pitchFamily="34" charset="0"/>
                        </a:rPr>
                        <a:t>Convido</a:t>
                      </a:r>
                      <a:r>
                        <a:rPr lang="en-GB" sz="1200" b="0" i="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os aprendizes a elaborar e desenvolver suas próprias ideias e as dos outros</a:t>
                      </a:r>
                    </a:p>
                    <a:p>
                      <a:pPr marL="266700" indent="-171450" algn="l" fontAlgn="t">
                        <a:spcBef>
                          <a:spcPts val="400"/>
                        </a:spcBef>
                        <a:spcAft>
                          <a:spcPts val="0"/>
                        </a:spcAft>
                        <a:buSzPct val="125000"/>
                        <a:buFont typeface="Arial" panose="020B0604020202020204" pitchFamily="34" charset="0"/>
                        <a:buChar char="•"/>
                      </a:pPr>
                      <a:r>
                        <a:rPr lang="en-GB" sz="1200" b="0" i="0" u="none" strike="noStrike" dirty="0" err="1">
                          <a:solidFill>
                            <a:schemeClr val="tx1"/>
                          </a:solidFill>
                          <a:effectLst/>
                          <a:latin typeface="Arial" panose="020B0604020202020204" pitchFamily="34" charset="0"/>
                          <a:ea typeface="Times New Roman" panose="02020603050405020304" pitchFamily="18" charset="0"/>
                          <a:cs typeface="Arial" panose="020B0604020202020204" pitchFamily="34" charset="0"/>
                        </a:rPr>
                        <a:t>Convido</a:t>
                      </a:r>
                      <a:r>
                        <a:rPr lang="en-GB" sz="1200" b="0" i="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os aprendizes a justificar suas ideias e opiniões</a:t>
                      </a:r>
                    </a:p>
                    <a:p>
                      <a:pPr marL="266700" indent="-171450" algn="l" fontAlgn="t">
                        <a:spcBef>
                          <a:spcPts val="400"/>
                        </a:spcBef>
                        <a:spcAft>
                          <a:spcPts val="0"/>
                        </a:spcAft>
                        <a:buSzPct val="125000"/>
                        <a:buFont typeface="Arial" panose="020B0604020202020204" pitchFamily="34" charset="0"/>
                        <a:buChar char="•"/>
                      </a:pPr>
                      <a:r>
                        <a:rPr lang="en-GB" sz="1200" b="0" i="0" u="none" strike="noStrike" dirty="0" err="1">
                          <a:solidFill>
                            <a:schemeClr val="tx1"/>
                          </a:solidFill>
                          <a:effectLst/>
                          <a:latin typeface="Arial" panose="020B0604020202020204" pitchFamily="34" charset="0"/>
                          <a:ea typeface="Times New Roman" panose="02020603050405020304" pitchFamily="18" charset="0"/>
                          <a:cs typeface="Arial" panose="020B0604020202020204" pitchFamily="34" charset="0"/>
                        </a:rPr>
                        <a:t>Incentivo</a:t>
                      </a:r>
                      <a:r>
                        <a:rPr lang="en-GB" sz="1200" b="0" i="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os aprendizes a fazerem perguntas uns aos outros sobre suas ideias</a:t>
                      </a:r>
                    </a:p>
                    <a:p>
                      <a:pPr marL="266700" indent="-171450" algn="l" fontAlgn="t">
                        <a:spcBef>
                          <a:spcPts val="400"/>
                        </a:spcBef>
                        <a:spcAft>
                          <a:spcPts val="0"/>
                        </a:spcAft>
                        <a:buSzPct val="125000"/>
                        <a:buFont typeface="Arial" panose="020B0604020202020204" pitchFamily="34" charset="0"/>
                        <a:buChar char="•"/>
                      </a:pPr>
                      <a:r>
                        <a:rPr lang="en-GB" sz="1200" b="0" i="0" u="none" strike="noStrike" dirty="0" err="1">
                          <a:solidFill>
                            <a:schemeClr val="tx1"/>
                          </a:solidFill>
                          <a:effectLst/>
                          <a:latin typeface="Arial" panose="020B0604020202020204" pitchFamily="34" charset="0"/>
                          <a:ea typeface="Times New Roman" panose="02020603050405020304" pitchFamily="18" charset="0"/>
                          <a:cs typeface="Arial" panose="020B0604020202020204" pitchFamily="34" charset="0"/>
                        </a:rPr>
                        <a:t>Apoio</a:t>
                      </a:r>
                      <a:r>
                        <a:rPr lang="en-GB" sz="1200" b="0" i="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os aprendizes de diversas maneiras para que possam compartilhar suas ideias, pontos de vista e sentimentos</a:t>
                      </a:r>
                    </a:p>
                    <a:p>
                      <a:pPr marL="266700" indent="-171450" algn="l" fontAlgn="t">
                        <a:spcBef>
                          <a:spcPts val="400"/>
                        </a:spcBef>
                        <a:spcAft>
                          <a:spcPts val="0"/>
                        </a:spcAft>
                        <a:buSzPct val="125000"/>
                        <a:buFont typeface="Arial" panose="020B0604020202020204" pitchFamily="34" charset="0"/>
                        <a:buChar char="•"/>
                      </a:pPr>
                      <a:r>
                        <a:rPr lang="en-GB" sz="1200" b="0" i="0" u="none" strike="noStrike" dirty="0" err="1">
                          <a:solidFill>
                            <a:schemeClr val="tx1"/>
                          </a:solidFill>
                          <a:effectLst/>
                          <a:latin typeface="Arial" panose="020B0604020202020204" pitchFamily="34" charset="0"/>
                          <a:ea typeface="Times New Roman" panose="02020603050405020304" pitchFamily="18" charset="0"/>
                          <a:cs typeface="Arial" panose="020B0604020202020204" pitchFamily="34" charset="0"/>
                        </a:rPr>
                        <a:t>Aproveito</a:t>
                      </a:r>
                      <a:r>
                        <a:rPr lang="en-GB" sz="1200" b="0" i="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as contribuições dos aprendizes para avançar no diálogo usando meu próprio conhecimento e compreensão do assunto</a:t>
                      </a:r>
                    </a:p>
                    <a:p>
                      <a:pPr marL="266700" indent="-171450" algn="l" fontAlgn="t">
                        <a:spcBef>
                          <a:spcPts val="400"/>
                        </a:spcBef>
                        <a:spcAft>
                          <a:spcPts val="0"/>
                        </a:spcAft>
                        <a:buSzPct val="125000"/>
                        <a:buFont typeface="Arial" panose="020B0604020202020204" pitchFamily="34" charset="0"/>
                        <a:buChar char="•"/>
                      </a:pPr>
                      <a:r>
                        <a:rPr lang="en-GB" sz="1200" b="0" i="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Corro riscos e experimentar novas abordagens de ensino dialógico</a:t>
                      </a:r>
                    </a:p>
                    <a:p>
                      <a:pPr marL="266700" indent="-171450" algn="l" fontAlgn="t">
                        <a:spcBef>
                          <a:spcPts val="400"/>
                        </a:spcBef>
                        <a:spcAft>
                          <a:spcPts val="0"/>
                        </a:spcAft>
                        <a:buSzPct val="125000"/>
                        <a:buFont typeface="Arial" panose="020B0604020202020204" pitchFamily="34" charset="0"/>
                        <a:buChar char="•"/>
                      </a:pPr>
                      <a:r>
                        <a:rPr lang="en-GB" sz="1200" b="0" i="0" u="none" strike="noStrike" dirty="0" err="1">
                          <a:solidFill>
                            <a:schemeClr val="tx1"/>
                          </a:solidFill>
                          <a:effectLst/>
                          <a:latin typeface="Arial" panose="020B0604020202020204" pitchFamily="34" charset="0"/>
                          <a:ea typeface="Times New Roman" panose="02020603050405020304" pitchFamily="18" charset="0"/>
                          <a:cs typeface="Arial" panose="020B0604020202020204" pitchFamily="34" charset="0"/>
                        </a:rPr>
                        <a:t>Ouço</a:t>
                      </a:r>
                      <a:r>
                        <a:rPr lang="en-GB" sz="1200" b="0" i="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os aprendizes, fornecer feedback e responder de maneira construtiva</a:t>
                      </a:r>
                    </a:p>
                  </a:txBody>
                  <a:tcPr marL="48262" marR="48262" marT="68946" marB="6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spcBef>
                          <a:spcPts val="0"/>
                        </a:spcBef>
                        <a:spcAft>
                          <a:spcPts val="0"/>
                        </a:spcAft>
                      </a:pPr>
                      <a:r>
                        <a:rPr lang="en-GB" sz="1200" b="0" i="0" u="none" strike="noStrike" dirty="0">
                          <a:effectLst/>
                          <a:latin typeface="Arial" panose="020B0604020202020204" pitchFamily="34" charset="0"/>
                          <a:ea typeface="Times New Roman" panose="02020603050405020304" pitchFamily="18" charset="0"/>
                          <a:cs typeface="Arial" panose="020B0604020202020204" pitchFamily="34" charset="0"/>
                        </a:rPr>
                        <a:t> </a:t>
                      </a:r>
                      <a:endParaRPr lang="en-GB" sz="1200" b="0" i="0" u="none" strike="noStrike" dirty="0">
                        <a:effectLst/>
                        <a:latin typeface="Arial" panose="020B0604020202020204" pitchFamily="34" charset="0"/>
                        <a:cs typeface="Arial" panose="020B0604020202020204" pitchFamily="34" charset="0"/>
                      </a:endParaRPr>
                    </a:p>
                  </a:txBody>
                  <a:tcPr marL="48262" marR="48262" marT="68946" marB="6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7345" indent="-228600" algn="l" fontAlgn="t">
                        <a:spcBef>
                          <a:spcPts val="400"/>
                        </a:spcBef>
                        <a:spcAft>
                          <a:spcPts val="0"/>
                        </a:spcAft>
                        <a:buSzPct val="125000"/>
                        <a:buFont typeface="Arial" panose="020B0604020202020204" pitchFamily="34" charset="0"/>
                        <a:buChar char="•"/>
                      </a:pPr>
                      <a:r>
                        <a:rPr lang="en-GB" sz="1200" b="0" i="0" u="none" strike="noStrike" dirty="0" err="1">
                          <a:solidFill>
                            <a:schemeClr val="tx1"/>
                          </a:solidFill>
                          <a:effectLst/>
                          <a:latin typeface="Arial" panose="020B0604020202020204" pitchFamily="34" charset="0"/>
                          <a:ea typeface="Times New Roman" panose="02020603050405020304" pitchFamily="18" charset="0"/>
                          <a:cs typeface="Arial" panose="020B0604020202020204" pitchFamily="34" charset="0"/>
                        </a:rPr>
                        <a:t>Criamos</a:t>
                      </a:r>
                      <a:r>
                        <a:rPr lang="en-GB" sz="1200" b="0" i="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uma conversa inclusiva</a:t>
                      </a:r>
                    </a:p>
                    <a:p>
                      <a:pPr marL="347345" indent="-228600" algn="l" fontAlgn="t">
                        <a:spcBef>
                          <a:spcPts val="400"/>
                        </a:spcBef>
                        <a:spcAft>
                          <a:spcPts val="0"/>
                        </a:spcAft>
                        <a:buSzPct val="125000"/>
                        <a:buFont typeface="Arial" panose="020B0604020202020204" pitchFamily="34" charset="0"/>
                        <a:buChar char="•"/>
                      </a:pPr>
                      <a:r>
                        <a:rPr lang="en-GB" sz="1200" b="0" i="0" u="none" strike="noStrike" dirty="0" err="1">
                          <a:solidFill>
                            <a:schemeClr val="tx1"/>
                          </a:solidFill>
                          <a:effectLst/>
                          <a:latin typeface="Arial" panose="020B0604020202020204" pitchFamily="34" charset="0"/>
                          <a:ea typeface="Times New Roman" panose="02020603050405020304" pitchFamily="18" charset="0"/>
                          <a:cs typeface="Arial" panose="020B0604020202020204" pitchFamily="34" charset="0"/>
                        </a:rPr>
                        <a:t>Confiamos</a:t>
                      </a:r>
                      <a:r>
                        <a:rPr lang="en-GB" sz="1200" b="0" i="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e ouvir uns aos outros</a:t>
                      </a:r>
                    </a:p>
                    <a:p>
                      <a:pPr marL="347345" indent="-228600" algn="l" fontAlgn="t">
                        <a:spcBef>
                          <a:spcPts val="400"/>
                        </a:spcBef>
                        <a:spcAft>
                          <a:spcPts val="0"/>
                        </a:spcAft>
                        <a:buSzPct val="125000"/>
                        <a:buFont typeface="Arial" panose="020B0604020202020204" pitchFamily="34" charset="0"/>
                        <a:buChar char="•"/>
                      </a:pPr>
                      <a:r>
                        <a:rPr lang="en-GB" sz="1200" b="0" i="0" u="none" strike="noStrike" dirty="0" err="1">
                          <a:solidFill>
                            <a:schemeClr val="tx1"/>
                          </a:solidFill>
                          <a:effectLst/>
                          <a:latin typeface="Arial" panose="020B0604020202020204" pitchFamily="34" charset="0"/>
                          <a:ea typeface="Times New Roman" panose="02020603050405020304" pitchFamily="18" charset="0"/>
                          <a:cs typeface="Arial" panose="020B0604020202020204" pitchFamily="34" charset="0"/>
                        </a:rPr>
                        <a:t>Expressamos</a:t>
                      </a:r>
                      <a:r>
                        <a:rPr lang="en-GB" sz="1200" b="0" i="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uma variedade de pontos de vista</a:t>
                      </a:r>
                    </a:p>
                    <a:p>
                      <a:pPr marL="347345" indent="-228600" algn="l" fontAlgn="t">
                        <a:spcBef>
                          <a:spcPts val="400"/>
                        </a:spcBef>
                        <a:spcAft>
                          <a:spcPts val="0"/>
                        </a:spcAft>
                        <a:buSzPct val="125000"/>
                        <a:buFont typeface="Arial" panose="020B0604020202020204" pitchFamily="34" charset="0"/>
                        <a:buChar char="•"/>
                      </a:pPr>
                      <a:r>
                        <a:rPr lang="en-GB" sz="1200" b="0" i="0" u="none" strike="noStrike" dirty="0" err="1">
                          <a:solidFill>
                            <a:schemeClr val="tx1"/>
                          </a:solidFill>
                          <a:effectLst/>
                          <a:latin typeface="Arial" panose="020B0604020202020204" pitchFamily="34" charset="0"/>
                          <a:ea typeface="Times New Roman" panose="02020603050405020304" pitchFamily="18" charset="0"/>
                          <a:cs typeface="Arial" panose="020B0604020202020204" pitchFamily="34" charset="0"/>
                        </a:rPr>
                        <a:t>Desafiamos</a:t>
                      </a:r>
                      <a:r>
                        <a:rPr lang="en-GB" sz="1200" b="0" i="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uns aos outros de forma respeitosa</a:t>
                      </a:r>
                    </a:p>
                    <a:p>
                      <a:pPr marL="347345" indent="-228600" algn="l" fontAlgn="t">
                        <a:spcBef>
                          <a:spcPts val="400"/>
                        </a:spcBef>
                        <a:spcAft>
                          <a:spcPts val="0"/>
                        </a:spcAft>
                        <a:buSzPct val="125000"/>
                        <a:buFont typeface="Arial" panose="020B0604020202020204" pitchFamily="34" charset="0"/>
                        <a:buChar char="•"/>
                      </a:pPr>
                      <a:r>
                        <a:rPr lang="en-GB" sz="1200" b="0" i="0" u="none" strike="noStrike" dirty="0" err="1">
                          <a:solidFill>
                            <a:schemeClr val="tx1"/>
                          </a:solidFill>
                          <a:effectLst/>
                          <a:latin typeface="Arial" panose="020B0604020202020204" pitchFamily="34" charset="0"/>
                          <a:ea typeface="Times New Roman" panose="02020603050405020304" pitchFamily="18" charset="0"/>
                          <a:cs typeface="Arial" panose="020B0604020202020204" pitchFamily="34" charset="0"/>
                        </a:rPr>
                        <a:t>Explicamos</a:t>
                      </a:r>
                      <a:r>
                        <a:rPr lang="en-GB" sz="1200" b="0" i="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nosso raciocínio claramente</a:t>
                      </a:r>
                    </a:p>
                    <a:p>
                      <a:pPr marL="347345" indent="-228600" algn="l" fontAlgn="t">
                        <a:spcBef>
                          <a:spcPts val="400"/>
                        </a:spcBef>
                        <a:spcAft>
                          <a:spcPts val="0"/>
                        </a:spcAft>
                        <a:buSzPct val="125000"/>
                        <a:buFont typeface="Arial" panose="020B0604020202020204" pitchFamily="34" charset="0"/>
                        <a:buChar char="•"/>
                      </a:pPr>
                      <a:r>
                        <a:rPr lang="en-GB" sz="1200" b="0" i="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Estamos disposto a às vezes mudar de opinião</a:t>
                      </a:r>
                    </a:p>
                    <a:p>
                      <a:pPr marL="347345" indent="-228600" algn="l" fontAlgn="t">
                        <a:spcBef>
                          <a:spcPts val="400"/>
                        </a:spcBef>
                        <a:spcAft>
                          <a:spcPts val="0"/>
                        </a:spcAft>
                        <a:buSzPct val="125000"/>
                        <a:buFont typeface="Arial" panose="020B0604020202020204" pitchFamily="34" charset="0"/>
                        <a:buChar char="•"/>
                      </a:pPr>
                      <a:r>
                        <a:rPr lang="en-GB" sz="1200" b="0" i="0" u="none" strike="noStrike" dirty="0" err="1">
                          <a:solidFill>
                            <a:schemeClr val="tx1"/>
                          </a:solidFill>
                          <a:effectLst/>
                          <a:latin typeface="Arial" panose="020B0604020202020204" pitchFamily="34" charset="0"/>
                          <a:ea typeface="Times New Roman" panose="02020603050405020304" pitchFamily="18" charset="0"/>
                          <a:cs typeface="Arial" panose="020B0604020202020204" pitchFamily="34" charset="0"/>
                        </a:rPr>
                        <a:t>Chegamos</a:t>
                      </a:r>
                      <a:r>
                        <a:rPr lang="en-GB" sz="1200" b="0" i="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lang="en-GB" sz="1200" b="0" i="0" u="none" strike="noStrike" dirty="0" err="1">
                          <a:solidFill>
                            <a:schemeClr val="tx1"/>
                          </a:solidFill>
                          <a:effectLst/>
                          <a:latin typeface="Arial" panose="020B0604020202020204" pitchFamily="34" charset="0"/>
                          <a:ea typeface="Times New Roman" panose="02020603050405020304" pitchFamily="18" charset="0"/>
                          <a:cs typeface="Arial" panose="020B0604020202020204" pitchFamily="34" charset="0"/>
                        </a:rPr>
                        <a:t>às</a:t>
                      </a:r>
                      <a:r>
                        <a:rPr lang="en-GB" sz="1200" b="0" i="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lang="en-GB" sz="1200" b="0" i="0" u="none" strike="noStrike" dirty="0" err="1">
                          <a:solidFill>
                            <a:schemeClr val="tx1"/>
                          </a:solidFill>
                          <a:effectLst/>
                          <a:latin typeface="Arial" panose="020B0604020202020204" pitchFamily="34" charset="0"/>
                          <a:ea typeface="Times New Roman" panose="02020603050405020304" pitchFamily="18" charset="0"/>
                          <a:cs typeface="Arial" panose="020B0604020202020204" pitchFamily="34" charset="0"/>
                        </a:rPr>
                        <a:t>vezes</a:t>
                      </a:r>
                      <a:r>
                        <a:rPr lang="en-GB" sz="1200" b="0" i="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a um </a:t>
                      </a:r>
                      <a:r>
                        <a:rPr lang="en-GB" sz="1200" b="0" i="0" u="none" strike="noStrike" dirty="0" err="1">
                          <a:solidFill>
                            <a:schemeClr val="tx1"/>
                          </a:solidFill>
                          <a:effectLst/>
                          <a:latin typeface="Arial" panose="020B0604020202020204" pitchFamily="34" charset="0"/>
                          <a:ea typeface="Times New Roman" panose="02020603050405020304" pitchFamily="18" charset="0"/>
                          <a:cs typeface="Arial" panose="020B0604020202020204" pitchFamily="34" charset="0"/>
                        </a:rPr>
                        <a:t>acordo</a:t>
                      </a:r>
                      <a:endParaRPr lang="en-GB" sz="1200" b="0" i="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p>
                      <a:pPr marL="347345" indent="-228600" algn="l" fontAlgn="t">
                        <a:spcBef>
                          <a:spcPts val="400"/>
                        </a:spcBef>
                        <a:spcAft>
                          <a:spcPts val="0"/>
                        </a:spcAft>
                        <a:buSzPct val="125000"/>
                        <a:buFont typeface="Arial" panose="020B0604020202020204" pitchFamily="34" charset="0"/>
                        <a:buChar char="•"/>
                      </a:pPr>
                      <a:r>
                        <a:rPr lang="en-GB" sz="1200" b="0" i="0" u="none" strike="noStrike" dirty="0" err="1">
                          <a:solidFill>
                            <a:schemeClr val="tx1"/>
                          </a:solidFill>
                          <a:effectLst/>
                          <a:latin typeface="Arial" panose="020B0604020202020204" pitchFamily="34" charset="0"/>
                          <a:ea typeface="Times New Roman" panose="02020603050405020304" pitchFamily="18" charset="0"/>
                          <a:cs typeface="Arial" panose="020B0604020202020204" pitchFamily="34" charset="0"/>
                        </a:rPr>
                        <a:t>Ajudamos</a:t>
                      </a:r>
                      <a:r>
                        <a:rPr lang="en-GB" sz="1200" b="0" i="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uns aos outros a entender as coisas de uma nova maneira</a:t>
                      </a:r>
                    </a:p>
                    <a:p>
                      <a:pPr marL="347345" indent="-228600" algn="l" fontAlgn="t">
                        <a:spcBef>
                          <a:spcPts val="400"/>
                        </a:spcBef>
                        <a:spcAft>
                          <a:spcPts val="0"/>
                        </a:spcAft>
                        <a:buSzPct val="125000"/>
                        <a:buFont typeface="Arial" panose="020B0604020202020204" pitchFamily="34" charset="0"/>
                        <a:buChar char="•"/>
                      </a:pPr>
                      <a:r>
                        <a:rPr lang="en-GB" sz="1200" b="0" i="0" u="none" strike="noStrike" dirty="0" err="1">
                          <a:solidFill>
                            <a:schemeClr val="tx1"/>
                          </a:solidFill>
                          <a:effectLst/>
                          <a:latin typeface="Arial" panose="020B0604020202020204" pitchFamily="34" charset="0"/>
                          <a:ea typeface="Times New Roman" panose="02020603050405020304" pitchFamily="18" charset="0"/>
                          <a:cs typeface="Arial" panose="020B0604020202020204" pitchFamily="34" charset="0"/>
                        </a:rPr>
                        <a:t>Construimos</a:t>
                      </a:r>
                      <a:r>
                        <a:rPr lang="en-GB" sz="1200" b="0" i="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novos conhecimentos juntos</a:t>
                      </a:r>
                    </a:p>
                    <a:p>
                      <a:pPr marL="347345" indent="-228600" algn="l" fontAlgn="t">
                        <a:spcBef>
                          <a:spcPts val="400"/>
                        </a:spcBef>
                        <a:spcAft>
                          <a:spcPts val="0"/>
                        </a:spcAft>
                        <a:buSzPct val="125000"/>
                        <a:buFont typeface="Arial" panose="020B0604020202020204" pitchFamily="34" charset="0"/>
                        <a:buChar char="•"/>
                      </a:pPr>
                      <a:r>
                        <a:rPr lang="en-GB" sz="1200" b="0" i="0" u="none" strike="noStrike" dirty="0" err="1">
                          <a:solidFill>
                            <a:schemeClr val="tx1"/>
                          </a:solidFill>
                          <a:effectLst/>
                          <a:latin typeface="Arial" panose="020B0604020202020204" pitchFamily="34" charset="0"/>
                          <a:ea typeface="Times New Roman" panose="02020603050405020304" pitchFamily="18" charset="0"/>
                          <a:cs typeface="Arial" panose="020B0604020202020204" pitchFamily="34" charset="0"/>
                        </a:rPr>
                        <a:t>Expandimos</a:t>
                      </a:r>
                      <a:r>
                        <a:rPr lang="en-GB" sz="1200" b="0" i="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e aprimorar o que já sabemos</a:t>
                      </a:r>
                    </a:p>
                    <a:p>
                      <a:pPr marL="347345" indent="-228600" algn="l" fontAlgn="t">
                        <a:spcBef>
                          <a:spcPts val="400"/>
                        </a:spcBef>
                        <a:spcAft>
                          <a:spcPts val="0"/>
                        </a:spcAft>
                        <a:buSzPct val="125000"/>
                        <a:buFont typeface="Arial" panose="020B0604020202020204" pitchFamily="34" charset="0"/>
                        <a:buChar char="•"/>
                      </a:pPr>
                      <a:r>
                        <a:rPr lang="en-GB" sz="1200" b="0" i="0" u="none" strike="noStrike" dirty="0" err="1">
                          <a:solidFill>
                            <a:schemeClr val="tx1"/>
                          </a:solidFill>
                          <a:effectLst/>
                          <a:latin typeface="Arial" panose="020B0604020202020204" pitchFamily="34" charset="0"/>
                          <a:ea typeface="Times New Roman" panose="02020603050405020304" pitchFamily="18" charset="0"/>
                          <a:cs typeface="Arial" panose="020B0604020202020204" pitchFamily="34" charset="0"/>
                        </a:rPr>
                        <a:t>Mantemos</a:t>
                      </a:r>
                      <a:r>
                        <a:rPr lang="en-GB" sz="1200" b="0" i="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um diálogo ao longo do tempo, de uma lição para outra</a:t>
                      </a:r>
                    </a:p>
                    <a:p>
                      <a:pPr marL="347345" indent="-228600" algn="l" fontAlgn="t">
                        <a:spcBef>
                          <a:spcPts val="400"/>
                        </a:spcBef>
                        <a:spcAft>
                          <a:spcPts val="0"/>
                        </a:spcAft>
                        <a:buSzPct val="125000"/>
                        <a:buFont typeface="Arial" panose="020B0604020202020204" pitchFamily="34" charset="0"/>
                        <a:buChar char="•"/>
                      </a:pPr>
                      <a:r>
                        <a:rPr lang="en-GB" sz="1200" b="0" i="0" u="none" strike="noStrike" dirty="0" err="1">
                          <a:solidFill>
                            <a:schemeClr val="tx1"/>
                          </a:solidFill>
                          <a:effectLst/>
                          <a:latin typeface="Arial" panose="020B0604020202020204" pitchFamily="34" charset="0"/>
                          <a:ea typeface="Times New Roman" panose="02020603050405020304" pitchFamily="18" charset="0"/>
                          <a:cs typeface="Arial" panose="020B0604020202020204" pitchFamily="34" charset="0"/>
                        </a:rPr>
                        <a:t>Percebemos</a:t>
                      </a:r>
                      <a:r>
                        <a:rPr lang="en-GB" sz="1200" b="0" i="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o que ainda precisamos ou queremos </a:t>
                      </a:r>
                      <a:r>
                        <a:rPr lang="en-GB"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aprender e como podemos </a:t>
                      </a:r>
                      <a:r>
                        <a:rPr lang="en-GB" sz="1200" b="0" i="0" u="none" strike="noStrike"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fazer</a:t>
                      </a:r>
                      <a:r>
                        <a:rPr lang="en-GB"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GB" sz="1200" b="0" i="0" u="none" strike="noStrike"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isso</a:t>
                      </a:r>
                      <a:endParaRPr lang="en-GB" sz="1200" b="0" i="0" u="none" strike="noStrike"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8262" marR="48262" marT="68946" marB="6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spcBef>
                          <a:spcPts val="0"/>
                        </a:spcBef>
                        <a:spcAft>
                          <a:spcPts val="0"/>
                        </a:spcAft>
                      </a:pPr>
                      <a:r>
                        <a:rPr lang="en-GB" sz="1200" b="0" i="0" u="none" strike="noStrike" dirty="0">
                          <a:effectLst/>
                          <a:latin typeface="Arial" panose="020B0604020202020204" pitchFamily="34" charset="0"/>
                          <a:ea typeface="Times New Roman" panose="02020603050405020304" pitchFamily="18" charset="0"/>
                          <a:cs typeface="Arial" panose="020B0604020202020204" pitchFamily="34" charset="0"/>
                        </a:rPr>
                        <a:t> </a:t>
                      </a:r>
                      <a:endParaRPr lang="en-GB" sz="1200" b="0" i="0" u="none" strike="noStrike" dirty="0">
                        <a:effectLst/>
                        <a:latin typeface="Arial" panose="020B0604020202020204" pitchFamily="34" charset="0"/>
                        <a:cs typeface="Arial" panose="020B0604020202020204" pitchFamily="34" charset="0"/>
                      </a:endParaRPr>
                    </a:p>
                  </a:txBody>
                  <a:tcPr marL="48262" marR="48262" marT="68946" marB="6894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6"/>
          <p:cNvSpPr txBox="1">
            <a:spLocks noGrp="1"/>
          </p:cNvSpPr>
          <p:nvPr>
            <p:ph type="sldNum" sz="quarter" idx="7"/>
          </p:nvPr>
        </p:nvSpPr>
        <p:spPr>
          <a:prstGeom prst="rect">
            <a:avLst/>
          </a:prstGeom>
        </p:spPr>
        <p:txBody>
          <a:bodyPr vert="horz" wrap="square" lIns="0" tIns="635" rIns="0" bIns="0" rtlCol="0">
            <a:spAutoFit/>
          </a:bodyPr>
          <a:lstStyle/>
          <a:p>
            <a:pPr marL="25400">
              <a:lnSpc>
                <a:spcPct val="100000"/>
              </a:lnSpc>
              <a:spcBef>
                <a:spcPts val="5"/>
              </a:spcBef>
            </a:pPr>
            <a:r>
              <a:rPr dirty="0"/>
              <a:t>17</a:t>
            </a:r>
          </a:p>
        </p:txBody>
      </p:sp>
      <p:sp>
        <p:nvSpPr>
          <p:cNvPr id="2" name="object 2"/>
          <p:cNvSpPr txBox="1"/>
          <p:nvPr/>
        </p:nvSpPr>
        <p:spPr>
          <a:xfrm>
            <a:off x="629284" y="556477"/>
            <a:ext cx="3498216" cy="582852"/>
          </a:xfrm>
          <a:prstGeom prst="rect">
            <a:avLst/>
          </a:prstGeom>
          <a:solidFill>
            <a:srgbClr val="D9F1F6"/>
          </a:solidFill>
        </p:spPr>
        <p:txBody>
          <a:bodyPr vert="horz" wrap="square" lIns="0" tIns="15875" rIns="0" bIns="0" rtlCol="0">
            <a:spAutoFit/>
          </a:bodyPr>
          <a:lstStyle/>
          <a:p>
            <a:pPr marL="26035">
              <a:lnSpc>
                <a:spcPct val="100000"/>
              </a:lnSpc>
              <a:spcBef>
                <a:spcPts val="125"/>
              </a:spcBef>
            </a:pPr>
            <a:r>
              <a:rPr sz="1800" b="1" kern="0" dirty="0">
                <a:solidFill>
                  <a:srgbClr val="1A616F"/>
                </a:solidFill>
                <a:latin typeface="Arial" panose="020B0604020202020204"/>
                <a:cs typeface="Arial" panose="020B0604020202020204"/>
              </a:rPr>
              <a:t>Parte e. Ciclo reflexivo</a:t>
            </a:r>
          </a:p>
          <a:p>
            <a:pPr marL="26035">
              <a:lnSpc>
                <a:spcPct val="100000"/>
              </a:lnSpc>
              <a:spcBef>
                <a:spcPts val="125"/>
              </a:spcBef>
            </a:pPr>
            <a:r>
              <a:rPr sz="1800" b="1" kern="0" dirty="0">
                <a:solidFill>
                  <a:srgbClr val="1A616F"/>
                </a:solidFill>
                <a:latin typeface="Arial" panose="020B0604020202020204"/>
                <a:cs typeface="Arial" panose="020B0604020202020204"/>
              </a:rPr>
              <a:t>da investigação em sala de aula</a:t>
            </a:r>
          </a:p>
        </p:txBody>
      </p:sp>
      <p:sp>
        <p:nvSpPr>
          <p:cNvPr id="3" name="object 3"/>
          <p:cNvSpPr txBox="1"/>
          <p:nvPr/>
        </p:nvSpPr>
        <p:spPr>
          <a:xfrm>
            <a:off x="629284" y="1651001"/>
            <a:ext cx="4869816" cy="4808047"/>
          </a:xfrm>
          <a:prstGeom prst="rect">
            <a:avLst/>
          </a:prstGeom>
          <a:ln w="31733">
            <a:solidFill>
              <a:srgbClr val="2791A6"/>
            </a:solidFill>
          </a:ln>
        </p:spPr>
        <p:txBody>
          <a:bodyPr vert="horz" wrap="square" lIns="0" tIns="38100" rIns="0" bIns="0" rtlCol="0">
            <a:spAutoFit/>
          </a:bodyPr>
          <a:lstStyle/>
          <a:p>
            <a:pPr marL="83185" marR="95250" algn="just">
              <a:lnSpc>
                <a:spcPct val="121000"/>
              </a:lnSpc>
              <a:spcBef>
                <a:spcPts val="300"/>
              </a:spcBef>
            </a:pPr>
            <a:r>
              <a:rPr lang="pt-BR" sz="1200" kern="0" dirty="0">
                <a:latin typeface="Arial" panose="020B0604020202020204" pitchFamily="34" charset="0"/>
                <a:cs typeface="Arial" panose="020B0604020202020204" pitchFamily="34" charset="0"/>
              </a:rPr>
              <a:t>O T-SEDA é particularmente adequado para situações em que os professores identificaram um </a:t>
            </a:r>
            <a:r>
              <a:rPr lang="pt-BR" sz="1200" b="1" kern="0" dirty="0">
                <a:latin typeface="Arial" panose="020B0604020202020204" pitchFamily="34" charset="0"/>
                <a:cs typeface="Arial" panose="020B0604020202020204" pitchFamily="34" charset="0"/>
              </a:rPr>
              <a:t>interesse específico</a:t>
            </a:r>
            <a:r>
              <a:rPr lang="pt-BR" sz="1200" kern="0" dirty="0">
                <a:latin typeface="Arial" panose="020B0604020202020204" pitchFamily="34" charset="0"/>
                <a:cs typeface="Arial" panose="020B0604020202020204" pitchFamily="34" charset="0"/>
              </a:rPr>
              <a:t> ou </a:t>
            </a:r>
            <a:r>
              <a:rPr lang="pt-BR" sz="1200" b="1" kern="0" dirty="0">
                <a:latin typeface="Arial" panose="020B0604020202020204" pitchFamily="34" charset="0"/>
                <a:cs typeface="Arial" panose="020B0604020202020204" pitchFamily="34" charset="0"/>
              </a:rPr>
              <a:t>preocupação</a:t>
            </a:r>
            <a:r>
              <a:rPr lang="pt-BR" sz="1200" kern="0" dirty="0">
                <a:latin typeface="Arial" panose="020B0604020202020204" pitchFamily="34" charset="0"/>
                <a:cs typeface="Arial" panose="020B0604020202020204" pitchFamily="34" charset="0"/>
              </a:rPr>
              <a:t> sobre a fala em sala de aula e a aprendizagem. Neste ponto, você pode ter identificado a partir da sua auto avaliação que tem um objetivo específico para o seu ambiente, ou você pode ter identificado isso durante conversas com colegas ou até mesmo com seus alunos.</a:t>
            </a:r>
          </a:p>
          <a:p>
            <a:pPr marL="83185" marR="95250" algn="just">
              <a:lnSpc>
                <a:spcPct val="121000"/>
              </a:lnSpc>
              <a:spcBef>
                <a:spcPts val="300"/>
              </a:spcBef>
            </a:pPr>
            <a:endParaRPr lang="pt-BR" sz="1200" kern="0" dirty="0">
              <a:latin typeface="Arial" panose="020B0604020202020204" pitchFamily="34" charset="0"/>
              <a:cs typeface="Arial" panose="020B0604020202020204" pitchFamily="34" charset="0"/>
            </a:endParaRPr>
          </a:p>
          <a:p>
            <a:pPr marL="83185" marR="95250" algn="just">
              <a:lnSpc>
                <a:spcPct val="121000"/>
              </a:lnSpc>
              <a:spcBef>
                <a:spcPts val="300"/>
              </a:spcBef>
            </a:pPr>
            <a:r>
              <a:rPr lang="pt-BR" sz="1200" kern="0" dirty="0">
                <a:latin typeface="Arial" panose="020B0604020202020204" pitchFamily="34" charset="0"/>
                <a:cs typeface="Arial" panose="020B0604020202020204" pitchFamily="34" charset="0"/>
              </a:rPr>
              <a:t>As abordagens delineadas no toolkit T-SEDA são fundamentadas na crença de que a </a:t>
            </a:r>
            <a:r>
              <a:rPr lang="pt-BR" sz="1200" b="1" kern="0" dirty="0">
                <a:latin typeface="Arial" panose="020B0604020202020204" pitchFamily="34" charset="0"/>
                <a:cs typeface="Arial" panose="020B0604020202020204" pitchFamily="34" charset="0"/>
              </a:rPr>
              <a:t>investigação reflexiva </a:t>
            </a:r>
            <a:r>
              <a:rPr lang="pt-BR" sz="1200" kern="0" dirty="0">
                <a:latin typeface="Arial" panose="020B0604020202020204" pitchFamily="34" charset="0"/>
                <a:cs typeface="Arial" panose="020B0604020202020204" pitchFamily="34" charset="0"/>
              </a:rPr>
              <a:t>está no cerne do ensino. Focar nas </a:t>
            </a:r>
            <a:r>
              <a:rPr lang="pt-BR" sz="1200" b="1" kern="0" dirty="0">
                <a:latin typeface="Arial" panose="020B0604020202020204" pitchFamily="34" charset="0"/>
                <a:cs typeface="Arial" panose="020B0604020202020204" pitchFamily="34" charset="0"/>
              </a:rPr>
              <a:t>perguntas de investigação </a:t>
            </a:r>
            <a:r>
              <a:rPr lang="pt-BR" sz="1200" kern="0" dirty="0">
                <a:latin typeface="Arial" panose="020B0604020202020204" pitchFamily="34" charset="0"/>
                <a:cs typeface="Arial" panose="020B0604020202020204" pitchFamily="34" charset="0"/>
              </a:rPr>
              <a:t>e conduzir uma </a:t>
            </a:r>
            <a:r>
              <a:rPr lang="pt-BR" sz="1200" b="1" kern="0" dirty="0">
                <a:latin typeface="Arial" panose="020B0604020202020204" pitchFamily="34" charset="0"/>
                <a:cs typeface="Arial" panose="020B0604020202020204" pitchFamily="34" charset="0"/>
              </a:rPr>
              <a:t>breve investigação em sala </a:t>
            </a:r>
            <a:r>
              <a:rPr lang="pt-BR" sz="1200" kern="0" dirty="0">
                <a:latin typeface="Arial" panose="020B0604020202020204" pitchFamily="34" charset="0"/>
                <a:cs typeface="Arial" panose="020B0604020202020204" pitchFamily="34" charset="0"/>
              </a:rPr>
              <a:t>de aula pode ajudar a direcionar a atenção, aprimorar a conscientização e construir uma compreensão do que </a:t>
            </a:r>
            <a:r>
              <a:rPr lang="pt-BR" sz="1200" b="1" kern="0" dirty="0">
                <a:latin typeface="Arial" panose="020B0604020202020204" pitchFamily="34" charset="0"/>
                <a:cs typeface="Arial" panose="020B0604020202020204" pitchFamily="34" charset="0"/>
              </a:rPr>
              <a:t>realmente está acontecendo </a:t>
            </a:r>
            <a:r>
              <a:rPr lang="pt-BR" sz="1200" kern="0" dirty="0">
                <a:latin typeface="Arial" panose="020B0604020202020204" pitchFamily="34" charset="0"/>
                <a:cs typeface="Arial" panose="020B0604020202020204" pitchFamily="34" charset="0"/>
              </a:rPr>
              <a:t>no ambiente acelerado da sala de aula. Refletir sobre a evidência observacional e discuti-la com colegas apoia a tomada de decisões subsequentes sobre a definição de prioridades e a decisão de intervir ou não, e como intervir. Esse processo de investigação se assemelha à pesquisa-ação baseada na escola, na qual o conhecimento e a compreensão são desenvolvidos por meio de ciclos iterativos de planejamento, testes em sala de aula, observação, avaliação, reflexão e modificação</a:t>
            </a:r>
            <a:r>
              <a:rPr sz="1200" kern="0" dirty="0">
                <a:latin typeface="Arial" panose="020B0604020202020204" pitchFamily="34" charset="0"/>
                <a:cs typeface="Arial" panose="020B0604020202020204" pitchFamily="34" charset="0"/>
              </a:rPr>
              <a:t>.</a:t>
            </a:r>
          </a:p>
        </p:txBody>
      </p:sp>
      <p:sp>
        <p:nvSpPr>
          <p:cNvPr id="4" name="object 4"/>
          <p:cNvSpPr txBox="1"/>
          <p:nvPr/>
        </p:nvSpPr>
        <p:spPr>
          <a:xfrm>
            <a:off x="4720648" y="699904"/>
            <a:ext cx="4131252" cy="294640"/>
          </a:xfrm>
          <a:prstGeom prst="rect">
            <a:avLst/>
          </a:prstGeom>
        </p:spPr>
        <p:txBody>
          <a:bodyPr vert="horz" wrap="square" lIns="0" tIns="0" rIns="0" bIns="0" rtlCol="0">
            <a:spAutoFit/>
          </a:bodyPr>
          <a:lstStyle/>
          <a:p>
            <a:pPr marL="12700" marR="5080" indent="335915">
              <a:lnSpc>
                <a:spcPct val="120000"/>
              </a:lnSpc>
            </a:pPr>
            <a:r>
              <a:rPr sz="1600" b="1" kern="0" dirty="0">
                <a:latin typeface="Arial" panose="020B0604020202020204"/>
                <a:cs typeface="Arial" panose="020B0604020202020204"/>
              </a:rPr>
              <a:t>Focando no diálogo educacional</a:t>
            </a:r>
          </a:p>
        </p:txBody>
      </p:sp>
      <p:sp>
        <p:nvSpPr>
          <p:cNvPr id="5" name="object 5"/>
          <p:cNvSpPr txBox="1"/>
          <p:nvPr/>
        </p:nvSpPr>
        <p:spPr>
          <a:xfrm>
            <a:off x="5756789" y="1649610"/>
            <a:ext cx="4640580" cy="4707699"/>
          </a:xfrm>
          <a:prstGeom prst="rect">
            <a:avLst/>
          </a:prstGeom>
          <a:solidFill>
            <a:srgbClr val="D9F1F6"/>
          </a:solidFill>
        </p:spPr>
        <p:txBody>
          <a:bodyPr vert="horz" wrap="square" lIns="0" tIns="72390" rIns="0" bIns="0" rtlCol="0">
            <a:spAutoFit/>
          </a:bodyPr>
          <a:lstStyle/>
          <a:p>
            <a:pPr marL="80010">
              <a:lnSpc>
                <a:spcPct val="100000"/>
              </a:lnSpc>
              <a:spcBef>
                <a:spcPts val="570"/>
              </a:spcBef>
            </a:pPr>
            <a:r>
              <a:rPr sz="1200" b="1" kern="0" dirty="0">
                <a:latin typeface="Arial" panose="020B0604020202020204"/>
                <a:cs typeface="Arial" panose="020B0604020202020204"/>
              </a:rPr>
              <a:t>Pontos de reflexão:</a:t>
            </a:r>
          </a:p>
          <a:p>
            <a:pPr marL="92075" indent="3175">
              <a:lnSpc>
                <a:spcPts val="1700"/>
              </a:lnSpc>
              <a:spcBef>
                <a:spcPts val="580"/>
              </a:spcBef>
              <a:buFont typeface="+mj-lt"/>
              <a:buAutoNum type="arabicPeriod"/>
              <a:tabLst>
                <a:tab pos="273050" algn="l"/>
              </a:tabLst>
            </a:pPr>
            <a:r>
              <a:rPr sz="1200" kern="0" dirty="0">
                <a:latin typeface="Arial Unicode MS" panose="020B0604020202020204" pitchFamily="34" charset="-128"/>
                <a:ea typeface="Arial Unicode MS" panose="020B0604020202020204" pitchFamily="34" charset="-128"/>
                <a:cs typeface="Arial Unicode MS" panose="020B0604020202020204" pitchFamily="34" charset="-128"/>
              </a:rPr>
              <a:t>Agora que você completou </a:t>
            </a:r>
            <a:r>
              <a:rPr sz="1200" kern="0" dirty="0" err="1">
                <a:latin typeface="Arial Unicode MS" panose="020B0604020202020204" pitchFamily="34" charset="-128"/>
                <a:ea typeface="Arial Unicode MS" panose="020B0604020202020204" pitchFamily="34" charset="-128"/>
                <a:cs typeface="Arial Unicode MS" panose="020B0604020202020204" pitchFamily="34" charset="-128"/>
              </a:rPr>
              <a:t>sua</a:t>
            </a:r>
            <a:r>
              <a:rPr sz="1200" kern="0" dirty="0">
                <a:latin typeface="Arial Unicode MS" panose="020B0604020202020204" pitchFamily="34" charset="-128"/>
                <a:ea typeface="Arial Unicode MS" panose="020B0604020202020204" pitchFamily="34" charset="-128"/>
                <a:cs typeface="Arial Unicode MS" panose="020B0604020202020204" pitchFamily="34" charset="-128"/>
              </a:rPr>
              <a:t> </a:t>
            </a:r>
            <a:r>
              <a:rPr sz="1200" kern="0" dirty="0" err="1">
                <a:latin typeface="Arial Unicode MS" panose="020B0604020202020204" pitchFamily="34" charset="-128"/>
                <a:ea typeface="Arial Unicode MS" panose="020B0604020202020204" pitchFamily="34" charset="-128"/>
                <a:cs typeface="Arial Unicode MS" panose="020B0604020202020204" pitchFamily="34" charset="-128"/>
              </a:rPr>
              <a:t>autoavaliação</a:t>
            </a:r>
            <a:r>
              <a:rPr sz="1200" kern="0" dirty="0">
                <a:latin typeface="Arial Unicode MS" panose="020B0604020202020204" pitchFamily="34" charset="-128"/>
                <a:ea typeface="Arial Unicode MS" panose="020B0604020202020204" pitchFamily="34" charset="-128"/>
                <a:cs typeface="Arial Unicode MS" panose="020B0604020202020204" pitchFamily="34" charset="-128"/>
              </a:rPr>
              <a:t>, quais são as coisas que mais lhe interessam em investigar? O que você deseja descobrir ou mudar sobre o diálogo em seu ambiente? Anote algumas ideias para possíveis investigações.</a:t>
            </a:r>
          </a:p>
          <a:p>
            <a:pPr marL="92075" indent="3175">
              <a:lnSpc>
                <a:spcPts val="1700"/>
              </a:lnSpc>
              <a:spcBef>
                <a:spcPts val="580"/>
              </a:spcBef>
              <a:buFont typeface="+mj-lt"/>
              <a:buAutoNum type="arabicPeriod"/>
              <a:tabLst>
                <a:tab pos="273050" algn="l"/>
              </a:tabLst>
            </a:pPr>
            <a:r>
              <a:rPr sz="1200" kern="0" dirty="0">
                <a:latin typeface="Arial Unicode MS" panose="020B0604020202020204" pitchFamily="34" charset="-128"/>
                <a:ea typeface="Arial Unicode MS" panose="020B0604020202020204" pitchFamily="34" charset="-128"/>
                <a:cs typeface="Arial Unicode MS" panose="020B0604020202020204" pitchFamily="34" charset="-128"/>
              </a:rPr>
              <a:t>Volte e dê uma olhada no esquema de codificação T-SEDA na Parte b. Quais dos códigos você acha mais relevantes para você? Escreva os códigos ao lado de suas ideias para possíveis investigações.</a:t>
            </a:r>
          </a:p>
          <a:p>
            <a:pPr marL="92075" indent="3175">
              <a:lnSpc>
                <a:spcPts val="1700"/>
              </a:lnSpc>
              <a:spcBef>
                <a:spcPts val="580"/>
              </a:spcBef>
              <a:buFont typeface="+mj-lt"/>
              <a:buAutoNum type="arabicPeriod"/>
              <a:tabLst>
                <a:tab pos="273050" algn="l"/>
              </a:tabLst>
            </a:pPr>
            <a:r>
              <a:rPr sz="1200" kern="0" dirty="0">
                <a:latin typeface="Arial Unicode MS" panose="020B0604020202020204" pitchFamily="34" charset="-128"/>
                <a:ea typeface="Arial Unicode MS" panose="020B0604020202020204" pitchFamily="34" charset="-128"/>
                <a:cs typeface="Arial Unicode MS" panose="020B0604020202020204" pitchFamily="34" charset="-128"/>
              </a:rPr>
              <a:t>Você também pode estar interessado em outros aspectos do diálogo, como as regras do ambiente e/ou os níveis gerais de participação em uma sessão (modelo 2F) ou na auto</a:t>
            </a:r>
            <a:r>
              <a:rPr lang="pt-BR" sz="1200" kern="0" dirty="0">
                <a:latin typeface="Arial Unicode MS" panose="020B0604020202020204" pitchFamily="34" charset="-128"/>
                <a:ea typeface="Arial Unicode MS" panose="020B0604020202020204" pitchFamily="34" charset="-128"/>
                <a:cs typeface="Arial Unicode MS" panose="020B0604020202020204" pitchFamily="34" charset="-128"/>
              </a:rPr>
              <a:t> </a:t>
            </a:r>
            <a:r>
              <a:rPr sz="1200" kern="0" dirty="0">
                <a:latin typeface="Arial Unicode MS" panose="020B0604020202020204" pitchFamily="34" charset="-128"/>
                <a:ea typeface="Arial Unicode MS" panose="020B0604020202020204" pitchFamily="34" charset="-128"/>
                <a:cs typeface="Arial Unicode MS" panose="020B0604020202020204" pitchFamily="34" charset="-128"/>
              </a:rPr>
              <a:t>avaliação dos alunos sobre a qualidade do trabalho em grupo (modelo 2G).</a:t>
            </a:r>
          </a:p>
          <a:p>
            <a:pPr marL="92075" indent="3175">
              <a:lnSpc>
                <a:spcPts val="1700"/>
              </a:lnSpc>
              <a:spcBef>
                <a:spcPts val="580"/>
              </a:spcBef>
              <a:buFont typeface="+mj-lt"/>
              <a:buAutoNum type="arabicPeriod"/>
              <a:tabLst>
                <a:tab pos="273050" algn="l"/>
              </a:tabLst>
            </a:pPr>
            <a:r>
              <a:rPr sz="1200" kern="0" dirty="0">
                <a:latin typeface="Arial Unicode MS" panose="020B0604020202020204" pitchFamily="34" charset="-128"/>
                <a:ea typeface="Arial Unicode MS" panose="020B0604020202020204" pitchFamily="34" charset="-128"/>
                <a:cs typeface="Arial Unicode MS" panose="020B0604020202020204" pitchFamily="34" charset="-128"/>
              </a:rPr>
              <a:t>Agora, dê uma olhada no ciclo de investigação na próxima página. Você esteve trabalhando na seção superior, Interesses e Objetivos, para a qual identificou pontos de interesse e metas possíveis. Você também começou a pensar sobre os códigos T-SEDA relevantes do esquema. A próxima seção do toolkit ajudará você a estreitar o foco para que você possa planejar sua investigação.</a:t>
            </a:r>
          </a:p>
        </p:txBody>
      </p:sp>
      <p:sp>
        <p:nvSpPr>
          <p:cNvPr id="7" name="TextBox 6"/>
          <p:cNvSpPr txBox="1"/>
          <p:nvPr/>
        </p:nvSpPr>
        <p:spPr>
          <a:xfrm>
            <a:off x="5756789" y="6630035"/>
            <a:ext cx="4640580" cy="275590"/>
          </a:xfrm>
          <a:prstGeom prst="rect">
            <a:avLst/>
          </a:prstGeom>
          <a:noFill/>
          <a:ln w="25400">
            <a:solidFill>
              <a:srgbClr val="2791A6"/>
            </a:solidFill>
          </a:ln>
        </p:spPr>
        <p:txBody>
          <a:bodyPr wrap="square" lIns="91440" tIns="45720" rIns="91440" bIns="45720" rtlCol="0" anchor="t">
            <a:spAutoFit/>
          </a:bodyPr>
          <a:lstStyle/>
          <a:p>
            <a:r>
              <a:rPr lang="en-US" sz="1200" dirty="0">
                <a:latin typeface="Arial" panose="020B0604020202020204"/>
                <a:cs typeface="Arial" panose="020B0604020202020204"/>
              </a:rPr>
              <a:t>Um modelo para download está disponível em nosso </a:t>
            </a:r>
            <a:r>
              <a:rPr lang="en-US" sz="1200" dirty="0">
                <a:latin typeface="Arial" panose="020B0604020202020204"/>
                <a:cs typeface="Arial" panose="020B0604020202020204"/>
                <a:hlinkClick r:id="rId3"/>
              </a:rPr>
              <a:t>site</a:t>
            </a:r>
            <a:r>
              <a:rPr lang="en-US" sz="1200" dirty="0">
                <a:latin typeface="Arial" panose="020B0604020202020204"/>
                <a:cs typeface="Arial" panose="020B0604020202020204"/>
              </a:rPr>
              <a:t>.</a:t>
            </a:r>
          </a:p>
        </p:txBody>
      </p:sp>
      <p:sp>
        <p:nvSpPr>
          <p:cNvPr id="8" name="object 4"/>
          <p:cNvSpPr/>
          <p:nvPr/>
        </p:nvSpPr>
        <p:spPr>
          <a:xfrm>
            <a:off x="9863160" y="6673222"/>
            <a:ext cx="232403" cy="232403"/>
          </a:xfrm>
          <a:prstGeom prst="rect">
            <a:avLst/>
          </a:prstGeom>
          <a:blipFill>
            <a:blip r:embed="rId4" cstate="print"/>
            <a:stretch>
              <a:fillRect/>
            </a:stretch>
          </a:blipFill>
        </p:spPr>
        <p:txBody>
          <a:bodyPr wrap="square" lIns="0" tIns="0" rIns="0" bIns="0" rtlCol="0"/>
          <a:lstStyle/>
          <a:p>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420184" y="428625"/>
            <a:ext cx="3657484" cy="931665"/>
          </a:xfrm>
          <a:prstGeom prst="rect">
            <a:avLst/>
          </a:prstGeom>
          <a:ln w="31733">
            <a:solidFill>
              <a:srgbClr val="2791A6"/>
            </a:solidFill>
          </a:ln>
        </p:spPr>
        <p:txBody>
          <a:bodyPr vert="horz" wrap="square" lIns="0" tIns="37465" rIns="0" bIns="0" rtlCol="0">
            <a:spAutoFit/>
          </a:bodyPr>
          <a:lstStyle/>
          <a:p>
            <a:pPr marL="83820" marR="231140">
              <a:lnSpc>
                <a:spcPct val="121000"/>
              </a:lnSpc>
              <a:spcBef>
                <a:spcPts val="295"/>
              </a:spcBef>
            </a:pPr>
            <a:r>
              <a:rPr sz="1200" spc="10" dirty="0">
                <a:latin typeface="Arial Unicode MS" panose="020B0604020202020204" charset="-122"/>
                <a:cs typeface="Arial Unicode MS" panose="020B0604020202020204" charset="-122"/>
              </a:rPr>
              <a:t>Esta página apresenta o ciclo de investigação reflexiva com informações adicionais sobre cada estágio para ajudá-lo a preencher seu próprio ciclo de investigação.</a:t>
            </a:r>
          </a:p>
        </p:txBody>
      </p:sp>
      <p:sp>
        <p:nvSpPr>
          <p:cNvPr id="4" name="object 4"/>
          <p:cNvSpPr txBox="1">
            <a:spLocks noGrp="1"/>
          </p:cNvSpPr>
          <p:nvPr>
            <p:ph type="sldNum" sz="quarter" idx="7"/>
          </p:nvPr>
        </p:nvSpPr>
        <p:spPr>
          <a:prstGeom prst="rect">
            <a:avLst/>
          </a:prstGeom>
        </p:spPr>
        <p:txBody>
          <a:bodyPr vert="horz" wrap="square" lIns="0" tIns="635" rIns="0" bIns="0" rtlCol="0">
            <a:spAutoFit/>
          </a:bodyPr>
          <a:lstStyle/>
          <a:p>
            <a:pPr marL="25400">
              <a:lnSpc>
                <a:spcPct val="100000"/>
              </a:lnSpc>
              <a:spcBef>
                <a:spcPts val="5"/>
              </a:spcBef>
            </a:pPr>
            <a:r>
              <a:rPr dirty="0"/>
              <a:t>18</a:t>
            </a:r>
          </a:p>
        </p:txBody>
      </p:sp>
      <p:sp>
        <p:nvSpPr>
          <p:cNvPr id="7" name="TextBox 2"/>
          <p:cNvSpPr txBox="1"/>
          <p:nvPr/>
        </p:nvSpPr>
        <p:spPr>
          <a:xfrm>
            <a:off x="366861" y="6375248"/>
            <a:ext cx="2807631" cy="52322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lang="en-US" sz="1400" b="1" u="none" baseline="0" dirty="0">
                <a:solidFill>
                  <a:schemeClr val="bg1"/>
                </a:solidFill>
                <a:hlinkClick r:id="rId3"/>
              </a:rPr>
              <a:t>https://www.camtree.org</a:t>
            </a:r>
            <a:endParaRPr lang="en-US" sz="1400" b="1" u="none" baseline="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defRPr/>
            </a:pPr>
            <a:r>
              <a:rPr lang="en-US" sz="1400" b="1" u="none" baseline="0" dirty="0">
                <a:solidFill>
                  <a:schemeClr val="bg1"/>
                </a:solidFill>
                <a:hlinkClick r:id="rId4"/>
              </a:rPr>
              <a:t>https://library.camtree.org</a:t>
            </a:r>
            <a:endParaRPr lang="en-US" sz="1400" b="1" u="none" baseline="0" dirty="0">
              <a:solidFill>
                <a:schemeClr val="bg1"/>
              </a:solidFill>
            </a:endParaRPr>
          </a:p>
        </p:txBody>
      </p:sp>
      <p:sp>
        <p:nvSpPr>
          <p:cNvPr id="11" name="TextBox 6"/>
          <p:cNvSpPr txBox="1"/>
          <p:nvPr/>
        </p:nvSpPr>
        <p:spPr>
          <a:xfrm>
            <a:off x="7480300" y="4478655"/>
            <a:ext cx="2898555" cy="521970"/>
          </a:xfrm>
          <a:prstGeom prst="rect">
            <a:avLst/>
          </a:prstGeom>
          <a:noFill/>
          <a:ln>
            <a:solidFill>
              <a:srgbClr val="70413C"/>
            </a:solidFill>
          </a:ln>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400" dirty="0">
                <a:solidFill>
                  <a:srgbClr val="70413C"/>
                </a:solidFill>
              </a:rPr>
              <a:t>Planejando a investigação e escolhendo métodos e ferramentas</a:t>
            </a:r>
          </a:p>
        </p:txBody>
      </p:sp>
      <p:sp>
        <p:nvSpPr>
          <p:cNvPr id="12" name="TextBox 7"/>
          <p:cNvSpPr txBox="1"/>
          <p:nvPr/>
        </p:nvSpPr>
        <p:spPr>
          <a:xfrm>
            <a:off x="5499100" y="1876425"/>
            <a:ext cx="3001226" cy="521970"/>
          </a:xfrm>
          <a:prstGeom prst="rect">
            <a:avLst/>
          </a:prstGeom>
          <a:noFill/>
          <a:ln>
            <a:solidFill>
              <a:srgbClr val="B38834"/>
            </a:solidFill>
          </a:ln>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400" dirty="0">
                <a:solidFill>
                  <a:srgbClr val="B38834"/>
                </a:solidFill>
              </a:rPr>
              <a:t>Identificando pontos de interesse e metas possíveis</a:t>
            </a:r>
          </a:p>
        </p:txBody>
      </p:sp>
      <p:sp>
        <p:nvSpPr>
          <p:cNvPr id="13" name="TextBox 8"/>
          <p:cNvSpPr txBox="1"/>
          <p:nvPr/>
        </p:nvSpPr>
        <p:spPr>
          <a:xfrm>
            <a:off x="7309543" y="2820995"/>
            <a:ext cx="3218757" cy="523220"/>
          </a:xfrm>
          <a:prstGeom prst="rect">
            <a:avLst/>
          </a:prstGeom>
          <a:noFill/>
          <a:ln>
            <a:solidFill>
              <a:srgbClr val="507696"/>
            </a:solidFill>
          </a:ln>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400" dirty="0">
                <a:solidFill>
                  <a:srgbClr val="507696"/>
                </a:solidFill>
              </a:rPr>
              <a:t>Refinando o foco e as perguntas de pesquisa, relacionando-se com o T-SEDA</a:t>
            </a:r>
          </a:p>
        </p:txBody>
      </p:sp>
      <p:sp>
        <p:nvSpPr>
          <p:cNvPr id="14" name="TextBox 9"/>
          <p:cNvSpPr txBox="1"/>
          <p:nvPr/>
        </p:nvSpPr>
        <p:spPr>
          <a:xfrm>
            <a:off x="6489700" y="5534025"/>
            <a:ext cx="2917036" cy="521970"/>
          </a:xfrm>
          <a:prstGeom prst="rect">
            <a:avLst/>
          </a:prstGeom>
          <a:noFill/>
          <a:ln>
            <a:solidFill>
              <a:srgbClr val="812C75"/>
            </a:solidFill>
          </a:ln>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400" dirty="0">
                <a:solidFill>
                  <a:srgbClr val="812C75"/>
                </a:solidFill>
              </a:rPr>
              <a:t>Conduzindo a investigação e reunindo evidências</a:t>
            </a:r>
          </a:p>
        </p:txBody>
      </p:sp>
      <p:sp>
        <p:nvSpPr>
          <p:cNvPr id="15" name="TextBox 10"/>
          <p:cNvSpPr txBox="1"/>
          <p:nvPr/>
        </p:nvSpPr>
        <p:spPr>
          <a:xfrm>
            <a:off x="88899" y="5620405"/>
            <a:ext cx="3124201" cy="523220"/>
          </a:xfrm>
          <a:prstGeom prst="rect">
            <a:avLst/>
          </a:prstGeom>
          <a:noFill/>
          <a:ln>
            <a:solidFill>
              <a:srgbClr val="0F857B"/>
            </a:solidFill>
          </a:ln>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400" dirty="0">
                <a:solidFill>
                  <a:srgbClr val="0F857B"/>
                </a:solidFill>
              </a:rPr>
              <a:t>Considerando os resultados e refletindo sobre o que eles podem significar</a:t>
            </a:r>
          </a:p>
        </p:txBody>
      </p:sp>
      <p:sp>
        <p:nvSpPr>
          <p:cNvPr id="16" name="TextBox 11"/>
          <p:cNvSpPr txBox="1"/>
          <p:nvPr/>
        </p:nvSpPr>
        <p:spPr>
          <a:xfrm>
            <a:off x="88900" y="4258857"/>
            <a:ext cx="2057984" cy="521970"/>
          </a:xfrm>
          <a:prstGeom prst="rect">
            <a:avLst/>
          </a:prstGeom>
          <a:noFill/>
          <a:ln>
            <a:solidFill>
              <a:srgbClr val="CE6328"/>
            </a:solidFill>
          </a:ln>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400" dirty="0">
                <a:solidFill>
                  <a:srgbClr val="CE6328"/>
                </a:solidFill>
              </a:rPr>
              <a:t>Desenvolvendo prática com base nos resultados</a:t>
            </a:r>
          </a:p>
        </p:txBody>
      </p:sp>
      <p:sp>
        <p:nvSpPr>
          <p:cNvPr id="17" name="TextBox 12"/>
          <p:cNvSpPr txBox="1"/>
          <p:nvPr/>
        </p:nvSpPr>
        <p:spPr>
          <a:xfrm>
            <a:off x="88900" y="3183255"/>
            <a:ext cx="2385935" cy="521970"/>
          </a:xfrm>
          <a:prstGeom prst="rect">
            <a:avLst/>
          </a:prstGeom>
          <a:noFill/>
          <a:ln>
            <a:solidFill>
              <a:srgbClr val="C61624"/>
            </a:solidFill>
          </a:ln>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400" dirty="0">
                <a:solidFill>
                  <a:srgbClr val="C61624"/>
                </a:solidFill>
              </a:rPr>
              <a:t>Considerando como todo o processo funcionou</a:t>
            </a:r>
          </a:p>
        </p:txBody>
      </p:sp>
      <p:sp>
        <p:nvSpPr>
          <p:cNvPr id="28" name="Arc 27"/>
          <p:cNvSpPr/>
          <p:nvPr/>
        </p:nvSpPr>
        <p:spPr>
          <a:xfrm>
            <a:off x="3883371" y="3413214"/>
            <a:ext cx="1912985" cy="1810663"/>
          </a:xfrm>
          <a:prstGeom prst="arc">
            <a:avLst>
              <a:gd name="adj1" fmla="val 15399189"/>
              <a:gd name="adj2" fmla="val 14527644"/>
            </a:avLst>
          </a:prstGeom>
          <a:ln w="31750">
            <a:solidFill>
              <a:schemeClr val="bg2">
                <a:lumMod val="90000"/>
              </a:schemeClr>
            </a:solidFill>
            <a:headEnd type="none" w="med" len="med"/>
            <a:tailEnd type="arrow" w="lg" len="med"/>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GB"/>
          </a:p>
        </p:txBody>
      </p:sp>
      <p:sp>
        <p:nvSpPr>
          <p:cNvPr id="29" name="Oval 28"/>
          <p:cNvSpPr/>
          <p:nvPr/>
        </p:nvSpPr>
        <p:spPr>
          <a:xfrm>
            <a:off x="4225501" y="3958662"/>
            <a:ext cx="1197399" cy="638518"/>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200" dirty="0" err="1">
                <a:solidFill>
                  <a:schemeClr val="bg1"/>
                </a:solidFill>
              </a:rPr>
              <a:t>Repita</a:t>
            </a:r>
            <a:r>
              <a:rPr lang="en-US" sz="1200" dirty="0">
                <a:solidFill>
                  <a:schemeClr val="bg1"/>
                </a:solidFill>
              </a:rPr>
              <a:t> o </a:t>
            </a:r>
            <a:r>
              <a:rPr lang="en-US" sz="1200" dirty="0" err="1">
                <a:solidFill>
                  <a:schemeClr val="bg1"/>
                </a:solidFill>
              </a:rPr>
              <a:t>necessário</a:t>
            </a:r>
            <a:endParaRPr lang="en-GB" sz="1200" dirty="0">
              <a:solidFill>
                <a:schemeClr val="bg1"/>
              </a:solidFill>
            </a:endParaRPr>
          </a:p>
        </p:txBody>
      </p:sp>
      <p:cxnSp>
        <p:nvCxnSpPr>
          <p:cNvPr id="32" name="Straight Arrow Connector 31"/>
          <p:cNvCxnSpPr>
            <a:stCxn id="52" idx="6"/>
          </p:cNvCxnSpPr>
          <p:nvPr/>
        </p:nvCxnSpPr>
        <p:spPr>
          <a:xfrm>
            <a:off x="4003200" y="2152721"/>
            <a:ext cx="237566" cy="127706"/>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a:off x="2432328" y="3020202"/>
            <a:ext cx="156182" cy="163053"/>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flipV="1">
            <a:off x="3036341" y="6411815"/>
            <a:ext cx="160218" cy="229766"/>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flipH="1">
            <a:off x="7177648" y="4148351"/>
            <a:ext cx="302653" cy="207021"/>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flipH="1" flipV="1">
            <a:off x="7177648" y="3678269"/>
            <a:ext cx="279082" cy="182460"/>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37" name="Group 36"/>
          <p:cNvGrpSpPr/>
          <p:nvPr/>
        </p:nvGrpSpPr>
        <p:grpSpPr>
          <a:xfrm>
            <a:off x="2248926" y="2943225"/>
            <a:ext cx="1497574" cy="995692"/>
            <a:chOff x="-77000" y="0"/>
            <a:chExt cx="1763395" cy="1152773"/>
          </a:xfrm>
        </p:grpSpPr>
        <p:pic>
          <p:nvPicPr>
            <p:cNvPr id="38" name="Graphic 1913921939"/>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276225" y="0"/>
              <a:ext cx="1042670" cy="1042670"/>
            </a:xfrm>
            <a:prstGeom prst="rect">
              <a:avLst/>
            </a:prstGeom>
          </p:spPr>
        </p:pic>
        <p:sp>
          <p:nvSpPr>
            <p:cNvPr id="39" name="TextBox 32"/>
            <p:cNvSpPr txBox="1"/>
            <p:nvPr/>
          </p:nvSpPr>
          <p:spPr>
            <a:xfrm>
              <a:off x="-77000" y="691763"/>
              <a:ext cx="1763395" cy="461010"/>
            </a:xfrm>
            <a:prstGeom prst="rect">
              <a:avLst/>
            </a:prstGeom>
            <a:noFill/>
          </p:spPr>
          <p:txBody>
            <a:bodyPr spcFirstLastPara="1" wrap="square" numCol="1" rtlCol="0">
              <a:prstTxWarp prst="textArchDown">
                <a:avLst>
                  <a:gd name="adj" fmla="val 1812844"/>
                </a:avLst>
              </a:prstTxWarp>
              <a:noAutofit/>
            </a:bodyPr>
            <a:lstStyle/>
            <a:p>
              <a:pPr algn="ctr">
                <a:spcAft>
                  <a:spcPts val="0"/>
                </a:spcAft>
              </a:pPr>
              <a:r>
                <a:rPr lang="en-US" sz="1200" kern="1200" dirty="0" err="1">
                  <a:solidFill>
                    <a:srgbClr val="000000"/>
                  </a:solidFill>
                  <a:effectLst/>
                  <a:latin typeface="Calibri"/>
                  <a:ea typeface="SimSun"/>
                </a:rPr>
                <a:t>Revisão</a:t>
              </a:r>
              <a:r>
                <a:rPr lang="en-US" sz="1200" kern="1200" dirty="0">
                  <a:solidFill>
                    <a:srgbClr val="000000"/>
                  </a:solidFill>
                  <a:effectLst/>
                  <a:latin typeface="Calibri"/>
                  <a:ea typeface="SimSun"/>
                </a:rPr>
                <a:t> &amp; </a:t>
              </a:r>
              <a:r>
                <a:rPr lang="en-US" sz="1200" kern="1200" dirty="0" err="1">
                  <a:solidFill>
                    <a:srgbClr val="000000"/>
                  </a:solidFill>
                  <a:effectLst/>
                  <a:latin typeface="Calibri"/>
                  <a:ea typeface="SimSun"/>
                </a:rPr>
                <a:t>Reflexão</a:t>
              </a:r>
              <a:endParaRPr lang="en-GB" sz="1050" dirty="0">
                <a:effectLst/>
                <a:latin typeface="Times New Roman"/>
                <a:ea typeface="SimSun"/>
              </a:endParaRPr>
            </a:p>
          </p:txBody>
        </p:sp>
      </p:grpSp>
      <p:grpSp>
        <p:nvGrpSpPr>
          <p:cNvPr id="40" name="Group 39"/>
          <p:cNvGrpSpPr/>
          <p:nvPr/>
        </p:nvGrpSpPr>
        <p:grpSpPr>
          <a:xfrm>
            <a:off x="3975100" y="1997877"/>
            <a:ext cx="1569720" cy="1043750"/>
            <a:chOff x="-46969" y="0"/>
            <a:chExt cx="1569720" cy="1043811"/>
          </a:xfrm>
        </p:grpSpPr>
        <p:pic>
          <p:nvPicPr>
            <p:cNvPr id="41" name="Graphic 2113313850"/>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272955" y="0"/>
              <a:ext cx="941695" cy="941695"/>
            </a:xfrm>
            <a:prstGeom prst="rect">
              <a:avLst/>
            </a:prstGeom>
          </p:spPr>
        </p:pic>
        <p:sp>
          <p:nvSpPr>
            <p:cNvPr id="42" name="TextBox 32"/>
            <p:cNvSpPr txBox="1"/>
            <p:nvPr/>
          </p:nvSpPr>
          <p:spPr>
            <a:xfrm>
              <a:off x="-46969" y="640586"/>
              <a:ext cx="1569720" cy="403225"/>
            </a:xfrm>
            <a:prstGeom prst="rect">
              <a:avLst/>
            </a:prstGeom>
            <a:noFill/>
          </p:spPr>
          <p:txBody>
            <a:bodyPr spcFirstLastPara="1" wrap="square" numCol="1" rtlCol="0">
              <a:prstTxWarp prst="textArchDown">
                <a:avLst>
                  <a:gd name="adj" fmla="val 1812844"/>
                </a:avLst>
              </a:prstTxWarp>
              <a:noAutofit/>
            </a:bodyPr>
            <a:lstStyle/>
            <a:p>
              <a:pPr algn="ctr">
                <a:spcAft>
                  <a:spcPts val="0"/>
                </a:spcAft>
              </a:pPr>
              <a:r>
                <a:rPr lang="en-US" sz="1400" kern="1200" dirty="0" err="1">
                  <a:solidFill>
                    <a:srgbClr val="000000"/>
                  </a:solidFill>
                  <a:effectLst/>
                  <a:latin typeface="Calibri"/>
                  <a:ea typeface="SimSun"/>
                </a:rPr>
                <a:t>Interesses</a:t>
              </a:r>
              <a:r>
                <a:rPr lang="en-US" sz="1400" kern="1200" dirty="0">
                  <a:solidFill>
                    <a:srgbClr val="000000"/>
                  </a:solidFill>
                  <a:effectLst/>
                  <a:latin typeface="Calibri"/>
                  <a:ea typeface="SimSun"/>
                </a:rPr>
                <a:t> &amp; </a:t>
              </a:r>
              <a:r>
                <a:rPr lang="en-US" sz="1400" kern="1200" dirty="0" err="1">
                  <a:solidFill>
                    <a:srgbClr val="000000"/>
                  </a:solidFill>
                  <a:effectLst/>
                  <a:latin typeface="Calibri"/>
                  <a:ea typeface="SimSun"/>
                </a:rPr>
                <a:t>Objetivos</a:t>
              </a:r>
              <a:endParaRPr lang="en-GB" sz="1100" dirty="0">
                <a:effectLst/>
                <a:latin typeface="Times New Roman"/>
                <a:ea typeface="SimSun"/>
              </a:endParaRPr>
            </a:p>
          </p:txBody>
        </p:sp>
      </p:grpSp>
      <p:grpSp>
        <p:nvGrpSpPr>
          <p:cNvPr id="43" name="Group 42"/>
          <p:cNvGrpSpPr/>
          <p:nvPr/>
        </p:nvGrpSpPr>
        <p:grpSpPr>
          <a:xfrm>
            <a:off x="4737100" y="5497999"/>
            <a:ext cx="1877637" cy="1028699"/>
            <a:chOff x="-251105" y="0"/>
            <a:chExt cx="2180889" cy="1223010"/>
          </a:xfrm>
        </p:grpSpPr>
        <p:pic>
          <p:nvPicPr>
            <p:cNvPr id="44" name="Graphic 25"/>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295275" y="0"/>
              <a:ext cx="1027430" cy="1027430"/>
            </a:xfrm>
            <a:prstGeom prst="rect">
              <a:avLst/>
            </a:prstGeom>
          </p:spPr>
        </p:pic>
        <p:sp>
          <p:nvSpPr>
            <p:cNvPr id="45" name="TextBox 26"/>
            <p:cNvSpPr txBox="1"/>
            <p:nvPr/>
          </p:nvSpPr>
          <p:spPr>
            <a:xfrm>
              <a:off x="-251105" y="563322"/>
              <a:ext cx="2180889" cy="659688"/>
            </a:xfrm>
            <a:prstGeom prst="rect">
              <a:avLst/>
            </a:prstGeom>
            <a:noFill/>
          </p:spPr>
          <p:txBody>
            <a:bodyPr spcFirstLastPara="1" wrap="square" numCol="1" rtlCol="0">
              <a:prstTxWarp prst="textArchDown">
                <a:avLst>
                  <a:gd name="adj" fmla="val 1812844"/>
                </a:avLst>
              </a:prstTxWarp>
              <a:noAutofit/>
            </a:bodyPr>
            <a:lstStyle/>
            <a:p>
              <a:pPr algn="ctr">
                <a:spcAft>
                  <a:spcPts val="0"/>
                </a:spcAft>
              </a:pPr>
              <a:r>
                <a:rPr lang="en-US" sz="2000" kern="1200" dirty="0" err="1">
                  <a:solidFill>
                    <a:srgbClr val="000000"/>
                  </a:solidFill>
                  <a:effectLst/>
                  <a:latin typeface="Calibri"/>
                  <a:ea typeface="SimSun"/>
                </a:rPr>
                <a:t>Engajamento</a:t>
              </a:r>
              <a:r>
                <a:rPr lang="en-US" sz="2000" kern="1200" dirty="0">
                  <a:solidFill>
                    <a:srgbClr val="000000"/>
                  </a:solidFill>
                  <a:effectLst/>
                  <a:latin typeface="Calibri"/>
                  <a:ea typeface="SimSun"/>
                </a:rPr>
                <a:t> com </a:t>
              </a:r>
              <a:r>
                <a:rPr lang="en-US" sz="2000" kern="1200" dirty="0" err="1">
                  <a:solidFill>
                    <a:srgbClr val="000000"/>
                  </a:solidFill>
                  <a:effectLst/>
                  <a:latin typeface="Calibri"/>
                  <a:ea typeface="SimSun"/>
                </a:rPr>
                <a:t>os</a:t>
              </a:r>
              <a:r>
                <a:rPr lang="en-US" sz="2000" kern="1200" dirty="0">
                  <a:solidFill>
                    <a:srgbClr val="000000"/>
                  </a:solidFill>
                  <a:effectLst/>
                  <a:latin typeface="Calibri"/>
                  <a:ea typeface="SimSun"/>
                </a:rPr>
                <a:t> Dados</a:t>
              </a:r>
              <a:endParaRPr lang="en-GB" sz="1600" dirty="0">
                <a:effectLst/>
                <a:latin typeface="Times New Roman"/>
                <a:ea typeface="SimSun"/>
              </a:endParaRPr>
            </a:p>
          </p:txBody>
        </p:sp>
      </p:grpSp>
      <p:grpSp>
        <p:nvGrpSpPr>
          <p:cNvPr id="46" name="Group 45"/>
          <p:cNvGrpSpPr/>
          <p:nvPr/>
        </p:nvGrpSpPr>
        <p:grpSpPr>
          <a:xfrm>
            <a:off x="5956300" y="4355372"/>
            <a:ext cx="1576704" cy="968659"/>
            <a:chOff x="-77000" y="0"/>
            <a:chExt cx="1797685" cy="1169258"/>
          </a:xfrm>
        </p:grpSpPr>
        <p:pic>
          <p:nvPicPr>
            <p:cNvPr id="47" name="Graphic 37"/>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276225" y="0"/>
              <a:ext cx="1027430" cy="1027430"/>
            </a:xfrm>
            <a:prstGeom prst="rect">
              <a:avLst/>
            </a:prstGeom>
          </p:spPr>
        </p:pic>
        <p:sp>
          <p:nvSpPr>
            <p:cNvPr id="48" name="TextBox 38"/>
            <p:cNvSpPr txBox="1"/>
            <p:nvPr/>
          </p:nvSpPr>
          <p:spPr>
            <a:xfrm>
              <a:off x="-77000" y="708248"/>
              <a:ext cx="1797685" cy="461010"/>
            </a:xfrm>
            <a:prstGeom prst="rect">
              <a:avLst/>
            </a:prstGeom>
            <a:noFill/>
          </p:spPr>
          <p:txBody>
            <a:bodyPr spcFirstLastPara="1" wrap="square" numCol="1" rtlCol="0">
              <a:prstTxWarp prst="textArchDown">
                <a:avLst>
                  <a:gd name="adj" fmla="val 1812844"/>
                </a:avLst>
              </a:prstTxWarp>
              <a:noAutofit/>
            </a:bodyPr>
            <a:lstStyle/>
            <a:p>
              <a:pPr algn="ctr">
                <a:spcAft>
                  <a:spcPts val="0"/>
                </a:spcAft>
              </a:pPr>
              <a:r>
                <a:rPr lang="en-US" sz="1200" kern="1200" dirty="0" err="1">
                  <a:solidFill>
                    <a:srgbClr val="000000"/>
                  </a:solidFill>
                  <a:effectLst/>
                  <a:latin typeface="Calibri"/>
                  <a:ea typeface="SimSun"/>
                </a:rPr>
                <a:t>Planos</a:t>
              </a:r>
              <a:r>
                <a:rPr lang="en-US" sz="1200" kern="1200" dirty="0">
                  <a:solidFill>
                    <a:srgbClr val="000000"/>
                  </a:solidFill>
                  <a:effectLst/>
                  <a:latin typeface="Calibri"/>
                  <a:ea typeface="SimSun"/>
                </a:rPr>
                <a:t> &amp; </a:t>
              </a:r>
              <a:r>
                <a:rPr lang="en-US" sz="1200" kern="1200" dirty="0" err="1">
                  <a:solidFill>
                    <a:srgbClr val="000000"/>
                  </a:solidFill>
                  <a:effectLst/>
                  <a:latin typeface="Calibri"/>
                  <a:ea typeface="SimSun"/>
                </a:rPr>
                <a:t>Métodos</a:t>
              </a:r>
              <a:endParaRPr lang="en-GB" sz="1050" dirty="0">
                <a:effectLst/>
                <a:latin typeface="Times New Roman"/>
                <a:ea typeface="SimSun"/>
              </a:endParaRPr>
            </a:p>
          </p:txBody>
        </p:sp>
      </p:grpSp>
      <p:grpSp>
        <p:nvGrpSpPr>
          <p:cNvPr id="49" name="Group 48"/>
          <p:cNvGrpSpPr/>
          <p:nvPr/>
        </p:nvGrpSpPr>
        <p:grpSpPr>
          <a:xfrm>
            <a:off x="5823099" y="2611872"/>
            <a:ext cx="1721485" cy="1017153"/>
            <a:chOff x="0" y="0"/>
            <a:chExt cx="1721851" cy="1017527"/>
          </a:xfrm>
        </p:grpSpPr>
        <p:sp>
          <p:nvSpPr>
            <p:cNvPr id="50" name="TextBox 29"/>
            <p:cNvSpPr txBox="1"/>
            <p:nvPr/>
          </p:nvSpPr>
          <p:spPr>
            <a:xfrm>
              <a:off x="0" y="631105"/>
              <a:ext cx="1721851" cy="386422"/>
            </a:xfrm>
            <a:prstGeom prst="rect">
              <a:avLst/>
            </a:prstGeom>
            <a:noFill/>
          </p:spPr>
          <p:txBody>
            <a:bodyPr spcFirstLastPara="1" wrap="square" numCol="1" rtlCol="0">
              <a:prstTxWarp prst="textArchDown">
                <a:avLst>
                  <a:gd name="adj" fmla="val 1812844"/>
                </a:avLst>
              </a:prstTxWarp>
              <a:noAutofit/>
            </a:bodyPr>
            <a:lstStyle/>
            <a:p>
              <a:pPr algn="ctr">
                <a:spcAft>
                  <a:spcPts val="0"/>
                </a:spcAft>
              </a:pPr>
              <a:r>
                <a:rPr lang="en-US" sz="1200" kern="1200">
                  <a:solidFill>
                    <a:srgbClr val="000000"/>
                  </a:solidFill>
                  <a:effectLst/>
                  <a:latin typeface="Calibri"/>
                  <a:ea typeface="SimSun"/>
                </a:rPr>
                <a:t>Foco &amp; Perguntas</a:t>
              </a:r>
              <a:endParaRPr lang="en-GB" sz="1050">
                <a:effectLst/>
                <a:latin typeface="Times New Roman"/>
                <a:ea typeface="SimSun"/>
              </a:endParaRPr>
            </a:p>
          </p:txBody>
        </p:sp>
        <p:pic>
          <p:nvPicPr>
            <p:cNvPr id="51" name="Graphic 28"/>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368490" y="0"/>
              <a:ext cx="914400" cy="900752"/>
            </a:xfrm>
            <a:prstGeom prst="rect">
              <a:avLst/>
            </a:prstGeom>
          </p:spPr>
        </p:pic>
      </p:grpSp>
      <p:sp>
        <p:nvSpPr>
          <p:cNvPr id="52" name="Oval 51"/>
          <p:cNvSpPr/>
          <p:nvPr/>
        </p:nvSpPr>
        <p:spPr>
          <a:xfrm>
            <a:off x="2485178" y="1915945"/>
            <a:ext cx="1518022" cy="473551"/>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200" dirty="0" err="1">
                <a:solidFill>
                  <a:schemeClr val="bg1"/>
                </a:solidFill>
              </a:rPr>
              <a:t>Autoavaliação</a:t>
            </a:r>
            <a:endParaRPr lang="en-US" sz="1200" dirty="0">
              <a:solidFill>
                <a:schemeClr val="bg1"/>
              </a:solidFill>
            </a:endParaRPr>
          </a:p>
        </p:txBody>
      </p:sp>
      <p:grpSp>
        <p:nvGrpSpPr>
          <p:cNvPr id="53" name="Group 52"/>
          <p:cNvGrpSpPr/>
          <p:nvPr/>
        </p:nvGrpSpPr>
        <p:grpSpPr>
          <a:xfrm>
            <a:off x="1656019" y="1915945"/>
            <a:ext cx="7098513" cy="5175814"/>
            <a:chOff x="1656019" y="1915945"/>
            <a:chExt cx="7098513" cy="5175814"/>
          </a:xfrm>
        </p:grpSpPr>
        <p:grpSp>
          <p:nvGrpSpPr>
            <p:cNvPr id="54" name="Group 53"/>
            <p:cNvGrpSpPr/>
            <p:nvPr/>
          </p:nvGrpSpPr>
          <p:grpSpPr>
            <a:xfrm>
              <a:off x="2161540" y="4314825"/>
              <a:ext cx="1203960" cy="1004023"/>
              <a:chOff x="-3753" y="0"/>
              <a:chExt cx="1309370" cy="1188886"/>
            </a:xfrm>
          </p:grpSpPr>
          <p:pic>
            <p:nvPicPr>
              <p:cNvPr id="69" name="Graphic 1945063479"/>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186425" y="0"/>
                <a:ext cx="1036320" cy="1036320"/>
              </a:xfrm>
              <a:prstGeom prst="rect">
                <a:avLst/>
              </a:prstGeom>
            </p:spPr>
          </p:pic>
          <p:sp>
            <p:nvSpPr>
              <p:cNvPr id="70" name="TextBox 23"/>
              <p:cNvSpPr txBox="1"/>
              <p:nvPr/>
            </p:nvSpPr>
            <p:spPr>
              <a:xfrm>
                <a:off x="-3753" y="727643"/>
                <a:ext cx="1309370" cy="461243"/>
              </a:xfrm>
              <a:prstGeom prst="rect">
                <a:avLst/>
              </a:prstGeom>
              <a:noFill/>
            </p:spPr>
            <p:txBody>
              <a:bodyPr spcFirstLastPara="1" wrap="square" numCol="1" rtlCol="0">
                <a:prstTxWarp prst="textArchDown">
                  <a:avLst>
                    <a:gd name="adj" fmla="val 1812844"/>
                  </a:avLst>
                </a:prstTxWarp>
                <a:noAutofit/>
              </a:bodyPr>
              <a:lstStyle/>
              <a:p>
                <a:pPr algn="ctr">
                  <a:spcAft>
                    <a:spcPts val="0"/>
                  </a:spcAft>
                </a:pPr>
                <a:r>
                  <a:rPr lang="en-US" sz="1200" kern="1200" dirty="0">
                    <a:solidFill>
                      <a:srgbClr val="000000"/>
                    </a:solidFill>
                    <a:effectLst/>
                    <a:latin typeface="Calibri"/>
                    <a:ea typeface="SimSun"/>
                  </a:rPr>
                  <a:t>Plano de </a:t>
                </a:r>
                <a:r>
                  <a:rPr lang="en-US" sz="1200" kern="1200" dirty="0" err="1">
                    <a:solidFill>
                      <a:srgbClr val="000000"/>
                    </a:solidFill>
                    <a:effectLst/>
                    <a:latin typeface="Calibri"/>
                    <a:ea typeface="SimSun"/>
                  </a:rPr>
                  <a:t>Ação</a:t>
                </a:r>
                <a:endParaRPr lang="en-GB" sz="1050" dirty="0">
                  <a:effectLst/>
                  <a:latin typeface="Times New Roman"/>
                  <a:ea typeface="SimSun"/>
                </a:endParaRPr>
              </a:p>
            </p:txBody>
          </p:sp>
        </p:grpSp>
        <p:grpSp>
          <p:nvGrpSpPr>
            <p:cNvPr id="55" name="Group 54"/>
            <p:cNvGrpSpPr/>
            <p:nvPr/>
          </p:nvGrpSpPr>
          <p:grpSpPr>
            <a:xfrm>
              <a:off x="3106421" y="5457825"/>
              <a:ext cx="1402079" cy="999739"/>
              <a:chOff x="-154000" y="0"/>
              <a:chExt cx="1589405" cy="1166162"/>
            </a:xfrm>
          </p:grpSpPr>
          <p:pic>
            <p:nvPicPr>
              <p:cNvPr id="67" name="Graphic 34"/>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123825" y="0"/>
                <a:ext cx="1042670" cy="1042670"/>
              </a:xfrm>
              <a:prstGeom prst="rect">
                <a:avLst/>
              </a:prstGeom>
            </p:spPr>
          </p:pic>
          <p:sp>
            <p:nvSpPr>
              <p:cNvPr id="68" name="TextBox 35"/>
              <p:cNvSpPr txBox="1"/>
              <p:nvPr/>
            </p:nvSpPr>
            <p:spPr>
              <a:xfrm>
                <a:off x="-154000" y="705152"/>
                <a:ext cx="1589405" cy="461010"/>
              </a:xfrm>
              <a:prstGeom prst="rect">
                <a:avLst/>
              </a:prstGeom>
              <a:noFill/>
            </p:spPr>
            <p:txBody>
              <a:bodyPr spcFirstLastPara="1" wrap="square" numCol="1" rtlCol="0">
                <a:prstTxWarp prst="textArchDown">
                  <a:avLst>
                    <a:gd name="adj" fmla="val 1812844"/>
                  </a:avLst>
                </a:prstTxWarp>
                <a:noAutofit/>
              </a:bodyPr>
              <a:lstStyle/>
              <a:p>
                <a:pPr algn="ctr">
                  <a:spcAft>
                    <a:spcPts val="0"/>
                  </a:spcAft>
                </a:pPr>
                <a:r>
                  <a:rPr lang="en-US" sz="1200" kern="1200" dirty="0" err="1">
                    <a:solidFill>
                      <a:srgbClr val="000000"/>
                    </a:solidFill>
                    <a:effectLst/>
                    <a:latin typeface="Calibri"/>
                    <a:ea typeface="SimSun"/>
                  </a:rPr>
                  <a:t>Interpretação</a:t>
                </a:r>
                <a:endParaRPr lang="en-GB" sz="1050" dirty="0">
                  <a:effectLst/>
                  <a:latin typeface="Times New Roman"/>
                  <a:ea typeface="SimSun"/>
                </a:endParaRPr>
              </a:p>
            </p:txBody>
          </p:sp>
        </p:grpSp>
        <p:sp>
          <p:nvSpPr>
            <p:cNvPr id="56" name="Oval 55"/>
            <p:cNvSpPr/>
            <p:nvPr/>
          </p:nvSpPr>
          <p:spPr>
            <a:xfrm>
              <a:off x="2646619" y="6632227"/>
              <a:ext cx="1099881" cy="459532"/>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200" dirty="0" err="1">
                  <a:solidFill>
                    <a:schemeClr val="bg1"/>
                  </a:solidFill>
                </a:rPr>
                <a:t>Partilhar</a:t>
              </a:r>
              <a:endParaRPr lang="en-GB" sz="1200" dirty="0">
                <a:solidFill>
                  <a:schemeClr val="bg1"/>
                </a:solidFill>
              </a:endParaRPr>
            </a:p>
          </p:txBody>
        </p:sp>
        <p:sp>
          <p:nvSpPr>
            <p:cNvPr id="57" name="Arc 56"/>
            <p:cNvSpPr/>
            <p:nvPr/>
          </p:nvSpPr>
          <p:spPr>
            <a:xfrm>
              <a:off x="3893782" y="3413214"/>
              <a:ext cx="1912985" cy="1810663"/>
            </a:xfrm>
            <a:prstGeom prst="arc">
              <a:avLst>
                <a:gd name="adj1" fmla="val 15399189"/>
                <a:gd name="adj2" fmla="val 14527644"/>
              </a:avLst>
            </a:prstGeom>
            <a:ln w="31750">
              <a:solidFill>
                <a:schemeClr val="bg2">
                  <a:lumMod val="90000"/>
                </a:schemeClr>
              </a:solidFill>
              <a:headEnd type="none" w="med" len="med"/>
              <a:tailEnd type="arrow" w="lg" len="med"/>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GB"/>
            </a:p>
          </p:txBody>
        </p:sp>
        <p:sp>
          <p:nvSpPr>
            <p:cNvPr id="58" name="Oval 57"/>
            <p:cNvSpPr/>
            <p:nvPr/>
          </p:nvSpPr>
          <p:spPr>
            <a:xfrm>
              <a:off x="4235912" y="3958662"/>
              <a:ext cx="1197399" cy="638518"/>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200" dirty="0" err="1">
                  <a:solidFill>
                    <a:schemeClr val="bg1"/>
                  </a:solidFill>
                </a:rPr>
                <a:t>Repita</a:t>
              </a:r>
              <a:r>
                <a:rPr lang="en-US" sz="1200" dirty="0">
                  <a:solidFill>
                    <a:schemeClr val="bg1"/>
                  </a:solidFill>
                </a:rPr>
                <a:t> o </a:t>
              </a:r>
              <a:r>
                <a:rPr lang="en-US" sz="1200" dirty="0" err="1">
                  <a:solidFill>
                    <a:schemeClr val="bg1"/>
                  </a:solidFill>
                </a:rPr>
                <a:t>necessário</a:t>
              </a:r>
              <a:endParaRPr lang="en-GB" sz="1200" dirty="0">
                <a:solidFill>
                  <a:schemeClr val="bg1"/>
                </a:solidFill>
              </a:endParaRPr>
            </a:p>
          </p:txBody>
        </p:sp>
        <p:sp>
          <p:nvSpPr>
            <p:cNvPr id="59" name="Oval 58"/>
            <p:cNvSpPr/>
            <p:nvPr/>
          </p:nvSpPr>
          <p:spPr>
            <a:xfrm>
              <a:off x="1656019" y="2562225"/>
              <a:ext cx="1099881" cy="459532"/>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200" dirty="0" err="1">
                  <a:solidFill>
                    <a:schemeClr val="bg1"/>
                  </a:solidFill>
                </a:rPr>
                <a:t>Partilhar</a:t>
              </a:r>
              <a:endParaRPr lang="en-GB" sz="1200" dirty="0">
                <a:solidFill>
                  <a:schemeClr val="bg1"/>
                </a:solidFill>
              </a:endParaRPr>
            </a:p>
          </p:txBody>
        </p:sp>
        <p:sp>
          <p:nvSpPr>
            <p:cNvPr id="60" name="Oval 59"/>
            <p:cNvSpPr/>
            <p:nvPr/>
          </p:nvSpPr>
          <p:spPr>
            <a:xfrm>
              <a:off x="7327900" y="3769499"/>
              <a:ext cx="1426632" cy="416830"/>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200" dirty="0" err="1">
                  <a:solidFill>
                    <a:schemeClr val="bg1"/>
                  </a:solidFill>
                </a:rPr>
                <a:t>Esquema</a:t>
              </a:r>
              <a:r>
                <a:rPr lang="en-US" sz="1200" dirty="0">
                  <a:solidFill>
                    <a:schemeClr val="bg1"/>
                  </a:solidFill>
                </a:rPr>
                <a:t> de </a:t>
              </a:r>
              <a:r>
                <a:rPr lang="en-US" sz="1200" dirty="0" err="1">
                  <a:solidFill>
                    <a:schemeClr val="bg1"/>
                  </a:solidFill>
                </a:rPr>
                <a:t>codificação</a:t>
              </a:r>
              <a:r>
                <a:rPr lang="en-US" sz="1200" dirty="0">
                  <a:solidFill>
                    <a:schemeClr val="bg1"/>
                  </a:solidFill>
                </a:rPr>
                <a:t> </a:t>
              </a:r>
              <a:endParaRPr lang="en-GB" sz="1200" dirty="0">
                <a:solidFill>
                  <a:schemeClr val="bg1"/>
                </a:solidFill>
              </a:endParaRPr>
            </a:p>
          </p:txBody>
        </p:sp>
        <p:pic>
          <p:nvPicPr>
            <p:cNvPr id="61" name="Graphic 1913921939"/>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2559316" y="2943225"/>
              <a:ext cx="885494" cy="900592"/>
            </a:xfrm>
            <a:prstGeom prst="rect">
              <a:avLst/>
            </a:prstGeom>
          </p:spPr>
        </p:pic>
        <p:pic>
          <p:nvPicPr>
            <p:cNvPr id="62" name="Graphic 2113313850"/>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4305435" y="1997877"/>
              <a:ext cx="941695" cy="941640"/>
            </a:xfrm>
            <a:prstGeom prst="rect">
              <a:avLst/>
            </a:prstGeom>
          </p:spPr>
        </p:pic>
        <p:pic>
          <p:nvPicPr>
            <p:cNvPr id="63" name="Graphic 25"/>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217917" y="5497999"/>
              <a:ext cx="884566" cy="864193"/>
            </a:xfrm>
            <a:prstGeom prst="rect">
              <a:avLst/>
            </a:prstGeom>
          </p:spPr>
        </p:pic>
        <p:pic>
          <p:nvPicPr>
            <p:cNvPr id="64" name="Graphic 37"/>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6276515" y="4355372"/>
              <a:ext cx="901133" cy="851163"/>
            </a:xfrm>
            <a:prstGeom prst="rect">
              <a:avLst/>
            </a:prstGeom>
          </p:spPr>
        </p:pic>
        <p:pic>
          <p:nvPicPr>
            <p:cNvPr id="65" name="Graphic 28"/>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6182722" y="2611872"/>
              <a:ext cx="914206" cy="900421"/>
            </a:xfrm>
            <a:prstGeom prst="rect">
              <a:avLst/>
            </a:prstGeom>
          </p:spPr>
        </p:pic>
        <p:sp>
          <p:nvSpPr>
            <p:cNvPr id="66" name="Oval 65"/>
            <p:cNvSpPr/>
            <p:nvPr/>
          </p:nvSpPr>
          <p:spPr>
            <a:xfrm>
              <a:off x="2495589" y="1915945"/>
              <a:ext cx="1518022" cy="473551"/>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200" dirty="0" err="1">
                  <a:solidFill>
                    <a:schemeClr val="bg1"/>
                  </a:solidFill>
                </a:rPr>
                <a:t>Autoavaliação</a:t>
              </a:r>
              <a:endParaRPr lang="en-US" sz="1200" dirty="0">
                <a:solidFill>
                  <a:schemeClr val="bg1"/>
                </a:solidFill>
              </a:endParaRPr>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896728" y="709543"/>
            <a:ext cx="2925050" cy="553720"/>
          </a:xfrm>
          <a:prstGeom prst="rect">
            <a:avLst/>
          </a:prstGeom>
        </p:spPr>
        <p:txBody>
          <a:bodyPr vert="horz" wrap="square" lIns="0" tIns="0" rIns="0" bIns="0" rtlCol="0">
            <a:spAutoFit/>
          </a:bodyPr>
          <a:lstStyle/>
          <a:p>
            <a:pPr marL="12700">
              <a:lnSpc>
                <a:spcPct val="100000"/>
              </a:lnSpc>
            </a:pPr>
            <a:r>
              <a:rPr sz="1800" b="1" kern="0" spc="10" dirty="0">
                <a:solidFill>
                  <a:srgbClr val="800000"/>
                </a:solidFill>
                <a:latin typeface="Arial" panose="020B0604020202020204"/>
                <a:cs typeface="Arial" panose="020B0604020202020204"/>
              </a:rPr>
              <a:t>Ciclo Reflexivo de Investigação</a:t>
            </a:r>
          </a:p>
        </p:txBody>
      </p:sp>
      <p:sp>
        <p:nvSpPr>
          <p:cNvPr id="3" name="object 3"/>
          <p:cNvSpPr txBox="1"/>
          <p:nvPr/>
        </p:nvSpPr>
        <p:spPr>
          <a:xfrm>
            <a:off x="7093576" y="701778"/>
            <a:ext cx="2191943" cy="276860"/>
          </a:xfrm>
          <a:prstGeom prst="rect">
            <a:avLst/>
          </a:prstGeom>
        </p:spPr>
        <p:txBody>
          <a:bodyPr vert="horz" wrap="square" lIns="0" tIns="0" rIns="0" bIns="0" rtlCol="0">
            <a:spAutoFit/>
          </a:bodyPr>
          <a:lstStyle/>
          <a:p>
            <a:pPr marL="12700">
              <a:lnSpc>
                <a:spcPct val="100000"/>
              </a:lnSpc>
            </a:pPr>
            <a:r>
              <a:rPr sz="1800" b="1" kern="0" spc="10" dirty="0">
                <a:solidFill>
                  <a:srgbClr val="800000"/>
                </a:solidFill>
                <a:latin typeface="Arial" panose="020B0604020202020204"/>
                <a:cs typeface="Arial" panose="020B0604020202020204"/>
              </a:rPr>
              <a:t>Nome: Julia Monks</a:t>
            </a:r>
          </a:p>
        </p:txBody>
      </p:sp>
      <p:sp>
        <p:nvSpPr>
          <p:cNvPr id="4" name="object 4"/>
          <p:cNvSpPr txBox="1"/>
          <p:nvPr/>
        </p:nvSpPr>
        <p:spPr>
          <a:xfrm>
            <a:off x="323215" y="200025"/>
            <a:ext cx="3498563" cy="447040"/>
          </a:xfrm>
          <a:prstGeom prst="rect">
            <a:avLst/>
          </a:prstGeom>
          <a:ln w="31733">
            <a:solidFill>
              <a:srgbClr val="2791A6"/>
            </a:solidFill>
          </a:ln>
        </p:spPr>
        <p:txBody>
          <a:bodyPr vert="horz" wrap="square" lIns="0" tIns="78105" rIns="0" bIns="0" rtlCol="0">
            <a:spAutoFit/>
          </a:bodyPr>
          <a:lstStyle/>
          <a:p>
            <a:pPr marL="81280">
              <a:lnSpc>
                <a:spcPct val="100000"/>
              </a:lnSpc>
              <a:spcBef>
                <a:spcPts val="615"/>
              </a:spcBef>
            </a:pPr>
            <a:r>
              <a:rPr sz="1200" spc="10" dirty="0">
                <a:latin typeface="Arial Unicode MS" panose="020B0604020202020204" charset="-122"/>
                <a:cs typeface="Arial Unicode MS" panose="020B0604020202020204" charset="-122"/>
              </a:rPr>
              <a:t>Aqui está um exemplo de um ciclo de investigação concluído</a:t>
            </a:r>
          </a:p>
        </p:txBody>
      </p:sp>
      <p:sp>
        <p:nvSpPr>
          <p:cNvPr id="7" name="object 7"/>
          <p:cNvSpPr/>
          <p:nvPr/>
        </p:nvSpPr>
        <p:spPr>
          <a:xfrm>
            <a:off x="3923177" y="1254537"/>
            <a:ext cx="2703570" cy="1267967"/>
          </a:xfrm>
          <a:prstGeom prst="rect">
            <a:avLst/>
          </a:prstGeom>
          <a:blipFill>
            <a:blip r:embed="rId3" cstate="print"/>
            <a:stretch>
              <a:fillRect/>
            </a:stretch>
          </a:blipFill>
        </p:spPr>
        <p:txBody>
          <a:bodyPr wrap="square" lIns="0" tIns="0" rIns="0" bIns="0" rtlCol="0"/>
          <a:lstStyle/>
          <a:p>
            <a:endParaRPr/>
          </a:p>
        </p:txBody>
      </p:sp>
      <p:sp>
        <p:nvSpPr>
          <p:cNvPr id="15" name="object 15"/>
          <p:cNvSpPr/>
          <p:nvPr/>
        </p:nvSpPr>
        <p:spPr>
          <a:xfrm>
            <a:off x="7012048" y="3883081"/>
            <a:ext cx="2578601" cy="1383791"/>
          </a:xfrm>
          <a:prstGeom prst="rect">
            <a:avLst/>
          </a:prstGeom>
          <a:blipFill>
            <a:blip r:embed="rId4" cstate="print"/>
            <a:stretch>
              <a:fillRect/>
            </a:stretch>
          </a:blipFill>
        </p:spPr>
        <p:txBody>
          <a:bodyPr wrap="square" lIns="0" tIns="0" rIns="0" bIns="0" rtlCol="0"/>
          <a:lstStyle/>
          <a:p>
            <a:endParaRPr/>
          </a:p>
        </p:txBody>
      </p:sp>
      <p:sp>
        <p:nvSpPr>
          <p:cNvPr id="19" name="object 19"/>
          <p:cNvSpPr/>
          <p:nvPr/>
        </p:nvSpPr>
        <p:spPr>
          <a:xfrm>
            <a:off x="2210743" y="5712910"/>
            <a:ext cx="2886450" cy="1162620"/>
          </a:xfrm>
          <a:prstGeom prst="rect">
            <a:avLst/>
          </a:prstGeom>
          <a:blipFill>
            <a:blip r:embed="rId5" cstate="print"/>
            <a:stretch>
              <a:fillRect/>
            </a:stretch>
          </a:blipFill>
        </p:spPr>
        <p:txBody>
          <a:bodyPr wrap="square" lIns="0" tIns="0" rIns="0" bIns="0" rtlCol="0"/>
          <a:lstStyle/>
          <a:p>
            <a:endParaRPr/>
          </a:p>
        </p:txBody>
      </p:sp>
      <p:sp>
        <p:nvSpPr>
          <p:cNvPr id="38" name="object 38"/>
          <p:cNvSpPr txBox="1">
            <a:spLocks noGrp="1"/>
          </p:cNvSpPr>
          <p:nvPr>
            <p:ph type="sldNum" sz="quarter" idx="7"/>
          </p:nvPr>
        </p:nvSpPr>
        <p:spPr>
          <a:xfrm>
            <a:off x="5168690" y="6804034"/>
            <a:ext cx="192404" cy="154529"/>
          </a:xfrm>
          <a:prstGeom prst="rect">
            <a:avLst/>
          </a:prstGeom>
        </p:spPr>
        <p:txBody>
          <a:bodyPr vert="horz" wrap="square" lIns="0" tIns="635" rIns="0" bIns="0" rtlCol="0">
            <a:spAutoFit/>
          </a:bodyPr>
          <a:lstStyle/>
          <a:p>
            <a:pPr marL="25400">
              <a:lnSpc>
                <a:spcPct val="100000"/>
              </a:lnSpc>
              <a:spcBef>
                <a:spcPts val="5"/>
              </a:spcBef>
            </a:pPr>
            <a:r>
              <a:rPr dirty="0"/>
              <a:t>19</a:t>
            </a:r>
          </a:p>
        </p:txBody>
      </p:sp>
      <p:sp>
        <p:nvSpPr>
          <p:cNvPr id="52" name="TextBox 51"/>
          <p:cNvSpPr txBox="1"/>
          <p:nvPr/>
        </p:nvSpPr>
        <p:spPr>
          <a:xfrm>
            <a:off x="5648199" y="7178885"/>
            <a:ext cx="4198725" cy="276999"/>
          </a:xfrm>
          <a:prstGeom prst="rect">
            <a:avLst/>
          </a:prstGeom>
          <a:noFill/>
        </p:spPr>
        <p:txBody>
          <a:bodyPr wrap="square" lIns="91440" tIns="45720" rIns="91440" bIns="45720" rtlCol="0" anchor="t">
            <a:spAutoFit/>
          </a:bodyPr>
          <a:lstStyle/>
          <a:p>
            <a:r>
              <a:rPr lang="en-US" sz="1200" dirty="0">
                <a:latin typeface="Arial" panose="020B0604020202020204"/>
                <a:cs typeface="Arial" panose="020B0604020202020204"/>
              </a:rPr>
              <a:t>Um </a:t>
            </a:r>
            <a:r>
              <a:rPr lang="en-US" sz="1200" dirty="0" err="1">
                <a:latin typeface="Arial" panose="020B0604020202020204"/>
                <a:cs typeface="Arial" panose="020B0604020202020204"/>
              </a:rPr>
              <a:t>modelo</a:t>
            </a:r>
            <a:r>
              <a:rPr lang="en-US" sz="1200" dirty="0">
                <a:latin typeface="Arial" panose="020B0604020202020204"/>
                <a:cs typeface="Arial" panose="020B0604020202020204"/>
              </a:rPr>
              <a:t> para download </a:t>
            </a:r>
            <a:r>
              <a:rPr lang="en-US" sz="1200" dirty="0" err="1">
                <a:latin typeface="Arial" panose="020B0604020202020204"/>
                <a:cs typeface="Arial" panose="020B0604020202020204"/>
              </a:rPr>
              <a:t>está</a:t>
            </a:r>
            <a:r>
              <a:rPr lang="en-US" sz="1200" dirty="0">
                <a:latin typeface="Arial" panose="020B0604020202020204"/>
                <a:cs typeface="Arial" panose="020B0604020202020204"/>
              </a:rPr>
              <a:t> </a:t>
            </a:r>
            <a:r>
              <a:rPr lang="en-US" sz="1200" dirty="0" err="1">
                <a:latin typeface="Arial" panose="020B0604020202020204"/>
                <a:cs typeface="Arial" panose="020B0604020202020204"/>
              </a:rPr>
              <a:t>disponível</a:t>
            </a:r>
            <a:r>
              <a:rPr lang="en-US" sz="1200" dirty="0">
                <a:latin typeface="Arial" panose="020B0604020202020204"/>
                <a:cs typeface="Arial" panose="020B0604020202020204"/>
              </a:rPr>
              <a:t> </a:t>
            </a:r>
            <a:r>
              <a:rPr lang="en-US" sz="1200" dirty="0" err="1">
                <a:latin typeface="Arial" panose="020B0604020202020204"/>
                <a:cs typeface="Arial" panose="020B0604020202020204"/>
              </a:rPr>
              <a:t>em</a:t>
            </a:r>
            <a:r>
              <a:rPr lang="en-US" sz="1200" dirty="0">
                <a:latin typeface="Arial" panose="020B0604020202020204"/>
                <a:cs typeface="Arial" panose="020B0604020202020204"/>
              </a:rPr>
              <a:t> </a:t>
            </a:r>
            <a:r>
              <a:rPr lang="en-US" sz="1200" dirty="0" err="1">
                <a:latin typeface="Arial" panose="020B0604020202020204"/>
                <a:cs typeface="Arial" panose="020B0604020202020204"/>
              </a:rPr>
              <a:t>nosso</a:t>
            </a:r>
            <a:r>
              <a:rPr lang="en-US" sz="1200" dirty="0">
                <a:latin typeface="Arial" panose="020B0604020202020204"/>
                <a:cs typeface="Arial" panose="020B0604020202020204"/>
              </a:rPr>
              <a:t> </a:t>
            </a:r>
            <a:r>
              <a:rPr lang="en-US" sz="1200" dirty="0">
                <a:latin typeface="Arial" panose="020B0604020202020204"/>
                <a:cs typeface="Arial" panose="020B0604020202020204"/>
                <a:hlinkClick r:id="rId6"/>
              </a:rPr>
              <a:t>site</a:t>
            </a:r>
            <a:r>
              <a:rPr lang="en-US" sz="1200" dirty="0">
                <a:latin typeface="Arial" panose="020B0604020202020204"/>
                <a:cs typeface="Arial" panose="020B0604020202020204"/>
              </a:rPr>
              <a:t>.</a:t>
            </a:r>
          </a:p>
        </p:txBody>
      </p:sp>
      <p:sp>
        <p:nvSpPr>
          <p:cNvPr id="53" name="object 4"/>
          <p:cNvSpPr/>
          <p:nvPr/>
        </p:nvSpPr>
        <p:spPr>
          <a:xfrm>
            <a:off x="9673612" y="7178885"/>
            <a:ext cx="232403" cy="232403"/>
          </a:xfrm>
          <a:prstGeom prst="rect">
            <a:avLst/>
          </a:prstGeom>
          <a:blipFill>
            <a:blip r:embed="rId7" cstate="print"/>
            <a:stretch>
              <a:fillRect/>
            </a:stretch>
          </a:blipFill>
        </p:spPr>
        <p:txBody>
          <a:bodyPr wrap="square" lIns="0" tIns="0" rIns="0" bIns="0" rtlCol="0"/>
          <a:lstStyle/>
          <a:p>
            <a:endParaRPr/>
          </a:p>
        </p:txBody>
      </p:sp>
      <p:grpSp>
        <p:nvGrpSpPr>
          <p:cNvPr id="44" name="Group 43"/>
          <p:cNvGrpSpPr/>
          <p:nvPr/>
        </p:nvGrpSpPr>
        <p:grpSpPr>
          <a:xfrm>
            <a:off x="724148" y="1577650"/>
            <a:ext cx="9078692" cy="5366977"/>
            <a:chOff x="1569213" y="1027685"/>
            <a:chExt cx="9078692" cy="5366977"/>
          </a:xfrm>
        </p:grpSpPr>
        <p:grpSp>
          <p:nvGrpSpPr>
            <p:cNvPr id="46" name="Group 45"/>
            <p:cNvGrpSpPr/>
            <p:nvPr/>
          </p:nvGrpSpPr>
          <p:grpSpPr>
            <a:xfrm>
              <a:off x="4649872" y="1027685"/>
              <a:ext cx="2917373" cy="1240065"/>
              <a:chOff x="4408711" y="897056"/>
              <a:chExt cx="2917373" cy="1240065"/>
            </a:xfrm>
          </p:grpSpPr>
          <p:sp>
            <p:nvSpPr>
              <p:cNvPr id="75" name="Rounded Rectangle 74"/>
              <p:cNvSpPr/>
              <p:nvPr/>
            </p:nvSpPr>
            <p:spPr>
              <a:xfrm>
                <a:off x="4408711" y="897056"/>
                <a:ext cx="2917373" cy="1240065"/>
              </a:xfrm>
              <a:prstGeom prst="roundRect">
                <a:avLst/>
              </a:prstGeom>
              <a:gradFill flip="none" rotWithShape="1">
                <a:gsLst>
                  <a:gs pos="0">
                    <a:srgbClr val="CCA963">
                      <a:tint val="66000"/>
                      <a:satMod val="160000"/>
                    </a:srgbClr>
                  </a:gs>
                  <a:gs pos="50000">
                    <a:srgbClr val="CCA963">
                      <a:tint val="44500"/>
                      <a:satMod val="160000"/>
                    </a:srgbClr>
                  </a:gs>
                  <a:gs pos="100000">
                    <a:srgbClr val="CCA963">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TextBox 76"/>
              <p:cNvSpPr txBox="1"/>
              <p:nvPr/>
            </p:nvSpPr>
            <p:spPr>
              <a:xfrm>
                <a:off x="4434405" y="1195831"/>
                <a:ext cx="2667324" cy="866104"/>
              </a:xfrm>
              <a:prstGeom prst="rect">
                <a:avLst/>
              </a:prstGeom>
              <a:noFill/>
            </p:spPr>
            <p:txBody>
              <a:bodyPr wrap="square" rtlCol="0">
                <a:spAutoFit/>
              </a:bodyPr>
              <a:lstStyle/>
              <a:p>
                <a:pPr algn="ctr"/>
                <a:r>
                  <a:rPr lang="en-GB" sz="1100" dirty="0">
                    <a:cs typeface="Arial Unicode MS" panose="020B0604020202020204" charset="-122"/>
                  </a:rPr>
                  <a:t>Quando tento incentivar crianças de diferentes níveis a trabalharem juntas, o aluno com maior desempenho costuma apenas dizer a resposta para aqueles que estão com dificuldades.</a:t>
                </a:r>
              </a:p>
            </p:txBody>
          </p:sp>
        </p:grpSp>
        <p:grpSp>
          <p:nvGrpSpPr>
            <p:cNvPr id="47" name="Group 46"/>
            <p:cNvGrpSpPr/>
            <p:nvPr/>
          </p:nvGrpSpPr>
          <p:grpSpPr>
            <a:xfrm>
              <a:off x="7671489" y="2001602"/>
              <a:ext cx="2976416" cy="1240066"/>
              <a:chOff x="7430328" y="1870973"/>
              <a:chExt cx="2976416" cy="1240066"/>
            </a:xfrm>
          </p:grpSpPr>
          <p:sp>
            <p:nvSpPr>
              <p:cNvPr id="72" name="Rounded Rectangle 71"/>
              <p:cNvSpPr/>
              <p:nvPr/>
            </p:nvSpPr>
            <p:spPr>
              <a:xfrm>
                <a:off x="7489371" y="1870973"/>
                <a:ext cx="2917373" cy="1240066"/>
              </a:xfrm>
              <a:prstGeom prst="roundRect">
                <a:avLst/>
              </a:prstGeom>
              <a:gradFill flip="none" rotWithShape="1">
                <a:gsLst>
                  <a:gs pos="0">
                    <a:srgbClr val="457A9C">
                      <a:tint val="66000"/>
                      <a:satMod val="160000"/>
                    </a:srgbClr>
                  </a:gs>
                  <a:gs pos="50000">
                    <a:srgbClr val="457A9C">
                      <a:tint val="44500"/>
                      <a:satMod val="160000"/>
                    </a:srgbClr>
                  </a:gs>
                  <a:gs pos="100000">
                    <a:srgbClr val="457A9C">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TextBox 73"/>
              <p:cNvSpPr txBox="1"/>
              <p:nvPr/>
            </p:nvSpPr>
            <p:spPr>
              <a:xfrm>
                <a:off x="7430328" y="1957831"/>
                <a:ext cx="2754630" cy="1107996"/>
              </a:xfrm>
              <a:prstGeom prst="rect">
                <a:avLst/>
              </a:prstGeom>
              <a:noFill/>
            </p:spPr>
            <p:txBody>
              <a:bodyPr wrap="square">
                <a:spAutoFit/>
              </a:bodyPr>
              <a:lstStyle/>
              <a:p>
                <a:pPr marL="3810" algn="ctr">
                  <a:lnSpc>
                    <a:spcPct val="100000"/>
                  </a:lnSpc>
                </a:pPr>
                <a:r>
                  <a:rPr lang="en-GB" sz="1100" dirty="0">
                    <a:cs typeface="Arial Unicode MS" panose="020B0604020202020204" charset="-122"/>
                  </a:rPr>
                  <a:t>Os estudantes estão construindo ideias?</a:t>
                </a:r>
              </a:p>
              <a:p>
                <a:pPr marL="3810" algn="ctr">
                  <a:lnSpc>
                    <a:spcPct val="100000"/>
                  </a:lnSpc>
                </a:pPr>
                <a:r>
                  <a:rPr lang="en-GB" sz="1100" dirty="0">
                    <a:cs typeface="Arial Unicode MS" panose="020B0604020202020204" charset="-122"/>
                  </a:rPr>
                  <a:t>Todos os alunos contribuem?</a:t>
                </a:r>
              </a:p>
              <a:p>
                <a:pPr marL="3810" algn="ctr">
                  <a:lnSpc>
                    <a:spcPct val="100000"/>
                  </a:lnSpc>
                </a:pPr>
                <a:r>
                  <a:rPr lang="en-GB" sz="1100" dirty="0">
                    <a:cs typeface="Arial Unicode MS" panose="020B0604020202020204" charset="-122"/>
                  </a:rPr>
                  <a:t>Os alunos mais quietos estão envolvidos?</a:t>
                </a:r>
              </a:p>
              <a:p>
                <a:pPr marL="3810" algn="ctr">
                  <a:lnSpc>
                    <a:spcPct val="100000"/>
                  </a:lnSpc>
                </a:pPr>
                <a:r>
                  <a:rPr lang="en-GB" sz="1100" dirty="0">
                    <a:cs typeface="Arial Unicode MS" panose="020B0604020202020204" charset="-122"/>
                  </a:rPr>
                  <a:t>As ideias são desafiadas de forma respeitosa?</a:t>
                </a:r>
              </a:p>
              <a:p>
                <a:pPr marL="3810" algn="ctr">
                  <a:lnSpc>
                    <a:spcPct val="100000"/>
                  </a:lnSpc>
                </a:pPr>
                <a:r>
                  <a:rPr lang="en-GB" sz="1100" dirty="0">
                    <a:cs typeface="Arial Unicode MS" panose="020B0604020202020204" charset="-122"/>
                  </a:rPr>
                  <a:t>As ideias são construídas?</a:t>
                </a:r>
              </a:p>
            </p:txBody>
          </p:sp>
        </p:grpSp>
        <p:grpSp>
          <p:nvGrpSpPr>
            <p:cNvPr id="48" name="Group 47"/>
            <p:cNvGrpSpPr/>
            <p:nvPr/>
          </p:nvGrpSpPr>
          <p:grpSpPr>
            <a:xfrm>
              <a:off x="7730532" y="3460060"/>
              <a:ext cx="2917373" cy="1240067"/>
              <a:chOff x="7650452" y="3320810"/>
              <a:chExt cx="2917373" cy="1240067"/>
            </a:xfrm>
          </p:grpSpPr>
          <p:sp>
            <p:nvSpPr>
              <p:cNvPr id="69" name="Rounded Rectangle 68"/>
              <p:cNvSpPr/>
              <p:nvPr/>
            </p:nvSpPr>
            <p:spPr>
              <a:xfrm>
                <a:off x="7650452" y="3320810"/>
                <a:ext cx="2917373" cy="1240067"/>
              </a:xfrm>
              <a:prstGeom prst="roundRect">
                <a:avLst/>
              </a:prstGeom>
              <a:gradFill flip="none" rotWithShape="1">
                <a:gsLst>
                  <a:gs pos="0">
                    <a:srgbClr val="6D403B">
                      <a:tint val="66000"/>
                      <a:satMod val="160000"/>
                    </a:srgbClr>
                  </a:gs>
                  <a:gs pos="50000">
                    <a:srgbClr val="6D403B">
                      <a:tint val="44500"/>
                      <a:satMod val="160000"/>
                    </a:srgbClr>
                  </a:gs>
                  <a:gs pos="100000">
                    <a:srgbClr val="6D403B">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TextBox 70"/>
              <p:cNvSpPr txBox="1"/>
              <p:nvPr/>
            </p:nvSpPr>
            <p:spPr>
              <a:xfrm>
                <a:off x="7740385" y="3397010"/>
                <a:ext cx="2156051" cy="1125855"/>
              </a:xfrm>
              <a:prstGeom prst="rect">
                <a:avLst/>
              </a:prstGeom>
              <a:noFill/>
            </p:spPr>
            <p:txBody>
              <a:bodyPr wrap="square">
                <a:spAutoFit/>
              </a:bodyPr>
              <a:lstStyle/>
              <a:p>
                <a:pPr marL="12065" marR="5080" indent="-635" algn="ctr">
                  <a:lnSpc>
                    <a:spcPct val="102000"/>
                  </a:lnSpc>
                </a:pPr>
                <a:r>
                  <a:rPr lang="en-GB" sz="1100" dirty="0">
                    <a:cs typeface="Arial Unicode MS" panose="020B0604020202020204" charset="-122"/>
                  </a:rPr>
                  <a:t>Observe que as crianças trabalham em pares com diferentes níveis de habilidade usando as ferramentas 2A e 2C para identificar a participação e a qualidade do diálogo.</a:t>
                </a:r>
              </a:p>
            </p:txBody>
          </p:sp>
        </p:grpSp>
        <p:grpSp>
          <p:nvGrpSpPr>
            <p:cNvPr id="49" name="Group 48"/>
            <p:cNvGrpSpPr/>
            <p:nvPr/>
          </p:nvGrpSpPr>
          <p:grpSpPr>
            <a:xfrm>
              <a:off x="3087373" y="5006674"/>
              <a:ext cx="2917373" cy="1387988"/>
              <a:chOff x="2701210" y="4949459"/>
              <a:chExt cx="2917373" cy="1387988"/>
            </a:xfrm>
          </p:grpSpPr>
          <p:sp>
            <p:nvSpPr>
              <p:cNvPr id="66" name="Rounded Rectangle 65"/>
              <p:cNvSpPr/>
              <p:nvPr/>
            </p:nvSpPr>
            <p:spPr>
              <a:xfrm>
                <a:off x="2701210" y="4949459"/>
                <a:ext cx="2917373" cy="1387988"/>
              </a:xfrm>
              <a:prstGeom prst="roundRect">
                <a:avLst/>
              </a:prstGeom>
              <a:gradFill flip="none" rotWithShape="1">
                <a:gsLst>
                  <a:gs pos="0">
                    <a:srgbClr val="0F847A">
                      <a:tint val="66000"/>
                      <a:satMod val="160000"/>
                    </a:srgbClr>
                  </a:gs>
                  <a:gs pos="50000">
                    <a:srgbClr val="0F847A">
                      <a:tint val="44500"/>
                      <a:satMod val="160000"/>
                    </a:srgbClr>
                  </a:gs>
                  <a:gs pos="100000">
                    <a:srgbClr val="0F847A">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TextBox 67"/>
              <p:cNvSpPr txBox="1"/>
              <p:nvPr/>
            </p:nvSpPr>
            <p:spPr>
              <a:xfrm>
                <a:off x="2906754" y="5060174"/>
                <a:ext cx="2667380" cy="1277273"/>
              </a:xfrm>
              <a:prstGeom prst="rect">
                <a:avLst/>
              </a:prstGeom>
              <a:noFill/>
            </p:spPr>
            <p:txBody>
              <a:bodyPr wrap="square" rtlCol="0">
                <a:spAutoFit/>
              </a:bodyPr>
              <a:lstStyle/>
              <a:p>
                <a:pPr algn="ctr"/>
                <a:r>
                  <a:rPr lang="en-GB" sz="1100" dirty="0">
                    <a:cs typeface="Arial Unicode MS" panose="020B0604020202020204" charset="-122"/>
                  </a:rPr>
                  <a:t>As crianças raramente constroem sobre ideias, crianças HA (de alto desempenho) explicando ou declarando respostas. Muito pouca participação das crianças LA (de baixo desempenho), todas lideradas pelas crianças HA, seja de forma performática ou minimamente envolvente.</a:t>
                </a:r>
              </a:p>
            </p:txBody>
          </p:sp>
        </p:grpSp>
        <p:grpSp>
          <p:nvGrpSpPr>
            <p:cNvPr id="51" name="Group 50"/>
            <p:cNvGrpSpPr/>
            <p:nvPr/>
          </p:nvGrpSpPr>
          <p:grpSpPr>
            <a:xfrm>
              <a:off x="6191765" y="4980930"/>
              <a:ext cx="2958473" cy="1413732"/>
              <a:chOff x="6084435" y="4971642"/>
              <a:chExt cx="2958473" cy="1413732"/>
            </a:xfrm>
          </p:grpSpPr>
          <p:sp>
            <p:nvSpPr>
              <p:cNvPr id="63" name="Rounded Rectangle 62"/>
              <p:cNvSpPr/>
              <p:nvPr/>
            </p:nvSpPr>
            <p:spPr>
              <a:xfrm>
                <a:off x="6125535" y="4971642"/>
                <a:ext cx="2917373" cy="1413732"/>
              </a:xfrm>
              <a:prstGeom prst="roundRect">
                <a:avLst/>
              </a:prstGeom>
              <a:gradFill flip="none" rotWithShape="1">
                <a:gsLst>
                  <a:gs pos="0">
                    <a:srgbClr val="6C2562">
                      <a:tint val="66000"/>
                      <a:satMod val="160000"/>
                    </a:srgbClr>
                  </a:gs>
                  <a:gs pos="50000">
                    <a:srgbClr val="6C2562">
                      <a:tint val="44500"/>
                      <a:satMod val="160000"/>
                    </a:srgbClr>
                  </a:gs>
                  <a:gs pos="100000">
                    <a:srgbClr val="6C2562">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TextBox 64"/>
              <p:cNvSpPr txBox="1"/>
              <p:nvPr/>
            </p:nvSpPr>
            <p:spPr>
              <a:xfrm>
                <a:off x="6084435" y="5441408"/>
                <a:ext cx="2218540" cy="600164"/>
              </a:xfrm>
              <a:prstGeom prst="rect">
                <a:avLst/>
              </a:prstGeom>
              <a:noFill/>
            </p:spPr>
            <p:txBody>
              <a:bodyPr wrap="square" lIns="91440" tIns="45720" rIns="91440" bIns="45720" rtlCol="0" anchor="t">
                <a:spAutoFit/>
              </a:bodyPr>
              <a:lstStyle/>
              <a:p>
                <a:pPr algn="ctr"/>
                <a:r>
                  <a:rPr lang="en-US" sz="1100" spc="-50" dirty="0">
                    <a:cs typeface="Arial Unicode MS" panose="020B0604020202020204" charset="-122"/>
                  </a:rPr>
                  <a:t>Transcreva e codifique episódios curtos, identificando e contando exemplos de cada código (B, R, IR e CH)</a:t>
                </a:r>
              </a:p>
            </p:txBody>
          </p:sp>
        </p:grpSp>
        <p:grpSp>
          <p:nvGrpSpPr>
            <p:cNvPr id="54" name="Group 53"/>
            <p:cNvGrpSpPr/>
            <p:nvPr/>
          </p:nvGrpSpPr>
          <p:grpSpPr>
            <a:xfrm>
              <a:off x="1569213" y="3464076"/>
              <a:ext cx="2917373" cy="1285958"/>
              <a:chOff x="1104897" y="3322834"/>
              <a:chExt cx="2917373" cy="1285958"/>
            </a:xfrm>
          </p:grpSpPr>
          <p:sp>
            <p:nvSpPr>
              <p:cNvPr id="60" name="Rounded Rectangle 59"/>
              <p:cNvSpPr/>
              <p:nvPr/>
            </p:nvSpPr>
            <p:spPr>
              <a:xfrm>
                <a:off x="1104897" y="3322834"/>
                <a:ext cx="2917373" cy="1240065"/>
              </a:xfrm>
              <a:prstGeom prst="roundRect">
                <a:avLst/>
              </a:prstGeom>
              <a:gradFill flip="none" rotWithShape="1">
                <a:gsLst>
                  <a:gs pos="0">
                    <a:srgbClr val="CE6328">
                      <a:tint val="66000"/>
                      <a:satMod val="160000"/>
                    </a:srgbClr>
                  </a:gs>
                  <a:gs pos="50000">
                    <a:srgbClr val="CE6328">
                      <a:tint val="44500"/>
                      <a:satMod val="160000"/>
                    </a:srgbClr>
                  </a:gs>
                  <a:gs pos="100000">
                    <a:srgbClr val="CE6328">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TextBox 61"/>
              <p:cNvSpPr txBox="1"/>
              <p:nvPr/>
            </p:nvSpPr>
            <p:spPr>
              <a:xfrm>
                <a:off x="1657883" y="3482330"/>
                <a:ext cx="2316966" cy="1126462"/>
              </a:xfrm>
              <a:prstGeom prst="rect">
                <a:avLst/>
              </a:prstGeom>
              <a:noFill/>
            </p:spPr>
            <p:txBody>
              <a:bodyPr wrap="square">
                <a:spAutoFit/>
              </a:bodyPr>
              <a:lstStyle/>
              <a:p>
                <a:pPr algn="ctr">
                  <a:lnSpc>
                    <a:spcPct val="100000"/>
                  </a:lnSpc>
                </a:pPr>
                <a:r>
                  <a:rPr lang="en-GB" sz="1100" dirty="0">
                    <a:cs typeface="Arial Unicode MS" panose="020B0604020202020204" charset="-122"/>
                  </a:rPr>
                  <a:t>Estabeleça regras juntos. Fale sobre como o diálogo pode ajudar todos </a:t>
                </a:r>
                <a:r>
                  <a:rPr lang="en-GB" sz="1100" dirty="0" err="1">
                    <a:cs typeface="Arial Unicode MS" panose="020B0604020202020204" charset="-122"/>
                  </a:rPr>
                  <a:t>os</a:t>
                </a:r>
                <a:r>
                  <a:rPr lang="en-GB" sz="1100" dirty="0">
                    <a:cs typeface="Arial Unicode MS" panose="020B0604020202020204" charset="-122"/>
                  </a:rPr>
                  <a:t> </a:t>
                </a:r>
                <a:r>
                  <a:rPr lang="en-GB" sz="1100" dirty="0" err="1">
                    <a:cs typeface="Arial Unicode MS" panose="020B0604020202020204" charset="-122"/>
                  </a:rPr>
                  <a:t>alunos</a:t>
                </a:r>
                <a:r>
                  <a:rPr lang="en-GB" sz="1100" dirty="0">
                    <a:cs typeface="Arial Unicode MS" panose="020B0604020202020204" charset="-122"/>
                  </a:rPr>
                  <a:t>. Apresente estruturas de frases. Desenvolva a metacognição sobre os benefícios do diálogo</a:t>
                </a:r>
              </a:p>
              <a:p>
                <a:pPr marL="12700" marR="5080" indent="225425">
                  <a:lnSpc>
                    <a:spcPct val="102000"/>
                  </a:lnSpc>
                </a:pPr>
                <a:endParaRPr lang="en-GB" sz="1200" dirty="0">
                  <a:cs typeface="Arial Unicode MS" panose="020B0604020202020204" charset="-122"/>
                </a:endParaRPr>
              </a:p>
            </p:txBody>
          </p:sp>
        </p:grpSp>
        <p:grpSp>
          <p:nvGrpSpPr>
            <p:cNvPr id="55" name="Group 54"/>
            <p:cNvGrpSpPr/>
            <p:nvPr/>
          </p:nvGrpSpPr>
          <p:grpSpPr>
            <a:xfrm>
              <a:off x="1569213" y="2001603"/>
              <a:ext cx="2917373" cy="1240065"/>
              <a:chOff x="1328052" y="1870974"/>
              <a:chExt cx="2917373" cy="1240065"/>
            </a:xfrm>
          </p:grpSpPr>
          <p:sp>
            <p:nvSpPr>
              <p:cNvPr id="57" name="Rounded Rectangle 56"/>
              <p:cNvSpPr/>
              <p:nvPr/>
            </p:nvSpPr>
            <p:spPr>
              <a:xfrm>
                <a:off x="1328052" y="1870974"/>
                <a:ext cx="2917373" cy="1240065"/>
              </a:xfrm>
              <a:prstGeom prst="roundRect">
                <a:avLst/>
              </a:prstGeom>
              <a:gradFill flip="none" rotWithShape="1">
                <a:gsLst>
                  <a:gs pos="0">
                    <a:srgbClr val="C71524">
                      <a:tint val="66000"/>
                      <a:satMod val="160000"/>
                    </a:srgbClr>
                  </a:gs>
                  <a:gs pos="50000">
                    <a:srgbClr val="C71524">
                      <a:tint val="44500"/>
                      <a:satMod val="160000"/>
                    </a:srgbClr>
                  </a:gs>
                  <a:gs pos="100000">
                    <a:srgbClr val="C71524">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extBox 58"/>
              <p:cNvSpPr txBox="1"/>
              <p:nvPr/>
            </p:nvSpPr>
            <p:spPr>
              <a:xfrm>
                <a:off x="1937725" y="1954360"/>
                <a:ext cx="2307699" cy="1107996"/>
              </a:xfrm>
              <a:prstGeom prst="rect">
                <a:avLst/>
              </a:prstGeom>
              <a:noFill/>
            </p:spPr>
            <p:txBody>
              <a:bodyPr wrap="square" rtlCol="0">
                <a:spAutoFit/>
              </a:bodyPr>
              <a:lstStyle/>
              <a:p>
                <a:pPr algn="ctr"/>
                <a:r>
                  <a:rPr lang="en-GB" sz="1100" dirty="0">
                    <a:cs typeface="Arial" panose="020B0604020202020204"/>
                  </a:rPr>
                  <a:t>Melhoria substancial na quantidade e qualidade do diálogo - explicando o raciocínio e desenvolvendo ideias. Isso impacta na aprendizagem? Os resultados seriam diferentes para pares com desempenho semelhante?</a:t>
                </a:r>
              </a:p>
            </p:txBody>
          </p:sp>
        </p:grpSp>
        <p:sp>
          <p:nvSpPr>
            <p:cNvPr id="56" name="Arc 55"/>
            <p:cNvSpPr/>
            <p:nvPr/>
          </p:nvSpPr>
          <p:spPr>
            <a:xfrm>
              <a:off x="5082870" y="2618317"/>
              <a:ext cx="2051376" cy="2010509"/>
            </a:xfrm>
            <a:prstGeom prst="arc">
              <a:avLst>
                <a:gd name="adj1" fmla="val 15399189"/>
                <a:gd name="adj2" fmla="val 14527644"/>
              </a:avLst>
            </a:prstGeom>
            <a:ln w="19050">
              <a:solidFill>
                <a:schemeClr val="bg2">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GB"/>
            </a:p>
          </p:txBody>
        </p:sp>
      </p:grpSp>
      <p:grpSp>
        <p:nvGrpSpPr>
          <p:cNvPr id="42" name="Group 41"/>
          <p:cNvGrpSpPr/>
          <p:nvPr/>
        </p:nvGrpSpPr>
        <p:grpSpPr>
          <a:xfrm>
            <a:off x="4386580" y="756475"/>
            <a:ext cx="1569720" cy="1043750"/>
            <a:chOff x="-46969" y="0"/>
            <a:chExt cx="1569720" cy="1043811"/>
          </a:xfrm>
        </p:grpSpPr>
        <p:pic>
          <p:nvPicPr>
            <p:cNvPr id="43" name="Graphic 2113313850"/>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272955" y="0"/>
              <a:ext cx="941695" cy="941695"/>
            </a:xfrm>
            <a:prstGeom prst="rect">
              <a:avLst/>
            </a:prstGeom>
          </p:spPr>
        </p:pic>
        <p:sp>
          <p:nvSpPr>
            <p:cNvPr id="45" name="TextBox 32"/>
            <p:cNvSpPr txBox="1"/>
            <p:nvPr/>
          </p:nvSpPr>
          <p:spPr>
            <a:xfrm>
              <a:off x="-46969" y="640586"/>
              <a:ext cx="1569720" cy="403225"/>
            </a:xfrm>
            <a:prstGeom prst="rect">
              <a:avLst/>
            </a:prstGeom>
            <a:noFill/>
          </p:spPr>
          <p:txBody>
            <a:bodyPr spcFirstLastPara="1" wrap="square" numCol="1" rtlCol="0">
              <a:prstTxWarp prst="textArchDown">
                <a:avLst>
                  <a:gd name="adj" fmla="val 1812844"/>
                </a:avLst>
              </a:prstTxWarp>
              <a:noAutofit/>
            </a:bodyPr>
            <a:lstStyle/>
            <a:p>
              <a:pPr algn="ctr">
                <a:spcAft>
                  <a:spcPts val="0"/>
                </a:spcAft>
              </a:pPr>
              <a:r>
                <a:rPr lang="en-US" sz="1400" kern="1200" dirty="0" err="1">
                  <a:solidFill>
                    <a:srgbClr val="000000"/>
                  </a:solidFill>
                  <a:effectLst/>
                  <a:latin typeface="Calibri"/>
                  <a:ea typeface="SimSun"/>
                </a:rPr>
                <a:t>Interesses</a:t>
              </a:r>
              <a:r>
                <a:rPr lang="en-US" sz="1400" kern="1200" dirty="0">
                  <a:solidFill>
                    <a:srgbClr val="000000"/>
                  </a:solidFill>
                  <a:effectLst/>
                  <a:latin typeface="Calibri"/>
                  <a:ea typeface="SimSun"/>
                </a:rPr>
                <a:t> &amp; </a:t>
              </a:r>
              <a:r>
                <a:rPr lang="en-US" sz="1400" kern="1200" dirty="0" err="1">
                  <a:solidFill>
                    <a:srgbClr val="000000"/>
                  </a:solidFill>
                  <a:effectLst/>
                  <a:latin typeface="Calibri"/>
                  <a:ea typeface="SimSun"/>
                </a:rPr>
                <a:t>Objetivos</a:t>
              </a:r>
              <a:endParaRPr lang="en-GB" sz="1100" dirty="0">
                <a:effectLst/>
                <a:latin typeface="Times New Roman"/>
                <a:ea typeface="SimSun"/>
              </a:endParaRPr>
            </a:p>
          </p:txBody>
        </p:sp>
      </p:grpSp>
      <p:grpSp>
        <p:nvGrpSpPr>
          <p:cNvPr id="50" name="Group 49"/>
          <p:cNvGrpSpPr/>
          <p:nvPr/>
        </p:nvGrpSpPr>
        <p:grpSpPr>
          <a:xfrm>
            <a:off x="115326" y="2409825"/>
            <a:ext cx="1497574" cy="995692"/>
            <a:chOff x="-77000" y="0"/>
            <a:chExt cx="1763395" cy="1152773"/>
          </a:xfrm>
        </p:grpSpPr>
        <p:pic>
          <p:nvPicPr>
            <p:cNvPr id="78" name="Graphic 1913921939"/>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76225" y="0"/>
              <a:ext cx="1042670" cy="1042670"/>
            </a:xfrm>
            <a:prstGeom prst="rect">
              <a:avLst/>
            </a:prstGeom>
          </p:spPr>
        </p:pic>
        <p:sp>
          <p:nvSpPr>
            <p:cNvPr id="79" name="TextBox 32"/>
            <p:cNvSpPr txBox="1"/>
            <p:nvPr/>
          </p:nvSpPr>
          <p:spPr>
            <a:xfrm>
              <a:off x="-77000" y="691763"/>
              <a:ext cx="1763395" cy="461010"/>
            </a:xfrm>
            <a:prstGeom prst="rect">
              <a:avLst/>
            </a:prstGeom>
            <a:noFill/>
          </p:spPr>
          <p:txBody>
            <a:bodyPr spcFirstLastPara="1" wrap="square" numCol="1" rtlCol="0">
              <a:prstTxWarp prst="textArchDown">
                <a:avLst>
                  <a:gd name="adj" fmla="val 1812844"/>
                </a:avLst>
              </a:prstTxWarp>
              <a:noAutofit/>
            </a:bodyPr>
            <a:lstStyle/>
            <a:p>
              <a:pPr algn="ctr">
                <a:spcAft>
                  <a:spcPts val="0"/>
                </a:spcAft>
              </a:pPr>
              <a:r>
                <a:rPr lang="en-US" sz="1200" kern="1200" dirty="0" err="1">
                  <a:solidFill>
                    <a:srgbClr val="000000"/>
                  </a:solidFill>
                  <a:effectLst/>
                  <a:latin typeface="Calibri"/>
                  <a:ea typeface="SimSun"/>
                </a:rPr>
                <a:t>Revisão</a:t>
              </a:r>
              <a:r>
                <a:rPr lang="en-US" sz="1200" kern="1200" dirty="0">
                  <a:solidFill>
                    <a:srgbClr val="000000"/>
                  </a:solidFill>
                  <a:effectLst/>
                  <a:latin typeface="Calibri"/>
                  <a:ea typeface="SimSun"/>
                </a:rPr>
                <a:t> &amp; </a:t>
              </a:r>
              <a:r>
                <a:rPr lang="en-US" sz="1200" kern="1200" dirty="0" err="1">
                  <a:solidFill>
                    <a:srgbClr val="000000"/>
                  </a:solidFill>
                  <a:effectLst/>
                  <a:latin typeface="Calibri"/>
                  <a:ea typeface="SimSun"/>
                </a:rPr>
                <a:t>Reflexão</a:t>
              </a:r>
              <a:endParaRPr lang="en-GB" sz="1050" dirty="0">
                <a:effectLst/>
                <a:latin typeface="Times New Roman"/>
                <a:ea typeface="SimSun"/>
              </a:endParaRPr>
            </a:p>
          </p:txBody>
        </p:sp>
      </p:grpSp>
      <p:grpSp>
        <p:nvGrpSpPr>
          <p:cNvPr id="80" name="Group 79"/>
          <p:cNvGrpSpPr/>
          <p:nvPr/>
        </p:nvGrpSpPr>
        <p:grpSpPr>
          <a:xfrm>
            <a:off x="180340" y="3857625"/>
            <a:ext cx="1203960" cy="1004023"/>
            <a:chOff x="-86625" y="0"/>
            <a:chExt cx="1309370" cy="1188886"/>
          </a:xfrm>
        </p:grpSpPr>
        <p:pic>
          <p:nvPicPr>
            <p:cNvPr id="81" name="Graphic 1945063479"/>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57150" y="0"/>
              <a:ext cx="1036320" cy="1036320"/>
            </a:xfrm>
            <a:prstGeom prst="rect">
              <a:avLst/>
            </a:prstGeom>
          </p:spPr>
        </p:pic>
        <p:sp>
          <p:nvSpPr>
            <p:cNvPr id="82" name="TextBox 23"/>
            <p:cNvSpPr txBox="1"/>
            <p:nvPr/>
          </p:nvSpPr>
          <p:spPr>
            <a:xfrm>
              <a:off x="-86625" y="727643"/>
              <a:ext cx="1309370" cy="461243"/>
            </a:xfrm>
            <a:prstGeom prst="rect">
              <a:avLst/>
            </a:prstGeom>
            <a:noFill/>
          </p:spPr>
          <p:txBody>
            <a:bodyPr spcFirstLastPara="1" wrap="square" numCol="1" rtlCol="0">
              <a:prstTxWarp prst="textArchDown">
                <a:avLst>
                  <a:gd name="adj" fmla="val 1812844"/>
                </a:avLst>
              </a:prstTxWarp>
              <a:noAutofit/>
            </a:bodyPr>
            <a:lstStyle/>
            <a:p>
              <a:pPr algn="ctr">
                <a:spcAft>
                  <a:spcPts val="0"/>
                </a:spcAft>
              </a:pPr>
              <a:r>
                <a:rPr lang="en-US" sz="1200" kern="1200" dirty="0">
                  <a:solidFill>
                    <a:srgbClr val="000000"/>
                  </a:solidFill>
                  <a:effectLst/>
                  <a:latin typeface="Calibri"/>
                  <a:ea typeface="SimSun"/>
                </a:rPr>
                <a:t>Plano de </a:t>
              </a:r>
              <a:r>
                <a:rPr lang="en-US" sz="1200" kern="1200" dirty="0" err="1">
                  <a:solidFill>
                    <a:srgbClr val="000000"/>
                  </a:solidFill>
                  <a:effectLst/>
                  <a:latin typeface="Calibri"/>
                  <a:ea typeface="SimSun"/>
                </a:rPr>
                <a:t>Ação</a:t>
              </a:r>
              <a:endParaRPr lang="en-GB" sz="1050" dirty="0">
                <a:effectLst/>
                <a:latin typeface="Times New Roman"/>
                <a:ea typeface="SimSun"/>
              </a:endParaRPr>
            </a:p>
          </p:txBody>
        </p:sp>
      </p:grpSp>
      <p:grpSp>
        <p:nvGrpSpPr>
          <p:cNvPr id="83" name="Group 82"/>
          <p:cNvGrpSpPr/>
          <p:nvPr/>
        </p:nvGrpSpPr>
        <p:grpSpPr>
          <a:xfrm>
            <a:off x="1353821" y="5381625"/>
            <a:ext cx="1402079" cy="999739"/>
            <a:chOff x="-154000" y="0"/>
            <a:chExt cx="1589405" cy="1166162"/>
          </a:xfrm>
        </p:grpSpPr>
        <p:pic>
          <p:nvPicPr>
            <p:cNvPr id="84" name="Graphic 34"/>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123825" y="0"/>
              <a:ext cx="1042670" cy="1042670"/>
            </a:xfrm>
            <a:prstGeom prst="rect">
              <a:avLst/>
            </a:prstGeom>
          </p:spPr>
        </p:pic>
        <p:sp>
          <p:nvSpPr>
            <p:cNvPr id="85" name="TextBox 35"/>
            <p:cNvSpPr txBox="1"/>
            <p:nvPr/>
          </p:nvSpPr>
          <p:spPr>
            <a:xfrm>
              <a:off x="-154000" y="705152"/>
              <a:ext cx="1589405" cy="461010"/>
            </a:xfrm>
            <a:prstGeom prst="rect">
              <a:avLst/>
            </a:prstGeom>
            <a:noFill/>
          </p:spPr>
          <p:txBody>
            <a:bodyPr spcFirstLastPara="1" wrap="square" numCol="1" rtlCol="0">
              <a:prstTxWarp prst="textArchDown">
                <a:avLst>
                  <a:gd name="adj" fmla="val 1812844"/>
                </a:avLst>
              </a:prstTxWarp>
              <a:noAutofit/>
            </a:bodyPr>
            <a:lstStyle/>
            <a:p>
              <a:pPr algn="ctr">
                <a:spcAft>
                  <a:spcPts val="0"/>
                </a:spcAft>
              </a:pPr>
              <a:r>
                <a:rPr lang="en-US" sz="1200" kern="1200" dirty="0" err="1">
                  <a:solidFill>
                    <a:srgbClr val="000000"/>
                  </a:solidFill>
                  <a:effectLst/>
                  <a:latin typeface="Calibri"/>
                  <a:ea typeface="SimSun"/>
                </a:rPr>
                <a:t>Interpretação</a:t>
              </a:r>
              <a:endParaRPr lang="en-GB" sz="1050" dirty="0">
                <a:effectLst/>
                <a:latin typeface="Times New Roman"/>
                <a:ea typeface="SimSun"/>
              </a:endParaRPr>
            </a:p>
          </p:txBody>
        </p:sp>
      </p:grpSp>
      <p:grpSp>
        <p:nvGrpSpPr>
          <p:cNvPr id="86" name="Group 85"/>
          <p:cNvGrpSpPr/>
          <p:nvPr/>
        </p:nvGrpSpPr>
        <p:grpSpPr>
          <a:xfrm>
            <a:off x="7480300" y="5381625"/>
            <a:ext cx="1801840" cy="990600"/>
            <a:chOff x="-194380" y="0"/>
            <a:chExt cx="2092850" cy="1177713"/>
          </a:xfrm>
        </p:grpSpPr>
        <p:pic>
          <p:nvPicPr>
            <p:cNvPr id="87" name="Graphic 25"/>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295275" y="0"/>
              <a:ext cx="1027430" cy="1027430"/>
            </a:xfrm>
            <a:prstGeom prst="rect">
              <a:avLst/>
            </a:prstGeom>
          </p:spPr>
        </p:pic>
        <p:sp>
          <p:nvSpPr>
            <p:cNvPr id="88" name="TextBox 26"/>
            <p:cNvSpPr txBox="1"/>
            <p:nvPr/>
          </p:nvSpPr>
          <p:spPr>
            <a:xfrm>
              <a:off x="-194380" y="513715"/>
              <a:ext cx="2092850" cy="663998"/>
            </a:xfrm>
            <a:prstGeom prst="rect">
              <a:avLst/>
            </a:prstGeom>
            <a:noFill/>
          </p:spPr>
          <p:txBody>
            <a:bodyPr spcFirstLastPara="1" wrap="square" numCol="1" rtlCol="0">
              <a:prstTxWarp prst="textArchDown">
                <a:avLst>
                  <a:gd name="adj" fmla="val 1812844"/>
                </a:avLst>
              </a:prstTxWarp>
              <a:noAutofit/>
            </a:bodyPr>
            <a:lstStyle/>
            <a:p>
              <a:pPr algn="ctr">
                <a:spcAft>
                  <a:spcPts val="0"/>
                </a:spcAft>
              </a:pPr>
              <a:r>
                <a:rPr lang="en-US" sz="2000" kern="1200" dirty="0" err="1">
                  <a:solidFill>
                    <a:srgbClr val="000000"/>
                  </a:solidFill>
                  <a:effectLst/>
                  <a:latin typeface="Calibri"/>
                  <a:ea typeface="SimSun"/>
                </a:rPr>
                <a:t>Engajamento</a:t>
              </a:r>
              <a:r>
                <a:rPr lang="en-US" sz="2000" kern="1200" dirty="0">
                  <a:solidFill>
                    <a:srgbClr val="000000"/>
                  </a:solidFill>
                  <a:effectLst/>
                  <a:latin typeface="Calibri"/>
                  <a:ea typeface="SimSun"/>
                </a:rPr>
                <a:t> com </a:t>
              </a:r>
              <a:r>
                <a:rPr lang="en-US" sz="2000" kern="1200" dirty="0" err="1">
                  <a:solidFill>
                    <a:srgbClr val="000000"/>
                  </a:solidFill>
                  <a:effectLst/>
                  <a:latin typeface="Calibri"/>
                  <a:ea typeface="SimSun"/>
                </a:rPr>
                <a:t>os</a:t>
              </a:r>
              <a:r>
                <a:rPr lang="en-US" sz="2000" kern="1200" dirty="0">
                  <a:solidFill>
                    <a:srgbClr val="000000"/>
                  </a:solidFill>
                  <a:effectLst/>
                  <a:latin typeface="Calibri"/>
                  <a:ea typeface="SimSun"/>
                </a:rPr>
                <a:t> Dados</a:t>
              </a:r>
              <a:endParaRPr lang="en-GB" sz="1600" dirty="0">
                <a:effectLst/>
                <a:latin typeface="Times New Roman"/>
                <a:ea typeface="SimSun"/>
              </a:endParaRPr>
            </a:p>
          </p:txBody>
        </p:sp>
      </p:grpSp>
      <p:grpSp>
        <p:nvGrpSpPr>
          <p:cNvPr id="89" name="Group 88"/>
          <p:cNvGrpSpPr/>
          <p:nvPr/>
        </p:nvGrpSpPr>
        <p:grpSpPr>
          <a:xfrm>
            <a:off x="9103996" y="3857625"/>
            <a:ext cx="1576704" cy="968659"/>
            <a:chOff x="-77000" y="0"/>
            <a:chExt cx="1797685" cy="1169258"/>
          </a:xfrm>
        </p:grpSpPr>
        <p:pic>
          <p:nvPicPr>
            <p:cNvPr id="90" name="Graphic 37"/>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276225" y="0"/>
              <a:ext cx="1027430" cy="1027430"/>
            </a:xfrm>
            <a:prstGeom prst="rect">
              <a:avLst/>
            </a:prstGeom>
          </p:spPr>
        </p:pic>
        <p:sp>
          <p:nvSpPr>
            <p:cNvPr id="91" name="TextBox 38"/>
            <p:cNvSpPr txBox="1"/>
            <p:nvPr/>
          </p:nvSpPr>
          <p:spPr>
            <a:xfrm>
              <a:off x="-77000" y="708248"/>
              <a:ext cx="1797685" cy="461010"/>
            </a:xfrm>
            <a:prstGeom prst="rect">
              <a:avLst/>
            </a:prstGeom>
            <a:noFill/>
          </p:spPr>
          <p:txBody>
            <a:bodyPr spcFirstLastPara="1" wrap="square" numCol="1" rtlCol="0">
              <a:prstTxWarp prst="textArchDown">
                <a:avLst>
                  <a:gd name="adj" fmla="val 1812844"/>
                </a:avLst>
              </a:prstTxWarp>
              <a:noAutofit/>
            </a:bodyPr>
            <a:lstStyle/>
            <a:p>
              <a:pPr algn="ctr">
                <a:spcAft>
                  <a:spcPts val="0"/>
                </a:spcAft>
              </a:pPr>
              <a:r>
                <a:rPr lang="en-US" sz="1200" kern="1200" dirty="0" err="1">
                  <a:solidFill>
                    <a:srgbClr val="000000"/>
                  </a:solidFill>
                  <a:effectLst/>
                  <a:latin typeface="Calibri"/>
                  <a:ea typeface="SimSun"/>
                </a:rPr>
                <a:t>Planos</a:t>
              </a:r>
              <a:r>
                <a:rPr lang="en-US" sz="1200" kern="1200" dirty="0">
                  <a:solidFill>
                    <a:srgbClr val="000000"/>
                  </a:solidFill>
                  <a:effectLst/>
                  <a:latin typeface="Calibri"/>
                  <a:ea typeface="SimSun"/>
                </a:rPr>
                <a:t> &amp; </a:t>
              </a:r>
              <a:r>
                <a:rPr lang="en-US" sz="1200" kern="1200" dirty="0" err="1">
                  <a:solidFill>
                    <a:srgbClr val="000000"/>
                  </a:solidFill>
                  <a:effectLst/>
                  <a:latin typeface="Calibri"/>
                  <a:ea typeface="SimSun"/>
                </a:rPr>
                <a:t>Métodos</a:t>
              </a:r>
              <a:endParaRPr lang="en-GB" sz="1050" dirty="0">
                <a:effectLst/>
                <a:latin typeface="Times New Roman"/>
                <a:ea typeface="SimSun"/>
              </a:endParaRPr>
            </a:p>
          </p:txBody>
        </p:sp>
      </p:grpSp>
      <p:grpSp>
        <p:nvGrpSpPr>
          <p:cNvPr id="92" name="Group 91"/>
          <p:cNvGrpSpPr/>
          <p:nvPr/>
        </p:nvGrpSpPr>
        <p:grpSpPr>
          <a:xfrm>
            <a:off x="9080500" y="2333625"/>
            <a:ext cx="1721485" cy="1017153"/>
            <a:chOff x="0" y="0"/>
            <a:chExt cx="1721851" cy="1017527"/>
          </a:xfrm>
        </p:grpSpPr>
        <p:sp>
          <p:nvSpPr>
            <p:cNvPr id="93" name="TextBox 29"/>
            <p:cNvSpPr txBox="1"/>
            <p:nvPr/>
          </p:nvSpPr>
          <p:spPr>
            <a:xfrm>
              <a:off x="0" y="631105"/>
              <a:ext cx="1721851" cy="386422"/>
            </a:xfrm>
            <a:prstGeom prst="rect">
              <a:avLst/>
            </a:prstGeom>
            <a:noFill/>
          </p:spPr>
          <p:txBody>
            <a:bodyPr spcFirstLastPara="1" wrap="square" numCol="1" rtlCol="0">
              <a:prstTxWarp prst="textArchDown">
                <a:avLst>
                  <a:gd name="adj" fmla="val 1812844"/>
                </a:avLst>
              </a:prstTxWarp>
              <a:noAutofit/>
            </a:bodyPr>
            <a:lstStyle/>
            <a:p>
              <a:pPr algn="ctr">
                <a:spcAft>
                  <a:spcPts val="0"/>
                </a:spcAft>
              </a:pPr>
              <a:r>
                <a:rPr lang="en-US" sz="1200" kern="1200">
                  <a:solidFill>
                    <a:srgbClr val="000000"/>
                  </a:solidFill>
                  <a:effectLst/>
                  <a:latin typeface="Calibri"/>
                  <a:ea typeface="SimSun"/>
                </a:rPr>
                <a:t>Foco &amp; Perguntas</a:t>
              </a:r>
              <a:endParaRPr lang="en-GB" sz="1050">
                <a:effectLst/>
                <a:latin typeface="Times New Roman"/>
                <a:ea typeface="SimSun"/>
              </a:endParaRPr>
            </a:p>
          </p:txBody>
        </p:sp>
        <p:pic>
          <p:nvPicPr>
            <p:cNvPr id="94" name="Graphic 28"/>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368490" y="0"/>
              <a:ext cx="914400" cy="900752"/>
            </a:xfrm>
            <a:prstGeom prst="rect">
              <a:avLst/>
            </a:prstGeom>
          </p:spPr>
        </p:pic>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616464" y="643135"/>
            <a:ext cx="2351209" cy="568744"/>
          </a:xfrm>
          <a:prstGeom prst="rect">
            <a:avLst/>
          </a:prstGeom>
          <a:solidFill>
            <a:srgbClr val="D9F1F6"/>
          </a:solidFill>
        </p:spPr>
        <p:txBody>
          <a:bodyPr vert="horz" wrap="square" lIns="0" tIns="14604" rIns="0" bIns="0" rtlCol="0">
            <a:spAutoFit/>
          </a:bodyPr>
          <a:lstStyle/>
          <a:p>
            <a:pPr marL="26035">
              <a:lnSpc>
                <a:spcPct val="100000"/>
              </a:lnSpc>
              <a:spcBef>
                <a:spcPts val="115"/>
              </a:spcBef>
            </a:pPr>
            <a:r>
              <a:rPr sz="1800" b="1" dirty="0">
                <a:solidFill>
                  <a:srgbClr val="1A616F"/>
                </a:solidFill>
                <a:latin typeface="Arial" panose="020B0604020202020204"/>
                <a:cs typeface="Arial" panose="020B0604020202020204"/>
              </a:rPr>
              <a:t>Parte f. Escolhendo um foco de pesquisa</a:t>
            </a:r>
          </a:p>
        </p:txBody>
      </p:sp>
      <p:sp>
        <p:nvSpPr>
          <p:cNvPr id="3" name="object 3"/>
          <p:cNvSpPr txBox="1"/>
          <p:nvPr/>
        </p:nvSpPr>
        <p:spPr>
          <a:xfrm>
            <a:off x="637541" y="1962784"/>
            <a:ext cx="4792126" cy="1377941"/>
          </a:xfrm>
          <a:prstGeom prst="rect">
            <a:avLst/>
          </a:prstGeom>
          <a:ln w="31733">
            <a:solidFill>
              <a:srgbClr val="2791A6"/>
            </a:solidFill>
          </a:ln>
        </p:spPr>
        <p:txBody>
          <a:bodyPr vert="horz" wrap="square" lIns="0" tIns="36830" rIns="0" bIns="0" rtlCol="0">
            <a:spAutoFit/>
          </a:bodyPr>
          <a:lstStyle/>
          <a:p>
            <a:pPr marL="83820" marR="94615" algn="just">
              <a:lnSpc>
                <a:spcPct val="121000"/>
              </a:lnSpc>
              <a:spcBef>
                <a:spcPts val="290"/>
              </a:spcBef>
            </a:pPr>
            <a:r>
              <a:rPr sz="1200" dirty="0">
                <a:latin typeface="Arial" panose="020B0604020202020204" pitchFamily="34" charset="0"/>
                <a:cs typeface="Arial" panose="020B0604020202020204" pitchFamily="34" charset="0"/>
              </a:rPr>
              <a:t>Gerar uma pergunta de pesquisa pode ser desafiador porque há tantas possibilidades: uma regra geral para perguntas de pesquisa é estreitar seu foco em algo que você pode realizar. Você pode </a:t>
            </a:r>
            <a:r>
              <a:rPr sz="1200" dirty="0" err="1">
                <a:latin typeface="Arial" panose="020B0604020202020204" pitchFamily="34" charset="0"/>
                <a:cs typeface="Arial" panose="020B0604020202020204" pitchFamily="34" charset="0"/>
              </a:rPr>
              <a:t>ter</a:t>
            </a:r>
            <a:r>
              <a:rPr sz="1200" dirty="0">
                <a:latin typeface="Arial" panose="020B0604020202020204" pitchFamily="34" charset="0"/>
                <a:cs typeface="Arial" panose="020B0604020202020204" pitchFamily="34" charset="0"/>
              </a:rPr>
              <a:t> </a:t>
            </a:r>
            <a:r>
              <a:rPr lang="pt-BR" sz="1200" dirty="0">
                <a:latin typeface="Arial" panose="020B0604020202020204" pitchFamily="34" charset="0"/>
                <a:cs typeface="Arial" panose="020B0604020202020204" pitchFamily="34" charset="0"/>
              </a:rPr>
              <a:t>como </a:t>
            </a:r>
            <a:r>
              <a:rPr sz="1200" dirty="0" err="1">
                <a:latin typeface="Arial" panose="020B0604020202020204" pitchFamily="34" charset="0"/>
                <a:cs typeface="Arial" panose="020B0604020202020204" pitchFamily="34" charset="0"/>
              </a:rPr>
              <a:t>objetivo</a:t>
            </a:r>
            <a:r>
              <a:rPr sz="1200" dirty="0">
                <a:latin typeface="Arial" panose="020B0604020202020204" pitchFamily="34" charset="0"/>
                <a:cs typeface="Arial" panose="020B0604020202020204" pitchFamily="34" charset="0"/>
              </a:rPr>
              <a:t> geral de que todos os alunos da sua turma participem, elaborem as ideias uns dos outros e desafiem uns aos outros, mas isso é muito amplo para se </a:t>
            </a:r>
            <a:r>
              <a:rPr sz="1200" dirty="0" err="1">
                <a:latin typeface="Arial" panose="020B0604020202020204" pitchFamily="34" charset="0"/>
                <a:cs typeface="Arial" panose="020B0604020202020204" pitchFamily="34" charset="0"/>
              </a:rPr>
              <a:t>concentrar</a:t>
            </a:r>
            <a:r>
              <a:rPr sz="1200" dirty="0">
                <a:latin typeface="Arial" panose="020B0604020202020204" pitchFamily="34" charset="0"/>
                <a:cs typeface="Arial" panose="020B0604020202020204" pitchFamily="34" charset="0"/>
              </a:rPr>
              <a:t>!</a:t>
            </a:r>
            <a:endParaRPr lang="en-US" sz="1200" dirty="0">
              <a:latin typeface="Arial" panose="020B0604020202020204" pitchFamily="34" charset="0"/>
              <a:cs typeface="Arial" panose="020B0604020202020204" pitchFamily="34" charset="0"/>
            </a:endParaRPr>
          </a:p>
        </p:txBody>
      </p:sp>
      <p:sp>
        <p:nvSpPr>
          <p:cNvPr id="4" name="object 4"/>
          <p:cNvSpPr txBox="1"/>
          <p:nvPr/>
        </p:nvSpPr>
        <p:spPr>
          <a:xfrm>
            <a:off x="3517900" y="792897"/>
            <a:ext cx="3505200" cy="246221"/>
          </a:xfrm>
          <a:prstGeom prst="rect">
            <a:avLst/>
          </a:prstGeom>
        </p:spPr>
        <p:txBody>
          <a:bodyPr vert="horz" wrap="square" lIns="0" tIns="0" rIns="0" bIns="0" rtlCol="0">
            <a:spAutoFit/>
          </a:bodyPr>
          <a:lstStyle/>
          <a:p>
            <a:pPr marL="12700">
              <a:lnSpc>
                <a:spcPct val="100000"/>
              </a:lnSpc>
            </a:pPr>
            <a:r>
              <a:rPr sz="1600" b="1" dirty="0">
                <a:latin typeface="Arial" panose="020B0604020202020204"/>
                <a:cs typeface="Arial" panose="020B0604020202020204"/>
              </a:rPr>
              <a:t>Gerando uma pergunta de pesquisa</a:t>
            </a:r>
          </a:p>
        </p:txBody>
      </p:sp>
      <p:sp>
        <p:nvSpPr>
          <p:cNvPr id="6" name="object 6"/>
          <p:cNvSpPr/>
          <p:nvPr/>
        </p:nvSpPr>
        <p:spPr>
          <a:xfrm>
            <a:off x="5589269" y="1968501"/>
            <a:ext cx="4781550" cy="5315585"/>
          </a:xfrm>
          <a:custGeom>
            <a:avLst/>
            <a:gdLst/>
            <a:ahLst/>
            <a:cxnLst/>
            <a:rect l="l" t="t" r="r" b="b"/>
            <a:pathLst>
              <a:path w="4781550" h="5315584">
                <a:moveTo>
                  <a:pt x="0" y="0"/>
                </a:moveTo>
                <a:lnTo>
                  <a:pt x="4781396" y="0"/>
                </a:lnTo>
                <a:lnTo>
                  <a:pt x="4781396" y="5315159"/>
                </a:lnTo>
                <a:lnTo>
                  <a:pt x="0" y="5315159"/>
                </a:lnTo>
                <a:lnTo>
                  <a:pt x="0" y="0"/>
                </a:lnTo>
                <a:close/>
              </a:path>
            </a:pathLst>
          </a:custGeom>
          <a:ln w="31733">
            <a:solidFill>
              <a:srgbClr val="2791A6"/>
            </a:solidFill>
          </a:ln>
        </p:spPr>
        <p:txBody>
          <a:bodyPr wrap="square" lIns="0" tIns="0" rIns="0" bIns="0" rtlCol="0"/>
          <a:lstStyle/>
          <a:p>
            <a:endParaRPr/>
          </a:p>
        </p:txBody>
      </p:sp>
      <p:sp>
        <p:nvSpPr>
          <p:cNvPr id="7" name="object 7"/>
          <p:cNvSpPr txBox="1"/>
          <p:nvPr/>
        </p:nvSpPr>
        <p:spPr>
          <a:xfrm>
            <a:off x="5576449" y="1955681"/>
            <a:ext cx="4809490" cy="5343525"/>
          </a:xfrm>
          <a:prstGeom prst="rect">
            <a:avLst/>
          </a:prstGeom>
        </p:spPr>
        <p:txBody>
          <a:bodyPr vert="horz" wrap="square" lIns="0" tIns="10795" rIns="0" bIns="0" rtlCol="0">
            <a:spAutoFit/>
          </a:bodyPr>
          <a:lstStyle/>
          <a:p>
            <a:pPr marL="55880" marR="180975">
              <a:lnSpc>
                <a:spcPct val="121000"/>
              </a:lnSpc>
              <a:spcBef>
                <a:spcPts val="85"/>
              </a:spcBef>
            </a:pPr>
            <a:r>
              <a:rPr sz="1200" spc="-90" dirty="0">
                <a:latin typeface="Arial Unicode MS" panose="020B0604020202020204" charset="-122"/>
                <a:cs typeface="Arial Unicode MS" panose="020B0604020202020204" charset="-122"/>
              </a:rPr>
              <a:t>The </a:t>
            </a:r>
            <a:r>
              <a:rPr sz="1200" spc="-25" dirty="0">
                <a:latin typeface="Arial Unicode MS" panose="020B0604020202020204" charset="-122"/>
                <a:cs typeface="Arial Unicode MS" panose="020B0604020202020204" charset="-122"/>
              </a:rPr>
              <a:t>following </a:t>
            </a:r>
            <a:r>
              <a:rPr sz="1200" spc="-95" dirty="0">
                <a:latin typeface="Arial Unicode MS" panose="020B0604020202020204" charset="-122"/>
                <a:cs typeface="Arial Unicode MS" panose="020B0604020202020204" charset="-122"/>
              </a:rPr>
              <a:t>pages </a:t>
            </a:r>
            <a:r>
              <a:rPr sz="1200" spc="-15" dirty="0">
                <a:latin typeface="Arial Unicode MS" panose="020B0604020202020204" charset="-122"/>
                <a:cs typeface="Arial Unicode MS" panose="020B0604020202020204" charset="-122"/>
              </a:rPr>
              <a:t>offer </a:t>
            </a:r>
            <a:r>
              <a:rPr sz="1200" spc="-60" dirty="0">
                <a:latin typeface="Arial Unicode MS" panose="020B0604020202020204" charset="-122"/>
                <a:cs typeface="Arial Unicode MS" panose="020B0604020202020204" charset="-122"/>
              </a:rPr>
              <a:t>guidance </a:t>
            </a:r>
            <a:r>
              <a:rPr sz="1200" spc="-10" dirty="0">
                <a:latin typeface="Arial Unicode MS" panose="020B0604020202020204" charset="-122"/>
                <a:cs typeface="Arial Unicode MS" panose="020B0604020202020204" charset="-122"/>
              </a:rPr>
              <a:t>for </a:t>
            </a:r>
            <a:r>
              <a:rPr sz="1200" spc="-20" dirty="0">
                <a:latin typeface="Arial Unicode MS" panose="020B0604020202020204" charset="-122"/>
                <a:cs typeface="Arial Unicode MS" panose="020B0604020202020204" charset="-122"/>
              </a:rPr>
              <a:t>different </a:t>
            </a:r>
            <a:r>
              <a:rPr sz="1200" spc="-90" dirty="0">
                <a:latin typeface="Arial Unicode MS" panose="020B0604020202020204" charset="-122"/>
                <a:cs typeface="Arial Unicode MS" panose="020B0604020202020204" charset="-122"/>
              </a:rPr>
              <a:t>ways </a:t>
            </a:r>
            <a:r>
              <a:rPr sz="1200" spc="5" dirty="0">
                <a:latin typeface="Arial Unicode MS" panose="020B0604020202020204" charset="-122"/>
                <a:cs typeface="Arial Unicode MS" panose="020B0604020202020204" charset="-122"/>
              </a:rPr>
              <a:t>to </a:t>
            </a:r>
            <a:r>
              <a:rPr sz="1200" spc="-55" dirty="0">
                <a:latin typeface="Arial Unicode MS" panose="020B0604020202020204" charset="-122"/>
                <a:cs typeface="Arial Unicode MS" panose="020B0604020202020204" charset="-122"/>
              </a:rPr>
              <a:t>generate </a:t>
            </a:r>
            <a:r>
              <a:rPr sz="1200" spc="-65" dirty="0">
                <a:latin typeface="Arial Unicode MS" panose="020B0604020202020204" charset="-122"/>
                <a:cs typeface="Arial Unicode MS" panose="020B0604020202020204" charset="-122"/>
              </a:rPr>
              <a:t>an  </a:t>
            </a:r>
            <a:r>
              <a:rPr sz="1200" spc="-25" dirty="0">
                <a:latin typeface="Arial Unicode MS" panose="020B0604020202020204" charset="-122"/>
                <a:cs typeface="Arial Unicode MS" panose="020B0604020202020204" charset="-122"/>
              </a:rPr>
              <a:t>inquiry </a:t>
            </a:r>
            <a:r>
              <a:rPr sz="1200" spc="-40" dirty="0">
                <a:latin typeface="Arial Unicode MS" panose="020B0604020202020204" charset="-122"/>
                <a:cs typeface="Arial Unicode MS" panose="020B0604020202020204" charset="-122"/>
              </a:rPr>
              <a:t>question, </a:t>
            </a:r>
            <a:r>
              <a:rPr sz="1200" spc="-60" dirty="0">
                <a:latin typeface="Arial Unicode MS" panose="020B0604020202020204" charset="-122"/>
                <a:cs typeface="Arial Unicode MS" panose="020B0604020202020204" charset="-122"/>
              </a:rPr>
              <a:t>and </a:t>
            </a:r>
            <a:r>
              <a:rPr sz="1200" spc="-20" dirty="0">
                <a:latin typeface="Arial Unicode MS" panose="020B0604020202020204" charset="-122"/>
                <a:cs typeface="Arial Unicode MS" panose="020B0604020202020204" charset="-122"/>
              </a:rPr>
              <a:t>it’s </a:t>
            </a:r>
            <a:r>
              <a:rPr sz="1200" spc="-60" dirty="0">
                <a:latin typeface="Arial Unicode MS" panose="020B0604020202020204" charset="-122"/>
                <a:cs typeface="Arial Unicode MS" panose="020B0604020202020204" charset="-122"/>
              </a:rPr>
              <a:t>good </a:t>
            </a:r>
            <a:r>
              <a:rPr sz="1200" spc="5" dirty="0">
                <a:latin typeface="Arial Unicode MS" panose="020B0604020202020204" charset="-122"/>
                <a:cs typeface="Arial Unicode MS" panose="020B0604020202020204" charset="-122"/>
              </a:rPr>
              <a:t>to </a:t>
            </a:r>
            <a:r>
              <a:rPr sz="1200" spc="-40" dirty="0">
                <a:latin typeface="Arial Unicode MS" panose="020B0604020202020204" charset="-122"/>
                <a:cs typeface="Arial Unicode MS" panose="020B0604020202020204" charset="-122"/>
              </a:rPr>
              <a:t>remember </a:t>
            </a:r>
            <a:r>
              <a:rPr sz="1200" spc="-5" dirty="0">
                <a:latin typeface="Arial Unicode MS" panose="020B0604020202020204" charset="-122"/>
                <a:cs typeface="Arial Unicode MS" panose="020B0604020202020204" charset="-122"/>
              </a:rPr>
              <a:t>that </a:t>
            </a:r>
            <a:r>
              <a:rPr sz="1200" spc="-45" dirty="0">
                <a:latin typeface="Arial Unicode MS" panose="020B0604020202020204" charset="-122"/>
                <a:cs typeface="Arial Unicode MS" panose="020B0604020202020204" charset="-122"/>
              </a:rPr>
              <a:t>there’s </a:t>
            </a:r>
            <a:r>
              <a:rPr sz="1200" spc="-40" dirty="0">
                <a:latin typeface="Arial Unicode MS" panose="020B0604020202020204" charset="-122"/>
                <a:cs typeface="Arial Unicode MS" panose="020B0604020202020204" charset="-122"/>
              </a:rPr>
              <a:t>no </a:t>
            </a:r>
            <a:r>
              <a:rPr sz="1200" spc="-55" dirty="0">
                <a:latin typeface="Arial Unicode MS" panose="020B0604020202020204" charset="-122"/>
                <a:cs typeface="Arial Unicode MS" panose="020B0604020202020204" charset="-122"/>
              </a:rPr>
              <a:t>one </a:t>
            </a:r>
            <a:r>
              <a:rPr sz="1200" spc="-15" dirty="0">
                <a:latin typeface="Arial Unicode MS" panose="020B0604020202020204" charset="-122"/>
                <a:cs typeface="Arial Unicode MS" panose="020B0604020202020204" charset="-122"/>
              </a:rPr>
              <a:t>right </a:t>
            </a:r>
            <a:r>
              <a:rPr sz="1200" spc="-70" dirty="0">
                <a:latin typeface="Arial Unicode MS" panose="020B0604020202020204" charset="-122"/>
                <a:cs typeface="Arial Unicode MS" panose="020B0604020202020204" charset="-122"/>
              </a:rPr>
              <a:t>way  </a:t>
            </a:r>
            <a:r>
              <a:rPr sz="1200" spc="5" dirty="0">
                <a:latin typeface="Arial Unicode MS" panose="020B0604020202020204" charset="-122"/>
                <a:cs typeface="Arial Unicode MS" panose="020B0604020202020204" charset="-122"/>
              </a:rPr>
              <a:t>to</a:t>
            </a:r>
            <a:r>
              <a:rPr sz="1200" spc="-60" dirty="0">
                <a:latin typeface="Arial Unicode MS" panose="020B0604020202020204" charset="-122"/>
                <a:cs typeface="Arial Unicode MS" panose="020B0604020202020204" charset="-122"/>
              </a:rPr>
              <a:t> </a:t>
            </a:r>
            <a:r>
              <a:rPr sz="1200" spc="-40" dirty="0">
                <a:latin typeface="Arial Unicode MS" panose="020B0604020202020204" charset="-122"/>
                <a:cs typeface="Arial Unicode MS" panose="020B0604020202020204" charset="-122"/>
              </a:rPr>
              <a:t>do</a:t>
            </a:r>
            <a:r>
              <a:rPr sz="1200" spc="-60" dirty="0">
                <a:latin typeface="Arial Unicode MS" panose="020B0604020202020204" charset="-122"/>
                <a:cs typeface="Arial Unicode MS" panose="020B0604020202020204" charset="-122"/>
              </a:rPr>
              <a:t> </a:t>
            </a:r>
            <a:r>
              <a:rPr sz="1200" spc="10" dirty="0">
                <a:latin typeface="Arial Unicode MS" panose="020B0604020202020204" charset="-122"/>
                <a:cs typeface="Arial Unicode MS" panose="020B0604020202020204" charset="-122"/>
              </a:rPr>
              <a:t>it.</a:t>
            </a:r>
            <a:r>
              <a:rPr sz="1200" spc="-60" dirty="0">
                <a:latin typeface="Arial Unicode MS" panose="020B0604020202020204" charset="-122"/>
                <a:cs typeface="Arial Unicode MS" panose="020B0604020202020204" charset="-122"/>
              </a:rPr>
              <a:t> </a:t>
            </a:r>
            <a:r>
              <a:rPr sz="1200" spc="-70" dirty="0">
                <a:latin typeface="Arial Unicode MS" panose="020B0604020202020204" charset="-122"/>
                <a:cs typeface="Arial Unicode MS" panose="020B0604020202020204" charset="-122"/>
              </a:rPr>
              <a:t>However,</a:t>
            </a:r>
            <a:r>
              <a:rPr sz="1200" spc="-60" dirty="0">
                <a:latin typeface="Arial Unicode MS" panose="020B0604020202020204" charset="-122"/>
                <a:cs typeface="Arial Unicode MS" panose="020B0604020202020204" charset="-122"/>
              </a:rPr>
              <a:t> </a:t>
            </a:r>
            <a:r>
              <a:rPr sz="1200" spc="-25" dirty="0">
                <a:latin typeface="Arial Unicode MS" panose="020B0604020202020204" charset="-122"/>
                <a:cs typeface="Arial Unicode MS" panose="020B0604020202020204" charset="-122"/>
              </a:rPr>
              <a:t>there</a:t>
            </a:r>
            <a:r>
              <a:rPr sz="1200" spc="-60" dirty="0">
                <a:latin typeface="Arial Unicode MS" panose="020B0604020202020204" charset="-122"/>
                <a:cs typeface="Arial Unicode MS" panose="020B0604020202020204" charset="-122"/>
              </a:rPr>
              <a:t> </a:t>
            </a:r>
            <a:r>
              <a:rPr sz="1200" spc="-55" dirty="0">
                <a:latin typeface="Arial Unicode MS" panose="020B0604020202020204" charset="-122"/>
                <a:cs typeface="Arial Unicode MS" panose="020B0604020202020204" charset="-122"/>
              </a:rPr>
              <a:t>are</a:t>
            </a:r>
            <a:r>
              <a:rPr sz="1200" spc="-60" dirty="0">
                <a:latin typeface="Arial Unicode MS" panose="020B0604020202020204" charset="-122"/>
                <a:cs typeface="Arial Unicode MS" panose="020B0604020202020204" charset="-122"/>
              </a:rPr>
              <a:t> </a:t>
            </a:r>
            <a:r>
              <a:rPr sz="1200" spc="-75" dirty="0">
                <a:latin typeface="Arial Unicode MS" panose="020B0604020202020204" charset="-122"/>
                <a:cs typeface="Arial Unicode MS" panose="020B0604020202020204" charset="-122"/>
              </a:rPr>
              <a:t>some</a:t>
            </a:r>
            <a:r>
              <a:rPr sz="1200" spc="-60" dirty="0">
                <a:latin typeface="Arial Unicode MS" panose="020B0604020202020204" charset="-122"/>
                <a:cs typeface="Arial Unicode MS" panose="020B0604020202020204" charset="-122"/>
              </a:rPr>
              <a:t> </a:t>
            </a:r>
            <a:r>
              <a:rPr sz="1200" spc="-45" dirty="0">
                <a:latin typeface="Arial Unicode MS" panose="020B0604020202020204" charset="-122"/>
                <a:cs typeface="Arial Unicode MS" panose="020B0604020202020204" charset="-122"/>
              </a:rPr>
              <a:t>principles</a:t>
            </a:r>
            <a:r>
              <a:rPr sz="1200" spc="-55" dirty="0">
                <a:latin typeface="Arial Unicode MS" panose="020B0604020202020204" charset="-122"/>
                <a:cs typeface="Arial Unicode MS" panose="020B0604020202020204" charset="-122"/>
              </a:rPr>
              <a:t> </a:t>
            </a:r>
            <a:r>
              <a:rPr sz="1200" spc="5" dirty="0">
                <a:latin typeface="Arial Unicode MS" panose="020B0604020202020204" charset="-122"/>
                <a:cs typeface="Arial Unicode MS" panose="020B0604020202020204" charset="-122"/>
              </a:rPr>
              <a:t>to</a:t>
            </a:r>
            <a:r>
              <a:rPr sz="1200" spc="-60" dirty="0">
                <a:latin typeface="Arial Unicode MS" panose="020B0604020202020204" charset="-122"/>
                <a:cs typeface="Arial Unicode MS" panose="020B0604020202020204" charset="-122"/>
              </a:rPr>
              <a:t> </a:t>
            </a:r>
            <a:r>
              <a:rPr sz="1200" spc="-70" dirty="0">
                <a:latin typeface="Arial Unicode MS" panose="020B0604020202020204" charset="-122"/>
                <a:cs typeface="Arial Unicode MS" panose="020B0604020202020204" charset="-122"/>
              </a:rPr>
              <a:t>keep</a:t>
            </a:r>
            <a:r>
              <a:rPr sz="1200" spc="-60" dirty="0">
                <a:latin typeface="Arial Unicode MS" panose="020B0604020202020204" charset="-122"/>
                <a:cs typeface="Arial Unicode MS" panose="020B0604020202020204" charset="-122"/>
              </a:rPr>
              <a:t> </a:t>
            </a:r>
            <a:r>
              <a:rPr sz="1200" spc="-20" dirty="0">
                <a:latin typeface="Arial Unicode MS" panose="020B0604020202020204" charset="-122"/>
                <a:cs typeface="Arial Unicode MS" panose="020B0604020202020204" charset="-122"/>
              </a:rPr>
              <a:t>in</a:t>
            </a:r>
            <a:r>
              <a:rPr sz="1200" spc="-60" dirty="0">
                <a:latin typeface="Arial Unicode MS" panose="020B0604020202020204" charset="-122"/>
                <a:cs typeface="Arial Unicode MS" panose="020B0604020202020204" charset="-122"/>
              </a:rPr>
              <a:t> </a:t>
            </a:r>
            <a:r>
              <a:rPr sz="1200" spc="-30" dirty="0">
                <a:latin typeface="Arial Unicode MS" panose="020B0604020202020204" charset="-122"/>
                <a:cs typeface="Arial Unicode MS" panose="020B0604020202020204" charset="-122"/>
              </a:rPr>
              <a:t>mind</a:t>
            </a:r>
            <a:r>
              <a:rPr sz="1200" spc="-60" dirty="0">
                <a:latin typeface="Arial Unicode MS" panose="020B0604020202020204" charset="-122"/>
                <a:cs typeface="Arial Unicode MS" panose="020B0604020202020204" charset="-122"/>
              </a:rPr>
              <a:t> </a:t>
            </a:r>
            <a:r>
              <a:rPr sz="1200" spc="-40" dirty="0">
                <a:latin typeface="Arial Unicode MS" panose="020B0604020202020204" charset="-122"/>
                <a:cs typeface="Arial Unicode MS" panose="020B0604020202020204" charset="-122"/>
              </a:rPr>
              <a:t>when</a:t>
            </a:r>
            <a:r>
              <a:rPr sz="1200" spc="-60" dirty="0">
                <a:latin typeface="Arial Unicode MS" panose="020B0604020202020204" charset="-122"/>
                <a:cs typeface="Arial Unicode MS" panose="020B0604020202020204" charset="-122"/>
              </a:rPr>
              <a:t> coming  </a:t>
            </a:r>
            <a:r>
              <a:rPr sz="1200" spc="-40" dirty="0">
                <a:latin typeface="Arial Unicode MS" panose="020B0604020202020204" charset="-122"/>
                <a:cs typeface="Arial Unicode MS" panose="020B0604020202020204" charset="-122"/>
              </a:rPr>
              <a:t>up </a:t>
            </a:r>
            <a:r>
              <a:rPr sz="1200" spc="5" dirty="0">
                <a:latin typeface="Arial Unicode MS" panose="020B0604020202020204" charset="-122"/>
                <a:cs typeface="Arial Unicode MS" panose="020B0604020202020204" charset="-122"/>
              </a:rPr>
              <a:t>with </a:t>
            </a:r>
            <a:r>
              <a:rPr sz="1200" spc="-65" dirty="0">
                <a:latin typeface="Arial Unicode MS" panose="020B0604020202020204" charset="-122"/>
                <a:cs typeface="Arial Unicode MS" panose="020B0604020202020204" charset="-122"/>
              </a:rPr>
              <a:t>an </a:t>
            </a:r>
            <a:r>
              <a:rPr sz="1200" spc="-25" dirty="0">
                <a:latin typeface="Arial Unicode MS" panose="020B0604020202020204" charset="-122"/>
                <a:cs typeface="Arial Unicode MS" panose="020B0604020202020204" charset="-122"/>
              </a:rPr>
              <a:t>inquiry</a:t>
            </a:r>
            <a:r>
              <a:rPr sz="1200" spc="-220" dirty="0">
                <a:latin typeface="Arial Unicode MS" panose="020B0604020202020204" charset="-122"/>
                <a:cs typeface="Arial Unicode MS" panose="020B0604020202020204" charset="-122"/>
              </a:rPr>
              <a:t> </a:t>
            </a:r>
            <a:r>
              <a:rPr sz="1200" spc="-35" dirty="0">
                <a:latin typeface="Arial Unicode MS" panose="020B0604020202020204" charset="-122"/>
                <a:cs typeface="Arial Unicode MS" panose="020B0604020202020204" charset="-122"/>
              </a:rPr>
              <a:t>question:</a:t>
            </a:r>
            <a:endParaRPr sz="1200">
              <a:latin typeface="Arial Unicode MS" panose="020B0604020202020204" charset="-122"/>
              <a:cs typeface="Arial Unicode MS" panose="020B0604020202020204" charset="-122"/>
            </a:endParaRPr>
          </a:p>
          <a:p>
            <a:pPr>
              <a:lnSpc>
                <a:spcPct val="100000"/>
              </a:lnSpc>
              <a:spcBef>
                <a:spcPts val="20"/>
              </a:spcBef>
            </a:pPr>
            <a:endParaRPr sz="1500">
              <a:latin typeface="Times New Roman" panose="02020603050405020304"/>
              <a:cs typeface="Times New Roman" panose="02020603050405020304"/>
            </a:endParaRPr>
          </a:p>
          <a:p>
            <a:pPr marL="55880" marR="121920">
              <a:lnSpc>
                <a:spcPct val="120000"/>
              </a:lnSpc>
            </a:pPr>
            <a:r>
              <a:rPr sz="1200" spc="-35" dirty="0">
                <a:latin typeface="Arial Unicode MS" panose="020B0604020202020204" charset="-122"/>
                <a:cs typeface="Arial Unicode MS" panose="020B0604020202020204" charset="-122"/>
              </a:rPr>
              <a:t>· </a:t>
            </a:r>
            <a:r>
              <a:rPr sz="1200" spc="15" dirty="0">
                <a:latin typeface="Arial Unicode MS" panose="020B0604020202020204" charset="-122"/>
                <a:cs typeface="Arial Unicode MS" panose="020B0604020202020204" charset="-122"/>
              </a:rPr>
              <a:t>It</a:t>
            </a:r>
            <a:r>
              <a:rPr sz="1200" spc="-225" dirty="0">
                <a:latin typeface="Arial Unicode MS" panose="020B0604020202020204" charset="-122"/>
                <a:cs typeface="Arial Unicode MS" panose="020B0604020202020204" charset="-122"/>
              </a:rPr>
              <a:t> </a:t>
            </a:r>
            <a:r>
              <a:rPr sz="1200" spc="-50" dirty="0">
                <a:latin typeface="Arial Unicode MS" panose="020B0604020202020204" charset="-122"/>
                <a:cs typeface="Arial Unicode MS" panose="020B0604020202020204" charset="-122"/>
              </a:rPr>
              <a:t>should </a:t>
            </a:r>
            <a:r>
              <a:rPr sz="1200" spc="-60" dirty="0">
                <a:latin typeface="Arial Unicode MS" panose="020B0604020202020204" charset="-122"/>
                <a:cs typeface="Arial Unicode MS" panose="020B0604020202020204" charset="-122"/>
              </a:rPr>
              <a:t>be </a:t>
            </a:r>
            <a:r>
              <a:rPr sz="1200" spc="-80" dirty="0">
                <a:latin typeface="Arial Unicode MS" panose="020B0604020202020204" charset="-122"/>
                <a:cs typeface="Arial Unicode MS" panose="020B0604020202020204" charset="-122"/>
              </a:rPr>
              <a:t>based </a:t>
            </a:r>
            <a:r>
              <a:rPr sz="1200" spc="-40" dirty="0">
                <a:latin typeface="Arial Unicode MS" panose="020B0604020202020204" charset="-122"/>
                <a:cs typeface="Arial Unicode MS" panose="020B0604020202020204" charset="-122"/>
              </a:rPr>
              <a:t>on </a:t>
            </a:r>
            <a:r>
              <a:rPr sz="1200" spc="-95" dirty="0">
                <a:latin typeface="Arial Unicode MS" panose="020B0604020202020204" charset="-122"/>
                <a:cs typeface="Arial Unicode MS" panose="020B0604020202020204" charset="-122"/>
              </a:rPr>
              <a:t>a </a:t>
            </a:r>
            <a:r>
              <a:rPr sz="1200" spc="-40" dirty="0">
                <a:latin typeface="Arial Unicode MS" panose="020B0604020202020204" charset="-122"/>
                <a:cs typeface="Arial Unicode MS" panose="020B0604020202020204" charset="-122"/>
              </a:rPr>
              <a:t>real </a:t>
            </a:r>
            <a:r>
              <a:rPr sz="1200" spc="-80" dirty="0">
                <a:latin typeface="Arial Unicode MS" panose="020B0604020202020204" charset="-122"/>
                <a:cs typeface="Arial Unicode MS" panose="020B0604020202020204" charset="-122"/>
              </a:rPr>
              <a:t>issue </a:t>
            </a:r>
            <a:r>
              <a:rPr sz="1200" spc="-5" dirty="0">
                <a:latin typeface="Arial Unicode MS" panose="020B0604020202020204" charset="-122"/>
                <a:cs typeface="Arial Unicode MS" panose="020B0604020202020204" charset="-122"/>
              </a:rPr>
              <a:t>that </a:t>
            </a:r>
            <a:r>
              <a:rPr sz="1200" spc="-50" dirty="0">
                <a:latin typeface="Arial Unicode MS" panose="020B0604020202020204" charset="-122"/>
                <a:cs typeface="Arial Unicode MS" panose="020B0604020202020204" charset="-122"/>
              </a:rPr>
              <a:t>you </a:t>
            </a:r>
            <a:r>
              <a:rPr sz="1200" spc="-75" dirty="0">
                <a:latin typeface="Arial Unicode MS" panose="020B0604020202020204" charset="-122"/>
                <a:cs typeface="Arial Unicode MS" panose="020B0604020202020204" charset="-122"/>
              </a:rPr>
              <a:t>have </a:t>
            </a:r>
            <a:r>
              <a:rPr sz="1200" spc="-35" dirty="0">
                <a:latin typeface="Arial Unicode MS" panose="020B0604020202020204" charset="-122"/>
                <a:cs typeface="Arial Unicode MS" panose="020B0604020202020204" charset="-122"/>
              </a:rPr>
              <a:t>noticed </a:t>
            </a:r>
            <a:r>
              <a:rPr sz="1200" spc="-20" dirty="0">
                <a:latin typeface="Arial Unicode MS" panose="020B0604020202020204" charset="-122"/>
                <a:cs typeface="Arial Unicode MS" panose="020B0604020202020204" charset="-122"/>
              </a:rPr>
              <a:t>in </a:t>
            </a:r>
            <a:r>
              <a:rPr sz="1200" spc="-35" dirty="0">
                <a:latin typeface="Arial Unicode MS" panose="020B0604020202020204" charset="-122"/>
                <a:cs typeface="Arial Unicode MS" panose="020B0604020202020204" charset="-122"/>
              </a:rPr>
              <a:t>your </a:t>
            </a:r>
            <a:r>
              <a:rPr sz="1200" spc="-65" dirty="0">
                <a:latin typeface="Arial Unicode MS" panose="020B0604020202020204" charset="-122"/>
                <a:cs typeface="Arial Unicode MS" panose="020B0604020202020204" charset="-122"/>
              </a:rPr>
              <a:t>classroom  </a:t>
            </a:r>
            <a:r>
              <a:rPr sz="1200" spc="-90" dirty="0">
                <a:latin typeface="Arial Unicode MS" panose="020B0604020202020204" charset="-122"/>
                <a:cs typeface="Arial Unicode MS" panose="020B0604020202020204" charset="-122"/>
              </a:rPr>
              <a:t>so </a:t>
            </a:r>
            <a:r>
              <a:rPr sz="1200" spc="-5" dirty="0">
                <a:latin typeface="Arial Unicode MS" panose="020B0604020202020204" charset="-122"/>
                <a:cs typeface="Arial Unicode MS" panose="020B0604020202020204" charset="-122"/>
              </a:rPr>
              <a:t>that </a:t>
            </a:r>
            <a:r>
              <a:rPr sz="1200" spc="-15" dirty="0">
                <a:latin typeface="Arial Unicode MS" panose="020B0604020202020204" charset="-122"/>
                <a:cs typeface="Arial Unicode MS" panose="020B0604020202020204" charset="-122"/>
              </a:rPr>
              <a:t>the </a:t>
            </a:r>
            <a:r>
              <a:rPr sz="1200" spc="-25" dirty="0">
                <a:latin typeface="Arial Unicode MS" panose="020B0604020202020204" charset="-122"/>
                <a:cs typeface="Arial Unicode MS" panose="020B0604020202020204" charset="-122"/>
              </a:rPr>
              <a:t>inquiry </a:t>
            </a:r>
            <a:r>
              <a:rPr sz="1200" spc="-65" dirty="0">
                <a:latin typeface="Arial Unicode MS" panose="020B0604020202020204" charset="-122"/>
                <a:cs typeface="Arial Unicode MS" panose="020B0604020202020204" charset="-122"/>
              </a:rPr>
              <a:t>is </a:t>
            </a:r>
            <a:r>
              <a:rPr sz="1200" spc="-40" dirty="0">
                <a:latin typeface="Arial Unicode MS" panose="020B0604020202020204" charset="-122"/>
                <a:cs typeface="Arial Unicode MS" panose="020B0604020202020204" charset="-122"/>
              </a:rPr>
              <a:t>meaningful </a:t>
            </a:r>
            <a:r>
              <a:rPr sz="1200" spc="5" dirty="0">
                <a:latin typeface="Arial Unicode MS" panose="020B0604020202020204" charset="-122"/>
                <a:cs typeface="Arial Unicode MS" panose="020B0604020202020204" charset="-122"/>
              </a:rPr>
              <a:t>to</a:t>
            </a:r>
            <a:r>
              <a:rPr sz="1200" spc="-215" dirty="0">
                <a:latin typeface="Arial Unicode MS" panose="020B0604020202020204" charset="-122"/>
                <a:cs typeface="Arial Unicode MS" panose="020B0604020202020204" charset="-122"/>
              </a:rPr>
              <a:t> </a:t>
            </a:r>
            <a:r>
              <a:rPr sz="1200" spc="-50" dirty="0">
                <a:latin typeface="Arial Unicode MS" panose="020B0604020202020204" charset="-122"/>
                <a:cs typeface="Arial Unicode MS" panose="020B0604020202020204" charset="-122"/>
              </a:rPr>
              <a:t>you.</a:t>
            </a:r>
            <a:endParaRPr sz="1200">
              <a:latin typeface="Arial Unicode MS" panose="020B0604020202020204" charset="-122"/>
              <a:cs typeface="Arial Unicode MS" panose="020B0604020202020204" charset="-122"/>
            </a:endParaRPr>
          </a:p>
          <a:p>
            <a:pPr>
              <a:lnSpc>
                <a:spcPct val="100000"/>
              </a:lnSpc>
              <a:spcBef>
                <a:spcPts val="10"/>
              </a:spcBef>
            </a:pPr>
            <a:endParaRPr sz="1500">
              <a:latin typeface="Times New Roman" panose="02020603050405020304"/>
              <a:cs typeface="Times New Roman" panose="02020603050405020304"/>
            </a:endParaRPr>
          </a:p>
          <a:p>
            <a:pPr marL="55880" marR="339725">
              <a:lnSpc>
                <a:spcPct val="121000"/>
              </a:lnSpc>
            </a:pPr>
            <a:r>
              <a:rPr sz="1200" spc="-35" dirty="0">
                <a:latin typeface="Arial Unicode MS" panose="020B0604020202020204" charset="-122"/>
                <a:cs typeface="Arial Unicode MS" panose="020B0604020202020204" charset="-122"/>
              </a:rPr>
              <a:t>· </a:t>
            </a:r>
            <a:r>
              <a:rPr sz="1200" spc="-85" dirty="0">
                <a:latin typeface="Arial Unicode MS" panose="020B0604020202020204" charset="-122"/>
                <a:cs typeface="Arial Unicode MS" panose="020B0604020202020204" charset="-122"/>
              </a:rPr>
              <a:t>Discussing </a:t>
            </a:r>
            <a:r>
              <a:rPr sz="1200" spc="-35" dirty="0">
                <a:latin typeface="Arial Unicode MS" panose="020B0604020202020204" charset="-122"/>
                <a:cs typeface="Arial Unicode MS" panose="020B0604020202020204" charset="-122"/>
              </a:rPr>
              <a:t>your thoughts </a:t>
            </a:r>
            <a:r>
              <a:rPr sz="1200" spc="5" dirty="0">
                <a:latin typeface="Arial Unicode MS" panose="020B0604020202020204" charset="-122"/>
                <a:cs typeface="Arial Unicode MS" panose="020B0604020202020204" charset="-122"/>
              </a:rPr>
              <a:t>with </a:t>
            </a:r>
            <a:r>
              <a:rPr sz="1200" spc="-15" dirty="0">
                <a:latin typeface="Arial Unicode MS" panose="020B0604020202020204" charset="-122"/>
                <a:cs typeface="Arial Unicode MS" panose="020B0604020202020204" charset="-122"/>
              </a:rPr>
              <a:t>other </a:t>
            </a:r>
            <a:r>
              <a:rPr sz="1200" spc="-70" dirty="0">
                <a:latin typeface="Arial Unicode MS" panose="020B0604020202020204" charset="-122"/>
                <a:cs typeface="Arial Unicode MS" panose="020B0604020202020204" charset="-122"/>
              </a:rPr>
              <a:t>colleagues </a:t>
            </a:r>
            <a:r>
              <a:rPr sz="1200" spc="-80" dirty="0">
                <a:latin typeface="Arial Unicode MS" panose="020B0604020202020204" charset="-122"/>
                <a:cs typeface="Arial Unicode MS" panose="020B0604020202020204" charset="-122"/>
              </a:rPr>
              <a:t>can </a:t>
            </a:r>
            <a:r>
              <a:rPr sz="1200" spc="-35" dirty="0">
                <a:latin typeface="Arial Unicode MS" panose="020B0604020202020204" charset="-122"/>
                <a:cs typeface="Arial Unicode MS" panose="020B0604020202020204" charset="-122"/>
              </a:rPr>
              <a:t>really </a:t>
            </a:r>
            <a:r>
              <a:rPr sz="1200" spc="-40" dirty="0">
                <a:latin typeface="Arial Unicode MS" panose="020B0604020202020204" charset="-122"/>
                <a:cs typeface="Arial Unicode MS" panose="020B0604020202020204" charset="-122"/>
              </a:rPr>
              <a:t>help </a:t>
            </a:r>
            <a:r>
              <a:rPr sz="1200" spc="-50" dirty="0">
                <a:latin typeface="Arial Unicode MS" panose="020B0604020202020204" charset="-122"/>
                <a:cs typeface="Arial Unicode MS" panose="020B0604020202020204" charset="-122"/>
              </a:rPr>
              <a:t>you </a:t>
            </a:r>
            <a:r>
              <a:rPr sz="1200" spc="5" dirty="0">
                <a:latin typeface="Arial Unicode MS" panose="020B0604020202020204" charset="-122"/>
                <a:cs typeface="Arial Unicode MS" panose="020B0604020202020204" charset="-122"/>
              </a:rPr>
              <a:t>to  </a:t>
            </a:r>
            <a:r>
              <a:rPr sz="1200" spc="-65" dirty="0">
                <a:latin typeface="Arial Unicode MS" panose="020B0604020202020204" charset="-122"/>
                <a:cs typeface="Arial Unicode MS" panose="020B0604020202020204" charset="-122"/>
              </a:rPr>
              <a:t>come </a:t>
            </a:r>
            <a:r>
              <a:rPr sz="1200" spc="-40" dirty="0">
                <a:latin typeface="Arial Unicode MS" panose="020B0604020202020204" charset="-122"/>
                <a:cs typeface="Arial Unicode MS" panose="020B0604020202020204" charset="-122"/>
              </a:rPr>
              <a:t>up</a:t>
            </a:r>
            <a:r>
              <a:rPr sz="1200" spc="-65" dirty="0">
                <a:latin typeface="Arial Unicode MS" panose="020B0604020202020204" charset="-122"/>
                <a:cs typeface="Arial Unicode MS" panose="020B0604020202020204" charset="-122"/>
              </a:rPr>
              <a:t> </a:t>
            </a:r>
            <a:r>
              <a:rPr sz="1200" spc="5" dirty="0">
                <a:latin typeface="Arial Unicode MS" panose="020B0604020202020204" charset="-122"/>
                <a:cs typeface="Arial Unicode MS" panose="020B0604020202020204" charset="-122"/>
              </a:rPr>
              <a:t>with</a:t>
            </a:r>
            <a:r>
              <a:rPr sz="1200" spc="-65" dirty="0">
                <a:latin typeface="Arial Unicode MS" panose="020B0604020202020204" charset="-122"/>
                <a:cs typeface="Arial Unicode MS" panose="020B0604020202020204" charset="-122"/>
              </a:rPr>
              <a:t> </a:t>
            </a:r>
            <a:r>
              <a:rPr sz="1200" spc="-95" dirty="0">
                <a:latin typeface="Arial Unicode MS" panose="020B0604020202020204" charset="-122"/>
                <a:cs typeface="Arial Unicode MS" panose="020B0604020202020204" charset="-122"/>
              </a:rPr>
              <a:t>a</a:t>
            </a:r>
            <a:r>
              <a:rPr sz="1200" spc="-65" dirty="0">
                <a:latin typeface="Arial Unicode MS" panose="020B0604020202020204" charset="-122"/>
                <a:cs typeface="Arial Unicode MS" panose="020B0604020202020204" charset="-122"/>
              </a:rPr>
              <a:t> </a:t>
            </a:r>
            <a:r>
              <a:rPr sz="1200" spc="-40" dirty="0">
                <a:latin typeface="Arial Unicode MS" panose="020B0604020202020204" charset="-122"/>
                <a:cs typeface="Arial Unicode MS" panose="020B0604020202020204" charset="-122"/>
              </a:rPr>
              <a:t>question</a:t>
            </a:r>
            <a:r>
              <a:rPr sz="1200" spc="-65" dirty="0">
                <a:latin typeface="Arial Unicode MS" panose="020B0604020202020204" charset="-122"/>
                <a:cs typeface="Arial Unicode MS" panose="020B0604020202020204" charset="-122"/>
              </a:rPr>
              <a:t> </a:t>
            </a:r>
            <a:r>
              <a:rPr sz="1200" spc="-5" dirty="0">
                <a:latin typeface="Arial Unicode MS" panose="020B0604020202020204" charset="-122"/>
                <a:cs typeface="Arial Unicode MS" panose="020B0604020202020204" charset="-122"/>
              </a:rPr>
              <a:t>–</a:t>
            </a:r>
            <a:r>
              <a:rPr sz="1200" spc="-65" dirty="0">
                <a:latin typeface="Arial Unicode MS" panose="020B0604020202020204" charset="-122"/>
                <a:cs typeface="Arial Unicode MS" panose="020B0604020202020204" charset="-122"/>
              </a:rPr>
              <a:t> </a:t>
            </a:r>
            <a:r>
              <a:rPr sz="1200" spc="-10" dirty="0">
                <a:latin typeface="Arial Unicode MS" panose="020B0604020202020204" charset="-122"/>
                <a:cs typeface="Arial Unicode MS" panose="020B0604020202020204" charset="-122"/>
              </a:rPr>
              <a:t>for</a:t>
            </a:r>
            <a:r>
              <a:rPr sz="1200" spc="-65" dirty="0">
                <a:latin typeface="Arial Unicode MS" panose="020B0604020202020204" charset="-122"/>
                <a:cs typeface="Arial Unicode MS" panose="020B0604020202020204" charset="-122"/>
              </a:rPr>
              <a:t> </a:t>
            </a:r>
            <a:r>
              <a:rPr sz="1200" spc="-60" dirty="0">
                <a:latin typeface="Arial Unicode MS" panose="020B0604020202020204" charset="-122"/>
                <a:cs typeface="Arial Unicode MS" panose="020B0604020202020204" charset="-122"/>
              </a:rPr>
              <a:t>example,</a:t>
            </a:r>
            <a:r>
              <a:rPr sz="1200" spc="-65" dirty="0">
                <a:latin typeface="Arial Unicode MS" panose="020B0604020202020204" charset="-122"/>
                <a:cs typeface="Arial Unicode MS" panose="020B0604020202020204" charset="-122"/>
              </a:rPr>
              <a:t> </a:t>
            </a:r>
            <a:r>
              <a:rPr sz="1200" spc="-50" dirty="0">
                <a:latin typeface="Arial Unicode MS" panose="020B0604020202020204" charset="-122"/>
                <a:cs typeface="Arial Unicode MS" panose="020B0604020202020204" charset="-122"/>
              </a:rPr>
              <a:t>you</a:t>
            </a:r>
            <a:r>
              <a:rPr sz="1200" spc="-65" dirty="0">
                <a:latin typeface="Arial Unicode MS" panose="020B0604020202020204" charset="-122"/>
                <a:cs typeface="Arial Unicode MS" panose="020B0604020202020204" charset="-122"/>
              </a:rPr>
              <a:t> </a:t>
            </a:r>
            <a:r>
              <a:rPr sz="1200" spc="-25" dirty="0">
                <a:latin typeface="Arial Unicode MS" panose="020B0604020202020204" charset="-122"/>
                <a:cs typeface="Arial Unicode MS" panose="020B0604020202020204" charset="-122"/>
              </a:rPr>
              <a:t>might</a:t>
            </a:r>
            <a:r>
              <a:rPr sz="1200" spc="-65" dirty="0">
                <a:latin typeface="Arial Unicode MS" panose="020B0604020202020204" charset="-122"/>
                <a:cs typeface="Arial Unicode MS" panose="020B0604020202020204" charset="-122"/>
              </a:rPr>
              <a:t> </a:t>
            </a:r>
            <a:r>
              <a:rPr sz="1200" spc="-50" dirty="0">
                <a:latin typeface="Arial Unicode MS" panose="020B0604020202020204" charset="-122"/>
                <a:cs typeface="Arial Unicode MS" panose="020B0604020202020204" charset="-122"/>
              </a:rPr>
              <a:t>realise</a:t>
            </a:r>
            <a:r>
              <a:rPr sz="1200" spc="-70" dirty="0">
                <a:latin typeface="Arial Unicode MS" panose="020B0604020202020204" charset="-122"/>
                <a:cs typeface="Arial Unicode MS" panose="020B0604020202020204" charset="-122"/>
              </a:rPr>
              <a:t> </a:t>
            </a:r>
            <a:r>
              <a:rPr sz="1200" spc="-5" dirty="0">
                <a:latin typeface="Arial Unicode MS" panose="020B0604020202020204" charset="-122"/>
                <a:cs typeface="Arial Unicode MS" panose="020B0604020202020204" charset="-122"/>
              </a:rPr>
              <a:t>that</a:t>
            </a:r>
            <a:r>
              <a:rPr sz="1200" spc="-65" dirty="0">
                <a:latin typeface="Arial Unicode MS" panose="020B0604020202020204" charset="-122"/>
                <a:cs typeface="Arial Unicode MS" panose="020B0604020202020204" charset="-122"/>
              </a:rPr>
              <a:t> </a:t>
            </a:r>
            <a:r>
              <a:rPr sz="1200" spc="-25" dirty="0">
                <a:latin typeface="Arial Unicode MS" panose="020B0604020202020204" charset="-122"/>
                <a:cs typeface="Arial Unicode MS" panose="020B0604020202020204" charset="-122"/>
              </a:rPr>
              <a:t>all</a:t>
            </a:r>
            <a:r>
              <a:rPr sz="1200" spc="-65" dirty="0">
                <a:latin typeface="Arial Unicode MS" panose="020B0604020202020204" charset="-122"/>
                <a:cs typeface="Arial Unicode MS" panose="020B0604020202020204" charset="-122"/>
              </a:rPr>
              <a:t> </a:t>
            </a:r>
            <a:r>
              <a:rPr sz="1200" spc="-5" dirty="0">
                <a:latin typeface="Arial Unicode MS" panose="020B0604020202020204" charset="-122"/>
                <a:cs typeface="Arial Unicode MS" panose="020B0604020202020204" charset="-122"/>
              </a:rPr>
              <a:t>of</a:t>
            </a:r>
            <a:r>
              <a:rPr sz="1200" spc="-65" dirty="0">
                <a:latin typeface="Arial Unicode MS" panose="020B0604020202020204" charset="-122"/>
                <a:cs typeface="Arial Unicode MS" panose="020B0604020202020204" charset="-122"/>
              </a:rPr>
              <a:t> </a:t>
            </a:r>
            <a:r>
              <a:rPr sz="1200" spc="-15" dirty="0">
                <a:latin typeface="Arial Unicode MS" panose="020B0604020202020204" charset="-122"/>
                <a:cs typeface="Arial Unicode MS" panose="020B0604020202020204" charset="-122"/>
              </a:rPr>
              <a:t>the  </a:t>
            </a:r>
            <a:r>
              <a:rPr sz="1200" spc="-60" dirty="0">
                <a:latin typeface="Arial Unicode MS" panose="020B0604020202020204" charset="-122"/>
                <a:cs typeface="Arial Unicode MS" panose="020B0604020202020204" charset="-122"/>
              </a:rPr>
              <a:t>teachers </a:t>
            </a:r>
            <a:r>
              <a:rPr sz="1200" spc="-20" dirty="0">
                <a:latin typeface="Arial Unicode MS" panose="020B0604020202020204" charset="-122"/>
                <a:cs typeface="Arial Unicode MS" panose="020B0604020202020204" charset="-122"/>
              </a:rPr>
              <a:t>in </a:t>
            </a:r>
            <a:r>
              <a:rPr sz="1200" spc="-35" dirty="0">
                <a:latin typeface="Arial Unicode MS" panose="020B0604020202020204" charset="-122"/>
                <a:cs typeface="Arial Unicode MS" panose="020B0604020202020204" charset="-122"/>
              </a:rPr>
              <a:t>your </a:t>
            </a:r>
            <a:r>
              <a:rPr sz="1200" spc="-40" dirty="0">
                <a:latin typeface="Arial Unicode MS" panose="020B0604020202020204" charset="-122"/>
                <a:cs typeface="Arial Unicode MS" panose="020B0604020202020204" charset="-122"/>
              </a:rPr>
              <a:t>team </a:t>
            </a:r>
            <a:r>
              <a:rPr sz="1200" spc="-75" dirty="0">
                <a:latin typeface="Arial Unicode MS" panose="020B0604020202020204" charset="-122"/>
                <a:cs typeface="Arial Unicode MS" panose="020B0604020202020204" charset="-122"/>
              </a:rPr>
              <a:t>have </a:t>
            </a:r>
            <a:r>
              <a:rPr sz="1200" spc="-35" dirty="0">
                <a:latin typeface="Arial Unicode MS" panose="020B0604020202020204" charset="-122"/>
                <a:cs typeface="Arial Unicode MS" panose="020B0604020202020204" charset="-122"/>
              </a:rPr>
              <a:t>noticed </a:t>
            </a:r>
            <a:r>
              <a:rPr sz="1200" spc="-15" dirty="0">
                <a:latin typeface="Arial Unicode MS" panose="020B0604020202020204" charset="-122"/>
                <a:cs typeface="Arial Unicode MS" panose="020B0604020202020204" charset="-122"/>
              </a:rPr>
              <a:t>the </a:t>
            </a:r>
            <a:r>
              <a:rPr sz="1200" spc="-90" dirty="0">
                <a:latin typeface="Arial Unicode MS" panose="020B0604020202020204" charset="-122"/>
                <a:cs typeface="Arial Unicode MS" panose="020B0604020202020204" charset="-122"/>
              </a:rPr>
              <a:t>same</a:t>
            </a:r>
            <a:r>
              <a:rPr sz="1200" spc="-225" dirty="0">
                <a:latin typeface="Arial Unicode MS" panose="020B0604020202020204" charset="-122"/>
                <a:cs typeface="Arial Unicode MS" panose="020B0604020202020204" charset="-122"/>
              </a:rPr>
              <a:t> </a:t>
            </a:r>
            <a:r>
              <a:rPr sz="1200" spc="-80" dirty="0">
                <a:latin typeface="Arial Unicode MS" panose="020B0604020202020204" charset="-122"/>
                <a:cs typeface="Arial Unicode MS" panose="020B0604020202020204" charset="-122"/>
              </a:rPr>
              <a:t>issue</a:t>
            </a:r>
            <a:endParaRPr sz="1200">
              <a:latin typeface="Arial Unicode MS" panose="020B0604020202020204" charset="-122"/>
              <a:cs typeface="Arial Unicode MS" panose="020B0604020202020204" charset="-122"/>
            </a:endParaRPr>
          </a:p>
          <a:p>
            <a:pPr>
              <a:lnSpc>
                <a:spcPct val="100000"/>
              </a:lnSpc>
            </a:pPr>
            <a:endParaRPr sz="1500">
              <a:latin typeface="Times New Roman" panose="02020603050405020304"/>
              <a:cs typeface="Times New Roman" panose="02020603050405020304"/>
            </a:endParaRPr>
          </a:p>
          <a:p>
            <a:pPr marL="55880" marR="88900">
              <a:lnSpc>
                <a:spcPct val="122000"/>
              </a:lnSpc>
            </a:pPr>
            <a:r>
              <a:rPr sz="1200" spc="-35" dirty="0">
                <a:latin typeface="Arial Unicode MS" panose="020B0604020202020204" charset="-122"/>
                <a:cs typeface="Arial Unicode MS" panose="020B0604020202020204" charset="-122"/>
              </a:rPr>
              <a:t>·</a:t>
            </a:r>
            <a:r>
              <a:rPr sz="1200" spc="-65" dirty="0">
                <a:latin typeface="Arial Unicode MS" panose="020B0604020202020204" charset="-122"/>
                <a:cs typeface="Arial Unicode MS" panose="020B0604020202020204" charset="-122"/>
              </a:rPr>
              <a:t> </a:t>
            </a:r>
            <a:r>
              <a:rPr sz="1200" spc="15" dirty="0">
                <a:latin typeface="Arial Unicode MS" panose="020B0604020202020204" charset="-122"/>
                <a:cs typeface="Arial Unicode MS" panose="020B0604020202020204" charset="-122"/>
              </a:rPr>
              <a:t>It</a:t>
            </a:r>
            <a:r>
              <a:rPr sz="1200" spc="-65" dirty="0">
                <a:latin typeface="Arial Unicode MS" panose="020B0604020202020204" charset="-122"/>
                <a:cs typeface="Arial Unicode MS" panose="020B0604020202020204" charset="-122"/>
              </a:rPr>
              <a:t> </a:t>
            </a:r>
            <a:r>
              <a:rPr sz="1200" spc="-50" dirty="0">
                <a:latin typeface="Arial Unicode MS" panose="020B0604020202020204" charset="-122"/>
                <a:cs typeface="Arial Unicode MS" panose="020B0604020202020204" charset="-122"/>
              </a:rPr>
              <a:t>should</a:t>
            </a:r>
            <a:r>
              <a:rPr sz="1200" spc="-65" dirty="0">
                <a:latin typeface="Arial Unicode MS" panose="020B0604020202020204" charset="-122"/>
                <a:cs typeface="Arial Unicode MS" panose="020B0604020202020204" charset="-122"/>
              </a:rPr>
              <a:t> </a:t>
            </a:r>
            <a:r>
              <a:rPr sz="1200" spc="-60" dirty="0">
                <a:latin typeface="Arial Unicode MS" panose="020B0604020202020204" charset="-122"/>
                <a:cs typeface="Arial Unicode MS" panose="020B0604020202020204" charset="-122"/>
              </a:rPr>
              <a:t>be</a:t>
            </a:r>
            <a:r>
              <a:rPr sz="1200" spc="-65" dirty="0">
                <a:latin typeface="Arial Unicode MS" panose="020B0604020202020204" charset="-122"/>
                <a:cs typeface="Arial Unicode MS" panose="020B0604020202020204" charset="-122"/>
              </a:rPr>
              <a:t> manageable</a:t>
            </a:r>
            <a:r>
              <a:rPr sz="1200" spc="-70" dirty="0">
                <a:latin typeface="Arial Unicode MS" panose="020B0604020202020204" charset="-122"/>
                <a:cs typeface="Arial Unicode MS" panose="020B0604020202020204" charset="-122"/>
              </a:rPr>
              <a:t> </a:t>
            </a:r>
            <a:r>
              <a:rPr sz="1200" spc="-10" dirty="0">
                <a:latin typeface="Arial Unicode MS" panose="020B0604020202020204" charset="-122"/>
                <a:cs typeface="Arial Unicode MS" panose="020B0604020202020204" charset="-122"/>
              </a:rPr>
              <a:t>for</a:t>
            </a:r>
            <a:r>
              <a:rPr sz="1200" spc="-65" dirty="0">
                <a:latin typeface="Arial Unicode MS" panose="020B0604020202020204" charset="-122"/>
                <a:cs typeface="Arial Unicode MS" panose="020B0604020202020204" charset="-122"/>
              </a:rPr>
              <a:t> </a:t>
            </a:r>
            <a:r>
              <a:rPr sz="1200" spc="-50" dirty="0">
                <a:latin typeface="Arial Unicode MS" panose="020B0604020202020204" charset="-122"/>
                <a:cs typeface="Arial Unicode MS" panose="020B0604020202020204" charset="-122"/>
              </a:rPr>
              <a:t>you</a:t>
            </a:r>
            <a:r>
              <a:rPr sz="1200" spc="-65" dirty="0">
                <a:latin typeface="Arial Unicode MS" panose="020B0604020202020204" charset="-122"/>
                <a:cs typeface="Arial Unicode MS" panose="020B0604020202020204" charset="-122"/>
              </a:rPr>
              <a:t> </a:t>
            </a:r>
            <a:r>
              <a:rPr sz="1200" spc="-20" dirty="0">
                <a:latin typeface="Arial Unicode MS" panose="020B0604020202020204" charset="-122"/>
                <a:cs typeface="Arial Unicode MS" panose="020B0604020202020204" charset="-122"/>
              </a:rPr>
              <a:t>in</a:t>
            </a:r>
            <a:r>
              <a:rPr sz="1200" spc="-65" dirty="0">
                <a:latin typeface="Arial Unicode MS" panose="020B0604020202020204" charset="-122"/>
                <a:cs typeface="Arial Unicode MS" panose="020B0604020202020204" charset="-122"/>
              </a:rPr>
              <a:t> </a:t>
            </a:r>
            <a:r>
              <a:rPr sz="1200" spc="-35" dirty="0">
                <a:latin typeface="Arial Unicode MS" panose="020B0604020202020204" charset="-122"/>
                <a:cs typeface="Arial Unicode MS" panose="020B0604020202020204" charset="-122"/>
              </a:rPr>
              <a:t>your</a:t>
            </a:r>
            <a:r>
              <a:rPr sz="1200" spc="-65" dirty="0">
                <a:latin typeface="Arial Unicode MS" panose="020B0604020202020204" charset="-122"/>
                <a:cs typeface="Arial Unicode MS" panose="020B0604020202020204" charset="-122"/>
              </a:rPr>
              <a:t> classroom </a:t>
            </a:r>
            <a:r>
              <a:rPr sz="1200" spc="-75" dirty="0">
                <a:latin typeface="Arial Unicode MS" panose="020B0604020202020204" charset="-122"/>
                <a:cs typeface="Arial Unicode MS" panose="020B0604020202020204" charset="-122"/>
              </a:rPr>
              <a:t>(based</a:t>
            </a:r>
            <a:r>
              <a:rPr sz="1200" spc="-65" dirty="0">
                <a:latin typeface="Arial Unicode MS" panose="020B0604020202020204" charset="-122"/>
                <a:cs typeface="Arial Unicode MS" panose="020B0604020202020204" charset="-122"/>
              </a:rPr>
              <a:t> </a:t>
            </a:r>
            <a:r>
              <a:rPr sz="1200" spc="-40" dirty="0">
                <a:latin typeface="Arial Unicode MS" panose="020B0604020202020204" charset="-122"/>
                <a:cs typeface="Arial Unicode MS" panose="020B0604020202020204" charset="-122"/>
              </a:rPr>
              <a:t>on</a:t>
            </a:r>
            <a:r>
              <a:rPr sz="1200" spc="-65" dirty="0">
                <a:latin typeface="Arial Unicode MS" panose="020B0604020202020204" charset="-122"/>
                <a:cs typeface="Arial Unicode MS" panose="020B0604020202020204" charset="-122"/>
              </a:rPr>
              <a:t> </a:t>
            </a:r>
            <a:r>
              <a:rPr sz="1200" spc="-15" dirty="0">
                <a:latin typeface="Arial Unicode MS" panose="020B0604020202020204" charset="-122"/>
                <a:cs typeface="Arial Unicode MS" panose="020B0604020202020204" charset="-122"/>
              </a:rPr>
              <a:t>the</a:t>
            </a:r>
            <a:r>
              <a:rPr sz="1200" spc="-65" dirty="0">
                <a:latin typeface="Arial Unicode MS" panose="020B0604020202020204" charset="-122"/>
                <a:cs typeface="Arial Unicode MS" panose="020B0604020202020204" charset="-122"/>
              </a:rPr>
              <a:t> </a:t>
            </a:r>
            <a:r>
              <a:rPr sz="1200" spc="-10" dirty="0">
                <a:latin typeface="Arial Unicode MS" panose="020B0604020202020204" charset="-122"/>
                <a:cs typeface="Arial Unicode MS" panose="020B0604020202020204" charset="-122"/>
              </a:rPr>
              <a:t>time</a:t>
            </a:r>
            <a:r>
              <a:rPr sz="1200" spc="-65" dirty="0">
                <a:latin typeface="Arial Unicode MS" panose="020B0604020202020204" charset="-122"/>
                <a:cs typeface="Arial Unicode MS" panose="020B0604020202020204" charset="-122"/>
              </a:rPr>
              <a:t> </a:t>
            </a:r>
            <a:r>
              <a:rPr sz="1200" spc="-55" dirty="0">
                <a:latin typeface="Arial Unicode MS" panose="020B0604020202020204" charset="-122"/>
                <a:cs typeface="Arial Unicode MS" panose="020B0604020202020204" charset="-122"/>
              </a:rPr>
              <a:t>you  </a:t>
            </a:r>
            <a:r>
              <a:rPr sz="1200" spc="-75" dirty="0">
                <a:latin typeface="Arial Unicode MS" panose="020B0604020202020204" charset="-122"/>
                <a:cs typeface="Arial Unicode MS" panose="020B0604020202020204" charset="-122"/>
              </a:rPr>
              <a:t>have</a:t>
            </a:r>
            <a:r>
              <a:rPr sz="1200" spc="-65" dirty="0">
                <a:latin typeface="Arial Unicode MS" panose="020B0604020202020204" charset="-122"/>
                <a:cs typeface="Arial Unicode MS" panose="020B0604020202020204" charset="-122"/>
              </a:rPr>
              <a:t> </a:t>
            </a:r>
            <a:r>
              <a:rPr sz="1200" spc="-60" dirty="0">
                <a:latin typeface="Arial Unicode MS" panose="020B0604020202020204" charset="-122"/>
                <a:cs typeface="Arial Unicode MS" panose="020B0604020202020204" charset="-122"/>
              </a:rPr>
              <a:t>and</a:t>
            </a:r>
            <a:r>
              <a:rPr sz="1200" spc="-65" dirty="0">
                <a:latin typeface="Arial Unicode MS" panose="020B0604020202020204" charset="-122"/>
                <a:cs typeface="Arial Unicode MS" panose="020B0604020202020204" charset="-122"/>
              </a:rPr>
              <a:t> </a:t>
            </a:r>
            <a:r>
              <a:rPr sz="1200" spc="15" dirty="0">
                <a:latin typeface="Arial Unicode MS" panose="020B0604020202020204" charset="-122"/>
                <a:cs typeface="Arial Unicode MS" panose="020B0604020202020204" charset="-122"/>
              </a:rPr>
              <a:t>if</a:t>
            </a:r>
            <a:r>
              <a:rPr sz="1200" spc="-65" dirty="0">
                <a:latin typeface="Arial Unicode MS" panose="020B0604020202020204" charset="-122"/>
                <a:cs typeface="Arial Unicode MS" panose="020B0604020202020204" charset="-122"/>
              </a:rPr>
              <a:t> </a:t>
            </a:r>
            <a:r>
              <a:rPr sz="1200" spc="-25" dirty="0">
                <a:latin typeface="Arial Unicode MS" panose="020B0604020202020204" charset="-122"/>
                <a:cs typeface="Arial Unicode MS" panose="020B0604020202020204" charset="-122"/>
              </a:rPr>
              <a:t>there</a:t>
            </a:r>
            <a:r>
              <a:rPr sz="1200" spc="-65" dirty="0">
                <a:latin typeface="Arial Unicode MS" panose="020B0604020202020204" charset="-122"/>
                <a:cs typeface="Arial Unicode MS" panose="020B0604020202020204" charset="-122"/>
              </a:rPr>
              <a:t> </a:t>
            </a:r>
            <a:r>
              <a:rPr sz="1200" spc="-55" dirty="0">
                <a:latin typeface="Arial Unicode MS" panose="020B0604020202020204" charset="-122"/>
                <a:cs typeface="Arial Unicode MS" panose="020B0604020202020204" charset="-122"/>
              </a:rPr>
              <a:t>are</a:t>
            </a:r>
            <a:r>
              <a:rPr sz="1200" spc="-65" dirty="0">
                <a:latin typeface="Arial Unicode MS" panose="020B0604020202020204" charset="-122"/>
                <a:cs typeface="Arial Unicode MS" panose="020B0604020202020204" charset="-122"/>
              </a:rPr>
              <a:t> </a:t>
            </a:r>
            <a:r>
              <a:rPr sz="1200" spc="-15" dirty="0">
                <a:latin typeface="Arial Unicode MS" panose="020B0604020202020204" charset="-122"/>
                <a:cs typeface="Arial Unicode MS" panose="020B0604020202020204" charset="-122"/>
              </a:rPr>
              <a:t>other</a:t>
            </a:r>
            <a:r>
              <a:rPr sz="1200" spc="-60" dirty="0">
                <a:latin typeface="Arial Unicode MS" panose="020B0604020202020204" charset="-122"/>
                <a:cs typeface="Arial Unicode MS" panose="020B0604020202020204" charset="-122"/>
              </a:rPr>
              <a:t> </a:t>
            </a:r>
            <a:r>
              <a:rPr sz="1200" spc="-40" dirty="0">
                <a:latin typeface="Arial Unicode MS" panose="020B0604020202020204" charset="-122"/>
                <a:cs typeface="Arial Unicode MS" panose="020B0604020202020204" charset="-122"/>
              </a:rPr>
              <a:t>adults</a:t>
            </a:r>
            <a:r>
              <a:rPr sz="1200" spc="-65" dirty="0">
                <a:latin typeface="Arial Unicode MS" panose="020B0604020202020204" charset="-122"/>
                <a:cs typeface="Arial Unicode MS" panose="020B0604020202020204" charset="-122"/>
              </a:rPr>
              <a:t> </a:t>
            </a:r>
            <a:r>
              <a:rPr sz="1200" spc="5" dirty="0">
                <a:latin typeface="Arial Unicode MS" panose="020B0604020202020204" charset="-122"/>
                <a:cs typeface="Arial Unicode MS" panose="020B0604020202020204" charset="-122"/>
              </a:rPr>
              <a:t>to</a:t>
            </a:r>
            <a:r>
              <a:rPr sz="1200" spc="-65" dirty="0">
                <a:latin typeface="Arial Unicode MS" panose="020B0604020202020204" charset="-122"/>
                <a:cs typeface="Arial Unicode MS" panose="020B0604020202020204" charset="-122"/>
              </a:rPr>
              <a:t> </a:t>
            </a:r>
            <a:r>
              <a:rPr sz="1200" spc="-40" dirty="0">
                <a:latin typeface="Arial Unicode MS" panose="020B0604020202020204" charset="-122"/>
                <a:cs typeface="Arial Unicode MS" panose="020B0604020202020204" charset="-122"/>
              </a:rPr>
              <a:t>help,</a:t>
            </a:r>
            <a:r>
              <a:rPr sz="1200" spc="-65" dirty="0">
                <a:latin typeface="Arial Unicode MS" panose="020B0604020202020204" charset="-122"/>
                <a:cs typeface="Arial Unicode MS" panose="020B0604020202020204" charset="-122"/>
              </a:rPr>
              <a:t> </a:t>
            </a:r>
            <a:r>
              <a:rPr sz="1200" spc="-10" dirty="0">
                <a:latin typeface="Arial Unicode MS" panose="020B0604020202020204" charset="-122"/>
                <a:cs typeface="Arial Unicode MS" panose="020B0604020202020204" charset="-122"/>
              </a:rPr>
              <a:t>for</a:t>
            </a:r>
            <a:r>
              <a:rPr sz="1200" spc="-65" dirty="0">
                <a:latin typeface="Arial Unicode MS" panose="020B0604020202020204" charset="-122"/>
                <a:cs typeface="Arial Unicode MS" panose="020B0604020202020204" charset="-122"/>
              </a:rPr>
              <a:t> </a:t>
            </a:r>
            <a:r>
              <a:rPr sz="1200" spc="-60" dirty="0">
                <a:latin typeface="Arial Unicode MS" panose="020B0604020202020204" charset="-122"/>
                <a:cs typeface="Arial Unicode MS" panose="020B0604020202020204" charset="-122"/>
              </a:rPr>
              <a:t>example)</a:t>
            </a:r>
            <a:endParaRPr sz="1200">
              <a:latin typeface="Arial Unicode MS" panose="020B0604020202020204" charset="-122"/>
              <a:cs typeface="Arial Unicode MS" panose="020B0604020202020204" charset="-122"/>
            </a:endParaRPr>
          </a:p>
          <a:p>
            <a:pPr>
              <a:lnSpc>
                <a:spcPct val="100000"/>
              </a:lnSpc>
              <a:spcBef>
                <a:spcPts val="25"/>
              </a:spcBef>
            </a:pPr>
            <a:endParaRPr sz="1500">
              <a:latin typeface="Times New Roman" panose="02020603050405020304"/>
              <a:cs typeface="Times New Roman" panose="02020603050405020304"/>
            </a:endParaRPr>
          </a:p>
          <a:p>
            <a:pPr marL="55880" marR="711200">
              <a:lnSpc>
                <a:spcPct val="120000"/>
              </a:lnSpc>
            </a:pPr>
            <a:r>
              <a:rPr sz="1200" spc="-35" dirty="0">
                <a:latin typeface="Arial Unicode MS" panose="020B0604020202020204" charset="-122"/>
                <a:cs typeface="Arial Unicode MS" panose="020B0604020202020204" charset="-122"/>
              </a:rPr>
              <a:t>· </a:t>
            </a:r>
            <a:r>
              <a:rPr sz="1200" spc="15" dirty="0">
                <a:latin typeface="Arial Unicode MS" panose="020B0604020202020204" charset="-122"/>
                <a:cs typeface="Arial Unicode MS" panose="020B0604020202020204" charset="-122"/>
              </a:rPr>
              <a:t>It </a:t>
            </a:r>
            <a:r>
              <a:rPr sz="1200" spc="-50" dirty="0">
                <a:latin typeface="Arial Unicode MS" panose="020B0604020202020204" charset="-122"/>
                <a:cs typeface="Arial Unicode MS" panose="020B0604020202020204" charset="-122"/>
              </a:rPr>
              <a:t>should </a:t>
            </a:r>
            <a:r>
              <a:rPr sz="1200" spc="-55" dirty="0">
                <a:latin typeface="Arial Unicode MS" panose="020B0604020202020204" charset="-122"/>
                <a:cs typeface="Arial Unicode MS" panose="020B0604020202020204" charset="-122"/>
              </a:rPr>
              <a:t>lead </a:t>
            </a:r>
            <a:r>
              <a:rPr sz="1200" spc="5" dirty="0">
                <a:latin typeface="Arial Unicode MS" panose="020B0604020202020204" charset="-122"/>
                <a:cs typeface="Arial Unicode MS" panose="020B0604020202020204" charset="-122"/>
              </a:rPr>
              <a:t>to</a:t>
            </a:r>
            <a:r>
              <a:rPr sz="1200" spc="-215" dirty="0">
                <a:latin typeface="Arial Unicode MS" panose="020B0604020202020204" charset="-122"/>
                <a:cs typeface="Arial Unicode MS" panose="020B0604020202020204" charset="-122"/>
              </a:rPr>
              <a:t> </a:t>
            </a:r>
            <a:r>
              <a:rPr sz="1200" spc="-50" dirty="0">
                <a:latin typeface="Arial Unicode MS" panose="020B0604020202020204" charset="-122"/>
                <a:cs typeface="Arial Unicode MS" panose="020B0604020202020204" charset="-122"/>
              </a:rPr>
              <a:t>understanding </a:t>
            </a:r>
            <a:r>
              <a:rPr sz="1200" spc="-40" dirty="0">
                <a:latin typeface="Arial Unicode MS" panose="020B0604020202020204" charset="-122"/>
                <a:cs typeface="Arial Unicode MS" panose="020B0604020202020204" charset="-122"/>
              </a:rPr>
              <a:t>practice, taking </a:t>
            </a:r>
            <a:r>
              <a:rPr sz="1200" spc="-65" dirty="0">
                <a:latin typeface="Arial Unicode MS" panose="020B0604020202020204" charset="-122"/>
                <a:cs typeface="Arial Unicode MS" panose="020B0604020202020204" charset="-122"/>
              </a:rPr>
              <a:t>an </a:t>
            </a:r>
            <a:r>
              <a:rPr sz="1200" spc="-35" dirty="0">
                <a:latin typeface="Arial Unicode MS" panose="020B0604020202020204" charset="-122"/>
                <a:cs typeface="Arial Unicode MS" panose="020B0604020202020204" charset="-122"/>
              </a:rPr>
              <a:t>action, </a:t>
            </a:r>
            <a:r>
              <a:rPr sz="1200" spc="-20" dirty="0">
                <a:latin typeface="Arial Unicode MS" panose="020B0604020202020204" charset="-122"/>
                <a:cs typeface="Arial Unicode MS" panose="020B0604020202020204" charset="-122"/>
              </a:rPr>
              <a:t>trying  </a:t>
            </a:r>
            <a:r>
              <a:rPr sz="1200" spc="-45" dirty="0">
                <a:latin typeface="Arial Unicode MS" panose="020B0604020202020204" charset="-122"/>
                <a:cs typeface="Arial Unicode MS" panose="020B0604020202020204" charset="-122"/>
              </a:rPr>
              <a:t>something </a:t>
            </a:r>
            <a:r>
              <a:rPr sz="1200" spc="-15" dirty="0">
                <a:latin typeface="Arial Unicode MS" panose="020B0604020202020204" charset="-122"/>
                <a:cs typeface="Arial Unicode MS" panose="020B0604020202020204" charset="-122"/>
              </a:rPr>
              <a:t>out, and/or </a:t>
            </a:r>
            <a:r>
              <a:rPr sz="1200" spc="5" dirty="0">
                <a:latin typeface="Arial Unicode MS" panose="020B0604020202020204" charset="-122"/>
                <a:cs typeface="Arial Unicode MS" panose="020B0604020202020204" charset="-122"/>
              </a:rPr>
              <a:t>to </a:t>
            </a:r>
            <a:r>
              <a:rPr sz="1200" spc="-40" dirty="0">
                <a:latin typeface="Arial Unicode MS" panose="020B0604020202020204" charset="-122"/>
                <a:cs typeface="Arial Unicode MS" panose="020B0604020202020204" charset="-122"/>
              </a:rPr>
              <a:t>improving </a:t>
            </a:r>
            <a:r>
              <a:rPr sz="1200" spc="-95" dirty="0">
                <a:latin typeface="Arial Unicode MS" panose="020B0604020202020204" charset="-122"/>
                <a:cs typeface="Arial Unicode MS" panose="020B0604020202020204" charset="-122"/>
              </a:rPr>
              <a:t>a </a:t>
            </a:r>
            <a:r>
              <a:rPr sz="1200" spc="-35" dirty="0">
                <a:latin typeface="Arial Unicode MS" panose="020B0604020202020204" charset="-122"/>
                <a:cs typeface="Arial Unicode MS" panose="020B0604020202020204" charset="-122"/>
              </a:rPr>
              <a:t>teaching/learning</a:t>
            </a:r>
            <a:r>
              <a:rPr sz="1200" spc="-215" dirty="0">
                <a:latin typeface="Arial Unicode MS" panose="020B0604020202020204" charset="-122"/>
                <a:cs typeface="Arial Unicode MS" panose="020B0604020202020204" charset="-122"/>
              </a:rPr>
              <a:t> </a:t>
            </a:r>
            <a:r>
              <a:rPr sz="1200" spc="-25" dirty="0">
                <a:latin typeface="Arial Unicode MS" panose="020B0604020202020204" charset="-122"/>
                <a:cs typeface="Arial Unicode MS" panose="020B0604020202020204" charset="-122"/>
              </a:rPr>
              <a:t>situation</a:t>
            </a:r>
            <a:endParaRPr sz="1200">
              <a:latin typeface="Arial Unicode MS" panose="020B0604020202020204" charset="-122"/>
              <a:cs typeface="Arial Unicode MS" panose="020B0604020202020204" charset="-122"/>
            </a:endParaRPr>
          </a:p>
          <a:p>
            <a:pPr>
              <a:lnSpc>
                <a:spcPct val="100000"/>
              </a:lnSpc>
              <a:spcBef>
                <a:spcPts val="10"/>
              </a:spcBef>
            </a:pPr>
            <a:endParaRPr sz="1500">
              <a:latin typeface="Times New Roman" panose="02020603050405020304"/>
              <a:cs typeface="Times New Roman" panose="02020603050405020304"/>
            </a:endParaRPr>
          </a:p>
          <a:p>
            <a:pPr marL="55880" marR="281305">
              <a:lnSpc>
                <a:spcPct val="121000"/>
              </a:lnSpc>
              <a:spcBef>
                <a:spcPts val="5"/>
              </a:spcBef>
            </a:pPr>
            <a:r>
              <a:rPr sz="1200" spc="-35" dirty="0">
                <a:latin typeface="Arial Unicode MS" panose="020B0604020202020204" charset="-122"/>
                <a:cs typeface="Arial Unicode MS" panose="020B0604020202020204" charset="-122"/>
              </a:rPr>
              <a:t>· </a:t>
            </a:r>
            <a:r>
              <a:rPr sz="1200" spc="15" dirty="0">
                <a:latin typeface="Arial Unicode MS" panose="020B0604020202020204" charset="-122"/>
                <a:cs typeface="Arial Unicode MS" panose="020B0604020202020204" charset="-122"/>
              </a:rPr>
              <a:t>It </a:t>
            </a:r>
            <a:r>
              <a:rPr sz="1200" spc="-50" dirty="0">
                <a:latin typeface="Arial Unicode MS" panose="020B0604020202020204" charset="-122"/>
                <a:cs typeface="Arial Unicode MS" panose="020B0604020202020204" charset="-122"/>
              </a:rPr>
              <a:t>should </a:t>
            </a:r>
            <a:r>
              <a:rPr sz="1200" spc="-5" dirty="0">
                <a:latin typeface="Arial Unicode MS" panose="020B0604020202020204" charset="-122"/>
                <a:cs typeface="Arial Unicode MS" panose="020B0604020202020204" charset="-122"/>
              </a:rPr>
              <a:t>not </a:t>
            </a:r>
            <a:r>
              <a:rPr sz="1200" spc="-55" dirty="0">
                <a:latin typeface="Arial Unicode MS" panose="020B0604020202020204" charset="-122"/>
                <a:cs typeface="Arial Unicode MS" panose="020B0604020202020204" charset="-122"/>
              </a:rPr>
              <a:t>lead </a:t>
            </a:r>
            <a:r>
              <a:rPr sz="1200" spc="5" dirty="0">
                <a:latin typeface="Arial Unicode MS" panose="020B0604020202020204" charset="-122"/>
                <a:cs typeface="Arial Unicode MS" panose="020B0604020202020204" charset="-122"/>
              </a:rPr>
              <a:t>to </a:t>
            </a:r>
            <a:r>
              <a:rPr sz="1200" spc="-95" dirty="0">
                <a:latin typeface="Arial Unicode MS" panose="020B0604020202020204" charset="-122"/>
                <a:cs typeface="Arial Unicode MS" panose="020B0604020202020204" charset="-122"/>
              </a:rPr>
              <a:t>a </a:t>
            </a:r>
            <a:r>
              <a:rPr sz="1200" spc="-50" dirty="0">
                <a:latin typeface="Arial Unicode MS" panose="020B0604020202020204" charset="-122"/>
                <a:cs typeface="Arial Unicode MS" panose="020B0604020202020204" charset="-122"/>
              </a:rPr>
              <a:t>simple </a:t>
            </a:r>
            <a:r>
              <a:rPr sz="1200" spc="-45" dirty="0">
                <a:latin typeface="Arial Unicode MS" panose="020B0604020202020204" charset="-122"/>
                <a:cs typeface="Arial Unicode MS" panose="020B0604020202020204" charset="-122"/>
              </a:rPr>
              <a:t>‘yes’ </a:t>
            </a:r>
            <a:r>
              <a:rPr sz="1200" spc="-15" dirty="0">
                <a:latin typeface="Arial Unicode MS" panose="020B0604020202020204" charset="-122"/>
                <a:cs typeface="Arial Unicode MS" panose="020B0604020202020204" charset="-122"/>
              </a:rPr>
              <a:t>or </a:t>
            </a:r>
            <a:r>
              <a:rPr sz="1200" spc="-5" dirty="0">
                <a:latin typeface="Arial Unicode MS" panose="020B0604020202020204" charset="-122"/>
                <a:cs typeface="Arial Unicode MS" panose="020B0604020202020204" charset="-122"/>
              </a:rPr>
              <a:t>‘no’ </a:t>
            </a:r>
            <a:r>
              <a:rPr sz="1200" spc="-75" dirty="0">
                <a:latin typeface="Arial Unicode MS" panose="020B0604020202020204" charset="-122"/>
                <a:cs typeface="Arial Unicode MS" panose="020B0604020202020204" charset="-122"/>
              </a:rPr>
              <a:t>answer. Good </a:t>
            </a:r>
            <a:r>
              <a:rPr sz="1200" spc="-65" dirty="0">
                <a:latin typeface="Arial Unicode MS" panose="020B0604020202020204" charset="-122"/>
                <a:cs typeface="Arial Unicode MS" panose="020B0604020202020204" charset="-122"/>
              </a:rPr>
              <a:t>research  </a:t>
            </a:r>
            <a:r>
              <a:rPr sz="1200" spc="-50" dirty="0">
                <a:latin typeface="Arial Unicode MS" panose="020B0604020202020204" charset="-122"/>
                <a:cs typeface="Arial Unicode MS" panose="020B0604020202020204" charset="-122"/>
              </a:rPr>
              <a:t>questions </a:t>
            </a:r>
            <a:r>
              <a:rPr sz="1200" spc="-20" dirty="0">
                <a:latin typeface="Arial Unicode MS" panose="020B0604020202020204" charset="-122"/>
                <a:cs typeface="Arial Unicode MS" panose="020B0604020202020204" charset="-122"/>
              </a:rPr>
              <a:t>start </a:t>
            </a:r>
            <a:r>
              <a:rPr sz="1200" spc="5" dirty="0">
                <a:latin typeface="Arial Unicode MS" panose="020B0604020202020204" charset="-122"/>
                <a:cs typeface="Arial Unicode MS" panose="020B0604020202020204" charset="-122"/>
              </a:rPr>
              <a:t>with </a:t>
            </a:r>
            <a:r>
              <a:rPr sz="1200" spc="-50" dirty="0">
                <a:latin typeface="Arial Unicode MS" panose="020B0604020202020204" charset="-122"/>
                <a:cs typeface="Arial Unicode MS" panose="020B0604020202020204" charset="-122"/>
              </a:rPr>
              <a:t>words </a:t>
            </a:r>
            <a:r>
              <a:rPr sz="1200" spc="-40" dirty="0">
                <a:latin typeface="Arial Unicode MS" panose="020B0604020202020204" charset="-122"/>
                <a:cs typeface="Arial Unicode MS" panose="020B0604020202020204" charset="-122"/>
              </a:rPr>
              <a:t>like </a:t>
            </a:r>
            <a:r>
              <a:rPr sz="1200" spc="-45" dirty="0">
                <a:latin typeface="Arial Unicode MS" panose="020B0604020202020204" charset="-122"/>
                <a:cs typeface="Arial Unicode MS" panose="020B0604020202020204" charset="-122"/>
              </a:rPr>
              <a:t>‘How..’; </a:t>
            </a:r>
            <a:r>
              <a:rPr sz="1200" spc="-25" dirty="0">
                <a:latin typeface="Arial Unicode MS" panose="020B0604020202020204" charset="-122"/>
                <a:cs typeface="Arial Unicode MS" panose="020B0604020202020204" charset="-122"/>
              </a:rPr>
              <a:t>‘What </a:t>
            </a:r>
            <a:r>
              <a:rPr sz="1200" spc="-70" dirty="0">
                <a:latin typeface="Arial Unicode MS" panose="020B0604020202020204" charset="-122"/>
                <a:cs typeface="Arial Unicode MS" panose="020B0604020202020204" charset="-122"/>
              </a:rPr>
              <a:t>happens </a:t>
            </a:r>
            <a:r>
              <a:rPr sz="1200" spc="-95" dirty="0">
                <a:latin typeface="Arial Unicode MS" panose="020B0604020202020204" charset="-122"/>
                <a:cs typeface="Arial Unicode MS" panose="020B0604020202020204" charset="-122"/>
              </a:rPr>
              <a:t>when…’. </a:t>
            </a:r>
            <a:r>
              <a:rPr sz="1200" spc="-85" dirty="0">
                <a:latin typeface="Arial Unicode MS" panose="020B0604020202020204" charset="-122"/>
                <a:cs typeface="Arial Unicode MS" panose="020B0604020202020204" charset="-122"/>
              </a:rPr>
              <a:t>They</a:t>
            </a:r>
            <a:r>
              <a:rPr sz="1200" spc="-225" dirty="0">
                <a:latin typeface="Arial Unicode MS" panose="020B0604020202020204" charset="-122"/>
                <a:cs typeface="Arial Unicode MS" panose="020B0604020202020204" charset="-122"/>
              </a:rPr>
              <a:t> </a:t>
            </a:r>
            <a:r>
              <a:rPr sz="1200" spc="-55" dirty="0">
                <a:latin typeface="Arial Unicode MS" panose="020B0604020202020204" charset="-122"/>
                <a:cs typeface="Arial Unicode MS" panose="020B0604020202020204" charset="-122"/>
              </a:rPr>
              <a:t>are  </a:t>
            </a:r>
            <a:r>
              <a:rPr sz="1200" spc="-45" dirty="0">
                <a:latin typeface="Arial Unicode MS" panose="020B0604020202020204" charset="-122"/>
                <a:cs typeface="Arial Unicode MS" panose="020B0604020202020204" charset="-122"/>
              </a:rPr>
              <a:t>genuinely </a:t>
            </a:r>
            <a:r>
              <a:rPr sz="1200" spc="-50" dirty="0">
                <a:latin typeface="Arial Unicode MS" panose="020B0604020202020204" charset="-122"/>
                <a:cs typeface="Arial Unicode MS" panose="020B0604020202020204" charset="-122"/>
              </a:rPr>
              <a:t>open </a:t>
            </a:r>
            <a:r>
              <a:rPr sz="1200" spc="5" dirty="0">
                <a:latin typeface="Arial Unicode MS" panose="020B0604020202020204" charset="-122"/>
                <a:cs typeface="Arial Unicode MS" panose="020B0604020202020204" charset="-122"/>
              </a:rPr>
              <a:t>to </a:t>
            </a:r>
            <a:r>
              <a:rPr sz="1200" spc="-20" dirty="0">
                <a:latin typeface="Arial Unicode MS" panose="020B0604020202020204" charset="-122"/>
                <a:cs typeface="Arial Unicode MS" panose="020B0604020202020204" charset="-122"/>
              </a:rPr>
              <a:t>different </a:t>
            </a:r>
            <a:r>
              <a:rPr sz="1200" spc="-75" dirty="0">
                <a:latin typeface="Arial Unicode MS" panose="020B0604020202020204" charset="-122"/>
                <a:cs typeface="Arial Unicode MS" panose="020B0604020202020204" charset="-122"/>
              </a:rPr>
              <a:t>answers</a:t>
            </a:r>
            <a:r>
              <a:rPr sz="1200" spc="-245" dirty="0">
                <a:latin typeface="Arial Unicode MS" panose="020B0604020202020204" charset="-122"/>
                <a:cs typeface="Arial Unicode MS" panose="020B0604020202020204" charset="-122"/>
              </a:rPr>
              <a:t> </a:t>
            </a:r>
            <a:r>
              <a:rPr sz="1200" spc="-50" dirty="0">
                <a:latin typeface="Arial Unicode MS" panose="020B0604020202020204" charset="-122"/>
                <a:cs typeface="Arial Unicode MS" panose="020B0604020202020204" charset="-122"/>
              </a:rPr>
              <a:t>emerging.</a:t>
            </a:r>
            <a:endParaRPr sz="1200">
              <a:latin typeface="Arial Unicode MS" panose="020B0604020202020204" charset="-122"/>
              <a:cs typeface="Arial Unicode MS" panose="020B0604020202020204" charset="-122"/>
            </a:endParaRPr>
          </a:p>
        </p:txBody>
      </p:sp>
      <p:sp>
        <p:nvSpPr>
          <p:cNvPr id="8" name="object 8"/>
          <p:cNvSpPr txBox="1"/>
          <p:nvPr/>
        </p:nvSpPr>
        <p:spPr>
          <a:xfrm>
            <a:off x="643891" y="3910150"/>
            <a:ext cx="4785776" cy="2196499"/>
          </a:xfrm>
          <a:prstGeom prst="rect">
            <a:avLst/>
          </a:prstGeom>
          <a:ln w="31733">
            <a:solidFill>
              <a:srgbClr val="2791A6"/>
            </a:solidFill>
          </a:ln>
        </p:spPr>
        <p:txBody>
          <a:bodyPr vert="horz" wrap="square" lIns="0" tIns="36830" rIns="0" bIns="0" rtlCol="0">
            <a:spAutoFit/>
          </a:bodyPr>
          <a:lstStyle/>
          <a:p>
            <a:pPr marL="83820" marR="95250" algn="just">
              <a:lnSpc>
                <a:spcPct val="121000"/>
              </a:lnSpc>
              <a:spcBef>
                <a:spcPts val="290"/>
              </a:spcBef>
            </a:pPr>
            <a:r>
              <a:rPr lang="pt-BR" sz="1200" dirty="0">
                <a:latin typeface="Arial" panose="020B0604020202020204" pitchFamily="34" charset="0"/>
                <a:cs typeface="Arial" panose="020B0604020202020204" pitchFamily="34" charset="0"/>
              </a:rPr>
              <a:t>Quando</a:t>
            </a:r>
            <a:r>
              <a:rPr sz="1200" dirty="0">
                <a:latin typeface="Arial" panose="020B0604020202020204" pitchFamily="34" charset="0"/>
                <a:cs typeface="Arial" panose="020B0604020202020204" pitchFamily="34" charset="0"/>
              </a:rPr>
              <a:t> pensar sobre o que você pode fazer, pode ser útil se perguntar 'Como vou investigar minha pergunta de pesquisa?' para criar uma pergunta de pesquisa que seja gerenciável. As seções 1 e 2 deste kit de ferramentas fornecem exemplos de códigos T-SEDA, técnicas de observação e </a:t>
            </a:r>
            <a:r>
              <a:rPr sz="1200" dirty="0" err="1">
                <a:latin typeface="Arial" panose="020B0604020202020204" pitchFamily="34" charset="0"/>
                <a:cs typeface="Arial" panose="020B0604020202020204" pitchFamily="34" charset="0"/>
              </a:rPr>
              <a:t>modelos</a:t>
            </a:r>
            <a:r>
              <a:rPr lang="pt-BR" sz="1200" dirty="0">
                <a:latin typeface="Arial" panose="020B0604020202020204" pitchFamily="34" charset="0"/>
                <a:cs typeface="Arial" panose="020B0604020202020204" pitchFamily="34" charset="0"/>
              </a:rPr>
              <a:t>.</a:t>
            </a:r>
            <a:r>
              <a:rPr sz="1200" dirty="0">
                <a:latin typeface="Arial" panose="020B0604020202020204" pitchFamily="34" charset="0"/>
                <a:cs typeface="Arial" panose="020B0604020202020204" pitchFamily="34" charset="0"/>
              </a:rPr>
              <a:t> </a:t>
            </a:r>
            <a:r>
              <a:rPr lang="pt-BR" sz="1200" dirty="0">
                <a:latin typeface="Arial" panose="020B0604020202020204" pitchFamily="34" charset="0"/>
                <a:cs typeface="Arial" panose="020B0604020202020204" pitchFamily="34" charset="0"/>
              </a:rPr>
              <a:t>Vale a pena revisá-los enquanto planeja sua pesquisa. </a:t>
            </a:r>
            <a:r>
              <a:rPr sz="1200" dirty="0" err="1">
                <a:latin typeface="Arial" panose="020B0604020202020204" pitchFamily="34" charset="0"/>
                <a:cs typeface="Arial" panose="020B0604020202020204" pitchFamily="34" charset="0"/>
              </a:rPr>
              <a:t>Você</a:t>
            </a:r>
            <a:r>
              <a:rPr sz="1200" dirty="0">
                <a:latin typeface="Arial" panose="020B0604020202020204" pitchFamily="34" charset="0"/>
                <a:cs typeface="Arial" panose="020B0604020202020204" pitchFamily="34" charset="0"/>
              </a:rPr>
              <a:t> também pode assistir a esses </a:t>
            </a:r>
            <a:r>
              <a:rPr sz="1200" dirty="0" err="1">
                <a:latin typeface="Arial" panose="020B0604020202020204" pitchFamily="34" charset="0"/>
                <a:cs typeface="Arial" panose="020B0604020202020204" pitchFamily="34" charset="0"/>
              </a:rPr>
              <a:t>vídeos</a:t>
            </a:r>
            <a:r>
              <a:rPr sz="1200" dirty="0">
                <a:latin typeface="Arial" panose="020B0604020202020204" pitchFamily="34" charset="0"/>
                <a:cs typeface="Arial" panose="020B0604020202020204" pitchFamily="34" charset="0"/>
              </a:rPr>
              <a:t>:</a:t>
            </a:r>
            <a:endParaRPr lang="en-US" sz="1200" dirty="0">
              <a:latin typeface="Arial" panose="020B0604020202020204" pitchFamily="34" charset="0"/>
              <a:cs typeface="Arial" panose="020B0604020202020204" pitchFamily="34" charset="0"/>
            </a:endParaRPr>
          </a:p>
          <a:p>
            <a:pPr marL="83820" marR="95250" algn="just">
              <a:lnSpc>
                <a:spcPct val="121000"/>
              </a:lnSpc>
              <a:spcBef>
                <a:spcPts val="290"/>
              </a:spcBef>
            </a:pPr>
            <a:endParaRPr sz="1200" dirty="0"/>
          </a:p>
          <a:p>
            <a:pPr marL="586105" marR="95250" algn="just">
              <a:lnSpc>
                <a:spcPct val="150000"/>
              </a:lnSpc>
              <a:spcBef>
                <a:spcPts val="290"/>
              </a:spcBef>
            </a:pPr>
            <a:r>
              <a:rPr lang="en-GB" sz="1200" b="1" u="sng" dirty="0">
                <a:solidFill>
                  <a:srgbClr val="0000FF"/>
                </a:solidFill>
                <a:latin typeface="Arial" panose="020B0604020202020204"/>
                <a:cs typeface="Arial" panose="020B0604020202020204"/>
                <a:hlinkClick r:id="rId3"/>
              </a:rPr>
              <a:t>Vídeo 7: Concluindo o seu ciclo reflexivo</a:t>
            </a:r>
            <a:endParaRPr lang="en-GB" sz="1200" b="1" u="sng" dirty="0">
              <a:solidFill>
                <a:srgbClr val="0000FF"/>
              </a:solidFill>
              <a:latin typeface="Arial" panose="020B0604020202020204"/>
              <a:cs typeface="Arial" panose="020B0604020202020204"/>
              <a:hlinkClick r:id="rId4"/>
            </a:endParaRPr>
          </a:p>
          <a:p>
            <a:pPr marL="586105" marR="95250" algn="just">
              <a:lnSpc>
                <a:spcPct val="121000"/>
              </a:lnSpc>
              <a:spcBef>
                <a:spcPts val="290"/>
              </a:spcBef>
            </a:pPr>
            <a:endParaRPr lang="en-GB" sz="1200" b="1" u="sng" dirty="0">
              <a:solidFill>
                <a:srgbClr val="0000FF"/>
              </a:solidFill>
              <a:latin typeface="Arial" panose="020B0604020202020204"/>
              <a:cs typeface="Arial" panose="020B0604020202020204"/>
            </a:endParaRPr>
          </a:p>
        </p:txBody>
      </p:sp>
      <p:sp>
        <p:nvSpPr>
          <p:cNvPr id="9" name="object 9"/>
          <p:cNvSpPr/>
          <p:nvPr/>
        </p:nvSpPr>
        <p:spPr>
          <a:xfrm>
            <a:off x="774700" y="5534025"/>
            <a:ext cx="417188" cy="417193"/>
          </a:xfrm>
          <a:prstGeom prst="rect">
            <a:avLst/>
          </a:prstGeom>
          <a:blipFill>
            <a:blip r:embed="rId5" cstate="print"/>
            <a:stretch>
              <a:fillRect/>
            </a:stretch>
          </a:blipFill>
        </p:spPr>
        <p:txBody>
          <a:bodyPr wrap="square" lIns="0" tIns="0" rIns="0" bIns="0" rtlCol="0"/>
          <a:lstStyle/>
          <a:p>
            <a:endParaRPr/>
          </a:p>
        </p:txBody>
      </p:sp>
      <p:sp>
        <p:nvSpPr>
          <p:cNvPr id="12" name="object 12"/>
          <p:cNvSpPr/>
          <p:nvPr/>
        </p:nvSpPr>
        <p:spPr>
          <a:xfrm>
            <a:off x="7734820" y="663456"/>
            <a:ext cx="2680328" cy="1021078"/>
          </a:xfrm>
          <a:prstGeom prst="rect">
            <a:avLst/>
          </a:prstGeom>
          <a:blipFill>
            <a:blip r:embed="rId6" cstate="print"/>
            <a:stretch>
              <a:fillRect/>
            </a:stretch>
          </a:blipFill>
        </p:spPr>
        <p:txBody>
          <a:bodyPr wrap="square" lIns="0" tIns="0" rIns="0" bIns="0" rtlCol="0"/>
          <a:lstStyle/>
          <a:p>
            <a:endParaRPr/>
          </a:p>
        </p:txBody>
      </p:sp>
      <p:sp>
        <p:nvSpPr>
          <p:cNvPr id="13" name="object 13"/>
          <p:cNvSpPr/>
          <p:nvPr/>
        </p:nvSpPr>
        <p:spPr>
          <a:xfrm>
            <a:off x="5576449" y="1955681"/>
            <a:ext cx="4809490" cy="5343525"/>
          </a:xfrm>
          <a:custGeom>
            <a:avLst/>
            <a:gdLst/>
            <a:ahLst/>
            <a:cxnLst/>
            <a:rect l="l" t="t" r="r" b="b"/>
            <a:pathLst>
              <a:path w="4809490" h="5343525">
                <a:moveTo>
                  <a:pt x="0" y="0"/>
                </a:moveTo>
                <a:lnTo>
                  <a:pt x="4809490" y="0"/>
                </a:lnTo>
                <a:lnTo>
                  <a:pt x="4809490" y="5343525"/>
                </a:lnTo>
                <a:lnTo>
                  <a:pt x="0" y="5343525"/>
                </a:lnTo>
                <a:lnTo>
                  <a:pt x="0" y="0"/>
                </a:lnTo>
                <a:close/>
              </a:path>
            </a:pathLst>
          </a:custGeom>
          <a:solidFill>
            <a:srgbClr val="FFFFFF"/>
          </a:solidFill>
        </p:spPr>
        <p:txBody>
          <a:bodyPr wrap="square" lIns="0" tIns="0" rIns="0" bIns="0" rtlCol="0"/>
          <a:lstStyle/>
          <a:p>
            <a:endParaRPr dirty="0"/>
          </a:p>
        </p:txBody>
      </p:sp>
      <p:sp>
        <p:nvSpPr>
          <p:cNvPr id="14" name="object 14"/>
          <p:cNvSpPr/>
          <p:nvPr/>
        </p:nvSpPr>
        <p:spPr>
          <a:xfrm>
            <a:off x="5589269" y="1968501"/>
            <a:ext cx="4781550" cy="5013323"/>
          </a:xfrm>
          <a:custGeom>
            <a:avLst/>
            <a:gdLst/>
            <a:ahLst/>
            <a:cxnLst/>
            <a:rect l="l" t="t" r="r" b="b"/>
            <a:pathLst>
              <a:path w="4781550" h="5315584">
                <a:moveTo>
                  <a:pt x="0" y="0"/>
                </a:moveTo>
                <a:lnTo>
                  <a:pt x="4781396" y="0"/>
                </a:lnTo>
                <a:lnTo>
                  <a:pt x="4781396" y="5315159"/>
                </a:lnTo>
                <a:lnTo>
                  <a:pt x="0" y="5315159"/>
                </a:lnTo>
                <a:lnTo>
                  <a:pt x="0" y="0"/>
                </a:lnTo>
                <a:close/>
              </a:path>
            </a:pathLst>
          </a:custGeom>
          <a:ln w="31733">
            <a:solidFill>
              <a:srgbClr val="2791A6"/>
            </a:solidFill>
          </a:ln>
        </p:spPr>
        <p:txBody>
          <a:bodyPr wrap="square" lIns="0" tIns="0" rIns="0" bIns="0" rtlCol="0"/>
          <a:lstStyle/>
          <a:p>
            <a:endParaRPr dirty="0"/>
          </a:p>
        </p:txBody>
      </p:sp>
      <p:sp>
        <p:nvSpPr>
          <p:cNvPr id="15" name="object 15"/>
          <p:cNvSpPr txBox="1"/>
          <p:nvPr/>
        </p:nvSpPr>
        <p:spPr>
          <a:xfrm>
            <a:off x="5674748" y="2021740"/>
            <a:ext cx="4589145" cy="1098762"/>
          </a:xfrm>
          <a:prstGeom prst="rect">
            <a:avLst/>
          </a:prstGeom>
        </p:spPr>
        <p:txBody>
          <a:bodyPr vert="horz" wrap="square" lIns="0" tIns="0" rIns="0" bIns="0" rtlCol="0">
            <a:spAutoFit/>
          </a:bodyPr>
          <a:lstStyle/>
          <a:p>
            <a:pPr marL="12700" marR="5080" algn="just">
              <a:lnSpc>
                <a:spcPct val="121000"/>
              </a:lnSpc>
            </a:pPr>
            <a:r>
              <a:rPr lang="pt-BR" sz="1200" dirty="0">
                <a:latin typeface="Arial Unicode MS" panose="020B0604020202020204" charset="-122"/>
                <a:cs typeface="Arial Unicode MS" panose="020B0604020202020204" charset="-122"/>
              </a:rPr>
              <a:t>As páginas a seguir oferecem orientações sobre diferentes maneiras de gerar uma pergunta de pesquisa, e é importante lembrar que não há uma única maneira certa de fazer isso. No entanto, existem alguns princípios a serem considerados ao criar uma pergunta de pesquisa:</a:t>
            </a:r>
          </a:p>
        </p:txBody>
      </p:sp>
      <p:sp>
        <p:nvSpPr>
          <p:cNvPr id="17" name="object 17"/>
          <p:cNvSpPr txBox="1"/>
          <p:nvPr/>
        </p:nvSpPr>
        <p:spPr>
          <a:xfrm>
            <a:off x="5262662" y="7088109"/>
            <a:ext cx="167005" cy="167640"/>
          </a:xfrm>
          <a:prstGeom prst="rect">
            <a:avLst/>
          </a:prstGeom>
        </p:spPr>
        <p:txBody>
          <a:bodyPr vert="horz" wrap="square" lIns="0" tIns="635" rIns="0" bIns="0" rtlCol="0">
            <a:spAutoFit/>
          </a:bodyPr>
          <a:lstStyle/>
          <a:p>
            <a:pPr marL="12700">
              <a:lnSpc>
                <a:spcPct val="100000"/>
              </a:lnSpc>
              <a:spcBef>
                <a:spcPts val="5"/>
              </a:spcBef>
            </a:pPr>
            <a:r>
              <a:rPr sz="1000" spc="-5" dirty="0">
                <a:latin typeface="Arial" panose="020B0604020202020204"/>
                <a:cs typeface="Arial" panose="020B0604020202020204"/>
              </a:rPr>
              <a:t>20</a:t>
            </a:r>
            <a:endParaRPr sz="1000">
              <a:latin typeface="Arial" panose="020B0604020202020204"/>
              <a:cs typeface="Arial" panose="020B0604020202020204"/>
            </a:endParaRPr>
          </a:p>
        </p:txBody>
      </p:sp>
      <p:sp>
        <p:nvSpPr>
          <p:cNvPr id="16" name="object 16"/>
          <p:cNvSpPr txBox="1"/>
          <p:nvPr/>
        </p:nvSpPr>
        <p:spPr>
          <a:xfrm>
            <a:off x="5674995" y="3166109"/>
            <a:ext cx="4589145" cy="3815715"/>
          </a:xfrm>
          <a:prstGeom prst="rect">
            <a:avLst/>
          </a:prstGeom>
        </p:spPr>
        <p:txBody>
          <a:bodyPr vert="horz" wrap="square" lIns="0" tIns="0" rIns="0" bIns="0" rtlCol="0">
            <a:noAutofit/>
          </a:bodyPr>
          <a:lstStyle/>
          <a:p>
            <a:pPr marL="184150" marR="434975" indent="-171450">
              <a:lnSpc>
                <a:spcPct val="120000"/>
              </a:lnSpc>
              <a:buSzPct val="83000"/>
              <a:buFont typeface="Arial" panose="020B0604020202020204" pitchFamily="34" charset="0"/>
              <a:buChar char="•"/>
              <a:tabLst>
                <a:tab pos="100330" algn="l"/>
              </a:tabLst>
            </a:pPr>
            <a:r>
              <a:rPr sz="1200" dirty="0">
                <a:latin typeface="Arial" panose="020B0604020202020204" pitchFamily="34" charset="0"/>
                <a:cs typeface="Arial" panose="020B0604020202020204" pitchFamily="34" charset="0"/>
              </a:rPr>
              <a:t>A pergunta deve ser baseada em um problema real que você tenha notado em sua sala de aula, para que a pesquisa seja significativa para você.</a:t>
            </a:r>
          </a:p>
          <a:p>
            <a:pPr marL="184150" marR="434975" indent="-171450">
              <a:lnSpc>
                <a:spcPct val="120000"/>
              </a:lnSpc>
              <a:buSzPct val="83000"/>
              <a:buFont typeface="Arial" panose="020B0604020202020204" pitchFamily="34" charset="0"/>
              <a:buChar char="•"/>
              <a:tabLst>
                <a:tab pos="100330" algn="l"/>
              </a:tabLst>
            </a:pPr>
            <a:r>
              <a:rPr sz="1200" dirty="0">
                <a:latin typeface="Arial" panose="020B0604020202020204" pitchFamily="34" charset="0"/>
                <a:cs typeface="Arial" panose="020B0604020202020204" pitchFamily="34" charset="0"/>
              </a:rPr>
              <a:t>Discutir suas ideias com outros colegas pode realmente ajudá-lo a formular uma pergunta - por exemplo, você pode perceber que todos os professores em sua equipe notaram o mesmo problema.</a:t>
            </a:r>
          </a:p>
          <a:p>
            <a:pPr marL="184150" marR="434975" indent="-171450">
              <a:lnSpc>
                <a:spcPct val="120000"/>
              </a:lnSpc>
              <a:buSzPct val="83000"/>
              <a:buFont typeface="Arial" panose="020B0604020202020204" pitchFamily="34" charset="0"/>
              <a:buChar char="•"/>
              <a:tabLst>
                <a:tab pos="100330" algn="l"/>
              </a:tabLst>
            </a:pPr>
            <a:r>
              <a:rPr sz="1200" dirty="0">
                <a:latin typeface="Arial" panose="020B0604020202020204" pitchFamily="34" charset="0"/>
                <a:cs typeface="Arial" panose="020B0604020202020204" pitchFamily="34" charset="0"/>
              </a:rPr>
              <a:t>Deve ser gerenciável para você em sua sala de aula (baseado no tempo que você tem e se há outros adultos para ajudar, por exemplo).</a:t>
            </a:r>
          </a:p>
          <a:p>
            <a:pPr marL="184150" marR="434975" indent="-171450">
              <a:lnSpc>
                <a:spcPct val="120000"/>
              </a:lnSpc>
              <a:buSzPct val="83000"/>
              <a:buFont typeface="Arial" panose="020B0604020202020204" pitchFamily="34" charset="0"/>
              <a:buChar char="•"/>
              <a:tabLst>
                <a:tab pos="100330" algn="l"/>
              </a:tabLst>
            </a:pPr>
            <a:r>
              <a:rPr sz="1200" dirty="0">
                <a:latin typeface="Arial" panose="020B0604020202020204" pitchFamily="34" charset="0"/>
                <a:cs typeface="Arial" panose="020B0604020202020204" pitchFamily="34" charset="0"/>
              </a:rPr>
              <a:t>Deve levar à compreensão da prática, à tomada de uma ação, à experimentação de algo novo e/ou à melhoria de uma situação de ensino/aprendizado.</a:t>
            </a:r>
          </a:p>
          <a:p>
            <a:pPr marL="184150" marR="434975" indent="-171450">
              <a:lnSpc>
                <a:spcPct val="120000"/>
              </a:lnSpc>
              <a:buSzPct val="83000"/>
              <a:buFont typeface="Arial" panose="020B0604020202020204" pitchFamily="34" charset="0"/>
              <a:buChar char="•"/>
              <a:tabLst>
                <a:tab pos="100330" algn="l"/>
              </a:tabLst>
            </a:pPr>
            <a:r>
              <a:rPr sz="1200" dirty="0">
                <a:latin typeface="Arial" panose="020B0604020202020204" pitchFamily="34" charset="0"/>
                <a:cs typeface="Arial" panose="020B0604020202020204" pitchFamily="34" charset="0"/>
              </a:rPr>
              <a:t>Não deve levar a uma resposta simples de 'sim' ou 'não'. Boas perguntas de pesquisa começam com palavras como 'Como...?'; 'O que acontece quando...?'. Elas estão abertas a diferentes respostas surgindo.</a:t>
            </a:r>
          </a:p>
          <a:p>
            <a:pPr marL="184150" marR="434975" indent="-171450">
              <a:lnSpc>
                <a:spcPct val="120000"/>
              </a:lnSpc>
              <a:buSzPct val="83000"/>
              <a:buFont typeface="Arial" panose="020B0604020202020204" pitchFamily="34" charset="0"/>
              <a:buChar char="•"/>
              <a:tabLst>
                <a:tab pos="100330" algn="l"/>
              </a:tabLst>
            </a:pPr>
            <a:endParaRPr sz="1200" dirty="0">
              <a:latin typeface="Arial" panose="020B0604020202020204" pitchFamily="34" charset="0"/>
              <a:cs typeface="Arial" panose="020B0604020202020204" pitchFamily="34" charset="0"/>
            </a:endParaRPr>
          </a:p>
          <a:p>
            <a:pPr marL="184150" marR="434975" indent="-171450">
              <a:lnSpc>
                <a:spcPct val="120000"/>
              </a:lnSpc>
              <a:buSzPct val="83000"/>
              <a:buFont typeface="Arial" panose="020B0604020202020204" pitchFamily="34" charset="0"/>
              <a:buChar char="•"/>
              <a:tabLst>
                <a:tab pos="100330" algn="l"/>
              </a:tabLst>
            </a:pPr>
            <a:endParaRPr sz="1200" dirty="0">
              <a:latin typeface="Arial" panose="020B0604020202020204" pitchFamily="34" charset="0"/>
              <a:cs typeface="Arial" panose="020B0604020202020204" pitchFamily="34" charset="0"/>
            </a:endParaRPr>
          </a:p>
          <a:p>
            <a:pPr marL="184150" marR="434975" indent="-171450">
              <a:lnSpc>
                <a:spcPct val="120000"/>
              </a:lnSpc>
              <a:buSzPct val="83000"/>
              <a:buFont typeface="Arial" panose="020B0604020202020204" pitchFamily="34" charset="0"/>
              <a:buChar char="•"/>
              <a:tabLst>
                <a:tab pos="100330" algn="l"/>
              </a:tabLst>
            </a:pPr>
            <a:endParaRPr sz="1200" dirty="0">
              <a:latin typeface="Arial" panose="020B0604020202020204" pitchFamily="34" charset="0"/>
              <a:cs typeface="Arial" panose="020B0604020202020204" pitchFamily="34" charset="0"/>
            </a:endParaRPr>
          </a:p>
          <a:p>
            <a:pPr marL="184150" marR="434975" indent="-171450">
              <a:lnSpc>
                <a:spcPct val="120000"/>
              </a:lnSpc>
              <a:buSzPct val="83000"/>
              <a:buFont typeface="Arial" panose="020B0604020202020204" pitchFamily="34" charset="0"/>
              <a:buChar char="•"/>
              <a:tabLst>
                <a:tab pos="100330" algn="l"/>
              </a:tabLst>
            </a:pPr>
            <a:endParaRPr sz="1200" dirty="0">
              <a:latin typeface="Arial" panose="020B0604020202020204" pitchFamily="34" charset="0"/>
              <a:cs typeface="Arial" panose="020B0604020202020204" pitchFamily="34" charset="0"/>
            </a:endParaRPr>
          </a:p>
          <a:p>
            <a:pPr marL="184150" marR="434975" indent="-171450">
              <a:lnSpc>
                <a:spcPct val="120000"/>
              </a:lnSpc>
              <a:buSzPct val="83000"/>
              <a:buFont typeface="Arial" panose="020B0604020202020204" pitchFamily="34" charset="0"/>
              <a:buChar char="•"/>
              <a:tabLst>
                <a:tab pos="100330" algn="l"/>
              </a:tabLst>
            </a:pPr>
            <a:endParaRPr sz="1200" dirty="0">
              <a:latin typeface="Arial" panose="020B0604020202020204" pitchFamily="34" charset="0"/>
              <a:cs typeface="Arial" panose="020B0604020202020204" pitchFamily="34" charset="0"/>
            </a:endParaRPr>
          </a:p>
        </p:txBody>
      </p:sp>
      <p:sp>
        <p:nvSpPr>
          <p:cNvPr id="18" name="object 5"/>
          <p:cNvSpPr txBox="1"/>
          <p:nvPr/>
        </p:nvSpPr>
        <p:spPr>
          <a:xfrm>
            <a:off x="7861300" y="1692028"/>
            <a:ext cx="2286000" cy="184666"/>
          </a:xfrm>
          <a:prstGeom prst="rect">
            <a:avLst/>
          </a:prstGeom>
        </p:spPr>
        <p:txBody>
          <a:bodyPr vert="horz" wrap="square" lIns="0" tIns="0" rIns="0" bIns="0" rtlCol="0">
            <a:spAutoFit/>
          </a:bodyPr>
          <a:lstStyle/>
          <a:p>
            <a:pPr marL="12700">
              <a:lnSpc>
                <a:spcPct val="100000"/>
              </a:lnSpc>
            </a:pPr>
            <a:r>
              <a:rPr lang="pt-BR" sz="1200" i="1" dirty="0">
                <a:latin typeface="Arial" panose="020B0604020202020204"/>
                <a:cs typeface="Arial" panose="020B0604020202020204"/>
              </a:rPr>
              <a:t>Secção do ciclo de investigação</a:t>
            </a:r>
            <a:endParaRPr sz="1200" dirty="0">
              <a:latin typeface="Arial" panose="020B0604020202020204"/>
              <a:cs typeface="Arial" panose="020B0604020202020204"/>
            </a:endParaRPr>
          </a:p>
        </p:txBody>
      </p:sp>
      <p:sp>
        <p:nvSpPr>
          <p:cNvPr id="19" name="TextBox 18"/>
          <p:cNvSpPr txBox="1"/>
          <p:nvPr/>
        </p:nvSpPr>
        <p:spPr>
          <a:xfrm>
            <a:off x="8547099" y="786795"/>
            <a:ext cx="1716793" cy="784830"/>
          </a:xfrm>
          <a:prstGeom prst="rect">
            <a:avLst/>
          </a:prstGeom>
          <a:solidFill>
            <a:srgbClr val="DD7471"/>
          </a:solidFill>
        </p:spPr>
        <p:txBody>
          <a:bodyPr wrap="square" rtlCol="0">
            <a:spAutoFit/>
          </a:bodyPr>
          <a:lstStyle/>
          <a:p>
            <a:r>
              <a:rPr lang="pt-BR" sz="1500" dirty="0">
                <a:solidFill>
                  <a:schemeClr val="bg1"/>
                </a:solidFill>
                <a:latin typeface="Arial" panose="020B0604020202020204" pitchFamily="34" charset="0"/>
                <a:cs typeface="Arial" panose="020B0604020202020204" pitchFamily="34" charset="0"/>
              </a:rPr>
              <a:t>Perguntas de foco e investigação</a:t>
            </a:r>
            <a:endParaRPr lang="en-GB" sz="1500" dirty="0">
              <a:solidFill>
                <a:schemeClr val="bg1"/>
              </a:solidFill>
              <a:latin typeface="Arial" panose="020B0604020202020204" pitchFamily="34" charset="0"/>
              <a:cs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69900" y="352425"/>
            <a:ext cx="9727565" cy="6775316"/>
          </a:xfrm>
          <a:prstGeom prst="rect">
            <a:avLst/>
          </a:prstGeom>
        </p:spPr>
        <p:txBody>
          <a:bodyPr vert="horz" wrap="square" lIns="0" tIns="0" rIns="0" bIns="0" rtlCol="0">
            <a:spAutoFit/>
          </a:bodyPr>
          <a:lstStyle/>
          <a:p>
            <a:pPr marL="159385" algn="ctr">
              <a:lnSpc>
                <a:spcPct val="100000"/>
              </a:lnSpc>
            </a:pPr>
            <a:r>
              <a:rPr sz="1200" kern="0" dirty="0">
                <a:solidFill>
                  <a:srgbClr val="1A616F"/>
                </a:solidFill>
                <a:latin typeface="Arial" panose="020B0604020202020204" pitchFamily="34" charset="0"/>
                <a:cs typeface="Arial" panose="020B0604020202020204" pitchFamily="34" charset="0"/>
              </a:rPr>
              <a:t>O Coletivo T-SEDA</a:t>
            </a:r>
            <a:r>
              <a:rPr sz="1200" kern="0" dirty="0">
                <a:latin typeface="Arial" panose="020B0604020202020204" pitchFamily="34" charset="0"/>
                <a:cs typeface="Arial" panose="020B0604020202020204" pitchFamily="34" charset="0"/>
              </a:rPr>
              <a:t>  </a:t>
            </a:r>
          </a:p>
          <a:p>
            <a:pPr marL="92075" marR="5080" algn="just">
              <a:lnSpc>
                <a:spcPct val="121000"/>
              </a:lnSpc>
              <a:spcBef>
                <a:spcPts val="85"/>
              </a:spcBef>
            </a:pPr>
            <a:r>
              <a:rPr lang="en-GB" sz="1200" kern="0" dirty="0">
                <a:latin typeface="Arial" panose="020B0604020202020204" pitchFamily="34" charset="0"/>
                <a:cs typeface="Arial" panose="020B0604020202020204" pitchFamily="34" charset="0"/>
              </a:rPr>
              <a:t>O </a:t>
            </a:r>
            <a:r>
              <a:rPr lang="en-GB" sz="1200" kern="0" dirty="0" err="1">
                <a:latin typeface="Arial" panose="020B0604020202020204" pitchFamily="34" charset="0"/>
                <a:cs typeface="Arial" panose="020B0604020202020204" pitchFamily="34" charset="0"/>
              </a:rPr>
              <a:t>desenvolvimento</a:t>
            </a:r>
            <a:r>
              <a:rPr lang="en-GB" sz="1200" kern="0" dirty="0">
                <a:latin typeface="Arial" panose="020B0604020202020204" pitchFamily="34" charset="0"/>
                <a:cs typeface="Arial" panose="020B0604020202020204" pitchFamily="34" charset="0"/>
              </a:rPr>
              <a:t> do T-SEDA </a:t>
            </a:r>
            <a:r>
              <a:rPr lang="en-GB" sz="1200" kern="0" dirty="0" err="1">
                <a:latin typeface="Arial" panose="020B0604020202020204" pitchFamily="34" charset="0"/>
                <a:cs typeface="Arial" panose="020B0604020202020204" pitchFamily="34" charset="0"/>
              </a:rPr>
              <a:t>foi</a:t>
            </a:r>
            <a:r>
              <a:rPr lang="en-GB" sz="1200" kern="0" dirty="0">
                <a:latin typeface="Arial" panose="020B0604020202020204" pitchFamily="34" charset="0"/>
                <a:cs typeface="Arial" panose="020B0604020202020204" pitchFamily="34" charset="0"/>
              </a:rPr>
              <a:t>, </a:t>
            </a:r>
            <a:r>
              <a:rPr lang="en-GB" sz="1200" kern="0" dirty="0" err="1">
                <a:latin typeface="Arial" panose="020B0604020202020204" pitchFamily="34" charset="0"/>
                <a:cs typeface="Arial" panose="020B0604020202020204" pitchFamily="34" charset="0"/>
              </a:rPr>
              <a:t>sem</a:t>
            </a:r>
            <a:r>
              <a:rPr lang="en-GB" sz="1200" kern="0" dirty="0">
                <a:latin typeface="Arial" panose="020B0604020202020204" pitchFamily="34" charset="0"/>
                <a:cs typeface="Arial" panose="020B0604020202020204" pitchFamily="34" charset="0"/>
              </a:rPr>
              <a:t> </a:t>
            </a:r>
            <a:r>
              <a:rPr lang="en-GB" sz="1200" kern="0" dirty="0" err="1">
                <a:latin typeface="Arial" panose="020B0604020202020204" pitchFamily="34" charset="0"/>
                <a:cs typeface="Arial" panose="020B0604020202020204" pitchFamily="34" charset="0"/>
              </a:rPr>
              <a:t>dúvida</a:t>
            </a:r>
            <a:r>
              <a:rPr lang="en-GB" sz="1200" kern="0" dirty="0">
                <a:latin typeface="Arial" panose="020B0604020202020204" pitchFamily="34" charset="0"/>
                <a:cs typeface="Arial" panose="020B0604020202020204" pitchFamily="34" charset="0"/>
              </a:rPr>
              <a:t>, um </a:t>
            </a:r>
            <a:r>
              <a:rPr lang="en-GB" sz="1200" kern="0" dirty="0" err="1">
                <a:latin typeface="Arial" panose="020B0604020202020204" pitchFamily="34" charset="0"/>
                <a:cs typeface="Arial" panose="020B0604020202020204" pitchFamily="34" charset="0"/>
              </a:rPr>
              <a:t>esforço</a:t>
            </a:r>
            <a:r>
              <a:rPr lang="en-GB" sz="1200" kern="0" dirty="0">
                <a:latin typeface="Arial" panose="020B0604020202020204" pitchFamily="34" charset="0"/>
                <a:cs typeface="Arial" panose="020B0604020202020204" pitchFamily="34" charset="0"/>
              </a:rPr>
              <a:t> de equipe, </a:t>
            </a:r>
            <a:r>
              <a:rPr lang="en-GB" sz="1200" kern="0" dirty="0" err="1">
                <a:latin typeface="Arial" panose="020B0604020202020204" pitchFamily="34" charset="0"/>
                <a:cs typeface="Arial" panose="020B0604020202020204" pitchFamily="34" charset="0"/>
              </a:rPr>
              <a:t>incluindo</a:t>
            </a:r>
            <a:r>
              <a:rPr lang="en-GB" sz="1200" kern="0" dirty="0">
                <a:latin typeface="Arial" panose="020B0604020202020204" pitchFamily="34" charset="0"/>
                <a:cs typeface="Arial" panose="020B0604020202020204" pitchFamily="34" charset="0"/>
              </a:rPr>
              <a:t>: Sara Hennessy, Ruth Kershner, Elisa Calcagni, Farah Ahmed, Victoria Cook, Laura Kerslake, Lisa Lee e Maria </a:t>
            </a:r>
            <a:r>
              <a:rPr lang="en-GB" sz="1200" kern="0" dirty="0" err="1">
                <a:latin typeface="Arial" panose="020B0604020202020204" pitchFamily="34" charset="0"/>
                <a:cs typeface="Arial" panose="020B0604020202020204" pitchFamily="34" charset="0"/>
              </a:rPr>
              <a:t>Vrikki</a:t>
            </a:r>
            <a:r>
              <a:rPr lang="en-GB" sz="1200" kern="0" dirty="0">
                <a:latin typeface="Arial" panose="020B0604020202020204" pitchFamily="34" charset="0"/>
                <a:cs typeface="Arial" panose="020B0604020202020204" pitchFamily="34" charset="0"/>
              </a:rPr>
              <a:t>, da </a:t>
            </a:r>
            <a:r>
              <a:rPr lang="en-GB" sz="1200" kern="0" dirty="0" err="1">
                <a:latin typeface="Arial" panose="020B0604020202020204" pitchFamily="34" charset="0"/>
                <a:cs typeface="Arial" panose="020B0604020202020204" pitchFamily="34" charset="0"/>
              </a:rPr>
              <a:t>Faculdade</a:t>
            </a:r>
            <a:r>
              <a:rPr lang="en-GB" sz="1200" kern="0" dirty="0">
                <a:latin typeface="Arial" panose="020B0604020202020204" pitchFamily="34" charset="0"/>
                <a:cs typeface="Arial" panose="020B0604020202020204" pitchFamily="34" charset="0"/>
              </a:rPr>
              <a:t> de </a:t>
            </a:r>
            <a:r>
              <a:rPr lang="en-GB" sz="1200" kern="0" dirty="0" err="1">
                <a:latin typeface="Arial" panose="020B0604020202020204" pitchFamily="34" charset="0"/>
                <a:cs typeface="Arial" panose="020B0604020202020204" pitchFamily="34" charset="0"/>
              </a:rPr>
              <a:t>Educação</a:t>
            </a:r>
            <a:r>
              <a:rPr lang="en-GB" sz="1200" kern="0" dirty="0">
                <a:latin typeface="Arial" panose="020B0604020202020204" pitchFamily="34" charset="0"/>
                <a:cs typeface="Arial" panose="020B0604020202020204" pitchFamily="34" charset="0"/>
              </a:rPr>
              <a:t> da </a:t>
            </a:r>
            <a:r>
              <a:rPr lang="en-GB" sz="1200" kern="0" dirty="0" err="1">
                <a:latin typeface="Arial" panose="020B0604020202020204" pitchFamily="34" charset="0"/>
                <a:cs typeface="Arial" panose="020B0604020202020204" pitchFamily="34" charset="0"/>
              </a:rPr>
              <a:t>Universidade</a:t>
            </a:r>
            <a:r>
              <a:rPr lang="en-GB" sz="1200" kern="0" dirty="0">
                <a:latin typeface="Arial" panose="020B0604020202020204" pitchFamily="34" charset="0"/>
                <a:cs typeface="Arial" panose="020B0604020202020204" pitchFamily="34" charset="0"/>
              </a:rPr>
              <a:t> de Cambridge, e Nube Estrada e Flora Hernández, da </a:t>
            </a:r>
            <a:r>
              <a:rPr lang="en-GB" sz="1200" kern="0" dirty="0" err="1">
                <a:latin typeface="Arial" panose="020B0604020202020204" pitchFamily="34" charset="0"/>
                <a:cs typeface="Arial" panose="020B0604020202020204" pitchFamily="34" charset="0"/>
              </a:rPr>
              <a:t>Universidade</a:t>
            </a:r>
            <a:r>
              <a:rPr lang="en-GB" sz="1200" kern="0" dirty="0">
                <a:latin typeface="Arial" panose="020B0604020202020204" pitchFamily="34" charset="0"/>
                <a:cs typeface="Arial" panose="020B0604020202020204" pitchFamily="34" charset="0"/>
              </a:rPr>
              <a:t> Nacional </a:t>
            </a:r>
            <a:r>
              <a:rPr lang="en-GB" sz="1200" kern="0" dirty="0" err="1">
                <a:latin typeface="Arial" panose="020B0604020202020204" pitchFamily="34" charset="0"/>
                <a:cs typeface="Arial" panose="020B0604020202020204" pitchFamily="34" charset="0"/>
              </a:rPr>
              <a:t>Autônoma</a:t>
            </a:r>
            <a:r>
              <a:rPr lang="en-GB" sz="1200" kern="0" dirty="0">
                <a:latin typeface="Arial" panose="020B0604020202020204" pitchFamily="34" charset="0"/>
                <a:cs typeface="Arial" panose="020B0604020202020204" pitchFamily="34" charset="0"/>
              </a:rPr>
              <a:t> do México. </a:t>
            </a:r>
            <a:r>
              <a:rPr lang="en-GB" sz="1200" kern="0" dirty="0" err="1">
                <a:latin typeface="Arial" panose="020B0604020202020204" pitchFamily="34" charset="0"/>
                <a:cs typeface="Arial" panose="020B0604020202020204" pitchFamily="34" charset="0"/>
              </a:rPr>
              <a:t>Somos</a:t>
            </a:r>
            <a:r>
              <a:rPr lang="en-GB" sz="1200" kern="0" dirty="0">
                <a:latin typeface="Arial" panose="020B0604020202020204" pitchFamily="34" charset="0"/>
                <a:cs typeface="Arial" panose="020B0604020202020204" pitchFamily="34" charset="0"/>
              </a:rPr>
              <a:t> </a:t>
            </a:r>
            <a:r>
              <a:rPr lang="en-GB" sz="1200" kern="0" dirty="0" err="1">
                <a:latin typeface="Arial" panose="020B0604020202020204" pitchFamily="34" charset="0"/>
                <a:cs typeface="Arial" panose="020B0604020202020204" pitchFamily="34" charset="0"/>
              </a:rPr>
              <a:t>muito</a:t>
            </a:r>
            <a:r>
              <a:rPr lang="en-GB" sz="1200" kern="0" dirty="0">
                <a:latin typeface="Arial" panose="020B0604020202020204" pitchFamily="34" charset="0"/>
                <a:cs typeface="Arial" panose="020B0604020202020204" pitchFamily="34" charset="0"/>
              </a:rPr>
              <a:t> </a:t>
            </a:r>
            <a:r>
              <a:rPr lang="en-GB" sz="1200" kern="0" dirty="0" err="1">
                <a:latin typeface="Arial" panose="020B0604020202020204" pitchFamily="34" charset="0"/>
                <a:cs typeface="Arial" panose="020B0604020202020204" pitchFamily="34" charset="0"/>
              </a:rPr>
              <a:t>gratos</a:t>
            </a:r>
            <a:r>
              <a:rPr lang="en-GB" sz="1200" kern="0" dirty="0">
                <a:latin typeface="Arial" panose="020B0604020202020204" pitchFamily="34" charset="0"/>
                <a:cs typeface="Arial" panose="020B0604020202020204" pitchFamily="34" charset="0"/>
              </a:rPr>
              <a:t> </a:t>
            </a:r>
            <a:r>
              <a:rPr lang="en-GB" sz="1200" kern="0" dirty="0" err="1">
                <a:latin typeface="Arial" panose="020B0604020202020204" pitchFamily="34" charset="0"/>
                <a:cs typeface="Arial" panose="020B0604020202020204" pitchFamily="34" charset="0"/>
              </a:rPr>
              <a:t>aos</a:t>
            </a:r>
            <a:r>
              <a:rPr lang="en-GB" sz="1200" kern="0" dirty="0">
                <a:latin typeface="Arial" panose="020B0604020202020204" pitchFamily="34" charset="0"/>
                <a:cs typeface="Arial" panose="020B0604020202020204" pitchFamily="34" charset="0"/>
              </a:rPr>
              <a:t> </a:t>
            </a:r>
            <a:r>
              <a:rPr lang="en-GB" sz="1200" kern="0" dirty="0" err="1">
                <a:latin typeface="Arial" panose="020B0604020202020204" pitchFamily="34" charset="0"/>
                <a:cs typeface="Arial" panose="020B0604020202020204" pitchFamily="34" charset="0"/>
              </a:rPr>
              <a:t>inúmeros</a:t>
            </a:r>
            <a:r>
              <a:rPr lang="en-GB" sz="1200" kern="0" dirty="0">
                <a:latin typeface="Arial" panose="020B0604020202020204" pitchFamily="34" charset="0"/>
                <a:cs typeface="Arial" panose="020B0604020202020204" pitchFamily="34" charset="0"/>
              </a:rPr>
              <a:t> </a:t>
            </a:r>
            <a:r>
              <a:rPr lang="en-GB" sz="1200" kern="0" dirty="0" err="1">
                <a:latin typeface="Arial" panose="020B0604020202020204" pitchFamily="34" charset="0"/>
                <a:cs typeface="Arial" panose="020B0604020202020204" pitchFamily="34" charset="0"/>
              </a:rPr>
              <a:t>colegas</a:t>
            </a:r>
            <a:r>
              <a:rPr lang="en-GB" sz="1200" kern="0" dirty="0">
                <a:latin typeface="Arial" panose="020B0604020202020204" pitchFamily="34" charset="0"/>
                <a:cs typeface="Arial" panose="020B0604020202020204" pitchFamily="34" charset="0"/>
              </a:rPr>
              <a:t> que </a:t>
            </a:r>
            <a:r>
              <a:rPr lang="en-GB" sz="1200" kern="0" dirty="0" err="1">
                <a:latin typeface="Arial" panose="020B0604020202020204" pitchFamily="34" charset="0"/>
                <a:cs typeface="Arial" panose="020B0604020202020204" pitchFamily="34" charset="0"/>
              </a:rPr>
              <a:t>contribuíram</a:t>
            </a:r>
            <a:r>
              <a:rPr lang="en-GB" sz="1200" kern="0" dirty="0">
                <a:latin typeface="Arial" panose="020B0604020202020204" pitchFamily="34" charset="0"/>
                <a:cs typeface="Arial" panose="020B0604020202020204" pitchFamily="34" charset="0"/>
              </a:rPr>
              <a:t> de </a:t>
            </a:r>
            <a:r>
              <a:rPr lang="en-GB" sz="1200" kern="0" dirty="0" err="1">
                <a:latin typeface="Arial" panose="020B0604020202020204" pitchFamily="34" charset="0"/>
                <a:cs typeface="Arial" panose="020B0604020202020204" pitchFamily="34" charset="0"/>
              </a:rPr>
              <a:t>alguma</a:t>
            </a:r>
            <a:r>
              <a:rPr lang="en-GB" sz="1200" kern="0" dirty="0">
                <a:latin typeface="Arial" panose="020B0604020202020204" pitchFamily="34" charset="0"/>
                <a:cs typeface="Arial" panose="020B0604020202020204" pitchFamily="34" charset="0"/>
              </a:rPr>
              <a:t> forma para o </a:t>
            </a:r>
            <a:r>
              <a:rPr lang="en-GB" sz="1200" kern="0" dirty="0" err="1">
                <a:latin typeface="Arial" panose="020B0604020202020204" pitchFamily="34" charset="0"/>
                <a:cs typeface="Arial" panose="020B0604020202020204" pitchFamily="34" charset="0"/>
              </a:rPr>
              <a:t>desenvolvimento</a:t>
            </a:r>
            <a:r>
              <a:rPr lang="en-GB" sz="1200" kern="0" dirty="0">
                <a:latin typeface="Arial" panose="020B0604020202020204" pitchFamily="34" charset="0"/>
                <a:cs typeface="Arial" panose="020B0604020202020204" pitchFamily="34" charset="0"/>
              </a:rPr>
              <a:t> do T-SEDA </a:t>
            </a:r>
            <a:r>
              <a:rPr lang="en-GB" sz="1200" kern="0" dirty="0" err="1">
                <a:latin typeface="Arial" panose="020B0604020202020204" pitchFamily="34" charset="0"/>
                <a:cs typeface="Arial" panose="020B0604020202020204" pitchFamily="34" charset="0"/>
              </a:rPr>
              <a:t>nos</a:t>
            </a:r>
            <a:r>
              <a:rPr lang="en-GB" sz="1200" kern="0" dirty="0">
                <a:latin typeface="Arial" panose="020B0604020202020204" pitchFamily="34" charset="0"/>
                <a:cs typeface="Arial" panose="020B0604020202020204" pitchFamily="34" charset="0"/>
              </a:rPr>
              <a:t> </a:t>
            </a:r>
            <a:r>
              <a:rPr lang="en-GB" sz="1200" kern="0" dirty="0" err="1">
                <a:latin typeface="Arial" panose="020B0604020202020204" pitchFamily="34" charset="0"/>
                <a:cs typeface="Arial" panose="020B0604020202020204" pitchFamily="34" charset="0"/>
              </a:rPr>
              <a:t>últimos</a:t>
            </a:r>
            <a:r>
              <a:rPr lang="en-GB" sz="1200" kern="0" dirty="0">
                <a:latin typeface="Arial" panose="020B0604020202020204" pitchFamily="34" charset="0"/>
                <a:cs typeface="Arial" panose="020B0604020202020204" pitchFamily="34" charset="0"/>
              </a:rPr>
              <a:t> </a:t>
            </a:r>
            <a:r>
              <a:rPr lang="en-GB" sz="1200" kern="0" dirty="0" err="1">
                <a:latin typeface="Arial" panose="020B0604020202020204" pitchFamily="34" charset="0"/>
                <a:cs typeface="Arial" panose="020B0604020202020204" pitchFamily="34" charset="0"/>
              </a:rPr>
              <a:t>anos</a:t>
            </a:r>
            <a:r>
              <a:rPr lang="en-GB" sz="1200" kern="0" dirty="0">
                <a:latin typeface="Arial" panose="020B0604020202020204" pitchFamily="34" charset="0"/>
                <a:cs typeface="Arial" panose="020B0604020202020204" pitchFamily="34" charset="0"/>
              </a:rPr>
              <a:t>. </a:t>
            </a:r>
            <a:r>
              <a:rPr lang="en-GB" sz="1200" kern="0" dirty="0" err="1">
                <a:latin typeface="Arial" panose="020B0604020202020204" pitchFamily="34" charset="0"/>
                <a:cs typeface="Arial" panose="020B0604020202020204" pitchFamily="34" charset="0"/>
              </a:rPr>
              <a:t>Isso</a:t>
            </a:r>
            <a:r>
              <a:rPr lang="en-GB" sz="1200" kern="0" dirty="0">
                <a:latin typeface="Arial" panose="020B0604020202020204" pitchFamily="34" charset="0"/>
                <a:cs typeface="Arial" panose="020B0604020202020204" pitchFamily="34" charset="0"/>
              </a:rPr>
              <a:t> </a:t>
            </a:r>
            <a:r>
              <a:rPr lang="en-GB" sz="1200" kern="0" dirty="0" err="1">
                <a:latin typeface="Arial" panose="020B0604020202020204" pitchFamily="34" charset="0"/>
                <a:cs typeface="Arial" panose="020B0604020202020204" pitchFamily="34" charset="0"/>
              </a:rPr>
              <a:t>inclui</a:t>
            </a:r>
            <a:r>
              <a:rPr lang="en-GB" sz="1200" kern="0" dirty="0">
                <a:latin typeface="Arial" panose="020B0604020202020204" pitchFamily="34" charset="0"/>
                <a:cs typeface="Arial" panose="020B0604020202020204" pitchFamily="34" charset="0"/>
              </a:rPr>
              <a:t> </a:t>
            </a:r>
            <a:r>
              <a:rPr lang="en-GB" sz="1200" kern="0" dirty="0" err="1">
                <a:latin typeface="Arial" panose="020B0604020202020204" pitchFamily="34" charset="0"/>
                <a:cs typeface="Arial" panose="020B0604020202020204" pitchFamily="34" charset="0"/>
              </a:rPr>
              <a:t>aqueles</a:t>
            </a:r>
            <a:r>
              <a:rPr lang="en-GB" sz="1200" kern="0" dirty="0">
                <a:latin typeface="Arial" panose="020B0604020202020204" pitchFamily="34" charset="0"/>
                <a:cs typeface="Arial" panose="020B0604020202020204" pitchFamily="34" charset="0"/>
              </a:rPr>
              <a:t> que </a:t>
            </a:r>
            <a:r>
              <a:rPr lang="en-GB" sz="1200" kern="0" dirty="0" err="1">
                <a:latin typeface="Arial" panose="020B0604020202020204" pitchFamily="34" charset="0"/>
                <a:cs typeface="Arial" panose="020B0604020202020204" pitchFamily="34" charset="0"/>
              </a:rPr>
              <a:t>ajudaram</a:t>
            </a:r>
            <a:r>
              <a:rPr lang="en-GB" sz="1200" kern="0" dirty="0">
                <a:latin typeface="Arial" panose="020B0604020202020204" pitchFamily="34" charset="0"/>
                <a:cs typeface="Arial" panose="020B0604020202020204" pitchFamily="34" charset="0"/>
              </a:rPr>
              <a:t> </a:t>
            </a:r>
            <a:r>
              <a:rPr lang="en-GB" sz="1200" kern="0" dirty="0" err="1">
                <a:latin typeface="Arial" panose="020B0604020202020204" pitchFamily="34" charset="0"/>
                <a:cs typeface="Arial" panose="020B0604020202020204" pitchFamily="34" charset="0"/>
              </a:rPr>
              <a:t>na</a:t>
            </a:r>
            <a:r>
              <a:rPr lang="en-GB" sz="1200" kern="0" dirty="0">
                <a:latin typeface="Arial" panose="020B0604020202020204" pitchFamily="34" charset="0"/>
                <a:cs typeface="Arial" panose="020B0604020202020204" pitchFamily="34" charset="0"/>
              </a:rPr>
              <a:t> </a:t>
            </a:r>
            <a:r>
              <a:rPr lang="en-GB" sz="1200" kern="0" dirty="0" err="1">
                <a:latin typeface="Arial" panose="020B0604020202020204" pitchFamily="34" charset="0"/>
                <a:cs typeface="Arial" panose="020B0604020202020204" pitchFamily="34" charset="0"/>
              </a:rPr>
              <a:t>tradução</a:t>
            </a:r>
            <a:r>
              <a:rPr lang="en-GB" sz="1200" kern="0" dirty="0">
                <a:latin typeface="Arial" panose="020B0604020202020204" pitchFamily="34" charset="0"/>
                <a:cs typeface="Arial" panose="020B0604020202020204" pitchFamily="34" charset="0"/>
              </a:rPr>
              <a:t> para </a:t>
            </a:r>
            <a:r>
              <a:rPr lang="en-GB" sz="1200" kern="0" dirty="0" err="1">
                <a:latin typeface="Arial" panose="020B0604020202020204" pitchFamily="34" charset="0"/>
                <a:cs typeface="Arial" panose="020B0604020202020204" pitchFamily="34" charset="0"/>
              </a:rPr>
              <a:t>espanhol</a:t>
            </a:r>
            <a:r>
              <a:rPr lang="en-GB" sz="1200" kern="0" dirty="0">
                <a:latin typeface="Arial" panose="020B0604020202020204" pitchFamily="34" charset="0"/>
                <a:cs typeface="Arial" panose="020B0604020202020204" pitchFamily="34" charset="0"/>
              </a:rPr>
              <a:t>, </a:t>
            </a:r>
            <a:r>
              <a:rPr lang="en-GB" sz="1200" kern="0" dirty="0" err="1">
                <a:latin typeface="Arial" panose="020B0604020202020204" pitchFamily="34" charset="0"/>
                <a:cs typeface="Arial" panose="020B0604020202020204" pitchFamily="34" charset="0"/>
              </a:rPr>
              <a:t>chinês</a:t>
            </a:r>
            <a:r>
              <a:rPr lang="en-GB" sz="1200" kern="0" dirty="0">
                <a:latin typeface="Arial" panose="020B0604020202020204" pitchFamily="34" charset="0"/>
                <a:cs typeface="Arial" panose="020B0604020202020204" pitchFamily="34" charset="0"/>
              </a:rPr>
              <a:t>, </a:t>
            </a:r>
            <a:r>
              <a:rPr lang="en-GB" sz="1200" kern="0" dirty="0" err="1">
                <a:latin typeface="Arial" panose="020B0604020202020204" pitchFamily="34" charset="0"/>
                <a:cs typeface="Arial" panose="020B0604020202020204" pitchFamily="34" charset="0"/>
              </a:rPr>
              <a:t>francês</a:t>
            </a:r>
            <a:r>
              <a:rPr lang="en-GB" sz="1200" kern="0" dirty="0">
                <a:latin typeface="Arial" panose="020B0604020202020204" pitchFamily="34" charset="0"/>
                <a:cs typeface="Arial" panose="020B0604020202020204" pitchFamily="34" charset="0"/>
              </a:rPr>
              <a:t>, </a:t>
            </a:r>
            <a:r>
              <a:rPr lang="en-GB" sz="1200" kern="0" dirty="0" err="1">
                <a:latin typeface="Arial" panose="020B0604020202020204" pitchFamily="34" charset="0"/>
                <a:cs typeface="Arial" panose="020B0604020202020204" pitchFamily="34" charset="0"/>
              </a:rPr>
              <a:t>árabe</a:t>
            </a:r>
            <a:r>
              <a:rPr lang="en-GB" sz="1200" kern="0" dirty="0">
                <a:latin typeface="Arial" panose="020B0604020202020204" pitchFamily="34" charset="0"/>
                <a:cs typeface="Arial" panose="020B0604020202020204" pitchFamily="34" charset="0"/>
              </a:rPr>
              <a:t>, </a:t>
            </a:r>
            <a:r>
              <a:rPr lang="en-GB" sz="1200" kern="0" dirty="0" err="1">
                <a:latin typeface="Arial" panose="020B0604020202020204" pitchFamily="34" charset="0"/>
                <a:cs typeface="Arial" panose="020B0604020202020204" pitchFamily="34" charset="0"/>
              </a:rPr>
              <a:t>italiano</a:t>
            </a:r>
            <a:r>
              <a:rPr lang="en-GB" sz="1200" kern="0" dirty="0">
                <a:latin typeface="Arial" panose="020B0604020202020204" pitchFamily="34" charset="0"/>
                <a:cs typeface="Arial" panose="020B0604020202020204" pitchFamily="34" charset="0"/>
              </a:rPr>
              <a:t>, </a:t>
            </a:r>
            <a:r>
              <a:rPr lang="en-GB" sz="1200" kern="0" dirty="0" err="1">
                <a:latin typeface="Arial" panose="020B0604020202020204" pitchFamily="34" charset="0"/>
                <a:cs typeface="Arial" panose="020B0604020202020204" pitchFamily="34" charset="0"/>
              </a:rPr>
              <a:t>japonês</a:t>
            </a:r>
            <a:r>
              <a:rPr lang="en-GB" sz="1200" kern="0" dirty="0">
                <a:latin typeface="Arial" panose="020B0604020202020204" pitchFamily="34" charset="0"/>
                <a:cs typeface="Arial" panose="020B0604020202020204" pitchFamily="34" charset="0"/>
              </a:rPr>
              <a:t>, </a:t>
            </a:r>
            <a:r>
              <a:rPr lang="en-GB" sz="1200" kern="0" dirty="0" err="1">
                <a:latin typeface="Arial" panose="020B0604020202020204" pitchFamily="34" charset="0"/>
                <a:cs typeface="Arial" panose="020B0604020202020204" pitchFamily="34" charset="0"/>
              </a:rPr>
              <a:t>hebraico</a:t>
            </a:r>
            <a:r>
              <a:rPr lang="en-GB" sz="1200" kern="0" dirty="0">
                <a:latin typeface="Arial" panose="020B0604020202020204" pitchFamily="34" charset="0"/>
                <a:cs typeface="Arial" panose="020B0604020202020204" pitchFamily="34" charset="0"/>
              </a:rPr>
              <a:t> e </a:t>
            </a:r>
            <a:r>
              <a:rPr lang="en-GB" sz="1200" kern="0" dirty="0" err="1">
                <a:latin typeface="Arial" panose="020B0604020202020204" pitchFamily="34" charset="0"/>
                <a:cs typeface="Arial" panose="020B0604020202020204" pitchFamily="34" charset="0"/>
              </a:rPr>
              <a:t>holandês</a:t>
            </a:r>
            <a:r>
              <a:rPr lang="en-GB" sz="1200" kern="0" dirty="0">
                <a:latin typeface="Arial" panose="020B0604020202020204" pitchFamily="34" charset="0"/>
                <a:cs typeface="Arial" panose="020B0604020202020204" pitchFamily="34" charset="0"/>
              </a:rPr>
              <a:t> (Ana Laura </a:t>
            </a:r>
            <a:r>
              <a:rPr lang="en-GB" sz="1200" kern="0" dirty="0" err="1">
                <a:latin typeface="Arial" panose="020B0604020202020204" pitchFamily="34" charset="0"/>
                <a:cs typeface="Arial" panose="020B0604020202020204" pitchFamily="34" charset="0"/>
              </a:rPr>
              <a:t>Trigo</a:t>
            </a:r>
            <a:r>
              <a:rPr lang="en-GB" sz="1200" kern="0" dirty="0">
                <a:latin typeface="Arial" panose="020B0604020202020204" pitchFamily="34" charset="0"/>
                <a:cs typeface="Arial" panose="020B0604020202020204" pitchFamily="34" charset="0"/>
              </a:rPr>
              <a:t> </a:t>
            </a:r>
            <a:r>
              <a:rPr lang="en-GB" sz="1200" kern="0" dirty="0" err="1">
                <a:latin typeface="Arial" panose="020B0604020202020204" pitchFamily="34" charset="0"/>
                <a:cs typeface="Arial" panose="020B0604020202020204" pitchFamily="34" charset="0"/>
              </a:rPr>
              <a:t>Clapés</a:t>
            </a:r>
            <a:r>
              <a:rPr lang="en-GB" sz="1200" kern="0" dirty="0">
                <a:latin typeface="Arial" panose="020B0604020202020204" pitchFamily="34" charset="0"/>
                <a:cs typeface="Arial" panose="020B0604020202020204" pitchFamily="34" charset="0"/>
              </a:rPr>
              <a:t>, Elisa de Padua, Elisa </a:t>
            </a:r>
            <a:r>
              <a:rPr lang="en-GB" sz="1200" kern="0" dirty="0" err="1">
                <a:latin typeface="Arial" panose="020B0604020202020204" pitchFamily="34" charset="0"/>
                <a:cs typeface="Arial" panose="020B0604020202020204" pitchFamily="34" charset="0"/>
              </a:rPr>
              <a:t>Izquierdo</a:t>
            </a:r>
            <a:r>
              <a:rPr lang="en-GB" sz="1200" kern="0" dirty="0">
                <a:latin typeface="Arial" panose="020B0604020202020204" pitchFamily="34" charset="0"/>
                <a:cs typeface="Arial" panose="020B0604020202020204" pitchFamily="34" charset="0"/>
              </a:rPr>
              <a:t>, Qian Liu, Yun Long, Ji Ying, </a:t>
            </a:r>
            <a:r>
              <a:rPr lang="en-GB" sz="1200" kern="0" dirty="0" err="1">
                <a:latin typeface="Arial" panose="020B0604020202020204" pitchFamily="34" charset="0"/>
                <a:cs typeface="Arial" panose="020B0604020202020204" pitchFamily="34" charset="0"/>
              </a:rPr>
              <a:t>Chih</a:t>
            </a:r>
            <a:r>
              <a:rPr lang="en-GB" sz="1200" kern="0" dirty="0">
                <a:latin typeface="Arial" panose="020B0604020202020204" pitchFamily="34" charset="0"/>
                <a:cs typeface="Arial" panose="020B0604020202020204" pitchFamily="34" charset="0"/>
              </a:rPr>
              <a:t> Ching Chang, Delphine </a:t>
            </a:r>
            <a:r>
              <a:rPr lang="en-GB" sz="1200" kern="0" dirty="0" err="1">
                <a:latin typeface="Arial" panose="020B0604020202020204" pitchFamily="34" charset="0"/>
                <a:cs typeface="Arial" panose="020B0604020202020204" pitchFamily="34" charset="0"/>
              </a:rPr>
              <a:t>Cestonaro</a:t>
            </a:r>
            <a:r>
              <a:rPr lang="en-GB" sz="1200" kern="0" dirty="0">
                <a:latin typeface="Arial" panose="020B0604020202020204" pitchFamily="34" charset="0"/>
                <a:cs typeface="Arial" panose="020B0604020202020204" pitchFamily="34" charset="0"/>
              </a:rPr>
              <a:t>, </a:t>
            </a:r>
            <a:r>
              <a:rPr lang="en-GB" sz="1200" kern="0" dirty="0" err="1">
                <a:latin typeface="Arial" panose="020B0604020202020204" pitchFamily="34" charset="0"/>
                <a:cs typeface="Arial" panose="020B0604020202020204" pitchFamily="34" charset="0"/>
              </a:rPr>
              <a:t>Benzi</a:t>
            </a:r>
            <a:r>
              <a:rPr lang="en-GB" sz="1200" kern="0" dirty="0">
                <a:latin typeface="Arial" panose="020B0604020202020204" pitchFamily="34" charset="0"/>
                <a:cs typeface="Arial" panose="020B0604020202020204" pitchFamily="34" charset="0"/>
              </a:rPr>
              <a:t> </a:t>
            </a:r>
            <a:r>
              <a:rPr lang="en-GB" sz="1200" kern="0" dirty="0" err="1">
                <a:latin typeface="Arial" panose="020B0604020202020204" pitchFamily="34" charset="0"/>
                <a:cs typeface="Arial" panose="020B0604020202020204" pitchFamily="34" charset="0"/>
              </a:rPr>
              <a:t>Slakmon</a:t>
            </a:r>
            <a:r>
              <a:rPr lang="en-GB" sz="1200" kern="0" dirty="0">
                <a:latin typeface="Arial" panose="020B0604020202020204" pitchFamily="34" charset="0"/>
                <a:cs typeface="Arial" panose="020B0604020202020204" pitchFamily="34" charset="0"/>
              </a:rPr>
              <a:t>, </a:t>
            </a:r>
            <a:r>
              <a:rPr lang="en-GB" sz="1200" kern="0" dirty="0" err="1">
                <a:latin typeface="Arial" panose="020B0604020202020204" pitchFamily="34" charset="0"/>
                <a:cs typeface="Arial" panose="020B0604020202020204" pitchFamily="34" charset="0"/>
              </a:rPr>
              <a:t>Orianne</a:t>
            </a:r>
            <a:r>
              <a:rPr lang="en-GB" sz="1200" kern="0" dirty="0">
                <a:latin typeface="Arial" panose="020B0604020202020204" pitchFamily="34" charset="0"/>
                <a:cs typeface="Arial" panose="020B0604020202020204" pitchFamily="34" charset="0"/>
              </a:rPr>
              <a:t> </a:t>
            </a:r>
            <a:r>
              <a:rPr lang="en-GB" sz="1200" kern="0" dirty="0" err="1">
                <a:latin typeface="Arial" panose="020B0604020202020204" pitchFamily="34" charset="0"/>
                <a:cs typeface="Arial" panose="020B0604020202020204" pitchFamily="34" charset="0"/>
              </a:rPr>
              <a:t>Monashe</a:t>
            </a:r>
            <a:r>
              <a:rPr lang="en-GB" sz="1200" kern="0" dirty="0">
                <a:latin typeface="Arial" panose="020B0604020202020204" pitchFamily="34" charset="0"/>
                <a:cs typeface="Arial" panose="020B0604020202020204" pitchFamily="34" charset="0"/>
              </a:rPr>
              <a:t>, </a:t>
            </a:r>
            <a:r>
              <a:rPr lang="en-GB" sz="1200" kern="0" dirty="0" err="1">
                <a:latin typeface="Arial" panose="020B0604020202020204" pitchFamily="34" charset="0"/>
                <a:cs typeface="Arial" panose="020B0604020202020204" pitchFamily="34" charset="0"/>
              </a:rPr>
              <a:t>Orly</a:t>
            </a:r>
            <a:r>
              <a:rPr lang="en-GB" sz="1200" kern="0" dirty="0">
                <a:latin typeface="Arial" panose="020B0604020202020204" pitchFamily="34" charset="0"/>
                <a:cs typeface="Arial" panose="020B0604020202020204" pitchFamily="34" charset="0"/>
              </a:rPr>
              <a:t> </a:t>
            </a:r>
            <a:r>
              <a:rPr lang="en-GB" sz="1200" kern="0" dirty="0" err="1">
                <a:latin typeface="Arial" panose="020B0604020202020204" pitchFamily="34" charset="0"/>
                <a:cs typeface="Arial" panose="020B0604020202020204" pitchFamily="34" charset="0"/>
              </a:rPr>
              <a:t>Shapira</a:t>
            </a:r>
            <a:r>
              <a:rPr lang="en-GB" sz="1200" kern="0" dirty="0">
                <a:latin typeface="Arial" panose="020B0604020202020204" pitchFamily="34" charset="0"/>
                <a:cs typeface="Arial" panose="020B0604020202020204" pitchFamily="34" charset="0"/>
              </a:rPr>
              <a:t>, </a:t>
            </a:r>
            <a:r>
              <a:rPr lang="en-GB" sz="1200" kern="0" dirty="0" err="1">
                <a:latin typeface="Arial" panose="020B0604020202020204" pitchFamily="34" charset="0"/>
                <a:cs typeface="Arial" panose="020B0604020202020204" pitchFamily="34" charset="0"/>
              </a:rPr>
              <a:t>Haydeé</a:t>
            </a:r>
            <a:r>
              <a:rPr lang="en-GB" sz="1200" kern="0" dirty="0">
                <a:latin typeface="Arial" panose="020B0604020202020204" pitchFamily="34" charset="0"/>
                <a:cs typeface="Arial" panose="020B0604020202020204" pitchFamily="34" charset="0"/>
              </a:rPr>
              <a:t> Ceballos, Keiko </a:t>
            </a:r>
            <a:r>
              <a:rPr lang="en-GB" sz="1200" kern="0" dirty="0" err="1">
                <a:latin typeface="Arial" panose="020B0604020202020204" pitchFamily="34" charset="0"/>
                <a:cs typeface="Arial" panose="020B0604020202020204" pitchFamily="34" charset="0"/>
              </a:rPr>
              <a:t>Aramaki</a:t>
            </a:r>
            <a:r>
              <a:rPr lang="en-GB" sz="1200" kern="0" dirty="0">
                <a:latin typeface="Arial" panose="020B0604020202020204" pitchFamily="34" charset="0"/>
                <a:cs typeface="Arial" panose="020B0604020202020204" pitchFamily="34" charset="0"/>
              </a:rPr>
              <a:t>, Tomonori </a:t>
            </a:r>
            <a:r>
              <a:rPr lang="en-GB" sz="1200" kern="0" dirty="0" err="1">
                <a:latin typeface="Arial" panose="020B0604020202020204" pitchFamily="34" charset="0"/>
                <a:cs typeface="Arial" panose="020B0604020202020204" pitchFamily="34" charset="0"/>
              </a:rPr>
              <a:t>Ichiyanagi</a:t>
            </a:r>
            <a:r>
              <a:rPr lang="en-GB" sz="1200" kern="0" dirty="0">
                <a:latin typeface="Arial" panose="020B0604020202020204" pitchFamily="34" charset="0"/>
                <a:cs typeface="Arial" panose="020B0604020202020204" pitchFamily="34" charset="0"/>
              </a:rPr>
              <a:t>, </a:t>
            </a:r>
            <a:r>
              <a:rPr lang="en-GB" sz="1200" kern="0" dirty="0" err="1">
                <a:latin typeface="Arial" panose="020B0604020202020204" pitchFamily="34" charset="0"/>
                <a:cs typeface="Arial" panose="020B0604020202020204" pitchFamily="34" charset="0"/>
              </a:rPr>
              <a:t>Ayano</a:t>
            </a:r>
            <a:r>
              <a:rPr lang="en-GB" sz="1200" kern="0" dirty="0">
                <a:latin typeface="Arial" panose="020B0604020202020204" pitchFamily="34" charset="0"/>
                <a:cs typeface="Arial" panose="020B0604020202020204" pitchFamily="34" charset="0"/>
              </a:rPr>
              <a:t> Ikeda, Kaori Kanai, Naomi Kagawa, </a:t>
            </a:r>
            <a:r>
              <a:rPr lang="en-GB" sz="1200" kern="0" dirty="0" err="1">
                <a:latin typeface="Arial" panose="020B0604020202020204" pitchFamily="34" charset="0"/>
                <a:cs typeface="Arial" panose="020B0604020202020204" pitchFamily="34" charset="0"/>
              </a:rPr>
              <a:t>Kiyomi</a:t>
            </a:r>
            <a:r>
              <a:rPr lang="en-GB" sz="1200" kern="0" dirty="0">
                <a:latin typeface="Arial" panose="020B0604020202020204" pitchFamily="34" charset="0"/>
                <a:cs typeface="Arial" panose="020B0604020202020204" pitchFamily="34" charset="0"/>
              </a:rPr>
              <a:t> </a:t>
            </a:r>
            <a:r>
              <a:rPr lang="en-GB" sz="1200" kern="0" dirty="0" err="1">
                <a:latin typeface="Arial" panose="020B0604020202020204" pitchFamily="34" charset="0"/>
                <a:cs typeface="Arial" panose="020B0604020202020204" pitchFamily="34" charset="0"/>
              </a:rPr>
              <a:t>Shijo</a:t>
            </a:r>
            <a:r>
              <a:rPr lang="en-GB" sz="1200" kern="0" dirty="0">
                <a:latin typeface="Arial" panose="020B0604020202020204" pitchFamily="34" charset="0"/>
                <a:cs typeface="Arial" panose="020B0604020202020204" pitchFamily="34" charset="0"/>
              </a:rPr>
              <a:t>, Lu </a:t>
            </a:r>
            <a:r>
              <a:rPr lang="en-GB" sz="1200" kern="0" dirty="0" err="1">
                <a:latin typeface="Arial" panose="020B0604020202020204" pitchFamily="34" charset="0"/>
                <a:cs typeface="Arial" panose="020B0604020202020204" pitchFamily="34" charset="0"/>
              </a:rPr>
              <a:t>Xiaoyun</a:t>
            </a:r>
            <a:r>
              <a:rPr lang="en-GB" sz="1200" kern="0" dirty="0">
                <a:latin typeface="Arial" panose="020B0604020202020204" pitchFamily="34" charset="0"/>
                <a:cs typeface="Arial" panose="020B0604020202020204" pitchFamily="34" charset="0"/>
              </a:rPr>
              <a:t>, </a:t>
            </a:r>
            <a:r>
              <a:rPr lang="en-GB" sz="1200" kern="0" dirty="0" err="1">
                <a:latin typeface="Arial" panose="020B0604020202020204" pitchFamily="34" charset="0"/>
                <a:cs typeface="Arial" panose="020B0604020202020204" pitchFamily="34" charset="0"/>
              </a:rPr>
              <a:t>Arwa</a:t>
            </a:r>
            <a:r>
              <a:rPr lang="en-GB" sz="1200" kern="0" dirty="0">
                <a:latin typeface="Arial" panose="020B0604020202020204" pitchFamily="34" charset="0"/>
                <a:cs typeface="Arial" panose="020B0604020202020204" pitchFamily="34" charset="0"/>
              </a:rPr>
              <a:t> Al </a:t>
            </a:r>
            <a:r>
              <a:rPr lang="en-GB" sz="1200" kern="0" dirty="0" err="1">
                <a:latin typeface="Arial" panose="020B0604020202020204" pitchFamily="34" charset="0"/>
                <a:cs typeface="Arial" panose="020B0604020202020204" pitchFamily="34" charset="0"/>
              </a:rPr>
              <a:t>Qassim</a:t>
            </a:r>
            <a:r>
              <a:rPr lang="en-GB" sz="1200" kern="0" dirty="0">
                <a:latin typeface="Arial" panose="020B0604020202020204" pitchFamily="34" charset="0"/>
                <a:cs typeface="Arial" panose="020B0604020202020204" pitchFamily="34" charset="0"/>
              </a:rPr>
              <a:t>, Chiara </a:t>
            </a:r>
            <a:r>
              <a:rPr lang="en-GB" sz="1200" kern="0" dirty="0" err="1">
                <a:latin typeface="Arial" panose="020B0604020202020204" pitchFamily="34" charset="0"/>
                <a:cs typeface="Arial" panose="020B0604020202020204" pitchFamily="34" charset="0"/>
              </a:rPr>
              <a:t>Piccini</a:t>
            </a:r>
            <a:r>
              <a:rPr lang="en-GB" sz="1200" kern="0" dirty="0">
                <a:latin typeface="Arial" panose="020B0604020202020204" pitchFamily="34" charset="0"/>
                <a:cs typeface="Arial" panose="020B0604020202020204" pitchFamily="34" charset="0"/>
              </a:rPr>
              <a:t>, Patricia Brooks, </a:t>
            </a:r>
            <a:r>
              <a:rPr lang="nb-NO" sz="1200" kern="0" dirty="0">
                <a:latin typeface="Arial" panose="020B0604020202020204" pitchFamily="34" charset="0"/>
                <a:cs typeface="Arial" panose="020B0604020202020204" pitchFamily="34" charset="0"/>
              </a:rPr>
              <a:t>Ingvill Rasmussen, Leonie Johann, Luwei Ba</a:t>
            </a:r>
            <a:r>
              <a:rPr lang="nb-NO" sz="1200" dirty="0">
                <a:solidFill>
                  <a:srgbClr val="000000"/>
                </a:solidFill>
                <a:latin typeface="Arial" panose="020B0604020202020204" pitchFamily="34" charset="0"/>
                <a:ea typeface="Arial Unicode MS"/>
                <a:cs typeface="Arial" panose="020B0604020202020204" pitchFamily="34" charset="0"/>
              </a:rPr>
              <a:t>i</a:t>
            </a:r>
            <a:r>
              <a:rPr lang="en-GB" sz="1200" kern="0" dirty="0">
                <a:latin typeface="Arial" panose="020B0604020202020204" pitchFamily="34" charset="0"/>
                <a:cs typeface="Arial" panose="020B0604020202020204" pitchFamily="34" charset="0"/>
              </a:rPr>
              <a:t>)</a:t>
            </a:r>
            <a:r>
              <a:rPr lang="en-US" altLang="en-GB" sz="1200" kern="0" dirty="0">
                <a:latin typeface="Arial" panose="020B0604020202020204" pitchFamily="34" charset="0"/>
                <a:cs typeface="Arial" panose="020B0604020202020204" pitchFamily="34" charset="0"/>
              </a:rPr>
              <a:t>.</a:t>
            </a:r>
            <a:endParaRPr lang="en-GB" sz="1200" kern="0" dirty="0">
              <a:latin typeface="Arial" panose="020B0604020202020204" pitchFamily="34" charset="0"/>
              <a:cs typeface="Arial" panose="020B0604020202020204" pitchFamily="34" charset="0"/>
            </a:endParaRPr>
          </a:p>
          <a:p>
            <a:pPr marL="125095" algn="ctr">
              <a:lnSpc>
                <a:spcPct val="100000"/>
              </a:lnSpc>
            </a:pPr>
            <a:r>
              <a:rPr sz="1200" kern="0" dirty="0">
                <a:solidFill>
                  <a:srgbClr val="1A616F"/>
                </a:solidFill>
                <a:latin typeface="Arial" panose="020B0604020202020204" pitchFamily="34" charset="0"/>
                <a:cs typeface="Arial" panose="020B0604020202020204" pitchFamily="34" charset="0"/>
              </a:rPr>
              <a:t>Agradecimentos</a:t>
            </a:r>
          </a:p>
          <a:p>
            <a:pPr marL="92075" marR="5080" algn="just">
              <a:lnSpc>
                <a:spcPct val="121000"/>
              </a:lnSpc>
            </a:pPr>
            <a:r>
              <a:rPr sz="1200" kern="0" dirty="0">
                <a:latin typeface="Arial" panose="020B0604020202020204" pitchFamily="34" charset="0"/>
                <a:cs typeface="Arial" panose="020B0604020202020204" pitchFamily="34" charset="0"/>
              </a:rPr>
              <a:t>O trabalho original sobre o T-SEDA (e seu precursor SEDA) foi apoiado pela British Academy (Esquema de Parceria e Mobilidade Internacional) por meio do projeto de 3 anos intitulado 'Uma Ferramenta para Analisar Interações Dialógicas em Salas de Aula' (2013-2015), liderado por Sara Hennessy e Sylvia Rojas-Drummond na Universidade de Cambridge, Reino Unido, e na Universidade Nacional Autônoma do México: </a:t>
            </a:r>
            <a:r>
              <a:rPr sz="1200" kern="0" dirty="0">
                <a:solidFill>
                  <a:srgbClr val="0070C0"/>
                </a:solidFill>
                <a:latin typeface="Arial" panose="020B0604020202020204" pitchFamily="34" charset="0"/>
                <a:cs typeface="Arial" panose="020B0604020202020204" pitchFamily="34" charset="0"/>
                <a:hlinkClick r:id="rId3"/>
              </a:rPr>
              <a:t>http://tinyurl.com/BAdialogue</a:t>
            </a:r>
            <a:r>
              <a:rPr sz="1200" kern="0" dirty="0">
                <a:latin typeface="Arial" panose="020B0604020202020204" pitchFamily="34" charset="0"/>
                <a:cs typeface="Arial" panose="020B0604020202020204" pitchFamily="34" charset="0"/>
              </a:rPr>
              <a:t>. O trabalho mexicano foi apoiado pela Dirección General de Asuntos del Personal Académico da Universidade Nacional Autônoma do México (DGAPA-UNAM) (Número do Projeto PAPIIT: IN303313 e Número do Projeto PAPIME: PE305814). Agradecemos o apoio do Conselho de Pesquisa Econômica e Social (RES063270081; RES000230825), patrocinador da maioria dos trabalhos anteriores da equipe do Reino Unido nesta área. Nosso projeto mais recente do ESRC (ES/M007103/1) intitulado 'Diálogo em Sala de Aula: Isso Faz Diferença para a Aprendizagem dos Alunos?' (Christine Howe, Sara Hennessy, Neil Mercer, Maria Vrikki &amp; Lisa Wheatley, 2015-17: </a:t>
            </a:r>
            <a:r>
              <a:rPr sz="1200" kern="0" dirty="0">
                <a:solidFill>
                  <a:srgbClr val="0070C0"/>
                </a:solidFill>
                <a:latin typeface="Arial" panose="020B0604020202020204" pitchFamily="34" charset="0"/>
                <a:cs typeface="Arial" panose="020B0604020202020204" pitchFamily="34" charset="0"/>
                <a:hlinkClick r:id="rId4"/>
              </a:rPr>
              <a:t>http://tinyurl.com/ESRCdialogue</a:t>
            </a:r>
            <a:r>
              <a:rPr sz="1200" kern="0" dirty="0">
                <a:solidFill>
                  <a:srgbClr val="0070C0"/>
                </a:solidFill>
                <a:latin typeface="Arial" panose="020B0604020202020204" pitchFamily="34" charset="0"/>
                <a:cs typeface="Arial" panose="020B0604020202020204" pitchFamily="34" charset="0"/>
              </a:rPr>
              <a:t>)</a:t>
            </a:r>
            <a:r>
              <a:rPr sz="1200" kern="0" dirty="0">
                <a:latin typeface="Arial" panose="020B0604020202020204" pitchFamily="34" charset="0"/>
                <a:cs typeface="Arial" panose="020B0604020202020204" pitchFamily="34" charset="0"/>
              </a:rPr>
              <a:t> utilizou o SEDA para desenvolver o CDAS, um novo esquema de 12 categorias e escalas de classificação, testando-os extensivamente com uma grande amostra de 72 professores de crianças com 10</a:t>
            </a:r>
            <a:r>
              <a:rPr lang="pt-BR" sz="1200" kern="0" dirty="0">
                <a:latin typeface="Arial" panose="020B0604020202020204" pitchFamily="34" charset="0"/>
                <a:cs typeface="Arial" panose="020B0604020202020204" pitchFamily="34" charset="0"/>
              </a:rPr>
              <a:t> a </a:t>
            </a:r>
            <a:r>
              <a:rPr sz="1200" kern="0" dirty="0">
                <a:latin typeface="Arial" panose="020B0604020202020204" pitchFamily="34" charset="0"/>
                <a:cs typeface="Arial" panose="020B0604020202020204" pitchFamily="34" charset="0"/>
              </a:rPr>
              <a:t>11 anos. As análises estatísticas das relações entre o ensino dialógico e o desempenho e atitudes dos alunos produziram resultados que moldaram esta versão do kit de ferramentas. Uma bolsa de aceleração de impacto do ESRC apoiou o desenvolvimento adicional do kit de ferramentas e testes em diversos contextos educacionais em </a:t>
            </a:r>
            <a:r>
              <a:rPr sz="1200" kern="0" dirty="0" err="1">
                <a:latin typeface="Arial" panose="020B0604020202020204" pitchFamily="34" charset="0"/>
                <a:cs typeface="Arial" panose="020B0604020202020204" pitchFamily="34" charset="0"/>
              </a:rPr>
              <a:t>sete</a:t>
            </a:r>
            <a:r>
              <a:rPr sz="1200" kern="0" dirty="0">
                <a:latin typeface="Arial" panose="020B0604020202020204" pitchFamily="34" charset="0"/>
                <a:cs typeface="Arial" panose="020B0604020202020204" pitchFamily="34" charset="0"/>
              </a:rPr>
              <a:t> </a:t>
            </a:r>
            <a:r>
              <a:rPr sz="1200" kern="0" dirty="0" err="1">
                <a:latin typeface="Arial" panose="020B0604020202020204" pitchFamily="34" charset="0"/>
                <a:cs typeface="Arial" panose="020B0604020202020204" pitchFamily="34" charset="0"/>
              </a:rPr>
              <a:t>países</a:t>
            </a:r>
            <a:r>
              <a:rPr lang="pt-BR" sz="1200" kern="0" dirty="0">
                <a:latin typeface="Arial" panose="020B0604020202020204" pitchFamily="34" charset="0"/>
                <a:cs typeface="Arial" panose="020B0604020202020204" pitchFamily="34" charset="0"/>
              </a:rPr>
              <a:t>,</a:t>
            </a:r>
            <a:r>
              <a:rPr sz="1200" kern="0" dirty="0">
                <a:latin typeface="Arial" panose="020B0604020202020204" pitchFamily="34" charset="0"/>
                <a:cs typeface="Arial" panose="020B0604020202020204" pitchFamily="34" charset="0"/>
              </a:rPr>
              <a:t> em 2018-19</a:t>
            </a:r>
            <a:r>
              <a:rPr lang="en-US" sz="1200" kern="0" dirty="0">
                <a:latin typeface="Arial" panose="020B0604020202020204" pitchFamily="34" charset="0"/>
                <a:cs typeface="Arial" panose="020B0604020202020204" pitchFamily="34" charset="0"/>
              </a:rPr>
              <a:t>.</a:t>
            </a:r>
            <a:endParaRPr sz="1200" kern="0" dirty="0">
              <a:latin typeface="Arial" panose="020B0604020202020204" pitchFamily="34" charset="0"/>
              <a:cs typeface="Arial" panose="020B0604020202020204" pitchFamily="34" charset="0"/>
            </a:endParaRPr>
          </a:p>
          <a:p>
            <a:pPr marL="92075" marR="8255" algn="just">
              <a:lnSpc>
                <a:spcPct val="121000"/>
              </a:lnSpc>
            </a:pPr>
            <a:r>
              <a:rPr sz="1200" kern="0" dirty="0">
                <a:latin typeface="Arial" panose="020B0604020202020204" pitchFamily="34" charset="0"/>
                <a:cs typeface="Arial" panose="020B0604020202020204" pitchFamily="34" charset="0"/>
              </a:rPr>
              <a:t>O T-SEDA é utilizado globalmente por profissionais desde os anos pré-escolares até o ensino superior. Agradecemos a todos os facilitadores, professores e estudantes que participaram de nossas pesquisas e testes em diversos países, dos quais exemplos presentes neste kit de ferramentas foram retirados com sua gentil permissão. Alguns nomes foram alterados quando os professores desejaram permanecer anônimos. As fotografias presentes no kit de ferramentas são provenientes de nossos estudos de pesquisa; permissões foram obtidas para utilizá-las para fins educacionais.</a:t>
            </a:r>
          </a:p>
          <a:p>
            <a:pPr marL="92075" marR="835660" algn="just">
              <a:lnSpc>
                <a:spcPct val="122000"/>
              </a:lnSpc>
            </a:pPr>
            <a:r>
              <a:rPr sz="1200" b="1" kern="0" dirty="0">
                <a:latin typeface="Arial" panose="020B0604020202020204" pitchFamily="34" charset="0"/>
                <a:cs typeface="Arial" panose="020B0604020202020204" pitchFamily="34" charset="0"/>
              </a:rPr>
              <a:t>Para citar o kit de ferramentas</a:t>
            </a:r>
            <a:r>
              <a:rPr sz="1200" kern="0" dirty="0">
                <a:latin typeface="Arial" panose="020B0604020202020204" pitchFamily="34" charset="0"/>
                <a:cs typeface="Arial" panose="020B0604020202020204" pitchFamily="34" charset="0"/>
              </a:rPr>
              <a:t> T-SEDA: Coletivo T-SEDA (2023). Toolkit for Systematic Educational Dialogue Analysis (T-SEDA): Um recurso para investigação prática. v.9. Universidade de Cambridge. </a:t>
            </a:r>
            <a:r>
              <a:rPr lang="en-GB" sz="1200" u="sng" kern="0" dirty="0">
                <a:solidFill>
                  <a:srgbClr val="0000FF"/>
                </a:solidFill>
                <a:latin typeface="Arial Unicode MS"/>
                <a:cs typeface="Arial Unicode MS"/>
                <a:hlinkClick r:id="rId5"/>
              </a:rPr>
              <a:t>https://camtree.learnworlds.com/t-seda</a:t>
            </a:r>
            <a:r>
              <a:rPr sz="1200" kern="0" dirty="0">
                <a:latin typeface="Arial" panose="020B0604020202020204" pitchFamily="34" charset="0"/>
                <a:cs typeface="Arial" panose="020B0604020202020204" pitchFamily="34" charset="0"/>
              </a:rPr>
              <a:t>.</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979474367"/>
              </p:ext>
            </p:extLst>
          </p:nvPr>
        </p:nvGraphicFramePr>
        <p:xfrm>
          <a:off x="660400" y="1683750"/>
          <a:ext cx="9105900" cy="5674407"/>
        </p:xfrm>
        <a:graphic>
          <a:graphicData uri="http://schemas.openxmlformats.org/drawingml/2006/table">
            <a:tbl>
              <a:tblPr>
                <a:tableStyleId>{5C22544A-7EE6-4342-B048-85BDC9FD1C3A}</a:tableStyleId>
              </a:tblPr>
              <a:tblGrid>
                <a:gridCol w="4381500">
                  <a:extLst>
                    <a:ext uri="{9D8B030D-6E8A-4147-A177-3AD203B41FA5}">
                      <a16:colId xmlns:a16="http://schemas.microsoft.com/office/drawing/2014/main" val="20000"/>
                    </a:ext>
                  </a:extLst>
                </a:gridCol>
                <a:gridCol w="4724400">
                  <a:extLst>
                    <a:ext uri="{9D8B030D-6E8A-4147-A177-3AD203B41FA5}">
                      <a16:colId xmlns:a16="http://schemas.microsoft.com/office/drawing/2014/main" val="20001"/>
                    </a:ext>
                  </a:extLst>
                </a:gridCol>
              </a:tblGrid>
              <a:tr h="218911">
                <a:tc>
                  <a:txBody>
                    <a:bodyPr/>
                    <a:lstStyle/>
                    <a:p>
                      <a:pPr algn="ctr">
                        <a:lnSpc>
                          <a:spcPct val="115000"/>
                        </a:lnSpc>
                      </a:pPr>
                      <a:r>
                        <a:rPr lang="en-GB" sz="1400" b="1" dirty="0">
                          <a:effectLst/>
                        </a:rPr>
                        <a:t>Propósitos da Investigação</a:t>
                      </a:r>
                    </a:p>
                  </a:txBody>
                  <a:tcPr marL="34558" marR="34558" marT="34558" marB="34558">
                    <a:solidFill>
                      <a:srgbClr val="D8D8D8"/>
                    </a:solidFill>
                  </a:tcPr>
                </a:tc>
                <a:tc>
                  <a:txBody>
                    <a:bodyPr/>
                    <a:lstStyle/>
                    <a:p>
                      <a:pPr algn="ctr">
                        <a:lnSpc>
                          <a:spcPct val="115000"/>
                        </a:lnSpc>
                      </a:pPr>
                      <a:r>
                        <a:rPr lang="en-GB" sz="1400" b="1" dirty="0">
                          <a:effectLst/>
                        </a:rPr>
                        <a:t>Exemplos de Investigação</a:t>
                      </a:r>
                    </a:p>
                  </a:txBody>
                  <a:tcPr marL="34558" marR="34558" marT="34558" marB="34558">
                    <a:solidFill>
                      <a:srgbClr val="D8D8D8"/>
                    </a:solidFill>
                  </a:tcPr>
                </a:tc>
                <a:extLst>
                  <a:ext uri="{0D108BD9-81ED-4DB2-BD59-A6C34878D82A}">
                    <a16:rowId xmlns:a16="http://schemas.microsoft.com/office/drawing/2014/main" val="10000"/>
                  </a:ext>
                </a:extLst>
              </a:tr>
              <a:tr h="364981">
                <a:tc>
                  <a:txBody>
                    <a:bodyPr/>
                    <a:lstStyle/>
                    <a:p>
                      <a:pPr marL="271780" indent="-165100">
                        <a:lnSpc>
                          <a:spcPct val="115000"/>
                        </a:lnSpc>
                      </a:pPr>
                      <a:r>
                        <a:rPr lang="en-GB" sz="1200" dirty="0">
                          <a:solidFill>
                            <a:schemeClr val="bg1"/>
                          </a:solidFill>
                          <a:effectLst/>
                        </a:rPr>
                        <a:t>Observar o desenvolvimento independente do diálogo dos alunos</a:t>
                      </a:r>
                    </a:p>
                  </a:txBody>
                  <a:tcPr marL="34558" marR="34558" marT="34558" marB="34558">
                    <a:solidFill>
                      <a:srgbClr val="2791A6"/>
                    </a:solidFill>
                  </a:tcPr>
                </a:tc>
                <a:tc>
                  <a:txBody>
                    <a:bodyPr/>
                    <a:lstStyle/>
                    <a:p>
                      <a:pPr marL="141605" indent="-82550">
                        <a:lnSpc>
                          <a:spcPct val="115000"/>
                        </a:lnSpc>
                      </a:pPr>
                      <a:r>
                        <a:rPr lang="en-GB" sz="1200" dirty="0">
                          <a:effectLst/>
                        </a:rPr>
                        <a:t>- observar a participação dos alunos foco com e sem a intervenção do professor.</a:t>
                      </a:r>
                    </a:p>
                  </a:txBody>
                  <a:tcPr marL="34558" marR="34558" marT="34558" marB="34558">
                    <a:solidFill>
                      <a:srgbClr val="D9F1F6"/>
                    </a:solidFill>
                  </a:tcPr>
                </a:tc>
                <a:extLst>
                  <a:ext uri="{0D108BD9-81ED-4DB2-BD59-A6C34878D82A}">
                    <a16:rowId xmlns:a16="http://schemas.microsoft.com/office/drawing/2014/main" val="10001"/>
                  </a:ext>
                </a:extLst>
              </a:tr>
              <a:tr h="364981">
                <a:tc>
                  <a:txBody>
                    <a:bodyPr/>
                    <a:lstStyle/>
                    <a:p>
                      <a:pPr marL="93663" indent="1588">
                        <a:lnSpc>
                          <a:spcPct val="115000"/>
                        </a:lnSpc>
                      </a:pPr>
                      <a:r>
                        <a:rPr lang="en-GB" sz="1200" dirty="0">
                          <a:solidFill>
                            <a:schemeClr val="bg1"/>
                          </a:solidFill>
                          <a:effectLst/>
                        </a:rPr>
                        <a:t>Observar as habilidades dialógicas dos alunos em atividades específicas</a:t>
                      </a:r>
                    </a:p>
                  </a:txBody>
                  <a:tcPr marL="34558" marR="34558" marT="34558" marB="34558">
                    <a:solidFill>
                      <a:srgbClr val="2791A6"/>
                    </a:solidFill>
                  </a:tcPr>
                </a:tc>
                <a:tc>
                  <a:txBody>
                    <a:bodyPr/>
                    <a:lstStyle/>
                    <a:p>
                      <a:pPr marL="141605" indent="-82550">
                        <a:lnSpc>
                          <a:spcPct val="115000"/>
                        </a:lnSpc>
                      </a:pPr>
                      <a:r>
                        <a:rPr lang="en-GB" sz="1200" dirty="0">
                          <a:effectLst/>
                        </a:rPr>
                        <a:t>- observar se os alunos desenvolveram habilidades dialógicas durante o aprendizado lúdico independente.</a:t>
                      </a:r>
                    </a:p>
                  </a:txBody>
                  <a:tcPr marL="34558" marR="34558" marT="34558" marB="34558">
                    <a:solidFill>
                      <a:srgbClr val="D9F1F6"/>
                    </a:solidFill>
                  </a:tcPr>
                </a:tc>
                <a:extLst>
                  <a:ext uri="{0D108BD9-81ED-4DB2-BD59-A6C34878D82A}">
                    <a16:rowId xmlns:a16="http://schemas.microsoft.com/office/drawing/2014/main" val="10002"/>
                  </a:ext>
                </a:extLst>
              </a:tr>
              <a:tr h="511050">
                <a:tc>
                  <a:txBody>
                    <a:bodyPr/>
                    <a:lstStyle/>
                    <a:p>
                      <a:pPr marL="93663" indent="1588">
                        <a:lnSpc>
                          <a:spcPct val="115000"/>
                        </a:lnSpc>
                      </a:pPr>
                      <a:r>
                        <a:rPr lang="en-GB" sz="1200" dirty="0">
                          <a:solidFill>
                            <a:schemeClr val="bg1"/>
                          </a:solidFill>
                          <a:effectLst/>
                        </a:rPr>
                        <a:t>Observar uma forma específica de participação no diálogo dos alunos</a:t>
                      </a:r>
                    </a:p>
                  </a:txBody>
                  <a:tcPr marL="34558" marR="34558" marT="34558" marB="34558">
                    <a:solidFill>
                      <a:srgbClr val="2791A6"/>
                    </a:solidFill>
                  </a:tcPr>
                </a:tc>
                <a:tc>
                  <a:txBody>
                    <a:bodyPr/>
                    <a:lstStyle/>
                    <a:p>
                      <a:pPr marL="141605" indent="-82550">
                        <a:lnSpc>
                          <a:spcPct val="115000"/>
                        </a:lnSpc>
                      </a:pPr>
                      <a:r>
                        <a:rPr lang="en-GB" sz="1200" dirty="0">
                          <a:effectLst/>
                        </a:rPr>
                        <a:t>- observar se os alunos conseguiram responder a perguntas desafiadoras e justificar suas respostas.</a:t>
                      </a:r>
                    </a:p>
                  </a:txBody>
                  <a:tcPr marL="34558" marR="34558" marT="34558" marB="34558">
                    <a:solidFill>
                      <a:srgbClr val="D9F1F6"/>
                    </a:solidFill>
                  </a:tcPr>
                </a:tc>
                <a:extLst>
                  <a:ext uri="{0D108BD9-81ED-4DB2-BD59-A6C34878D82A}">
                    <a16:rowId xmlns:a16="http://schemas.microsoft.com/office/drawing/2014/main" val="10003"/>
                  </a:ext>
                </a:extLst>
              </a:tr>
              <a:tr h="511050">
                <a:tc>
                  <a:txBody>
                    <a:bodyPr/>
                    <a:lstStyle/>
                    <a:p>
                      <a:pPr marL="95250" indent="0">
                        <a:lnSpc>
                          <a:spcPct val="115000"/>
                        </a:lnSpc>
                      </a:pPr>
                      <a:r>
                        <a:rPr lang="en-GB" sz="1200" dirty="0">
                          <a:solidFill>
                            <a:schemeClr val="bg1"/>
                          </a:solidFill>
                          <a:effectLst/>
                        </a:rPr>
                        <a:t>Registrar os níveis de participação entre os alunos em uma classe ou observar a participação dos alunos mais quietos </a:t>
                      </a:r>
                    </a:p>
                  </a:txBody>
                  <a:tcPr marL="34558" marR="34558" marT="34558" marB="34558">
                    <a:solidFill>
                      <a:srgbClr val="2791A6"/>
                    </a:solidFill>
                  </a:tcPr>
                </a:tc>
                <a:tc>
                  <a:txBody>
                    <a:bodyPr/>
                    <a:lstStyle/>
                    <a:p>
                      <a:pPr marL="141605" indent="-82550">
                        <a:lnSpc>
                          <a:spcPct val="115000"/>
                        </a:lnSpc>
                      </a:pPr>
                      <a:r>
                        <a:rPr lang="en-GB" sz="1200" dirty="0">
                          <a:effectLst/>
                        </a:rPr>
                        <a:t>- após reconhecer a participação desigual nas conversas, registrar os alunos que participaram e com que frequência.</a:t>
                      </a:r>
                    </a:p>
                  </a:txBody>
                  <a:tcPr marL="34558" marR="34558" marT="34558" marB="34558">
                    <a:solidFill>
                      <a:srgbClr val="D9F1F6"/>
                    </a:solidFill>
                  </a:tcPr>
                </a:tc>
                <a:extLst>
                  <a:ext uri="{0D108BD9-81ED-4DB2-BD59-A6C34878D82A}">
                    <a16:rowId xmlns:a16="http://schemas.microsoft.com/office/drawing/2014/main" val="10004"/>
                  </a:ext>
                </a:extLst>
              </a:tr>
              <a:tr h="511050">
                <a:tc>
                  <a:txBody>
                    <a:bodyPr/>
                    <a:lstStyle/>
                    <a:p>
                      <a:pPr marL="95250" indent="0">
                        <a:lnSpc>
                          <a:spcPct val="115000"/>
                        </a:lnSpc>
                      </a:pPr>
                      <a:r>
                        <a:rPr lang="en-GB" sz="1200" dirty="0">
                          <a:solidFill>
                            <a:schemeClr val="bg1"/>
                          </a:solidFill>
                          <a:effectLst/>
                        </a:rPr>
                        <a:t>Avaliar a qualidade do diálogo em sala de aula considerando a participação do professor e dos alunos </a:t>
                      </a:r>
                    </a:p>
                  </a:txBody>
                  <a:tcPr marL="34558" marR="34558" marT="34558" marB="34558">
                    <a:solidFill>
                      <a:srgbClr val="2791A6"/>
                    </a:solidFill>
                  </a:tcPr>
                </a:tc>
                <a:tc>
                  <a:txBody>
                    <a:bodyPr/>
                    <a:lstStyle/>
                    <a:p>
                      <a:pPr marL="141605" indent="-82550">
                        <a:lnSpc>
                          <a:spcPct val="115000"/>
                        </a:lnSpc>
                      </a:pPr>
                      <a:r>
                        <a:rPr lang="en-GB" sz="1200" dirty="0">
                          <a:effectLst/>
                        </a:rPr>
                        <a:t>- observar quanto as crianças elaboraram nas ideias dos outros e quanto o professor incentivou isso.</a:t>
                      </a:r>
                    </a:p>
                  </a:txBody>
                  <a:tcPr marL="34558" marR="34558" marT="34558" marB="34558">
                    <a:solidFill>
                      <a:srgbClr val="D9F1F6"/>
                    </a:solidFill>
                  </a:tcPr>
                </a:tc>
                <a:extLst>
                  <a:ext uri="{0D108BD9-81ED-4DB2-BD59-A6C34878D82A}">
                    <a16:rowId xmlns:a16="http://schemas.microsoft.com/office/drawing/2014/main" val="10005"/>
                  </a:ext>
                </a:extLst>
              </a:tr>
              <a:tr h="366203">
                <a:tc>
                  <a:txBody>
                    <a:bodyPr/>
                    <a:lstStyle/>
                    <a:p>
                      <a:pPr marL="271780" indent="-165100">
                        <a:lnSpc>
                          <a:spcPct val="115000"/>
                        </a:lnSpc>
                      </a:pPr>
                      <a:r>
                        <a:rPr lang="en-GB" sz="1200" dirty="0">
                          <a:solidFill>
                            <a:schemeClr val="bg1"/>
                          </a:solidFill>
                          <a:effectLst/>
                        </a:rPr>
                        <a:t>Envolver os alunos no desenvolvimento ou avaliação do diálogo </a:t>
                      </a:r>
                      <a:endParaRPr lang="en-GB" sz="1200" dirty="0">
                        <a:solidFill>
                          <a:schemeClr val="bg1"/>
                        </a:solidFill>
                        <a:effectLst/>
                        <a:latin typeface="Arial" panose="020B0604020202020204" pitchFamily="34" charset="0"/>
                        <a:ea typeface="Arial" panose="020B0604020202020204" pitchFamily="34" charset="0"/>
                      </a:endParaRPr>
                    </a:p>
                  </a:txBody>
                  <a:tcPr marL="34558" marR="34558" marT="34558" marB="34558">
                    <a:solidFill>
                      <a:srgbClr val="2791A6"/>
                    </a:solidFill>
                  </a:tcPr>
                </a:tc>
                <a:tc>
                  <a:txBody>
                    <a:bodyPr/>
                    <a:lstStyle/>
                    <a:p>
                      <a:pPr marL="141605" indent="-82550">
                        <a:lnSpc>
                          <a:spcPct val="115000"/>
                        </a:lnSpc>
                      </a:pPr>
                      <a:r>
                        <a:rPr lang="en-GB" sz="1200" dirty="0">
                          <a:effectLst/>
                        </a:rPr>
                        <a:t>- pedir aos alunos que registrem elementos das discussões em toda a classe.</a:t>
                      </a:r>
                    </a:p>
                  </a:txBody>
                  <a:tcPr marL="34558" marR="34558" marT="34558" marB="34558">
                    <a:solidFill>
                      <a:srgbClr val="D9F1F6"/>
                    </a:solidFill>
                  </a:tcPr>
                </a:tc>
                <a:extLst>
                  <a:ext uri="{0D108BD9-81ED-4DB2-BD59-A6C34878D82A}">
                    <a16:rowId xmlns:a16="http://schemas.microsoft.com/office/drawing/2014/main" val="10006"/>
                  </a:ext>
                </a:extLst>
              </a:tr>
              <a:tr h="511050">
                <a:tc>
                  <a:txBody>
                    <a:bodyPr/>
                    <a:lstStyle/>
                    <a:p>
                      <a:pPr marL="93663" indent="1588">
                        <a:lnSpc>
                          <a:spcPct val="115000"/>
                        </a:lnSpc>
                      </a:pPr>
                      <a:r>
                        <a:rPr lang="en-GB" sz="1200" dirty="0">
                          <a:solidFill>
                            <a:schemeClr val="bg1"/>
                          </a:solidFill>
                          <a:effectLst/>
                        </a:rPr>
                        <a:t>Ajudar os alunos a desenvolver suas habilidades linguísticas e de desempenho</a:t>
                      </a:r>
                    </a:p>
                  </a:txBody>
                  <a:tcPr marL="34558" marR="34558" marT="34558" marB="34558">
                    <a:solidFill>
                      <a:srgbClr val="2791A6"/>
                    </a:solidFill>
                  </a:tcPr>
                </a:tc>
                <a:tc>
                  <a:txBody>
                    <a:bodyPr/>
                    <a:lstStyle/>
                    <a:p>
                      <a:pPr marL="141605" indent="-82550">
                        <a:lnSpc>
                          <a:spcPct val="115000"/>
                        </a:lnSpc>
                      </a:pPr>
                      <a:r>
                        <a:rPr lang="en-GB" sz="1200" dirty="0">
                          <a:effectLst/>
                        </a:rPr>
                        <a:t>- desenvolver a fala dialógica dos alunos e observar o impacto na leitura e escrita nas aulas de inglês.</a:t>
                      </a:r>
                    </a:p>
                  </a:txBody>
                  <a:tcPr marL="34558" marR="34558" marT="34558" marB="34558">
                    <a:solidFill>
                      <a:srgbClr val="D9F1F6"/>
                    </a:solidFill>
                  </a:tcPr>
                </a:tc>
                <a:extLst>
                  <a:ext uri="{0D108BD9-81ED-4DB2-BD59-A6C34878D82A}">
                    <a16:rowId xmlns:a16="http://schemas.microsoft.com/office/drawing/2014/main" val="10007"/>
                  </a:ext>
                </a:extLst>
              </a:tr>
              <a:tr h="511050">
                <a:tc>
                  <a:txBody>
                    <a:bodyPr/>
                    <a:lstStyle/>
                    <a:p>
                      <a:pPr marL="271780" indent="-165100">
                        <a:lnSpc>
                          <a:spcPct val="115000"/>
                        </a:lnSpc>
                      </a:pPr>
                      <a:r>
                        <a:rPr lang="en-GB" sz="1200" dirty="0">
                          <a:solidFill>
                            <a:schemeClr val="bg1"/>
                          </a:solidFill>
                          <a:effectLst/>
                        </a:rPr>
                        <a:t>Desenvolver ou testar uma inovação na prática</a:t>
                      </a:r>
                    </a:p>
                  </a:txBody>
                  <a:tcPr marL="34558" marR="34558" marT="34558" marB="34558">
                    <a:solidFill>
                      <a:srgbClr val="2791A6"/>
                    </a:solidFill>
                  </a:tcPr>
                </a:tc>
                <a:tc>
                  <a:txBody>
                    <a:bodyPr/>
                    <a:lstStyle/>
                    <a:p>
                      <a:pPr marL="141605" indent="-82550">
                        <a:lnSpc>
                          <a:spcPct val="115000"/>
                        </a:lnSpc>
                      </a:pPr>
                      <a:r>
                        <a:rPr lang="en-GB" sz="1200" dirty="0">
                          <a:effectLst/>
                        </a:rPr>
                        <a:t>- substituir a marcação à distância por feedback imediato, adotando o ensino dialógico.</a:t>
                      </a:r>
                    </a:p>
                  </a:txBody>
                  <a:tcPr marL="34558" marR="34558" marT="34558" marB="34558">
                    <a:solidFill>
                      <a:srgbClr val="D9F1F6"/>
                    </a:solidFill>
                  </a:tcPr>
                </a:tc>
                <a:extLst>
                  <a:ext uri="{0D108BD9-81ED-4DB2-BD59-A6C34878D82A}">
                    <a16:rowId xmlns:a16="http://schemas.microsoft.com/office/drawing/2014/main" val="10008"/>
                  </a:ext>
                </a:extLst>
              </a:tr>
              <a:tr h="511050">
                <a:tc>
                  <a:txBody>
                    <a:bodyPr/>
                    <a:lstStyle/>
                    <a:p>
                      <a:pPr marL="95250" indent="0">
                        <a:lnSpc>
                          <a:spcPct val="115000"/>
                        </a:lnSpc>
                      </a:pPr>
                      <a:r>
                        <a:rPr lang="en-GB" sz="1200" dirty="0">
                          <a:solidFill>
                            <a:schemeClr val="bg1"/>
                          </a:solidFill>
                          <a:effectLst/>
                        </a:rPr>
                        <a:t>Desenvolver novas estratégias e recursos para melhorar a qualidade do diálogo em sala de aula e na própria prática</a:t>
                      </a:r>
                    </a:p>
                  </a:txBody>
                  <a:tcPr marL="34558" marR="34558" marT="34558" marB="34558">
                    <a:solidFill>
                      <a:srgbClr val="2791A6"/>
                    </a:solidFill>
                  </a:tcPr>
                </a:tc>
                <a:tc>
                  <a:txBody>
                    <a:bodyPr/>
                    <a:lstStyle/>
                    <a:p>
                      <a:pPr marL="141605" indent="-82550">
                        <a:lnSpc>
                          <a:spcPct val="115000"/>
                        </a:lnSpc>
                      </a:pPr>
                      <a:r>
                        <a:rPr lang="en-GB" sz="1200" dirty="0">
                          <a:effectLst/>
                        </a:rPr>
                        <a:t>- obter novas estratégias e recursos para facilitar a prática e a qualidade dos encontros literários.</a:t>
                      </a:r>
                    </a:p>
                  </a:txBody>
                  <a:tcPr marL="34558" marR="34558" marT="34558" marB="34558">
                    <a:solidFill>
                      <a:srgbClr val="D9F1F6"/>
                    </a:solidFill>
                  </a:tcPr>
                </a:tc>
                <a:extLst>
                  <a:ext uri="{0D108BD9-81ED-4DB2-BD59-A6C34878D82A}">
                    <a16:rowId xmlns:a16="http://schemas.microsoft.com/office/drawing/2014/main" val="10009"/>
                  </a:ext>
                </a:extLst>
              </a:tr>
              <a:tr h="511050">
                <a:tc>
                  <a:txBody>
                    <a:bodyPr/>
                    <a:lstStyle/>
                    <a:p>
                      <a:pPr marL="93663" indent="1588">
                        <a:lnSpc>
                          <a:spcPct val="115000"/>
                        </a:lnSpc>
                      </a:pPr>
                      <a:r>
                        <a:rPr lang="en-GB" sz="1200" dirty="0">
                          <a:solidFill>
                            <a:schemeClr val="bg1"/>
                          </a:solidFill>
                          <a:effectLst/>
                        </a:rPr>
                        <a:t>Identificar maneiras de facilitar/apoiar certas formas de participação dos alunos</a:t>
                      </a:r>
                    </a:p>
                  </a:txBody>
                  <a:tcPr marL="34558" marR="34558" marT="34558" marB="34558">
                    <a:solidFill>
                      <a:srgbClr val="2791A6"/>
                    </a:solidFill>
                  </a:tcPr>
                </a:tc>
                <a:tc>
                  <a:txBody>
                    <a:bodyPr/>
                    <a:lstStyle/>
                    <a:p>
                      <a:pPr marL="141605" indent="-82550">
                        <a:lnSpc>
                          <a:spcPct val="115000"/>
                        </a:lnSpc>
                      </a:pPr>
                      <a:r>
                        <a:rPr lang="en-GB" sz="1200" dirty="0">
                          <a:effectLst/>
                        </a:rPr>
                        <a:t>- apoiar a escuta e resposta dos alunos uns aos outros e construir e desafiar as ideias uns dos outros.</a:t>
                      </a:r>
                    </a:p>
                  </a:txBody>
                  <a:tcPr marL="34558" marR="34558" marT="34558" marB="34558">
                    <a:solidFill>
                      <a:srgbClr val="D9F1F6"/>
                    </a:solidFill>
                  </a:tcPr>
                </a:tc>
                <a:extLst>
                  <a:ext uri="{0D108BD9-81ED-4DB2-BD59-A6C34878D82A}">
                    <a16:rowId xmlns:a16="http://schemas.microsoft.com/office/drawing/2014/main" val="10010"/>
                  </a:ext>
                </a:extLst>
              </a:tr>
              <a:tr h="364981">
                <a:tc>
                  <a:txBody>
                    <a:bodyPr/>
                    <a:lstStyle/>
                    <a:p>
                      <a:pPr marL="271780" indent="-165100">
                        <a:lnSpc>
                          <a:spcPct val="115000"/>
                        </a:lnSpc>
                      </a:pPr>
                      <a:r>
                        <a:rPr lang="en-GB" sz="1200" dirty="0">
                          <a:solidFill>
                            <a:schemeClr val="bg1"/>
                          </a:solidFill>
                          <a:effectLst/>
                        </a:rPr>
                        <a:t>Testar uma estratégia dialógica específica</a:t>
                      </a:r>
                    </a:p>
                  </a:txBody>
                  <a:tcPr marL="34558" marR="34558" marT="34558" marB="34558">
                    <a:solidFill>
                      <a:srgbClr val="2791A6"/>
                    </a:solidFill>
                  </a:tcPr>
                </a:tc>
                <a:tc>
                  <a:txBody>
                    <a:bodyPr/>
                    <a:lstStyle/>
                    <a:p>
                      <a:pPr marL="141605" indent="-82550">
                        <a:lnSpc>
                          <a:spcPct val="115000"/>
                        </a:lnSpc>
                      </a:pPr>
                      <a:r>
                        <a:rPr lang="en-GB" sz="1200" dirty="0">
                          <a:effectLst/>
                        </a:rPr>
                        <a:t>- </a:t>
                      </a:r>
                      <a:r>
                        <a:rPr lang="en-GB" sz="1200" dirty="0" err="1">
                          <a:effectLst/>
                        </a:rPr>
                        <a:t>Introduzir</a:t>
                      </a:r>
                      <a:r>
                        <a:rPr lang="en-GB" sz="1200" dirty="0">
                          <a:effectLst/>
                        </a:rPr>
                        <a:t> </a:t>
                      </a:r>
                      <a:r>
                        <a:rPr lang="en-GB" sz="1200" dirty="0" err="1">
                          <a:solidFill>
                            <a:schemeClr val="tx1"/>
                          </a:solidFill>
                          <a:effectLst/>
                        </a:rPr>
                        <a:t>regras</a:t>
                      </a:r>
                      <a:r>
                        <a:rPr lang="en-GB" sz="1200" dirty="0">
                          <a:solidFill>
                            <a:schemeClr val="tx1"/>
                          </a:solidFill>
                          <a:effectLst/>
                        </a:rPr>
                        <a:t> </a:t>
                      </a:r>
                      <a:r>
                        <a:rPr lang="en-GB" sz="1200" dirty="0" err="1">
                          <a:solidFill>
                            <a:schemeClr val="tx1"/>
                          </a:solidFill>
                          <a:effectLst/>
                        </a:rPr>
                        <a:t>básicas</a:t>
                      </a:r>
                      <a:r>
                        <a:rPr lang="en-GB" sz="1200" dirty="0">
                          <a:solidFill>
                            <a:schemeClr val="tx1"/>
                          </a:solidFill>
                          <a:effectLst/>
                        </a:rPr>
                        <a:t> para </a:t>
                      </a:r>
                      <a:r>
                        <a:rPr lang="en-GB" sz="1200" dirty="0">
                          <a:effectLst/>
                        </a:rPr>
                        <a:t>melhorar o diálogo no trabalho em grupo.</a:t>
                      </a:r>
                    </a:p>
                  </a:txBody>
                  <a:tcPr marL="34558" marR="34558" marT="34558" marB="34558">
                    <a:solidFill>
                      <a:srgbClr val="D9F1F6"/>
                    </a:solidFill>
                  </a:tcPr>
                </a:tc>
                <a:extLst>
                  <a:ext uri="{0D108BD9-81ED-4DB2-BD59-A6C34878D82A}">
                    <a16:rowId xmlns:a16="http://schemas.microsoft.com/office/drawing/2014/main" val="10011"/>
                  </a:ext>
                </a:extLst>
              </a:tr>
            </a:tbl>
          </a:graphicData>
        </a:graphic>
      </p:graphicFrame>
      <p:sp>
        <p:nvSpPr>
          <p:cNvPr id="4" name="TextBox 3"/>
          <p:cNvSpPr txBox="1"/>
          <p:nvPr/>
        </p:nvSpPr>
        <p:spPr>
          <a:xfrm>
            <a:off x="660400" y="200025"/>
            <a:ext cx="9258300" cy="138366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en-US" sz="1400" b="1" u="none" strike="noStrike" cap="none" normalizeH="0" baseline="0" dirty="0">
                <a:ln>
                  <a:noFill/>
                </a:ln>
                <a:solidFill>
                  <a:srgbClr val="000000"/>
                </a:solidFill>
                <a:effectLst/>
                <a:latin typeface="Arial" panose="020B0604020202020204" pitchFamily="34" charset="0"/>
                <a:ea typeface="Calibri" panose="020F0502020204030204" charset="0"/>
              </a:rPr>
              <a:t>Sugestões de </a:t>
            </a:r>
            <a:r>
              <a:rPr kumimoji="0" lang="en-US" altLang="en-US" sz="1400" b="1" u="none" strike="noStrike" cap="none" normalizeH="0" baseline="0" dirty="0" err="1">
                <a:ln>
                  <a:noFill/>
                </a:ln>
                <a:solidFill>
                  <a:srgbClr val="000000"/>
                </a:solidFill>
                <a:effectLst/>
                <a:latin typeface="Arial" panose="020B0604020202020204" pitchFamily="34" charset="0"/>
                <a:ea typeface="Calibri" panose="020F0502020204030204" charset="0"/>
              </a:rPr>
              <a:t>propósitos</a:t>
            </a:r>
            <a:r>
              <a:rPr kumimoji="0" lang="en-US" altLang="en-US" sz="1400" b="1" u="none" strike="noStrike" cap="none" normalizeH="0" baseline="0" dirty="0">
                <a:ln>
                  <a:noFill/>
                </a:ln>
                <a:solidFill>
                  <a:srgbClr val="000000"/>
                </a:solidFill>
                <a:effectLst/>
                <a:latin typeface="Arial" panose="020B0604020202020204" pitchFamily="34" charset="0"/>
                <a:ea typeface="Calibri" panose="020F0502020204030204" charset="0"/>
              </a:rPr>
              <a:t> para </a:t>
            </a:r>
            <a:r>
              <a:rPr kumimoji="0" lang="en-US" altLang="en-US" sz="1400" b="1" u="none" strike="noStrike" cap="none" normalizeH="0" baseline="0" dirty="0" err="1">
                <a:ln>
                  <a:noFill/>
                </a:ln>
                <a:solidFill>
                  <a:srgbClr val="000000"/>
                </a:solidFill>
                <a:effectLst/>
                <a:latin typeface="Arial" panose="020B0604020202020204" pitchFamily="34" charset="0"/>
                <a:ea typeface="Calibri" panose="020F0502020204030204" charset="0"/>
              </a:rPr>
              <a:t>investigação</a:t>
            </a:r>
            <a:r>
              <a:rPr kumimoji="0" lang="en-US" altLang="en-US" sz="1400" b="1" u="none" strike="noStrike" cap="none" normalizeH="0" baseline="0" dirty="0">
                <a:ln>
                  <a:noFill/>
                </a:ln>
                <a:solidFill>
                  <a:srgbClr val="000000"/>
                </a:solidFill>
                <a:effectLst/>
                <a:latin typeface="Arial" panose="020B0604020202020204" pitchFamily="34" charset="0"/>
                <a:ea typeface="Calibri" panose="020F0502020204030204" charset="0"/>
              </a:rPr>
              <a:t> T-SEDA</a:t>
            </a: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en-US" sz="1400" b="1" u="none" strike="noStrike" cap="none" normalizeH="0" baseline="0" dirty="0">
              <a:ln>
                <a:noFill/>
              </a:ln>
              <a:solidFill>
                <a:srgbClr val="000000"/>
              </a:solidFill>
              <a:effectLst/>
              <a:latin typeface="Arial" panose="020B0604020202020204" pitchFamily="34" charset="0"/>
              <a:ea typeface="Calibri" panose="020F0502020204030204"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en-US" sz="1400" u="none" strike="noStrike" cap="none" normalizeH="0" baseline="0" dirty="0">
                <a:ln>
                  <a:noFill/>
                </a:ln>
                <a:solidFill>
                  <a:srgbClr val="000000"/>
                </a:solidFill>
                <a:effectLst/>
                <a:latin typeface="Arial" panose="020B0604020202020204" pitchFamily="34" charset="0"/>
                <a:ea typeface="Calibri" panose="020F0502020204030204" charset="0"/>
              </a:rPr>
              <a:t>Em um projeto internacional envolvendo 72 professores (do pré-escolar ao ensino superior) em 6 países, foram conduzidas as seguintes investigações. Elas demonstram alguns dos interesses que os profissionais exploraram usando o toolkit T-SEDA (</a:t>
            </a:r>
            <a:r>
              <a:rPr kumimoji="0" lang="en-US" altLang="en-US" sz="1400" u="none" strike="noStrike" cap="none" normalizeH="0" baseline="0" dirty="0">
                <a:ln>
                  <a:noFill/>
                </a:ln>
                <a:solidFill>
                  <a:srgbClr val="000000"/>
                </a:solidFill>
                <a:effectLst/>
                <a:latin typeface="Arial" panose="020B0604020202020204" pitchFamily="34" charset="0"/>
                <a:ea typeface="Calibri" panose="020F0502020204030204" charset="0"/>
                <a:hlinkClick r:id="rId3"/>
              </a:rPr>
              <a:t>Calcagni et al., 2023</a:t>
            </a:r>
            <a:r>
              <a:rPr kumimoji="0" lang="en-US" altLang="en-US" sz="1400" u="none" strike="noStrike" cap="none" normalizeH="0" baseline="0" dirty="0">
                <a:ln>
                  <a:noFill/>
                </a:ln>
                <a:solidFill>
                  <a:srgbClr val="000000"/>
                </a:solidFill>
                <a:effectLst/>
                <a:latin typeface="Arial" panose="020B0604020202020204" pitchFamily="34" charset="0"/>
                <a:ea typeface="Calibri" panose="020F0502020204030204" charset="0"/>
              </a:rPr>
              <a:t>). Relatórios detalhados de investigações em diversos contextos </a:t>
            </a:r>
            <a:r>
              <a:rPr kumimoji="0" lang="en-US" altLang="en-US" sz="1400" u="none" strike="noStrike" cap="none" normalizeH="0" baseline="0" dirty="0" err="1">
                <a:ln>
                  <a:noFill/>
                </a:ln>
                <a:solidFill>
                  <a:srgbClr val="000000"/>
                </a:solidFill>
                <a:effectLst/>
                <a:latin typeface="Arial" panose="020B0604020202020204" pitchFamily="34" charset="0"/>
                <a:ea typeface="Calibri" panose="020F0502020204030204" charset="0"/>
              </a:rPr>
              <a:t>estão</a:t>
            </a:r>
            <a:r>
              <a:rPr kumimoji="0" lang="en-US" altLang="en-US" sz="1400" u="none" strike="noStrike" cap="none" normalizeH="0" baseline="0" dirty="0">
                <a:ln>
                  <a:noFill/>
                </a:ln>
                <a:solidFill>
                  <a:srgbClr val="000000"/>
                </a:solidFill>
                <a:effectLst/>
                <a:latin typeface="Arial" panose="020B0604020202020204" pitchFamily="34" charset="0"/>
                <a:ea typeface="Calibri" panose="020F0502020204030204" charset="0"/>
              </a:rPr>
              <a:t> </a:t>
            </a:r>
            <a:r>
              <a:rPr kumimoji="0" lang="en-US" altLang="en-US" sz="1400" u="none" strike="noStrike" cap="none" normalizeH="0" baseline="0" dirty="0" err="1">
                <a:ln>
                  <a:noFill/>
                </a:ln>
                <a:solidFill>
                  <a:srgbClr val="000000"/>
                </a:solidFill>
                <a:effectLst/>
                <a:latin typeface="Arial" panose="020B0604020202020204" pitchFamily="34" charset="0"/>
                <a:ea typeface="Calibri" panose="020F0502020204030204" charset="0"/>
              </a:rPr>
              <a:t>disponíveis</a:t>
            </a:r>
            <a:r>
              <a:rPr kumimoji="0" lang="en-US" altLang="en-US" sz="1400" u="none" strike="noStrike" cap="none" normalizeH="0" dirty="0">
                <a:ln>
                  <a:noFill/>
                </a:ln>
                <a:solidFill>
                  <a:srgbClr val="000000"/>
                </a:solidFill>
                <a:effectLst/>
                <a:latin typeface="Arial" panose="020B0604020202020204" pitchFamily="34" charset="0"/>
                <a:ea typeface="Calibri" panose="020F0502020204030204" charset="0"/>
              </a:rPr>
              <a:t> </a:t>
            </a:r>
            <a:r>
              <a:rPr kumimoji="0" lang="en-US" altLang="en-US" sz="1400" u="none" strike="noStrike" cap="none" normalizeH="0" baseline="0" dirty="0" err="1">
                <a:ln>
                  <a:noFill/>
                </a:ln>
                <a:solidFill>
                  <a:srgbClr val="000000"/>
                </a:solidFill>
                <a:effectLst/>
                <a:latin typeface="Arial" panose="020B0604020202020204" pitchFamily="34" charset="0"/>
                <a:ea typeface="Calibri" panose="020F0502020204030204" charset="0"/>
              </a:rPr>
              <a:t>na</a:t>
            </a:r>
            <a:r>
              <a:rPr kumimoji="0" lang="en-US" altLang="en-US" sz="1400" u="none" strike="noStrike" cap="none" normalizeH="0" baseline="0" dirty="0">
                <a:ln>
                  <a:noFill/>
                </a:ln>
                <a:solidFill>
                  <a:srgbClr val="000000"/>
                </a:solidFill>
                <a:effectLst/>
                <a:latin typeface="Arial" panose="020B0604020202020204" pitchFamily="34" charset="0"/>
                <a:ea typeface="Calibri" panose="020F0502020204030204" charset="0"/>
              </a:rPr>
              <a:t> </a:t>
            </a:r>
            <a:r>
              <a:rPr kumimoji="0" lang="en-US" altLang="en-US" sz="1400" u="none" strike="noStrike" cap="none" normalizeH="0" baseline="0" dirty="0">
                <a:ln>
                  <a:noFill/>
                </a:ln>
                <a:solidFill>
                  <a:srgbClr val="000000"/>
                </a:solidFill>
                <a:effectLst/>
                <a:latin typeface="Arial" panose="020B0604020202020204" pitchFamily="34" charset="0"/>
                <a:ea typeface="Calibri" panose="020F0502020204030204" charset="0"/>
                <a:hlinkClick r:id="rId4"/>
              </a:rPr>
              <a:t>biblioteca Camtree</a:t>
            </a:r>
            <a:r>
              <a:rPr kumimoji="0" lang="en-US" altLang="en-US" sz="1400" u="none" strike="noStrike" cap="none" normalizeH="0" baseline="0" dirty="0">
                <a:ln>
                  <a:noFill/>
                </a:ln>
                <a:solidFill>
                  <a:srgbClr val="000000"/>
                </a:solidFill>
                <a:effectLst/>
                <a:latin typeface="Arial" panose="020B0604020202020204" pitchFamily="34" charset="0"/>
                <a:ea typeface="Calibri" panose="020F0502020204030204" charset="0"/>
              </a:rPr>
              <a:t>.</a:t>
            </a:r>
            <a:r>
              <a:rPr kumimoji="0" lang="en-US" altLang="en-US" sz="1400" i="0" u="none" strike="noStrike" cap="none" normalizeH="0" baseline="0" dirty="0">
                <a:ln>
                  <a:noFill/>
                </a:ln>
                <a:solidFill>
                  <a:srgbClr val="000000"/>
                </a:solidFill>
                <a:effectLst/>
                <a:latin typeface="Arial" panose="020B0604020202020204" pitchFamily="34" charset="0"/>
                <a:ea typeface="Calibri" panose="020F0502020204030204" charset="0"/>
              </a:rPr>
              <a:t> </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584517" y="657225"/>
            <a:ext cx="9524365" cy="923330"/>
          </a:xfrm>
          <a:prstGeom prst="rect">
            <a:avLst/>
          </a:prstGeom>
        </p:spPr>
        <p:txBody>
          <a:bodyPr vert="horz" wrap="square" lIns="0" tIns="0" rIns="0" bIns="0" rtlCol="0">
            <a:spAutoFit/>
          </a:bodyPr>
          <a:lstStyle/>
          <a:p>
            <a:pPr indent="0" algn="ctr" fontAlgn="auto">
              <a:lnSpc>
                <a:spcPct val="100000"/>
              </a:lnSpc>
            </a:pPr>
            <a:r>
              <a:rPr b="1" dirty="0">
                <a:latin typeface="Arial" panose="020B0604020202020204"/>
                <a:cs typeface="Arial" panose="020B0604020202020204"/>
              </a:rPr>
              <a:t>Conduzindo </a:t>
            </a:r>
            <a:r>
              <a:rPr b="1" dirty="0" err="1">
                <a:latin typeface="Arial" panose="020B0604020202020204"/>
                <a:cs typeface="Arial" panose="020B0604020202020204"/>
              </a:rPr>
              <a:t>seus</a:t>
            </a:r>
            <a:r>
              <a:rPr b="1" dirty="0">
                <a:latin typeface="Arial" panose="020B0604020202020204"/>
                <a:cs typeface="Arial" panose="020B0604020202020204"/>
              </a:rPr>
              <a:t> </a:t>
            </a:r>
            <a:r>
              <a:rPr lang="en-US" b="1" dirty="0" err="1">
                <a:latin typeface="Arial" panose="020B0604020202020204"/>
                <a:cs typeface="Arial" panose="020B0604020202020204"/>
              </a:rPr>
              <a:t>p</a:t>
            </a:r>
            <a:r>
              <a:rPr b="1" dirty="0" err="1">
                <a:latin typeface="Arial" panose="020B0604020202020204"/>
                <a:cs typeface="Arial" panose="020B0604020202020204"/>
              </a:rPr>
              <a:t>ensamentos</a:t>
            </a:r>
            <a:r>
              <a:rPr b="1" dirty="0">
                <a:latin typeface="Arial" panose="020B0604020202020204"/>
                <a:cs typeface="Arial" panose="020B0604020202020204"/>
              </a:rPr>
              <a:t> para </a:t>
            </a:r>
            <a:r>
              <a:rPr b="1" dirty="0" err="1">
                <a:latin typeface="Arial" panose="020B0604020202020204"/>
                <a:cs typeface="Arial" panose="020B0604020202020204"/>
              </a:rPr>
              <a:t>uma</a:t>
            </a:r>
            <a:r>
              <a:rPr b="1" dirty="0">
                <a:latin typeface="Arial" panose="020B0604020202020204"/>
                <a:cs typeface="Arial" panose="020B0604020202020204"/>
              </a:rPr>
              <a:t> </a:t>
            </a:r>
            <a:r>
              <a:rPr lang="en-US" b="1" dirty="0" err="1">
                <a:latin typeface="Arial" panose="020B0604020202020204"/>
                <a:cs typeface="Arial" panose="020B0604020202020204"/>
              </a:rPr>
              <a:t>q</a:t>
            </a:r>
            <a:r>
              <a:rPr b="1" dirty="0" err="1">
                <a:latin typeface="Arial" panose="020B0604020202020204"/>
                <a:cs typeface="Arial" panose="020B0604020202020204"/>
              </a:rPr>
              <a:t>uestão</a:t>
            </a:r>
            <a:r>
              <a:rPr b="1" dirty="0">
                <a:latin typeface="Arial" panose="020B0604020202020204"/>
                <a:cs typeface="Arial" panose="020B0604020202020204"/>
              </a:rPr>
              <a:t> de </a:t>
            </a:r>
            <a:r>
              <a:rPr lang="en-US" b="1" dirty="0" err="1">
                <a:latin typeface="Arial" panose="020B0604020202020204"/>
                <a:cs typeface="Arial" panose="020B0604020202020204"/>
              </a:rPr>
              <a:t>p</a:t>
            </a:r>
            <a:r>
              <a:rPr b="1" dirty="0" err="1">
                <a:latin typeface="Arial" panose="020B0604020202020204"/>
                <a:cs typeface="Arial" panose="020B0604020202020204"/>
              </a:rPr>
              <a:t>esquisa</a:t>
            </a:r>
            <a:endParaRPr b="1" dirty="0">
              <a:latin typeface="Arial" panose="020B0604020202020204"/>
              <a:cs typeface="Arial" panose="020B0604020202020204"/>
            </a:endParaRPr>
          </a:p>
          <a:p>
            <a:pPr marL="3042920">
              <a:lnSpc>
                <a:spcPct val="100000"/>
              </a:lnSpc>
            </a:pPr>
            <a:endParaRPr b="1" dirty="0">
              <a:latin typeface="Arial" panose="020B0604020202020204"/>
              <a:cs typeface="Arial" panose="020B0604020202020204"/>
            </a:endParaRPr>
          </a:p>
          <a:p>
            <a:pPr indent="0" fontAlgn="auto">
              <a:lnSpc>
                <a:spcPct val="100000"/>
              </a:lnSpc>
            </a:pPr>
            <a:r>
              <a:rPr sz="1200" dirty="0">
                <a:latin typeface="Arial" panose="020B0604020202020204"/>
                <a:cs typeface="Arial" panose="020B0604020202020204"/>
              </a:rPr>
              <a:t>Uma maneira de gerar uma pergunta de pesquisa é pensar nisso como um processo de filtragem, no qual você começa com um problema e, em seguida, estreita o foco até chegar a uma pergunta de pesquisa específica</a:t>
            </a:r>
          </a:p>
        </p:txBody>
      </p:sp>
      <p:sp>
        <p:nvSpPr>
          <p:cNvPr id="3" name="object 3"/>
          <p:cNvSpPr/>
          <p:nvPr/>
        </p:nvSpPr>
        <p:spPr>
          <a:xfrm>
            <a:off x="6076632" y="6712707"/>
            <a:ext cx="3965575" cy="573918"/>
          </a:xfrm>
          <a:custGeom>
            <a:avLst/>
            <a:gdLst/>
            <a:ahLst/>
            <a:cxnLst/>
            <a:rect l="l" t="t" r="r" b="b"/>
            <a:pathLst>
              <a:path w="3965575" h="523875">
                <a:moveTo>
                  <a:pt x="0" y="0"/>
                </a:moveTo>
                <a:lnTo>
                  <a:pt x="3965456" y="0"/>
                </a:lnTo>
                <a:lnTo>
                  <a:pt x="3965456" y="523607"/>
                </a:lnTo>
                <a:lnTo>
                  <a:pt x="0" y="523607"/>
                </a:lnTo>
                <a:lnTo>
                  <a:pt x="0" y="0"/>
                </a:lnTo>
                <a:close/>
              </a:path>
            </a:pathLst>
          </a:custGeom>
          <a:ln w="31733">
            <a:solidFill>
              <a:srgbClr val="2791A6"/>
            </a:solidFill>
          </a:ln>
        </p:spPr>
        <p:txBody>
          <a:bodyPr wrap="square" lIns="0" tIns="0" rIns="0" bIns="0" rtlCol="0"/>
          <a:lstStyle/>
          <a:p>
            <a:endParaRPr/>
          </a:p>
        </p:txBody>
      </p:sp>
      <p:sp>
        <p:nvSpPr>
          <p:cNvPr id="4" name="object 4"/>
          <p:cNvSpPr txBox="1"/>
          <p:nvPr/>
        </p:nvSpPr>
        <p:spPr>
          <a:xfrm>
            <a:off x="6184900" y="6725285"/>
            <a:ext cx="3749040" cy="561340"/>
          </a:xfrm>
          <a:prstGeom prst="rect">
            <a:avLst/>
          </a:prstGeom>
        </p:spPr>
        <p:txBody>
          <a:bodyPr vert="horz" wrap="square" lIns="0" tIns="0" rIns="0" bIns="0" rtlCol="0">
            <a:spAutoFit/>
          </a:bodyPr>
          <a:lstStyle/>
          <a:p>
            <a:pPr marL="95250" marR="5080">
              <a:lnSpc>
                <a:spcPct val="116000"/>
              </a:lnSpc>
            </a:pPr>
            <a:r>
              <a:rPr sz="1050" dirty="0">
                <a:latin typeface="Arial" panose="020B0604020202020204"/>
                <a:cs typeface="Arial" panose="020B0604020202020204"/>
              </a:rPr>
              <a:t>Exemplo de pergunta de pesquisa: O uso de iniciadores de frases melhora o raciocínio (R) dos alunos em matemática? Como?</a:t>
            </a:r>
          </a:p>
        </p:txBody>
      </p:sp>
      <p:sp>
        <p:nvSpPr>
          <p:cNvPr id="5" name="object 5"/>
          <p:cNvSpPr/>
          <p:nvPr/>
        </p:nvSpPr>
        <p:spPr>
          <a:xfrm>
            <a:off x="546100" y="2615443"/>
            <a:ext cx="4950455" cy="4639309"/>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6745599" y="4254379"/>
            <a:ext cx="2815590" cy="633730"/>
          </a:xfrm>
          <a:custGeom>
            <a:avLst/>
            <a:gdLst/>
            <a:ahLst/>
            <a:cxnLst/>
            <a:rect l="l" t="t" r="r" b="b"/>
            <a:pathLst>
              <a:path w="2815590" h="633729">
                <a:moveTo>
                  <a:pt x="0" y="0"/>
                </a:moveTo>
                <a:lnTo>
                  <a:pt x="2815423" y="0"/>
                </a:lnTo>
                <a:lnTo>
                  <a:pt x="2815423" y="633406"/>
                </a:lnTo>
                <a:lnTo>
                  <a:pt x="0" y="633406"/>
                </a:lnTo>
                <a:lnTo>
                  <a:pt x="0" y="0"/>
                </a:lnTo>
                <a:close/>
              </a:path>
            </a:pathLst>
          </a:custGeom>
          <a:ln w="9520">
            <a:solidFill>
              <a:srgbClr val="000000"/>
            </a:solidFill>
          </a:ln>
        </p:spPr>
        <p:txBody>
          <a:bodyPr wrap="square" lIns="0" tIns="0" rIns="0" bIns="0" rtlCol="0"/>
          <a:lstStyle/>
          <a:p>
            <a:endParaRPr/>
          </a:p>
        </p:txBody>
      </p:sp>
      <p:sp>
        <p:nvSpPr>
          <p:cNvPr id="7" name="object 7"/>
          <p:cNvSpPr txBox="1"/>
          <p:nvPr/>
        </p:nvSpPr>
        <p:spPr>
          <a:xfrm>
            <a:off x="6870700" y="4287520"/>
            <a:ext cx="2631440" cy="588010"/>
          </a:xfrm>
          <a:prstGeom prst="rect">
            <a:avLst/>
          </a:prstGeom>
        </p:spPr>
        <p:txBody>
          <a:bodyPr vert="horz" wrap="square" lIns="0" tIns="0" rIns="0" bIns="0" rtlCol="0">
            <a:spAutoFit/>
          </a:bodyPr>
          <a:lstStyle/>
          <a:p>
            <a:pPr marL="228600" marR="5080" indent="-217805">
              <a:lnSpc>
                <a:spcPct val="116000"/>
              </a:lnSpc>
            </a:pPr>
            <a:r>
              <a:rPr sz="1100" dirty="0">
                <a:latin typeface="Arial" panose="020B0604020202020204"/>
                <a:cs typeface="Arial" panose="020B0604020202020204"/>
              </a:rPr>
              <a:t>Eu quero ver o que acontece quando eu uso iniciadores de frases com os alunos</a:t>
            </a:r>
          </a:p>
        </p:txBody>
      </p:sp>
      <p:sp>
        <p:nvSpPr>
          <p:cNvPr id="8" name="object 8"/>
          <p:cNvSpPr/>
          <p:nvPr/>
        </p:nvSpPr>
        <p:spPr>
          <a:xfrm>
            <a:off x="6039480" y="2718314"/>
            <a:ext cx="4150360" cy="567055"/>
          </a:xfrm>
          <a:custGeom>
            <a:avLst/>
            <a:gdLst/>
            <a:ahLst/>
            <a:cxnLst/>
            <a:rect l="l" t="t" r="r" b="b"/>
            <a:pathLst>
              <a:path w="4150359" h="567054">
                <a:moveTo>
                  <a:pt x="0" y="0"/>
                </a:moveTo>
                <a:lnTo>
                  <a:pt x="4150147" y="0"/>
                </a:lnTo>
                <a:lnTo>
                  <a:pt x="4150147" y="566765"/>
                </a:lnTo>
                <a:lnTo>
                  <a:pt x="0" y="566765"/>
                </a:lnTo>
                <a:lnTo>
                  <a:pt x="0" y="0"/>
                </a:lnTo>
                <a:close/>
              </a:path>
            </a:pathLst>
          </a:custGeom>
          <a:ln w="9520">
            <a:solidFill>
              <a:srgbClr val="000000"/>
            </a:solidFill>
          </a:ln>
        </p:spPr>
        <p:txBody>
          <a:bodyPr wrap="square" lIns="0" tIns="0" rIns="0" bIns="0" rtlCol="0"/>
          <a:lstStyle/>
          <a:p>
            <a:endParaRPr/>
          </a:p>
        </p:txBody>
      </p:sp>
      <p:sp>
        <p:nvSpPr>
          <p:cNvPr id="9" name="object 9"/>
          <p:cNvSpPr txBox="1"/>
          <p:nvPr/>
        </p:nvSpPr>
        <p:spPr>
          <a:xfrm>
            <a:off x="6174740" y="2786380"/>
            <a:ext cx="3858260" cy="483235"/>
          </a:xfrm>
          <a:prstGeom prst="rect">
            <a:avLst/>
          </a:prstGeom>
        </p:spPr>
        <p:txBody>
          <a:bodyPr vert="horz" wrap="square" lIns="0" tIns="0" rIns="0" bIns="0" rtlCol="0">
            <a:noAutofit/>
          </a:bodyPr>
          <a:lstStyle/>
          <a:p>
            <a:pPr marR="5080" indent="-1417955" fontAlgn="auto">
              <a:lnSpc>
                <a:spcPct val="114000"/>
              </a:lnSpc>
              <a:spcBef>
                <a:spcPts val="500"/>
              </a:spcBef>
            </a:pPr>
            <a:r>
              <a:rPr lang="pt-BR" sz="1100" dirty="0">
                <a:latin typeface="Arial" panose="020B0604020202020204"/>
                <a:cs typeface="Arial" panose="020B0604020202020204"/>
              </a:rPr>
              <a:t>E</a:t>
            </a:r>
            <a:r>
              <a:rPr sz="1100" dirty="0">
                <a:latin typeface="Arial" panose="020B0604020202020204"/>
                <a:cs typeface="Arial" panose="020B0604020202020204"/>
              </a:rPr>
              <a:t>u percebi que os alunos não dão razões para suas</a:t>
            </a:r>
            <a:r>
              <a:rPr lang="en-US" sz="1100" dirty="0">
                <a:latin typeface="Arial" panose="020B0604020202020204"/>
                <a:cs typeface="Arial" panose="020B0604020202020204"/>
              </a:rPr>
              <a:t> </a:t>
            </a:r>
            <a:r>
              <a:rPr sz="1100" dirty="0">
                <a:latin typeface="Arial" panose="020B0604020202020204"/>
                <a:cs typeface="Arial" panose="020B0604020202020204"/>
              </a:rPr>
              <a:t>respostas durante as discussões em sala de aula</a:t>
            </a:r>
          </a:p>
        </p:txBody>
      </p:sp>
      <p:sp>
        <p:nvSpPr>
          <p:cNvPr id="10" name="object 10"/>
          <p:cNvSpPr/>
          <p:nvPr/>
        </p:nvSpPr>
        <p:spPr>
          <a:xfrm>
            <a:off x="7289160" y="5915025"/>
            <a:ext cx="1741170" cy="685800"/>
          </a:xfrm>
          <a:custGeom>
            <a:avLst/>
            <a:gdLst/>
            <a:ahLst/>
            <a:cxnLst/>
            <a:rect l="l" t="t" r="r" b="b"/>
            <a:pathLst>
              <a:path w="1741170" h="471170">
                <a:moveTo>
                  <a:pt x="0" y="0"/>
                </a:moveTo>
                <a:lnTo>
                  <a:pt x="1740916" y="0"/>
                </a:lnTo>
                <a:lnTo>
                  <a:pt x="1740916" y="470929"/>
                </a:lnTo>
                <a:lnTo>
                  <a:pt x="0" y="470929"/>
                </a:lnTo>
                <a:lnTo>
                  <a:pt x="0" y="0"/>
                </a:lnTo>
                <a:close/>
              </a:path>
            </a:pathLst>
          </a:custGeom>
          <a:ln w="9520">
            <a:solidFill>
              <a:srgbClr val="000000"/>
            </a:solidFill>
          </a:ln>
        </p:spPr>
        <p:txBody>
          <a:bodyPr wrap="square" lIns="0" tIns="0" rIns="0" bIns="0" rtlCol="0"/>
          <a:lstStyle/>
          <a:p>
            <a:endParaRPr/>
          </a:p>
        </p:txBody>
      </p:sp>
      <p:sp>
        <p:nvSpPr>
          <p:cNvPr id="11" name="object 11"/>
          <p:cNvSpPr txBox="1"/>
          <p:nvPr/>
        </p:nvSpPr>
        <p:spPr>
          <a:xfrm>
            <a:off x="7217410" y="5967730"/>
            <a:ext cx="1634490" cy="404495"/>
          </a:xfrm>
          <a:prstGeom prst="rect">
            <a:avLst/>
          </a:prstGeom>
        </p:spPr>
        <p:txBody>
          <a:bodyPr vert="horz" wrap="square" lIns="0" tIns="0" rIns="0" bIns="0" rtlCol="0">
            <a:noAutofit/>
          </a:bodyPr>
          <a:lstStyle/>
          <a:p>
            <a:pPr marL="200025" marR="5080" indent="-187960" algn="ctr">
              <a:lnSpc>
                <a:spcPct val="116000"/>
              </a:lnSpc>
            </a:pPr>
            <a:r>
              <a:rPr sz="1100" dirty="0">
                <a:latin typeface="Arial" panose="020B0604020202020204"/>
                <a:cs typeface="Arial" panose="020B0604020202020204"/>
              </a:rPr>
              <a:t>Eu quero focar no raciocínio em matemática</a:t>
            </a:r>
          </a:p>
        </p:txBody>
      </p:sp>
      <p:sp>
        <p:nvSpPr>
          <p:cNvPr id="12" name="object 12"/>
          <p:cNvSpPr txBox="1"/>
          <p:nvPr/>
        </p:nvSpPr>
        <p:spPr>
          <a:xfrm>
            <a:off x="1024249" y="2718946"/>
            <a:ext cx="4027804" cy="396875"/>
          </a:xfrm>
          <a:prstGeom prst="rect">
            <a:avLst/>
          </a:prstGeom>
          <a:solidFill>
            <a:srgbClr val="FFFFFF"/>
          </a:solidFill>
          <a:ln w="9520">
            <a:solidFill>
              <a:srgbClr val="000000"/>
            </a:solidFill>
          </a:ln>
        </p:spPr>
        <p:txBody>
          <a:bodyPr vert="horz" wrap="square" lIns="0" tIns="5080" rIns="0" bIns="0" rtlCol="0">
            <a:spAutoFit/>
          </a:bodyPr>
          <a:lstStyle/>
          <a:p>
            <a:pPr marL="1576705" marR="173990" indent="-1412240">
              <a:lnSpc>
                <a:spcPct val="116000"/>
              </a:lnSpc>
              <a:spcBef>
                <a:spcPts val="40"/>
              </a:spcBef>
            </a:pPr>
            <a:r>
              <a:rPr sz="1100" kern="0" dirty="0">
                <a:latin typeface="Arial" panose="020B0604020202020204"/>
                <a:cs typeface="Arial" panose="020B0604020202020204"/>
              </a:rPr>
              <a:t>O que você observou que é problemático, interessante ou desafiador em sua sala de aula?</a:t>
            </a:r>
          </a:p>
        </p:txBody>
      </p:sp>
      <p:sp>
        <p:nvSpPr>
          <p:cNvPr id="13" name="object 13"/>
          <p:cNvSpPr txBox="1"/>
          <p:nvPr/>
        </p:nvSpPr>
        <p:spPr>
          <a:xfrm>
            <a:off x="1787520" y="4086225"/>
            <a:ext cx="2475865" cy="815975"/>
          </a:xfrm>
          <a:prstGeom prst="rect">
            <a:avLst/>
          </a:prstGeom>
          <a:solidFill>
            <a:srgbClr val="FFFFFF"/>
          </a:solidFill>
          <a:ln w="9520">
            <a:solidFill>
              <a:srgbClr val="000000"/>
            </a:solidFill>
          </a:ln>
        </p:spPr>
        <p:txBody>
          <a:bodyPr vert="horz" wrap="square" lIns="0" tIns="32384" rIns="0" bIns="0" rtlCol="0">
            <a:spAutoFit/>
          </a:bodyPr>
          <a:lstStyle/>
          <a:p>
            <a:pPr marL="434975" marR="186055" indent="-262255" algn="ctr">
              <a:lnSpc>
                <a:spcPct val="116000"/>
              </a:lnSpc>
              <a:spcBef>
                <a:spcPts val="255"/>
              </a:spcBef>
            </a:pPr>
            <a:r>
              <a:rPr sz="1100" kern="0" dirty="0">
                <a:latin typeface="Arial" panose="020B0604020202020204"/>
                <a:cs typeface="Arial" panose="020B0604020202020204"/>
              </a:rPr>
              <a:t>O que você pode fazer para ajudar a promover as mudanças que você deseja ver?</a:t>
            </a:r>
          </a:p>
        </p:txBody>
      </p:sp>
      <p:sp>
        <p:nvSpPr>
          <p:cNvPr id="14" name="object 14"/>
          <p:cNvSpPr txBox="1"/>
          <p:nvPr/>
        </p:nvSpPr>
        <p:spPr>
          <a:xfrm>
            <a:off x="2240274" y="5113532"/>
            <a:ext cx="1562100" cy="613410"/>
          </a:xfrm>
          <a:prstGeom prst="rect">
            <a:avLst/>
          </a:prstGeom>
          <a:solidFill>
            <a:srgbClr val="FFFFFF"/>
          </a:solidFill>
          <a:ln w="9520">
            <a:solidFill>
              <a:srgbClr val="000000"/>
            </a:solidFill>
          </a:ln>
        </p:spPr>
        <p:txBody>
          <a:bodyPr vert="horz" wrap="square" lIns="0" tIns="36830" rIns="0" bIns="0" rtlCol="0">
            <a:spAutoFit/>
          </a:bodyPr>
          <a:lstStyle/>
          <a:p>
            <a:pPr marL="149225" marR="160655" indent="34925" algn="ctr">
              <a:lnSpc>
                <a:spcPct val="114000"/>
              </a:lnSpc>
              <a:spcBef>
                <a:spcPts val="290"/>
              </a:spcBef>
            </a:pPr>
            <a:r>
              <a:rPr sz="1100" kern="0" dirty="0">
                <a:latin typeface="Arial" panose="020B0604020202020204"/>
                <a:cs typeface="Arial" panose="020B0604020202020204"/>
              </a:rPr>
              <a:t>Quais aspectos do toolkit T-SEDA você vai usar?</a:t>
            </a:r>
          </a:p>
        </p:txBody>
      </p:sp>
      <p:sp>
        <p:nvSpPr>
          <p:cNvPr id="15" name="object 15"/>
          <p:cNvSpPr txBox="1"/>
          <p:nvPr/>
        </p:nvSpPr>
        <p:spPr>
          <a:xfrm>
            <a:off x="2581905" y="5980307"/>
            <a:ext cx="871855" cy="366395"/>
          </a:xfrm>
          <a:prstGeom prst="rect">
            <a:avLst/>
          </a:prstGeom>
          <a:solidFill>
            <a:srgbClr val="FFFFFF"/>
          </a:solidFill>
          <a:ln w="6346">
            <a:solidFill>
              <a:srgbClr val="000000"/>
            </a:solidFill>
          </a:ln>
        </p:spPr>
        <p:txBody>
          <a:bodyPr vert="horz" wrap="square" lIns="0" tIns="27940" rIns="0" bIns="0" rtlCol="0">
            <a:spAutoFit/>
          </a:bodyPr>
          <a:lstStyle/>
          <a:p>
            <a:pPr marL="84455" algn="ctr">
              <a:lnSpc>
                <a:spcPct val="100000"/>
              </a:lnSpc>
              <a:spcBef>
                <a:spcPts val="220"/>
              </a:spcBef>
            </a:pPr>
            <a:r>
              <a:rPr sz="1100" kern="0" dirty="0">
                <a:latin typeface="Arial" panose="020B0604020202020204"/>
                <a:cs typeface="Arial" panose="020B0604020202020204"/>
              </a:rPr>
              <a:t>Outros detalhes</a:t>
            </a:r>
          </a:p>
        </p:txBody>
      </p:sp>
      <p:sp>
        <p:nvSpPr>
          <p:cNvPr id="16" name="object 16"/>
          <p:cNvSpPr/>
          <p:nvPr/>
        </p:nvSpPr>
        <p:spPr>
          <a:xfrm>
            <a:off x="6386826" y="3528571"/>
            <a:ext cx="3896360" cy="582295"/>
          </a:xfrm>
          <a:custGeom>
            <a:avLst/>
            <a:gdLst/>
            <a:ahLst/>
            <a:cxnLst/>
            <a:rect l="l" t="t" r="r" b="b"/>
            <a:pathLst>
              <a:path w="3896359" h="582295">
                <a:moveTo>
                  <a:pt x="0" y="0"/>
                </a:moveTo>
                <a:lnTo>
                  <a:pt x="3896277" y="0"/>
                </a:lnTo>
                <a:lnTo>
                  <a:pt x="3896277" y="581998"/>
                </a:lnTo>
                <a:lnTo>
                  <a:pt x="0" y="581998"/>
                </a:lnTo>
                <a:lnTo>
                  <a:pt x="0" y="0"/>
                </a:lnTo>
                <a:close/>
              </a:path>
            </a:pathLst>
          </a:custGeom>
          <a:ln w="9520">
            <a:solidFill>
              <a:srgbClr val="000000"/>
            </a:solidFill>
          </a:ln>
        </p:spPr>
        <p:txBody>
          <a:bodyPr wrap="square" lIns="0" tIns="0" rIns="0" bIns="0" rtlCol="0"/>
          <a:lstStyle/>
          <a:p>
            <a:endParaRPr/>
          </a:p>
        </p:txBody>
      </p:sp>
      <p:sp>
        <p:nvSpPr>
          <p:cNvPr id="17" name="object 17"/>
          <p:cNvSpPr txBox="1"/>
          <p:nvPr/>
        </p:nvSpPr>
        <p:spPr>
          <a:xfrm>
            <a:off x="6489700" y="3552825"/>
            <a:ext cx="3458210" cy="588010"/>
          </a:xfrm>
          <a:prstGeom prst="rect">
            <a:avLst/>
          </a:prstGeom>
        </p:spPr>
        <p:txBody>
          <a:bodyPr vert="horz" wrap="square" lIns="0" tIns="0" rIns="0" bIns="0" rtlCol="0">
            <a:spAutoFit/>
          </a:bodyPr>
          <a:lstStyle/>
          <a:p>
            <a:pPr marR="5080" indent="-1209675" fontAlgn="auto">
              <a:lnSpc>
                <a:spcPct val="116000"/>
              </a:lnSpc>
            </a:pPr>
            <a:r>
              <a:rPr sz="1100" dirty="0">
                <a:latin typeface="Arial" panose="020B0604020202020204"/>
                <a:cs typeface="Arial" panose="020B0604020202020204"/>
              </a:rPr>
              <a:t>Eu quero que todos os aprendizes sejam capazes de dar razões ao compartilharem suas opiniões</a:t>
            </a:r>
          </a:p>
        </p:txBody>
      </p:sp>
      <p:sp>
        <p:nvSpPr>
          <p:cNvPr id="18" name="object 18"/>
          <p:cNvSpPr/>
          <p:nvPr/>
        </p:nvSpPr>
        <p:spPr>
          <a:xfrm>
            <a:off x="6957689" y="5119246"/>
            <a:ext cx="2315845" cy="638810"/>
          </a:xfrm>
          <a:custGeom>
            <a:avLst/>
            <a:gdLst/>
            <a:ahLst/>
            <a:cxnLst/>
            <a:rect l="l" t="t" r="r" b="b"/>
            <a:pathLst>
              <a:path w="2315845" h="638810">
                <a:moveTo>
                  <a:pt x="0" y="0"/>
                </a:moveTo>
                <a:lnTo>
                  <a:pt x="2315298" y="0"/>
                </a:lnTo>
                <a:lnTo>
                  <a:pt x="2315298" y="638484"/>
                </a:lnTo>
                <a:lnTo>
                  <a:pt x="0" y="638484"/>
                </a:lnTo>
                <a:lnTo>
                  <a:pt x="0" y="0"/>
                </a:lnTo>
                <a:close/>
              </a:path>
            </a:pathLst>
          </a:custGeom>
          <a:ln w="9520">
            <a:solidFill>
              <a:srgbClr val="000000"/>
            </a:solidFill>
          </a:ln>
        </p:spPr>
        <p:txBody>
          <a:bodyPr wrap="square" lIns="0" tIns="0" rIns="0" bIns="0" rtlCol="0"/>
          <a:lstStyle/>
          <a:p>
            <a:endParaRPr/>
          </a:p>
        </p:txBody>
      </p:sp>
      <p:sp>
        <p:nvSpPr>
          <p:cNvPr id="19" name="object 19"/>
          <p:cNvSpPr txBox="1"/>
          <p:nvPr/>
        </p:nvSpPr>
        <p:spPr>
          <a:xfrm>
            <a:off x="7217471" y="5219698"/>
            <a:ext cx="1772285" cy="391795"/>
          </a:xfrm>
          <a:prstGeom prst="rect">
            <a:avLst/>
          </a:prstGeom>
        </p:spPr>
        <p:txBody>
          <a:bodyPr vert="horz" wrap="square" lIns="0" tIns="0" rIns="0" bIns="0" rtlCol="0">
            <a:spAutoFit/>
          </a:bodyPr>
          <a:lstStyle/>
          <a:p>
            <a:pPr marL="319405" marR="5080" indent="-306705">
              <a:lnSpc>
                <a:spcPct val="116000"/>
              </a:lnSpc>
            </a:pPr>
            <a:r>
              <a:rPr sz="1100" dirty="0">
                <a:latin typeface="Arial" panose="020B0604020202020204"/>
                <a:cs typeface="Arial" panose="020B0604020202020204"/>
              </a:rPr>
              <a:t>Eu vou analisar o código de diálogo Raciocínio (R)"</a:t>
            </a:r>
          </a:p>
        </p:txBody>
      </p:sp>
      <p:sp>
        <p:nvSpPr>
          <p:cNvPr id="20" name="object 20"/>
          <p:cNvSpPr txBox="1"/>
          <p:nvPr/>
        </p:nvSpPr>
        <p:spPr>
          <a:xfrm>
            <a:off x="1353180" y="3400425"/>
            <a:ext cx="3336925" cy="395605"/>
          </a:xfrm>
          <a:prstGeom prst="rect">
            <a:avLst/>
          </a:prstGeom>
          <a:solidFill>
            <a:srgbClr val="FFFFFF"/>
          </a:solidFill>
          <a:ln w="9520">
            <a:solidFill>
              <a:srgbClr val="000000"/>
            </a:solidFill>
          </a:ln>
        </p:spPr>
        <p:txBody>
          <a:bodyPr vert="horz" wrap="square" lIns="0" tIns="3810" rIns="0" bIns="0" rtlCol="0">
            <a:spAutoFit/>
          </a:bodyPr>
          <a:lstStyle/>
          <a:p>
            <a:pPr marL="849630" marR="342900" indent="-522605" algn="ctr">
              <a:lnSpc>
                <a:spcPct val="116000"/>
              </a:lnSpc>
              <a:spcBef>
                <a:spcPts val="30"/>
              </a:spcBef>
            </a:pPr>
            <a:r>
              <a:rPr sz="1100" kern="0" dirty="0">
                <a:latin typeface="Arial" panose="020B0604020202020204"/>
                <a:cs typeface="Arial" panose="020B0604020202020204"/>
              </a:rPr>
              <a:t>O que você deseja ver acontecer ou mudar em sua sala de aula?</a:t>
            </a:r>
          </a:p>
        </p:txBody>
      </p:sp>
      <p:sp>
        <p:nvSpPr>
          <p:cNvPr id="21" name="object 21"/>
          <p:cNvSpPr txBox="1"/>
          <p:nvPr/>
        </p:nvSpPr>
        <p:spPr>
          <a:xfrm>
            <a:off x="1155700" y="2028825"/>
            <a:ext cx="3843654" cy="390525"/>
          </a:xfrm>
          <a:prstGeom prst="rect">
            <a:avLst/>
          </a:prstGeom>
          <a:ln w="31733">
            <a:solidFill>
              <a:srgbClr val="2791A6"/>
            </a:solidFill>
          </a:ln>
        </p:spPr>
        <p:txBody>
          <a:bodyPr vert="horz" wrap="square" lIns="0" tIns="21590" rIns="0" bIns="0" rtlCol="0">
            <a:spAutoFit/>
          </a:bodyPr>
          <a:lstStyle/>
          <a:p>
            <a:pPr marL="177800">
              <a:lnSpc>
                <a:spcPct val="100000"/>
              </a:lnSpc>
              <a:spcBef>
                <a:spcPts val="170"/>
              </a:spcBef>
            </a:pPr>
            <a:r>
              <a:rPr sz="1200" b="1" dirty="0">
                <a:latin typeface="Arial Unicode MS" panose="020B0604020202020204" charset="-122"/>
                <a:cs typeface="Arial Unicode MS" panose="020B0604020202020204" charset="-122"/>
              </a:rPr>
              <a:t>Perguntas a se Fazer Durante o Processo de Focalização</a:t>
            </a:r>
          </a:p>
        </p:txBody>
      </p:sp>
      <p:sp>
        <p:nvSpPr>
          <p:cNvPr id="22" name="object 22"/>
          <p:cNvSpPr txBox="1"/>
          <p:nvPr/>
        </p:nvSpPr>
        <p:spPr>
          <a:xfrm>
            <a:off x="5880099" y="2044924"/>
            <a:ext cx="4393705" cy="391795"/>
          </a:xfrm>
          <a:prstGeom prst="rect">
            <a:avLst/>
          </a:prstGeom>
          <a:ln w="31733">
            <a:solidFill>
              <a:srgbClr val="2791A6"/>
            </a:solidFill>
          </a:ln>
        </p:spPr>
        <p:txBody>
          <a:bodyPr vert="horz" wrap="square" lIns="0" tIns="22860" rIns="0" bIns="0" rtlCol="0">
            <a:spAutoFit/>
          </a:bodyPr>
          <a:lstStyle/>
          <a:p>
            <a:pPr marL="173355">
              <a:lnSpc>
                <a:spcPct val="100000"/>
              </a:lnSpc>
              <a:spcBef>
                <a:spcPts val="180"/>
              </a:spcBef>
            </a:pPr>
            <a:r>
              <a:rPr sz="1200" b="1" dirty="0">
                <a:latin typeface="Arial Unicode MS" panose="020B0604020202020204" charset="-122"/>
                <a:cs typeface="Arial Unicode MS" panose="020B0604020202020204" charset="-122"/>
              </a:rPr>
              <a:t>Exemplo de Focalização para Gerar uma Pergunta de Pesquisa</a:t>
            </a:r>
          </a:p>
        </p:txBody>
      </p:sp>
      <p:sp>
        <p:nvSpPr>
          <p:cNvPr id="23" name="object 23"/>
          <p:cNvSpPr/>
          <p:nvPr/>
        </p:nvSpPr>
        <p:spPr>
          <a:xfrm>
            <a:off x="5955576" y="3226404"/>
            <a:ext cx="1430020" cy="3503929"/>
          </a:xfrm>
          <a:custGeom>
            <a:avLst/>
            <a:gdLst/>
            <a:ahLst/>
            <a:cxnLst/>
            <a:rect l="l" t="t" r="r" b="b"/>
            <a:pathLst>
              <a:path w="1430020" h="3503929">
                <a:moveTo>
                  <a:pt x="218033" y="0"/>
                </a:moveTo>
                <a:lnTo>
                  <a:pt x="0" y="83185"/>
                </a:lnTo>
                <a:lnTo>
                  <a:pt x="990549" y="2679573"/>
                </a:lnTo>
                <a:lnTo>
                  <a:pt x="881532" y="2721152"/>
                </a:lnTo>
                <a:lnTo>
                  <a:pt x="1429753" y="3503434"/>
                </a:lnTo>
                <a:lnTo>
                  <a:pt x="1322516" y="2596388"/>
                </a:lnTo>
                <a:lnTo>
                  <a:pt x="1208582" y="2596388"/>
                </a:lnTo>
                <a:lnTo>
                  <a:pt x="218033" y="0"/>
                </a:lnTo>
                <a:close/>
              </a:path>
              <a:path w="1430020" h="3503929">
                <a:moveTo>
                  <a:pt x="1317599" y="2554795"/>
                </a:moveTo>
                <a:lnTo>
                  <a:pt x="1208582" y="2596388"/>
                </a:lnTo>
                <a:lnTo>
                  <a:pt x="1322516" y="2596388"/>
                </a:lnTo>
                <a:lnTo>
                  <a:pt x="1317599" y="2554795"/>
                </a:lnTo>
                <a:close/>
              </a:path>
            </a:pathLst>
          </a:custGeom>
          <a:solidFill>
            <a:srgbClr val="00B0F0"/>
          </a:solidFill>
        </p:spPr>
        <p:txBody>
          <a:bodyPr wrap="square" lIns="0" tIns="0" rIns="0" bIns="0" rtlCol="0"/>
          <a:lstStyle/>
          <a:p>
            <a:endParaRPr/>
          </a:p>
        </p:txBody>
      </p:sp>
      <p:sp>
        <p:nvSpPr>
          <p:cNvPr id="24" name="object 24"/>
          <p:cNvSpPr/>
          <p:nvPr/>
        </p:nvSpPr>
        <p:spPr>
          <a:xfrm>
            <a:off x="5955576" y="3226404"/>
            <a:ext cx="1430020" cy="3503929"/>
          </a:xfrm>
          <a:custGeom>
            <a:avLst/>
            <a:gdLst/>
            <a:ahLst/>
            <a:cxnLst/>
            <a:rect l="l" t="t" r="r" b="b"/>
            <a:pathLst>
              <a:path w="1430020" h="3503929">
                <a:moveTo>
                  <a:pt x="218033" y="0"/>
                </a:moveTo>
                <a:lnTo>
                  <a:pt x="0" y="83185"/>
                </a:lnTo>
                <a:lnTo>
                  <a:pt x="990549" y="2679573"/>
                </a:lnTo>
                <a:lnTo>
                  <a:pt x="881532" y="2721152"/>
                </a:lnTo>
                <a:lnTo>
                  <a:pt x="1429753" y="3503434"/>
                </a:lnTo>
                <a:lnTo>
                  <a:pt x="1425447" y="3467011"/>
                </a:lnTo>
                <a:lnTo>
                  <a:pt x="1415859" y="3467011"/>
                </a:lnTo>
                <a:lnTo>
                  <a:pt x="896353" y="2725699"/>
                </a:lnTo>
                <a:lnTo>
                  <a:pt x="1002842" y="2685072"/>
                </a:lnTo>
                <a:lnTo>
                  <a:pt x="12293" y="88684"/>
                </a:lnTo>
                <a:lnTo>
                  <a:pt x="212534" y="12293"/>
                </a:lnTo>
                <a:lnTo>
                  <a:pt x="222723" y="12293"/>
                </a:lnTo>
                <a:lnTo>
                  <a:pt x="218033" y="0"/>
                </a:lnTo>
                <a:close/>
              </a:path>
              <a:path w="1430020" h="3503929">
                <a:moveTo>
                  <a:pt x="1319167" y="2568054"/>
                </a:moveTo>
                <a:lnTo>
                  <a:pt x="1309573" y="2568054"/>
                </a:lnTo>
                <a:lnTo>
                  <a:pt x="1415859" y="3467011"/>
                </a:lnTo>
                <a:lnTo>
                  <a:pt x="1425447" y="3467011"/>
                </a:lnTo>
                <a:lnTo>
                  <a:pt x="1319167" y="2568054"/>
                </a:lnTo>
                <a:close/>
              </a:path>
              <a:path w="1430020" h="3503929">
                <a:moveTo>
                  <a:pt x="222723" y="12293"/>
                </a:moveTo>
                <a:lnTo>
                  <a:pt x="212534" y="12293"/>
                </a:lnTo>
                <a:lnTo>
                  <a:pt x="1203083" y="2608681"/>
                </a:lnTo>
                <a:lnTo>
                  <a:pt x="1235306" y="2596388"/>
                </a:lnTo>
                <a:lnTo>
                  <a:pt x="1208582" y="2596388"/>
                </a:lnTo>
                <a:lnTo>
                  <a:pt x="222723" y="12293"/>
                </a:lnTo>
                <a:close/>
              </a:path>
              <a:path w="1430020" h="3503929">
                <a:moveTo>
                  <a:pt x="1317599" y="2554795"/>
                </a:moveTo>
                <a:lnTo>
                  <a:pt x="1208582" y="2596388"/>
                </a:lnTo>
                <a:lnTo>
                  <a:pt x="1235306" y="2596388"/>
                </a:lnTo>
                <a:lnTo>
                  <a:pt x="1309573" y="2568054"/>
                </a:lnTo>
                <a:lnTo>
                  <a:pt x="1319167" y="2568054"/>
                </a:lnTo>
                <a:lnTo>
                  <a:pt x="1317599" y="2554795"/>
                </a:lnTo>
                <a:close/>
              </a:path>
            </a:pathLst>
          </a:custGeom>
          <a:solidFill>
            <a:srgbClr val="000000"/>
          </a:solidFill>
        </p:spPr>
        <p:txBody>
          <a:bodyPr wrap="square" lIns="0" tIns="0" rIns="0" bIns="0" rtlCol="0"/>
          <a:lstStyle/>
          <a:p>
            <a:endParaRPr/>
          </a:p>
        </p:txBody>
      </p:sp>
      <p:sp>
        <p:nvSpPr>
          <p:cNvPr id="25" name="object 25"/>
          <p:cNvSpPr/>
          <p:nvPr/>
        </p:nvSpPr>
        <p:spPr>
          <a:xfrm>
            <a:off x="8820290" y="3207677"/>
            <a:ext cx="1453515" cy="3556000"/>
          </a:xfrm>
          <a:custGeom>
            <a:avLst/>
            <a:gdLst/>
            <a:ahLst/>
            <a:cxnLst/>
            <a:rect l="l" t="t" r="r" b="b"/>
            <a:pathLst>
              <a:path w="1453515" h="3556000">
                <a:moveTo>
                  <a:pt x="109296" y="2591587"/>
                </a:moveTo>
                <a:lnTo>
                  <a:pt x="0" y="3555923"/>
                </a:lnTo>
                <a:lnTo>
                  <a:pt x="560793" y="2763837"/>
                </a:lnTo>
                <a:lnTo>
                  <a:pt x="447916" y="2720771"/>
                </a:lnTo>
                <a:lnTo>
                  <a:pt x="480771" y="2634653"/>
                </a:lnTo>
                <a:lnTo>
                  <a:pt x="222173" y="2634653"/>
                </a:lnTo>
                <a:lnTo>
                  <a:pt x="109296" y="2591587"/>
                </a:lnTo>
                <a:close/>
              </a:path>
              <a:path w="1453515" h="3556000">
                <a:moveTo>
                  <a:pt x="1227327" y="0"/>
                </a:moveTo>
                <a:lnTo>
                  <a:pt x="222173" y="2634653"/>
                </a:lnTo>
                <a:lnTo>
                  <a:pt x="480771" y="2634653"/>
                </a:lnTo>
                <a:lnTo>
                  <a:pt x="1453070" y="86131"/>
                </a:lnTo>
                <a:lnTo>
                  <a:pt x="1227327" y="0"/>
                </a:lnTo>
                <a:close/>
              </a:path>
            </a:pathLst>
          </a:custGeom>
          <a:solidFill>
            <a:srgbClr val="00B0F0"/>
          </a:solidFill>
        </p:spPr>
        <p:txBody>
          <a:bodyPr wrap="square" lIns="0" tIns="0" rIns="0" bIns="0" rtlCol="0"/>
          <a:lstStyle/>
          <a:p>
            <a:endParaRPr/>
          </a:p>
        </p:txBody>
      </p:sp>
      <p:sp>
        <p:nvSpPr>
          <p:cNvPr id="26" name="object 26"/>
          <p:cNvSpPr/>
          <p:nvPr/>
        </p:nvSpPr>
        <p:spPr>
          <a:xfrm>
            <a:off x="8820290" y="3207677"/>
            <a:ext cx="1453515" cy="3556000"/>
          </a:xfrm>
          <a:custGeom>
            <a:avLst/>
            <a:gdLst/>
            <a:ahLst/>
            <a:cxnLst/>
            <a:rect l="l" t="t" r="r" b="b"/>
            <a:pathLst>
              <a:path w="1453515" h="3556000">
                <a:moveTo>
                  <a:pt x="109296" y="2591587"/>
                </a:moveTo>
                <a:lnTo>
                  <a:pt x="0" y="3555923"/>
                </a:lnTo>
                <a:lnTo>
                  <a:pt x="25302" y="3520186"/>
                </a:lnTo>
                <a:lnTo>
                  <a:pt x="13639" y="3520186"/>
                </a:lnTo>
                <a:lnTo>
                  <a:pt x="117386" y="2604871"/>
                </a:lnTo>
                <a:lnTo>
                  <a:pt x="144114" y="2604871"/>
                </a:lnTo>
                <a:lnTo>
                  <a:pt x="109296" y="2591587"/>
                </a:lnTo>
                <a:close/>
              </a:path>
              <a:path w="1453515" h="3556000">
                <a:moveTo>
                  <a:pt x="1259548" y="12293"/>
                </a:moveTo>
                <a:lnTo>
                  <a:pt x="1232827" y="12293"/>
                </a:lnTo>
                <a:lnTo>
                  <a:pt x="1440776" y="91630"/>
                </a:lnTo>
                <a:lnTo>
                  <a:pt x="435622" y="2726283"/>
                </a:lnTo>
                <a:lnTo>
                  <a:pt x="545922" y="2768358"/>
                </a:lnTo>
                <a:lnTo>
                  <a:pt x="13639" y="3520186"/>
                </a:lnTo>
                <a:lnTo>
                  <a:pt x="25302" y="3520186"/>
                </a:lnTo>
                <a:lnTo>
                  <a:pt x="560793" y="2763837"/>
                </a:lnTo>
                <a:lnTo>
                  <a:pt x="447916" y="2720771"/>
                </a:lnTo>
                <a:lnTo>
                  <a:pt x="1453070" y="86131"/>
                </a:lnTo>
                <a:lnTo>
                  <a:pt x="1259548" y="12293"/>
                </a:lnTo>
                <a:close/>
              </a:path>
              <a:path w="1453515" h="3556000">
                <a:moveTo>
                  <a:pt x="144114" y="2604871"/>
                </a:moveTo>
                <a:lnTo>
                  <a:pt x="117386" y="2604871"/>
                </a:lnTo>
                <a:lnTo>
                  <a:pt x="227672" y="2646946"/>
                </a:lnTo>
                <a:lnTo>
                  <a:pt x="232363" y="2634653"/>
                </a:lnTo>
                <a:lnTo>
                  <a:pt x="222173" y="2634653"/>
                </a:lnTo>
                <a:lnTo>
                  <a:pt x="144114" y="2604871"/>
                </a:lnTo>
                <a:close/>
              </a:path>
              <a:path w="1453515" h="3556000">
                <a:moveTo>
                  <a:pt x="1227327" y="0"/>
                </a:moveTo>
                <a:lnTo>
                  <a:pt x="222173" y="2634653"/>
                </a:lnTo>
                <a:lnTo>
                  <a:pt x="232363" y="2634653"/>
                </a:lnTo>
                <a:lnTo>
                  <a:pt x="1232827" y="12293"/>
                </a:lnTo>
                <a:lnTo>
                  <a:pt x="1259548" y="12293"/>
                </a:lnTo>
                <a:lnTo>
                  <a:pt x="1227327" y="0"/>
                </a:lnTo>
                <a:close/>
              </a:path>
            </a:pathLst>
          </a:custGeom>
          <a:solidFill>
            <a:srgbClr val="000000"/>
          </a:solidFill>
        </p:spPr>
        <p:txBody>
          <a:bodyPr wrap="square" lIns="0" tIns="0" rIns="0" bIns="0" rtlCol="0"/>
          <a:lstStyle/>
          <a:p>
            <a:endParaRPr/>
          </a:p>
        </p:txBody>
      </p:sp>
      <p:sp>
        <p:nvSpPr>
          <p:cNvPr id="27" name="object 27"/>
          <p:cNvSpPr txBox="1">
            <a:spLocks noGrp="1"/>
          </p:cNvSpPr>
          <p:nvPr>
            <p:ph type="sldNum" sz="quarter" idx="7"/>
          </p:nvPr>
        </p:nvSpPr>
        <p:spPr>
          <a:xfrm>
            <a:off x="5164987" y="7072867"/>
            <a:ext cx="192404" cy="167640"/>
          </a:xfrm>
          <a:prstGeom prst="rect">
            <a:avLst/>
          </a:prstGeom>
        </p:spPr>
        <p:txBody>
          <a:bodyPr vert="horz" wrap="square" lIns="0" tIns="635" rIns="0" bIns="0" rtlCol="0">
            <a:spAutoFit/>
          </a:bodyPr>
          <a:lstStyle/>
          <a:p>
            <a:pPr marL="25400">
              <a:lnSpc>
                <a:spcPct val="100000"/>
              </a:lnSpc>
              <a:spcBef>
                <a:spcPts val="5"/>
              </a:spcBef>
            </a:pPr>
            <a:r>
              <a:rPr dirty="0"/>
              <a:t>21</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534669" y="657225"/>
            <a:ext cx="9727565" cy="452047"/>
          </a:xfrm>
          <a:prstGeom prst="rect">
            <a:avLst/>
          </a:prstGeom>
          <a:ln w="31733">
            <a:solidFill>
              <a:srgbClr val="2791A6"/>
            </a:solidFill>
          </a:ln>
        </p:spPr>
        <p:txBody>
          <a:bodyPr vert="horz" wrap="square" lIns="0" tIns="20955" rIns="0" bIns="0" rtlCol="0">
            <a:spAutoFit/>
          </a:bodyPr>
          <a:lstStyle/>
          <a:p>
            <a:pPr marL="495300">
              <a:lnSpc>
                <a:spcPct val="100000"/>
              </a:lnSpc>
              <a:spcBef>
                <a:spcPts val="400"/>
              </a:spcBef>
              <a:spcAft>
                <a:spcPts val="400"/>
              </a:spcAft>
            </a:pPr>
            <a:r>
              <a:rPr lang="en-GB" sz="1400" dirty="0">
                <a:latin typeface="Arial Unicode MS" panose="020B0604020202020204" charset="-122"/>
                <a:cs typeface="Arial Unicode MS" panose="020B0604020202020204" charset="-122"/>
              </a:rPr>
              <a:t>As diagramas nestas páginas podem lhe fornecer algumas ideias adicionais sobre o que você deseja focar e como moldar sua pergunta</a:t>
            </a:r>
          </a:p>
        </p:txBody>
      </p:sp>
      <p:sp>
        <p:nvSpPr>
          <p:cNvPr id="5" name="Segnaposto numero diapositiva 4"/>
          <p:cNvSpPr>
            <a:spLocks noGrp="1"/>
          </p:cNvSpPr>
          <p:nvPr>
            <p:ph type="sldNum" sz="quarter" idx="7"/>
          </p:nvPr>
        </p:nvSpPr>
        <p:spPr>
          <a:xfrm>
            <a:off x="10055859" y="6942835"/>
            <a:ext cx="206375" cy="184666"/>
          </a:xfrm>
        </p:spPr>
        <p:txBody>
          <a:bodyPr vert="horz" wrap="square" lIns="0" tIns="0" rIns="0" bIns="0" rtlCol="0">
            <a:spAutoFit/>
          </a:bodyPr>
          <a:lstStyle/>
          <a:p>
            <a:pPr marL="25400"/>
            <a:r>
              <a:rPr lang="en-US" spc="-10" dirty="0"/>
              <a:t>22</a:t>
            </a:r>
          </a:p>
        </p:txBody>
      </p:sp>
      <p:graphicFrame>
        <p:nvGraphicFramePr>
          <p:cNvPr id="7" name="Diagram 2"/>
          <p:cNvGraphicFramePr/>
          <p:nvPr>
            <p:extLst>
              <p:ext uri="{D42A27DB-BD31-4B8C-83A1-F6EECF244321}">
                <p14:modId xmlns:p14="http://schemas.microsoft.com/office/powerpoint/2010/main" val="580346033"/>
              </p:ext>
            </p:extLst>
          </p:nvPr>
        </p:nvGraphicFramePr>
        <p:xfrm>
          <a:off x="1079500" y="1216504"/>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635" rIns="0" bIns="0" rtlCol="0">
            <a:spAutoFit/>
          </a:bodyPr>
          <a:lstStyle/>
          <a:p>
            <a:pPr marL="25400">
              <a:lnSpc>
                <a:spcPct val="100000"/>
              </a:lnSpc>
              <a:spcBef>
                <a:spcPts val="5"/>
              </a:spcBef>
            </a:pPr>
            <a:r>
              <a:rPr dirty="0"/>
              <a:t>23</a:t>
            </a:r>
          </a:p>
        </p:txBody>
      </p:sp>
      <p:graphicFrame>
        <p:nvGraphicFramePr>
          <p:cNvPr id="4" name="Diagram 3"/>
          <p:cNvGraphicFramePr/>
          <p:nvPr>
            <p:extLst>
              <p:ext uri="{D42A27DB-BD31-4B8C-83A1-F6EECF244321}">
                <p14:modId xmlns:p14="http://schemas.microsoft.com/office/powerpoint/2010/main" val="851601160"/>
              </p:ext>
            </p:extLst>
          </p:nvPr>
        </p:nvGraphicFramePr>
        <p:xfrm>
          <a:off x="1155700" y="872133"/>
          <a:ext cx="8427938" cy="56186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p:nvPr/>
        </p:nvSpPr>
        <p:spPr>
          <a:xfrm>
            <a:off x="624720" y="6372225"/>
            <a:ext cx="9773285" cy="875665"/>
          </a:xfrm>
          <a:custGeom>
            <a:avLst/>
            <a:gdLst/>
            <a:ahLst/>
            <a:cxnLst/>
            <a:rect l="l" t="t" r="r" b="b"/>
            <a:pathLst>
              <a:path w="9773285" h="875665">
                <a:moveTo>
                  <a:pt x="0" y="0"/>
                </a:moveTo>
                <a:lnTo>
                  <a:pt x="9773285" y="0"/>
                </a:lnTo>
                <a:lnTo>
                  <a:pt x="9773285" y="875665"/>
                </a:lnTo>
                <a:lnTo>
                  <a:pt x="0" y="875665"/>
                </a:lnTo>
                <a:lnTo>
                  <a:pt x="0" y="0"/>
                </a:lnTo>
                <a:close/>
              </a:path>
            </a:pathLst>
          </a:custGeom>
          <a:solidFill>
            <a:srgbClr val="CCCCFF"/>
          </a:solidFill>
        </p:spPr>
        <p:txBody>
          <a:bodyPr wrap="square" lIns="0" tIns="0" rIns="0" bIns="0" rtlCol="0"/>
          <a:lstStyle/>
          <a:p>
            <a:endParaRPr/>
          </a:p>
        </p:txBody>
      </p:sp>
      <p:sp>
        <p:nvSpPr>
          <p:cNvPr id="4" name="object 4"/>
          <p:cNvSpPr txBox="1"/>
          <p:nvPr/>
        </p:nvSpPr>
        <p:spPr>
          <a:xfrm>
            <a:off x="691268" y="6372225"/>
            <a:ext cx="9573260" cy="893834"/>
          </a:xfrm>
          <a:prstGeom prst="rect">
            <a:avLst/>
          </a:prstGeom>
        </p:spPr>
        <p:txBody>
          <a:bodyPr vert="horz" wrap="square" lIns="0" tIns="0" rIns="0" bIns="0" rtlCol="0">
            <a:spAutoFit/>
          </a:bodyPr>
          <a:lstStyle/>
          <a:p>
            <a:pPr marL="12700" marR="5080">
              <a:lnSpc>
                <a:spcPct val="121000"/>
              </a:lnSpc>
            </a:pPr>
            <a:r>
              <a:rPr sz="1200" b="1" dirty="0">
                <a:latin typeface="Arial" panose="020B0604020202020204" pitchFamily="34" charset="0"/>
                <a:cs typeface="Arial" panose="020B0604020202020204" pitchFamily="34" charset="0"/>
              </a:rPr>
              <a:t>Reflexão</a:t>
            </a:r>
            <a:r>
              <a:rPr sz="1200" dirty="0">
                <a:latin typeface="Arial" panose="020B0604020202020204" pitchFamily="34" charset="0"/>
                <a:cs typeface="Arial" panose="020B0604020202020204" pitchFamily="34" charset="0"/>
              </a:rPr>
              <a:t>: Neste ponto, você deveria ter uma ideia sobre o que deseja que sua pergunta de pesquisa seja. Se não, dê outra olhada em sua auto</a:t>
            </a:r>
            <a:r>
              <a:rPr lang="pt-BR" sz="1200" dirty="0">
                <a:latin typeface="Arial" panose="020B0604020202020204" pitchFamily="34" charset="0"/>
                <a:cs typeface="Arial" panose="020B0604020202020204" pitchFamily="34" charset="0"/>
              </a:rPr>
              <a:t> </a:t>
            </a:r>
            <a:r>
              <a:rPr sz="1200" dirty="0">
                <a:latin typeface="Arial" panose="020B0604020202020204" pitchFamily="34" charset="0"/>
                <a:cs typeface="Arial" panose="020B0604020202020204" pitchFamily="34" charset="0"/>
              </a:rPr>
              <a:t>avaliação e nas orientações sobre como gerar uma pergunta de pesquisa. Você também pode buscar inspiração na Parte H, que explica como codificar e analisar o diálogo em sua sala de aula. Ou ainda, pode discutir seus pensamentos com um colega para ajudar em seu processo de reflexão.</a:t>
            </a:r>
          </a:p>
        </p:txBody>
      </p:sp>
      <p:sp>
        <p:nvSpPr>
          <p:cNvPr id="5" name="object 5"/>
          <p:cNvSpPr txBox="1">
            <a:spLocks noGrp="1"/>
          </p:cNvSpPr>
          <p:nvPr>
            <p:ph type="sldNum" sz="quarter" idx="7"/>
          </p:nvPr>
        </p:nvSpPr>
        <p:spPr>
          <a:xfrm>
            <a:off x="5249962" y="7058025"/>
            <a:ext cx="192404" cy="167640"/>
          </a:xfrm>
          <a:prstGeom prst="rect">
            <a:avLst/>
          </a:prstGeom>
        </p:spPr>
        <p:txBody>
          <a:bodyPr vert="horz" wrap="square" lIns="0" tIns="635" rIns="0" bIns="0" rtlCol="0">
            <a:spAutoFit/>
          </a:bodyPr>
          <a:lstStyle/>
          <a:p>
            <a:pPr marL="25400">
              <a:lnSpc>
                <a:spcPct val="100000"/>
              </a:lnSpc>
              <a:spcBef>
                <a:spcPts val="5"/>
              </a:spcBef>
            </a:pPr>
            <a:r>
              <a:rPr dirty="0"/>
              <a:t>24</a:t>
            </a:r>
          </a:p>
        </p:txBody>
      </p:sp>
      <p:graphicFrame>
        <p:nvGraphicFramePr>
          <p:cNvPr id="6" name="Diagram 5"/>
          <p:cNvGraphicFramePr/>
          <p:nvPr>
            <p:extLst>
              <p:ext uri="{D42A27DB-BD31-4B8C-83A1-F6EECF244321}">
                <p14:modId xmlns:p14="http://schemas.microsoft.com/office/powerpoint/2010/main" val="276720086"/>
              </p:ext>
            </p:extLst>
          </p:nvPr>
        </p:nvGraphicFramePr>
        <p:xfrm>
          <a:off x="1384300" y="801158"/>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698501" y="428523"/>
            <a:ext cx="2971799" cy="290464"/>
          </a:xfrm>
          <a:prstGeom prst="rect">
            <a:avLst/>
          </a:prstGeom>
          <a:solidFill>
            <a:srgbClr val="D9F1F6"/>
          </a:solidFill>
        </p:spPr>
        <p:txBody>
          <a:bodyPr vert="horz" wrap="square" lIns="0" tIns="13335" rIns="0" bIns="0" rtlCol="0">
            <a:spAutoFit/>
          </a:bodyPr>
          <a:lstStyle/>
          <a:p>
            <a:pPr marL="26035">
              <a:lnSpc>
                <a:spcPct val="100000"/>
              </a:lnSpc>
              <a:spcBef>
                <a:spcPts val="105"/>
              </a:spcBef>
            </a:pPr>
            <a:r>
              <a:rPr sz="1800" b="1" dirty="0">
                <a:solidFill>
                  <a:srgbClr val="1A616F"/>
                </a:solidFill>
                <a:latin typeface="Arial" panose="020B0604020202020204"/>
                <a:cs typeface="Arial" panose="020B0604020202020204"/>
              </a:rPr>
              <a:t>Parte g. Ética </a:t>
            </a:r>
            <a:r>
              <a:rPr sz="1800" b="1" dirty="0" err="1">
                <a:solidFill>
                  <a:srgbClr val="1A616F"/>
                </a:solidFill>
                <a:latin typeface="Arial" panose="020B0604020202020204"/>
                <a:cs typeface="Arial" panose="020B0604020202020204"/>
              </a:rPr>
              <a:t>na</a:t>
            </a:r>
            <a:r>
              <a:rPr sz="1800" b="1" dirty="0">
                <a:solidFill>
                  <a:srgbClr val="1A616F"/>
                </a:solidFill>
                <a:latin typeface="Arial" panose="020B0604020202020204"/>
                <a:cs typeface="Arial" panose="020B0604020202020204"/>
              </a:rPr>
              <a:t> </a:t>
            </a:r>
            <a:r>
              <a:rPr lang="en-US" sz="1800" b="1" dirty="0" err="1">
                <a:solidFill>
                  <a:srgbClr val="1A616F"/>
                </a:solidFill>
                <a:latin typeface="Arial" panose="020B0604020202020204"/>
                <a:cs typeface="Arial" panose="020B0604020202020204"/>
              </a:rPr>
              <a:t>p</a:t>
            </a:r>
            <a:r>
              <a:rPr sz="1800" b="1" dirty="0" err="1">
                <a:solidFill>
                  <a:srgbClr val="1A616F"/>
                </a:solidFill>
                <a:latin typeface="Arial" panose="020B0604020202020204"/>
                <a:cs typeface="Arial" panose="020B0604020202020204"/>
              </a:rPr>
              <a:t>esquisa</a:t>
            </a:r>
            <a:endParaRPr sz="1800" b="1" dirty="0">
              <a:solidFill>
                <a:srgbClr val="1A616F"/>
              </a:solidFill>
              <a:latin typeface="Arial" panose="020B0604020202020204"/>
              <a:cs typeface="Arial" panose="020B0604020202020204"/>
            </a:endParaRPr>
          </a:p>
        </p:txBody>
      </p:sp>
      <p:sp>
        <p:nvSpPr>
          <p:cNvPr id="3" name="object 3"/>
          <p:cNvSpPr txBox="1"/>
          <p:nvPr/>
        </p:nvSpPr>
        <p:spPr>
          <a:xfrm>
            <a:off x="4051042" y="504578"/>
            <a:ext cx="4877058" cy="246221"/>
          </a:xfrm>
          <a:prstGeom prst="rect">
            <a:avLst/>
          </a:prstGeom>
        </p:spPr>
        <p:txBody>
          <a:bodyPr vert="horz" wrap="square" lIns="0" tIns="0" rIns="0" bIns="0" rtlCol="0">
            <a:spAutoFit/>
          </a:bodyPr>
          <a:lstStyle/>
          <a:p>
            <a:pPr marL="12700">
              <a:lnSpc>
                <a:spcPct val="100000"/>
              </a:lnSpc>
            </a:pPr>
            <a:r>
              <a:rPr sz="1600" b="1" dirty="0">
                <a:latin typeface="Arial" panose="020B0604020202020204"/>
                <a:cs typeface="Arial" panose="020B0604020202020204"/>
              </a:rPr>
              <a:t>Certificando-se de realizar uma investigação ética</a:t>
            </a:r>
          </a:p>
        </p:txBody>
      </p:sp>
      <p:sp>
        <p:nvSpPr>
          <p:cNvPr id="4" name="object 4"/>
          <p:cNvSpPr txBox="1"/>
          <p:nvPr/>
        </p:nvSpPr>
        <p:spPr>
          <a:xfrm>
            <a:off x="642499" y="1114425"/>
            <a:ext cx="9660890" cy="1115695"/>
          </a:xfrm>
          <a:prstGeom prst="rect">
            <a:avLst/>
          </a:prstGeom>
        </p:spPr>
        <p:txBody>
          <a:bodyPr vert="horz" wrap="square" lIns="0" tIns="0" rIns="0" bIns="0" rtlCol="0">
            <a:spAutoFit/>
          </a:bodyPr>
          <a:lstStyle/>
          <a:p>
            <a:pPr marL="12700" marR="5080">
              <a:lnSpc>
                <a:spcPct val="121000"/>
              </a:lnSpc>
            </a:pPr>
            <a:r>
              <a:rPr sz="1200" dirty="0">
                <a:latin typeface="Arial Unicode MS" panose="020B0604020202020204" charset="-122"/>
                <a:cs typeface="Arial Unicode MS" panose="020B0604020202020204" charset="-122"/>
              </a:rPr>
              <a:t>O toolkit de aprendizagem profissional T-SEDA foi projetado para apoiar a investigação reflexiva dos professores, com o objetivo de aprimorar o diálogo em sala de aula. Como em qualquer forma de atividade profissional, existem algumas considerações éticas gerais ao utilizar o T-SEDA para investigar o diálogo. É importante notar que os pesquisadores educacionais na Grã-Bretanha são esperados para seguir as diretrizes éticas emitidas pela Associação Britânica de Pesquisa Educacional, as quais oferecem orientações úteis para outros também: </a:t>
            </a:r>
            <a:r>
              <a:rPr lang="en-GB" sz="1200" u="sng">
                <a:solidFill>
                  <a:srgbClr val="0000FF"/>
                </a:solidFill>
                <a:latin typeface="Arial Unicode MS" panose="020B0604020202020204" charset="-122"/>
                <a:cs typeface="Arial Unicode MS" panose="020B0604020202020204" charset="-122"/>
                <a:hlinkClick r:id="rId3"/>
              </a:rPr>
              <a:t>BERA 202</a:t>
            </a:r>
            <a:r>
              <a:rPr lang="en-GB" sz="1200" u="sng">
                <a:solidFill>
                  <a:srgbClr val="0000FF"/>
                </a:solidFill>
                <a:latin typeface="Arial Unicode MS" panose="020B0604020202020204" charset="-122"/>
                <a:cs typeface="Arial Unicode MS" panose="020B0604020202020204" charset="-122"/>
              </a:rPr>
              <a:t>4</a:t>
            </a:r>
            <a:r>
              <a:rPr sz="1200">
                <a:latin typeface="Arial Unicode MS" panose="020B0604020202020204" charset="-122"/>
                <a:cs typeface="Arial Unicode MS" panose="020B0604020202020204" charset="-122"/>
                <a:hlinkClick r:id="rId4"/>
              </a:rPr>
              <a:t>.</a:t>
            </a:r>
            <a:r>
              <a:rPr lang="en-GB" sz="1200" dirty="0">
                <a:latin typeface="Arial Unicode MS" panose="020B0604020202020204" charset="-122"/>
                <a:cs typeface="Arial Unicode MS" panose="020B0604020202020204" charset="-122"/>
              </a:rPr>
              <a:t> </a:t>
            </a:r>
            <a:r>
              <a:rPr lang="en-GB" sz="1200" dirty="0">
                <a:latin typeface="Arial Unicode MS"/>
                <a:cs typeface="Arial Unicode MS"/>
              </a:rPr>
              <a:t>See our </a:t>
            </a:r>
            <a:r>
              <a:rPr lang="en-GB" sz="1200" dirty="0">
                <a:latin typeface="Arial Unicode MS"/>
                <a:cs typeface="Arial Unicode MS"/>
                <a:hlinkClick r:id="rId5"/>
              </a:rPr>
              <a:t>free short course E100 on ethics</a:t>
            </a:r>
            <a:r>
              <a:rPr lang="en-GB" sz="1200" dirty="0">
                <a:latin typeface="Arial Unicode MS"/>
                <a:cs typeface="Arial Unicode MS"/>
              </a:rPr>
              <a:t>.</a:t>
            </a:r>
            <a:endParaRPr sz="1200" dirty="0">
              <a:latin typeface="Arial Unicode MS" panose="020B0604020202020204" charset="-122"/>
              <a:cs typeface="Arial Unicode MS" panose="020B0604020202020204" charset="-122"/>
            </a:endParaRPr>
          </a:p>
        </p:txBody>
      </p:sp>
      <p:sp>
        <p:nvSpPr>
          <p:cNvPr id="5" name="object 5"/>
          <p:cNvSpPr txBox="1"/>
          <p:nvPr/>
        </p:nvSpPr>
        <p:spPr>
          <a:xfrm>
            <a:off x="628651" y="2282826"/>
            <a:ext cx="4438015" cy="1564640"/>
          </a:xfrm>
          <a:prstGeom prst="rect">
            <a:avLst/>
          </a:prstGeom>
          <a:ln w="31733">
            <a:solidFill>
              <a:srgbClr val="2791A6"/>
            </a:solidFill>
          </a:ln>
        </p:spPr>
        <p:txBody>
          <a:bodyPr vert="horz" wrap="square" lIns="0" tIns="75565" rIns="0" bIns="0" rtlCol="0">
            <a:spAutoFit/>
          </a:bodyPr>
          <a:lstStyle/>
          <a:p>
            <a:pPr marL="83820">
              <a:lnSpc>
                <a:spcPct val="100000"/>
              </a:lnSpc>
              <a:spcBef>
                <a:spcPts val="595"/>
              </a:spcBef>
            </a:pPr>
            <a:r>
              <a:rPr sz="1200" dirty="0">
                <a:latin typeface="Arial Unicode MS" panose="020B0604020202020204" charset="-122"/>
                <a:cs typeface="Arial Unicode MS" panose="020B0604020202020204" charset="-122"/>
              </a:rPr>
              <a:t>Princípios de Ética na Pesquisa:</a:t>
            </a:r>
          </a:p>
          <a:p>
            <a:pPr marL="255270" indent="-171450">
              <a:lnSpc>
                <a:spcPct val="100000"/>
              </a:lnSpc>
              <a:spcBef>
                <a:spcPts val="595"/>
              </a:spcBef>
              <a:buFont typeface="Arial" panose="020B0604020202020204" pitchFamily="34" charset="0"/>
              <a:buChar char="•"/>
            </a:pPr>
            <a:r>
              <a:rPr sz="1200" dirty="0">
                <a:latin typeface="Arial Unicode MS" panose="020B0604020202020204" charset="-122"/>
                <a:cs typeface="Arial Unicode MS" panose="020B0604020202020204" charset="-122"/>
              </a:rPr>
              <a:t>Minimizar o risco de dano e maximizar benefícios</a:t>
            </a:r>
          </a:p>
          <a:p>
            <a:pPr marL="255270" indent="-171450">
              <a:lnSpc>
                <a:spcPct val="100000"/>
              </a:lnSpc>
              <a:spcBef>
                <a:spcPts val="595"/>
              </a:spcBef>
              <a:buFont typeface="Arial" panose="020B0604020202020204" pitchFamily="34" charset="0"/>
              <a:buChar char="•"/>
            </a:pPr>
            <a:r>
              <a:rPr sz="1200" dirty="0">
                <a:latin typeface="Arial Unicode MS" panose="020B0604020202020204" charset="-122"/>
                <a:cs typeface="Arial Unicode MS" panose="020B0604020202020204" charset="-122"/>
              </a:rPr>
              <a:t>Obter consentimento informado</a:t>
            </a:r>
          </a:p>
          <a:p>
            <a:pPr marL="255270" indent="-171450">
              <a:lnSpc>
                <a:spcPct val="100000"/>
              </a:lnSpc>
              <a:spcBef>
                <a:spcPts val="595"/>
              </a:spcBef>
              <a:buFont typeface="Arial" panose="020B0604020202020204" pitchFamily="34" charset="0"/>
              <a:buChar char="•"/>
            </a:pPr>
            <a:r>
              <a:rPr sz="1200" dirty="0">
                <a:latin typeface="Arial Unicode MS" panose="020B0604020202020204" charset="-122"/>
                <a:cs typeface="Arial Unicode MS" panose="020B0604020202020204" charset="-122"/>
              </a:rPr>
              <a:t>Proteger anonimato e confidencialidade</a:t>
            </a:r>
          </a:p>
          <a:p>
            <a:pPr marL="255270" indent="-171450">
              <a:lnSpc>
                <a:spcPct val="100000"/>
              </a:lnSpc>
              <a:spcBef>
                <a:spcPts val="595"/>
              </a:spcBef>
              <a:buFont typeface="Arial" panose="020B0604020202020204" pitchFamily="34" charset="0"/>
              <a:buChar char="•"/>
            </a:pPr>
            <a:r>
              <a:rPr sz="1200" dirty="0">
                <a:latin typeface="Arial Unicode MS" panose="020B0604020202020204" charset="-122"/>
                <a:cs typeface="Arial Unicode MS" panose="020B0604020202020204" charset="-122"/>
              </a:rPr>
              <a:t>Evitar práticas enganosas</a:t>
            </a:r>
          </a:p>
          <a:p>
            <a:pPr marL="255270" indent="-171450">
              <a:lnSpc>
                <a:spcPct val="100000"/>
              </a:lnSpc>
              <a:spcBef>
                <a:spcPts val="595"/>
              </a:spcBef>
              <a:buFont typeface="Arial" panose="020B0604020202020204" pitchFamily="34" charset="0"/>
              <a:buChar char="•"/>
            </a:pPr>
            <a:r>
              <a:rPr sz="1200" dirty="0">
                <a:latin typeface="Arial Unicode MS" panose="020B0604020202020204" charset="-122"/>
                <a:cs typeface="Arial Unicode MS" panose="020B0604020202020204" charset="-122"/>
              </a:rPr>
              <a:t>Garantir o direito de retirar-se da pesquisa</a:t>
            </a:r>
          </a:p>
        </p:txBody>
      </p:sp>
      <p:sp>
        <p:nvSpPr>
          <p:cNvPr id="6" name="object 6"/>
          <p:cNvSpPr txBox="1"/>
          <p:nvPr/>
        </p:nvSpPr>
        <p:spPr>
          <a:xfrm>
            <a:off x="5848351" y="2290444"/>
            <a:ext cx="4528820" cy="1494790"/>
          </a:xfrm>
          <a:prstGeom prst="rect">
            <a:avLst/>
          </a:prstGeom>
          <a:ln w="31733">
            <a:solidFill>
              <a:srgbClr val="2791A6"/>
            </a:solidFill>
          </a:ln>
        </p:spPr>
        <p:txBody>
          <a:bodyPr vert="horz" wrap="square" lIns="0" tIns="76835" rIns="0" bIns="0" rtlCol="0">
            <a:spAutoFit/>
          </a:bodyPr>
          <a:lstStyle/>
          <a:p>
            <a:pPr marL="81915">
              <a:lnSpc>
                <a:spcPct val="100000"/>
              </a:lnSpc>
              <a:spcBef>
                <a:spcPts val="605"/>
              </a:spcBef>
            </a:pPr>
            <a:r>
              <a:rPr sz="1200" dirty="0">
                <a:latin typeface="Arial Unicode MS" panose="020B0604020202020204" charset="-122"/>
                <a:cs typeface="Arial Unicode MS" panose="020B0604020202020204" charset="-122"/>
              </a:rPr>
              <a:t>O que significa o risco de dano?</a:t>
            </a:r>
          </a:p>
          <a:p>
            <a:pPr marL="253365" indent="-171450">
              <a:lnSpc>
                <a:spcPct val="100000"/>
              </a:lnSpc>
              <a:spcBef>
                <a:spcPts val="605"/>
              </a:spcBef>
              <a:buFont typeface="Arial" panose="020B0604020202020204" pitchFamily="34" charset="0"/>
              <a:buChar char="•"/>
            </a:pPr>
            <a:r>
              <a:rPr sz="1200" dirty="0">
                <a:latin typeface="Arial Unicode MS" panose="020B0604020202020204" charset="-122"/>
                <a:cs typeface="Arial Unicode MS" panose="020B0604020202020204" charset="-122"/>
              </a:rPr>
              <a:t>Dano físico ou desconforto para os participantes</a:t>
            </a:r>
          </a:p>
          <a:p>
            <a:pPr marL="253365" indent="-171450">
              <a:lnSpc>
                <a:spcPct val="100000"/>
              </a:lnSpc>
              <a:spcBef>
                <a:spcPts val="605"/>
              </a:spcBef>
              <a:buFont typeface="Arial" panose="020B0604020202020204" pitchFamily="34" charset="0"/>
              <a:buChar char="•"/>
            </a:pPr>
            <a:r>
              <a:rPr sz="1200" dirty="0">
                <a:latin typeface="Arial Unicode MS" panose="020B0604020202020204" charset="-122"/>
                <a:cs typeface="Arial Unicode MS" panose="020B0604020202020204" charset="-122"/>
              </a:rPr>
              <a:t>Angústia psicológica e desconforto, incluindo participantes se sentindo pressionados a participar</a:t>
            </a:r>
          </a:p>
          <a:p>
            <a:pPr marL="253365" indent="-171450">
              <a:lnSpc>
                <a:spcPct val="100000"/>
              </a:lnSpc>
              <a:spcBef>
                <a:spcPts val="605"/>
              </a:spcBef>
              <a:buFont typeface="Arial" panose="020B0604020202020204" pitchFamily="34" charset="0"/>
              <a:buChar char="•"/>
            </a:pPr>
            <a:r>
              <a:rPr sz="1200" dirty="0">
                <a:latin typeface="Arial Unicode MS" panose="020B0604020202020204" charset="-122"/>
                <a:cs typeface="Arial Unicode MS" panose="020B0604020202020204" charset="-122"/>
              </a:rPr>
              <a:t>Desvantagem social ou educacional</a:t>
            </a:r>
          </a:p>
          <a:p>
            <a:pPr marL="253365" indent="-171450">
              <a:lnSpc>
                <a:spcPct val="100000"/>
              </a:lnSpc>
              <a:spcBef>
                <a:spcPts val="605"/>
              </a:spcBef>
              <a:buFont typeface="Arial" panose="020B0604020202020204" pitchFamily="34" charset="0"/>
              <a:buChar char="•"/>
            </a:pPr>
            <a:r>
              <a:rPr sz="1200" dirty="0">
                <a:latin typeface="Arial Unicode MS" panose="020B0604020202020204" charset="-122"/>
                <a:cs typeface="Arial Unicode MS" panose="020B0604020202020204" charset="-122"/>
              </a:rPr>
              <a:t>Falta de privacidade e anonimato</a:t>
            </a:r>
          </a:p>
        </p:txBody>
      </p:sp>
      <p:sp>
        <p:nvSpPr>
          <p:cNvPr id="8" name="object 8"/>
          <p:cNvSpPr txBox="1"/>
          <p:nvPr/>
        </p:nvSpPr>
        <p:spPr>
          <a:xfrm>
            <a:off x="627260" y="4162425"/>
            <a:ext cx="9575800" cy="441960"/>
          </a:xfrm>
          <a:prstGeom prst="rect">
            <a:avLst/>
          </a:prstGeom>
        </p:spPr>
        <p:txBody>
          <a:bodyPr vert="horz" wrap="square" lIns="0" tIns="0" rIns="0" bIns="0" rtlCol="0">
            <a:spAutoFit/>
          </a:bodyPr>
          <a:lstStyle/>
          <a:p>
            <a:pPr marL="12700" marR="5080">
              <a:lnSpc>
                <a:spcPct val="120000"/>
              </a:lnSpc>
            </a:pPr>
            <a:r>
              <a:rPr sz="1200" dirty="0">
                <a:latin typeface="Arial Unicode MS" panose="020B0604020202020204" charset="-122"/>
                <a:cs typeface="Arial Unicode MS" panose="020B0604020202020204" charset="-122"/>
              </a:rPr>
              <a:t>Para seguir os princípios de ética na pesquisa, é importante considerar esses pontos antes, durante e após sua investigação. Você pode optar por discutir essas questões com colegas ou fazer suas próprias anotações sobre qualquer um desses pontos:</a:t>
            </a:r>
          </a:p>
        </p:txBody>
      </p:sp>
      <p:sp>
        <p:nvSpPr>
          <p:cNvPr id="11" name="object 11"/>
          <p:cNvSpPr/>
          <p:nvPr/>
        </p:nvSpPr>
        <p:spPr>
          <a:xfrm>
            <a:off x="9896989" y="5749806"/>
            <a:ext cx="91440" cy="91440"/>
          </a:xfrm>
          <a:custGeom>
            <a:avLst/>
            <a:gdLst/>
            <a:ahLst/>
            <a:cxnLst/>
            <a:rect l="l" t="t" r="r" b="b"/>
            <a:pathLst>
              <a:path w="91440" h="91439">
                <a:moveTo>
                  <a:pt x="0" y="0"/>
                </a:moveTo>
                <a:lnTo>
                  <a:pt x="91440" y="0"/>
                </a:lnTo>
                <a:lnTo>
                  <a:pt x="91440" y="91440"/>
                </a:lnTo>
                <a:lnTo>
                  <a:pt x="0" y="91440"/>
                </a:lnTo>
                <a:lnTo>
                  <a:pt x="0" y="0"/>
                </a:lnTo>
                <a:close/>
              </a:path>
            </a:pathLst>
          </a:custGeom>
          <a:solidFill>
            <a:srgbClr val="FFFFFF"/>
          </a:solidFill>
        </p:spPr>
        <p:txBody>
          <a:bodyPr wrap="square" lIns="0" tIns="0" rIns="0" bIns="0" rtlCol="0"/>
          <a:lstStyle/>
          <a:p>
            <a:endParaRPr/>
          </a:p>
        </p:txBody>
      </p:sp>
      <p:sp>
        <p:nvSpPr>
          <p:cNvPr id="12" name="object 12"/>
          <p:cNvSpPr txBox="1"/>
          <p:nvPr/>
        </p:nvSpPr>
        <p:spPr>
          <a:xfrm>
            <a:off x="5262662" y="7088779"/>
            <a:ext cx="167005" cy="167005"/>
          </a:xfrm>
          <a:prstGeom prst="rect">
            <a:avLst/>
          </a:prstGeom>
        </p:spPr>
        <p:txBody>
          <a:bodyPr vert="horz" wrap="square" lIns="0" tIns="0" rIns="0" bIns="0" rtlCol="0">
            <a:spAutoFit/>
          </a:bodyPr>
          <a:lstStyle/>
          <a:p>
            <a:pPr marL="12700">
              <a:lnSpc>
                <a:spcPct val="100000"/>
              </a:lnSpc>
            </a:pPr>
            <a:r>
              <a:rPr sz="1000" spc="-5" dirty="0">
                <a:latin typeface="Arial" panose="020B0604020202020204"/>
                <a:cs typeface="Arial" panose="020B0604020202020204"/>
              </a:rPr>
              <a:t>25</a:t>
            </a:r>
            <a:endParaRPr sz="1000">
              <a:latin typeface="Arial" panose="020B0604020202020204"/>
              <a:cs typeface="Arial" panose="020B0604020202020204"/>
            </a:endParaRPr>
          </a:p>
        </p:txBody>
      </p:sp>
      <p:graphicFrame>
        <p:nvGraphicFramePr>
          <p:cNvPr id="18" name="Table 18"/>
          <p:cNvGraphicFramePr>
            <a:graphicFrameLocks noGrp="1"/>
          </p:cNvGraphicFramePr>
          <p:nvPr>
            <p:extLst>
              <p:ext uri="{D42A27DB-BD31-4B8C-83A1-F6EECF244321}">
                <p14:modId xmlns:p14="http://schemas.microsoft.com/office/powerpoint/2010/main" val="3165200831"/>
              </p:ext>
            </p:extLst>
          </p:nvPr>
        </p:nvGraphicFramePr>
        <p:xfrm>
          <a:off x="598125" y="4848225"/>
          <a:ext cx="9705263" cy="1769245"/>
        </p:xfrm>
        <a:graphic>
          <a:graphicData uri="http://schemas.openxmlformats.org/drawingml/2006/table">
            <a:tbl>
              <a:tblPr firstRow="1" bandRow="1">
                <a:tableStyleId>{7DF18680-E054-41AD-8BC1-D1AEF772440D}</a:tableStyleId>
              </a:tblPr>
              <a:tblGrid>
                <a:gridCol w="5099685">
                  <a:extLst>
                    <a:ext uri="{9D8B030D-6E8A-4147-A177-3AD203B41FA5}">
                      <a16:colId xmlns:a16="http://schemas.microsoft.com/office/drawing/2014/main" val="20000"/>
                    </a:ext>
                  </a:extLst>
                </a:gridCol>
                <a:gridCol w="4605578">
                  <a:extLst>
                    <a:ext uri="{9D8B030D-6E8A-4147-A177-3AD203B41FA5}">
                      <a16:colId xmlns:a16="http://schemas.microsoft.com/office/drawing/2014/main" val="20001"/>
                    </a:ext>
                  </a:extLst>
                </a:gridCol>
              </a:tblGrid>
              <a:tr h="321445">
                <a:tc>
                  <a:txBody>
                    <a:bodyPr/>
                    <a:lstStyle/>
                    <a:p>
                      <a:r>
                        <a:rPr lang="en-GB" sz="1100" b="0" dirty="0">
                          <a:solidFill>
                            <a:schemeClr val="tx1"/>
                          </a:solidFill>
                          <a:effectLst/>
                          <a:latin typeface="Arial" panose="020B0604020202020204" pitchFamily="34" charset="0"/>
                          <a:ea typeface="Arial Unicode MS" panose="020B0604020202020204" pitchFamily="34" charset="-128"/>
                          <a:cs typeface="Arial" panose="020B0604020202020204" pitchFamily="34" charset="0"/>
                        </a:rPr>
                        <a:t>1. As opiniões de outras pessoas (pais, estudantes) devem ser consideradas?</a:t>
                      </a:r>
                    </a:p>
                  </a:txBody>
                  <a:tcPr>
                    <a:solidFill>
                      <a:srgbClr val="E9F1F5"/>
                    </a:solidFill>
                  </a:tcPr>
                </a:tc>
                <a:tc>
                  <a:txBody>
                    <a:bodyPr/>
                    <a:lstStyle/>
                    <a:p>
                      <a:pPr>
                        <a:spcAft>
                          <a:spcPts val="500"/>
                        </a:spcAft>
                      </a:pPr>
                      <a:r>
                        <a:rPr lang="en-GB" sz="1100" b="0" dirty="0">
                          <a:solidFill>
                            <a:schemeClr val="tx1"/>
                          </a:solidFill>
                          <a:effectLst/>
                          <a:latin typeface="Arial" panose="020B0604020202020204" pitchFamily="34" charset="0"/>
                          <a:ea typeface="Arial Unicode MS" panose="020B0604020202020204" pitchFamily="34" charset="-128"/>
                          <a:cs typeface="Arial" panose="020B0604020202020204" pitchFamily="34" charset="0"/>
                        </a:rPr>
                        <a:t>6. </a:t>
                      </a:r>
                      <a:r>
                        <a:rPr lang="pt-BR" sz="1100" b="0" noProof="0" dirty="0">
                          <a:solidFill>
                            <a:schemeClr val="tx1"/>
                          </a:solidFill>
                          <a:effectLst/>
                          <a:latin typeface="Arial" panose="020B0604020202020204" pitchFamily="34" charset="0"/>
                          <a:ea typeface="Arial Unicode MS" panose="020B0604020202020204" pitchFamily="34" charset="-128"/>
                          <a:cs typeface="Arial" panose="020B0604020202020204" pitchFamily="34" charset="0"/>
                        </a:rPr>
                        <a:t>Algum</a:t>
                      </a:r>
                      <a:r>
                        <a:rPr lang="pt-BR" sz="1100" b="0" baseline="0" noProof="0" dirty="0">
                          <a:solidFill>
                            <a:schemeClr val="tx1"/>
                          </a:solidFill>
                          <a:effectLst/>
                          <a:latin typeface="Arial" panose="020B0604020202020204" pitchFamily="34" charset="0"/>
                          <a:ea typeface="Arial Unicode MS" panose="020B0604020202020204" pitchFamily="34" charset="-128"/>
                          <a:cs typeface="Arial" panose="020B0604020202020204" pitchFamily="34" charset="0"/>
                        </a:rPr>
                        <a:t> dado negativo ou embaraçoso pode emergir da pesquisa? </a:t>
                      </a:r>
                      <a:endParaRPr lang="pt-BR" sz="1100" b="0" noProof="0" dirty="0">
                        <a:solidFill>
                          <a:schemeClr val="tx1"/>
                        </a:solidFill>
                        <a:effectLst/>
                        <a:latin typeface="Arial" panose="020B0604020202020204" pitchFamily="34" charset="0"/>
                        <a:ea typeface="Arial Unicode MS" panose="020B0604020202020204" pitchFamily="34" charset="-128"/>
                        <a:cs typeface="Arial" panose="020B0604020202020204" pitchFamily="34" charset="0"/>
                      </a:endParaRPr>
                    </a:p>
                  </a:txBody>
                  <a:tcPr marL="68580" marR="68580" marT="0" marB="0">
                    <a:solidFill>
                      <a:srgbClr val="E9F1F5"/>
                    </a:solidFill>
                  </a:tcPr>
                </a:tc>
                <a:extLst>
                  <a:ext uri="{0D108BD9-81ED-4DB2-BD59-A6C34878D82A}">
                    <a16:rowId xmlns:a16="http://schemas.microsoft.com/office/drawing/2014/main" val="10000"/>
                  </a:ext>
                </a:extLst>
              </a:tr>
              <a:tr h="370840">
                <a:tc>
                  <a:txBody>
                    <a:bodyPr/>
                    <a:lstStyle/>
                    <a:p>
                      <a:pPr marL="0" lvl="0" indent="0">
                        <a:spcAft>
                          <a:spcPts val="500"/>
                        </a:spcAft>
                        <a:buFont typeface="+mj-lt"/>
                        <a:buNone/>
                      </a:pPr>
                      <a:r>
                        <a:rPr lang="en-GB" sz="1100" dirty="0">
                          <a:solidFill>
                            <a:srgbClr val="000000"/>
                          </a:solidFill>
                          <a:effectLst/>
                          <a:latin typeface="Arial" panose="020B0604020202020204" pitchFamily="34" charset="0"/>
                          <a:ea typeface="Arial Unicode MS" panose="020B0604020202020204" pitchFamily="34" charset="-128"/>
                          <a:cs typeface="Arial" panose="020B0604020202020204" pitchFamily="34" charset="0"/>
                        </a:rPr>
                        <a:t>2. Quais são os benefícios de sua pesquisa? (por exemplo, para colegas, estudantes)</a:t>
                      </a:r>
                    </a:p>
                  </a:txBody>
                  <a:tcPr marL="68580" marR="68580" marT="0" marB="0"/>
                </a:tc>
                <a:tc>
                  <a:txBody>
                    <a:bodyPr/>
                    <a:lstStyle/>
                    <a:p>
                      <a:pPr>
                        <a:spcAft>
                          <a:spcPts val="500"/>
                        </a:spcAft>
                      </a:pPr>
                      <a:r>
                        <a:rPr lang="en-GB" sz="1100" dirty="0">
                          <a:effectLst/>
                          <a:latin typeface="Arial" panose="020B0604020202020204" pitchFamily="34" charset="0"/>
                          <a:ea typeface="Arial Unicode MS" panose="020B0604020202020204" pitchFamily="34" charset="-128"/>
                          <a:cs typeface="Arial" panose="020B0604020202020204" pitchFamily="34" charset="0"/>
                        </a:rPr>
                        <a:t>7. Como você protegerá seus aprendizes de possíveis danos causados por dados negativos? </a:t>
                      </a:r>
                    </a:p>
                  </a:txBody>
                  <a:tcPr marL="68580" marR="68580" marT="0" marB="0"/>
                </a:tc>
                <a:extLst>
                  <a:ext uri="{0D108BD9-81ED-4DB2-BD59-A6C34878D82A}">
                    <a16:rowId xmlns:a16="http://schemas.microsoft.com/office/drawing/2014/main" val="10001"/>
                  </a:ext>
                </a:extLst>
              </a:tr>
              <a:tr h="370840">
                <a:tc>
                  <a:txBody>
                    <a:bodyPr/>
                    <a:lstStyle/>
                    <a:p>
                      <a:pPr marL="0" lvl="0" indent="0">
                        <a:spcAft>
                          <a:spcPts val="500"/>
                        </a:spcAft>
                        <a:buFont typeface="+mj-lt"/>
                        <a:buNone/>
                      </a:pPr>
                      <a:r>
                        <a:rPr lang="en-GB" sz="1100" dirty="0">
                          <a:solidFill>
                            <a:srgbClr val="000000"/>
                          </a:solidFill>
                          <a:effectLst/>
                          <a:latin typeface="Arial" panose="020B0604020202020204" pitchFamily="34" charset="0"/>
                          <a:ea typeface="Arial Unicode MS" panose="020B0604020202020204" pitchFamily="34" charset="-128"/>
                          <a:cs typeface="Arial" panose="020B0604020202020204" pitchFamily="34" charset="0"/>
                        </a:rPr>
                        <a:t>3. Como você protegerá os dados dos seus participantes? (por exemplo, escritos ou gravados)</a:t>
                      </a:r>
                    </a:p>
                  </a:txBody>
                  <a:tcPr marL="68580" marR="68580" marT="0" marB="0">
                    <a:solidFill>
                      <a:srgbClr val="E9F1F5"/>
                    </a:solidFill>
                  </a:tcPr>
                </a:tc>
                <a:tc>
                  <a:txBody>
                    <a:bodyPr/>
                    <a:lstStyle/>
                    <a:p>
                      <a:pPr>
                        <a:spcAft>
                          <a:spcPts val="500"/>
                        </a:spcAft>
                      </a:pPr>
                      <a:r>
                        <a:rPr lang="en-GB" sz="1100">
                          <a:effectLst/>
                          <a:latin typeface="Arial" panose="020B0604020202020204" pitchFamily="34" charset="0"/>
                          <a:ea typeface="Arial Unicode MS" panose="020B0604020202020204" pitchFamily="34" charset="-128"/>
                          <a:cs typeface="Arial" panose="020B0604020202020204" pitchFamily="34" charset="0"/>
                        </a:rPr>
                        <a:t>8. Você precisa de formulários de consentimento assinados pelos estudantes ou pelos pais deles?</a:t>
                      </a:r>
                    </a:p>
                  </a:txBody>
                  <a:tcPr marL="68580" marR="68580" marT="0" marB="0">
                    <a:solidFill>
                      <a:srgbClr val="E9F1F5"/>
                    </a:solidFill>
                  </a:tcPr>
                </a:tc>
                <a:extLst>
                  <a:ext uri="{0D108BD9-81ED-4DB2-BD59-A6C34878D82A}">
                    <a16:rowId xmlns:a16="http://schemas.microsoft.com/office/drawing/2014/main" val="10002"/>
                  </a:ext>
                </a:extLst>
              </a:tr>
              <a:tr h="370840">
                <a:tc>
                  <a:txBody>
                    <a:bodyPr/>
                    <a:lstStyle/>
                    <a:p>
                      <a:pPr marL="0" lvl="0" indent="0">
                        <a:spcAft>
                          <a:spcPts val="500"/>
                        </a:spcAft>
                        <a:buFont typeface="+mj-lt"/>
                        <a:buNone/>
                      </a:pPr>
                      <a:r>
                        <a:rPr lang="en-GB" sz="1100" dirty="0">
                          <a:solidFill>
                            <a:srgbClr val="000000"/>
                          </a:solidFill>
                          <a:effectLst/>
                          <a:latin typeface="Arial" panose="020B0604020202020204" pitchFamily="34" charset="0"/>
                          <a:ea typeface="Arial Unicode MS" panose="020B0604020202020204" pitchFamily="34" charset="-128"/>
                          <a:cs typeface="Arial" panose="020B0604020202020204" pitchFamily="34" charset="0"/>
                        </a:rPr>
                        <a:t>4. Como você explicará a investigação aos seus estudantes e às outras pessoas na instituição?</a:t>
                      </a:r>
                    </a:p>
                  </a:txBody>
                  <a:tcPr marL="68580" marR="68580" marT="0" marB="0"/>
                </a:tc>
                <a:tc>
                  <a:txBody>
                    <a:bodyPr/>
                    <a:lstStyle/>
                    <a:p>
                      <a:pPr>
                        <a:spcAft>
                          <a:spcPts val="500"/>
                        </a:spcAft>
                      </a:pPr>
                      <a:r>
                        <a:rPr lang="en-GB" sz="1100" dirty="0">
                          <a:effectLst/>
                          <a:latin typeface="Arial" panose="020B0604020202020204" pitchFamily="34" charset="0"/>
                          <a:ea typeface="Arial Unicode MS" panose="020B0604020202020204" pitchFamily="34" charset="-128"/>
                          <a:cs typeface="Arial" panose="020B0604020202020204" pitchFamily="34" charset="0"/>
                        </a:rPr>
                        <a:t>9. Como você protegerá a privacidade das outras pessoas envolvidas na investigação?</a:t>
                      </a:r>
                    </a:p>
                  </a:txBody>
                  <a:tcPr marL="68580" marR="68580" marT="0" marB="0"/>
                </a:tc>
                <a:extLst>
                  <a:ext uri="{0D108BD9-81ED-4DB2-BD59-A6C34878D82A}">
                    <a16:rowId xmlns:a16="http://schemas.microsoft.com/office/drawing/2014/main" val="10003"/>
                  </a:ext>
                </a:extLst>
              </a:tr>
              <a:tr h="264094">
                <a:tc>
                  <a:txBody>
                    <a:bodyPr/>
                    <a:lstStyle/>
                    <a:p>
                      <a:pPr marL="0" lvl="0" indent="0">
                        <a:spcAft>
                          <a:spcPts val="500"/>
                        </a:spcAft>
                        <a:buFont typeface="+mj-lt"/>
                        <a:buNone/>
                      </a:pPr>
                      <a:r>
                        <a:rPr lang="en-GB" sz="1100" dirty="0">
                          <a:solidFill>
                            <a:srgbClr val="000000"/>
                          </a:solidFill>
                          <a:effectLst/>
                          <a:latin typeface="Arial" panose="020B0604020202020204" pitchFamily="34" charset="0"/>
                          <a:ea typeface="Arial Unicode MS" panose="020B0604020202020204" pitchFamily="34" charset="-128"/>
                          <a:cs typeface="Arial" panose="020B0604020202020204" pitchFamily="34" charset="0"/>
                        </a:rPr>
                        <a:t>5. Ao compartilhar os resultados, como você pode garantir anonimato e confidencialidade?</a:t>
                      </a:r>
                    </a:p>
                  </a:txBody>
                  <a:tcPr marL="68580" marR="68580" marT="0" marB="0"/>
                </a:tc>
                <a:tc>
                  <a:txBody>
                    <a:bodyPr/>
                    <a:lstStyle/>
                    <a:p>
                      <a:pPr>
                        <a:spcAft>
                          <a:spcPts val="500"/>
                        </a:spcAft>
                      </a:pPr>
                      <a:r>
                        <a:rPr lang="en-GB" sz="1100" dirty="0">
                          <a:effectLst/>
                          <a:latin typeface="Arial" panose="020B0604020202020204" pitchFamily="34" charset="0"/>
                          <a:ea typeface="Arial Unicode MS" panose="020B0604020202020204" pitchFamily="34" charset="-128"/>
                          <a:cs typeface="Arial" panose="020B0604020202020204" pitchFamily="34" charset="0"/>
                        </a:rPr>
                        <a:t>10. É necessário dar crédito aos colegas por algum dos seus dados?</a:t>
                      </a:r>
                    </a:p>
                  </a:txBody>
                  <a:tcPr marL="68580" marR="68580" marT="0" marB="0"/>
                </a:tc>
                <a:extLst>
                  <a:ext uri="{0D108BD9-81ED-4DB2-BD59-A6C34878D82A}">
                    <a16:rowId xmlns:a16="http://schemas.microsoft.com/office/drawing/2014/main" val="10004"/>
                  </a:ext>
                </a:extLst>
              </a:tr>
            </a:tbl>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4051300" y="944404"/>
            <a:ext cx="3124200" cy="246221"/>
          </a:xfrm>
          <a:prstGeom prst="rect">
            <a:avLst/>
          </a:prstGeom>
        </p:spPr>
        <p:txBody>
          <a:bodyPr vert="horz" wrap="square" lIns="0" tIns="0" rIns="0" bIns="0" rtlCol="0">
            <a:spAutoFit/>
          </a:bodyPr>
          <a:lstStyle/>
          <a:p>
            <a:pPr marL="12700">
              <a:lnSpc>
                <a:spcPct val="100000"/>
              </a:lnSpc>
            </a:pPr>
            <a:r>
              <a:rPr sz="1600" b="1" dirty="0" err="1">
                <a:latin typeface="Arial" panose="020B0604020202020204"/>
                <a:cs typeface="Arial" panose="020B0604020202020204"/>
              </a:rPr>
              <a:t>Sobre</a:t>
            </a:r>
            <a:r>
              <a:rPr sz="1600" b="1" dirty="0">
                <a:latin typeface="Arial" panose="020B0604020202020204"/>
                <a:cs typeface="Arial" panose="020B0604020202020204"/>
              </a:rPr>
              <a:t> </a:t>
            </a:r>
            <a:r>
              <a:rPr lang="en-US" sz="1600" b="1" dirty="0" err="1">
                <a:latin typeface="Arial" panose="020B0604020202020204"/>
                <a:cs typeface="Arial" panose="020B0604020202020204"/>
              </a:rPr>
              <a:t>c</a:t>
            </a:r>
            <a:r>
              <a:rPr sz="1600" b="1" dirty="0" err="1">
                <a:latin typeface="Arial" panose="020B0604020202020204"/>
                <a:cs typeface="Arial" panose="020B0604020202020204"/>
              </a:rPr>
              <a:t>odificação</a:t>
            </a:r>
            <a:r>
              <a:rPr sz="1600" b="1" dirty="0">
                <a:latin typeface="Arial" panose="020B0604020202020204"/>
                <a:cs typeface="Arial" panose="020B0604020202020204"/>
              </a:rPr>
              <a:t> e </a:t>
            </a:r>
            <a:r>
              <a:rPr lang="en-US" sz="1600" b="1" dirty="0" err="1">
                <a:latin typeface="Arial" panose="020B0604020202020204"/>
                <a:cs typeface="Arial" panose="020B0604020202020204"/>
              </a:rPr>
              <a:t>a</a:t>
            </a:r>
            <a:r>
              <a:rPr sz="1600" b="1" dirty="0" err="1">
                <a:latin typeface="Arial" panose="020B0604020202020204"/>
                <a:cs typeface="Arial" panose="020B0604020202020204"/>
              </a:rPr>
              <a:t>valiação</a:t>
            </a:r>
            <a:endParaRPr sz="1600" b="1" dirty="0">
              <a:latin typeface="Arial" panose="020B0604020202020204"/>
              <a:cs typeface="Arial" panose="020B0604020202020204"/>
            </a:endParaRPr>
          </a:p>
        </p:txBody>
      </p:sp>
      <p:sp>
        <p:nvSpPr>
          <p:cNvPr id="4" name="object 4"/>
          <p:cNvSpPr txBox="1"/>
          <p:nvPr/>
        </p:nvSpPr>
        <p:spPr>
          <a:xfrm>
            <a:off x="659130" y="610903"/>
            <a:ext cx="3087370" cy="854593"/>
          </a:xfrm>
          <a:prstGeom prst="rect">
            <a:avLst/>
          </a:prstGeom>
          <a:solidFill>
            <a:srgbClr val="D9F1F6"/>
          </a:solidFill>
        </p:spPr>
        <p:txBody>
          <a:bodyPr vert="horz" wrap="square" lIns="0" tIns="6985" rIns="0" bIns="0" rtlCol="0">
            <a:spAutoFit/>
          </a:bodyPr>
          <a:lstStyle/>
          <a:p>
            <a:pPr marL="26035" marR="189230">
              <a:lnSpc>
                <a:spcPct val="102000"/>
              </a:lnSpc>
              <a:spcBef>
                <a:spcPts val="55"/>
              </a:spcBef>
            </a:pPr>
            <a:r>
              <a:rPr sz="1800" b="1" dirty="0">
                <a:solidFill>
                  <a:srgbClr val="1A616F"/>
                </a:solidFill>
                <a:latin typeface="Arial" panose="020B0604020202020204"/>
                <a:cs typeface="Arial" panose="020B0604020202020204"/>
              </a:rPr>
              <a:t>Parte </a:t>
            </a:r>
            <a:r>
              <a:rPr lang="en-US" sz="1800" b="1" dirty="0">
                <a:solidFill>
                  <a:srgbClr val="1A616F"/>
                </a:solidFill>
                <a:latin typeface="Arial" panose="020B0604020202020204"/>
                <a:cs typeface="Arial" panose="020B0604020202020204"/>
              </a:rPr>
              <a:t>h</a:t>
            </a:r>
            <a:r>
              <a:rPr sz="1800" b="1" dirty="0">
                <a:solidFill>
                  <a:srgbClr val="1A616F"/>
                </a:solidFill>
                <a:latin typeface="Arial" panose="020B0604020202020204"/>
                <a:cs typeface="Arial" panose="020B0604020202020204"/>
              </a:rPr>
              <a:t>. Analisando o Diálogo em Sala de Aula: Observação Sistemática</a:t>
            </a:r>
          </a:p>
        </p:txBody>
      </p:sp>
      <p:sp>
        <p:nvSpPr>
          <p:cNvPr id="5" name="object 5"/>
          <p:cNvSpPr txBox="1"/>
          <p:nvPr/>
        </p:nvSpPr>
        <p:spPr>
          <a:xfrm>
            <a:off x="659130" y="1958342"/>
            <a:ext cx="4631690" cy="2106410"/>
          </a:xfrm>
          <a:prstGeom prst="rect">
            <a:avLst/>
          </a:prstGeom>
          <a:ln w="31733">
            <a:solidFill>
              <a:srgbClr val="2791A6"/>
            </a:solidFill>
          </a:ln>
        </p:spPr>
        <p:txBody>
          <a:bodyPr vert="horz" wrap="square" lIns="0" tIns="38735" rIns="0" bIns="0" rtlCol="0">
            <a:spAutoFit/>
          </a:bodyPr>
          <a:lstStyle/>
          <a:p>
            <a:pPr marL="83820" marR="94615" algn="just">
              <a:lnSpc>
                <a:spcPct val="121000"/>
              </a:lnSpc>
              <a:spcBef>
                <a:spcPts val="580"/>
              </a:spcBef>
            </a:pPr>
            <a:r>
              <a:rPr sz="1200" dirty="0">
                <a:latin typeface="Arial Unicode MS" panose="020B0604020202020204" charset="-122"/>
                <a:cs typeface="Arial Unicode MS" panose="020B0604020202020204" charset="-122"/>
              </a:rPr>
              <a:t>Quando você planeja sua investigação, é necessário pensar em como você realizará a pesquisa em seu ambiente para poder responder à sua pergunta de pesquisa. Considere quanto tempo de observação você pretende dedicar e quando; quão viável é repetir suas observações ao longo do tempo para analisar as mudanças? Esta seção oferece uma introdução à codificação em ambientes educacionais, </a:t>
            </a:r>
            <a:r>
              <a:rPr lang="pt-BR" sz="1200" dirty="0">
                <a:latin typeface="Arial Unicode MS" panose="020B0604020202020204" charset="-122"/>
                <a:cs typeface="Arial Unicode MS" panose="020B0604020202020204" charset="-122"/>
              </a:rPr>
              <a:t>com mais informações e modelos de codificação nas Seções 1 e 2 para auxiliá-lo</a:t>
            </a:r>
          </a:p>
          <a:p>
            <a:pPr marL="83820" marR="94615" algn="just">
              <a:lnSpc>
                <a:spcPct val="121000"/>
              </a:lnSpc>
              <a:spcBef>
                <a:spcPts val="580"/>
              </a:spcBef>
            </a:pPr>
            <a:endParaRPr sz="1200" dirty="0">
              <a:latin typeface="Arial Unicode MS" panose="020B0604020202020204" charset="-122"/>
              <a:cs typeface="Arial Unicode MS" panose="020B0604020202020204" charset="-122"/>
            </a:endParaRPr>
          </a:p>
        </p:txBody>
      </p:sp>
      <p:sp>
        <p:nvSpPr>
          <p:cNvPr id="7" name="object 7"/>
          <p:cNvSpPr/>
          <p:nvPr/>
        </p:nvSpPr>
        <p:spPr>
          <a:xfrm>
            <a:off x="5575300" y="1965326"/>
            <a:ext cx="4811394" cy="5209702"/>
          </a:xfrm>
          <a:custGeom>
            <a:avLst/>
            <a:gdLst/>
            <a:ahLst/>
            <a:cxnLst/>
            <a:rect l="l" t="t" r="r" b="b"/>
            <a:pathLst>
              <a:path w="4692650" h="5387975">
                <a:moveTo>
                  <a:pt x="0" y="0"/>
                </a:moveTo>
                <a:lnTo>
                  <a:pt x="4692541" y="0"/>
                </a:lnTo>
                <a:lnTo>
                  <a:pt x="4692541" y="5387512"/>
                </a:lnTo>
                <a:lnTo>
                  <a:pt x="0" y="5387512"/>
                </a:lnTo>
                <a:lnTo>
                  <a:pt x="0" y="0"/>
                </a:lnTo>
                <a:close/>
              </a:path>
            </a:pathLst>
          </a:custGeom>
          <a:ln w="31733">
            <a:solidFill>
              <a:srgbClr val="2791A6"/>
            </a:solidFill>
          </a:ln>
        </p:spPr>
        <p:txBody>
          <a:bodyPr wrap="square" lIns="0" tIns="0" rIns="0" bIns="0" rtlCol="0"/>
          <a:lstStyle/>
          <a:p>
            <a:endParaRPr dirty="0"/>
          </a:p>
        </p:txBody>
      </p:sp>
      <p:sp>
        <p:nvSpPr>
          <p:cNvPr id="8" name="object 8"/>
          <p:cNvSpPr txBox="1"/>
          <p:nvPr/>
        </p:nvSpPr>
        <p:spPr>
          <a:xfrm>
            <a:off x="5603922" y="2057280"/>
            <a:ext cx="4631689" cy="5132174"/>
          </a:xfrm>
          <a:prstGeom prst="rect">
            <a:avLst/>
          </a:prstGeom>
        </p:spPr>
        <p:txBody>
          <a:bodyPr vert="horz" wrap="square" lIns="0" tIns="0" rIns="0" bIns="0" rtlCol="0">
            <a:spAutoFit/>
          </a:bodyPr>
          <a:lstStyle/>
          <a:p>
            <a:pPr marL="12700" algn="just">
              <a:lnSpc>
                <a:spcPct val="100000"/>
              </a:lnSpc>
            </a:pPr>
            <a:r>
              <a:rPr lang="pt-BR" sz="1150" b="1" dirty="0">
                <a:latin typeface="Arial" panose="020B0604020202020204"/>
                <a:cs typeface="Arial" panose="020B0604020202020204"/>
              </a:rPr>
              <a:t>O que é Codificação?</a:t>
            </a:r>
          </a:p>
          <a:p>
            <a:pPr marL="12700" algn="just">
              <a:lnSpc>
                <a:spcPct val="100000"/>
              </a:lnSpc>
              <a:spcBef>
                <a:spcPts val="600"/>
              </a:spcBef>
            </a:pPr>
            <a:r>
              <a:rPr sz="1200" dirty="0">
                <a:latin typeface="Arial" panose="020B0604020202020204"/>
                <a:cs typeface="Arial" panose="020B0604020202020204"/>
              </a:rPr>
              <a:t>Codificação significa dividir o diálogo em sala de aula em partes e </a:t>
            </a:r>
            <a:r>
              <a:rPr sz="1200" dirty="0">
                <a:latin typeface="Arial Unicode MS"/>
                <a:cs typeface="Arial Unicode MS"/>
              </a:rPr>
              <a:t>colocar cada parte sistematicamente em uma categoria. Isso é frequentemente feito por 'turno' (Pessoa A... Pessoa B... etc).</a:t>
            </a:r>
          </a:p>
          <a:p>
            <a:pPr marL="12700" algn="just">
              <a:lnSpc>
                <a:spcPct val="100000"/>
              </a:lnSpc>
              <a:spcBef>
                <a:spcPts val="600"/>
              </a:spcBef>
            </a:pPr>
            <a:endParaRPr sz="1150" b="1" dirty="0">
              <a:latin typeface="Arial" panose="020B0604020202020204"/>
              <a:cs typeface="Arial" panose="020B0604020202020204"/>
            </a:endParaRPr>
          </a:p>
          <a:p>
            <a:pPr marL="12700" algn="just">
              <a:lnSpc>
                <a:spcPct val="100000"/>
              </a:lnSpc>
            </a:pPr>
            <a:r>
              <a:rPr sz="1150" b="1" dirty="0">
                <a:latin typeface="Arial" panose="020B0604020202020204"/>
                <a:cs typeface="Arial" panose="020B0604020202020204"/>
              </a:rPr>
              <a:t>Por que a Codificação é Importante?</a:t>
            </a:r>
          </a:p>
          <a:p>
            <a:pPr marL="12700" algn="just">
              <a:spcBef>
                <a:spcPts val="600"/>
              </a:spcBef>
            </a:pPr>
            <a:r>
              <a:rPr sz="1200" dirty="0">
                <a:latin typeface="Arial" panose="020B0604020202020204"/>
                <a:cs typeface="Arial" panose="020B0604020202020204"/>
              </a:rPr>
              <a:t>É fácil perder o diálogo em uma sala de aula movimentada ou assumir que está acontecendo quando pode não ser o caso. A codificação é uma forma de </a:t>
            </a:r>
            <a:r>
              <a:rPr sz="1200" dirty="0" err="1">
                <a:latin typeface="Arial" panose="020B0604020202020204"/>
                <a:cs typeface="Arial" panose="020B0604020202020204"/>
              </a:rPr>
              <a:t>focar</a:t>
            </a:r>
            <a:r>
              <a:rPr sz="1200" dirty="0">
                <a:latin typeface="Arial" panose="020B0604020202020204"/>
                <a:cs typeface="Arial" panose="020B0604020202020204"/>
              </a:rPr>
              <a:t> em tipos específicos de </a:t>
            </a:r>
            <a:r>
              <a:rPr sz="1200" dirty="0" err="1">
                <a:latin typeface="Arial" panose="020B0604020202020204"/>
                <a:cs typeface="Arial" panose="020B0604020202020204"/>
              </a:rPr>
              <a:t>diálogo</a:t>
            </a:r>
            <a:r>
              <a:rPr sz="1200" dirty="0">
                <a:latin typeface="Arial" panose="020B0604020202020204"/>
                <a:cs typeface="Arial" panose="020B0604020202020204"/>
              </a:rPr>
              <a:t> e </a:t>
            </a:r>
            <a:r>
              <a:rPr sz="1200" dirty="0" err="1">
                <a:latin typeface="Arial" panose="020B0604020202020204"/>
                <a:cs typeface="Arial" panose="020B0604020202020204"/>
              </a:rPr>
              <a:t>registrá-los</a:t>
            </a:r>
            <a:r>
              <a:rPr sz="1200" dirty="0">
                <a:latin typeface="Arial" panose="020B0604020202020204"/>
                <a:cs typeface="Arial" panose="020B0604020202020204"/>
              </a:rPr>
              <a:t> de </a:t>
            </a:r>
            <a:r>
              <a:rPr lang="pt-BR" sz="1200" dirty="0">
                <a:latin typeface="Arial" panose="020B0604020202020204"/>
                <a:cs typeface="Arial" panose="020B0604020202020204"/>
              </a:rPr>
              <a:t>forma organizada</a:t>
            </a:r>
            <a:r>
              <a:rPr sz="1200" dirty="0">
                <a:latin typeface="Arial" panose="020B0604020202020204"/>
                <a:cs typeface="Arial" panose="020B0604020202020204"/>
              </a:rPr>
              <a:t>. Isso permite revisar o diálogo e identificar padrões ou oportunidades perdidas para questionar os estudantes. Também ajuda a notar mudanças ao longo do tempo.</a:t>
            </a:r>
          </a:p>
          <a:p>
            <a:pPr marL="12700" algn="just">
              <a:lnSpc>
                <a:spcPct val="100000"/>
              </a:lnSpc>
            </a:pPr>
            <a:endParaRPr sz="1150" b="1" dirty="0">
              <a:latin typeface="Arial" panose="020B0604020202020204"/>
              <a:cs typeface="Arial" panose="020B0604020202020204"/>
            </a:endParaRPr>
          </a:p>
          <a:p>
            <a:pPr marL="12700" algn="just">
              <a:lnSpc>
                <a:spcPct val="100000"/>
              </a:lnSpc>
            </a:pPr>
            <a:r>
              <a:rPr sz="1150" b="1" dirty="0">
                <a:latin typeface="Arial" panose="020B0604020202020204"/>
                <a:cs typeface="Arial" panose="020B0604020202020204"/>
              </a:rPr>
              <a:t>Como Faço a Codificação?</a:t>
            </a:r>
          </a:p>
          <a:p>
            <a:pPr marL="12700" algn="just">
              <a:lnSpc>
                <a:spcPct val="100000"/>
              </a:lnSpc>
              <a:spcBef>
                <a:spcPts val="600"/>
              </a:spcBef>
            </a:pPr>
            <a:r>
              <a:rPr sz="1200" dirty="0">
                <a:latin typeface="Arial" panose="020B0604020202020204"/>
                <a:cs typeface="Arial" panose="020B0604020202020204"/>
              </a:rPr>
              <a:t>O kit de ferramentas T-SEDA oferece vários recursos para apoiar sua codificação: há mais informações sobre isso na página seguinte.</a:t>
            </a:r>
          </a:p>
          <a:p>
            <a:pPr marL="12700" algn="just">
              <a:lnSpc>
                <a:spcPct val="100000"/>
              </a:lnSpc>
            </a:pPr>
            <a:endParaRPr sz="1150" b="1" dirty="0">
              <a:latin typeface="Arial" panose="020B0604020202020204"/>
              <a:cs typeface="Arial" panose="020B0604020202020204"/>
            </a:endParaRPr>
          </a:p>
          <a:p>
            <a:pPr marL="12700" algn="just">
              <a:lnSpc>
                <a:spcPct val="100000"/>
              </a:lnSpc>
            </a:pPr>
            <a:r>
              <a:rPr sz="1150" b="1" dirty="0">
                <a:latin typeface="Arial" panose="020B0604020202020204"/>
                <a:cs typeface="Arial" panose="020B0604020202020204"/>
              </a:rPr>
              <a:t>O que é Avaliação (Rating)?</a:t>
            </a:r>
          </a:p>
          <a:p>
            <a:pPr marL="12700" algn="just">
              <a:spcBef>
                <a:spcPts val="600"/>
              </a:spcBef>
            </a:pPr>
            <a:r>
              <a:rPr sz="1200" dirty="0">
                <a:latin typeface="Arial" panose="020B0604020202020204"/>
                <a:cs typeface="Arial" panose="020B0604020202020204"/>
              </a:rPr>
              <a:t>Além de codificar o diálogo, você pode querer avaliar a participação dos estudantes. Por exemplo, você poderia avaliar os estudantes que participaram muito como '1', os que participaram menos como '2' e aqueles que não participaram muito como '3'. Existem também recursos para ajudá-lo a avaliar aspectos da sala de aula (consulte os modelos 2C e 2D para trabalho em grupo e 2E e 2F para participação em toda a classe).</a:t>
            </a:r>
          </a:p>
        </p:txBody>
      </p:sp>
      <p:sp>
        <p:nvSpPr>
          <p:cNvPr id="9" name="object 9"/>
          <p:cNvSpPr/>
          <p:nvPr/>
        </p:nvSpPr>
        <p:spPr>
          <a:xfrm>
            <a:off x="7783715" y="512325"/>
            <a:ext cx="2717794" cy="1160778"/>
          </a:xfrm>
          <a:prstGeom prst="rect">
            <a:avLst/>
          </a:prstGeom>
          <a:blipFill>
            <a:blip r:embed="rId3" cstate="print"/>
            <a:stretch>
              <a:fillRect/>
            </a:stretch>
          </a:blipFill>
        </p:spPr>
        <p:txBody>
          <a:bodyPr wrap="square" lIns="0" tIns="0" rIns="0" bIns="0" rtlCol="0"/>
          <a:lstStyle/>
          <a:p>
            <a:endParaRPr dirty="0"/>
          </a:p>
        </p:txBody>
      </p:sp>
      <p:sp>
        <p:nvSpPr>
          <p:cNvPr id="10" name="object 10"/>
          <p:cNvSpPr txBox="1"/>
          <p:nvPr/>
        </p:nvSpPr>
        <p:spPr>
          <a:xfrm>
            <a:off x="5262662" y="7088779"/>
            <a:ext cx="167005" cy="167005"/>
          </a:xfrm>
          <a:prstGeom prst="rect">
            <a:avLst/>
          </a:prstGeom>
        </p:spPr>
        <p:txBody>
          <a:bodyPr vert="horz" wrap="square" lIns="0" tIns="0" rIns="0" bIns="0" rtlCol="0">
            <a:spAutoFit/>
          </a:bodyPr>
          <a:lstStyle/>
          <a:p>
            <a:pPr marL="12700">
              <a:lnSpc>
                <a:spcPct val="100000"/>
              </a:lnSpc>
            </a:pPr>
            <a:r>
              <a:rPr sz="1000" spc="-5" dirty="0">
                <a:latin typeface="Arial" panose="020B0604020202020204"/>
                <a:cs typeface="Arial" panose="020B0604020202020204"/>
              </a:rPr>
              <a:t>26</a:t>
            </a:r>
            <a:endParaRPr sz="1000">
              <a:latin typeface="Arial" panose="020B0604020202020204"/>
              <a:cs typeface="Arial" panose="020B0604020202020204"/>
            </a:endParaRPr>
          </a:p>
        </p:txBody>
      </p:sp>
      <p:sp>
        <p:nvSpPr>
          <p:cNvPr id="11" name="TextBox 10"/>
          <p:cNvSpPr txBox="1"/>
          <p:nvPr/>
        </p:nvSpPr>
        <p:spPr>
          <a:xfrm>
            <a:off x="8634094" y="677215"/>
            <a:ext cx="1752600" cy="830997"/>
          </a:xfrm>
          <a:prstGeom prst="rect">
            <a:avLst/>
          </a:prstGeom>
          <a:solidFill>
            <a:srgbClr val="FFD243"/>
          </a:solidFill>
        </p:spPr>
        <p:txBody>
          <a:bodyPr wrap="square" rtlCol="0">
            <a:spAutoFit/>
          </a:bodyPr>
          <a:lstStyle/>
          <a:p>
            <a:r>
              <a:rPr lang="pt-BR" sz="1600" b="1" dirty="0">
                <a:solidFill>
                  <a:schemeClr val="bg1"/>
                </a:solidFill>
                <a:latin typeface="Arial" panose="020B0604020202020204" pitchFamily="34" charset="0"/>
                <a:cs typeface="Arial" panose="020B0604020202020204" pitchFamily="34" charset="0"/>
              </a:rPr>
              <a:t>Planos e métodos de investigação</a:t>
            </a:r>
            <a:endParaRPr lang="en-GB" sz="1600" b="1" dirty="0">
              <a:solidFill>
                <a:schemeClr val="bg1"/>
              </a:solidFill>
              <a:latin typeface="Arial" panose="020B0604020202020204" pitchFamily="34" charset="0"/>
              <a:cs typeface="Arial" panose="020B0604020202020204" pitchFamily="34" charset="0"/>
            </a:endParaRPr>
          </a:p>
        </p:txBody>
      </p:sp>
      <p:sp>
        <p:nvSpPr>
          <p:cNvPr id="12" name="object 5"/>
          <p:cNvSpPr txBox="1"/>
          <p:nvPr/>
        </p:nvSpPr>
        <p:spPr>
          <a:xfrm>
            <a:off x="7937500" y="1692028"/>
            <a:ext cx="2286000" cy="184666"/>
          </a:xfrm>
          <a:prstGeom prst="rect">
            <a:avLst/>
          </a:prstGeom>
        </p:spPr>
        <p:txBody>
          <a:bodyPr vert="horz" wrap="square" lIns="0" tIns="0" rIns="0" bIns="0" rtlCol="0">
            <a:spAutoFit/>
          </a:bodyPr>
          <a:lstStyle/>
          <a:p>
            <a:pPr marL="12700">
              <a:lnSpc>
                <a:spcPct val="100000"/>
              </a:lnSpc>
            </a:pPr>
            <a:r>
              <a:rPr lang="pt-BR" sz="1200" i="1" dirty="0">
                <a:latin typeface="Arial" panose="020B0604020202020204"/>
                <a:cs typeface="Arial" panose="020B0604020202020204"/>
              </a:rPr>
              <a:t>Secção do ciclo de investigação</a:t>
            </a:r>
            <a:endParaRPr sz="1200" dirty="0">
              <a:latin typeface="Arial" panose="020B0604020202020204"/>
              <a:cs typeface="Arial" panose="020B0604020202020204"/>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3062083" y="768547"/>
            <a:ext cx="4568159" cy="246221"/>
          </a:xfrm>
          <a:prstGeom prst="rect">
            <a:avLst/>
          </a:prstGeom>
        </p:spPr>
        <p:txBody>
          <a:bodyPr vert="horz" wrap="square" lIns="0" tIns="0" rIns="0" bIns="0" rtlCol="0">
            <a:spAutoFit/>
          </a:bodyPr>
          <a:lstStyle/>
          <a:p>
            <a:pPr marL="12700">
              <a:lnSpc>
                <a:spcPct val="100000"/>
              </a:lnSpc>
            </a:pPr>
            <a:r>
              <a:rPr sz="1600" b="1" dirty="0" err="1">
                <a:latin typeface="Arial" panose="020B0604020202020204"/>
                <a:cs typeface="Arial" panose="020B0604020202020204"/>
              </a:rPr>
              <a:t>Sobre</a:t>
            </a:r>
            <a:r>
              <a:rPr sz="1600" b="1" dirty="0">
                <a:latin typeface="Arial" panose="020B0604020202020204"/>
                <a:cs typeface="Arial" panose="020B0604020202020204"/>
              </a:rPr>
              <a:t> </a:t>
            </a:r>
            <a:r>
              <a:rPr lang="en-US" sz="1600" b="1" dirty="0" err="1">
                <a:latin typeface="Arial" panose="020B0604020202020204"/>
                <a:cs typeface="Arial" panose="020B0604020202020204"/>
              </a:rPr>
              <a:t>c</a:t>
            </a:r>
            <a:r>
              <a:rPr sz="1600" b="1" dirty="0" err="1">
                <a:latin typeface="Arial" panose="020B0604020202020204"/>
                <a:cs typeface="Arial" panose="020B0604020202020204"/>
              </a:rPr>
              <a:t>odificação</a:t>
            </a:r>
            <a:r>
              <a:rPr sz="1600" b="1" dirty="0">
                <a:latin typeface="Arial" panose="020B0604020202020204"/>
                <a:cs typeface="Arial" panose="020B0604020202020204"/>
              </a:rPr>
              <a:t>: </a:t>
            </a:r>
            <a:r>
              <a:rPr lang="en-US" sz="1600" b="1" dirty="0" err="1">
                <a:latin typeface="Arial" panose="020B0604020202020204"/>
                <a:cs typeface="Arial" panose="020B0604020202020204"/>
              </a:rPr>
              <a:t>p</a:t>
            </a:r>
            <a:r>
              <a:rPr sz="1600" b="1" dirty="0" err="1">
                <a:latin typeface="Arial" panose="020B0604020202020204"/>
                <a:cs typeface="Arial" panose="020B0604020202020204"/>
              </a:rPr>
              <a:t>lanejando</a:t>
            </a:r>
            <a:r>
              <a:rPr sz="1600" b="1" dirty="0">
                <a:latin typeface="Arial" panose="020B0604020202020204"/>
                <a:cs typeface="Arial" panose="020B0604020202020204"/>
              </a:rPr>
              <a:t> </a:t>
            </a:r>
            <a:r>
              <a:rPr lang="en-US" sz="1600" b="1" dirty="0" err="1">
                <a:latin typeface="Arial" panose="020B0604020202020204"/>
                <a:cs typeface="Arial" panose="020B0604020202020204"/>
              </a:rPr>
              <a:t>s</a:t>
            </a:r>
            <a:r>
              <a:rPr sz="1600" b="1" dirty="0" err="1">
                <a:latin typeface="Arial" panose="020B0604020202020204"/>
                <a:cs typeface="Arial" panose="020B0604020202020204"/>
              </a:rPr>
              <a:t>ua</a:t>
            </a:r>
            <a:r>
              <a:rPr sz="1600" b="1" dirty="0">
                <a:latin typeface="Arial" panose="020B0604020202020204"/>
                <a:cs typeface="Arial" panose="020B0604020202020204"/>
              </a:rPr>
              <a:t> </a:t>
            </a:r>
            <a:r>
              <a:rPr lang="en-US" sz="1600" b="1" dirty="0" err="1">
                <a:latin typeface="Arial" panose="020B0604020202020204"/>
                <a:cs typeface="Arial" panose="020B0604020202020204"/>
              </a:rPr>
              <a:t>p</a:t>
            </a:r>
            <a:r>
              <a:rPr sz="1600" b="1" dirty="0" err="1">
                <a:latin typeface="Arial" panose="020B0604020202020204"/>
                <a:cs typeface="Arial" panose="020B0604020202020204"/>
              </a:rPr>
              <a:t>esquisa</a:t>
            </a:r>
            <a:endParaRPr sz="1600" b="1" dirty="0">
              <a:latin typeface="Arial" panose="020B0604020202020204"/>
              <a:cs typeface="Arial" panose="020B0604020202020204"/>
            </a:endParaRPr>
          </a:p>
        </p:txBody>
      </p:sp>
      <p:sp>
        <p:nvSpPr>
          <p:cNvPr id="3" name="object 3"/>
          <p:cNvSpPr txBox="1"/>
          <p:nvPr/>
        </p:nvSpPr>
        <p:spPr>
          <a:xfrm>
            <a:off x="2993169" y="1554797"/>
            <a:ext cx="4705985" cy="4453255"/>
          </a:xfrm>
          <a:prstGeom prst="rect">
            <a:avLst/>
          </a:prstGeom>
          <a:solidFill>
            <a:srgbClr val="D9F1F6"/>
          </a:solidFill>
        </p:spPr>
        <p:txBody>
          <a:bodyPr vert="horz" wrap="square" lIns="0" tIns="38100" rIns="0" bIns="0" rtlCol="0">
            <a:noAutofit/>
          </a:bodyPr>
          <a:lstStyle/>
          <a:p>
            <a:pPr marL="78740" marR="294640">
              <a:lnSpc>
                <a:spcPct val="120000"/>
              </a:lnSpc>
              <a:spcBef>
                <a:spcPts val="300"/>
              </a:spcBef>
            </a:pPr>
            <a:r>
              <a:rPr sz="1200" b="1" dirty="0">
                <a:latin typeface="Arial" panose="020B0604020202020204" pitchFamily="34" charset="0"/>
                <a:cs typeface="Arial" panose="020B0604020202020204" pitchFamily="34" charset="0"/>
              </a:rPr>
              <a:t>Ponto de Reflexão</a:t>
            </a:r>
            <a:r>
              <a:rPr sz="1200" dirty="0">
                <a:latin typeface="Arial" panose="020B0604020202020204" pitchFamily="34" charset="0"/>
                <a:cs typeface="Arial" panose="020B0604020202020204" pitchFamily="34" charset="0"/>
              </a:rPr>
              <a:t>: Codificar pode parecer complicado se você é novo </a:t>
            </a:r>
            <a:r>
              <a:rPr lang="pt-BR" sz="1200" dirty="0">
                <a:latin typeface="Arial" panose="020B0604020202020204" pitchFamily="34" charset="0"/>
                <a:cs typeface="Arial" panose="020B0604020202020204" pitchFamily="34" charset="0"/>
              </a:rPr>
              <a:t>nesse processo</a:t>
            </a:r>
            <a:r>
              <a:rPr sz="1200" dirty="0">
                <a:latin typeface="Arial" panose="020B0604020202020204" pitchFamily="34" charset="0"/>
                <a:cs typeface="Arial" panose="020B0604020202020204" pitchFamily="34" charset="0"/>
              </a:rPr>
              <a:t>. Aqui estão algumas dicas para ajudá-lo a planejar sua codificação para sua pesquisa:</a:t>
            </a:r>
          </a:p>
          <a:p>
            <a:pPr marL="250190" marR="294640" indent="-171450">
              <a:lnSpc>
                <a:spcPct val="120000"/>
              </a:lnSpc>
              <a:spcBef>
                <a:spcPts val="300"/>
              </a:spcBef>
              <a:buFont typeface="Arial" panose="020B0604020202020204" pitchFamily="34" charset="0"/>
              <a:buChar char="•"/>
            </a:pPr>
            <a:r>
              <a:rPr sz="1200" dirty="0">
                <a:latin typeface="Arial" panose="020B0604020202020204" pitchFamily="34" charset="0"/>
                <a:cs typeface="Arial" panose="020B0604020202020204" pitchFamily="34" charset="0"/>
              </a:rPr>
              <a:t>Decida sobre um ou dois códigos de diálogo para analisar em uma única pesquisa, assim você não estará tentando focar em muitas coisas na sala de aula.</a:t>
            </a:r>
          </a:p>
          <a:p>
            <a:pPr marL="250190" marR="294640" indent="-171450">
              <a:lnSpc>
                <a:spcPct val="120000"/>
              </a:lnSpc>
              <a:spcBef>
                <a:spcPts val="300"/>
              </a:spcBef>
              <a:buFont typeface="Arial" panose="020B0604020202020204" pitchFamily="34" charset="0"/>
              <a:buChar char="•"/>
            </a:pPr>
            <a:r>
              <a:rPr sz="1200" dirty="0">
                <a:latin typeface="Arial" panose="020B0604020202020204" pitchFamily="34" charset="0"/>
                <a:cs typeface="Arial" panose="020B0604020202020204" pitchFamily="34" charset="0"/>
              </a:rPr>
              <a:t>Dê uma olhada nos modelos na Seção 2. Pense em como você poderia usá-los em sua sala de aula para registrar o diálogo.</a:t>
            </a:r>
          </a:p>
          <a:p>
            <a:pPr marL="250190" marR="139700" indent="-171450" algn="just">
              <a:lnSpc>
                <a:spcPct val="122000"/>
              </a:lnSpc>
              <a:spcBef>
                <a:spcPts val="570"/>
              </a:spcBef>
              <a:buFont typeface="Arial" panose="020B0604020202020204" pitchFamily="34" charset="0"/>
              <a:buChar char="•"/>
            </a:pPr>
            <a:r>
              <a:rPr sz="1200" dirty="0">
                <a:latin typeface="Arial" panose="020B0604020202020204" pitchFamily="34" charset="0"/>
                <a:cs typeface="Arial" panose="020B0604020202020204" pitchFamily="34" charset="0"/>
              </a:rPr>
              <a:t>Considere a forma como você registrará o diálogo e o que isso envolve. Você precisará de equipamento de gravação? Existem outros adultos em seu ambiente para ajudar enquanto você está codificando pessoalmente (codificação ao vivo)?</a:t>
            </a:r>
          </a:p>
          <a:p>
            <a:pPr marL="78740" marR="139700" algn="just">
              <a:lnSpc>
                <a:spcPct val="122000"/>
              </a:lnSpc>
              <a:spcBef>
                <a:spcPts val="570"/>
              </a:spcBef>
            </a:pPr>
            <a:r>
              <a:rPr sz="1200" dirty="0">
                <a:latin typeface="Arial" panose="020B0604020202020204" pitchFamily="34" charset="0"/>
                <a:cs typeface="Arial" panose="020B0604020202020204" pitchFamily="34" charset="0"/>
              </a:rPr>
              <a:t>Usando as Seções 1 </a:t>
            </a:r>
            <a:r>
              <a:rPr sz="1200">
                <a:latin typeface="Arial" panose="020B0604020202020204" pitchFamily="34" charset="0"/>
                <a:cs typeface="Arial" panose="020B0604020202020204" pitchFamily="34" charset="0"/>
              </a:rPr>
              <a:t>e 2 </a:t>
            </a:r>
            <a:r>
              <a:rPr sz="1200" dirty="0">
                <a:latin typeface="Arial" panose="020B0604020202020204" pitchFamily="34" charset="0"/>
                <a:cs typeface="Arial" panose="020B0604020202020204" pitchFamily="34" charset="0"/>
              </a:rPr>
              <a:t>para ajudar, anote algumas de suas ideias para essas perguntas. Essas notas ajudarão você a decidir sobre um plano para sua pesquisa.</a:t>
            </a:r>
          </a:p>
        </p:txBody>
      </p:sp>
      <p:sp>
        <p:nvSpPr>
          <p:cNvPr id="8" name="object 8"/>
          <p:cNvSpPr txBox="1">
            <a:spLocks noGrp="1"/>
          </p:cNvSpPr>
          <p:nvPr>
            <p:ph type="sldNum" sz="quarter" idx="7"/>
          </p:nvPr>
        </p:nvSpPr>
        <p:spPr>
          <a:prstGeom prst="rect">
            <a:avLst/>
          </a:prstGeom>
        </p:spPr>
        <p:txBody>
          <a:bodyPr vert="horz" wrap="square" lIns="0" tIns="635" rIns="0" bIns="0" rtlCol="0">
            <a:spAutoFit/>
          </a:bodyPr>
          <a:lstStyle/>
          <a:p>
            <a:pPr marL="25400">
              <a:lnSpc>
                <a:spcPct val="100000"/>
              </a:lnSpc>
              <a:spcBef>
                <a:spcPts val="5"/>
              </a:spcBef>
            </a:pPr>
            <a:r>
              <a:rPr dirty="0"/>
              <a:t>27</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537844" y="541655"/>
            <a:ext cx="4999990" cy="1153160"/>
          </a:xfrm>
          <a:prstGeom prst="rect">
            <a:avLst/>
          </a:prstGeom>
          <a:ln w="31733">
            <a:solidFill>
              <a:srgbClr val="2791A6"/>
            </a:solidFill>
          </a:ln>
        </p:spPr>
        <p:txBody>
          <a:bodyPr vert="horz" wrap="square" lIns="0" tIns="37465" rIns="0" bIns="0" rtlCol="0">
            <a:spAutoFit/>
          </a:bodyPr>
          <a:lstStyle/>
          <a:p>
            <a:pPr marL="83185" marR="95250" algn="just">
              <a:lnSpc>
                <a:spcPct val="121000"/>
              </a:lnSpc>
              <a:spcBef>
                <a:spcPts val="295"/>
              </a:spcBef>
            </a:pPr>
            <a:r>
              <a:rPr sz="1200" dirty="0">
                <a:latin typeface="Arial Unicode MS" panose="020B0604020202020204" charset="-122"/>
                <a:cs typeface="Arial Unicode MS" panose="020B0604020202020204" charset="-122"/>
              </a:rPr>
              <a:t>Aqui você pode ver um exemplo de uma seção de diálogo que foi codificada por 'turno': cada vez que uma pessoa diferente fala, consulte o quadro de codificação para ver se um (ou mais de um) dos códigos poderia ser aplicado ao que foi dito. Neste exemplo, o diálogo foi gravado e depois transcrito.</a:t>
            </a:r>
          </a:p>
        </p:txBody>
      </p:sp>
      <p:sp>
        <p:nvSpPr>
          <p:cNvPr id="4" name="object 4"/>
          <p:cNvSpPr/>
          <p:nvPr/>
        </p:nvSpPr>
        <p:spPr>
          <a:xfrm>
            <a:off x="635484" y="1991094"/>
            <a:ext cx="1510816" cy="1232535"/>
          </a:xfrm>
          <a:custGeom>
            <a:avLst/>
            <a:gdLst/>
            <a:ahLst/>
            <a:cxnLst/>
            <a:rect l="l" t="t" r="r" b="b"/>
            <a:pathLst>
              <a:path w="1409064" h="1232535">
                <a:moveTo>
                  <a:pt x="1203642" y="0"/>
                </a:moveTo>
                <a:lnTo>
                  <a:pt x="205422" y="0"/>
                </a:lnTo>
                <a:lnTo>
                  <a:pt x="158321" y="5425"/>
                </a:lnTo>
                <a:lnTo>
                  <a:pt x="115084" y="20879"/>
                </a:lnTo>
                <a:lnTo>
                  <a:pt x="76942" y="45129"/>
                </a:lnTo>
                <a:lnTo>
                  <a:pt x="45129" y="76942"/>
                </a:lnTo>
                <a:lnTo>
                  <a:pt x="20879" y="115084"/>
                </a:lnTo>
                <a:lnTo>
                  <a:pt x="5425" y="158321"/>
                </a:lnTo>
                <a:lnTo>
                  <a:pt x="0" y="205422"/>
                </a:lnTo>
                <a:lnTo>
                  <a:pt x="0" y="1027099"/>
                </a:lnTo>
                <a:lnTo>
                  <a:pt x="5425" y="1074205"/>
                </a:lnTo>
                <a:lnTo>
                  <a:pt x="20879" y="1117446"/>
                </a:lnTo>
                <a:lnTo>
                  <a:pt x="45129" y="1155590"/>
                </a:lnTo>
                <a:lnTo>
                  <a:pt x="76942" y="1187404"/>
                </a:lnTo>
                <a:lnTo>
                  <a:pt x="115084" y="1211654"/>
                </a:lnTo>
                <a:lnTo>
                  <a:pt x="158321" y="1227109"/>
                </a:lnTo>
                <a:lnTo>
                  <a:pt x="205422" y="1232535"/>
                </a:lnTo>
                <a:lnTo>
                  <a:pt x="1203642" y="1232535"/>
                </a:lnTo>
                <a:lnTo>
                  <a:pt x="1250743" y="1227109"/>
                </a:lnTo>
                <a:lnTo>
                  <a:pt x="1293980" y="1211654"/>
                </a:lnTo>
                <a:lnTo>
                  <a:pt x="1332122" y="1187404"/>
                </a:lnTo>
                <a:lnTo>
                  <a:pt x="1363935" y="1155590"/>
                </a:lnTo>
                <a:lnTo>
                  <a:pt x="1388185" y="1117446"/>
                </a:lnTo>
                <a:lnTo>
                  <a:pt x="1403639" y="1074205"/>
                </a:lnTo>
                <a:lnTo>
                  <a:pt x="1409065" y="1027099"/>
                </a:lnTo>
                <a:lnTo>
                  <a:pt x="1409065" y="205422"/>
                </a:lnTo>
                <a:lnTo>
                  <a:pt x="1403639" y="158321"/>
                </a:lnTo>
                <a:lnTo>
                  <a:pt x="1388185" y="115084"/>
                </a:lnTo>
                <a:lnTo>
                  <a:pt x="1363935" y="76942"/>
                </a:lnTo>
                <a:lnTo>
                  <a:pt x="1332122" y="45129"/>
                </a:lnTo>
                <a:lnTo>
                  <a:pt x="1293980" y="20879"/>
                </a:lnTo>
                <a:lnTo>
                  <a:pt x="1250743" y="5425"/>
                </a:lnTo>
                <a:lnTo>
                  <a:pt x="1203642" y="0"/>
                </a:lnTo>
                <a:close/>
              </a:path>
            </a:pathLst>
          </a:custGeom>
          <a:solidFill>
            <a:srgbClr val="CCCCFF"/>
          </a:solidFill>
        </p:spPr>
        <p:txBody>
          <a:bodyPr wrap="square" lIns="0" tIns="0" rIns="0" bIns="0" rtlCol="0"/>
          <a:lstStyle/>
          <a:p>
            <a:endParaRPr dirty="0"/>
          </a:p>
        </p:txBody>
      </p:sp>
      <p:sp>
        <p:nvSpPr>
          <p:cNvPr id="5" name="object 5"/>
          <p:cNvSpPr txBox="1"/>
          <p:nvPr/>
        </p:nvSpPr>
        <p:spPr>
          <a:xfrm>
            <a:off x="724051" y="2105025"/>
            <a:ext cx="1422249" cy="1108637"/>
          </a:xfrm>
          <a:prstGeom prst="rect">
            <a:avLst/>
          </a:prstGeom>
        </p:spPr>
        <p:txBody>
          <a:bodyPr vert="horz" wrap="square" lIns="0" tIns="635" rIns="0" bIns="0" rtlCol="0">
            <a:spAutoFit/>
          </a:bodyPr>
          <a:lstStyle/>
          <a:p>
            <a:pPr marL="12700" marR="5080">
              <a:lnSpc>
                <a:spcPct val="120000"/>
              </a:lnSpc>
              <a:spcBef>
                <a:spcPts val="5"/>
              </a:spcBef>
            </a:pPr>
            <a:r>
              <a:rPr sz="1200" dirty="0">
                <a:latin typeface="Arial Unicode MS" panose="020B0604020202020204" charset="-122"/>
                <a:cs typeface="Arial Unicode MS" panose="020B0604020202020204" charset="-122"/>
              </a:rPr>
              <a:t>Cada turno diferente recebe um número diferente para facilitar a identificação.</a:t>
            </a:r>
          </a:p>
        </p:txBody>
      </p:sp>
      <p:sp>
        <p:nvSpPr>
          <p:cNvPr id="6" name="object 6"/>
          <p:cNvSpPr/>
          <p:nvPr/>
        </p:nvSpPr>
        <p:spPr>
          <a:xfrm>
            <a:off x="3063755" y="1763903"/>
            <a:ext cx="1557020" cy="703580"/>
          </a:xfrm>
          <a:custGeom>
            <a:avLst/>
            <a:gdLst/>
            <a:ahLst/>
            <a:cxnLst/>
            <a:rect l="l" t="t" r="r" b="b"/>
            <a:pathLst>
              <a:path w="1557020" h="703580">
                <a:moveTo>
                  <a:pt x="1439760" y="0"/>
                </a:moveTo>
                <a:lnTo>
                  <a:pt x="117271" y="0"/>
                </a:lnTo>
                <a:lnTo>
                  <a:pt x="71623" y="9215"/>
                </a:lnTo>
                <a:lnTo>
                  <a:pt x="34347" y="34347"/>
                </a:lnTo>
                <a:lnTo>
                  <a:pt x="9215" y="71623"/>
                </a:lnTo>
                <a:lnTo>
                  <a:pt x="0" y="117271"/>
                </a:lnTo>
                <a:lnTo>
                  <a:pt x="0" y="586320"/>
                </a:lnTo>
                <a:lnTo>
                  <a:pt x="9215" y="631969"/>
                </a:lnTo>
                <a:lnTo>
                  <a:pt x="34347" y="669245"/>
                </a:lnTo>
                <a:lnTo>
                  <a:pt x="71623" y="694377"/>
                </a:lnTo>
                <a:lnTo>
                  <a:pt x="117271" y="703592"/>
                </a:lnTo>
                <a:lnTo>
                  <a:pt x="1439760" y="703592"/>
                </a:lnTo>
                <a:lnTo>
                  <a:pt x="1485402" y="694377"/>
                </a:lnTo>
                <a:lnTo>
                  <a:pt x="1522674" y="669245"/>
                </a:lnTo>
                <a:lnTo>
                  <a:pt x="1547804" y="631969"/>
                </a:lnTo>
                <a:lnTo>
                  <a:pt x="1557020" y="586320"/>
                </a:lnTo>
                <a:lnTo>
                  <a:pt x="1557020" y="117271"/>
                </a:lnTo>
                <a:lnTo>
                  <a:pt x="1547804" y="71623"/>
                </a:lnTo>
                <a:lnTo>
                  <a:pt x="1522674" y="34347"/>
                </a:lnTo>
                <a:lnTo>
                  <a:pt x="1485402" y="9215"/>
                </a:lnTo>
                <a:lnTo>
                  <a:pt x="1439760" y="0"/>
                </a:lnTo>
                <a:close/>
              </a:path>
            </a:pathLst>
          </a:custGeom>
          <a:solidFill>
            <a:srgbClr val="CCCCFF"/>
          </a:solidFill>
        </p:spPr>
        <p:txBody>
          <a:bodyPr wrap="square" lIns="0" tIns="0" rIns="0" bIns="0" rtlCol="0"/>
          <a:lstStyle/>
          <a:p>
            <a:endParaRPr/>
          </a:p>
        </p:txBody>
      </p:sp>
      <p:sp>
        <p:nvSpPr>
          <p:cNvPr id="7" name="object 7"/>
          <p:cNvSpPr txBox="1"/>
          <p:nvPr/>
        </p:nvSpPr>
        <p:spPr>
          <a:xfrm>
            <a:off x="3192779" y="1901968"/>
            <a:ext cx="1427995" cy="450636"/>
          </a:xfrm>
          <a:prstGeom prst="rect">
            <a:avLst/>
          </a:prstGeom>
        </p:spPr>
        <p:txBody>
          <a:bodyPr vert="horz" wrap="square" lIns="0" tIns="0" rIns="0" bIns="0" rtlCol="0">
            <a:spAutoFit/>
          </a:bodyPr>
          <a:lstStyle/>
          <a:p>
            <a:pPr marL="12700" marR="5080">
              <a:lnSpc>
                <a:spcPct val="122000"/>
              </a:lnSpc>
            </a:pPr>
            <a:r>
              <a:rPr sz="1200" dirty="0">
                <a:latin typeface="Arial Unicode MS" panose="020B0604020202020204" charset="-122"/>
                <a:cs typeface="Arial Unicode MS" panose="020B0604020202020204" charset="-122"/>
              </a:rPr>
              <a:t>O nome de cada falante é registrado.</a:t>
            </a:r>
          </a:p>
        </p:txBody>
      </p:sp>
      <p:sp>
        <p:nvSpPr>
          <p:cNvPr id="8" name="object 8"/>
          <p:cNvSpPr/>
          <p:nvPr/>
        </p:nvSpPr>
        <p:spPr>
          <a:xfrm>
            <a:off x="6814064" y="2203332"/>
            <a:ext cx="1744345" cy="661035"/>
          </a:xfrm>
          <a:custGeom>
            <a:avLst/>
            <a:gdLst/>
            <a:ahLst/>
            <a:cxnLst/>
            <a:rect l="l" t="t" r="r" b="b"/>
            <a:pathLst>
              <a:path w="1744345" h="661035">
                <a:moveTo>
                  <a:pt x="1634172" y="0"/>
                </a:moveTo>
                <a:lnTo>
                  <a:pt x="110172" y="0"/>
                </a:lnTo>
                <a:lnTo>
                  <a:pt x="67288" y="8658"/>
                </a:lnTo>
                <a:lnTo>
                  <a:pt x="32269" y="32269"/>
                </a:lnTo>
                <a:lnTo>
                  <a:pt x="8658" y="67288"/>
                </a:lnTo>
                <a:lnTo>
                  <a:pt x="0" y="110172"/>
                </a:lnTo>
                <a:lnTo>
                  <a:pt x="0" y="550862"/>
                </a:lnTo>
                <a:lnTo>
                  <a:pt x="8658" y="593746"/>
                </a:lnTo>
                <a:lnTo>
                  <a:pt x="32269" y="628765"/>
                </a:lnTo>
                <a:lnTo>
                  <a:pt x="67288" y="652376"/>
                </a:lnTo>
                <a:lnTo>
                  <a:pt x="110172" y="661035"/>
                </a:lnTo>
                <a:lnTo>
                  <a:pt x="1634172" y="661035"/>
                </a:lnTo>
                <a:lnTo>
                  <a:pt x="1677056" y="652376"/>
                </a:lnTo>
                <a:lnTo>
                  <a:pt x="1712075" y="628765"/>
                </a:lnTo>
                <a:lnTo>
                  <a:pt x="1735686" y="593746"/>
                </a:lnTo>
                <a:lnTo>
                  <a:pt x="1744345" y="550862"/>
                </a:lnTo>
                <a:lnTo>
                  <a:pt x="1744345" y="110172"/>
                </a:lnTo>
                <a:lnTo>
                  <a:pt x="1735686" y="67288"/>
                </a:lnTo>
                <a:lnTo>
                  <a:pt x="1712075" y="32269"/>
                </a:lnTo>
                <a:lnTo>
                  <a:pt x="1677056" y="8658"/>
                </a:lnTo>
                <a:lnTo>
                  <a:pt x="1634172" y="0"/>
                </a:lnTo>
                <a:close/>
              </a:path>
            </a:pathLst>
          </a:custGeom>
          <a:solidFill>
            <a:srgbClr val="CCCCFF"/>
          </a:solidFill>
        </p:spPr>
        <p:txBody>
          <a:bodyPr wrap="square" lIns="0" tIns="0" rIns="0" bIns="0" rtlCol="0"/>
          <a:lstStyle/>
          <a:p>
            <a:endParaRPr/>
          </a:p>
        </p:txBody>
      </p:sp>
      <p:sp>
        <p:nvSpPr>
          <p:cNvPr id="9" name="object 9"/>
          <p:cNvSpPr txBox="1"/>
          <p:nvPr/>
        </p:nvSpPr>
        <p:spPr>
          <a:xfrm>
            <a:off x="6969125" y="2181225"/>
            <a:ext cx="1425575" cy="663575"/>
          </a:xfrm>
          <a:prstGeom prst="rect">
            <a:avLst/>
          </a:prstGeom>
        </p:spPr>
        <p:txBody>
          <a:bodyPr vert="horz" wrap="square" lIns="0" tIns="0" rIns="0" bIns="0" rtlCol="0">
            <a:spAutoFit/>
          </a:bodyPr>
          <a:lstStyle/>
          <a:p>
            <a:pPr marL="12700" marR="5080">
              <a:lnSpc>
                <a:spcPct val="120000"/>
              </a:lnSpc>
            </a:pPr>
            <a:r>
              <a:rPr sz="1200" dirty="0">
                <a:latin typeface="Arial Unicode MS" panose="020B0604020202020204" charset="-122"/>
                <a:cs typeface="Arial Unicode MS" panose="020B0604020202020204" charset="-122"/>
              </a:rPr>
              <a:t>Cada turno é adicionado em uma linha separada.</a:t>
            </a:r>
          </a:p>
        </p:txBody>
      </p:sp>
      <p:sp>
        <p:nvSpPr>
          <p:cNvPr id="10" name="object 10"/>
          <p:cNvSpPr/>
          <p:nvPr/>
        </p:nvSpPr>
        <p:spPr>
          <a:xfrm>
            <a:off x="8358530" y="3253371"/>
            <a:ext cx="1913255" cy="1125220"/>
          </a:xfrm>
          <a:custGeom>
            <a:avLst/>
            <a:gdLst/>
            <a:ahLst/>
            <a:cxnLst/>
            <a:rect l="l" t="t" r="r" b="b"/>
            <a:pathLst>
              <a:path w="1913254" h="1125220">
                <a:moveTo>
                  <a:pt x="1725714" y="0"/>
                </a:moveTo>
                <a:lnTo>
                  <a:pt x="187540" y="0"/>
                </a:lnTo>
                <a:lnTo>
                  <a:pt x="137683" y="6698"/>
                </a:lnTo>
                <a:lnTo>
                  <a:pt x="92883" y="25603"/>
                </a:lnTo>
                <a:lnTo>
                  <a:pt x="54927" y="54927"/>
                </a:lnTo>
                <a:lnTo>
                  <a:pt x="25603" y="92883"/>
                </a:lnTo>
                <a:lnTo>
                  <a:pt x="6698" y="137683"/>
                </a:lnTo>
                <a:lnTo>
                  <a:pt x="0" y="187540"/>
                </a:lnTo>
                <a:lnTo>
                  <a:pt x="0" y="937679"/>
                </a:lnTo>
                <a:lnTo>
                  <a:pt x="6698" y="987536"/>
                </a:lnTo>
                <a:lnTo>
                  <a:pt x="25603" y="1032336"/>
                </a:lnTo>
                <a:lnTo>
                  <a:pt x="54927" y="1070292"/>
                </a:lnTo>
                <a:lnTo>
                  <a:pt x="92883" y="1099616"/>
                </a:lnTo>
                <a:lnTo>
                  <a:pt x="137683" y="1118521"/>
                </a:lnTo>
                <a:lnTo>
                  <a:pt x="187540" y="1125220"/>
                </a:lnTo>
                <a:lnTo>
                  <a:pt x="1725714" y="1125220"/>
                </a:lnTo>
                <a:lnTo>
                  <a:pt x="1775571" y="1118521"/>
                </a:lnTo>
                <a:lnTo>
                  <a:pt x="1820371" y="1099616"/>
                </a:lnTo>
                <a:lnTo>
                  <a:pt x="1858327" y="1070292"/>
                </a:lnTo>
                <a:lnTo>
                  <a:pt x="1887651" y="1032336"/>
                </a:lnTo>
                <a:lnTo>
                  <a:pt x="1906556" y="987536"/>
                </a:lnTo>
                <a:lnTo>
                  <a:pt x="1913255" y="937679"/>
                </a:lnTo>
                <a:lnTo>
                  <a:pt x="1913255" y="187540"/>
                </a:lnTo>
                <a:lnTo>
                  <a:pt x="1906556" y="137683"/>
                </a:lnTo>
                <a:lnTo>
                  <a:pt x="1887651" y="92883"/>
                </a:lnTo>
                <a:lnTo>
                  <a:pt x="1858327" y="54927"/>
                </a:lnTo>
                <a:lnTo>
                  <a:pt x="1820371" y="25603"/>
                </a:lnTo>
                <a:lnTo>
                  <a:pt x="1775571" y="6698"/>
                </a:lnTo>
                <a:lnTo>
                  <a:pt x="1725714" y="0"/>
                </a:lnTo>
                <a:close/>
              </a:path>
            </a:pathLst>
          </a:custGeom>
          <a:solidFill>
            <a:srgbClr val="CCCCFF"/>
          </a:solidFill>
        </p:spPr>
        <p:txBody>
          <a:bodyPr wrap="square" lIns="0" tIns="0" rIns="0" bIns="0" rtlCol="0"/>
          <a:lstStyle/>
          <a:p>
            <a:endParaRPr/>
          </a:p>
        </p:txBody>
      </p:sp>
      <p:sp>
        <p:nvSpPr>
          <p:cNvPr id="11" name="object 11"/>
          <p:cNvSpPr txBox="1"/>
          <p:nvPr/>
        </p:nvSpPr>
        <p:spPr>
          <a:xfrm>
            <a:off x="8511613" y="3248025"/>
            <a:ext cx="1690370" cy="1106170"/>
          </a:xfrm>
          <a:prstGeom prst="rect">
            <a:avLst/>
          </a:prstGeom>
        </p:spPr>
        <p:txBody>
          <a:bodyPr vert="horz" wrap="square" lIns="0" tIns="635" rIns="0" bIns="0" rtlCol="0">
            <a:spAutoFit/>
          </a:bodyPr>
          <a:lstStyle/>
          <a:p>
            <a:pPr marL="12700" marR="5080">
              <a:lnSpc>
                <a:spcPct val="120000"/>
              </a:lnSpc>
              <a:spcBef>
                <a:spcPts val="5"/>
              </a:spcBef>
            </a:pPr>
            <a:r>
              <a:rPr sz="1200" dirty="0">
                <a:latin typeface="Arial Unicode MS" panose="020B0604020202020204" charset="-122"/>
                <a:cs typeface="Arial Unicode MS" panose="020B0604020202020204" charset="-122"/>
              </a:rPr>
              <a:t>Você pode identificar o código verificando o que foi dito em relação ao quadro de codificação na Seção 1</a:t>
            </a:r>
            <a:r>
              <a:rPr lang="en-US" sz="1200" dirty="0">
                <a:latin typeface="Arial Unicode MS" panose="020B0604020202020204" charset="-122"/>
                <a:cs typeface="Arial Unicode MS" panose="020B0604020202020204" charset="-122"/>
              </a:rPr>
              <a:t>.</a:t>
            </a:r>
          </a:p>
        </p:txBody>
      </p:sp>
      <p:sp>
        <p:nvSpPr>
          <p:cNvPr id="14" name="object 14"/>
          <p:cNvSpPr/>
          <p:nvPr/>
        </p:nvSpPr>
        <p:spPr>
          <a:xfrm>
            <a:off x="2704744" y="2247750"/>
            <a:ext cx="1305064" cy="1305075"/>
          </a:xfrm>
          <a:prstGeom prst="rect">
            <a:avLst/>
          </a:prstGeom>
          <a:blipFill>
            <a:blip r:embed="rId3" cstate="print"/>
            <a:stretch>
              <a:fillRect/>
            </a:stretch>
          </a:blipFill>
        </p:spPr>
        <p:txBody>
          <a:bodyPr wrap="square" lIns="0" tIns="0" rIns="0" bIns="0" rtlCol="0"/>
          <a:lstStyle/>
          <a:p>
            <a:endParaRPr/>
          </a:p>
        </p:txBody>
      </p:sp>
      <p:sp>
        <p:nvSpPr>
          <p:cNvPr id="18" name="object 18"/>
          <p:cNvSpPr/>
          <p:nvPr/>
        </p:nvSpPr>
        <p:spPr>
          <a:xfrm>
            <a:off x="5723166" y="2141760"/>
            <a:ext cx="831919" cy="485646"/>
          </a:xfrm>
          <a:prstGeom prst="rect">
            <a:avLst/>
          </a:prstGeom>
          <a:blipFill>
            <a:blip r:embed="rId4" cstate="print"/>
            <a:stretch>
              <a:fillRect/>
            </a:stretch>
          </a:blipFill>
        </p:spPr>
        <p:txBody>
          <a:bodyPr wrap="square" lIns="0" tIns="0" rIns="0" bIns="0" rtlCol="0"/>
          <a:lstStyle/>
          <a:p>
            <a:endParaRPr/>
          </a:p>
        </p:txBody>
      </p:sp>
      <p:sp>
        <p:nvSpPr>
          <p:cNvPr id="19" name="object 19"/>
          <p:cNvSpPr/>
          <p:nvPr/>
        </p:nvSpPr>
        <p:spPr>
          <a:xfrm>
            <a:off x="5896305" y="1986529"/>
            <a:ext cx="1317560" cy="1317555"/>
          </a:xfrm>
          <a:prstGeom prst="rect">
            <a:avLst/>
          </a:prstGeom>
          <a:blipFill>
            <a:blip r:embed="rId5" cstate="print"/>
            <a:stretch>
              <a:fillRect/>
            </a:stretch>
          </a:blipFill>
        </p:spPr>
        <p:txBody>
          <a:bodyPr wrap="square" lIns="0" tIns="0" rIns="0" bIns="0" rtlCol="0"/>
          <a:lstStyle/>
          <a:p>
            <a:endParaRPr/>
          </a:p>
        </p:txBody>
      </p:sp>
      <p:sp>
        <p:nvSpPr>
          <p:cNvPr id="23" name="object 23"/>
          <p:cNvSpPr/>
          <p:nvPr/>
        </p:nvSpPr>
        <p:spPr>
          <a:xfrm>
            <a:off x="9084667" y="4453291"/>
            <a:ext cx="329105" cy="1351149"/>
          </a:xfrm>
          <a:prstGeom prst="rect">
            <a:avLst/>
          </a:prstGeom>
          <a:blipFill>
            <a:blip r:embed="rId6" cstate="print"/>
            <a:stretch>
              <a:fillRect/>
            </a:stretch>
          </a:blipFill>
        </p:spPr>
        <p:txBody>
          <a:bodyPr wrap="square" lIns="0" tIns="0" rIns="0" bIns="0" rtlCol="0"/>
          <a:lstStyle/>
          <a:p>
            <a:endParaRPr/>
          </a:p>
        </p:txBody>
      </p:sp>
      <p:sp>
        <p:nvSpPr>
          <p:cNvPr id="24" name="object 24"/>
          <p:cNvSpPr/>
          <p:nvPr/>
        </p:nvSpPr>
        <p:spPr>
          <a:xfrm>
            <a:off x="7733524" y="4025466"/>
            <a:ext cx="1680248" cy="1680252"/>
          </a:xfrm>
          <a:prstGeom prst="rect">
            <a:avLst/>
          </a:prstGeom>
          <a:blipFill>
            <a:blip r:embed="rId7" cstate="print"/>
            <a:stretch>
              <a:fillRect/>
            </a:stretch>
          </a:blipFill>
        </p:spPr>
        <p:txBody>
          <a:bodyPr wrap="square" lIns="0" tIns="0" rIns="0" bIns="0" rtlCol="0"/>
          <a:lstStyle/>
          <a:p>
            <a:endParaRPr/>
          </a:p>
        </p:txBody>
      </p:sp>
      <p:sp>
        <p:nvSpPr>
          <p:cNvPr id="28" name="object 28"/>
          <p:cNvSpPr/>
          <p:nvPr/>
        </p:nvSpPr>
        <p:spPr>
          <a:xfrm>
            <a:off x="1378242" y="3665249"/>
            <a:ext cx="550283" cy="790653"/>
          </a:xfrm>
          <a:prstGeom prst="rect">
            <a:avLst/>
          </a:prstGeom>
          <a:blipFill>
            <a:blip r:embed="rId8" cstate="print"/>
            <a:stretch>
              <a:fillRect/>
            </a:stretch>
          </a:blipFill>
        </p:spPr>
        <p:txBody>
          <a:bodyPr wrap="square" lIns="0" tIns="0" rIns="0" bIns="0" rtlCol="0"/>
          <a:lstStyle/>
          <a:p>
            <a:endParaRPr/>
          </a:p>
        </p:txBody>
      </p:sp>
      <p:sp>
        <p:nvSpPr>
          <p:cNvPr id="29" name="object 29"/>
          <p:cNvSpPr/>
          <p:nvPr/>
        </p:nvSpPr>
        <p:spPr>
          <a:xfrm>
            <a:off x="1403839" y="2748497"/>
            <a:ext cx="1340929" cy="1340932"/>
          </a:xfrm>
          <a:prstGeom prst="rect">
            <a:avLst/>
          </a:prstGeom>
          <a:blipFill>
            <a:blip r:embed="rId9" cstate="print"/>
            <a:stretch>
              <a:fillRect/>
            </a:stretch>
          </a:blipFill>
        </p:spPr>
        <p:txBody>
          <a:bodyPr wrap="square" lIns="0" tIns="0" rIns="0" bIns="0" rtlCol="0"/>
          <a:lstStyle/>
          <a:p>
            <a:endParaRPr/>
          </a:p>
        </p:txBody>
      </p:sp>
      <p:sp>
        <p:nvSpPr>
          <p:cNvPr id="32" name="object 32"/>
          <p:cNvSpPr txBox="1">
            <a:spLocks noGrp="1"/>
          </p:cNvSpPr>
          <p:nvPr>
            <p:ph type="sldNum" sz="quarter" idx="7"/>
          </p:nvPr>
        </p:nvSpPr>
        <p:spPr>
          <a:prstGeom prst="rect">
            <a:avLst/>
          </a:prstGeom>
        </p:spPr>
        <p:txBody>
          <a:bodyPr vert="horz" wrap="square" lIns="0" tIns="635" rIns="0" bIns="0" rtlCol="0">
            <a:spAutoFit/>
          </a:bodyPr>
          <a:lstStyle/>
          <a:p>
            <a:pPr marL="25400">
              <a:lnSpc>
                <a:spcPct val="100000"/>
              </a:lnSpc>
              <a:spcBef>
                <a:spcPts val="5"/>
              </a:spcBef>
            </a:pPr>
            <a:r>
              <a:rPr dirty="0"/>
              <a:t>28</a:t>
            </a:r>
          </a:p>
        </p:txBody>
      </p:sp>
      <p:graphicFrame>
        <p:nvGraphicFramePr>
          <p:cNvPr id="12" name="Table 11"/>
          <p:cNvGraphicFramePr>
            <a:graphicFrameLocks noGrp="1"/>
          </p:cNvGraphicFramePr>
          <p:nvPr>
            <p:extLst>
              <p:ext uri="{D42A27DB-BD31-4B8C-83A1-F6EECF244321}">
                <p14:modId xmlns:p14="http://schemas.microsoft.com/office/powerpoint/2010/main" val="2364903634"/>
              </p:ext>
            </p:extLst>
          </p:nvPr>
        </p:nvGraphicFramePr>
        <p:xfrm>
          <a:off x="2412463" y="3188492"/>
          <a:ext cx="5867401" cy="4023360"/>
        </p:xfrm>
        <a:graphic>
          <a:graphicData uri="http://schemas.openxmlformats.org/drawingml/2006/table">
            <a:tbl>
              <a:tblPr>
                <a:tableStyleId>{5C22544A-7EE6-4342-B048-85BDC9FD1C3A}</a:tableStyleId>
              </a:tblPr>
              <a:tblGrid>
                <a:gridCol w="489162">
                  <a:extLst>
                    <a:ext uri="{9D8B030D-6E8A-4147-A177-3AD203B41FA5}">
                      <a16:colId xmlns:a16="http://schemas.microsoft.com/office/drawing/2014/main" val="20000"/>
                    </a:ext>
                  </a:extLst>
                </a:gridCol>
                <a:gridCol w="814070">
                  <a:extLst>
                    <a:ext uri="{9D8B030D-6E8A-4147-A177-3AD203B41FA5}">
                      <a16:colId xmlns:a16="http://schemas.microsoft.com/office/drawing/2014/main" val="20001"/>
                    </a:ext>
                  </a:extLst>
                </a:gridCol>
                <a:gridCol w="3718618">
                  <a:extLst>
                    <a:ext uri="{9D8B030D-6E8A-4147-A177-3AD203B41FA5}">
                      <a16:colId xmlns:a16="http://schemas.microsoft.com/office/drawing/2014/main" val="20002"/>
                    </a:ext>
                  </a:extLst>
                </a:gridCol>
                <a:gridCol w="845551">
                  <a:extLst>
                    <a:ext uri="{9D8B030D-6E8A-4147-A177-3AD203B41FA5}">
                      <a16:colId xmlns:a16="http://schemas.microsoft.com/office/drawing/2014/main" val="20003"/>
                    </a:ext>
                  </a:extLst>
                </a:gridCol>
              </a:tblGrid>
              <a:tr h="0">
                <a:tc>
                  <a:txBody>
                    <a:bodyPr/>
                    <a:lstStyle/>
                    <a:p>
                      <a:r>
                        <a:rPr lang="en-GB" sz="1200" dirty="0">
                          <a:effectLst/>
                        </a:rPr>
                        <a:t>223</a:t>
                      </a:r>
                      <a:endParaRPr lang="en-GB" sz="1200" dirty="0">
                        <a:effectLst/>
                        <a:latin typeface="Calibri" panose="020F0502020204030204" charset="0"/>
                        <a:ea typeface="Calibri" panose="020F0502020204030204" charset="0"/>
                      </a:endParaRPr>
                    </a:p>
                  </a:txBody>
                  <a:tcPr marL="68580" marR="68580" marT="0" marB="0">
                    <a:solidFill>
                      <a:schemeClr val="accent6">
                        <a:lumMod val="20000"/>
                        <a:lumOff val="80000"/>
                      </a:schemeClr>
                    </a:solidFill>
                  </a:tcPr>
                </a:tc>
                <a:tc>
                  <a:txBody>
                    <a:bodyPr/>
                    <a:lstStyle/>
                    <a:p>
                      <a:r>
                        <a:rPr lang="en-GB" sz="1200">
                          <a:effectLst/>
                        </a:rPr>
                        <a:t>Matthew</a:t>
                      </a:r>
                      <a:endParaRPr lang="en-GB" sz="1200">
                        <a:effectLst/>
                        <a:latin typeface="Calibri" panose="020F0502020204030204" charset="0"/>
                        <a:ea typeface="Calibri" panose="020F0502020204030204" charset="0"/>
                      </a:endParaRPr>
                    </a:p>
                  </a:txBody>
                  <a:tcPr marL="68580" marR="68580" marT="0" marB="0">
                    <a:solidFill>
                      <a:schemeClr val="accent6">
                        <a:lumMod val="20000"/>
                        <a:lumOff val="80000"/>
                      </a:schemeClr>
                    </a:solidFill>
                  </a:tcPr>
                </a:tc>
                <a:tc>
                  <a:txBody>
                    <a:bodyPr/>
                    <a:lstStyle/>
                    <a:p>
                      <a:r>
                        <a:rPr lang="en-GB" sz="1200" dirty="0">
                          <a:effectLst/>
                        </a:rPr>
                        <a:t>Se você olhasse para isso, 300 gramas estariam muito mais próximas de 500, como Aria disse, do que estariam de 0 quilogramas. </a:t>
                      </a:r>
                      <a:r>
                        <a:rPr lang="en-GB" sz="1200" dirty="0" err="1">
                          <a:effectLst/>
                        </a:rPr>
                        <a:t>Então</a:t>
                      </a:r>
                      <a:r>
                        <a:rPr lang="en-GB" sz="1200" dirty="0">
                          <a:effectLst/>
                        </a:rPr>
                        <a:t>, </a:t>
                      </a:r>
                      <a:r>
                        <a:rPr lang="en-GB" sz="1200" dirty="0" err="1">
                          <a:effectLst/>
                        </a:rPr>
                        <a:t>seria</a:t>
                      </a:r>
                      <a:r>
                        <a:rPr lang="en-GB" sz="1200" dirty="0">
                          <a:effectLst/>
                        </a:rPr>
                        <a:t>, eu acho que estaria mais adiante. </a:t>
                      </a:r>
                    </a:p>
                  </a:txBody>
                  <a:tcPr marL="68580" marR="68580" marT="0" marB="0">
                    <a:solidFill>
                      <a:schemeClr val="accent6">
                        <a:lumMod val="20000"/>
                        <a:lumOff val="80000"/>
                      </a:schemeClr>
                    </a:solidFill>
                  </a:tcPr>
                </a:tc>
                <a:tc>
                  <a:txBody>
                    <a:bodyPr/>
                    <a:lstStyle/>
                    <a:p>
                      <a:r>
                        <a:rPr lang="en-GB" sz="1100" dirty="0">
                          <a:effectLst/>
                        </a:rPr>
                        <a:t>TRE, Q</a:t>
                      </a:r>
                      <a:endParaRPr lang="en-GB" sz="1200" dirty="0">
                        <a:effectLst/>
                        <a:latin typeface="Calibri" panose="020F0502020204030204" charset="0"/>
                        <a:ea typeface="Calibri" panose="020F0502020204030204"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10000"/>
                  </a:ext>
                </a:extLst>
              </a:tr>
              <a:tr h="0">
                <a:tc>
                  <a:txBody>
                    <a:bodyPr/>
                    <a:lstStyle/>
                    <a:p>
                      <a:r>
                        <a:rPr lang="en-GB" sz="1200">
                          <a:effectLst/>
                        </a:rPr>
                        <a:t>224</a:t>
                      </a:r>
                      <a:endParaRPr lang="en-GB" sz="1200">
                        <a:effectLst/>
                        <a:latin typeface="Calibri" panose="020F0502020204030204" charset="0"/>
                        <a:ea typeface="Calibri" panose="020F0502020204030204" charset="0"/>
                      </a:endParaRPr>
                    </a:p>
                  </a:txBody>
                  <a:tcPr marL="68580" marR="68580" marT="0" marB="0">
                    <a:solidFill>
                      <a:schemeClr val="accent6">
                        <a:lumMod val="20000"/>
                        <a:lumOff val="80000"/>
                      </a:schemeClr>
                    </a:solidFill>
                  </a:tcPr>
                </a:tc>
                <a:tc>
                  <a:txBody>
                    <a:bodyPr/>
                    <a:lstStyle/>
                    <a:p>
                      <a:r>
                        <a:rPr lang="en-GB" sz="1200" dirty="0">
                          <a:effectLst/>
                        </a:rPr>
                        <a:t>Professor</a:t>
                      </a:r>
                    </a:p>
                  </a:txBody>
                  <a:tcPr marL="68580" marR="68580" marT="0" marB="0">
                    <a:solidFill>
                      <a:schemeClr val="accent6">
                        <a:lumMod val="20000"/>
                        <a:lumOff val="80000"/>
                      </a:schemeClr>
                    </a:solidFill>
                  </a:tcPr>
                </a:tc>
                <a:tc>
                  <a:txBody>
                    <a:bodyPr/>
                    <a:lstStyle/>
                    <a:p>
                      <a:r>
                        <a:rPr lang="en-GB" sz="1200">
                          <a:effectLst/>
                        </a:rPr>
                        <a:t>Então você discorda de onde está indo no momento. Você gostaria que fosse movido mais perto de 500?</a:t>
                      </a:r>
                    </a:p>
                  </a:txBody>
                  <a:tcPr marL="68580" marR="68580" marT="0" marB="0">
                    <a:solidFill>
                      <a:schemeClr val="accent6">
                        <a:lumMod val="20000"/>
                        <a:lumOff val="80000"/>
                      </a:schemeClr>
                    </a:solidFill>
                  </a:tcPr>
                </a:tc>
                <a:tc>
                  <a:txBody>
                    <a:bodyPr/>
                    <a:lstStyle/>
                    <a:p>
                      <a:r>
                        <a:rPr lang="en-GB" sz="1100" dirty="0">
                          <a:effectLst/>
                          <a:latin typeface="Calibri" panose="020F0502020204030204" charset="0"/>
                          <a:ea typeface="Calibri" panose="020F0502020204030204" charset="0"/>
                        </a:rPr>
                        <a:t>CD</a:t>
                      </a:r>
                      <a:endParaRPr lang="en-GB" sz="1200" dirty="0">
                        <a:effectLst/>
                        <a:latin typeface="Calibri" panose="020F0502020204030204" charset="0"/>
                        <a:ea typeface="Calibri" panose="020F0502020204030204"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10001"/>
                  </a:ext>
                </a:extLst>
              </a:tr>
              <a:tr h="0">
                <a:tc>
                  <a:txBody>
                    <a:bodyPr/>
                    <a:lstStyle/>
                    <a:p>
                      <a:r>
                        <a:rPr lang="en-GB" sz="1200">
                          <a:effectLst/>
                        </a:rPr>
                        <a:t>225</a:t>
                      </a:r>
                      <a:endParaRPr lang="en-GB" sz="1200">
                        <a:effectLst/>
                        <a:latin typeface="Calibri" panose="020F0502020204030204" charset="0"/>
                        <a:ea typeface="Calibri" panose="020F0502020204030204" charset="0"/>
                      </a:endParaRPr>
                    </a:p>
                  </a:txBody>
                  <a:tcPr marL="68580" marR="68580" marT="0" marB="0">
                    <a:solidFill>
                      <a:schemeClr val="accent6">
                        <a:lumMod val="20000"/>
                        <a:lumOff val="80000"/>
                      </a:schemeClr>
                    </a:solidFill>
                  </a:tcPr>
                </a:tc>
                <a:tc>
                  <a:txBody>
                    <a:bodyPr/>
                    <a:lstStyle/>
                    <a:p>
                      <a:r>
                        <a:rPr lang="en-GB" sz="1200" dirty="0">
                          <a:effectLst/>
                        </a:rPr>
                        <a:t>Aria</a:t>
                      </a:r>
                      <a:endParaRPr lang="en-GB" sz="1200" dirty="0">
                        <a:effectLst/>
                        <a:latin typeface="Calibri" panose="020F0502020204030204" charset="0"/>
                        <a:ea typeface="Calibri" panose="020F0502020204030204" charset="0"/>
                      </a:endParaRPr>
                    </a:p>
                  </a:txBody>
                  <a:tcPr marL="68580" marR="68580" marT="0" marB="0">
                    <a:solidFill>
                      <a:schemeClr val="accent6">
                        <a:lumMod val="20000"/>
                        <a:lumOff val="80000"/>
                      </a:schemeClr>
                    </a:solidFill>
                  </a:tcPr>
                </a:tc>
                <a:tc>
                  <a:txBody>
                    <a:bodyPr/>
                    <a:lstStyle/>
                    <a:p>
                      <a:r>
                        <a:rPr lang="en-GB" sz="1200" dirty="0" err="1">
                          <a:effectLst/>
                        </a:rPr>
                        <a:t>Acho</a:t>
                      </a:r>
                      <a:r>
                        <a:rPr lang="en-GB" sz="1200" dirty="0">
                          <a:effectLst/>
                        </a:rPr>
                        <a:t> </a:t>
                      </a:r>
                      <a:r>
                        <a:rPr lang="en-GB" sz="1200" dirty="0" err="1">
                          <a:effectLst/>
                        </a:rPr>
                        <a:t>que</a:t>
                      </a:r>
                      <a:r>
                        <a:rPr lang="en-GB" sz="1200" dirty="0">
                          <a:effectLst/>
                        </a:rPr>
                        <a:t> </a:t>
                      </a:r>
                      <a:r>
                        <a:rPr lang="en-GB" sz="1200" dirty="0" err="1">
                          <a:effectLst/>
                        </a:rPr>
                        <a:t>concordo</a:t>
                      </a:r>
                      <a:r>
                        <a:rPr lang="en-GB" sz="1200" dirty="0">
                          <a:effectLst/>
                        </a:rPr>
                        <a:t> com Matthew</a:t>
                      </a:r>
                    </a:p>
                  </a:txBody>
                  <a:tcPr marL="68580" marR="68580" marT="0" marB="0">
                    <a:solidFill>
                      <a:schemeClr val="accent6">
                        <a:lumMod val="20000"/>
                        <a:lumOff val="80000"/>
                      </a:schemeClr>
                    </a:solidFill>
                  </a:tcPr>
                </a:tc>
                <a:tc>
                  <a:txBody>
                    <a:bodyPr/>
                    <a:lstStyle/>
                    <a:p>
                      <a:r>
                        <a:rPr lang="en-GB" sz="1200">
                          <a:effectLst/>
                        </a:rPr>
                        <a:t> </a:t>
                      </a:r>
                      <a:endParaRPr lang="en-GB" sz="1200">
                        <a:effectLst/>
                        <a:latin typeface="Calibri" panose="020F0502020204030204" charset="0"/>
                        <a:ea typeface="Calibri" panose="020F0502020204030204"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10002"/>
                  </a:ext>
                </a:extLst>
              </a:tr>
              <a:tr h="0">
                <a:tc>
                  <a:txBody>
                    <a:bodyPr/>
                    <a:lstStyle/>
                    <a:p>
                      <a:r>
                        <a:rPr lang="en-GB" sz="1200">
                          <a:effectLst/>
                        </a:rPr>
                        <a:t>226</a:t>
                      </a:r>
                      <a:endParaRPr lang="en-GB" sz="1200">
                        <a:effectLst/>
                        <a:latin typeface="Calibri" panose="020F0502020204030204" charset="0"/>
                        <a:ea typeface="Calibri" panose="020F0502020204030204" charset="0"/>
                      </a:endParaRPr>
                    </a:p>
                  </a:txBody>
                  <a:tcPr marL="68580" marR="68580" marT="0" marB="0">
                    <a:solidFill>
                      <a:schemeClr val="accent6">
                        <a:lumMod val="20000"/>
                        <a:lumOff val="80000"/>
                      </a:schemeClr>
                    </a:solidFill>
                  </a:tcPr>
                </a:tc>
                <a:tc>
                  <a:txBody>
                    <a:bodyPr/>
                    <a:lstStyle/>
                    <a:p>
                      <a:r>
                        <a:rPr lang="en-GB" sz="1200">
                          <a:effectLst/>
                        </a:rPr>
                        <a:t>Professor</a:t>
                      </a:r>
                    </a:p>
                  </a:txBody>
                  <a:tcPr marL="68580" marR="68580" marT="0" marB="0">
                    <a:solidFill>
                      <a:schemeClr val="accent6">
                        <a:lumMod val="20000"/>
                        <a:lumOff val="80000"/>
                      </a:schemeClr>
                    </a:solidFill>
                  </a:tcPr>
                </a:tc>
                <a:tc>
                  <a:txBody>
                    <a:bodyPr/>
                    <a:lstStyle/>
                    <a:p>
                      <a:r>
                        <a:rPr lang="en-GB" sz="1200">
                          <a:effectLst/>
                        </a:rPr>
                        <a:t>Você concorda com Matthew. Continue então, mova se quiser.</a:t>
                      </a:r>
                    </a:p>
                  </a:txBody>
                  <a:tcPr marL="68580" marR="68580" marT="0" marB="0">
                    <a:solidFill>
                      <a:schemeClr val="accent6">
                        <a:lumMod val="20000"/>
                        <a:lumOff val="80000"/>
                      </a:schemeClr>
                    </a:solidFill>
                  </a:tcPr>
                </a:tc>
                <a:tc>
                  <a:txBody>
                    <a:bodyPr/>
                    <a:lstStyle/>
                    <a:p>
                      <a:r>
                        <a:rPr lang="en-GB" sz="1100" dirty="0">
                          <a:effectLst/>
                        </a:rPr>
                        <a:t>CRE</a:t>
                      </a:r>
                      <a:endParaRPr lang="en-GB" sz="1200" dirty="0">
                        <a:effectLst/>
                        <a:latin typeface="Calibri" panose="020F0502020204030204" charset="0"/>
                        <a:ea typeface="Calibri" panose="020F0502020204030204"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10003"/>
                  </a:ext>
                </a:extLst>
              </a:tr>
              <a:tr h="0">
                <a:tc gridSpan="3">
                  <a:txBody>
                    <a:bodyPr/>
                    <a:lstStyle/>
                    <a:p>
                      <a:r>
                        <a:rPr lang="en-GB" sz="1200" dirty="0">
                          <a:effectLst/>
                        </a:rPr>
                        <a:t>Após algumas rodadas, um estudante colocou 0,9 kg na reta numérica. Outro aluno está hesitante sobre a resposta anterior e questiona o posicionamento da seguinte forma...</a:t>
                      </a:r>
                    </a:p>
                  </a:txBody>
                  <a:tcPr marL="68580" marR="68580" marT="0" marB="0">
                    <a:solidFill>
                      <a:schemeClr val="accent6">
                        <a:lumMod val="20000"/>
                        <a:lumOff val="80000"/>
                      </a:schemeClr>
                    </a:solidFill>
                  </a:tcPr>
                </a:tc>
                <a:tc hMerge="1">
                  <a:txBody>
                    <a:bodyPr/>
                    <a:lstStyle/>
                    <a:p>
                      <a:endParaRPr lang="en-US"/>
                    </a:p>
                  </a:txBody>
                  <a:tcPr/>
                </a:tc>
                <a:tc hMerge="1">
                  <a:txBody>
                    <a:bodyPr/>
                    <a:lstStyle/>
                    <a:p>
                      <a:endParaRPr lang="en-US"/>
                    </a:p>
                  </a:txBody>
                  <a:tcPr/>
                </a:tc>
                <a:tc>
                  <a:txBody>
                    <a:bodyPr/>
                    <a:lstStyle/>
                    <a:p>
                      <a:r>
                        <a:rPr lang="en-GB" sz="1200">
                          <a:effectLst/>
                        </a:rPr>
                        <a:t> </a:t>
                      </a:r>
                      <a:endParaRPr lang="en-GB" sz="1200">
                        <a:effectLst/>
                        <a:latin typeface="Calibri" panose="020F0502020204030204" charset="0"/>
                        <a:ea typeface="Calibri" panose="020F0502020204030204"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10004"/>
                  </a:ext>
                </a:extLst>
              </a:tr>
              <a:tr h="365760">
                <a:tc>
                  <a:txBody>
                    <a:bodyPr/>
                    <a:lstStyle/>
                    <a:p>
                      <a:r>
                        <a:rPr lang="en-GB" sz="1200">
                          <a:effectLst/>
                        </a:rPr>
                        <a:t>268</a:t>
                      </a:r>
                      <a:endParaRPr lang="en-GB" sz="1200">
                        <a:effectLst/>
                        <a:latin typeface="Calibri" panose="020F0502020204030204" charset="0"/>
                        <a:ea typeface="Calibri" panose="020F0502020204030204" charset="0"/>
                      </a:endParaRPr>
                    </a:p>
                  </a:txBody>
                  <a:tcPr marL="68580" marR="68580" marT="0" marB="0">
                    <a:solidFill>
                      <a:schemeClr val="accent6">
                        <a:lumMod val="20000"/>
                        <a:lumOff val="80000"/>
                      </a:schemeClr>
                    </a:solidFill>
                  </a:tcPr>
                </a:tc>
                <a:tc>
                  <a:txBody>
                    <a:bodyPr/>
                    <a:lstStyle/>
                    <a:p>
                      <a:r>
                        <a:rPr lang="en-GB" sz="1200">
                          <a:effectLst/>
                        </a:rPr>
                        <a:t>Dillis</a:t>
                      </a:r>
                      <a:endParaRPr lang="en-GB" sz="1200">
                        <a:effectLst/>
                        <a:latin typeface="Calibri" panose="020F0502020204030204" charset="0"/>
                        <a:ea typeface="Calibri" panose="020F0502020204030204" charset="0"/>
                      </a:endParaRPr>
                    </a:p>
                  </a:txBody>
                  <a:tcPr marL="68580" marR="68580" marT="0" marB="0">
                    <a:solidFill>
                      <a:schemeClr val="accent6">
                        <a:lumMod val="20000"/>
                        <a:lumOff val="80000"/>
                      </a:schemeClr>
                    </a:solidFill>
                  </a:tcPr>
                </a:tc>
                <a:tc>
                  <a:txBody>
                    <a:bodyPr/>
                    <a:lstStyle/>
                    <a:p>
                      <a:r>
                        <a:rPr lang="en-GB" sz="1200" dirty="0">
                          <a:effectLst/>
                        </a:rPr>
                        <a:t>Acho </a:t>
                      </a:r>
                      <a:r>
                        <a:rPr lang="en-GB" sz="1200" dirty="0" err="1">
                          <a:effectLst/>
                        </a:rPr>
                        <a:t>que</a:t>
                      </a:r>
                      <a:r>
                        <a:rPr lang="en-GB" sz="1200" dirty="0">
                          <a:effectLst/>
                        </a:rPr>
                        <a:t> </a:t>
                      </a:r>
                      <a:r>
                        <a:rPr lang="en-GB" sz="1200" dirty="0" err="1">
                          <a:effectLst/>
                        </a:rPr>
                        <a:t>será</a:t>
                      </a:r>
                      <a:r>
                        <a:rPr lang="en-GB" sz="1200" dirty="0">
                          <a:effectLst/>
                        </a:rPr>
                        <a:t>, porque 0 é maior que 0.9, é 0 maior que 0.9? Seria antes do 0 quilograma? </a:t>
                      </a:r>
                    </a:p>
                  </a:txBody>
                  <a:tcPr marL="68580" marR="68580" marT="0" marB="0">
                    <a:solidFill>
                      <a:schemeClr val="accent6">
                        <a:lumMod val="20000"/>
                        <a:lumOff val="80000"/>
                      </a:schemeClr>
                    </a:solidFill>
                  </a:tcPr>
                </a:tc>
                <a:tc>
                  <a:txBody>
                    <a:bodyPr/>
                    <a:lstStyle/>
                    <a:p>
                      <a:r>
                        <a:rPr lang="en-GB" sz="1050" dirty="0">
                          <a:effectLst/>
                        </a:rPr>
                        <a:t> TR</a:t>
                      </a:r>
                      <a:endParaRPr lang="en-GB" sz="1200" dirty="0">
                        <a:effectLst/>
                        <a:latin typeface="Calibri" panose="020F0502020204030204" charset="0"/>
                        <a:ea typeface="Calibri" panose="020F0502020204030204"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10005"/>
                  </a:ext>
                </a:extLst>
              </a:tr>
              <a:tr h="0">
                <a:tc>
                  <a:txBody>
                    <a:bodyPr/>
                    <a:lstStyle/>
                    <a:p>
                      <a:r>
                        <a:rPr lang="en-GB" sz="1200">
                          <a:effectLst/>
                        </a:rPr>
                        <a:t>269</a:t>
                      </a:r>
                      <a:endParaRPr lang="en-GB" sz="1200">
                        <a:effectLst/>
                        <a:latin typeface="Calibri" panose="020F0502020204030204" charset="0"/>
                        <a:ea typeface="Calibri" panose="020F0502020204030204" charset="0"/>
                      </a:endParaRPr>
                    </a:p>
                  </a:txBody>
                  <a:tcPr marL="68580" marR="68580" marT="0" marB="0">
                    <a:solidFill>
                      <a:schemeClr val="accent6">
                        <a:lumMod val="20000"/>
                        <a:lumOff val="80000"/>
                      </a:schemeClr>
                    </a:solidFill>
                  </a:tcPr>
                </a:tc>
                <a:tc>
                  <a:txBody>
                    <a:bodyPr/>
                    <a:lstStyle/>
                    <a:p>
                      <a:r>
                        <a:rPr lang="en-GB" sz="1200">
                          <a:effectLst/>
                        </a:rPr>
                        <a:t>Professor</a:t>
                      </a:r>
                    </a:p>
                  </a:txBody>
                  <a:tcPr marL="68580" marR="68580" marT="0" marB="0">
                    <a:solidFill>
                      <a:schemeClr val="accent6">
                        <a:lumMod val="20000"/>
                        <a:lumOff val="80000"/>
                      </a:schemeClr>
                    </a:solidFill>
                  </a:tcPr>
                </a:tc>
                <a:tc>
                  <a:txBody>
                    <a:bodyPr/>
                    <a:lstStyle/>
                    <a:p>
                      <a:r>
                        <a:rPr lang="en-GB" sz="1200" dirty="0">
                          <a:effectLst/>
                        </a:rPr>
                        <a:t>OK, boa </a:t>
                      </a:r>
                      <a:r>
                        <a:rPr lang="en-GB" sz="1200" dirty="0" err="1">
                          <a:effectLst/>
                        </a:rPr>
                        <a:t>pergunta</a:t>
                      </a:r>
                      <a:r>
                        <a:rPr lang="en-GB" sz="1200" dirty="0">
                          <a:effectLst/>
                        </a:rPr>
                        <a:t>, </a:t>
                      </a:r>
                      <a:r>
                        <a:rPr lang="en-GB" sz="1200" dirty="0" err="1">
                          <a:effectLst/>
                        </a:rPr>
                        <a:t>Dillis</a:t>
                      </a:r>
                      <a:r>
                        <a:rPr lang="en-GB" sz="1200" dirty="0">
                          <a:effectLst/>
                        </a:rPr>
                        <a:t>. </a:t>
                      </a:r>
                      <a:r>
                        <a:rPr lang="en-GB" sz="1200" dirty="0" err="1">
                          <a:effectLst/>
                        </a:rPr>
                        <a:t>Gosto</a:t>
                      </a:r>
                      <a:r>
                        <a:rPr lang="en-GB" sz="1200" dirty="0">
                          <a:effectLst/>
                        </a:rPr>
                        <a:t> das </a:t>
                      </a:r>
                      <a:r>
                        <a:rPr lang="en-GB" sz="1200" dirty="0" err="1">
                          <a:effectLst/>
                        </a:rPr>
                        <a:t>suas</a:t>
                      </a:r>
                      <a:r>
                        <a:rPr lang="en-GB" sz="1200" dirty="0">
                          <a:effectLst/>
                        </a:rPr>
                        <a:t> </a:t>
                      </a:r>
                      <a:r>
                        <a:rPr lang="en-GB" sz="1200" dirty="0" err="1">
                          <a:effectLst/>
                        </a:rPr>
                        <a:t>perguntas</a:t>
                      </a:r>
                      <a:r>
                        <a:rPr lang="en-GB" sz="1200" dirty="0">
                          <a:effectLst/>
                        </a:rPr>
                        <a:t> </a:t>
                      </a:r>
                      <a:r>
                        <a:rPr lang="en-GB" sz="1200" dirty="0" err="1">
                          <a:effectLst/>
                        </a:rPr>
                        <a:t>esta</a:t>
                      </a:r>
                      <a:r>
                        <a:rPr lang="en-GB" sz="1200" dirty="0">
                          <a:effectLst/>
                        </a:rPr>
                        <a:t> </a:t>
                      </a:r>
                      <a:r>
                        <a:rPr lang="en-GB" sz="1200" dirty="0" err="1">
                          <a:effectLst/>
                        </a:rPr>
                        <a:t>manhã</a:t>
                      </a:r>
                      <a:r>
                        <a:rPr lang="en-GB" sz="1200" dirty="0">
                          <a:effectLst/>
                        </a:rPr>
                        <a:t>. O </a:t>
                      </a:r>
                      <a:r>
                        <a:rPr lang="en-GB" sz="1200" dirty="0" err="1">
                          <a:effectLst/>
                        </a:rPr>
                        <a:t>que</a:t>
                      </a:r>
                      <a:r>
                        <a:rPr lang="en-GB" sz="1200" dirty="0">
                          <a:effectLst/>
                        </a:rPr>
                        <a:t> </a:t>
                      </a:r>
                      <a:r>
                        <a:rPr lang="en-GB" sz="1200" dirty="0" err="1">
                          <a:effectLst/>
                        </a:rPr>
                        <a:t>achamos</a:t>
                      </a:r>
                      <a:r>
                        <a:rPr lang="en-GB" sz="1200" dirty="0">
                          <a:effectLst/>
                        </a:rPr>
                        <a:t>? </a:t>
                      </a:r>
                      <a:r>
                        <a:rPr lang="en-GB" sz="1200" dirty="0" err="1">
                          <a:effectLst/>
                        </a:rPr>
                        <a:t>Qual</a:t>
                      </a:r>
                      <a:r>
                        <a:rPr lang="en-GB" sz="1200" dirty="0">
                          <a:effectLst/>
                        </a:rPr>
                        <a:t> </a:t>
                      </a:r>
                      <a:r>
                        <a:rPr lang="en-GB" sz="1200" dirty="0" err="1">
                          <a:effectLst/>
                        </a:rPr>
                        <a:t>é</a:t>
                      </a:r>
                      <a:r>
                        <a:rPr lang="en-GB" sz="1200" dirty="0">
                          <a:effectLst/>
                        </a:rPr>
                        <a:t> </a:t>
                      </a:r>
                      <a:r>
                        <a:rPr lang="en-GB" sz="1200" dirty="0" err="1">
                          <a:effectLst/>
                        </a:rPr>
                        <a:t>maior</a:t>
                      </a:r>
                      <a:r>
                        <a:rPr lang="en-GB" sz="1200" dirty="0">
                          <a:effectLst/>
                        </a:rPr>
                        <a:t>: 0 </a:t>
                      </a:r>
                      <a:r>
                        <a:rPr lang="en-GB" sz="1200" dirty="0" err="1">
                          <a:effectLst/>
                        </a:rPr>
                        <a:t>ou</a:t>
                      </a:r>
                      <a:r>
                        <a:rPr lang="en-GB" sz="1200" dirty="0">
                          <a:effectLst/>
                        </a:rPr>
                        <a:t> 0.9? ((</a:t>
                      </a:r>
                      <a:r>
                        <a:rPr lang="en-GB" sz="1200" dirty="0" err="1">
                          <a:effectLst/>
                        </a:rPr>
                        <a:t>Algumas</a:t>
                      </a:r>
                      <a:r>
                        <a:rPr lang="en-GB" sz="1200" dirty="0">
                          <a:effectLst/>
                        </a:rPr>
                        <a:t> </a:t>
                      </a:r>
                      <a:r>
                        <a:rPr lang="en-GB" sz="1200" dirty="0" err="1">
                          <a:effectLst/>
                        </a:rPr>
                        <a:t>mãos</a:t>
                      </a:r>
                      <a:r>
                        <a:rPr lang="en-GB" sz="1200" dirty="0">
                          <a:effectLst/>
                        </a:rPr>
                        <a:t> </a:t>
                      </a:r>
                      <a:r>
                        <a:rPr lang="en-GB" sz="1200" dirty="0" err="1">
                          <a:effectLst/>
                        </a:rPr>
                        <a:t>levantadas</a:t>
                      </a:r>
                      <a:r>
                        <a:rPr lang="en-GB" sz="1200" dirty="0">
                          <a:effectLst/>
                        </a:rPr>
                        <a:t>)) Cody.</a:t>
                      </a:r>
                    </a:p>
                  </a:txBody>
                  <a:tcPr marL="68580" marR="68580" marT="0" marB="0">
                    <a:solidFill>
                      <a:schemeClr val="accent6">
                        <a:lumMod val="20000"/>
                        <a:lumOff val="80000"/>
                      </a:schemeClr>
                    </a:solidFill>
                  </a:tcPr>
                </a:tc>
                <a:tc>
                  <a:txBody>
                    <a:bodyPr/>
                    <a:lstStyle/>
                    <a:p>
                      <a:r>
                        <a:rPr lang="en-GB" sz="1050" dirty="0">
                          <a:effectLst/>
                        </a:rPr>
                        <a:t> CD</a:t>
                      </a:r>
                      <a:endParaRPr lang="en-GB" sz="1200" dirty="0">
                        <a:effectLst/>
                        <a:latin typeface="Calibri" panose="020F0502020204030204" charset="0"/>
                        <a:ea typeface="Calibri" panose="020F0502020204030204"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10006"/>
                  </a:ext>
                </a:extLst>
              </a:tr>
              <a:tr h="0">
                <a:tc>
                  <a:txBody>
                    <a:bodyPr/>
                    <a:lstStyle/>
                    <a:p>
                      <a:r>
                        <a:rPr lang="en-GB" sz="1200">
                          <a:effectLst/>
                        </a:rPr>
                        <a:t>270</a:t>
                      </a:r>
                      <a:endParaRPr lang="en-GB" sz="1200">
                        <a:effectLst/>
                        <a:latin typeface="Calibri" panose="020F0502020204030204" charset="0"/>
                        <a:ea typeface="Calibri" panose="020F0502020204030204" charset="0"/>
                      </a:endParaRPr>
                    </a:p>
                  </a:txBody>
                  <a:tcPr marL="68580" marR="68580" marT="0" marB="0">
                    <a:solidFill>
                      <a:schemeClr val="accent6">
                        <a:lumMod val="20000"/>
                        <a:lumOff val="80000"/>
                      </a:schemeClr>
                    </a:solidFill>
                  </a:tcPr>
                </a:tc>
                <a:tc>
                  <a:txBody>
                    <a:bodyPr/>
                    <a:lstStyle/>
                    <a:p>
                      <a:r>
                        <a:rPr lang="en-GB" sz="1200">
                          <a:effectLst/>
                        </a:rPr>
                        <a:t>Cody</a:t>
                      </a:r>
                      <a:endParaRPr lang="en-GB" sz="1200">
                        <a:effectLst/>
                        <a:latin typeface="Calibri" panose="020F0502020204030204" charset="0"/>
                        <a:ea typeface="Calibri" panose="020F0502020204030204" charset="0"/>
                      </a:endParaRPr>
                    </a:p>
                  </a:txBody>
                  <a:tcPr marL="68580" marR="68580" marT="0" marB="0">
                    <a:solidFill>
                      <a:schemeClr val="accent6">
                        <a:lumMod val="20000"/>
                        <a:lumOff val="80000"/>
                      </a:schemeClr>
                    </a:solidFill>
                  </a:tcPr>
                </a:tc>
                <a:tc>
                  <a:txBody>
                    <a:bodyPr/>
                    <a:lstStyle/>
                    <a:p>
                      <a:r>
                        <a:rPr lang="en-GB" sz="1200" dirty="0">
                          <a:effectLst/>
                        </a:rPr>
                        <a:t>0.9.</a:t>
                      </a:r>
                      <a:endParaRPr lang="en-GB" sz="1200" dirty="0">
                        <a:effectLst/>
                        <a:latin typeface="Calibri" panose="020F0502020204030204" charset="0"/>
                        <a:ea typeface="Calibri" panose="020F0502020204030204" charset="0"/>
                      </a:endParaRPr>
                    </a:p>
                  </a:txBody>
                  <a:tcPr marL="68580" marR="68580" marT="0" marB="0">
                    <a:solidFill>
                      <a:schemeClr val="accent6">
                        <a:lumMod val="20000"/>
                        <a:lumOff val="80000"/>
                      </a:schemeClr>
                    </a:solidFill>
                  </a:tcPr>
                </a:tc>
                <a:tc>
                  <a:txBody>
                    <a:bodyPr/>
                    <a:lstStyle/>
                    <a:p>
                      <a:r>
                        <a:rPr lang="en-GB" sz="1200">
                          <a:effectLst/>
                        </a:rPr>
                        <a:t> </a:t>
                      </a:r>
                      <a:endParaRPr lang="en-GB" sz="1200">
                        <a:effectLst/>
                        <a:latin typeface="Calibri" panose="020F0502020204030204" charset="0"/>
                        <a:ea typeface="Calibri" panose="020F0502020204030204"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10007"/>
                  </a:ext>
                </a:extLst>
              </a:tr>
              <a:tr h="0">
                <a:tc>
                  <a:txBody>
                    <a:bodyPr/>
                    <a:lstStyle/>
                    <a:p>
                      <a:r>
                        <a:rPr lang="en-GB" sz="1200">
                          <a:effectLst/>
                        </a:rPr>
                        <a:t>271</a:t>
                      </a:r>
                      <a:endParaRPr lang="en-GB" sz="1200">
                        <a:effectLst/>
                        <a:latin typeface="Calibri" panose="020F0502020204030204" charset="0"/>
                        <a:ea typeface="Calibri" panose="020F0502020204030204" charset="0"/>
                      </a:endParaRPr>
                    </a:p>
                  </a:txBody>
                  <a:tcPr marL="68580" marR="68580" marT="0" marB="0">
                    <a:solidFill>
                      <a:schemeClr val="accent6">
                        <a:lumMod val="20000"/>
                        <a:lumOff val="80000"/>
                      </a:schemeClr>
                    </a:solidFill>
                  </a:tcPr>
                </a:tc>
                <a:tc>
                  <a:txBody>
                    <a:bodyPr/>
                    <a:lstStyle/>
                    <a:p>
                      <a:r>
                        <a:rPr lang="en-GB" sz="1200">
                          <a:effectLst/>
                        </a:rPr>
                        <a:t>Professor</a:t>
                      </a:r>
                    </a:p>
                  </a:txBody>
                  <a:tcPr marL="68580" marR="68580" marT="0" marB="0">
                    <a:solidFill>
                      <a:schemeClr val="accent6">
                        <a:lumMod val="20000"/>
                        <a:lumOff val="80000"/>
                      </a:schemeClr>
                    </a:solidFill>
                  </a:tcPr>
                </a:tc>
                <a:tc>
                  <a:txBody>
                    <a:bodyPr/>
                    <a:lstStyle/>
                    <a:p>
                      <a:r>
                        <a:rPr lang="en-GB" sz="1200">
                          <a:effectLst/>
                        </a:rPr>
                        <a:t>quê?</a:t>
                      </a:r>
                    </a:p>
                  </a:txBody>
                  <a:tcPr marL="68580" marR="68580" marT="0" marB="0">
                    <a:solidFill>
                      <a:schemeClr val="accent6">
                        <a:lumMod val="20000"/>
                        <a:lumOff val="80000"/>
                      </a:schemeClr>
                    </a:solidFill>
                  </a:tcPr>
                </a:tc>
                <a:tc>
                  <a:txBody>
                    <a:bodyPr/>
                    <a:lstStyle/>
                    <a:p>
                      <a:r>
                        <a:rPr lang="en-GB" sz="1050" dirty="0">
                          <a:effectLst/>
                        </a:rPr>
                        <a:t> TRE</a:t>
                      </a:r>
                      <a:endParaRPr lang="en-GB" sz="1200" dirty="0">
                        <a:effectLst/>
                        <a:latin typeface="Calibri" panose="020F0502020204030204" charset="0"/>
                        <a:ea typeface="Calibri" panose="020F0502020204030204"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10008"/>
                  </a:ext>
                </a:extLst>
              </a:tr>
              <a:tr h="0">
                <a:tc>
                  <a:txBody>
                    <a:bodyPr/>
                    <a:lstStyle/>
                    <a:p>
                      <a:r>
                        <a:rPr lang="en-GB" sz="1200">
                          <a:effectLst/>
                        </a:rPr>
                        <a:t>272</a:t>
                      </a:r>
                      <a:endParaRPr lang="en-GB" sz="1200">
                        <a:effectLst/>
                        <a:latin typeface="Calibri" panose="020F0502020204030204" charset="0"/>
                        <a:ea typeface="Calibri" panose="020F0502020204030204" charset="0"/>
                      </a:endParaRPr>
                    </a:p>
                  </a:txBody>
                  <a:tcPr marL="68580" marR="68580" marT="0" marB="0">
                    <a:solidFill>
                      <a:schemeClr val="accent6">
                        <a:lumMod val="20000"/>
                        <a:lumOff val="80000"/>
                      </a:schemeClr>
                    </a:solidFill>
                  </a:tcPr>
                </a:tc>
                <a:tc>
                  <a:txBody>
                    <a:bodyPr/>
                    <a:lstStyle/>
                    <a:p>
                      <a:r>
                        <a:rPr lang="en-GB" sz="1200" dirty="0">
                          <a:effectLst/>
                        </a:rPr>
                        <a:t>Cody</a:t>
                      </a:r>
                      <a:endParaRPr lang="en-GB" sz="1200" dirty="0">
                        <a:effectLst/>
                        <a:latin typeface="Calibri" panose="020F0502020204030204" charset="0"/>
                        <a:ea typeface="Calibri" panose="020F0502020204030204" charset="0"/>
                      </a:endParaRPr>
                    </a:p>
                  </a:txBody>
                  <a:tcPr marL="68580" marR="68580" marT="0" marB="0">
                    <a:solidFill>
                      <a:schemeClr val="accent6">
                        <a:lumMod val="20000"/>
                        <a:lumOff val="80000"/>
                      </a:schemeClr>
                    </a:solidFill>
                  </a:tcPr>
                </a:tc>
                <a:tc>
                  <a:txBody>
                    <a:bodyPr/>
                    <a:lstStyle/>
                    <a:p>
                      <a:r>
                        <a:rPr lang="en-GB" sz="1200" dirty="0">
                          <a:effectLst/>
                        </a:rPr>
                        <a:t>Porque 0 também seria 0 gramas, mas 0.9 quilogramas seriam 90 gramas-, 900 gramas, e 900 gramas é maior que 0 gramas.</a:t>
                      </a:r>
                    </a:p>
                  </a:txBody>
                  <a:tcPr marL="68580" marR="68580" marT="0" marB="0">
                    <a:solidFill>
                      <a:schemeClr val="accent6">
                        <a:lumMod val="20000"/>
                        <a:lumOff val="80000"/>
                      </a:schemeClr>
                    </a:solidFill>
                  </a:tcPr>
                </a:tc>
                <a:tc>
                  <a:txBody>
                    <a:bodyPr/>
                    <a:lstStyle/>
                    <a:p>
                      <a:r>
                        <a:rPr lang="en-GB" sz="1050" dirty="0">
                          <a:effectLst/>
                        </a:rPr>
                        <a:t> TR</a:t>
                      </a:r>
                      <a:endParaRPr lang="en-GB" sz="1200" dirty="0">
                        <a:effectLst/>
                        <a:latin typeface="Calibri" panose="020F0502020204030204" charset="0"/>
                        <a:ea typeface="Calibri" panose="020F0502020204030204"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10009"/>
                  </a:ext>
                </a:extLst>
              </a:tr>
            </a:tbl>
          </a:graphicData>
        </a:graphic>
      </p:graphicFrame>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393700" y="428626"/>
            <a:ext cx="4295140" cy="6984260"/>
          </a:xfrm>
          <a:custGeom>
            <a:avLst/>
            <a:gdLst/>
            <a:ahLst/>
            <a:cxnLst/>
            <a:rect l="l" t="t" r="r" b="b"/>
            <a:pathLst>
              <a:path w="4142740" h="6817995">
                <a:moveTo>
                  <a:pt x="0" y="0"/>
                </a:moveTo>
                <a:lnTo>
                  <a:pt x="4142277" y="0"/>
                </a:lnTo>
                <a:lnTo>
                  <a:pt x="4142277" y="6817437"/>
                </a:lnTo>
                <a:lnTo>
                  <a:pt x="0" y="6817437"/>
                </a:lnTo>
                <a:lnTo>
                  <a:pt x="0" y="0"/>
                </a:lnTo>
                <a:close/>
              </a:path>
            </a:pathLst>
          </a:custGeom>
          <a:ln w="31733">
            <a:solidFill>
              <a:srgbClr val="2791A6"/>
            </a:solidFill>
          </a:ln>
        </p:spPr>
        <p:txBody>
          <a:bodyPr wrap="square" lIns="0" tIns="0" rIns="0" bIns="0" rtlCol="0"/>
          <a:lstStyle/>
          <a:p>
            <a:endParaRPr/>
          </a:p>
        </p:txBody>
      </p:sp>
      <p:sp>
        <p:nvSpPr>
          <p:cNvPr id="3" name="object 3"/>
          <p:cNvSpPr txBox="1"/>
          <p:nvPr/>
        </p:nvSpPr>
        <p:spPr>
          <a:xfrm>
            <a:off x="499720" y="590199"/>
            <a:ext cx="4036909" cy="6671313"/>
          </a:xfrm>
          <a:prstGeom prst="rect">
            <a:avLst/>
          </a:prstGeom>
        </p:spPr>
        <p:txBody>
          <a:bodyPr vert="horz" wrap="square" lIns="0" tIns="0" rIns="0" bIns="0" rtlCol="0">
            <a:spAutoFit/>
          </a:bodyPr>
          <a:lstStyle/>
          <a:p>
            <a:pPr marL="12700" algn="just">
              <a:lnSpc>
                <a:spcPct val="100000"/>
              </a:lnSpc>
            </a:pPr>
            <a:r>
              <a:rPr sz="1400" b="1" dirty="0" err="1">
                <a:latin typeface="Arial" panose="020B0604020202020204"/>
                <a:cs typeface="Arial" panose="020B0604020202020204"/>
              </a:rPr>
              <a:t>Coletando</a:t>
            </a:r>
            <a:r>
              <a:rPr sz="1400" b="1" dirty="0">
                <a:latin typeface="Arial" panose="020B0604020202020204"/>
                <a:cs typeface="Arial" panose="020B0604020202020204"/>
              </a:rPr>
              <a:t> </a:t>
            </a:r>
            <a:r>
              <a:rPr lang="en-US" sz="1400" b="1" dirty="0">
                <a:latin typeface="Arial" panose="020B0604020202020204"/>
                <a:cs typeface="Arial" panose="020B0604020202020204"/>
              </a:rPr>
              <a:t>d</a:t>
            </a:r>
            <a:r>
              <a:rPr sz="1400" b="1" dirty="0">
                <a:latin typeface="Arial" panose="020B0604020202020204"/>
                <a:cs typeface="Arial" panose="020B0604020202020204"/>
              </a:rPr>
              <a:t>ados </a:t>
            </a:r>
            <a:r>
              <a:rPr sz="1400" b="1" dirty="0" err="1">
                <a:latin typeface="Arial" panose="020B0604020202020204"/>
                <a:cs typeface="Arial" panose="020B0604020202020204"/>
              </a:rPr>
              <a:t>em</a:t>
            </a:r>
            <a:r>
              <a:rPr sz="1400" b="1" dirty="0">
                <a:latin typeface="Arial" panose="020B0604020202020204"/>
                <a:cs typeface="Arial" panose="020B0604020202020204"/>
              </a:rPr>
              <a:t> </a:t>
            </a:r>
            <a:r>
              <a:rPr lang="en-US" sz="1400" b="1" dirty="0" err="1">
                <a:latin typeface="Arial" panose="020B0604020202020204"/>
                <a:cs typeface="Arial" panose="020B0604020202020204"/>
              </a:rPr>
              <a:t>s</a:t>
            </a:r>
            <a:r>
              <a:rPr sz="1400" b="1" dirty="0" err="1">
                <a:latin typeface="Arial" panose="020B0604020202020204"/>
                <a:cs typeface="Arial" panose="020B0604020202020204"/>
              </a:rPr>
              <a:t>uas</a:t>
            </a:r>
            <a:r>
              <a:rPr sz="1400" b="1" dirty="0">
                <a:latin typeface="Arial" panose="020B0604020202020204"/>
                <a:cs typeface="Arial" panose="020B0604020202020204"/>
              </a:rPr>
              <a:t> </a:t>
            </a:r>
            <a:r>
              <a:rPr lang="en-US" sz="1400" b="1" dirty="0" err="1">
                <a:latin typeface="Arial" panose="020B0604020202020204"/>
                <a:cs typeface="Arial" panose="020B0604020202020204"/>
              </a:rPr>
              <a:t>p</a:t>
            </a:r>
            <a:r>
              <a:rPr sz="1400" b="1" dirty="0" err="1">
                <a:latin typeface="Arial" panose="020B0604020202020204"/>
                <a:cs typeface="Arial" panose="020B0604020202020204"/>
              </a:rPr>
              <a:t>esquisas</a:t>
            </a:r>
            <a:r>
              <a:rPr sz="1400" b="1" dirty="0">
                <a:latin typeface="Arial" panose="020B0604020202020204"/>
                <a:cs typeface="Arial" panose="020B0604020202020204"/>
              </a:rPr>
              <a:t>: </a:t>
            </a:r>
            <a:r>
              <a:rPr lang="en-US" sz="1400" b="1" dirty="0">
                <a:latin typeface="Arial" panose="020B0604020202020204"/>
                <a:cs typeface="Arial" panose="020B0604020202020204"/>
              </a:rPr>
              <a:t>d</a:t>
            </a:r>
            <a:r>
              <a:rPr sz="1400" b="1" dirty="0">
                <a:latin typeface="Arial" panose="020B0604020202020204"/>
                <a:cs typeface="Arial" panose="020B0604020202020204"/>
              </a:rPr>
              <a:t>ados </a:t>
            </a:r>
            <a:r>
              <a:rPr lang="en-US" sz="1400" b="1" dirty="0" err="1">
                <a:latin typeface="Arial" panose="020B0604020202020204"/>
                <a:cs typeface="Arial" panose="020B0604020202020204"/>
              </a:rPr>
              <a:t>i</a:t>
            </a:r>
            <a:r>
              <a:rPr sz="1400" b="1" dirty="0" err="1">
                <a:latin typeface="Arial" panose="020B0604020202020204"/>
                <a:cs typeface="Arial" panose="020B0604020202020204"/>
              </a:rPr>
              <a:t>niciais</a:t>
            </a:r>
            <a:endParaRPr sz="1400" b="1" dirty="0">
              <a:latin typeface="Arial" panose="020B0604020202020204"/>
              <a:cs typeface="Arial" panose="020B0604020202020204"/>
            </a:endParaRPr>
          </a:p>
          <a:p>
            <a:pPr marL="12700" algn="just">
              <a:spcBef>
                <a:spcPts val="940"/>
              </a:spcBef>
            </a:pPr>
            <a:r>
              <a:rPr sz="1200" b="1" dirty="0">
                <a:solidFill>
                  <a:srgbClr val="1A616F"/>
                </a:solidFill>
                <a:latin typeface="Arial"/>
                <a:cs typeface="Arial"/>
              </a:rPr>
              <a:t>O que são dados de linha de base?</a:t>
            </a:r>
          </a:p>
          <a:p>
            <a:pPr marL="82800" marR="5080" algn="just">
              <a:lnSpc>
                <a:spcPct val="121000"/>
              </a:lnSpc>
              <a:spcBef>
                <a:spcPts val="580"/>
              </a:spcBef>
            </a:pPr>
            <a:r>
              <a:rPr sz="1100" dirty="0">
                <a:latin typeface="Arial Unicode MS"/>
                <a:cs typeface="Arial Unicode MS"/>
              </a:rPr>
              <a:t>Dados de linha de base significam fazer observações e reunir informações antes de realizar qualquer mudança em seu ambiente de aprendizado.</a:t>
            </a:r>
          </a:p>
          <a:p>
            <a:pPr marL="82800" marR="5080" algn="just">
              <a:lnSpc>
                <a:spcPct val="121000"/>
              </a:lnSpc>
              <a:spcBef>
                <a:spcPts val="580"/>
              </a:spcBef>
            </a:pPr>
            <a:r>
              <a:rPr sz="1100" dirty="0">
                <a:latin typeface="Arial Unicode MS"/>
                <a:cs typeface="Arial Unicode MS"/>
              </a:rPr>
              <a:t>Por que devo coletar dados de linha de base?</a:t>
            </a:r>
          </a:p>
          <a:p>
            <a:pPr marL="82800" marR="5080" algn="just">
              <a:lnSpc>
                <a:spcPct val="121000"/>
              </a:lnSpc>
              <a:spcBef>
                <a:spcPts val="580"/>
              </a:spcBef>
            </a:pPr>
            <a:r>
              <a:rPr sz="1100" dirty="0">
                <a:latin typeface="Arial Unicode MS"/>
                <a:cs typeface="Arial Unicode MS"/>
              </a:rPr>
              <a:t>Saber que tipo de diálogo está ocorrendo em sua sala de aula no início de sua investigação pode:</a:t>
            </a:r>
          </a:p>
          <a:p>
            <a:pPr marL="171450" marR="5080" indent="-171450" algn="just">
              <a:lnSpc>
                <a:spcPct val="121000"/>
              </a:lnSpc>
              <a:spcBef>
                <a:spcPts val="580"/>
              </a:spcBef>
              <a:buFont typeface="Arial" panose="020B0604020202020204" pitchFamily="34" charset="0"/>
              <a:buChar char="•"/>
            </a:pPr>
            <a:r>
              <a:rPr sz="1100" dirty="0">
                <a:latin typeface="Arial Unicode MS"/>
                <a:cs typeface="Arial Unicode MS"/>
              </a:rPr>
              <a:t>Fornecer mais informações sobre suas suposições (os alunos podem estar melhores ou piores do que você pensa)</a:t>
            </a:r>
          </a:p>
          <a:p>
            <a:pPr marL="171450" marR="5080" indent="-171450" algn="just">
              <a:lnSpc>
                <a:spcPct val="121000"/>
              </a:lnSpc>
              <a:spcBef>
                <a:spcPts val="580"/>
              </a:spcBef>
              <a:buFont typeface="Arial" panose="020B0604020202020204" pitchFamily="34" charset="0"/>
              <a:buChar char="•"/>
            </a:pPr>
            <a:r>
              <a:rPr sz="1100" dirty="0">
                <a:latin typeface="Arial Unicode MS"/>
                <a:cs typeface="Arial Unicode MS"/>
              </a:rPr>
              <a:t>Ajudá-lo a compreender as mudanças ao longo do tempo. Você pode comparar seus dados de linha de base com dados que você coleta posteriormente para ver se algo muda</a:t>
            </a:r>
          </a:p>
          <a:p>
            <a:pPr marL="171450" marR="5080" indent="-171450" algn="just">
              <a:lnSpc>
                <a:spcPct val="121000"/>
              </a:lnSpc>
              <a:spcBef>
                <a:spcPts val="580"/>
              </a:spcBef>
              <a:buFont typeface="Arial" panose="020B0604020202020204" pitchFamily="34" charset="0"/>
              <a:buChar char="•"/>
            </a:pPr>
            <a:r>
              <a:rPr sz="1100" dirty="0">
                <a:latin typeface="Arial Unicode MS"/>
                <a:cs typeface="Arial Unicode MS"/>
              </a:rPr>
              <a:t>Dar-lhe uma indicação se quaisquer intervenções que você está implementando estão fazendo uma diferença positiva.</a:t>
            </a:r>
          </a:p>
          <a:p>
            <a:pPr marL="82800" marR="5080" algn="just">
              <a:lnSpc>
                <a:spcPct val="121000"/>
              </a:lnSpc>
              <a:spcBef>
                <a:spcPts val="580"/>
              </a:spcBef>
            </a:pPr>
            <a:r>
              <a:rPr sz="1100" dirty="0">
                <a:latin typeface="Arial Unicode MS"/>
                <a:cs typeface="Arial Unicode MS"/>
              </a:rPr>
              <a:t>Considere as duas seções de diálogo à direita. Elas são do mesmo grupo de crianças antes e depois de uma intervenção. As crianças estão participando de uma atividade em grupo onde estão resolvendo problemas de raciocínio não verbal de múltipla escolha. No primeiro exemplo, é possível observar que não há muita argumentação acontecendo: as crianças não estão gastando muito tempo discutindo a atividade ou dando razões aos outros. No segundo exemplo, as interações são mais longas e há muito mais raciocínio (a palavra 'porque' é usada frequentemente).</a:t>
            </a:r>
          </a:p>
          <a:p>
            <a:pPr marL="82800" marR="5080" algn="just">
              <a:lnSpc>
                <a:spcPct val="121000"/>
              </a:lnSpc>
              <a:spcBef>
                <a:spcPts val="580"/>
              </a:spcBef>
            </a:pPr>
            <a:r>
              <a:rPr sz="1100" dirty="0">
                <a:latin typeface="Arial Unicode MS"/>
                <a:cs typeface="Arial Unicode MS"/>
              </a:rPr>
              <a:t>Isso indica que as crianças estão se envolvendo mais no diálogo após a intervenção, especialmente demonstrando raciocínio.</a:t>
            </a:r>
          </a:p>
        </p:txBody>
      </p:sp>
      <p:sp>
        <p:nvSpPr>
          <p:cNvPr id="6" name="object 6"/>
          <p:cNvSpPr txBox="1"/>
          <p:nvPr/>
        </p:nvSpPr>
        <p:spPr>
          <a:xfrm>
            <a:off x="4841216" y="428625"/>
            <a:ext cx="3637400" cy="169277"/>
          </a:xfrm>
          <a:prstGeom prst="rect">
            <a:avLst/>
          </a:prstGeom>
        </p:spPr>
        <p:txBody>
          <a:bodyPr vert="horz" wrap="square" lIns="0" tIns="0" rIns="0" bIns="0" rtlCol="0">
            <a:spAutoFit/>
          </a:bodyPr>
          <a:lstStyle/>
          <a:p>
            <a:pPr marL="12700">
              <a:lnSpc>
                <a:spcPct val="100000"/>
              </a:lnSpc>
            </a:pPr>
            <a:r>
              <a:rPr sz="1100" b="1" dirty="0">
                <a:latin typeface="Arial" panose="020B0604020202020204"/>
                <a:cs typeface="Arial" panose="020B0604020202020204"/>
              </a:rPr>
              <a:t>Exemplo 1: Dados iniciais antes da intervenção</a:t>
            </a:r>
          </a:p>
        </p:txBody>
      </p:sp>
      <p:sp>
        <p:nvSpPr>
          <p:cNvPr id="8" name="object 8"/>
          <p:cNvSpPr txBox="1">
            <a:spLocks noGrp="1"/>
          </p:cNvSpPr>
          <p:nvPr>
            <p:ph type="sldNum" sz="quarter" idx="7"/>
          </p:nvPr>
        </p:nvSpPr>
        <p:spPr>
          <a:prstGeom prst="rect">
            <a:avLst/>
          </a:prstGeom>
        </p:spPr>
        <p:txBody>
          <a:bodyPr vert="horz" wrap="square" lIns="0" tIns="635" rIns="0" bIns="0" rtlCol="0">
            <a:spAutoFit/>
          </a:bodyPr>
          <a:lstStyle/>
          <a:p>
            <a:pPr marL="25400">
              <a:lnSpc>
                <a:spcPct val="100000"/>
              </a:lnSpc>
              <a:spcBef>
                <a:spcPts val="5"/>
              </a:spcBef>
            </a:pPr>
            <a:r>
              <a:rPr dirty="0"/>
              <a:t>29</a:t>
            </a:r>
          </a:p>
        </p:txBody>
      </p:sp>
      <p:sp>
        <p:nvSpPr>
          <p:cNvPr id="7" name="object 7"/>
          <p:cNvSpPr txBox="1"/>
          <p:nvPr/>
        </p:nvSpPr>
        <p:spPr>
          <a:xfrm>
            <a:off x="4841216" y="3171825"/>
            <a:ext cx="5427979" cy="169277"/>
          </a:xfrm>
          <a:prstGeom prst="rect">
            <a:avLst/>
          </a:prstGeom>
        </p:spPr>
        <p:txBody>
          <a:bodyPr vert="horz" wrap="square" lIns="0" tIns="0" rIns="0" bIns="0" rtlCol="0">
            <a:spAutoFit/>
          </a:bodyPr>
          <a:lstStyle/>
          <a:p>
            <a:pPr marL="12700">
              <a:lnSpc>
                <a:spcPct val="100000"/>
              </a:lnSpc>
            </a:pPr>
            <a:r>
              <a:rPr sz="1100" b="1" dirty="0">
                <a:latin typeface="Arial" panose="020B0604020202020204"/>
                <a:cs typeface="Arial" panose="020B0604020202020204"/>
              </a:rPr>
              <a:t>Exemplo 2: Dados coletados após a intervenção mostrando mudanças positivas</a:t>
            </a:r>
          </a:p>
        </p:txBody>
      </p:sp>
      <p:graphicFrame>
        <p:nvGraphicFramePr>
          <p:cNvPr id="9" name="Table 8"/>
          <p:cNvGraphicFramePr>
            <a:graphicFrameLocks noGrp="1"/>
          </p:cNvGraphicFramePr>
          <p:nvPr>
            <p:extLst>
              <p:ext uri="{D42A27DB-BD31-4B8C-83A1-F6EECF244321}">
                <p14:modId xmlns:p14="http://schemas.microsoft.com/office/powerpoint/2010/main" val="2879261668"/>
              </p:ext>
            </p:extLst>
          </p:nvPr>
        </p:nvGraphicFramePr>
        <p:xfrm>
          <a:off x="4868430" y="733425"/>
          <a:ext cx="5431270" cy="2271268"/>
        </p:xfrm>
        <a:graphic>
          <a:graphicData uri="http://schemas.openxmlformats.org/drawingml/2006/table">
            <a:tbl>
              <a:tblPr firstRow="1" firstCol="1" bandRow="1">
                <a:tableStyleId>{5C22544A-7EE6-4342-B048-85BDC9FD1C3A}</a:tableStyleId>
              </a:tblPr>
              <a:tblGrid>
                <a:gridCol w="465181">
                  <a:extLst>
                    <a:ext uri="{9D8B030D-6E8A-4147-A177-3AD203B41FA5}">
                      <a16:colId xmlns:a16="http://schemas.microsoft.com/office/drawing/2014/main" val="20000"/>
                    </a:ext>
                  </a:extLst>
                </a:gridCol>
                <a:gridCol w="553720">
                  <a:extLst>
                    <a:ext uri="{9D8B030D-6E8A-4147-A177-3AD203B41FA5}">
                      <a16:colId xmlns:a16="http://schemas.microsoft.com/office/drawing/2014/main" val="20001"/>
                    </a:ext>
                  </a:extLst>
                </a:gridCol>
                <a:gridCol w="2214245">
                  <a:extLst>
                    <a:ext uri="{9D8B030D-6E8A-4147-A177-3AD203B41FA5}">
                      <a16:colId xmlns:a16="http://schemas.microsoft.com/office/drawing/2014/main" val="20002"/>
                    </a:ext>
                  </a:extLst>
                </a:gridCol>
                <a:gridCol w="2198124">
                  <a:extLst>
                    <a:ext uri="{9D8B030D-6E8A-4147-A177-3AD203B41FA5}">
                      <a16:colId xmlns:a16="http://schemas.microsoft.com/office/drawing/2014/main" val="20003"/>
                    </a:ext>
                  </a:extLst>
                </a:gridCol>
              </a:tblGrid>
              <a:tr h="344865">
                <a:tc>
                  <a:txBody>
                    <a:bodyPr/>
                    <a:lstStyle/>
                    <a:p>
                      <a:pPr>
                        <a:lnSpc>
                          <a:spcPct val="115000"/>
                        </a:lnSpc>
                        <a:spcAft>
                          <a:spcPts val="0"/>
                        </a:spcAft>
                      </a:pPr>
                      <a:r>
                        <a:rPr lang="en-GB" sz="1050" b="0" dirty="0">
                          <a:solidFill>
                            <a:schemeClr val="tx1"/>
                          </a:solidFill>
                          <a:effectLst/>
                        </a:rPr>
                        <a:t>03.12</a:t>
                      </a:r>
                      <a:endParaRPr lang="en-GB" sz="1050" b="0" dirty="0">
                        <a:solidFill>
                          <a:schemeClr val="tx1"/>
                        </a:solidFill>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GB" sz="1050" b="0" dirty="0">
                          <a:solidFill>
                            <a:schemeClr val="tx1"/>
                          </a:solidFill>
                          <a:effectLst/>
                        </a:rPr>
                        <a:t>K</a:t>
                      </a:r>
                      <a:endParaRPr lang="en-GB" sz="1050" b="0" dirty="0">
                        <a:solidFill>
                          <a:schemeClr val="tx1"/>
                        </a:solidFill>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GB" sz="1050" b="0" dirty="0">
                          <a:solidFill>
                            <a:schemeClr val="tx1"/>
                          </a:solidFill>
                          <a:effectLst/>
                        </a:rPr>
                        <a:t>Este, este</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GB" sz="1050" b="0" dirty="0">
                          <a:solidFill>
                            <a:schemeClr val="tx1"/>
                          </a:solidFill>
                          <a:effectLst/>
                          <a:sym typeface="+mn-ea"/>
                        </a:rPr>
                        <a:t>K toca a resposta com o dedo e D a circula.</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0000"/>
                  </a:ext>
                </a:extLst>
              </a:tr>
              <a:tr h="183515">
                <a:tc>
                  <a:txBody>
                    <a:bodyPr/>
                    <a:lstStyle/>
                    <a:p>
                      <a:pPr>
                        <a:lnSpc>
                          <a:spcPct val="115000"/>
                        </a:lnSpc>
                        <a:spcAft>
                          <a:spcPts val="0"/>
                        </a:spcAft>
                      </a:pPr>
                      <a:r>
                        <a:rPr lang="en-GB" sz="1050" b="0" dirty="0">
                          <a:solidFill>
                            <a:schemeClr val="tx1"/>
                          </a:solidFill>
                          <a:effectLst/>
                        </a:rPr>
                        <a:t>03.14</a:t>
                      </a:r>
                      <a:endParaRPr lang="en-GB" sz="1050" b="0" dirty="0">
                        <a:solidFill>
                          <a:schemeClr val="tx1"/>
                        </a:solidFill>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dirty="0">
                          <a:solidFill>
                            <a:schemeClr val="tx1"/>
                          </a:solidFill>
                          <a:effectLst/>
                        </a:rPr>
                        <a:t>M</a:t>
                      </a:r>
                      <a:endParaRPr lang="en-GB" sz="1050" dirty="0">
                        <a:solidFill>
                          <a:schemeClr val="tx1"/>
                        </a:solidFill>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dirty="0">
                          <a:solidFill>
                            <a:schemeClr val="tx1"/>
                          </a:solidFill>
                          <a:effectLst/>
                        </a:rPr>
                        <a:t>Aquele</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dirty="0">
                          <a:solidFill>
                            <a:schemeClr val="tx1"/>
                          </a:solidFill>
                          <a:effectLst/>
                        </a:rPr>
                        <a:t>K também aponta para a mesma resposta.</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67030">
                <a:tc>
                  <a:txBody>
                    <a:bodyPr/>
                    <a:lstStyle/>
                    <a:p>
                      <a:pPr>
                        <a:lnSpc>
                          <a:spcPct val="115000"/>
                        </a:lnSpc>
                        <a:spcAft>
                          <a:spcPts val="0"/>
                        </a:spcAft>
                      </a:pPr>
                      <a:r>
                        <a:rPr lang="en-GB" sz="1050" b="0" dirty="0">
                          <a:solidFill>
                            <a:schemeClr val="tx1"/>
                          </a:solidFill>
                          <a:effectLst/>
                        </a:rPr>
                        <a:t>03.21</a:t>
                      </a:r>
                      <a:endParaRPr lang="en-GB" sz="1050" b="0" dirty="0">
                        <a:solidFill>
                          <a:schemeClr val="tx1"/>
                        </a:solidFill>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a:solidFill>
                            <a:schemeClr val="tx1"/>
                          </a:solidFill>
                          <a:effectLst/>
                        </a:rPr>
                        <a:t>K</a:t>
                      </a:r>
                      <a:endParaRPr lang="en-GB" sz="1050">
                        <a:solidFill>
                          <a:schemeClr val="tx1"/>
                        </a:solidFill>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dirty="0">
                          <a:solidFill>
                            <a:schemeClr val="tx1"/>
                          </a:solidFill>
                          <a:effectLst/>
                        </a:rPr>
                        <a:t>Vai ser aquele, A. Este, vai ser bicicleta, aquele, eu acho que é C</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dirty="0">
                          <a:solidFill>
                            <a:schemeClr val="tx1"/>
                          </a:solidFill>
                          <a:effectLst/>
                        </a:rPr>
                        <a:t> </a:t>
                      </a:r>
                      <a:endParaRPr lang="en-GB" sz="1050" dirty="0">
                        <a:solidFill>
                          <a:schemeClr val="tx1"/>
                        </a:solidFill>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183515">
                <a:tc>
                  <a:txBody>
                    <a:bodyPr/>
                    <a:lstStyle/>
                    <a:p>
                      <a:pPr>
                        <a:lnSpc>
                          <a:spcPct val="115000"/>
                        </a:lnSpc>
                        <a:spcAft>
                          <a:spcPts val="0"/>
                        </a:spcAft>
                      </a:pPr>
                      <a:r>
                        <a:rPr lang="en-GB" sz="1050" b="0" dirty="0">
                          <a:solidFill>
                            <a:schemeClr val="tx1"/>
                          </a:solidFill>
                          <a:effectLst/>
                        </a:rPr>
                        <a:t>03.34</a:t>
                      </a:r>
                      <a:endParaRPr lang="en-GB" sz="1050" b="0" dirty="0">
                        <a:solidFill>
                          <a:schemeClr val="tx1"/>
                        </a:solidFill>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a:solidFill>
                            <a:schemeClr val="tx1"/>
                          </a:solidFill>
                          <a:effectLst/>
                        </a:rPr>
                        <a:t>D</a:t>
                      </a:r>
                      <a:endParaRPr lang="en-GB" sz="1050">
                        <a:solidFill>
                          <a:schemeClr val="tx1"/>
                        </a:solidFill>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dirty="0">
                          <a:solidFill>
                            <a:schemeClr val="tx1"/>
                          </a:solidFill>
                          <a:effectLst/>
                        </a:rPr>
                        <a:t>Sim</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dirty="0">
                          <a:solidFill>
                            <a:schemeClr val="tx1"/>
                          </a:solidFill>
                          <a:effectLst/>
                        </a:rPr>
                        <a:t> </a:t>
                      </a:r>
                      <a:endParaRPr lang="en-GB" sz="1050" dirty="0">
                        <a:solidFill>
                          <a:schemeClr val="tx1"/>
                        </a:solidFill>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183515">
                <a:tc>
                  <a:txBody>
                    <a:bodyPr/>
                    <a:lstStyle/>
                    <a:p>
                      <a:pPr>
                        <a:lnSpc>
                          <a:spcPct val="115000"/>
                        </a:lnSpc>
                        <a:spcAft>
                          <a:spcPts val="0"/>
                        </a:spcAft>
                      </a:pPr>
                      <a:r>
                        <a:rPr lang="en-GB" sz="1050" b="0" dirty="0">
                          <a:solidFill>
                            <a:schemeClr val="tx1"/>
                          </a:solidFill>
                          <a:effectLst/>
                        </a:rPr>
                        <a:t>03.34</a:t>
                      </a:r>
                      <a:endParaRPr lang="en-GB" sz="1050" b="0" dirty="0">
                        <a:solidFill>
                          <a:schemeClr val="tx1"/>
                        </a:solidFill>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a:solidFill>
                            <a:schemeClr val="tx1"/>
                          </a:solidFill>
                          <a:effectLst/>
                        </a:rPr>
                        <a:t>M</a:t>
                      </a:r>
                      <a:endParaRPr lang="en-GB" sz="1050">
                        <a:solidFill>
                          <a:schemeClr val="tx1"/>
                        </a:solidFill>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a:solidFill>
                            <a:schemeClr val="tx1"/>
                          </a:solidFill>
                          <a:effectLst/>
                        </a:rPr>
                        <a:t>Sim</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dirty="0">
                          <a:solidFill>
                            <a:schemeClr val="tx1"/>
                          </a:solidFill>
                          <a:effectLst/>
                        </a:rPr>
                        <a:t> </a:t>
                      </a:r>
                      <a:endParaRPr lang="en-GB" sz="1050" dirty="0">
                        <a:solidFill>
                          <a:schemeClr val="tx1"/>
                        </a:solidFill>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183515">
                <a:tc>
                  <a:txBody>
                    <a:bodyPr/>
                    <a:lstStyle/>
                    <a:p>
                      <a:pPr>
                        <a:lnSpc>
                          <a:spcPct val="115000"/>
                        </a:lnSpc>
                        <a:spcAft>
                          <a:spcPts val="0"/>
                        </a:spcAft>
                      </a:pPr>
                      <a:r>
                        <a:rPr lang="en-GB" sz="1050" b="0" dirty="0">
                          <a:solidFill>
                            <a:schemeClr val="tx1"/>
                          </a:solidFill>
                          <a:effectLst/>
                        </a:rPr>
                        <a:t>03.35</a:t>
                      </a:r>
                      <a:endParaRPr lang="en-GB" sz="1050" b="0" dirty="0">
                        <a:solidFill>
                          <a:schemeClr val="tx1"/>
                        </a:solidFill>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a:solidFill>
                            <a:schemeClr val="tx1"/>
                          </a:solidFill>
                          <a:effectLst/>
                        </a:rPr>
                        <a:t>K</a:t>
                      </a:r>
                      <a:endParaRPr lang="en-GB" sz="1050">
                        <a:solidFill>
                          <a:schemeClr val="tx1"/>
                        </a:solidFill>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a:solidFill>
                            <a:schemeClr val="tx1"/>
                          </a:solidFill>
                          <a:effectLst/>
                        </a:rPr>
                        <a:t>Apenas faça C</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dirty="0">
                          <a:solidFill>
                            <a:schemeClr val="tx1"/>
                          </a:solidFill>
                          <a:effectLst/>
                        </a:rPr>
                        <a:t> </a:t>
                      </a:r>
                      <a:endParaRPr lang="en-GB" sz="1050" dirty="0">
                        <a:solidFill>
                          <a:schemeClr val="tx1"/>
                        </a:solidFill>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172433">
                <a:tc>
                  <a:txBody>
                    <a:bodyPr/>
                    <a:lstStyle/>
                    <a:p>
                      <a:pPr>
                        <a:lnSpc>
                          <a:spcPct val="115000"/>
                        </a:lnSpc>
                        <a:spcAft>
                          <a:spcPts val="0"/>
                        </a:spcAft>
                      </a:pPr>
                      <a:r>
                        <a:rPr lang="en-GB" sz="1050" b="0" dirty="0">
                          <a:solidFill>
                            <a:schemeClr val="tx1"/>
                          </a:solidFill>
                          <a:effectLst/>
                        </a:rPr>
                        <a:t>03.38</a:t>
                      </a:r>
                      <a:endParaRPr lang="en-GB" sz="1050" b="0" dirty="0">
                        <a:solidFill>
                          <a:schemeClr val="tx1"/>
                        </a:solidFill>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GB" sz="1050">
                          <a:solidFill>
                            <a:schemeClr val="tx1"/>
                          </a:solidFill>
                          <a:effectLst/>
                        </a:rPr>
                        <a:t>D</a:t>
                      </a:r>
                      <a:endParaRPr lang="en-GB" sz="1050">
                        <a:solidFill>
                          <a:schemeClr val="tx1"/>
                        </a:solidFill>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GB" sz="1050" dirty="0">
                          <a:solidFill>
                            <a:schemeClr val="tx1"/>
                          </a:solidFill>
                          <a:effectLst/>
                        </a:rPr>
                        <a:t>Sim, porque olha</a:t>
                      </a:r>
                      <a:endParaRPr lang="en-GB" sz="1050" dirty="0">
                        <a:solidFill>
                          <a:schemeClr val="tx1"/>
                        </a:solidFill>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GB" sz="1050" dirty="0">
                          <a:solidFill>
                            <a:schemeClr val="tx1"/>
                          </a:solidFill>
                          <a:effectLst/>
                        </a:rPr>
                        <a:t>D aponta para a pergunta.</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0006"/>
                  </a:ext>
                </a:extLst>
              </a:tr>
              <a:tr h="292735">
                <a:tc>
                  <a:txBody>
                    <a:bodyPr/>
                    <a:lstStyle/>
                    <a:p>
                      <a:pPr>
                        <a:lnSpc>
                          <a:spcPct val="115000"/>
                        </a:lnSpc>
                        <a:spcAft>
                          <a:spcPts val="0"/>
                        </a:spcAft>
                      </a:pPr>
                      <a:r>
                        <a:rPr lang="en-GB" sz="1050" b="0" dirty="0">
                          <a:solidFill>
                            <a:schemeClr val="tx1"/>
                          </a:solidFill>
                          <a:effectLst/>
                        </a:rPr>
                        <a:t>03.40</a:t>
                      </a:r>
                      <a:endParaRPr lang="en-GB" sz="1050" b="0" dirty="0">
                        <a:solidFill>
                          <a:schemeClr val="tx1"/>
                        </a:solidFill>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GB" sz="1050" dirty="0">
                          <a:solidFill>
                            <a:schemeClr val="tx1"/>
                          </a:solidFill>
                          <a:effectLst/>
                        </a:rPr>
                        <a:t>K</a:t>
                      </a:r>
                      <a:endParaRPr lang="en-GB" sz="1050" dirty="0">
                        <a:solidFill>
                          <a:schemeClr val="tx1"/>
                        </a:solidFill>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GB" sz="1050" dirty="0">
                          <a:solidFill>
                            <a:schemeClr val="tx1"/>
                          </a:solidFill>
                          <a:effectLst/>
                        </a:rPr>
                        <a:t>Sim, sim, sim</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nSpc>
                          <a:spcPct val="115000"/>
                        </a:lnSpc>
                        <a:spcAft>
                          <a:spcPts val="0"/>
                        </a:spcAft>
                      </a:pPr>
                      <a:r>
                        <a:rPr lang="en-GB" sz="1050" dirty="0">
                          <a:solidFill>
                            <a:schemeClr val="tx1"/>
                          </a:solidFill>
                          <a:effectLst/>
                        </a:rPr>
                        <a:t>D circula a resposta.</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0007"/>
                  </a:ext>
                </a:extLst>
              </a:tr>
              <a:tr h="172433">
                <a:tc>
                  <a:txBody>
                    <a:bodyPr/>
                    <a:lstStyle/>
                    <a:p>
                      <a:pPr>
                        <a:lnSpc>
                          <a:spcPct val="115000"/>
                        </a:lnSpc>
                        <a:spcAft>
                          <a:spcPts val="0"/>
                        </a:spcAft>
                      </a:pPr>
                      <a:r>
                        <a:rPr lang="en-GB" sz="1050" b="0" dirty="0">
                          <a:solidFill>
                            <a:schemeClr val="tx1"/>
                          </a:solidFill>
                          <a:effectLst/>
                        </a:rPr>
                        <a:t>03.45</a:t>
                      </a:r>
                      <a:endParaRPr lang="en-GB" sz="1050" b="0" dirty="0">
                        <a:solidFill>
                          <a:schemeClr val="tx1"/>
                        </a:solidFill>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a:solidFill>
                            <a:schemeClr val="tx1"/>
                          </a:solidFill>
                          <a:effectLst/>
                        </a:rPr>
                        <a:t>K</a:t>
                      </a:r>
                      <a:endParaRPr lang="en-GB" sz="1050">
                        <a:solidFill>
                          <a:schemeClr val="tx1"/>
                        </a:solidFill>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dirty="0">
                          <a:solidFill>
                            <a:schemeClr val="tx1"/>
                          </a:solidFill>
                          <a:effectLst/>
                        </a:rPr>
                        <a:t>Pimenta, sal, sal</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en-GB" sz="1050" dirty="0">
                          <a:solidFill>
                            <a:schemeClr val="tx1"/>
                          </a:solidFill>
                          <a:effectLst/>
                        </a:rPr>
                        <a:t>Aponta para a resposta, D a circula. </a:t>
                      </a:r>
                      <a:endParaRPr lang="en-GB" sz="1050" dirty="0">
                        <a:solidFill>
                          <a:schemeClr val="tx1"/>
                        </a:solidFill>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898589404"/>
              </p:ext>
            </p:extLst>
          </p:nvPr>
        </p:nvGraphicFramePr>
        <p:xfrm>
          <a:off x="4868545" y="3476625"/>
          <a:ext cx="5431155" cy="3981450"/>
        </p:xfrm>
        <a:graphic>
          <a:graphicData uri="http://schemas.openxmlformats.org/drawingml/2006/table">
            <a:tbl>
              <a:tblPr firstRow="1" firstCol="1" bandRow="1">
                <a:tableStyleId>{5C22544A-7EE6-4342-B048-85BDC9FD1C3A}</a:tableStyleId>
              </a:tblPr>
              <a:tblGrid>
                <a:gridCol w="485140">
                  <a:extLst>
                    <a:ext uri="{9D8B030D-6E8A-4147-A177-3AD203B41FA5}">
                      <a16:colId xmlns:a16="http://schemas.microsoft.com/office/drawing/2014/main" val="20000"/>
                    </a:ext>
                  </a:extLst>
                </a:gridCol>
                <a:gridCol w="486410">
                  <a:extLst>
                    <a:ext uri="{9D8B030D-6E8A-4147-A177-3AD203B41FA5}">
                      <a16:colId xmlns:a16="http://schemas.microsoft.com/office/drawing/2014/main" val="20001"/>
                    </a:ext>
                  </a:extLst>
                </a:gridCol>
                <a:gridCol w="2448560">
                  <a:extLst>
                    <a:ext uri="{9D8B030D-6E8A-4147-A177-3AD203B41FA5}">
                      <a16:colId xmlns:a16="http://schemas.microsoft.com/office/drawing/2014/main" val="20002"/>
                    </a:ext>
                  </a:extLst>
                </a:gridCol>
                <a:gridCol w="2011045">
                  <a:extLst>
                    <a:ext uri="{9D8B030D-6E8A-4147-A177-3AD203B41FA5}">
                      <a16:colId xmlns:a16="http://schemas.microsoft.com/office/drawing/2014/main" val="20003"/>
                    </a:ext>
                  </a:extLst>
                </a:gridCol>
              </a:tblGrid>
              <a:tr h="183515">
                <a:tc>
                  <a:txBody>
                    <a:bodyPr/>
                    <a:lstStyle/>
                    <a:p>
                      <a:pPr>
                        <a:lnSpc>
                          <a:spcPct val="115000"/>
                        </a:lnSpc>
                        <a:spcAft>
                          <a:spcPts val="0"/>
                        </a:spcAft>
                      </a:pPr>
                      <a:r>
                        <a:rPr lang="en-GB" sz="1050" b="0" dirty="0">
                          <a:solidFill>
                            <a:schemeClr val="tx1"/>
                          </a:solidFill>
                          <a:effectLst/>
                        </a:rPr>
                        <a:t>02.00</a:t>
                      </a:r>
                      <a:endParaRPr lang="en-GB" sz="1050" b="0" dirty="0">
                        <a:solidFill>
                          <a:schemeClr val="tx1"/>
                        </a:solidFill>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b="0" dirty="0">
                          <a:solidFill>
                            <a:schemeClr val="tx1"/>
                          </a:solidFill>
                          <a:effectLst/>
                        </a:rPr>
                        <a:t>D</a:t>
                      </a:r>
                      <a:endParaRPr lang="en-GB" sz="1050" b="0" dirty="0">
                        <a:solidFill>
                          <a:schemeClr val="tx1"/>
                        </a:solidFill>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b="0" dirty="0">
                          <a:solidFill>
                            <a:schemeClr val="tx1"/>
                          </a:solidFill>
                          <a:effectLst/>
                        </a:rPr>
                        <a:t>Não, mas olhe para isso, é o mesmo</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effectLst/>
                        </a:rPr>
                        <a:t> </a:t>
                      </a:r>
                      <a:endParaRPr lang="en-GB" sz="1050" dirty="0">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00"/>
                  </a:ext>
                </a:extLst>
              </a:tr>
              <a:tr h="183515">
                <a:tc>
                  <a:txBody>
                    <a:bodyPr/>
                    <a:lstStyle/>
                    <a:p>
                      <a:pPr>
                        <a:lnSpc>
                          <a:spcPct val="115000"/>
                        </a:lnSpc>
                        <a:spcAft>
                          <a:spcPts val="0"/>
                        </a:spcAft>
                      </a:pPr>
                      <a:r>
                        <a:rPr lang="en-GB" sz="1050" b="0" dirty="0">
                          <a:solidFill>
                            <a:schemeClr val="tx1"/>
                          </a:solidFill>
                          <a:effectLst/>
                        </a:rPr>
                        <a:t>02.03</a:t>
                      </a:r>
                      <a:endParaRPr lang="en-GB" sz="1050" b="0" dirty="0">
                        <a:solidFill>
                          <a:schemeClr val="tx1"/>
                        </a:solidFill>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effectLst/>
                        </a:rPr>
                        <a:t>M</a:t>
                      </a:r>
                      <a:endParaRPr lang="en-GB" sz="1050" dirty="0">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effectLst/>
                        </a:rPr>
                        <a:t>Isso não é (inaudível)</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effectLst/>
                        </a:rPr>
                        <a:t> </a:t>
                      </a:r>
                      <a:endParaRPr lang="en-GB" sz="1050" dirty="0">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01"/>
                  </a:ext>
                </a:extLst>
              </a:tr>
              <a:tr h="183515">
                <a:tc>
                  <a:txBody>
                    <a:bodyPr/>
                    <a:lstStyle/>
                    <a:p>
                      <a:pPr>
                        <a:lnSpc>
                          <a:spcPct val="115000"/>
                        </a:lnSpc>
                        <a:spcAft>
                          <a:spcPts val="0"/>
                        </a:spcAft>
                      </a:pPr>
                      <a:r>
                        <a:rPr lang="en-GB" sz="1050" b="0" dirty="0">
                          <a:solidFill>
                            <a:schemeClr val="tx1"/>
                          </a:solidFill>
                          <a:effectLst/>
                        </a:rPr>
                        <a:t>02.03</a:t>
                      </a:r>
                      <a:endParaRPr lang="en-GB" sz="1050" b="0" dirty="0">
                        <a:solidFill>
                          <a:schemeClr val="tx1"/>
                        </a:solidFill>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effectLst/>
                        </a:rPr>
                        <a:t>D</a:t>
                      </a:r>
                      <a:endParaRPr lang="en-GB" sz="1050" dirty="0">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effectLst/>
                        </a:rPr>
                        <a:t>É este!</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effectLst/>
                        </a:rPr>
                        <a:t> </a:t>
                      </a:r>
                      <a:endParaRPr lang="en-GB" sz="1050" dirty="0">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02"/>
                  </a:ext>
                </a:extLst>
              </a:tr>
              <a:tr h="183515">
                <a:tc>
                  <a:txBody>
                    <a:bodyPr/>
                    <a:lstStyle/>
                    <a:p>
                      <a:pPr>
                        <a:lnSpc>
                          <a:spcPct val="115000"/>
                        </a:lnSpc>
                        <a:spcAft>
                          <a:spcPts val="0"/>
                        </a:spcAft>
                      </a:pPr>
                      <a:r>
                        <a:rPr lang="en-GB" sz="1050" b="0" dirty="0">
                          <a:solidFill>
                            <a:schemeClr val="tx1"/>
                          </a:solidFill>
                          <a:effectLst/>
                        </a:rPr>
                        <a:t>02.05</a:t>
                      </a:r>
                      <a:endParaRPr lang="en-GB" sz="1050" b="0" dirty="0">
                        <a:solidFill>
                          <a:schemeClr val="tx1"/>
                        </a:solidFill>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a:effectLst/>
                        </a:rPr>
                        <a:t>K</a:t>
                      </a:r>
                      <a:endParaRPr lang="en-GB" sz="1050">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effectLst/>
                        </a:rPr>
                        <a:t>Não, porque então são copos diferentes</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effectLst/>
                        </a:rPr>
                        <a:t> </a:t>
                      </a:r>
                      <a:endParaRPr lang="en-GB" sz="1050" dirty="0">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03"/>
                  </a:ext>
                </a:extLst>
              </a:tr>
              <a:tr h="183515">
                <a:tc>
                  <a:txBody>
                    <a:bodyPr/>
                    <a:lstStyle/>
                    <a:p>
                      <a:pPr>
                        <a:lnSpc>
                          <a:spcPct val="115000"/>
                        </a:lnSpc>
                        <a:spcAft>
                          <a:spcPts val="0"/>
                        </a:spcAft>
                      </a:pPr>
                      <a:r>
                        <a:rPr lang="en-GB" sz="1050" b="0" dirty="0">
                          <a:solidFill>
                            <a:schemeClr val="tx1"/>
                          </a:solidFill>
                          <a:effectLst/>
                        </a:rPr>
                        <a:t>02.07</a:t>
                      </a:r>
                      <a:endParaRPr lang="en-GB" sz="1050" b="0" dirty="0">
                        <a:solidFill>
                          <a:schemeClr val="tx1"/>
                        </a:solidFill>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a:effectLst/>
                        </a:rPr>
                        <a:t>D</a:t>
                      </a:r>
                      <a:endParaRPr lang="en-GB" sz="1050">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effectLst/>
                        </a:rPr>
                        <a:t>Sim, porque é o diferente</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effectLst/>
                        </a:rPr>
                        <a:t> </a:t>
                      </a:r>
                      <a:endParaRPr lang="en-GB" sz="1050" dirty="0">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04"/>
                  </a:ext>
                </a:extLst>
              </a:tr>
              <a:tr h="183515">
                <a:tc>
                  <a:txBody>
                    <a:bodyPr/>
                    <a:lstStyle/>
                    <a:p>
                      <a:pPr>
                        <a:lnSpc>
                          <a:spcPct val="115000"/>
                        </a:lnSpc>
                        <a:spcAft>
                          <a:spcPts val="0"/>
                        </a:spcAft>
                      </a:pPr>
                      <a:r>
                        <a:rPr lang="en-GB" sz="1050" b="0" dirty="0">
                          <a:solidFill>
                            <a:schemeClr val="tx1"/>
                          </a:solidFill>
                          <a:effectLst/>
                        </a:rPr>
                        <a:t>02.10</a:t>
                      </a:r>
                      <a:endParaRPr lang="en-GB" sz="1050" b="0" dirty="0">
                        <a:solidFill>
                          <a:schemeClr val="tx1"/>
                        </a:solidFill>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a:effectLst/>
                        </a:rPr>
                        <a:t>K</a:t>
                      </a:r>
                      <a:endParaRPr lang="en-GB" sz="1050">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a:effectLst/>
                        </a:rPr>
                        <a:t>Você precisa fazer este, D.</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effectLst/>
                        </a:rPr>
                        <a:t> </a:t>
                      </a:r>
                      <a:endParaRPr lang="en-GB" sz="1050" dirty="0">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05"/>
                  </a:ext>
                </a:extLst>
              </a:tr>
              <a:tr h="183515">
                <a:tc>
                  <a:txBody>
                    <a:bodyPr/>
                    <a:lstStyle/>
                    <a:p>
                      <a:pPr>
                        <a:lnSpc>
                          <a:spcPct val="115000"/>
                        </a:lnSpc>
                        <a:spcAft>
                          <a:spcPts val="0"/>
                        </a:spcAft>
                      </a:pPr>
                      <a:r>
                        <a:rPr lang="en-GB" sz="1050" b="0" dirty="0">
                          <a:solidFill>
                            <a:schemeClr val="tx1"/>
                          </a:solidFill>
                          <a:effectLst/>
                        </a:rPr>
                        <a:t>02.12</a:t>
                      </a:r>
                      <a:endParaRPr lang="en-GB" sz="1050" b="0" dirty="0">
                        <a:solidFill>
                          <a:schemeClr val="tx1"/>
                        </a:solidFill>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a:effectLst/>
                        </a:rPr>
                        <a:t>M</a:t>
                      </a:r>
                      <a:endParaRPr lang="en-GB" sz="1050">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a:effectLst/>
                        </a:rPr>
                        <a:t>Eu também pensei nisso</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effectLst/>
                        </a:rPr>
                        <a:t>M circula a resposta D</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06"/>
                  </a:ext>
                </a:extLst>
              </a:tr>
              <a:tr h="550545">
                <a:tc>
                  <a:txBody>
                    <a:bodyPr/>
                    <a:lstStyle/>
                    <a:p>
                      <a:pPr>
                        <a:lnSpc>
                          <a:spcPct val="115000"/>
                        </a:lnSpc>
                        <a:spcAft>
                          <a:spcPts val="0"/>
                        </a:spcAft>
                      </a:pPr>
                      <a:r>
                        <a:rPr lang="en-GB" sz="1050" b="0" dirty="0">
                          <a:solidFill>
                            <a:schemeClr val="tx1"/>
                          </a:solidFill>
                          <a:effectLst/>
                        </a:rPr>
                        <a:t>02.25</a:t>
                      </a:r>
                      <a:endParaRPr lang="en-GB" sz="1050" b="0" dirty="0">
                        <a:solidFill>
                          <a:schemeClr val="tx1"/>
                        </a:solidFill>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dirty="0">
                          <a:solidFill>
                            <a:schemeClr val="tx1"/>
                          </a:solidFill>
                          <a:effectLst/>
                        </a:rPr>
                        <a:t>D</a:t>
                      </a:r>
                      <a:endParaRPr lang="en-GB" sz="1050" dirty="0">
                        <a:solidFill>
                          <a:schemeClr val="tx1"/>
                        </a:solidFill>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dirty="0">
                          <a:solidFill>
                            <a:schemeClr val="tx1"/>
                          </a:solidFill>
                          <a:effectLst/>
                        </a:rPr>
                        <a:t>Esse?</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dirty="0">
                          <a:solidFill>
                            <a:schemeClr val="tx1"/>
                          </a:solidFill>
                          <a:effectLst/>
                        </a:rPr>
                        <a:t>As crianças leem a pergunta em silêncio. D aponta para uma resposta</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367030">
                <a:tc>
                  <a:txBody>
                    <a:bodyPr/>
                    <a:lstStyle/>
                    <a:p>
                      <a:pPr>
                        <a:lnSpc>
                          <a:spcPct val="115000"/>
                        </a:lnSpc>
                        <a:spcAft>
                          <a:spcPts val="0"/>
                        </a:spcAft>
                      </a:pPr>
                      <a:r>
                        <a:rPr lang="en-GB" sz="1050" b="0" dirty="0">
                          <a:solidFill>
                            <a:schemeClr val="tx1"/>
                          </a:solidFill>
                          <a:effectLst/>
                        </a:rPr>
                        <a:t>02.29</a:t>
                      </a:r>
                      <a:endParaRPr lang="en-GB" sz="1050" b="0" dirty="0">
                        <a:solidFill>
                          <a:schemeClr val="tx1"/>
                        </a:solidFill>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a:solidFill>
                            <a:schemeClr val="tx1"/>
                          </a:solidFill>
                          <a:effectLst/>
                        </a:rPr>
                        <a:t>K</a:t>
                      </a:r>
                      <a:endParaRPr lang="en-GB" sz="1050">
                        <a:solidFill>
                          <a:schemeClr val="tx1"/>
                        </a:solidFill>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dirty="0">
                          <a:solidFill>
                            <a:schemeClr val="tx1"/>
                          </a:solidFill>
                          <a:effectLst/>
                        </a:rPr>
                        <a:t>Deveria ser este, porque então há outra camada. 4 e 5</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dirty="0">
                          <a:solidFill>
                            <a:schemeClr val="tx1"/>
                          </a:solidFill>
                          <a:effectLst/>
                        </a:rPr>
                        <a:t>K aponta para a mesma resposta que D</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r h="367030">
                <a:tc>
                  <a:txBody>
                    <a:bodyPr/>
                    <a:lstStyle/>
                    <a:p>
                      <a:pPr>
                        <a:lnSpc>
                          <a:spcPct val="115000"/>
                        </a:lnSpc>
                        <a:spcAft>
                          <a:spcPts val="0"/>
                        </a:spcAft>
                      </a:pPr>
                      <a:r>
                        <a:rPr lang="en-GB" sz="1050" b="0" dirty="0">
                          <a:solidFill>
                            <a:schemeClr val="tx1"/>
                          </a:solidFill>
                          <a:effectLst/>
                        </a:rPr>
                        <a:t>02.35</a:t>
                      </a:r>
                      <a:endParaRPr lang="en-GB" sz="1050" b="0" dirty="0">
                        <a:solidFill>
                          <a:schemeClr val="tx1"/>
                        </a:solidFill>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a:solidFill>
                            <a:schemeClr val="tx1"/>
                          </a:solidFill>
                          <a:effectLst/>
                        </a:rPr>
                        <a:t>D</a:t>
                      </a:r>
                      <a:endParaRPr lang="en-GB" sz="1050">
                        <a:solidFill>
                          <a:schemeClr val="tx1"/>
                        </a:solidFill>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dirty="0">
                          <a:solidFill>
                            <a:schemeClr val="tx1"/>
                          </a:solidFill>
                          <a:effectLst/>
                        </a:rPr>
                        <a:t>Sim, sim</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dirty="0">
                          <a:solidFill>
                            <a:schemeClr val="tx1"/>
                          </a:solidFill>
                          <a:effectLst/>
                        </a:rPr>
                        <a:t>D olha para todas as respostas, apontando para cada uma</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9"/>
                  </a:ext>
                </a:extLst>
              </a:tr>
              <a:tr h="183515">
                <a:tc>
                  <a:txBody>
                    <a:bodyPr/>
                    <a:lstStyle/>
                    <a:p>
                      <a:pPr>
                        <a:lnSpc>
                          <a:spcPct val="115000"/>
                        </a:lnSpc>
                        <a:spcAft>
                          <a:spcPts val="0"/>
                        </a:spcAft>
                      </a:pPr>
                      <a:r>
                        <a:rPr lang="en-GB" sz="1050" b="0" dirty="0">
                          <a:solidFill>
                            <a:schemeClr val="tx1"/>
                          </a:solidFill>
                          <a:effectLst/>
                        </a:rPr>
                        <a:t>02.37</a:t>
                      </a:r>
                      <a:endParaRPr lang="en-GB" sz="1050" b="0" dirty="0">
                        <a:solidFill>
                          <a:schemeClr val="tx1"/>
                        </a:solidFill>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dirty="0">
                          <a:solidFill>
                            <a:schemeClr val="tx1"/>
                          </a:solidFill>
                          <a:effectLst/>
                        </a:rPr>
                        <a:t>M</a:t>
                      </a:r>
                      <a:endParaRPr lang="en-GB" sz="1050" dirty="0">
                        <a:solidFill>
                          <a:schemeClr val="tx1"/>
                        </a:solidFill>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dirty="0">
                          <a:solidFill>
                            <a:schemeClr val="tx1"/>
                          </a:solidFill>
                          <a:effectLst/>
                        </a:rPr>
                        <a:t>Este?</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dirty="0">
                          <a:solidFill>
                            <a:schemeClr val="tx1"/>
                          </a:solidFill>
                          <a:effectLst/>
                        </a:rPr>
                        <a:t>M aponta para a resposta B</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0"/>
                  </a:ext>
                </a:extLst>
              </a:tr>
              <a:tr h="494665">
                <a:tc>
                  <a:txBody>
                    <a:bodyPr/>
                    <a:lstStyle/>
                    <a:p>
                      <a:pPr>
                        <a:lnSpc>
                          <a:spcPct val="115000"/>
                        </a:lnSpc>
                        <a:spcAft>
                          <a:spcPts val="0"/>
                        </a:spcAft>
                      </a:pPr>
                      <a:r>
                        <a:rPr lang="en-GB" sz="1050" b="0" dirty="0">
                          <a:solidFill>
                            <a:schemeClr val="tx1"/>
                          </a:solidFill>
                          <a:effectLst/>
                        </a:rPr>
                        <a:t>02.28</a:t>
                      </a:r>
                      <a:endParaRPr lang="en-GB" sz="1050" b="0" dirty="0">
                        <a:solidFill>
                          <a:schemeClr val="tx1"/>
                        </a:solidFill>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dirty="0">
                          <a:solidFill>
                            <a:schemeClr val="tx1"/>
                          </a:solidFill>
                          <a:effectLst/>
                        </a:rPr>
                        <a:t>K</a:t>
                      </a:r>
                      <a:endParaRPr lang="en-GB" sz="1050" dirty="0">
                        <a:solidFill>
                          <a:schemeClr val="tx1"/>
                        </a:solidFill>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dirty="0">
                          <a:solidFill>
                            <a:schemeClr val="tx1"/>
                          </a:solidFill>
                          <a:effectLst/>
                        </a:rPr>
                        <a:t>É o A, este aqui. É porque aquele tem 3, então deveria ser 2 e depois 1</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15000"/>
                        </a:lnSpc>
                        <a:spcAft>
                          <a:spcPts val="0"/>
                        </a:spcAft>
                      </a:pPr>
                      <a:r>
                        <a:rPr lang="en-GB" sz="1050" dirty="0">
                          <a:solidFill>
                            <a:schemeClr val="tx1"/>
                          </a:solidFill>
                          <a:effectLst/>
                        </a:rPr>
                        <a:t>M circula o A</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1"/>
                  </a:ext>
                </a:extLst>
              </a:tr>
              <a:tr h="367030">
                <a:tc>
                  <a:txBody>
                    <a:bodyPr/>
                    <a:lstStyle/>
                    <a:p>
                      <a:pPr>
                        <a:lnSpc>
                          <a:spcPct val="115000"/>
                        </a:lnSpc>
                        <a:spcAft>
                          <a:spcPts val="0"/>
                        </a:spcAft>
                      </a:pPr>
                      <a:r>
                        <a:rPr lang="en-GB" sz="1050" b="0" dirty="0">
                          <a:solidFill>
                            <a:sysClr val="windowText" lastClr="000000"/>
                          </a:solidFill>
                          <a:effectLst/>
                        </a:rPr>
                        <a:t>02.57</a:t>
                      </a:r>
                      <a:endParaRPr lang="en-GB" sz="1050" b="0" dirty="0">
                        <a:solidFill>
                          <a:sysClr val="windowText" lastClr="000000"/>
                        </a:solidFill>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solidFill>
                            <a:sysClr val="windowText" lastClr="000000"/>
                          </a:solidFill>
                          <a:effectLst/>
                        </a:rPr>
                        <a:t>D</a:t>
                      </a:r>
                      <a:endParaRPr lang="en-GB" sz="1050" dirty="0">
                        <a:solidFill>
                          <a:sysClr val="windowText" lastClr="000000"/>
                        </a:solidFill>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solidFill>
                            <a:sysClr val="windowText" lastClr="000000"/>
                          </a:solidFill>
                          <a:effectLst/>
                        </a:rPr>
                        <a:t>É aquele, porque aquele não tem nada</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solidFill>
                            <a:sysClr val="windowText" lastClr="000000"/>
                          </a:solidFill>
                          <a:effectLst/>
                        </a:rPr>
                        <a:t>As crianças olham para a próxima pergunta</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12"/>
                  </a:ext>
                </a:extLst>
              </a:tr>
              <a:tr h="367030">
                <a:tc>
                  <a:txBody>
                    <a:bodyPr/>
                    <a:lstStyle/>
                    <a:p>
                      <a:pPr>
                        <a:lnSpc>
                          <a:spcPct val="115000"/>
                        </a:lnSpc>
                        <a:spcAft>
                          <a:spcPts val="0"/>
                        </a:spcAft>
                      </a:pPr>
                      <a:r>
                        <a:rPr lang="en-GB" sz="1050" b="0" dirty="0">
                          <a:solidFill>
                            <a:sysClr val="windowText" lastClr="000000"/>
                          </a:solidFill>
                          <a:effectLst/>
                        </a:rPr>
                        <a:t>03.01</a:t>
                      </a:r>
                      <a:endParaRPr lang="en-GB" sz="1050" b="0" dirty="0">
                        <a:solidFill>
                          <a:sysClr val="windowText" lastClr="000000"/>
                        </a:solidFill>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a:solidFill>
                            <a:sysClr val="windowText" lastClr="000000"/>
                          </a:solidFill>
                          <a:effectLst/>
                        </a:rPr>
                        <a:t>K</a:t>
                      </a:r>
                      <a:endParaRPr lang="en-GB" sz="1050">
                        <a:solidFill>
                          <a:sysClr val="windowText" lastClr="000000"/>
                        </a:solidFill>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solidFill>
                            <a:sysClr val="windowText" lastClr="000000"/>
                          </a:solidFill>
                          <a:effectLst/>
                        </a:rPr>
                        <a:t>Sim, não, é aquele</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nSpc>
                          <a:spcPct val="115000"/>
                        </a:lnSpc>
                        <a:spcAft>
                          <a:spcPts val="0"/>
                        </a:spcAft>
                      </a:pPr>
                      <a:r>
                        <a:rPr lang="en-GB" sz="1050" dirty="0">
                          <a:solidFill>
                            <a:sysClr val="windowText" lastClr="000000"/>
                          </a:solidFill>
                          <a:effectLst/>
                        </a:rPr>
                        <a:t>K aponta para uma resposta diferente </a:t>
                      </a:r>
                      <a:endParaRPr lang="en-GB" sz="1050" dirty="0">
                        <a:solidFill>
                          <a:sysClr val="windowText" lastClr="000000"/>
                        </a:solidFill>
                        <a:effectLst/>
                        <a:latin typeface="Calibri" panose="020F0502020204030204"/>
                        <a:ea typeface="Calibri" panose="020F0502020204030204"/>
                        <a:cs typeface="Times New Roman" panose="02020603050405020304"/>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0013"/>
                  </a:ext>
                </a:extLst>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616464" y="614560"/>
            <a:ext cx="3053836" cy="570028"/>
          </a:xfrm>
          <a:prstGeom prst="rect">
            <a:avLst/>
          </a:prstGeom>
          <a:solidFill>
            <a:srgbClr val="D9F1F6"/>
          </a:solidFill>
        </p:spPr>
        <p:txBody>
          <a:bodyPr vert="horz" wrap="square" lIns="0" tIns="15875" rIns="0" bIns="0" rtlCol="0">
            <a:spAutoFit/>
          </a:bodyPr>
          <a:lstStyle/>
          <a:p>
            <a:pPr marL="26035">
              <a:lnSpc>
                <a:spcPct val="100000"/>
              </a:lnSpc>
              <a:spcBef>
                <a:spcPts val="125"/>
              </a:spcBef>
            </a:pPr>
            <a:r>
              <a:rPr sz="1800" b="1" dirty="0">
                <a:solidFill>
                  <a:srgbClr val="1A616F"/>
                </a:solidFill>
                <a:latin typeface="Arial" panose="020B0604020202020204"/>
                <a:cs typeface="Arial" panose="020B0604020202020204"/>
              </a:rPr>
              <a:t>Parte I. </a:t>
            </a:r>
            <a:r>
              <a:rPr sz="1800" b="1" dirty="0" err="1">
                <a:solidFill>
                  <a:srgbClr val="1A616F"/>
                </a:solidFill>
                <a:latin typeface="Arial" panose="020B0604020202020204"/>
                <a:cs typeface="Arial" panose="020B0604020202020204"/>
              </a:rPr>
              <a:t>Possíveis</a:t>
            </a:r>
            <a:r>
              <a:rPr sz="1800" b="1" dirty="0">
                <a:solidFill>
                  <a:srgbClr val="1A616F"/>
                </a:solidFill>
                <a:latin typeface="Arial" panose="020B0604020202020204"/>
                <a:cs typeface="Arial" panose="020B0604020202020204"/>
              </a:rPr>
              <a:t> </a:t>
            </a:r>
            <a:r>
              <a:rPr lang="en-US" sz="1800" b="1" dirty="0" err="1">
                <a:solidFill>
                  <a:srgbClr val="1A616F"/>
                </a:solidFill>
                <a:latin typeface="Arial" panose="020B0604020202020204"/>
                <a:cs typeface="Arial" panose="020B0604020202020204"/>
              </a:rPr>
              <a:t>u</a:t>
            </a:r>
            <a:r>
              <a:rPr sz="1800" b="1" dirty="0" err="1">
                <a:solidFill>
                  <a:srgbClr val="1A616F"/>
                </a:solidFill>
                <a:latin typeface="Arial" panose="020B0604020202020204"/>
                <a:cs typeface="Arial" panose="020B0604020202020204"/>
              </a:rPr>
              <a:t>sos</a:t>
            </a:r>
            <a:r>
              <a:rPr sz="1800" b="1" dirty="0">
                <a:solidFill>
                  <a:srgbClr val="1A616F"/>
                </a:solidFill>
                <a:latin typeface="Arial" panose="020B0604020202020204"/>
                <a:cs typeface="Arial" panose="020B0604020202020204"/>
              </a:rPr>
              <a:t> do </a:t>
            </a:r>
            <a:r>
              <a:rPr lang="en-US" sz="1800" b="1" dirty="0">
                <a:solidFill>
                  <a:srgbClr val="1A616F"/>
                </a:solidFill>
                <a:latin typeface="Arial" panose="020B0604020202020204"/>
                <a:cs typeface="Arial" panose="020B0604020202020204"/>
              </a:rPr>
              <a:t>k</a:t>
            </a:r>
            <a:r>
              <a:rPr sz="1800" b="1" dirty="0">
                <a:solidFill>
                  <a:srgbClr val="1A616F"/>
                </a:solidFill>
                <a:latin typeface="Arial" panose="020B0604020202020204"/>
                <a:cs typeface="Arial" panose="020B0604020202020204"/>
              </a:rPr>
              <a:t>it de </a:t>
            </a:r>
            <a:r>
              <a:rPr lang="en-US" sz="1800" b="1" dirty="0" err="1">
                <a:solidFill>
                  <a:srgbClr val="1A616F"/>
                </a:solidFill>
                <a:latin typeface="Arial" panose="020B0604020202020204"/>
                <a:cs typeface="Arial" panose="020B0604020202020204"/>
              </a:rPr>
              <a:t>f</a:t>
            </a:r>
            <a:r>
              <a:rPr sz="1800" b="1" dirty="0" err="1">
                <a:solidFill>
                  <a:srgbClr val="1A616F"/>
                </a:solidFill>
                <a:latin typeface="Arial" panose="020B0604020202020204"/>
                <a:cs typeface="Arial" panose="020B0604020202020204"/>
              </a:rPr>
              <a:t>erramentas</a:t>
            </a:r>
            <a:r>
              <a:rPr sz="1800" b="1" dirty="0">
                <a:solidFill>
                  <a:srgbClr val="1A616F"/>
                </a:solidFill>
                <a:latin typeface="Arial" panose="020B0604020202020204"/>
                <a:cs typeface="Arial" panose="020B0604020202020204"/>
              </a:rPr>
              <a:t> T-SEDA</a:t>
            </a:r>
          </a:p>
        </p:txBody>
      </p:sp>
      <p:sp>
        <p:nvSpPr>
          <p:cNvPr id="3" name="object 3"/>
          <p:cNvSpPr txBox="1"/>
          <p:nvPr/>
        </p:nvSpPr>
        <p:spPr>
          <a:xfrm>
            <a:off x="616464" y="1411408"/>
            <a:ext cx="4735195" cy="5787482"/>
          </a:xfrm>
          <a:prstGeom prst="rect">
            <a:avLst/>
          </a:prstGeom>
          <a:ln w="31733">
            <a:solidFill>
              <a:srgbClr val="2791A6"/>
            </a:solidFill>
          </a:ln>
        </p:spPr>
        <p:txBody>
          <a:bodyPr vert="horz" wrap="square" lIns="0" tIns="39370" rIns="0" bIns="0" rtlCol="0">
            <a:spAutoFit/>
          </a:bodyPr>
          <a:lstStyle/>
          <a:p>
            <a:pPr marL="83185" marR="95885" algn="just">
              <a:lnSpc>
                <a:spcPct val="121000"/>
              </a:lnSpc>
              <a:spcBef>
                <a:spcPts val="310"/>
              </a:spcBef>
              <a:spcAft>
                <a:spcPts val="600"/>
              </a:spcAft>
            </a:pPr>
            <a:r>
              <a:rPr sz="1200" dirty="0">
                <a:latin typeface="Arial Unicode MS" panose="020B0604020202020204" charset="-122"/>
                <a:cs typeface="Arial Unicode MS" panose="020B0604020202020204" charset="-122"/>
              </a:rPr>
              <a:t>Como você utiliza o kit de ferramentas dependerá do seu interesse, mas também dependerá das oportunidades disponíveis. Aqui estão algumas sugestões sobre maneiras estendidas de como você poderia utilizar esses recursos:</a:t>
            </a:r>
          </a:p>
          <a:p>
            <a:pPr marL="254635" marR="95885" indent="-171450" algn="just">
              <a:lnSpc>
                <a:spcPct val="121000"/>
              </a:lnSpc>
              <a:spcBef>
                <a:spcPts val="310"/>
              </a:spcBef>
              <a:buFont typeface="Arial" panose="020B0604020202020204" pitchFamily="34" charset="0"/>
              <a:buChar char="•"/>
            </a:pPr>
            <a:r>
              <a:rPr sz="1200" dirty="0">
                <a:latin typeface="Arial Unicode MS" panose="020B0604020202020204" charset="-122"/>
                <a:cs typeface="Arial Unicode MS" panose="020B0604020202020204" charset="-122"/>
              </a:rPr>
              <a:t>Se você tem um assistente de ensino em seu ambiente, você pode pedir ajuda para gravar vídeos ou fazer observações ao vivo. Ou você pode pedir a eles para gravar você se você quiser focar em sua própria prática.</a:t>
            </a:r>
          </a:p>
          <a:p>
            <a:pPr marL="254635" marR="95885" indent="-171450" algn="just">
              <a:lnSpc>
                <a:spcPct val="121000"/>
              </a:lnSpc>
              <a:spcBef>
                <a:spcPts val="310"/>
              </a:spcBef>
              <a:buFont typeface="Arial" panose="020B0604020202020204" pitchFamily="34" charset="0"/>
              <a:buChar char="•"/>
            </a:pPr>
            <a:r>
              <a:rPr lang="pt-BR" sz="1200" dirty="0">
                <a:latin typeface="Arial Unicode MS" panose="020B0604020202020204" charset="-122"/>
                <a:cs typeface="Arial Unicode MS" panose="020B0604020202020204" charset="-122"/>
              </a:rPr>
              <a:t>Caso haja outros professores conduzindo pesquisas T-SEDA em sua escola, você pode colaborar para compartilhar resultados, discutir desafios e insights e pensar em maneiras de incorporar práticas bem-sucedidas em toda a escola</a:t>
            </a:r>
          </a:p>
          <a:p>
            <a:pPr marL="254635" marR="95885" indent="-171450" algn="just">
              <a:lnSpc>
                <a:spcPct val="121000"/>
              </a:lnSpc>
              <a:spcBef>
                <a:spcPts val="310"/>
              </a:spcBef>
              <a:buFont typeface="Arial" panose="020B0604020202020204" pitchFamily="34" charset="0"/>
              <a:buChar char="•"/>
            </a:pPr>
            <a:r>
              <a:rPr sz="1200" dirty="0" err="1">
                <a:latin typeface="Arial Unicode MS" panose="020B0604020202020204" charset="-122"/>
                <a:cs typeface="Arial Unicode MS" panose="020B0604020202020204" charset="-122"/>
              </a:rPr>
              <a:t>Você</a:t>
            </a:r>
            <a:r>
              <a:rPr sz="1200" dirty="0">
                <a:latin typeface="Arial Unicode MS" panose="020B0604020202020204" charset="-122"/>
                <a:cs typeface="Arial Unicode MS" panose="020B0604020202020204" charset="-122"/>
              </a:rPr>
              <a:t> pode pedir a outros colegas para observá-lo, ou você pode observá-los, tendo conversas de aprendizado juntos.</a:t>
            </a:r>
          </a:p>
          <a:p>
            <a:pPr marL="254635" marR="95885" indent="-171450" algn="just">
              <a:lnSpc>
                <a:spcPct val="121000"/>
              </a:lnSpc>
              <a:spcBef>
                <a:spcPts val="310"/>
              </a:spcBef>
              <a:buFont typeface="Arial" panose="020B0604020202020204" pitchFamily="34" charset="0"/>
              <a:buChar char="•"/>
            </a:pPr>
            <a:r>
              <a:rPr sz="1200" dirty="0">
                <a:latin typeface="Arial Unicode MS" panose="020B0604020202020204" charset="-122"/>
                <a:cs typeface="Arial Unicode MS" panose="020B0604020202020204" charset="-122"/>
              </a:rPr>
              <a:t>Dependendo da idade de seus alunos, você pode obter a opinião deles enquanto planeja sua pesquisa e compartilhar seus resultados com eles, ou envolvê-los na formulação do seu plano de ação.</a:t>
            </a:r>
          </a:p>
          <a:p>
            <a:pPr marL="254635" marR="95885" indent="-171450" algn="just">
              <a:lnSpc>
                <a:spcPct val="121000"/>
              </a:lnSpc>
              <a:spcBef>
                <a:spcPts val="310"/>
              </a:spcBef>
              <a:buFont typeface="Arial" panose="020B0604020202020204" pitchFamily="34" charset="0"/>
              <a:buChar char="•"/>
            </a:pPr>
            <a:r>
              <a:rPr sz="1200" dirty="0">
                <a:latin typeface="Arial Unicode MS" panose="020B0604020202020204" charset="-122"/>
                <a:cs typeface="Arial Unicode MS" panose="020B0604020202020204" charset="-122"/>
              </a:rPr>
              <a:t>Você pode considerar como integrar a tecnologia em sua pesquisa e como isso impacta no diálogo.</a:t>
            </a:r>
          </a:p>
          <a:p>
            <a:pPr marL="254635" marR="95885" indent="-171450" algn="just">
              <a:lnSpc>
                <a:spcPct val="121000"/>
              </a:lnSpc>
              <a:spcBef>
                <a:spcPts val="310"/>
              </a:spcBef>
              <a:buFont typeface="Arial" panose="020B0604020202020204" pitchFamily="34" charset="0"/>
              <a:buChar char="•"/>
            </a:pPr>
            <a:r>
              <a:rPr sz="1200" dirty="0">
                <a:latin typeface="Arial Unicode MS" panose="020B0604020202020204" charset="-122"/>
                <a:cs typeface="Arial Unicode MS" panose="020B0604020202020204" charset="-122"/>
              </a:rPr>
              <a:t>As Seções 1-5 do kit de ferramentas lhe darão mais ideias sobre o que você poderia fazer</a:t>
            </a:r>
          </a:p>
          <a:p>
            <a:pPr marL="83185" marR="95885" indent="0" algn="just">
              <a:lnSpc>
                <a:spcPct val="121000"/>
              </a:lnSpc>
              <a:spcBef>
                <a:spcPts val="310"/>
              </a:spcBef>
              <a:buFont typeface="Arial" panose="020B0604020202020204" pitchFamily="34" charset="0"/>
              <a:buNone/>
            </a:pPr>
            <a:r>
              <a:rPr sz="1200" dirty="0">
                <a:latin typeface="Arial Unicode MS" panose="020B0604020202020204" charset="-122"/>
                <a:cs typeface="Arial Unicode MS" panose="020B0604020202020204" charset="-122"/>
              </a:rPr>
              <a:t>.</a:t>
            </a:r>
            <a:r>
              <a:rPr lang="en-US" sz="1200" dirty="0">
                <a:latin typeface="Arial Unicode MS" panose="020B0604020202020204" charset="-122"/>
                <a:cs typeface="Arial Unicode MS" panose="020B0604020202020204" charset="-122"/>
              </a:rPr>
              <a:t>               </a:t>
            </a:r>
            <a:r>
              <a:rPr lang="en-GB" sz="1200" dirty="0" err="1">
                <a:latin typeface="Arial" panose="020B0604020202020204" pitchFamily="34" charset="0"/>
                <a:cs typeface="Arial" panose="020B0604020202020204" pitchFamily="34" charset="0"/>
                <a:hlinkClick r:id="rId3"/>
              </a:rPr>
              <a:t>Vídeo</a:t>
            </a:r>
            <a:r>
              <a:rPr lang="en-GB" sz="1200" dirty="0">
                <a:latin typeface="Arial" panose="020B0604020202020204" pitchFamily="34" charset="0"/>
                <a:cs typeface="Arial" panose="020B0604020202020204" pitchFamily="34" charset="0"/>
                <a:hlinkClick r:id="rId3"/>
              </a:rPr>
              <a:t> 9: </a:t>
            </a:r>
            <a:r>
              <a:rPr lang="en-GB" sz="1200" dirty="0">
                <a:latin typeface="Arial" panose="020B0604020202020204" pitchFamily="34" charset="0"/>
                <a:cs typeface="Arial" panose="020B0604020202020204" pitchFamily="34" charset="0"/>
                <a:hlinkClick r:id="rId4"/>
              </a:rPr>
              <a:t>O Impacto da </a:t>
            </a:r>
            <a:r>
              <a:rPr lang="en-GB" sz="1200" dirty="0" err="1">
                <a:latin typeface="Arial" panose="020B0604020202020204" pitchFamily="34" charset="0"/>
                <a:cs typeface="Arial" panose="020B0604020202020204" pitchFamily="34" charset="0"/>
                <a:hlinkClick r:id="rId4"/>
              </a:rPr>
              <a:t>Investigação</a:t>
            </a:r>
            <a:r>
              <a:rPr lang="en-GB" sz="1200" dirty="0">
                <a:latin typeface="Arial" panose="020B0604020202020204" pitchFamily="34" charset="0"/>
                <a:cs typeface="Arial" panose="020B0604020202020204" pitchFamily="34" charset="0"/>
                <a:hlinkClick r:id="rId4"/>
              </a:rPr>
              <a:t> T-SEDA</a:t>
            </a:r>
            <a:endParaRPr lang="en-GB" sz="1200" dirty="0">
              <a:latin typeface="Arial" panose="020B0604020202020204" pitchFamily="34" charset="0"/>
              <a:cs typeface="Arial" panose="020B0604020202020204" pitchFamily="34" charset="0"/>
            </a:endParaRPr>
          </a:p>
          <a:p>
            <a:pPr marL="83185" marR="95885" indent="0" algn="just">
              <a:lnSpc>
                <a:spcPct val="121000"/>
              </a:lnSpc>
              <a:spcBef>
                <a:spcPts val="310"/>
              </a:spcBef>
              <a:buFont typeface="Arial" panose="020B0604020202020204" pitchFamily="34" charset="0"/>
              <a:buNone/>
            </a:pPr>
            <a:endParaRPr lang="en-GB" sz="1200" dirty="0">
              <a:latin typeface="Arial" panose="020B0604020202020204" pitchFamily="34" charset="0"/>
              <a:cs typeface="Arial" panose="020B0604020202020204" pitchFamily="34" charset="0"/>
            </a:endParaRPr>
          </a:p>
        </p:txBody>
      </p:sp>
      <p:sp>
        <p:nvSpPr>
          <p:cNvPr id="4" name="object 4"/>
          <p:cNvSpPr/>
          <p:nvPr/>
        </p:nvSpPr>
        <p:spPr>
          <a:xfrm>
            <a:off x="6059055" y="622181"/>
            <a:ext cx="3619493" cy="2040253"/>
          </a:xfrm>
          <a:prstGeom prst="rect">
            <a:avLst/>
          </a:prstGeom>
          <a:blipFill>
            <a:blip r:embed="rId5" cstate="print"/>
            <a:stretch>
              <a:fillRect/>
            </a:stretch>
          </a:blipFill>
        </p:spPr>
        <p:txBody>
          <a:bodyPr wrap="square" lIns="0" tIns="0" rIns="0" bIns="0" rtlCol="0"/>
          <a:lstStyle/>
          <a:p>
            <a:endParaRPr/>
          </a:p>
        </p:txBody>
      </p:sp>
      <p:sp>
        <p:nvSpPr>
          <p:cNvPr id="5" name="object 5"/>
          <p:cNvSpPr/>
          <p:nvPr/>
        </p:nvSpPr>
        <p:spPr>
          <a:xfrm>
            <a:off x="6450850" y="5174496"/>
            <a:ext cx="2821936" cy="2045334"/>
          </a:xfrm>
          <a:prstGeom prst="rect">
            <a:avLst/>
          </a:prstGeom>
          <a:blipFill>
            <a:blip r:embed="rId6" cstate="print"/>
            <a:stretch>
              <a:fillRect/>
            </a:stretch>
          </a:blipFill>
        </p:spPr>
        <p:txBody>
          <a:bodyPr wrap="square" lIns="0" tIns="0" rIns="0" bIns="0" rtlCol="0"/>
          <a:lstStyle/>
          <a:p>
            <a:endParaRPr/>
          </a:p>
        </p:txBody>
      </p:sp>
      <p:sp>
        <p:nvSpPr>
          <p:cNvPr id="6" name="object 6"/>
          <p:cNvSpPr/>
          <p:nvPr/>
        </p:nvSpPr>
        <p:spPr>
          <a:xfrm>
            <a:off x="5573280" y="2820550"/>
            <a:ext cx="4716767" cy="2212338"/>
          </a:xfrm>
          <a:prstGeom prst="rect">
            <a:avLst/>
          </a:prstGeom>
          <a:blipFill>
            <a:blip r:embed="rId7" cstate="print"/>
            <a:stretch>
              <a:fillRect/>
            </a:stretch>
          </a:blipFill>
        </p:spPr>
        <p:txBody>
          <a:bodyPr wrap="square" lIns="0" tIns="0" rIns="0" bIns="0" rtlCol="0"/>
          <a:lstStyle/>
          <a:p>
            <a:endParaRPr/>
          </a:p>
        </p:txBody>
      </p:sp>
      <p:sp>
        <p:nvSpPr>
          <p:cNvPr id="7" name="object 7"/>
          <p:cNvSpPr txBox="1"/>
          <p:nvPr/>
        </p:nvSpPr>
        <p:spPr>
          <a:xfrm>
            <a:off x="5262662" y="7088109"/>
            <a:ext cx="167005" cy="167640"/>
          </a:xfrm>
          <a:prstGeom prst="rect">
            <a:avLst/>
          </a:prstGeom>
        </p:spPr>
        <p:txBody>
          <a:bodyPr vert="horz" wrap="square" lIns="0" tIns="635" rIns="0" bIns="0" rtlCol="0">
            <a:spAutoFit/>
          </a:bodyPr>
          <a:lstStyle/>
          <a:p>
            <a:pPr marL="12700">
              <a:lnSpc>
                <a:spcPct val="100000"/>
              </a:lnSpc>
              <a:spcBef>
                <a:spcPts val="5"/>
              </a:spcBef>
            </a:pPr>
            <a:r>
              <a:rPr sz="1000" spc="-5" dirty="0">
                <a:latin typeface="Arial" panose="020B0604020202020204"/>
                <a:cs typeface="Arial" panose="020B0604020202020204"/>
              </a:rPr>
              <a:t>30</a:t>
            </a:r>
            <a:endParaRPr sz="1000">
              <a:latin typeface="Arial" panose="020B0604020202020204"/>
              <a:cs typeface="Arial" panose="020B0604020202020204"/>
            </a:endParaRPr>
          </a:p>
        </p:txBody>
      </p:sp>
      <p:sp>
        <p:nvSpPr>
          <p:cNvPr id="9" name="object 6"/>
          <p:cNvSpPr/>
          <p:nvPr/>
        </p:nvSpPr>
        <p:spPr>
          <a:xfrm>
            <a:off x="850900" y="6618607"/>
            <a:ext cx="439415" cy="439418"/>
          </a:xfrm>
          <a:prstGeom prst="rect">
            <a:avLst/>
          </a:prstGeom>
          <a:blipFill>
            <a:blip r:embed="rId8" cstate="print"/>
            <a:stretch>
              <a:fillRect/>
            </a:stretch>
          </a:blipFill>
        </p:spPr>
        <p:txBody>
          <a:bodyPr wrap="square" lIns="0" tIns="0" rIns="0" bIns="0" rtlCol="0"/>
          <a:lstStyle/>
          <a:p>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39599" y="657225"/>
            <a:ext cx="9046126" cy="553720"/>
          </a:xfrm>
          <a:prstGeom prst="rect">
            <a:avLst/>
          </a:prstGeom>
        </p:spPr>
        <p:txBody>
          <a:bodyPr vert="horz" wrap="square" lIns="0" tIns="0" rIns="0" bIns="0" rtlCol="0">
            <a:spAutoFit/>
          </a:bodyPr>
          <a:lstStyle/>
          <a:p>
            <a:pPr marL="318770" algn="ctr">
              <a:lnSpc>
                <a:spcPct val="100000"/>
              </a:lnSpc>
              <a:spcBef>
                <a:spcPts val="40"/>
              </a:spcBef>
            </a:pPr>
            <a:r>
              <a:rPr sz="3600" spc="10" dirty="0"/>
              <a:t>T-SEDA: Recursos de Apoio</a:t>
            </a:r>
          </a:p>
        </p:txBody>
      </p:sp>
      <p:sp>
        <p:nvSpPr>
          <p:cNvPr id="3" name="object 3"/>
          <p:cNvSpPr txBox="1">
            <a:spLocks noGrp="1"/>
          </p:cNvSpPr>
          <p:nvPr>
            <p:ph type="body" idx="1"/>
          </p:nvPr>
        </p:nvSpPr>
        <p:spPr>
          <a:xfrm>
            <a:off x="774700" y="4911136"/>
            <a:ext cx="10046982" cy="982320"/>
          </a:xfrm>
          <a:prstGeom prst="rect">
            <a:avLst/>
          </a:prstGeom>
        </p:spPr>
        <p:txBody>
          <a:bodyPr vert="horz" wrap="square" lIns="0" tIns="0" rIns="0" bIns="0" rtlCol="0">
            <a:spAutoFit/>
          </a:bodyPr>
          <a:lstStyle/>
          <a:p>
            <a:pPr marL="316230">
              <a:lnSpc>
                <a:spcPct val="100000"/>
              </a:lnSpc>
              <a:spcBef>
                <a:spcPts val="15"/>
              </a:spcBef>
            </a:pPr>
            <a:endParaRPr lang="en-GB" sz="1550" spc="10" dirty="0">
              <a:latin typeface="Times New Roman" panose="02020603050405020304"/>
              <a:cs typeface="Times New Roman" panose="02020603050405020304"/>
            </a:endParaRPr>
          </a:p>
          <a:p>
            <a:pPr marL="316230">
              <a:lnSpc>
                <a:spcPct val="100000"/>
              </a:lnSpc>
              <a:buFont typeface="Symbol" panose="05050102010706020507"/>
              <a:buChar char="•"/>
            </a:pPr>
            <a:endParaRPr lang="en-GB" sz="1700" spc="10" dirty="0">
              <a:latin typeface="Times New Roman" panose="02020603050405020304"/>
              <a:cs typeface="Times New Roman" panose="02020603050405020304"/>
            </a:endParaRPr>
          </a:p>
          <a:p>
            <a:pPr marL="316230">
              <a:lnSpc>
                <a:spcPct val="100000"/>
              </a:lnSpc>
              <a:spcBef>
                <a:spcPts val="35"/>
              </a:spcBef>
              <a:buFont typeface="Symbol" panose="05050102010706020507"/>
              <a:buChar char="•"/>
            </a:pPr>
            <a:endParaRPr lang="en-GB" sz="1750" spc="10" dirty="0">
              <a:latin typeface="Times New Roman" panose="02020603050405020304"/>
              <a:cs typeface="Times New Roman" panose="02020603050405020304"/>
            </a:endParaRPr>
          </a:p>
          <a:p>
            <a:pPr marL="316230">
              <a:lnSpc>
                <a:spcPct val="100000"/>
              </a:lnSpc>
              <a:spcBef>
                <a:spcPts val="50"/>
              </a:spcBef>
            </a:pPr>
            <a:endParaRPr lang="en-GB" sz="1300" spc="10" dirty="0">
              <a:latin typeface="Times New Roman" panose="02020603050405020304"/>
              <a:cs typeface="Times New Roman" panose="02020603050405020304"/>
            </a:endParaRPr>
          </a:p>
        </p:txBody>
      </p:sp>
      <p:sp>
        <p:nvSpPr>
          <p:cNvPr id="4" name="object 4"/>
          <p:cNvSpPr/>
          <p:nvPr/>
        </p:nvSpPr>
        <p:spPr>
          <a:xfrm>
            <a:off x="9080500" y="3686175"/>
            <a:ext cx="190498" cy="190500"/>
          </a:xfrm>
          <a:prstGeom prst="rect">
            <a:avLst/>
          </a:prstGeom>
          <a:blipFill>
            <a:blip r:embed="rId3" cstate="print"/>
            <a:stretch>
              <a:fillRect/>
            </a:stretch>
          </a:blipFill>
        </p:spPr>
        <p:txBody>
          <a:bodyPr wrap="square" lIns="0" tIns="0" rIns="0" bIns="0" rtlCol="0"/>
          <a:lstStyle/>
          <a:p>
            <a:endParaRPr/>
          </a:p>
        </p:txBody>
      </p:sp>
      <p:sp>
        <p:nvSpPr>
          <p:cNvPr id="5" name="object 5"/>
          <p:cNvSpPr txBox="1"/>
          <p:nvPr/>
        </p:nvSpPr>
        <p:spPr>
          <a:xfrm>
            <a:off x="5262662" y="7088109"/>
            <a:ext cx="167005" cy="154529"/>
          </a:xfrm>
          <a:prstGeom prst="rect">
            <a:avLst/>
          </a:prstGeom>
        </p:spPr>
        <p:txBody>
          <a:bodyPr vert="horz" wrap="square" lIns="0" tIns="635" rIns="0" bIns="0" rtlCol="0">
            <a:spAutoFit/>
          </a:bodyPr>
          <a:lstStyle/>
          <a:p>
            <a:pPr marL="12700">
              <a:lnSpc>
                <a:spcPct val="100000"/>
              </a:lnSpc>
              <a:spcBef>
                <a:spcPts val="5"/>
              </a:spcBef>
            </a:pPr>
            <a:r>
              <a:rPr sz="1000" spc="-5" dirty="0">
                <a:latin typeface="Arial" panose="020B0604020202020204"/>
                <a:cs typeface="Arial" panose="020B0604020202020204"/>
              </a:rPr>
              <a:t>31</a:t>
            </a:r>
            <a:endParaRPr sz="1000">
              <a:latin typeface="Arial" panose="020B0604020202020204"/>
              <a:cs typeface="Arial" panose="020B0604020202020204"/>
            </a:endParaRPr>
          </a:p>
        </p:txBody>
      </p:sp>
      <p:graphicFrame>
        <p:nvGraphicFramePr>
          <p:cNvPr id="6" name="Table 6"/>
          <p:cNvGraphicFramePr>
            <a:graphicFrameLocks noGrp="1"/>
          </p:cNvGraphicFramePr>
          <p:nvPr>
            <p:extLst>
              <p:ext uri="{D42A27DB-BD31-4B8C-83A1-F6EECF244321}">
                <p14:modId xmlns:p14="http://schemas.microsoft.com/office/powerpoint/2010/main" val="1623231040"/>
              </p:ext>
            </p:extLst>
          </p:nvPr>
        </p:nvGraphicFramePr>
        <p:xfrm>
          <a:off x="774700" y="1419225"/>
          <a:ext cx="5521888" cy="5597880"/>
        </p:xfrm>
        <a:graphic>
          <a:graphicData uri="http://schemas.openxmlformats.org/drawingml/2006/table">
            <a:tbl>
              <a:tblPr firstRow="1" bandRow="1">
                <a:tableStyleId>{5A111915-BE36-4E01-A7E5-04B1672EAD32}</a:tableStyleId>
              </a:tblPr>
              <a:tblGrid>
                <a:gridCol w="4759888">
                  <a:extLst>
                    <a:ext uri="{9D8B030D-6E8A-4147-A177-3AD203B41FA5}">
                      <a16:colId xmlns:a16="http://schemas.microsoft.com/office/drawing/2014/main" val="20000"/>
                    </a:ext>
                  </a:extLst>
                </a:gridCol>
                <a:gridCol w="762000">
                  <a:extLst>
                    <a:ext uri="{9D8B030D-6E8A-4147-A177-3AD203B41FA5}">
                      <a16:colId xmlns:a16="http://schemas.microsoft.com/office/drawing/2014/main" val="20001"/>
                    </a:ext>
                  </a:extLst>
                </a:gridCol>
              </a:tblGrid>
              <a:tr h="416280">
                <a:tc>
                  <a:txBody>
                    <a:bodyPr/>
                    <a:lstStyle/>
                    <a:p>
                      <a:pPr algn="ctr">
                        <a:spcBef>
                          <a:spcPts val="800"/>
                        </a:spcBef>
                      </a:pPr>
                      <a:r>
                        <a:rPr lang="en-US" dirty="0"/>
                        <a:t>SEÇÃO</a:t>
                      </a:r>
                    </a:p>
                  </a:txBody>
                  <a:tcPr>
                    <a:solidFill>
                      <a:srgbClr val="2E6A7B"/>
                    </a:solidFill>
                  </a:tcPr>
                </a:tc>
                <a:tc>
                  <a:txBody>
                    <a:bodyPr/>
                    <a:lstStyle/>
                    <a:p>
                      <a:pPr algn="ctr"/>
                      <a:r>
                        <a:rPr lang="en-US" dirty="0"/>
                        <a:t>Slide</a:t>
                      </a:r>
                    </a:p>
                  </a:txBody>
                  <a:tcPr>
                    <a:solidFill>
                      <a:srgbClr val="2E6A7B"/>
                    </a:solidFill>
                  </a:tcPr>
                </a:tc>
                <a:extLst>
                  <a:ext uri="{0D108BD9-81ED-4DB2-BD59-A6C34878D82A}">
                    <a16:rowId xmlns:a16="http://schemas.microsoft.com/office/drawing/2014/main" val="10000"/>
                  </a:ext>
                </a:extLst>
              </a:tr>
              <a:tr h="586468">
                <a:tc>
                  <a:txBody>
                    <a:bodyPr/>
                    <a:lstStyle/>
                    <a:p>
                      <a:pPr marL="0" marR="0" lvl="0" indent="0" defTabSz="914400" eaLnBrk="1" fontAlgn="auto" latinLnBrk="0" hangingPunct="1">
                        <a:lnSpc>
                          <a:spcPct val="100000"/>
                        </a:lnSpc>
                        <a:spcBef>
                          <a:spcPts val="0"/>
                        </a:spcBef>
                        <a:spcAft>
                          <a:spcPts val="0"/>
                        </a:spcAft>
                        <a:buClrTx/>
                        <a:buSzTx/>
                        <a:buFontTx/>
                        <a:buNone/>
                        <a:defRPr/>
                      </a:pPr>
                      <a:r>
                        <a:rPr lang="en-GB" sz="1400" b="1" spc="10" dirty="0">
                          <a:latin typeface="+mj-lt"/>
                        </a:rPr>
                        <a:t>SEÇÃO 1: Estrutura Detalhada de Codificação</a:t>
                      </a:r>
                      <a:r>
                        <a:rPr lang="en-GB" sz="1400" spc="10" dirty="0">
                          <a:latin typeface="+mj-lt"/>
                        </a:rPr>
                        <a:t>. Uma lista e explicação das categorias de diálogo ilustradas com exemplos de sugestões e contribuições, além de práticas mais gerais de sala de aula dialógica.</a:t>
                      </a:r>
                    </a:p>
                  </a:txBody>
                  <a:tcPr/>
                </a:tc>
                <a:tc>
                  <a:txBody>
                    <a:bodyPr/>
                    <a:lstStyle/>
                    <a:p>
                      <a:pPr algn="ctr"/>
                      <a:r>
                        <a:rPr lang="en-US" sz="1400" dirty="0"/>
                        <a:t>42</a:t>
                      </a:r>
                    </a:p>
                  </a:txBody>
                  <a:tcPr>
                    <a:solidFill>
                      <a:srgbClr val="D8D8D8"/>
                    </a:solidFill>
                  </a:tcPr>
                </a:tc>
                <a:extLst>
                  <a:ext uri="{0D108BD9-81ED-4DB2-BD59-A6C34878D82A}">
                    <a16:rowId xmlns:a16="http://schemas.microsoft.com/office/drawing/2014/main" val="10001"/>
                  </a:ext>
                </a:extLst>
              </a:tr>
              <a:tr h="415415">
                <a:tc>
                  <a:txBody>
                    <a:bodyPr/>
                    <a:lstStyle/>
                    <a:p>
                      <a:pPr marL="0" marR="0" lvl="0" indent="0" defTabSz="914400" eaLnBrk="1" fontAlgn="auto" latinLnBrk="0" hangingPunct="1">
                        <a:lnSpc>
                          <a:spcPct val="100000"/>
                        </a:lnSpc>
                        <a:spcBef>
                          <a:spcPts val="0"/>
                        </a:spcBef>
                        <a:spcAft>
                          <a:spcPts val="0"/>
                        </a:spcAft>
                        <a:buClrTx/>
                        <a:buSzTx/>
                        <a:buFontTx/>
                        <a:buNone/>
                        <a:defRPr/>
                      </a:pPr>
                      <a:r>
                        <a:rPr lang="en-GB" sz="1400" b="1" spc="10" dirty="0">
                          <a:latin typeface="+mj-lt"/>
                        </a:rPr>
                        <a:t>SEÇÃO 2: Tipos de observação e modelos para observar e codificar</a:t>
                      </a:r>
                      <a:r>
                        <a:rPr lang="en-GB" sz="1400" spc="10" dirty="0">
                          <a:latin typeface="+mj-lt"/>
                        </a:rPr>
                        <a:t>. Inclui observação de aula (amostragem de tempo; lista de verificação; escalas de classificação).</a:t>
                      </a:r>
                    </a:p>
                  </a:txBody>
                  <a:tcPr/>
                </a:tc>
                <a:tc>
                  <a:txBody>
                    <a:bodyPr/>
                    <a:lstStyle/>
                    <a:p>
                      <a:pPr algn="ctr"/>
                      <a:r>
                        <a:rPr lang="en-US" sz="1400" dirty="0"/>
                        <a:t>48</a:t>
                      </a:r>
                    </a:p>
                  </a:txBody>
                  <a:tcPr>
                    <a:solidFill>
                      <a:srgbClr val="D8D8D8"/>
                    </a:solidFill>
                  </a:tcPr>
                </a:tc>
                <a:extLst>
                  <a:ext uri="{0D108BD9-81ED-4DB2-BD59-A6C34878D82A}">
                    <a16:rowId xmlns:a16="http://schemas.microsoft.com/office/drawing/2014/main" val="10002"/>
                  </a:ext>
                </a:extLst>
              </a:tr>
              <a:tr h="297307">
                <a:tc>
                  <a:txBody>
                    <a:bodyPr/>
                    <a:lstStyle/>
                    <a:p>
                      <a:pPr marL="93980" marR="0" lvl="0" indent="0" defTabSz="914400" eaLnBrk="1" fontAlgn="auto" latinLnBrk="0" hangingPunct="1">
                        <a:lnSpc>
                          <a:spcPct val="100000"/>
                        </a:lnSpc>
                        <a:spcBef>
                          <a:spcPts val="0"/>
                        </a:spcBef>
                        <a:spcAft>
                          <a:spcPts val="0"/>
                        </a:spcAft>
                        <a:buClrTx/>
                        <a:buSzTx/>
                        <a:buFontTx/>
                        <a:buNone/>
                        <a:defRPr/>
                      </a:pPr>
                      <a:r>
                        <a:rPr lang="en-GB" sz="1400" b="1" spc="10" dirty="0">
                          <a:latin typeface="+mj-lt"/>
                          <a:cs typeface="Arial" panose="020B0604020202020204"/>
                        </a:rPr>
                        <a:t> Modelo 2A: codificação de uma transcrição</a:t>
                      </a:r>
                    </a:p>
                  </a:txBody>
                  <a:tcPr/>
                </a:tc>
                <a:tc>
                  <a:txBody>
                    <a:bodyPr/>
                    <a:lstStyle/>
                    <a:p>
                      <a:pPr algn="ctr"/>
                      <a:r>
                        <a:rPr lang="en-US" sz="1400" dirty="0"/>
                        <a:t>51</a:t>
                      </a:r>
                    </a:p>
                  </a:txBody>
                  <a:tcPr>
                    <a:solidFill>
                      <a:srgbClr val="D8D8D8"/>
                    </a:solidFill>
                  </a:tcPr>
                </a:tc>
                <a:extLst>
                  <a:ext uri="{0D108BD9-81ED-4DB2-BD59-A6C34878D82A}">
                    <a16:rowId xmlns:a16="http://schemas.microsoft.com/office/drawing/2014/main" val="10003"/>
                  </a:ext>
                </a:extLst>
              </a:tr>
              <a:tr h="297307">
                <a:tc>
                  <a:txBody>
                    <a:bodyPr/>
                    <a:lstStyle/>
                    <a:p>
                      <a:pPr marL="93980" indent="0">
                        <a:lnSpc>
                          <a:spcPct val="100000"/>
                        </a:lnSpc>
                        <a:spcBef>
                          <a:spcPts val="1315"/>
                        </a:spcBef>
                      </a:pPr>
                      <a:r>
                        <a:rPr lang="en-GB" sz="1400" b="1" spc="10" dirty="0">
                          <a:latin typeface="+mj-lt"/>
                          <a:cs typeface="Arial" panose="020B0604020202020204"/>
                        </a:rPr>
                        <a:t>Modelo 2B: codificação por amostragem de tempo para trabalhos em grupo</a:t>
                      </a:r>
                    </a:p>
                  </a:txBody>
                  <a:tcPr/>
                </a:tc>
                <a:tc>
                  <a:txBody>
                    <a:bodyPr/>
                    <a:lstStyle/>
                    <a:p>
                      <a:pPr algn="ctr"/>
                      <a:r>
                        <a:rPr lang="en-US" sz="1400" dirty="0"/>
                        <a:t>53</a:t>
                      </a:r>
                    </a:p>
                  </a:txBody>
                  <a:tcPr>
                    <a:solidFill>
                      <a:srgbClr val="D8D8D8"/>
                    </a:solidFill>
                  </a:tcPr>
                </a:tc>
                <a:extLst>
                  <a:ext uri="{0D108BD9-81ED-4DB2-BD59-A6C34878D82A}">
                    <a16:rowId xmlns:a16="http://schemas.microsoft.com/office/drawing/2014/main" val="10004"/>
                  </a:ext>
                </a:extLst>
              </a:tr>
              <a:tr h="297307">
                <a:tc>
                  <a:txBody>
                    <a:bodyPr/>
                    <a:lstStyle/>
                    <a:p>
                      <a:pPr marL="93980" marR="130810" indent="0">
                        <a:lnSpc>
                          <a:spcPct val="101000"/>
                        </a:lnSpc>
                        <a:spcBef>
                          <a:spcPts val="1045"/>
                        </a:spcBef>
                      </a:pPr>
                      <a:r>
                        <a:rPr lang="en-GB" sz="1400" b="1" spc="10" dirty="0">
                          <a:latin typeface="+mj-lt"/>
                          <a:cs typeface="Arial" panose="020B0604020202020204"/>
                        </a:rPr>
                        <a:t>Modelo 2C: lista de verificação para indivíduos em grupos</a:t>
                      </a:r>
                    </a:p>
                  </a:txBody>
                  <a:tcPr/>
                </a:tc>
                <a:tc>
                  <a:txBody>
                    <a:bodyPr/>
                    <a:lstStyle/>
                    <a:p>
                      <a:pPr algn="ctr"/>
                      <a:r>
                        <a:rPr lang="en-US" sz="1400" dirty="0"/>
                        <a:t>55</a:t>
                      </a:r>
                    </a:p>
                  </a:txBody>
                  <a:tcPr>
                    <a:solidFill>
                      <a:srgbClr val="D8D8D8"/>
                    </a:solidFill>
                  </a:tcPr>
                </a:tc>
                <a:extLst>
                  <a:ext uri="{0D108BD9-81ED-4DB2-BD59-A6C34878D82A}">
                    <a16:rowId xmlns:a16="http://schemas.microsoft.com/office/drawing/2014/main" val="10005"/>
                  </a:ext>
                </a:extLst>
              </a:tr>
              <a:tr h="297307">
                <a:tc>
                  <a:txBody>
                    <a:bodyPr/>
                    <a:lstStyle/>
                    <a:p>
                      <a:pPr marL="93980" marR="0" lvl="0" indent="0" defTabSz="914400" eaLnBrk="1" fontAlgn="auto" latinLnBrk="0" hangingPunct="1">
                        <a:lnSpc>
                          <a:spcPct val="100000"/>
                        </a:lnSpc>
                        <a:spcBef>
                          <a:spcPts val="0"/>
                        </a:spcBef>
                        <a:spcAft>
                          <a:spcPts val="0"/>
                        </a:spcAft>
                        <a:buClrTx/>
                        <a:buSzTx/>
                        <a:buFontTx/>
                        <a:buNone/>
                        <a:defRPr/>
                      </a:pPr>
                      <a:r>
                        <a:rPr lang="en-GB" sz="1400" b="1" spc="10" dirty="0">
                          <a:latin typeface="+mj-lt"/>
                          <a:cs typeface="Arial" panose="020B0604020202020204"/>
                        </a:rPr>
                        <a:t> Modelo 2D: avaliação de grupo</a:t>
                      </a:r>
                    </a:p>
                  </a:txBody>
                  <a:tcPr/>
                </a:tc>
                <a:tc>
                  <a:txBody>
                    <a:bodyPr/>
                    <a:lstStyle/>
                    <a:p>
                      <a:pPr algn="ctr"/>
                      <a:r>
                        <a:rPr lang="en-US" sz="1400" dirty="0"/>
                        <a:t>56</a:t>
                      </a:r>
                    </a:p>
                  </a:txBody>
                  <a:tcPr>
                    <a:solidFill>
                      <a:srgbClr val="D8D8D8"/>
                    </a:solidFill>
                  </a:tcPr>
                </a:tc>
                <a:extLst>
                  <a:ext uri="{0D108BD9-81ED-4DB2-BD59-A6C34878D82A}">
                    <a16:rowId xmlns:a16="http://schemas.microsoft.com/office/drawing/2014/main" val="10006"/>
                  </a:ext>
                </a:extLst>
              </a:tr>
              <a:tr h="297307">
                <a:tc>
                  <a:txBody>
                    <a:bodyPr/>
                    <a:lstStyle/>
                    <a:p>
                      <a:pPr marL="93980" marR="0" lvl="0" indent="0" defTabSz="914400" eaLnBrk="1" fontAlgn="auto" latinLnBrk="0" hangingPunct="1">
                        <a:lnSpc>
                          <a:spcPct val="100000"/>
                        </a:lnSpc>
                        <a:spcBef>
                          <a:spcPts val="0"/>
                        </a:spcBef>
                        <a:spcAft>
                          <a:spcPts val="0"/>
                        </a:spcAft>
                        <a:buClrTx/>
                        <a:buSzTx/>
                        <a:buFontTx/>
                        <a:buNone/>
                        <a:defRPr/>
                      </a:pPr>
                      <a:r>
                        <a:rPr lang="en-GB" sz="1400" b="1" spc="10" dirty="0">
                          <a:solidFill>
                            <a:schemeClr val="tx1"/>
                          </a:solidFill>
                          <a:latin typeface="+mn-lt"/>
                          <a:ea typeface="+mn-ea"/>
                          <a:cs typeface="Arial" panose="020B0604020202020204"/>
                        </a:rPr>
                        <a:t>Modelo 2E: escala de avaliação de participação de toda a classe</a:t>
                      </a:r>
                    </a:p>
                  </a:txBody>
                  <a:tcPr/>
                </a:tc>
                <a:tc>
                  <a:txBody>
                    <a:bodyPr/>
                    <a:lstStyle/>
                    <a:p>
                      <a:pPr algn="ctr"/>
                      <a:r>
                        <a:rPr lang="en-US" sz="1400" dirty="0"/>
                        <a:t>57</a:t>
                      </a:r>
                    </a:p>
                  </a:txBody>
                  <a:tcPr>
                    <a:solidFill>
                      <a:srgbClr val="D8D8D8"/>
                    </a:solidFill>
                  </a:tcPr>
                </a:tc>
                <a:extLst>
                  <a:ext uri="{0D108BD9-81ED-4DB2-BD59-A6C34878D82A}">
                    <a16:rowId xmlns:a16="http://schemas.microsoft.com/office/drawing/2014/main" val="10007"/>
                  </a:ext>
                </a:extLst>
              </a:tr>
              <a:tr h="297307">
                <a:tc>
                  <a:txBody>
                    <a:bodyPr/>
                    <a:lstStyle/>
                    <a:p>
                      <a:pPr marL="93980" marR="0" lvl="0" indent="0" defTabSz="914400" eaLnBrk="1" fontAlgn="auto" latinLnBrk="0" hangingPunct="1">
                        <a:lnSpc>
                          <a:spcPct val="100000"/>
                        </a:lnSpc>
                        <a:spcBef>
                          <a:spcPts val="0"/>
                        </a:spcBef>
                        <a:spcAft>
                          <a:spcPts val="0"/>
                        </a:spcAft>
                        <a:buClrTx/>
                        <a:buSzTx/>
                        <a:buFontTx/>
                        <a:buNone/>
                        <a:defRPr/>
                      </a:pPr>
                      <a:r>
                        <a:rPr lang="en-GB" sz="1400" b="1" spc="10" dirty="0">
                          <a:solidFill>
                            <a:schemeClr val="tx1"/>
                          </a:solidFill>
                          <a:latin typeface="+mn-lt"/>
                          <a:ea typeface="+mn-ea"/>
                          <a:cs typeface="Arial" panose="020B0604020202020204"/>
                        </a:rPr>
                        <a:t>Modelo 2F: avaliação de participação do aluno e regras de conduta</a:t>
                      </a:r>
                    </a:p>
                  </a:txBody>
                  <a:tcPr/>
                </a:tc>
                <a:tc>
                  <a:txBody>
                    <a:bodyPr/>
                    <a:lstStyle/>
                    <a:p>
                      <a:pPr algn="ctr"/>
                      <a:r>
                        <a:rPr lang="en-US" sz="1400" dirty="0"/>
                        <a:t>58</a:t>
                      </a:r>
                    </a:p>
                  </a:txBody>
                  <a:tcPr>
                    <a:solidFill>
                      <a:srgbClr val="D8D8D8"/>
                    </a:solidFill>
                  </a:tcPr>
                </a:tc>
                <a:extLst>
                  <a:ext uri="{0D108BD9-81ED-4DB2-BD59-A6C34878D82A}">
                    <a16:rowId xmlns:a16="http://schemas.microsoft.com/office/drawing/2014/main" val="10008"/>
                  </a:ext>
                </a:extLst>
              </a:tr>
              <a:tr h="297307">
                <a:tc>
                  <a:txBody>
                    <a:bodyPr/>
                    <a:lstStyle/>
                    <a:p>
                      <a:pPr marL="93980" marR="0" lvl="0" indent="0" defTabSz="914400" eaLnBrk="1" fontAlgn="auto" latinLnBrk="0" hangingPunct="1">
                        <a:lnSpc>
                          <a:spcPct val="100000"/>
                        </a:lnSpc>
                        <a:spcBef>
                          <a:spcPts val="0"/>
                        </a:spcBef>
                        <a:spcAft>
                          <a:spcPts val="0"/>
                        </a:spcAft>
                        <a:buClrTx/>
                        <a:buSzTx/>
                        <a:buFontTx/>
                        <a:buNone/>
                        <a:defRPr/>
                      </a:pPr>
                      <a:r>
                        <a:rPr sz="1400" b="1" dirty="0"/>
                        <a:t>Modelo 2G: auto</a:t>
                      </a:r>
                      <a:r>
                        <a:rPr lang="pt-BR" sz="1400" b="1" dirty="0"/>
                        <a:t> </a:t>
                      </a:r>
                      <a:r>
                        <a:rPr sz="1400" b="1" dirty="0"/>
                        <a:t>avaliação de trabalhos em grupo dos alunos</a:t>
                      </a:r>
                    </a:p>
                  </a:txBody>
                  <a:tcPr/>
                </a:tc>
                <a:tc>
                  <a:txBody>
                    <a:bodyPr/>
                    <a:lstStyle/>
                    <a:p>
                      <a:pPr algn="ctr"/>
                      <a:r>
                        <a:rPr lang="en-US" sz="1400" dirty="0"/>
                        <a:t>59</a:t>
                      </a:r>
                    </a:p>
                  </a:txBody>
                  <a:tcPr>
                    <a:solidFill>
                      <a:srgbClr val="D8D8D8"/>
                    </a:solidFill>
                  </a:tcPr>
                </a:tc>
                <a:extLst>
                  <a:ext uri="{0D108BD9-81ED-4DB2-BD59-A6C34878D82A}">
                    <a16:rowId xmlns:a16="http://schemas.microsoft.com/office/drawing/2014/main" val="10009"/>
                  </a:ext>
                </a:extLst>
              </a:tr>
              <a:tr h="297307">
                <a:tc>
                  <a:txBody>
                    <a:bodyPr/>
                    <a:lstStyle/>
                    <a:p>
                      <a:pPr marL="135255" marR="0" lvl="0" indent="0" defTabSz="914400" eaLnBrk="1" fontAlgn="auto" latinLnBrk="0" hangingPunct="1">
                        <a:lnSpc>
                          <a:spcPct val="100000"/>
                        </a:lnSpc>
                        <a:spcBef>
                          <a:spcPts val="0"/>
                        </a:spcBef>
                        <a:spcAft>
                          <a:spcPts val="0"/>
                        </a:spcAft>
                        <a:buClrTx/>
                        <a:buSzTx/>
                        <a:buFontTx/>
                        <a:buNone/>
                        <a:defRPr/>
                      </a:pPr>
                      <a:r>
                        <a:rPr lang="en-GB" sz="1400" b="1" spc="10" dirty="0">
                          <a:solidFill>
                            <a:schemeClr val="tx1"/>
                          </a:solidFill>
                          <a:latin typeface="+mn-lt"/>
                          <a:ea typeface="+mn-ea"/>
                          <a:cs typeface="Arial" panose="020B0604020202020204"/>
                        </a:rPr>
                        <a:t>Modelo 2H: Questionário de Ensino Dialógico (autoavaliação da prática)</a:t>
                      </a:r>
                    </a:p>
                  </a:txBody>
                  <a:tcPr/>
                </a:tc>
                <a:tc>
                  <a:txBody>
                    <a:bodyPr/>
                    <a:lstStyle/>
                    <a:p>
                      <a:pPr algn="ctr"/>
                      <a:r>
                        <a:rPr lang="en-US" sz="1400" dirty="0"/>
                        <a:t>60</a:t>
                      </a:r>
                    </a:p>
                  </a:txBody>
                  <a:tcPr>
                    <a:solidFill>
                      <a:srgbClr val="D8D8D8"/>
                    </a:solidFill>
                  </a:tcPr>
                </a:tc>
                <a:extLst>
                  <a:ext uri="{0D108BD9-81ED-4DB2-BD59-A6C34878D82A}">
                    <a16:rowId xmlns:a16="http://schemas.microsoft.com/office/drawing/2014/main" val="10010"/>
                  </a:ext>
                </a:extLst>
              </a:tr>
            </a:tbl>
          </a:graphicData>
        </a:graphic>
      </p:graphicFrame>
      <p:sp>
        <p:nvSpPr>
          <p:cNvPr id="8" name="TextBox 7"/>
          <p:cNvSpPr txBox="1"/>
          <p:nvPr/>
        </p:nvSpPr>
        <p:spPr>
          <a:xfrm>
            <a:off x="6787972" y="2782907"/>
            <a:ext cx="3472475" cy="3970318"/>
          </a:xfrm>
          <a:prstGeom prst="rect">
            <a:avLst/>
          </a:prstGeom>
          <a:noFill/>
          <a:ln w="19050">
            <a:solidFill>
              <a:srgbClr val="2E6A7B"/>
            </a:solidFill>
          </a:ln>
        </p:spPr>
        <p:txBody>
          <a:bodyPr wrap="square" rtlCol="0">
            <a:spAutoFit/>
          </a:bodyPr>
          <a:lstStyle/>
          <a:p>
            <a:pPr lvl="0">
              <a:defRPr/>
            </a:pPr>
            <a:r>
              <a:rPr lang="en-GB" sz="1400" b="1" spc="10" dirty="0">
                <a:latin typeface="+mj-lt"/>
                <a:cs typeface="Arial" panose="020B0604020202020204"/>
              </a:rPr>
              <a:t>Os seguintes recursos estão disponíveis online</a:t>
            </a:r>
            <a:r>
              <a:rPr lang="en-GB" sz="1400" b="1" spc="10" dirty="0">
                <a:solidFill>
                  <a:srgbClr val="0000FF"/>
                </a:solidFill>
                <a:latin typeface="+mj-lt"/>
                <a:cs typeface="Arial" panose="020B0604020202020204"/>
              </a:rPr>
              <a:t> </a:t>
            </a:r>
            <a:r>
              <a:rPr lang="en-GB" sz="1400" b="1" spc="10" dirty="0">
                <a:solidFill>
                  <a:srgbClr val="0000FF"/>
                </a:solidFill>
                <a:latin typeface="Arial" panose="020B0604020202020204" pitchFamily="34" charset="0"/>
                <a:cs typeface="Arial" panose="020B0604020202020204" pitchFamily="34" charset="0"/>
              </a:rPr>
              <a:t>(</a:t>
            </a:r>
            <a:r>
              <a:rPr lang="en-GB" sz="1400" u="sng" kern="0" dirty="0">
                <a:solidFill>
                  <a:srgbClr val="0000FF"/>
                </a:solidFill>
                <a:latin typeface="Arial" panose="020B0604020202020204" pitchFamily="34" charset="0"/>
                <a:cs typeface="Arial" panose="020B0604020202020204" pitchFamily="34" charset="0"/>
                <a:hlinkClick r:id="rId4"/>
              </a:rPr>
              <a:t>https://camtree.learnworlds.com/t-seda</a:t>
            </a:r>
            <a:r>
              <a:rPr lang="en-GB" sz="1400" b="1" spc="10" dirty="0">
                <a:latin typeface="Arial" panose="020B0604020202020204" pitchFamily="34" charset="0"/>
                <a:cs typeface="Arial" panose="020B0604020202020204" pitchFamily="34" charset="0"/>
              </a:rPr>
              <a:t>), </a:t>
            </a:r>
            <a:r>
              <a:rPr lang="en-GB" sz="1400" b="1" spc="10" dirty="0">
                <a:latin typeface="+mj-lt"/>
                <a:cs typeface="Arial" panose="020B0604020202020204"/>
              </a:rPr>
              <a:t>incluindo modelos separados para impressão ou edição; fique atento ao ícone</a:t>
            </a:r>
          </a:p>
          <a:p>
            <a:pPr lvl="0">
              <a:defRPr/>
            </a:pPr>
            <a:endParaRPr lang="en-GB" sz="1400" b="1" spc="10" dirty="0">
              <a:latin typeface="+mj-lt"/>
              <a:cs typeface="Arial" panose="020B0604020202020204"/>
            </a:endParaRPr>
          </a:p>
          <a:p>
            <a:pPr lvl="0">
              <a:defRPr/>
            </a:pPr>
            <a:r>
              <a:rPr lang="en-GB" sz="1400" b="1" u="sng" spc="10" dirty="0">
                <a:latin typeface="+mj-lt"/>
                <a:cs typeface="Arial" panose="020B0604020202020204"/>
              </a:rPr>
              <a:t>SEÇÃO 3:</a:t>
            </a:r>
            <a:r>
              <a:rPr lang="en-GB" sz="1400" b="1" spc="10" dirty="0">
                <a:latin typeface="+mj-lt"/>
                <a:cs typeface="Arial" panose="020B0604020202020204"/>
              </a:rPr>
              <a:t> Orientações técnicas para gravação e </a:t>
            </a:r>
            <a:r>
              <a:rPr lang="en-GB" sz="1400" b="1" spc="10" dirty="0" err="1">
                <a:latin typeface="+mj-lt"/>
                <a:cs typeface="Arial" panose="020B0604020202020204"/>
              </a:rPr>
              <a:t>transcrição</a:t>
            </a:r>
            <a:endParaRPr lang="en-GB" sz="1400" b="1" spc="10" dirty="0">
              <a:latin typeface="+mj-lt"/>
              <a:cs typeface="Arial" panose="020B0604020202020204"/>
            </a:endParaRPr>
          </a:p>
          <a:p>
            <a:pPr lvl="0">
              <a:defRPr/>
            </a:pPr>
            <a:endParaRPr lang="en-GB" sz="1400" b="1" spc="10" dirty="0">
              <a:latin typeface="+mj-lt"/>
              <a:cs typeface="Arial" panose="020B0604020202020204"/>
            </a:endParaRPr>
          </a:p>
          <a:p>
            <a:pPr lvl="0">
              <a:defRPr/>
            </a:pPr>
            <a:r>
              <a:rPr lang="en-GB" sz="1400" b="1" u="sng" spc="10" dirty="0">
                <a:latin typeface="+mj-lt"/>
                <a:cs typeface="Arial" panose="020B0604020202020204"/>
              </a:rPr>
              <a:t>SEÇÃO 4: </a:t>
            </a:r>
            <a:r>
              <a:rPr lang="en-GB" sz="1400" b="1" spc="10" dirty="0">
                <a:latin typeface="+mj-lt"/>
                <a:cs typeface="Arial" panose="020B0604020202020204"/>
              </a:rPr>
              <a:t>Estudos de caso</a:t>
            </a:r>
            <a:r>
              <a:rPr lang="en-GB" sz="1400" spc="10" dirty="0">
                <a:latin typeface="+mj-lt"/>
                <a:cs typeface="Arial" panose="020B0604020202020204"/>
              </a:rPr>
              <a:t>: Ilustra a codificação e interpretação do diálogo por professores em diferentes contextos; inclui descobertas e próximos passos dos </a:t>
            </a:r>
            <a:r>
              <a:rPr lang="en-GB" sz="1400" spc="10" dirty="0" err="1">
                <a:latin typeface="+mj-lt"/>
                <a:cs typeface="Arial" panose="020B0604020202020204"/>
              </a:rPr>
              <a:t>professores</a:t>
            </a:r>
            <a:r>
              <a:rPr lang="en-GB" sz="1400" spc="10" dirty="0">
                <a:latin typeface="+mj-lt"/>
                <a:cs typeface="Arial" panose="020B0604020202020204"/>
              </a:rPr>
              <a:t>.</a:t>
            </a:r>
          </a:p>
          <a:p>
            <a:pPr lvl="0">
              <a:defRPr/>
            </a:pPr>
            <a:endParaRPr lang="en-GB" sz="1400" b="1" spc="10" dirty="0">
              <a:latin typeface="+mj-lt"/>
              <a:cs typeface="Arial" panose="020B0604020202020204"/>
            </a:endParaRPr>
          </a:p>
          <a:p>
            <a:pPr lvl="0">
              <a:defRPr/>
            </a:pPr>
            <a:r>
              <a:rPr lang="en-GB" sz="1400" b="1" u="sng" spc="10" dirty="0">
                <a:latin typeface="+mj-lt"/>
                <a:cs typeface="Arial" panose="020B0604020202020204"/>
              </a:rPr>
              <a:t>SEÇÃO 5:</a:t>
            </a:r>
            <a:r>
              <a:rPr lang="en-GB" sz="1400" b="1" spc="10" dirty="0">
                <a:latin typeface="+mj-lt"/>
                <a:cs typeface="Arial" panose="020B0604020202020204"/>
              </a:rPr>
              <a:t> Recursos e atividades: </a:t>
            </a:r>
            <a:r>
              <a:rPr lang="en-GB" sz="1400" spc="10" dirty="0">
                <a:latin typeface="+mj-lt"/>
                <a:cs typeface="Arial" panose="020B0604020202020204"/>
              </a:rPr>
              <a:t>Ideias para implementar o diálogo em sua sala de aula</a:t>
            </a:r>
            <a:r>
              <a:rPr lang="en-GB" sz="1400" b="1" spc="10" dirty="0">
                <a:latin typeface="+mj-lt"/>
                <a:cs typeface="Arial" panose="020B0604020202020204"/>
              </a:rPr>
              <a:t>, </a:t>
            </a:r>
            <a:r>
              <a:rPr lang="en-GB" sz="1400" spc="10" dirty="0">
                <a:latin typeface="+mj-lt"/>
                <a:cs typeface="Arial" panose="020B0604020202020204"/>
              </a:rPr>
              <a:t>referências a outras pesquisas sobre diálogo e links para recursos relacionados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423544" y="123825"/>
            <a:ext cx="10104756" cy="1149930"/>
          </a:xfrm>
          <a:prstGeom prst="rect">
            <a:avLst/>
          </a:prstGeom>
          <a:ln w="31733">
            <a:solidFill>
              <a:srgbClr val="2791A6"/>
            </a:solidFill>
          </a:ln>
        </p:spPr>
        <p:txBody>
          <a:bodyPr vert="horz" wrap="square" lIns="0" tIns="22225" rIns="0" bIns="0" rtlCol="0">
            <a:spAutoFit/>
          </a:bodyPr>
          <a:lstStyle/>
          <a:p>
            <a:pPr marL="29210" algn="just">
              <a:lnSpc>
                <a:spcPct val="100000"/>
              </a:lnSpc>
              <a:spcBef>
                <a:spcPts val="175"/>
              </a:spcBef>
            </a:pPr>
            <a:r>
              <a:rPr sz="1400" b="1" dirty="0">
                <a:latin typeface="Arial" panose="020B0604020202020204"/>
                <a:cs typeface="Arial" panose="020B0604020202020204"/>
              </a:rPr>
              <a:t>Seção 1: Estrutura de </a:t>
            </a:r>
            <a:r>
              <a:rPr lang="en-US" sz="1400" b="1" dirty="0" err="1">
                <a:latin typeface="Arial" panose="020B0604020202020204"/>
                <a:cs typeface="Arial" panose="020B0604020202020204"/>
              </a:rPr>
              <a:t>c</a:t>
            </a:r>
            <a:r>
              <a:rPr sz="1400" b="1" dirty="0" err="1">
                <a:latin typeface="Arial" panose="020B0604020202020204"/>
                <a:cs typeface="Arial" panose="020B0604020202020204"/>
              </a:rPr>
              <a:t>odificação</a:t>
            </a:r>
            <a:r>
              <a:rPr sz="1400" b="1" dirty="0">
                <a:latin typeface="Arial" panose="020B0604020202020204"/>
                <a:cs typeface="Arial" panose="020B0604020202020204"/>
              </a:rPr>
              <a:t> </a:t>
            </a:r>
            <a:r>
              <a:rPr lang="en-US" sz="1400" b="1" dirty="0" err="1">
                <a:latin typeface="Arial" panose="020B0604020202020204"/>
                <a:cs typeface="Arial" panose="020B0604020202020204"/>
              </a:rPr>
              <a:t>d</a:t>
            </a:r>
            <a:r>
              <a:rPr sz="1400" b="1" dirty="0" err="1">
                <a:latin typeface="Arial" panose="020B0604020202020204"/>
                <a:cs typeface="Arial" panose="020B0604020202020204"/>
              </a:rPr>
              <a:t>etalhada</a:t>
            </a:r>
            <a:endParaRPr sz="1400" b="1" dirty="0">
              <a:latin typeface="Arial" panose="020B0604020202020204"/>
              <a:cs typeface="Arial" panose="020B0604020202020204"/>
            </a:endParaRPr>
          </a:p>
          <a:p>
            <a:pPr marL="29210" algn="just">
              <a:lnSpc>
                <a:spcPct val="120000"/>
              </a:lnSpc>
              <a:spcBef>
                <a:spcPts val="175"/>
              </a:spcBef>
            </a:pPr>
            <a:r>
              <a:rPr sz="1200" dirty="0">
                <a:latin typeface="Arial Unicode MS" panose="020B0604020202020204" pitchFamily="34" charset="-128"/>
                <a:ea typeface="Arial Unicode MS" panose="020B0604020202020204" pitchFamily="34" charset="-128"/>
                <a:cs typeface="Arial Unicode MS" panose="020B0604020202020204" pitchFamily="34" charset="-128"/>
              </a:rPr>
              <a:t>Este esquema de codificação é uma versão mais detalhada daquela que você viu na Parte B. Estes códigos ajudarão você a identificar o diálogo que está ocorrendo em seu ambiente de aprendizado. Você pode aplicar um código de diálogo a cada 'turno' de um participante diferente. Para o diálogo oral, você pode gravar e transcrever o que é dito ou fazer a codificação ao vivo enquanto os estudantes estão falando. Orientações sobre como o framework pode ser utilizado seguem nas próximas seções deste recurso.</a:t>
            </a:r>
          </a:p>
        </p:txBody>
      </p:sp>
      <p:graphicFrame>
        <p:nvGraphicFramePr>
          <p:cNvPr id="3" name="object 3"/>
          <p:cNvGraphicFramePr>
            <a:graphicFrameLocks noGrp="1"/>
          </p:cNvGraphicFramePr>
          <p:nvPr>
            <p:extLst>
              <p:ext uri="{D42A27DB-BD31-4B8C-83A1-F6EECF244321}">
                <p14:modId xmlns:p14="http://schemas.microsoft.com/office/powerpoint/2010/main" val="3847396635"/>
              </p:ext>
            </p:extLst>
          </p:nvPr>
        </p:nvGraphicFramePr>
        <p:xfrm>
          <a:off x="393700" y="1343025"/>
          <a:ext cx="10134601" cy="6101713"/>
        </p:xfrm>
        <a:graphic>
          <a:graphicData uri="http://schemas.openxmlformats.org/drawingml/2006/table">
            <a:tbl>
              <a:tblPr firstRow="1" bandRow="1">
                <a:tableStyleId>{2D5ABB26-0587-4C30-8999-92F81FD0307C}</a:tableStyleId>
              </a:tblPr>
              <a:tblGrid>
                <a:gridCol w="2596765">
                  <a:extLst>
                    <a:ext uri="{9D8B030D-6E8A-4147-A177-3AD203B41FA5}">
                      <a16:colId xmlns:a16="http://schemas.microsoft.com/office/drawing/2014/main" val="20000"/>
                    </a:ext>
                  </a:extLst>
                </a:gridCol>
                <a:gridCol w="2965835">
                  <a:extLst>
                    <a:ext uri="{9D8B030D-6E8A-4147-A177-3AD203B41FA5}">
                      <a16:colId xmlns:a16="http://schemas.microsoft.com/office/drawing/2014/main" val="20001"/>
                    </a:ext>
                  </a:extLst>
                </a:gridCol>
                <a:gridCol w="4572001">
                  <a:extLst>
                    <a:ext uri="{9D8B030D-6E8A-4147-A177-3AD203B41FA5}">
                      <a16:colId xmlns:a16="http://schemas.microsoft.com/office/drawing/2014/main" val="20002"/>
                    </a:ext>
                  </a:extLst>
                </a:gridCol>
              </a:tblGrid>
              <a:tr h="475538">
                <a:tc>
                  <a:txBody>
                    <a:bodyPr/>
                    <a:lstStyle/>
                    <a:p>
                      <a:pPr marL="95250" indent="0" algn="ctr">
                        <a:lnSpc>
                          <a:spcPct val="100000"/>
                        </a:lnSpc>
                        <a:spcAft>
                          <a:spcPts val="0"/>
                        </a:spcAft>
                      </a:pPr>
                      <a:r>
                        <a:rPr lang="en-GB" sz="1200" b="1" spc="0" baseline="0" dirty="0">
                          <a:solidFill>
                            <a:schemeClr val="tx1"/>
                          </a:solidFill>
                          <a:latin typeface="Arial Unicode MS"/>
                          <a:ea typeface="+mn-ea"/>
                          <a:cs typeface="Arial Unicode MS"/>
                        </a:rPr>
                        <a:t>CATEGORIAS DE CODIFICAÇÃO</a:t>
                      </a:r>
                    </a:p>
                  </a:txBody>
                  <a:tcPr marL="0" marR="0" marT="5715" marB="0" anchor="ctr">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656590" algn="ctr">
                        <a:lnSpc>
                          <a:spcPct val="100000"/>
                        </a:lnSpc>
                        <a:spcBef>
                          <a:spcPts val="45"/>
                        </a:spcBef>
                      </a:pPr>
                      <a:endParaRPr lang="en-GB" sz="1200" b="1" spc="0" baseline="0" dirty="0">
                        <a:solidFill>
                          <a:schemeClr val="tx1"/>
                        </a:solidFill>
                        <a:latin typeface="Arial Unicode MS"/>
                        <a:ea typeface="+mn-ea"/>
                        <a:cs typeface="Arial Unicode MS"/>
                      </a:endParaRPr>
                    </a:p>
                    <a:p>
                      <a:pPr marL="95250" indent="0" algn="ctr">
                        <a:lnSpc>
                          <a:spcPct val="100000"/>
                        </a:lnSpc>
                      </a:pPr>
                      <a:r>
                        <a:rPr lang="en-GB" sz="1200" b="1" spc="0" baseline="0" dirty="0">
                          <a:solidFill>
                            <a:schemeClr val="tx1"/>
                          </a:solidFill>
                          <a:latin typeface="Arial Unicode MS"/>
                          <a:ea typeface="+mn-ea"/>
                          <a:cs typeface="Arial Unicode MS"/>
                        </a:rPr>
                        <a:t>CONTRIBUIÇÕES E ESTRATÉGIAS</a:t>
                      </a:r>
                    </a:p>
                  </a:txBody>
                  <a:tcPr marL="0" marR="0" marT="5715"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656590" algn="ctr">
                        <a:lnSpc>
                          <a:spcPct val="100000"/>
                        </a:lnSpc>
                        <a:spcBef>
                          <a:spcPts val="45"/>
                        </a:spcBef>
                      </a:pPr>
                      <a:endParaRPr sz="1200" b="1" spc="0" baseline="0" dirty="0">
                        <a:solidFill>
                          <a:schemeClr val="tx1"/>
                        </a:solidFill>
                        <a:latin typeface="Arial Unicode MS"/>
                        <a:ea typeface="+mn-ea"/>
                        <a:cs typeface="Arial Unicode MS"/>
                      </a:endParaRPr>
                    </a:p>
                    <a:p>
                      <a:pPr marL="95250" indent="0" algn="ctr">
                        <a:lnSpc>
                          <a:spcPct val="100000"/>
                        </a:lnSpc>
                      </a:pPr>
                      <a:r>
                        <a:rPr sz="1200" b="1" spc="0" baseline="0" dirty="0">
                          <a:solidFill>
                            <a:schemeClr val="tx1"/>
                          </a:solidFill>
                          <a:latin typeface="Arial Unicode MS"/>
                          <a:ea typeface="+mn-ea"/>
                          <a:cs typeface="Arial Unicode MS"/>
                        </a:rPr>
                        <a:t>O QUE OUVIMOS?</a:t>
                      </a:r>
                    </a:p>
                  </a:txBody>
                  <a:tcPr marL="0" marR="0" marT="5715"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0"/>
                  </a:ext>
                </a:extLst>
              </a:tr>
              <a:tr h="2447829">
                <a:tc>
                  <a:txBody>
                    <a:bodyPr/>
                    <a:lstStyle/>
                    <a:p>
                      <a:pPr marL="88265">
                        <a:lnSpc>
                          <a:spcPct val="100000"/>
                        </a:lnSpc>
                        <a:spcBef>
                          <a:spcPts val="860"/>
                        </a:spcBef>
                      </a:pPr>
                      <a:r>
                        <a:rPr lang="en-US" sz="1200" b="1" spc="0" baseline="0" dirty="0">
                          <a:latin typeface="Arial" panose="020B0604020202020204"/>
                          <a:cs typeface="Arial" panose="020B0604020202020204"/>
                        </a:rPr>
                        <a:t>DI</a:t>
                      </a:r>
                      <a:r>
                        <a:rPr sz="1200" b="1" spc="0" baseline="0" dirty="0">
                          <a:latin typeface="Arial" panose="020B0604020202020204"/>
                          <a:cs typeface="Arial" panose="020B0604020202020204"/>
                        </a:rPr>
                        <a:t> – Desenvolver Ideias</a:t>
                      </a:r>
                    </a:p>
                    <a:p>
                      <a:pPr marL="88265">
                        <a:lnSpc>
                          <a:spcPct val="100000"/>
                        </a:lnSpc>
                        <a:spcBef>
                          <a:spcPts val="860"/>
                        </a:spcBef>
                      </a:pPr>
                      <a:r>
                        <a:rPr sz="1200" b="0" i="1" spc="0" baseline="0" dirty="0">
                          <a:latin typeface="Arial" panose="020B0604020202020204"/>
                          <a:cs typeface="Arial" panose="020B0604020202020204"/>
                        </a:rPr>
                        <a:t>Desenvolver, elaborar, esclarecer ou comentar sobre ideias próprias ou de outras pessoas expressas em turnos anteriores ou em outras contribuições para a atividade de aprendizado (oral/escrita/outros)</a:t>
                      </a:r>
                    </a:p>
                  </a:txBody>
                  <a:tcPr marL="0" marR="0" marT="109220"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259715" indent="-171450">
                        <a:lnSpc>
                          <a:spcPct val="100000"/>
                        </a:lnSpc>
                        <a:spcBef>
                          <a:spcPts val="740"/>
                        </a:spcBef>
                        <a:buFont typeface="Arial" panose="020B0604020202020204" pitchFamily="34" charset="0"/>
                        <a:buChar char="•"/>
                        <a:tabLst>
                          <a:tab pos="187325" algn="l"/>
                        </a:tabLst>
                      </a:pPr>
                      <a:r>
                        <a:rPr sz="1200" spc="0" baseline="0" dirty="0">
                          <a:latin typeface="Arial Unicode MS" panose="020B0604020202020204" charset="-122"/>
                          <a:ea typeface="Arial Unicode MS" panose="020B0604020202020204" charset="-122"/>
                          <a:cs typeface="Arial Unicode MS" panose="020B0604020202020204" charset="-122"/>
                        </a:rPr>
                        <a:t>Desenvolver ideias prévias próprias ou de outros adicionando algo novo.</a:t>
                      </a:r>
                    </a:p>
                    <a:p>
                      <a:pPr marL="259715" indent="-171450">
                        <a:lnSpc>
                          <a:spcPct val="100000"/>
                        </a:lnSpc>
                        <a:spcBef>
                          <a:spcPts val="740"/>
                        </a:spcBef>
                        <a:buFont typeface="Arial" panose="020B0604020202020204" pitchFamily="34" charset="0"/>
                        <a:buChar char="•"/>
                        <a:tabLst>
                          <a:tab pos="187325" algn="l"/>
                        </a:tabLst>
                      </a:pPr>
                      <a:r>
                        <a:rPr sz="1200" spc="0" baseline="0" dirty="0">
                          <a:latin typeface="Arial Unicode MS" panose="020B0604020202020204" charset="-122"/>
                          <a:ea typeface="Arial Unicode MS" panose="020B0604020202020204" charset="-122"/>
                          <a:cs typeface="Arial Unicode MS" panose="020B0604020202020204" charset="-122"/>
                        </a:rPr>
                        <a:t>Esclarecer, elaborar, expandir, ilustrar, reformular ideias ou contribuições prévias próprias ou de outros.</a:t>
                      </a:r>
                    </a:p>
                    <a:p>
                      <a:pPr marL="259715" indent="-171450">
                        <a:lnSpc>
                          <a:spcPct val="100000"/>
                        </a:lnSpc>
                        <a:spcBef>
                          <a:spcPts val="740"/>
                        </a:spcBef>
                        <a:buFont typeface="Arial" panose="020B0604020202020204" pitchFamily="34" charset="0"/>
                        <a:buChar char="•"/>
                        <a:tabLst>
                          <a:tab pos="187325" algn="l"/>
                        </a:tabLst>
                      </a:pPr>
                      <a:r>
                        <a:rPr sz="1200" spc="0" baseline="0" dirty="0">
                          <a:latin typeface="Arial Unicode MS" panose="020B0604020202020204" charset="-122"/>
                          <a:ea typeface="Arial Unicode MS" panose="020B0604020202020204" charset="-122"/>
                          <a:cs typeface="Arial Unicode MS" panose="020B0604020202020204" charset="-122"/>
                        </a:rPr>
                        <a:t>Comentar sobre ideias ou contribuições prévias.</a:t>
                      </a:r>
                    </a:p>
                  </a:txBody>
                  <a:tcPr marL="0" marR="0" marT="9398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144145">
                        <a:lnSpc>
                          <a:spcPct val="110000"/>
                        </a:lnSpc>
                        <a:spcBef>
                          <a:spcPts val="865"/>
                        </a:spcBef>
                      </a:pPr>
                      <a:r>
                        <a:rPr sz="1150" b="1" spc="0" baseline="0" dirty="0">
                          <a:latin typeface="Arial" panose="020B0604020202020204" pitchFamily="34" charset="0"/>
                          <a:cs typeface="Arial" panose="020B0604020202020204" pitchFamily="34" charset="0"/>
                        </a:rPr>
                        <a:t>Possíveis Palavras-Chave para Procurar:</a:t>
                      </a:r>
                    </a:p>
                    <a:p>
                      <a:pPr marL="144145">
                        <a:lnSpc>
                          <a:spcPct val="110000"/>
                        </a:lnSpc>
                        <a:spcBef>
                          <a:spcPts val="865"/>
                        </a:spcBef>
                      </a:pPr>
                      <a:r>
                        <a:rPr sz="1150" b="0" spc="0" baseline="0" dirty="0">
                          <a:latin typeface="Arial" panose="020B0604020202020204" pitchFamily="34" charset="0"/>
                          <a:cs typeface="Arial" panose="020B0604020202020204" pitchFamily="34" charset="0"/>
                        </a:rPr>
                        <a:t>'isso também', 'isso me faz pensar', 'quero dizer', 'ela quis dizer'</a:t>
                      </a:r>
                      <a:endParaRPr sz="1150" b="1" spc="0" baseline="0" dirty="0">
                        <a:latin typeface="Arial" panose="020B0604020202020204" pitchFamily="34" charset="0"/>
                        <a:cs typeface="Arial" panose="020B0604020202020204" pitchFamily="34" charset="0"/>
                      </a:endParaRPr>
                    </a:p>
                    <a:p>
                      <a:pPr marL="144145">
                        <a:lnSpc>
                          <a:spcPct val="110000"/>
                        </a:lnSpc>
                        <a:spcBef>
                          <a:spcPts val="865"/>
                        </a:spcBef>
                      </a:pPr>
                      <a:r>
                        <a:rPr sz="1150" b="1" spc="0" baseline="0" dirty="0">
                          <a:latin typeface="Arial" panose="020B0604020202020204" pitchFamily="34" charset="0"/>
                          <a:cs typeface="Arial" panose="020B0604020202020204" pitchFamily="34" charset="0"/>
                        </a:rPr>
                        <a:t>Exemplos:</a:t>
                      </a:r>
                    </a:p>
                    <a:p>
                      <a:pPr marL="144145" indent="0" eaLnBrk="1" fontAlgn="auto" latinLnBrk="0" hangingPunct="1">
                        <a:lnSpc>
                          <a:spcPct val="110000"/>
                        </a:lnSpc>
                        <a:spcBef>
                          <a:spcPts val="200"/>
                        </a:spcBef>
                      </a:pPr>
                      <a:r>
                        <a:rPr sz="1150" b="0" spc="0" baseline="0" dirty="0">
                          <a:latin typeface="Arial" panose="020B0604020202020204" pitchFamily="34" charset="0"/>
                          <a:cs typeface="Arial" panose="020B0604020202020204" pitchFamily="34" charset="0"/>
                        </a:rPr>
                        <a:t>Seguindo o que Sanjay disse...</a:t>
                      </a:r>
                    </a:p>
                    <a:p>
                      <a:pPr marL="144145" indent="0" eaLnBrk="1" fontAlgn="auto" latinLnBrk="0" hangingPunct="1">
                        <a:lnSpc>
                          <a:spcPct val="110000"/>
                        </a:lnSpc>
                        <a:spcBef>
                          <a:spcPts val="200"/>
                        </a:spcBef>
                      </a:pPr>
                      <a:r>
                        <a:rPr sz="1150" b="0" spc="0" baseline="0" dirty="0">
                          <a:latin typeface="Arial" panose="020B0604020202020204" pitchFamily="34" charset="0"/>
                          <a:cs typeface="Arial" panose="020B0604020202020204" pitchFamily="34" charset="0"/>
                        </a:rPr>
                        <a:t>A ideia de Kate me fez pensar por que o personagem faria isso.</a:t>
                      </a:r>
                    </a:p>
                    <a:p>
                      <a:pPr marL="144145" indent="0" eaLnBrk="1" fontAlgn="auto" latinLnBrk="0" hangingPunct="1">
                        <a:lnSpc>
                          <a:spcPct val="110000"/>
                        </a:lnSpc>
                        <a:spcBef>
                          <a:spcPts val="200"/>
                        </a:spcBef>
                      </a:pPr>
                      <a:r>
                        <a:rPr sz="1150" b="0" spc="0" baseline="0" dirty="0">
                          <a:latin typeface="Arial" panose="020B0604020202020204" pitchFamily="34" charset="0"/>
                          <a:cs typeface="Arial" panose="020B0604020202020204" pitchFamily="34" charset="0"/>
                        </a:rPr>
                        <a:t>Eu tenho uma ideia que ninguém mencionou ainda...</a:t>
                      </a:r>
                    </a:p>
                    <a:p>
                      <a:pPr marL="144145" indent="0" eaLnBrk="1" fontAlgn="auto" latinLnBrk="0" hangingPunct="1">
                        <a:lnSpc>
                          <a:spcPct val="110000"/>
                        </a:lnSpc>
                        <a:spcBef>
                          <a:spcPts val="200"/>
                        </a:spcBef>
                      </a:pPr>
                      <a:r>
                        <a:rPr sz="1150" b="0" spc="0" baseline="0" dirty="0">
                          <a:latin typeface="Arial" panose="020B0604020202020204" pitchFamily="34" charset="0"/>
                          <a:cs typeface="Arial" panose="020B0604020202020204" pitchFamily="34" charset="0"/>
                        </a:rPr>
                        <a:t>O que eu quis dizer antes foi...</a:t>
                      </a:r>
                    </a:p>
                    <a:p>
                      <a:pPr marL="144145" indent="0" eaLnBrk="1" fontAlgn="auto" latinLnBrk="0" hangingPunct="1">
                        <a:lnSpc>
                          <a:spcPct val="110000"/>
                        </a:lnSpc>
                        <a:spcBef>
                          <a:spcPts val="200"/>
                        </a:spcBef>
                      </a:pPr>
                      <a:r>
                        <a:rPr sz="1150" b="0" spc="0" baseline="0" dirty="0">
                          <a:latin typeface="Arial" panose="020B0604020202020204" pitchFamily="34" charset="0"/>
                          <a:cs typeface="Arial" panose="020B0604020202020204" pitchFamily="34" charset="0"/>
                        </a:rPr>
                        <a:t>A história de Ahmed tinha muita descrição detalhada.Minha ideia era semelhante à de Jose, eu escrevi que flores seriam o melhor presente.</a:t>
                      </a:r>
                    </a:p>
                  </a:txBody>
                  <a:tcPr marL="0" marR="0" marT="109855"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1"/>
                  </a:ext>
                </a:extLst>
              </a:tr>
              <a:tr h="3178346">
                <a:tc>
                  <a:txBody>
                    <a:bodyPr/>
                    <a:lstStyle/>
                    <a:p>
                      <a:pPr marL="88265">
                        <a:lnSpc>
                          <a:spcPct val="100000"/>
                        </a:lnSpc>
                        <a:spcBef>
                          <a:spcPts val="865"/>
                        </a:spcBef>
                      </a:pPr>
                      <a:r>
                        <a:rPr lang="en-US" sz="1200" b="1" spc="0" baseline="0" dirty="0">
                          <a:latin typeface="Arial" panose="020B0604020202020204"/>
                          <a:cs typeface="Arial" panose="020B0604020202020204"/>
                        </a:rPr>
                        <a:t>CD</a:t>
                      </a:r>
                      <a:r>
                        <a:rPr sz="1200" b="1" spc="0" baseline="0" dirty="0">
                          <a:latin typeface="Arial" panose="020B0604020202020204"/>
                          <a:cs typeface="Arial" panose="020B0604020202020204"/>
                        </a:rPr>
                        <a:t> – Convidar para Desenvolver Ideias</a:t>
                      </a:r>
                    </a:p>
                    <a:p>
                      <a:pPr marL="88265">
                        <a:lnSpc>
                          <a:spcPct val="100000"/>
                        </a:lnSpc>
                        <a:spcBef>
                          <a:spcPts val="865"/>
                        </a:spcBef>
                      </a:pPr>
                      <a:r>
                        <a:rPr sz="1200" b="0" i="1" spc="0" baseline="0" dirty="0">
                          <a:latin typeface="Arial" panose="020B0604020202020204"/>
                          <a:cs typeface="Arial" panose="020B0604020202020204"/>
                        </a:rPr>
                        <a:t>Convide para desenvolver, elaborar, reformular, esclarecer ou comentar sobre ideias próprias ou de outros em relação às contribuições para a atividade de aprendizado (oral/escrita/outros)</a:t>
                      </a:r>
                    </a:p>
                  </a:txBody>
                  <a:tcPr marL="0" marR="0" marT="109855"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259715" indent="-171450">
                        <a:lnSpc>
                          <a:spcPct val="100000"/>
                        </a:lnSpc>
                        <a:spcBef>
                          <a:spcPts val="720"/>
                        </a:spcBef>
                        <a:buFont typeface="Arial" panose="020B0604020202020204" pitchFamily="34" charset="0"/>
                        <a:buChar char="•"/>
                        <a:tabLst>
                          <a:tab pos="184785" algn="l"/>
                        </a:tabLst>
                      </a:pPr>
                      <a:r>
                        <a:rPr sz="1200" spc="0" baseline="0" dirty="0">
                          <a:latin typeface="Arial" panose="020B0604020202020204"/>
                          <a:ea typeface="Arial Unicode MS" panose="020B0604020202020204" charset="-122"/>
                          <a:cs typeface="Arial" panose="020B0604020202020204"/>
                        </a:rPr>
                        <a:t>Convide os outros a desenvolverem ideias próprias ou de outros.</a:t>
                      </a:r>
                    </a:p>
                    <a:p>
                      <a:pPr marL="259715" indent="-171450">
                        <a:lnSpc>
                          <a:spcPct val="100000"/>
                        </a:lnSpc>
                        <a:spcBef>
                          <a:spcPts val="720"/>
                        </a:spcBef>
                        <a:buFont typeface="Arial" panose="020B0604020202020204" pitchFamily="34" charset="0"/>
                        <a:buChar char="•"/>
                        <a:tabLst>
                          <a:tab pos="184785" algn="l"/>
                        </a:tabLst>
                      </a:pPr>
                      <a:r>
                        <a:rPr sz="1200" spc="0" baseline="0" dirty="0">
                          <a:latin typeface="Arial" panose="020B0604020202020204"/>
                          <a:ea typeface="Arial Unicode MS" panose="020B0604020202020204" charset="-122"/>
                          <a:cs typeface="Arial" panose="020B0604020202020204"/>
                        </a:rPr>
                        <a:t>Convide os outros a esclarecerem/reformularem uma contribuição (incluindo fornecer um exemplo).</a:t>
                      </a:r>
                    </a:p>
                    <a:p>
                      <a:pPr marL="259715" indent="-171450">
                        <a:lnSpc>
                          <a:spcPct val="100000"/>
                        </a:lnSpc>
                        <a:spcBef>
                          <a:spcPts val="720"/>
                        </a:spcBef>
                        <a:buFont typeface="Arial" panose="020B0604020202020204" pitchFamily="34" charset="0"/>
                        <a:buChar char="•"/>
                        <a:tabLst>
                          <a:tab pos="184785" algn="l"/>
                        </a:tabLst>
                      </a:pPr>
                      <a:r>
                        <a:rPr sz="1200" spc="0" baseline="0" dirty="0">
                          <a:latin typeface="Arial" panose="020B0604020202020204"/>
                          <a:ea typeface="Arial Unicode MS" panose="020B0604020202020204" charset="-122"/>
                          <a:cs typeface="Arial" panose="020B0604020202020204"/>
                        </a:rPr>
                        <a:t>Convide os outros a comentarem sobre as ideias ou pontos de vista de outros (incluindo convites para concordar/discordar ou avaliar).</a:t>
                      </a:r>
                    </a:p>
                    <a:p>
                      <a:pPr marL="259715" indent="-171450">
                        <a:lnSpc>
                          <a:spcPct val="100000"/>
                        </a:lnSpc>
                        <a:spcBef>
                          <a:spcPts val="720"/>
                        </a:spcBef>
                        <a:buFont typeface="Arial" panose="020B0604020202020204" pitchFamily="34" charset="0"/>
                        <a:buChar char="•"/>
                        <a:tabLst>
                          <a:tab pos="184785" algn="l"/>
                        </a:tabLst>
                      </a:pPr>
                      <a:r>
                        <a:rPr sz="1200" spc="0" baseline="0" dirty="0">
                          <a:latin typeface="Arial" panose="020B0604020202020204"/>
                          <a:ea typeface="Arial Unicode MS" panose="020B0604020202020204" charset="-122"/>
                          <a:cs typeface="Arial" panose="020B0604020202020204"/>
                        </a:rPr>
                        <a:t>Convide os outros a aprimorarem/refinarem ideias.</a:t>
                      </a:r>
                    </a:p>
                    <a:p>
                      <a:pPr marR="902970" algn="r">
                        <a:lnSpc>
                          <a:spcPct val="100000"/>
                        </a:lnSpc>
                        <a:spcBef>
                          <a:spcPts val="1100"/>
                        </a:spcBef>
                      </a:pPr>
                      <a:r>
                        <a:rPr sz="1200" spc="0" baseline="0" dirty="0">
                          <a:latin typeface="Arial" panose="020B0604020202020204"/>
                          <a:ea typeface="Arial Unicode MS" panose="020B0604020202020204" charset="-122"/>
                          <a:cs typeface="Arial" panose="020B0604020202020204"/>
                        </a:rPr>
                        <a:t>32</a:t>
                      </a:r>
                    </a:p>
                  </a:txBody>
                  <a:tcPr marL="0" marR="0" marT="9144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144145">
                        <a:lnSpc>
                          <a:spcPct val="110000"/>
                        </a:lnSpc>
                        <a:spcBef>
                          <a:spcPts val="865"/>
                        </a:spcBef>
                      </a:pPr>
                      <a:r>
                        <a:rPr sz="1150" b="1" spc="0" baseline="0" dirty="0">
                          <a:latin typeface="Arial" panose="020B0604020202020204" pitchFamily="34" charset="0"/>
                          <a:cs typeface="Arial" panose="020B0604020202020204" pitchFamily="34" charset="0"/>
                        </a:rPr>
                        <a:t>Possíveis Palavras-Chave para Procurar:</a:t>
                      </a:r>
                    </a:p>
                    <a:p>
                      <a:pPr marL="144145">
                        <a:lnSpc>
                          <a:spcPct val="110000"/>
                        </a:lnSpc>
                        <a:spcBef>
                          <a:spcPts val="865"/>
                        </a:spcBef>
                      </a:pPr>
                      <a:r>
                        <a:rPr sz="1150" b="0" spc="0" baseline="0" dirty="0">
                          <a:latin typeface="Arial" panose="020B0604020202020204" pitchFamily="34" charset="0"/>
                          <a:cs typeface="Arial" panose="020B0604020202020204" pitchFamily="34" charset="0"/>
                        </a:rPr>
                        <a:t>'O quê?', 'Diga-me', 'Você pode reformular isso?', 'Você acha?', 'Você concorda?', 'Você pode adicionar a isso?'</a:t>
                      </a:r>
                    </a:p>
                    <a:p>
                      <a:pPr marL="144145">
                        <a:lnSpc>
                          <a:spcPct val="110000"/>
                        </a:lnSpc>
                        <a:spcBef>
                          <a:spcPts val="865"/>
                        </a:spcBef>
                      </a:pPr>
                      <a:r>
                        <a:rPr sz="1150" b="1" spc="0" baseline="0" dirty="0">
                          <a:latin typeface="Arial" panose="020B0604020202020204" pitchFamily="34" charset="0"/>
                          <a:cs typeface="Arial" panose="020B0604020202020204" pitchFamily="34" charset="0"/>
                        </a:rPr>
                        <a:t>Exemplos:</a:t>
                      </a:r>
                    </a:p>
                    <a:p>
                      <a:pPr marL="144145" indent="0" eaLnBrk="1" fontAlgn="auto" latinLnBrk="0" hangingPunct="1">
                        <a:lnSpc>
                          <a:spcPct val="110000"/>
                        </a:lnSpc>
                        <a:spcBef>
                          <a:spcPts val="200"/>
                        </a:spcBef>
                      </a:pPr>
                      <a:r>
                        <a:rPr sz="1150" b="0" spc="0" baseline="0" dirty="0">
                          <a:latin typeface="Arial" panose="020B0604020202020204" pitchFamily="34" charset="0"/>
                          <a:cs typeface="Arial" panose="020B0604020202020204" pitchFamily="34" charset="0"/>
                        </a:rPr>
                        <a:t>O que você quer dizer? Conte-me mais...</a:t>
                      </a:r>
                    </a:p>
                    <a:p>
                      <a:pPr marL="144145" indent="0" eaLnBrk="1" fontAlgn="auto" latinLnBrk="0" hangingPunct="1">
                        <a:lnSpc>
                          <a:spcPct val="110000"/>
                        </a:lnSpc>
                        <a:spcBef>
                          <a:spcPts val="200"/>
                        </a:spcBef>
                      </a:pPr>
                      <a:r>
                        <a:rPr sz="1150" b="0" spc="0" baseline="0" dirty="0">
                          <a:latin typeface="Arial" panose="020B0604020202020204" pitchFamily="34" charset="0"/>
                          <a:cs typeface="Arial" panose="020B0604020202020204" pitchFamily="34" charset="0"/>
                        </a:rPr>
                        <a:t>O que você acha que ela quis dizer? No que ela estava pensando?</a:t>
                      </a:r>
                    </a:p>
                    <a:p>
                      <a:pPr marL="144145" indent="0" eaLnBrk="1" fontAlgn="auto" latinLnBrk="0" hangingPunct="1">
                        <a:lnSpc>
                          <a:spcPct val="110000"/>
                        </a:lnSpc>
                        <a:spcBef>
                          <a:spcPts val="200"/>
                        </a:spcBef>
                      </a:pPr>
                      <a:r>
                        <a:rPr sz="1150" b="0" spc="0" baseline="0" dirty="0">
                          <a:latin typeface="Arial" panose="020B0604020202020204" pitchFamily="34" charset="0"/>
                          <a:cs typeface="Arial" panose="020B0604020202020204" pitchFamily="34" charset="0"/>
                        </a:rPr>
                        <a:t>Alguém pode acrescentar algo a isso? Você pode dar um exemplo do que você disse?</a:t>
                      </a:r>
                    </a:p>
                    <a:p>
                      <a:pPr marL="144145" indent="0" eaLnBrk="1" fontAlgn="auto" latinLnBrk="0" hangingPunct="1">
                        <a:lnSpc>
                          <a:spcPct val="110000"/>
                        </a:lnSpc>
                        <a:spcBef>
                          <a:spcPts val="200"/>
                        </a:spcBef>
                      </a:pPr>
                      <a:r>
                        <a:rPr sz="1150" b="0" spc="0" baseline="0" dirty="0">
                          <a:latin typeface="Arial" panose="020B0604020202020204" pitchFamily="34" charset="0"/>
                          <a:cs typeface="Arial" panose="020B0604020202020204" pitchFamily="34" charset="0"/>
                        </a:rPr>
                        <a:t>Sua ideia é similar à de Manuel? O que você acha da ideia d</a:t>
                      </a:r>
                      <a:r>
                        <a:rPr lang="pt-BR" sz="1150" b="0" spc="0" baseline="0" dirty="0">
                          <a:latin typeface="Arial" panose="020B0604020202020204" pitchFamily="34" charset="0"/>
                          <a:cs typeface="Arial" panose="020B0604020202020204" pitchFamily="34" charset="0"/>
                        </a:rPr>
                        <a:t>a</a:t>
                      </a:r>
                      <a:r>
                        <a:rPr sz="1150" b="0" spc="0" baseline="0" dirty="0">
                          <a:latin typeface="Arial" panose="020B0604020202020204" pitchFamily="34" charset="0"/>
                          <a:cs typeface="Arial" panose="020B0604020202020204" pitchFamily="34" charset="0"/>
                        </a:rPr>
                        <a:t> Maria? Você concorda com o que Chris acabou de dizer?</a:t>
                      </a:r>
                      <a:endParaRPr sz="1150" b="1" spc="0" baseline="0" dirty="0">
                        <a:latin typeface="Arial" panose="020B0604020202020204" pitchFamily="34" charset="0"/>
                        <a:cs typeface="Arial" panose="020B0604020202020204" pitchFamily="34" charset="0"/>
                      </a:endParaRPr>
                    </a:p>
                    <a:p>
                      <a:pPr marL="144145">
                        <a:lnSpc>
                          <a:spcPct val="110000"/>
                        </a:lnSpc>
                        <a:spcBef>
                          <a:spcPts val="865"/>
                        </a:spcBef>
                      </a:pPr>
                      <a:r>
                        <a:rPr sz="1150" b="0" spc="0" baseline="0" dirty="0">
                          <a:latin typeface="Arial" panose="020B0604020202020204" pitchFamily="34" charset="0"/>
                          <a:cs typeface="Arial" panose="020B0604020202020204" pitchFamily="34" charset="0"/>
                        </a:rPr>
                        <a:t>Que outras informações nós precisamos?</a:t>
                      </a:r>
                      <a:endParaRPr lang="pt-BR" sz="1150" b="0" spc="0" baseline="0" dirty="0">
                        <a:latin typeface="Arial" panose="020B0604020202020204" pitchFamily="34" charset="0"/>
                        <a:cs typeface="Arial" panose="020B0604020202020204" pitchFamily="34" charset="0"/>
                      </a:endParaRPr>
                    </a:p>
                    <a:p>
                      <a:pPr marL="144145">
                        <a:lnSpc>
                          <a:spcPct val="110000"/>
                        </a:lnSpc>
                        <a:spcBef>
                          <a:spcPts val="865"/>
                        </a:spcBef>
                      </a:pPr>
                      <a:r>
                        <a:rPr sz="1150" b="0" spc="0" baseline="0" dirty="0">
                          <a:latin typeface="Arial" panose="020B0604020202020204" pitchFamily="34" charset="0"/>
                          <a:cs typeface="Arial" panose="020B0604020202020204" pitchFamily="34" charset="0"/>
                        </a:rPr>
                        <a:t>Como você pode melhorar o cartaz/mapa conceitual do grupo do Sanjay?</a:t>
                      </a:r>
                    </a:p>
                  </a:txBody>
                  <a:tcPr marL="0" marR="0" marT="109855"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2"/>
                  </a:ext>
                </a:extLst>
              </a:tr>
            </a:tbl>
          </a:graphicData>
        </a:graphic>
      </p:graphicFrame>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xfrm>
            <a:off x="5249962" y="7088109"/>
            <a:ext cx="192404" cy="154529"/>
          </a:xfrm>
          <a:prstGeom prst="rect">
            <a:avLst/>
          </a:prstGeom>
        </p:spPr>
        <p:txBody>
          <a:bodyPr vert="horz" wrap="square" lIns="0" tIns="635" rIns="0" bIns="0" rtlCol="0">
            <a:spAutoFit/>
          </a:bodyPr>
          <a:lstStyle/>
          <a:p>
            <a:pPr marL="25400">
              <a:lnSpc>
                <a:spcPct val="100000"/>
              </a:lnSpc>
              <a:spcBef>
                <a:spcPts val="5"/>
              </a:spcBef>
            </a:pPr>
            <a:r>
              <a:rPr dirty="0"/>
              <a:t>33</a:t>
            </a:r>
          </a:p>
        </p:txBody>
      </p:sp>
      <p:graphicFrame>
        <p:nvGraphicFramePr>
          <p:cNvPr id="2" name="object 2"/>
          <p:cNvGraphicFramePr>
            <a:graphicFrameLocks noGrp="1"/>
          </p:cNvGraphicFramePr>
          <p:nvPr>
            <p:extLst>
              <p:ext uri="{D42A27DB-BD31-4B8C-83A1-F6EECF244321}">
                <p14:modId xmlns:p14="http://schemas.microsoft.com/office/powerpoint/2010/main" val="1355756163"/>
              </p:ext>
            </p:extLst>
          </p:nvPr>
        </p:nvGraphicFramePr>
        <p:xfrm>
          <a:off x="423552" y="636912"/>
          <a:ext cx="9784078" cy="6342871"/>
        </p:xfrm>
        <a:graphic>
          <a:graphicData uri="http://schemas.openxmlformats.org/drawingml/2006/table">
            <a:tbl>
              <a:tblPr firstRow="1" bandRow="1">
                <a:tableStyleId>{2D5ABB26-0587-4C30-8999-92F81FD0307C}</a:tableStyleId>
              </a:tblPr>
              <a:tblGrid>
                <a:gridCol w="2560948">
                  <a:extLst>
                    <a:ext uri="{9D8B030D-6E8A-4147-A177-3AD203B41FA5}">
                      <a16:colId xmlns:a16="http://schemas.microsoft.com/office/drawing/2014/main" val="20000"/>
                    </a:ext>
                  </a:extLst>
                </a:gridCol>
                <a:gridCol w="3050420">
                  <a:extLst>
                    <a:ext uri="{9D8B030D-6E8A-4147-A177-3AD203B41FA5}">
                      <a16:colId xmlns:a16="http://schemas.microsoft.com/office/drawing/2014/main" val="20001"/>
                    </a:ext>
                  </a:extLst>
                </a:gridCol>
                <a:gridCol w="4172710">
                  <a:extLst>
                    <a:ext uri="{9D8B030D-6E8A-4147-A177-3AD203B41FA5}">
                      <a16:colId xmlns:a16="http://schemas.microsoft.com/office/drawing/2014/main" val="20002"/>
                    </a:ext>
                  </a:extLst>
                </a:gridCol>
              </a:tblGrid>
              <a:tr h="472889">
                <a:tc>
                  <a:txBody>
                    <a:bodyPr/>
                    <a:lstStyle/>
                    <a:p>
                      <a:pPr marL="92075" indent="0">
                        <a:lnSpc>
                          <a:spcPct val="100000"/>
                        </a:lnSpc>
                        <a:spcBef>
                          <a:spcPts val="720"/>
                        </a:spcBef>
                      </a:pPr>
                      <a:r>
                        <a:rPr lang="en-GB" sz="1200" b="1" dirty="0">
                          <a:latin typeface="Arial Unicode MS" panose="020B0604020202020204" charset="-122"/>
                          <a:cs typeface="Arial Unicode MS" panose="020B0604020202020204" charset="-122"/>
                          <a:sym typeface="+mn-ea"/>
                        </a:rPr>
                        <a:t>CATEGORIAS DE CODIFICAÇÃO</a:t>
                      </a:r>
                      <a:endParaRPr lang="en-GB" sz="1200" b="1" spc="0" baseline="0" dirty="0">
                        <a:latin typeface="Arial Unicode MS" panose="020B0604020202020204" charset="-122"/>
                        <a:cs typeface="Arial Unicode MS" panose="020B0604020202020204" charset="-122"/>
                      </a:endParaRPr>
                    </a:p>
                  </a:txBody>
                  <a:tcPr marL="0" marR="0" marT="91440"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319405" indent="0">
                        <a:lnSpc>
                          <a:spcPct val="100000"/>
                        </a:lnSpc>
                        <a:spcBef>
                          <a:spcPts val="720"/>
                        </a:spcBef>
                      </a:pPr>
                      <a:r>
                        <a:rPr lang="en-GB" sz="1200" b="1" dirty="0">
                          <a:latin typeface="Arial Unicode MS" panose="020B0604020202020204" charset="-122"/>
                          <a:cs typeface="Arial Unicode MS" panose="020B0604020202020204" charset="-122"/>
                          <a:sym typeface="+mn-ea"/>
                        </a:rPr>
                        <a:t>CONTRIBUIÇÕES E ESTRATÉGIAS</a:t>
                      </a:r>
                      <a:endParaRPr lang="en-GB" sz="1200" b="1" spc="0" baseline="0" dirty="0">
                        <a:latin typeface="Arial Unicode MS" panose="020B0604020202020204" charset="-122"/>
                        <a:cs typeface="Arial Unicode MS" panose="020B0604020202020204" charset="-122"/>
                      </a:endParaRPr>
                    </a:p>
                  </a:txBody>
                  <a:tcPr marL="0" marR="0" marT="9144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1280160">
                        <a:lnSpc>
                          <a:spcPct val="100000"/>
                        </a:lnSpc>
                      </a:pPr>
                      <a:r>
                        <a:rPr sz="1200" b="1" dirty="0">
                          <a:latin typeface="Arial Unicode MS" panose="020B0604020202020204" charset="-122"/>
                          <a:cs typeface="Arial Unicode MS" panose="020B0604020202020204" charset="-122"/>
                          <a:sym typeface="+mn-ea"/>
                        </a:rPr>
                        <a:t>O QUE OUVIMOS?</a:t>
                      </a:r>
                      <a:endParaRPr sz="1200" b="1" spc="0" baseline="0" dirty="0">
                        <a:latin typeface="Arial Unicode MS" panose="020B0604020202020204" charset="-122"/>
                        <a:cs typeface="Arial Unicode MS" panose="020B0604020202020204" charset="-122"/>
                      </a:endParaRPr>
                    </a:p>
                  </a:txBody>
                  <a:tcPr marL="0" marR="0" marT="9144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0"/>
                  </a:ext>
                </a:extLst>
              </a:tr>
              <a:tr h="2861987">
                <a:tc>
                  <a:txBody>
                    <a:bodyPr/>
                    <a:lstStyle/>
                    <a:p>
                      <a:pPr marL="88265">
                        <a:lnSpc>
                          <a:spcPct val="100000"/>
                        </a:lnSpc>
                        <a:spcBef>
                          <a:spcPts val="860"/>
                        </a:spcBef>
                      </a:pPr>
                      <a:r>
                        <a:rPr lang="en-US" sz="1200" b="1" spc="0" baseline="0" dirty="0">
                          <a:latin typeface="Arial" panose="020B0604020202020204"/>
                          <a:cs typeface="Arial" panose="020B0604020202020204"/>
                        </a:rPr>
                        <a:t>D</a:t>
                      </a:r>
                      <a:r>
                        <a:rPr sz="1200" b="1" spc="0" baseline="0" dirty="0">
                          <a:latin typeface="Arial" panose="020B0604020202020204"/>
                          <a:cs typeface="Arial" panose="020B0604020202020204"/>
                        </a:rPr>
                        <a:t> – Desafiar</a:t>
                      </a:r>
                    </a:p>
                    <a:p>
                      <a:pPr marL="88265">
                        <a:lnSpc>
                          <a:spcPct val="100000"/>
                        </a:lnSpc>
                        <a:spcBef>
                          <a:spcPts val="860"/>
                        </a:spcBef>
                      </a:pPr>
                      <a:r>
                        <a:rPr sz="1200" b="0" i="1" spc="0" baseline="0" dirty="0">
                          <a:latin typeface="Arial" panose="020B0604020202020204"/>
                          <a:cs typeface="Arial" panose="020B0604020202020204"/>
                        </a:rPr>
                        <a:t>Questionar, duvidar, indagar, discordar ou desafiar uma ideia.</a:t>
                      </a:r>
                    </a:p>
                  </a:txBody>
                  <a:tcPr marL="0" marR="0" marT="109220"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259715" indent="-171450">
                        <a:lnSpc>
                          <a:spcPct val="100000"/>
                        </a:lnSpc>
                        <a:spcBef>
                          <a:spcPts val="745"/>
                        </a:spcBef>
                        <a:buFont typeface="Arial" panose="020B0604020202020204" pitchFamily="34" charset="0"/>
                        <a:buChar char="•"/>
                        <a:tabLst>
                          <a:tab pos="187325" algn="l"/>
                        </a:tabLst>
                      </a:pPr>
                      <a:r>
                        <a:rPr sz="1200" spc="0" baseline="0" dirty="0">
                          <a:latin typeface="Arial" panose="020B0604020202020204" pitchFamily="34" charset="0"/>
                          <a:ea typeface="Arial Unicode MS" panose="020B0604020202020204" charset="-122"/>
                          <a:cs typeface="Arial" panose="020B0604020202020204" pitchFamily="34" charset="0"/>
                        </a:rPr>
                        <a:t>Expressar desacordo total ou parcial.</a:t>
                      </a:r>
                    </a:p>
                    <a:p>
                      <a:pPr marL="259715" indent="-171450">
                        <a:lnSpc>
                          <a:spcPct val="100000"/>
                        </a:lnSpc>
                        <a:spcBef>
                          <a:spcPts val="745"/>
                        </a:spcBef>
                        <a:buFont typeface="Arial" panose="020B0604020202020204" pitchFamily="34" charset="0"/>
                        <a:buChar char="•"/>
                        <a:tabLst>
                          <a:tab pos="187325" algn="l"/>
                        </a:tabLst>
                      </a:pPr>
                      <a:r>
                        <a:rPr sz="1200" spc="0" baseline="0" dirty="0">
                          <a:latin typeface="Arial" panose="020B0604020202020204" pitchFamily="34" charset="0"/>
                          <a:ea typeface="Arial Unicode MS" panose="020B0604020202020204" charset="-122"/>
                          <a:cs typeface="Arial" panose="020B0604020202020204" pitchFamily="34" charset="0"/>
                        </a:rPr>
                        <a:t>Questionar uma ideia/colocar uma ideia em questão.</a:t>
                      </a:r>
                    </a:p>
                    <a:p>
                      <a:pPr marL="259715" indent="-171450">
                        <a:lnSpc>
                          <a:spcPct val="100000"/>
                        </a:lnSpc>
                        <a:spcBef>
                          <a:spcPts val="745"/>
                        </a:spcBef>
                        <a:buFont typeface="Arial" panose="020B0604020202020204" pitchFamily="34" charset="0"/>
                        <a:buChar char="•"/>
                        <a:tabLst>
                          <a:tab pos="187325" algn="l"/>
                        </a:tabLst>
                      </a:pPr>
                      <a:r>
                        <a:rPr sz="1200" spc="0" baseline="0" dirty="0">
                          <a:latin typeface="Arial" panose="020B0604020202020204" pitchFamily="34" charset="0"/>
                          <a:ea typeface="Arial Unicode MS" panose="020B0604020202020204" charset="-122"/>
                          <a:cs typeface="Arial" panose="020B0604020202020204" pitchFamily="34" charset="0"/>
                        </a:rPr>
                        <a:t>Desafiar uma ideia.</a:t>
                      </a:r>
                    </a:p>
                    <a:p>
                      <a:pPr marL="259715" indent="-171450">
                        <a:lnSpc>
                          <a:spcPct val="100000"/>
                        </a:lnSpc>
                        <a:spcBef>
                          <a:spcPts val="745"/>
                        </a:spcBef>
                        <a:buFont typeface="Arial" panose="020B0604020202020204" pitchFamily="34" charset="0"/>
                        <a:buChar char="•"/>
                        <a:tabLst>
                          <a:tab pos="187325" algn="l"/>
                        </a:tabLst>
                      </a:pPr>
                      <a:r>
                        <a:rPr sz="1200" spc="0" baseline="0" dirty="0">
                          <a:latin typeface="Arial" panose="020B0604020202020204" pitchFamily="34" charset="0"/>
                          <a:ea typeface="Arial Unicode MS" panose="020B0604020202020204" charset="-122"/>
                          <a:cs typeface="Arial" panose="020B0604020202020204" pitchFamily="34" charset="0"/>
                        </a:rPr>
                        <a:t>Rejeitar uma ideia.</a:t>
                      </a:r>
                    </a:p>
                    <a:p>
                      <a:pPr marL="259715" indent="-171450">
                        <a:lnSpc>
                          <a:spcPct val="100000"/>
                        </a:lnSpc>
                        <a:spcBef>
                          <a:spcPts val="745"/>
                        </a:spcBef>
                        <a:buFont typeface="Arial" panose="020B0604020202020204" pitchFamily="34" charset="0"/>
                        <a:buChar char="•"/>
                        <a:tabLst>
                          <a:tab pos="187325" algn="l"/>
                        </a:tabLst>
                      </a:pPr>
                      <a:r>
                        <a:rPr sz="1200" spc="0" baseline="0" dirty="0">
                          <a:latin typeface="Arial" panose="020B0604020202020204" pitchFamily="34" charset="0"/>
                          <a:ea typeface="Arial Unicode MS" panose="020B0604020202020204" charset="-122"/>
                          <a:cs typeface="Arial" panose="020B0604020202020204" pitchFamily="34" charset="0"/>
                        </a:rPr>
                        <a:t>Indicar que duas ou mais ideias expressas estão em desacordo.</a:t>
                      </a:r>
                    </a:p>
                  </a:txBody>
                  <a:tcPr marL="0" marR="0" marT="94615"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88265">
                        <a:lnSpc>
                          <a:spcPct val="100000"/>
                        </a:lnSpc>
                        <a:spcBef>
                          <a:spcPts val="985"/>
                        </a:spcBef>
                      </a:pPr>
                      <a:r>
                        <a:rPr sz="1150" b="1" spc="0" baseline="0" dirty="0">
                          <a:latin typeface="Arial" panose="020B0604020202020204" pitchFamily="34" charset="0"/>
                          <a:cs typeface="Arial" panose="020B0604020202020204" pitchFamily="34" charset="0"/>
                        </a:rPr>
                        <a:t>Possíveis Palavras-Chave para Procurar:</a:t>
                      </a:r>
                    </a:p>
                    <a:p>
                      <a:pPr marL="88265">
                        <a:lnSpc>
                          <a:spcPct val="100000"/>
                        </a:lnSpc>
                        <a:spcBef>
                          <a:spcPts val="985"/>
                        </a:spcBef>
                      </a:pPr>
                      <a:r>
                        <a:rPr sz="1150" b="1" spc="0" baseline="0" dirty="0">
                          <a:latin typeface="Arial" panose="020B0604020202020204" pitchFamily="34" charset="0"/>
                          <a:cs typeface="Arial" panose="020B0604020202020204" pitchFamily="34" charset="0"/>
                        </a:rPr>
                        <a:t>'</a:t>
                      </a:r>
                      <a:r>
                        <a:rPr sz="1150" b="0" spc="0" baseline="0" dirty="0">
                          <a:latin typeface="Arial" panose="020B0604020202020204" pitchFamily="34" charset="0"/>
                          <a:cs typeface="Arial" panose="020B0604020202020204" pitchFamily="34" charset="0"/>
                        </a:rPr>
                        <a:t>Eu discordo', 'Não', 'Mas', 'Você tem certeza...?' '...ideia diferente'</a:t>
                      </a:r>
                      <a:endParaRPr sz="1150" b="1" spc="0" baseline="0" dirty="0">
                        <a:latin typeface="Arial" panose="020B0604020202020204" pitchFamily="34" charset="0"/>
                        <a:cs typeface="Arial" panose="020B0604020202020204" pitchFamily="34" charset="0"/>
                      </a:endParaRPr>
                    </a:p>
                    <a:p>
                      <a:pPr marL="88265">
                        <a:lnSpc>
                          <a:spcPct val="100000"/>
                        </a:lnSpc>
                        <a:spcBef>
                          <a:spcPts val="985"/>
                        </a:spcBef>
                      </a:pPr>
                      <a:r>
                        <a:rPr sz="1150" b="1" spc="0" baseline="0" dirty="0">
                          <a:latin typeface="Arial" panose="020B0604020202020204" pitchFamily="34" charset="0"/>
                          <a:cs typeface="Arial" panose="020B0604020202020204" pitchFamily="34" charset="0"/>
                        </a:rPr>
                        <a:t>Exemplos:</a:t>
                      </a:r>
                    </a:p>
                    <a:p>
                      <a:pPr marL="88265" indent="0" eaLnBrk="1" fontAlgn="auto" latinLnBrk="0" hangingPunct="1">
                        <a:lnSpc>
                          <a:spcPct val="100000"/>
                        </a:lnSpc>
                        <a:spcBef>
                          <a:spcPts val="200"/>
                        </a:spcBef>
                      </a:pPr>
                      <a:r>
                        <a:rPr sz="1150" b="0" spc="0" baseline="0" dirty="0">
                          <a:latin typeface="Arial" panose="020B0604020202020204" pitchFamily="34" charset="0"/>
                          <a:cs typeface="Arial" panose="020B0604020202020204" pitchFamily="34" charset="0"/>
                        </a:rPr>
                        <a:t>Não tenho certeza se vai flutuar na verdade.</a:t>
                      </a:r>
                    </a:p>
                    <a:p>
                      <a:pPr marL="88265" indent="0" eaLnBrk="1" fontAlgn="auto" latinLnBrk="0" hangingPunct="1">
                        <a:lnSpc>
                          <a:spcPct val="100000"/>
                        </a:lnSpc>
                        <a:spcBef>
                          <a:spcPts val="200"/>
                        </a:spcBef>
                      </a:pPr>
                      <a:r>
                        <a:rPr sz="1150" b="0" spc="0" baseline="0" dirty="0">
                          <a:latin typeface="Arial" panose="020B0604020202020204" pitchFamily="34" charset="0"/>
                          <a:cs typeface="Arial" panose="020B0604020202020204" pitchFamily="34" charset="0"/>
                        </a:rPr>
                        <a:t>Não acho que está certo, eu acho... ou tenho uma ideia diferente...</a:t>
                      </a:r>
                    </a:p>
                    <a:p>
                      <a:pPr marL="88265" indent="0" eaLnBrk="1" fontAlgn="auto" latinLnBrk="0" hangingPunct="1">
                        <a:lnSpc>
                          <a:spcPct val="100000"/>
                        </a:lnSpc>
                        <a:spcBef>
                          <a:spcPts val="200"/>
                        </a:spcBef>
                      </a:pPr>
                      <a:r>
                        <a:rPr sz="1150" b="0" spc="0" baseline="0" dirty="0">
                          <a:latin typeface="Arial" panose="020B0604020202020204" pitchFamily="34" charset="0"/>
                          <a:cs typeface="Arial" panose="020B0604020202020204" pitchFamily="34" charset="0"/>
                        </a:rPr>
                        <a:t>Você tem certeza de que esses ângulos são iguais?</a:t>
                      </a:r>
                    </a:p>
                    <a:p>
                      <a:pPr marL="88265" indent="0" eaLnBrk="1" fontAlgn="auto" latinLnBrk="0" hangingPunct="1">
                        <a:lnSpc>
                          <a:spcPct val="100000"/>
                        </a:lnSpc>
                        <a:spcBef>
                          <a:spcPts val="200"/>
                        </a:spcBef>
                      </a:pPr>
                      <a:r>
                        <a:rPr sz="1150" b="0" spc="0" baseline="0" dirty="0">
                          <a:latin typeface="Arial" panose="020B0604020202020204" pitchFamily="34" charset="0"/>
                          <a:cs typeface="Arial" panose="020B0604020202020204" pitchFamily="34" charset="0"/>
                        </a:rPr>
                        <a:t>Mas então isso não aconteceria se...</a:t>
                      </a:r>
                    </a:p>
                    <a:p>
                      <a:pPr marL="88265" indent="0" eaLnBrk="1" fontAlgn="auto" latinLnBrk="0" hangingPunct="1">
                        <a:lnSpc>
                          <a:spcPct val="100000"/>
                        </a:lnSpc>
                        <a:spcBef>
                          <a:spcPts val="200"/>
                        </a:spcBef>
                      </a:pPr>
                      <a:r>
                        <a:rPr sz="1150" b="0" spc="0" baseline="0" dirty="0">
                          <a:latin typeface="Arial" panose="020B0604020202020204" pitchFamily="34" charset="0"/>
                          <a:cs typeface="Arial" panose="020B0604020202020204" pitchFamily="34" charset="0"/>
                        </a:rPr>
                        <a:t>Isso é parcialmente verdade, mas não quando...</a:t>
                      </a:r>
                    </a:p>
                    <a:p>
                      <a:pPr marL="88265" indent="0" eaLnBrk="1" fontAlgn="auto" latinLnBrk="0" hangingPunct="1">
                        <a:lnSpc>
                          <a:spcPct val="100000"/>
                        </a:lnSpc>
                        <a:spcBef>
                          <a:spcPts val="200"/>
                        </a:spcBef>
                      </a:pPr>
                      <a:r>
                        <a:rPr sz="1150" b="0" spc="0" baseline="0" dirty="0">
                          <a:latin typeface="Arial" panose="020B0604020202020204" pitchFamily="34" charset="0"/>
                          <a:cs typeface="Arial" panose="020B0604020202020204" pitchFamily="34" charset="0"/>
                        </a:rPr>
                        <a:t>Não concordo com isso de jeito nenhum, porque...</a:t>
                      </a:r>
                    </a:p>
                    <a:p>
                      <a:pPr marL="88265" indent="0" eaLnBrk="1" fontAlgn="auto" latinLnBrk="0" hangingPunct="1">
                        <a:lnSpc>
                          <a:spcPct val="100000"/>
                        </a:lnSpc>
                        <a:spcBef>
                          <a:spcPts val="200"/>
                        </a:spcBef>
                      </a:pPr>
                      <a:r>
                        <a:rPr sz="1150" b="0" spc="0" baseline="0" dirty="0">
                          <a:latin typeface="Arial" panose="020B0604020202020204" pitchFamily="34" charset="0"/>
                          <a:cs typeface="Arial" panose="020B0604020202020204" pitchFamily="34" charset="0"/>
                        </a:rPr>
                        <a:t>Não é a Londres vitoriana, porém eu me pergunto se poderia ser...</a:t>
                      </a:r>
                    </a:p>
                  </a:txBody>
                  <a:tcPr marL="0" marR="0" marT="125095"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1"/>
                  </a:ext>
                </a:extLst>
              </a:tr>
              <a:tr h="2857637">
                <a:tc>
                  <a:txBody>
                    <a:bodyPr/>
                    <a:lstStyle/>
                    <a:p>
                      <a:pPr marL="88265" algn="l">
                        <a:lnSpc>
                          <a:spcPct val="100000"/>
                        </a:lnSpc>
                        <a:spcBef>
                          <a:spcPts val="860"/>
                        </a:spcBef>
                      </a:pPr>
                      <a:r>
                        <a:rPr lang="en-US" sz="1200" b="1" spc="0" baseline="0" dirty="0">
                          <a:latin typeface="Arial" panose="020B0604020202020204"/>
                          <a:cs typeface="Arial" panose="020B0604020202020204"/>
                        </a:rPr>
                        <a:t>TR</a:t>
                      </a:r>
                      <a:r>
                        <a:rPr sz="1200" b="1" spc="0" baseline="0" dirty="0">
                          <a:latin typeface="Arial" panose="020B0604020202020204"/>
                          <a:cs typeface="Arial" panose="020B0604020202020204"/>
                        </a:rPr>
                        <a:t> – Tornar o Raciocínio Explícito</a:t>
                      </a:r>
                    </a:p>
                    <a:p>
                      <a:pPr marL="88265" algn="just">
                        <a:lnSpc>
                          <a:spcPct val="100000"/>
                        </a:lnSpc>
                        <a:spcBef>
                          <a:spcPts val="860"/>
                        </a:spcBef>
                      </a:pPr>
                      <a:r>
                        <a:rPr sz="1200" b="0" i="1" spc="0" baseline="0" dirty="0">
                          <a:latin typeface="Arial" panose="020B0604020202020204"/>
                          <a:cs typeface="Arial" panose="020B0604020202020204"/>
                        </a:rPr>
                        <a:t>Explicar, justificar e/ou usar o pensamento possibilista em relação às próprias ideias ou às ideias de outras pessoas.</a:t>
                      </a:r>
                    </a:p>
                  </a:txBody>
                  <a:tcPr marL="0" marR="0" marT="109220" marB="0">
                    <a:lnL w="6095">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tc>
                  <a:txBody>
                    <a:bodyPr/>
                    <a:lstStyle/>
                    <a:p>
                      <a:pPr marL="259715" marR="563880" indent="-171450">
                        <a:lnSpc>
                          <a:spcPct val="101000"/>
                        </a:lnSpc>
                        <a:spcBef>
                          <a:spcPts val="900"/>
                        </a:spcBef>
                        <a:buFont typeface="Arial" panose="020B0604020202020204" pitchFamily="34" charset="0"/>
                        <a:buChar char="•"/>
                        <a:tabLst>
                          <a:tab pos="184785" algn="l"/>
                        </a:tabLst>
                      </a:pPr>
                      <a:r>
                        <a:rPr sz="1200" spc="0" baseline="0" dirty="0">
                          <a:latin typeface="Arial" panose="020B0604020202020204" pitchFamily="34" charset="0"/>
                          <a:ea typeface="Arial Unicode MS" panose="020B0604020202020204" charset="-122"/>
                          <a:cs typeface="Arial" panose="020B0604020202020204" pitchFamily="34" charset="0"/>
                        </a:rPr>
                        <a:t>Explicar, justificar, utilizar evidências, fazer analogias, fazer distinções.</a:t>
                      </a:r>
                    </a:p>
                    <a:p>
                      <a:pPr marL="259715" marR="563880" indent="-171450">
                        <a:lnSpc>
                          <a:spcPct val="101000"/>
                        </a:lnSpc>
                        <a:spcBef>
                          <a:spcPts val="900"/>
                        </a:spcBef>
                        <a:buFont typeface="Arial" panose="020B0604020202020204" pitchFamily="34" charset="0"/>
                        <a:buChar char="•"/>
                        <a:tabLst>
                          <a:tab pos="184785" algn="l"/>
                        </a:tabLst>
                      </a:pPr>
                      <a:r>
                        <a:rPr sz="1200" spc="0" baseline="0" dirty="0">
                          <a:latin typeface="Arial" panose="020B0604020202020204" pitchFamily="34" charset="0"/>
                          <a:ea typeface="Arial Unicode MS" panose="020B0604020202020204" charset="-122"/>
                          <a:cs typeface="Arial" panose="020B0604020202020204" pitchFamily="34" charset="0"/>
                        </a:rPr>
                        <a:t>Prever, formular hipóteses.</a:t>
                      </a:r>
                    </a:p>
                    <a:p>
                      <a:pPr marL="259715" marR="563880" indent="-171450">
                        <a:lnSpc>
                          <a:spcPct val="101000"/>
                        </a:lnSpc>
                        <a:spcBef>
                          <a:spcPts val="900"/>
                        </a:spcBef>
                        <a:buFont typeface="Arial" panose="020B0604020202020204" pitchFamily="34" charset="0"/>
                        <a:buChar char="•"/>
                        <a:tabLst>
                          <a:tab pos="184785" algn="l"/>
                        </a:tabLst>
                      </a:pPr>
                      <a:r>
                        <a:rPr sz="1200" spc="0" baseline="0" dirty="0">
                          <a:latin typeface="Arial" panose="020B0604020202020204" pitchFamily="34" charset="0"/>
                          <a:ea typeface="Arial Unicode MS" panose="020B0604020202020204" charset="-122"/>
                          <a:cs typeface="Arial" panose="020B0604020202020204" pitchFamily="34" charset="0"/>
                        </a:rPr>
                        <a:t>Especular, explorar diferentes possibilidades.</a:t>
                      </a:r>
                    </a:p>
                  </a:txBody>
                  <a:tcPr marL="0" marR="0" marT="114300" marB="0">
                    <a:lnL w="6096">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tc>
                  <a:txBody>
                    <a:bodyPr/>
                    <a:lstStyle/>
                    <a:p>
                      <a:pPr marL="88265">
                        <a:lnSpc>
                          <a:spcPct val="100000"/>
                        </a:lnSpc>
                        <a:spcBef>
                          <a:spcPts val="865"/>
                        </a:spcBef>
                      </a:pPr>
                      <a:r>
                        <a:rPr sz="1150" b="1" spc="0" baseline="0" dirty="0">
                          <a:latin typeface="Arial" panose="020B0604020202020204" pitchFamily="34" charset="0"/>
                          <a:cs typeface="Arial" panose="020B0604020202020204" pitchFamily="34" charset="0"/>
                        </a:rPr>
                        <a:t>Palavras-Chave Possíveis:</a:t>
                      </a:r>
                    </a:p>
                    <a:p>
                      <a:pPr marL="88265">
                        <a:lnSpc>
                          <a:spcPct val="100000"/>
                        </a:lnSpc>
                        <a:spcBef>
                          <a:spcPts val="865"/>
                        </a:spcBef>
                      </a:pPr>
                      <a:r>
                        <a:rPr sz="1150" b="0" spc="0" baseline="0" dirty="0">
                          <a:latin typeface="Arial" panose="020B0604020202020204" pitchFamily="34" charset="0"/>
                          <a:cs typeface="Arial" panose="020B0604020202020204" pitchFamily="34" charset="0"/>
                        </a:rPr>
                        <a:t>'Eu acho', 'porque', 'portanto', 'assim', 'a fim de', 'se...então',</a:t>
                      </a:r>
                    </a:p>
                    <a:p>
                      <a:pPr marL="88265">
                        <a:lnSpc>
                          <a:spcPct val="100000"/>
                        </a:lnSpc>
                        <a:spcBef>
                          <a:spcPts val="865"/>
                        </a:spcBef>
                      </a:pPr>
                      <a:r>
                        <a:rPr sz="1150" b="0" spc="0" baseline="0" dirty="0">
                          <a:latin typeface="Arial" panose="020B0604020202020204" pitchFamily="34" charset="0"/>
                          <a:cs typeface="Arial" panose="020B0604020202020204" pitchFamily="34" charset="0"/>
                        </a:rPr>
                        <a:t>'não...a menos que', 'é como...', 'imagine se...', 'seria',' ou 'poderia'</a:t>
                      </a:r>
                    </a:p>
                    <a:p>
                      <a:pPr marL="88265">
                        <a:lnSpc>
                          <a:spcPct val="100000"/>
                        </a:lnSpc>
                        <a:spcBef>
                          <a:spcPts val="865"/>
                        </a:spcBef>
                      </a:pPr>
                      <a:r>
                        <a:rPr sz="1150" b="1" spc="0" baseline="0" dirty="0">
                          <a:latin typeface="Arial" panose="020B0604020202020204" pitchFamily="34" charset="0"/>
                          <a:cs typeface="Arial" panose="020B0604020202020204" pitchFamily="34" charset="0"/>
                        </a:rPr>
                        <a:t>Exemplos:</a:t>
                      </a:r>
                    </a:p>
                    <a:p>
                      <a:pPr marL="88265" indent="0" eaLnBrk="1" fontAlgn="auto" latinLnBrk="0" hangingPunct="1">
                        <a:lnSpc>
                          <a:spcPct val="100000"/>
                        </a:lnSpc>
                        <a:spcBef>
                          <a:spcPts val="200"/>
                        </a:spcBef>
                      </a:pPr>
                      <a:r>
                        <a:rPr sz="1150" b="0" spc="0" baseline="0" dirty="0">
                          <a:latin typeface="Arial" panose="020B0604020202020204" pitchFamily="34" charset="0"/>
                          <a:cs typeface="Arial" panose="020B0604020202020204" pitchFamily="34" charset="0"/>
                        </a:rPr>
                        <a:t>Eu acho que a madeira vai flutuar, mas não o metal.</a:t>
                      </a:r>
                    </a:p>
                    <a:p>
                      <a:pPr marL="88265" indent="0" eaLnBrk="1" fontAlgn="auto" latinLnBrk="0" hangingPunct="1">
                        <a:lnSpc>
                          <a:spcPct val="100000"/>
                        </a:lnSpc>
                        <a:spcBef>
                          <a:spcPts val="200"/>
                        </a:spcBef>
                      </a:pPr>
                      <a:r>
                        <a:rPr sz="1150" b="0" spc="0" baseline="0" dirty="0">
                          <a:latin typeface="Arial" panose="020B0604020202020204" pitchFamily="34" charset="0"/>
                          <a:cs typeface="Arial" panose="020B0604020202020204" pitchFamily="34" charset="0"/>
                        </a:rPr>
                        <a:t>O derretimento das calotas de gelo em 10% apoia a teoria do aquecimento global. Se as crianças não tiverem que ir à escola, elas não aprenderiam matemática adequadamente.</a:t>
                      </a:r>
                    </a:p>
                    <a:p>
                      <a:pPr marL="88265" indent="0" eaLnBrk="1" fontAlgn="auto" latinLnBrk="0" hangingPunct="1">
                        <a:lnSpc>
                          <a:spcPct val="100000"/>
                        </a:lnSpc>
                        <a:spcBef>
                          <a:spcPts val="200"/>
                        </a:spcBef>
                      </a:pPr>
                      <a:r>
                        <a:rPr sz="1150" b="0" spc="0" baseline="0" dirty="0">
                          <a:latin typeface="Arial" panose="020B0604020202020204" pitchFamily="34" charset="0"/>
                          <a:cs typeface="Arial" panose="020B0604020202020204" pitchFamily="34" charset="0"/>
                        </a:rPr>
                        <a:t>Se eu escolhesse a primeira alternativa, estaria mais seguro, mas se escolhesse a segunda, poderia eventualmente ter ganhos maiores.</a:t>
                      </a:r>
                    </a:p>
                    <a:p>
                      <a:pPr marL="88265" indent="0" eaLnBrk="1" fontAlgn="auto" latinLnBrk="0" hangingPunct="1">
                        <a:lnSpc>
                          <a:spcPct val="100000"/>
                        </a:lnSpc>
                        <a:spcBef>
                          <a:spcPts val="200"/>
                        </a:spcBef>
                      </a:pPr>
                      <a:r>
                        <a:rPr sz="1150" b="0" spc="0" baseline="0" dirty="0">
                          <a:latin typeface="Arial" panose="020B0604020202020204" pitchFamily="34" charset="0"/>
                          <a:cs typeface="Arial" panose="020B0604020202020204" pitchFamily="34" charset="0"/>
                        </a:rPr>
                        <a:t>Eu acho que o autor pode estar se referindo aos sentimentos quando escreve sobre água.</a:t>
                      </a:r>
                    </a:p>
                  </a:txBody>
                  <a:tcPr marL="0" marR="0" marT="109855" marB="0">
                    <a:lnL w="6096">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extLst>
                  <a:ext uri="{0D108BD9-81ED-4DB2-BD59-A6C34878D82A}">
                    <a16:rowId xmlns:a16="http://schemas.microsoft.com/office/drawing/2014/main" val="10002"/>
                  </a:ext>
                </a:extLst>
              </a:tr>
            </a:tbl>
          </a:graphicData>
        </a:graphic>
      </p:graphicFrame>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635" rIns="0" bIns="0" rtlCol="0">
            <a:spAutoFit/>
          </a:bodyPr>
          <a:lstStyle/>
          <a:p>
            <a:pPr marL="25400">
              <a:lnSpc>
                <a:spcPct val="100000"/>
              </a:lnSpc>
              <a:spcBef>
                <a:spcPts val="5"/>
              </a:spcBef>
            </a:pPr>
            <a:r>
              <a:rPr dirty="0"/>
              <a:t>34</a:t>
            </a:r>
          </a:p>
        </p:txBody>
      </p:sp>
      <p:graphicFrame>
        <p:nvGraphicFramePr>
          <p:cNvPr id="2" name="object 2"/>
          <p:cNvGraphicFramePr>
            <a:graphicFrameLocks noGrp="1"/>
          </p:cNvGraphicFramePr>
          <p:nvPr>
            <p:extLst>
              <p:ext uri="{D42A27DB-BD31-4B8C-83A1-F6EECF244321}">
                <p14:modId xmlns:p14="http://schemas.microsoft.com/office/powerpoint/2010/main" val="2942432722"/>
              </p:ext>
            </p:extLst>
          </p:nvPr>
        </p:nvGraphicFramePr>
        <p:xfrm>
          <a:off x="423552" y="636912"/>
          <a:ext cx="10028548" cy="6466839"/>
        </p:xfrm>
        <a:graphic>
          <a:graphicData uri="http://schemas.openxmlformats.org/drawingml/2006/table">
            <a:tbl>
              <a:tblPr firstRow="1" bandRow="1">
                <a:tableStyleId>{2D5ABB26-0587-4C30-8999-92F81FD0307C}</a:tableStyleId>
              </a:tblPr>
              <a:tblGrid>
                <a:gridCol w="2533693">
                  <a:extLst>
                    <a:ext uri="{9D8B030D-6E8A-4147-A177-3AD203B41FA5}">
                      <a16:colId xmlns:a16="http://schemas.microsoft.com/office/drawing/2014/main" val="20000"/>
                    </a:ext>
                  </a:extLst>
                </a:gridCol>
                <a:gridCol w="3217884">
                  <a:extLst>
                    <a:ext uri="{9D8B030D-6E8A-4147-A177-3AD203B41FA5}">
                      <a16:colId xmlns:a16="http://schemas.microsoft.com/office/drawing/2014/main" val="20001"/>
                    </a:ext>
                  </a:extLst>
                </a:gridCol>
                <a:gridCol w="4276971">
                  <a:extLst>
                    <a:ext uri="{9D8B030D-6E8A-4147-A177-3AD203B41FA5}">
                      <a16:colId xmlns:a16="http://schemas.microsoft.com/office/drawing/2014/main" val="20002"/>
                    </a:ext>
                  </a:extLst>
                </a:gridCol>
              </a:tblGrid>
              <a:tr h="405383">
                <a:tc>
                  <a:txBody>
                    <a:bodyPr/>
                    <a:lstStyle/>
                    <a:p>
                      <a:pPr marL="92075" indent="0">
                        <a:lnSpc>
                          <a:spcPct val="100000"/>
                        </a:lnSpc>
                        <a:spcBef>
                          <a:spcPts val="360"/>
                        </a:spcBef>
                      </a:pPr>
                      <a:r>
                        <a:rPr lang="en-GB" sz="1200" b="1" dirty="0">
                          <a:latin typeface="Arial Unicode MS" panose="020B0604020202020204" charset="-122"/>
                          <a:cs typeface="Arial Unicode MS" panose="020B0604020202020204" charset="-122"/>
                          <a:sym typeface="+mn-ea"/>
                        </a:rPr>
                        <a:t>CATEGORIAS DE CODIFICAÇÃO</a:t>
                      </a:r>
                      <a:endParaRPr lang="en-GB" sz="1200" b="1" spc="0" baseline="0" dirty="0">
                        <a:latin typeface="Arial Unicode MS" panose="020B0604020202020204" charset="-122"/>
                        <a:cs typeface="Arial Unicode MS" panose="020B0604020202020204" charset="-122"/>
                      </a:endParaRPr>
                    </a:p>
                  </a:txBody>
                  <a:tcPr marL="0" marR="0"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501015">
                        <a:lnSpc>
                          <a:spcPct val="100000"/>
                        </a:lnSpc>
                        <a:spcBef>
                          <a:spcPts val="360"/>
                        </a:spcBef>
                      </a:pPr>
                      <a:r>
                        <a:rPr lang="en-GB" sz="1200" b="1" dirty="0">
                          <a:latin typeface="Arial Unicode MS" panose="020B0604020202020204" charset="-122"/>
                          <a:cs typeface="Arial Unicode MS" panose="020B0604020202020204" charset="-122"/>
                          <a:sym typeface="+mn-ea"/>
                        </a:rPr>
                        <a:t>CONTRIBUIÇÕES E ESTRATÉGIAS</a:t>
                      </a:r>
                      <a:endParaRPr lang="en-GB" sz="1200" b="1" spc="0" baseline="0" dirty="0">
                        <a:latin typeface="Arial Unicode MS" panose="020B0604020202020204" charset="-122"/>
                        <a:cs typeface="Arial Unicode MS" panose="020B0604020202020204" charset="-122"/>
                      </a:endParaRPr>
                    </a:p>
                    <a:p>
                      <a:pPr marL="501015">
                        <a:lnSpc>
                          <a:spcPct val="100000"/>
                        </a:lnSpc>
                        <a:spcBef>
                          <a:spcPts val="360"/>
                        </a:spcBef>
                      </a:pPr>
                      <a:endParaRPr lang="en-GB" sz="1200" b="1" spc="0" baseline="0" dirty="0">
                        <a:latin typeface="Arial Unicode MS" panose="020B0604020202020204" charset="-122"/>
                        <a:cs typeface="Arial Unicode MS" panose="020B0604020202020204" charset="-122"/>
                      </a:endParaRPr>
                    </a:p>
                  </a:txBody>
                  <a:tcPr marL="0" marR="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gn="ctr">
                        <a:lnSpc>
                          <a:spcPct val="100000"/>
                        </a:lnSpc>
                        <a:spcBef>
                          <a:spcPts val="360"/>
                        </a:spcBef>
                      </a:pPr>
                      <a:r>
                        <a:rPr sz="1200" b="1" dirty="0">
                          <a:latin typeface="Arial Unicode MS" panose="020B0604020202020204" charset="-122"/>
                          <a:cs typeface="Arial Unicode MS" panose="020B0604020202020204" charset="-122"/>
                          <a:sym typeface="+mn-ea"/>
                        </a:rPr>
                        <a:t>O QUE OUVIMOS?</a:t>
                      </a:r>
                      <a:endParaRPr sz="1200" b="1" spc="0" baseline="0" dirty="0">
                        <a:latin typeface="Arial Unicode MS" panose="020B0604020202020204" charset="-122"/>
                        <a:cs typeface="Arial Unicode MS" panose="020B0604020202020204" charset="-122"/>
                      </a:endParaRPr>
                    </a:p>
                  </a:txBody>
                  <a:tcPr marL="0" marR="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0"/>
                  </a:ext>
                </a:extLst>
              </a:tr>
              <a:tr h="3020568">
                <a:tc>
                  <a:txBody>
                    <a:bodyPr/>
                    <a:lstStyle/>
                    <a:p>
                      <a:pPr marL="88265" algn="just">
                        <a:lnSpc>
                          <a:spcPct val="100000"/>
                        </a:lnSpc>
                        <a:spcBef>
                          <a:spcPts val="865"/>
                        </a:spcBef>
                      </a:pPr>
                      <a:r>
                        <a:rPr lang="en-US" sz="1200" b="1" spc="0" baseline="0" dirty="0">
                          <a:latin typeface="Arial" panose="020B0604020202020204" pitchFamily="34" charset="0"/>
                          <a:cs typeface="Arial" panose="020B0604020202020204" pitchFamily="34" charset="0"/>
                        </a:rPr>
                        <a:t>CR</a:t>
                      </a:r>
                      <a:r>
                        <a:rPr sz="1200" b="1" spc="0" baseline="0" dirty="0">
                          <a:latin typeface="Arial" panose="020B0604020202020204" pitchFamily="34" charset="0"/>
                          <a:cs typeface="Arial" panose="020B0604020202020204" pitchFamily="34" charset="0"/>
                        </a:rPr>
                        <a:t> – Convidar para o Raciocínio</a:t>
                      </a:r>
                    </a:p>
                    <a:p>
                      <a:pPr marL="88265" algn="just">
                        <a:lnSpc>
                          <a:spcPct val="100000"/>
                        </a:lnSpc>
                        <a:spcBef>
                          <a:spcPts val="865"/>
                        </a:spcBef>
                      </a:pPr>
                      <a:r>
                        <a:rPr sz="1200" b="0" i="1" spc="0" baseline="0" dirty="0">
                          <a:latin typeface="Arial" panose="020B0604020202020204" pitchFamily="34" charset="0"/>
                          <a:cs typeface="Arial" panose="020B0604020202020204" pitchFamily="34" charset="0"/>
                        </a:rPr>
                        <a:t>Convide para explicar, justificar e/ou usar o pensamento possibilista em relação às próprias ideias ou às ideias de outras pessoas.</a:t>
                      </a:r>
                    </a:p>
                  </a:txBody>
                  <a:tcPr marL="0" marR="0" marT="109855"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259715" marR="109855" indent="-171450">
                        <a:lnSpc>
                          <a:spcPct val="102000"/>
                        </a:lnSpc>
                        <a:spcBef>
                          <a:spcPts val="910"/>
                        </a:spcBef>
                        <a:buFont typeface="Arial" panose="020B0604020202020204" pitchFamily="34" charset="0"/>
                        <a:buChar char="•"/>
                        <a:tabLst>
                          <a:tab pos="187325" algn="l"/>
                        </a:tabLst>
                      </a:pPr>
                      <a:r>
                        <a:rPr sz="1200" spc="0" baseline="0" dirty="0">
                          <a:latin typeface="Arial" panose="020B0604020202020204" pitchFamily="34" charset="0"/>
                          <a:cs typeface="Arial" panose="020B0604020202020204" pitchFamily="34" charset="0"/>
                        </a:rPr>
                        <a:t>Convide os outros para explicar, justificar, usar evidências, fazer analogias, fazer distinções.</a:t>
                      </a:r>
                    </a:p>
                    <a:p>
                      <a:pPr marL="259715" marR="109855" indent="-171450">
                        <a:lnSpc>
                          <a:spcPct val="102000"/>
                        </a:lnSpc>
                        <a:spcBef>
                          <a:spcPts val="910"/>
                        </a:spcBef>
                        <a:buFont typeface="Arial" panose="020B0604020202020204" pitchFamily="34" charset="0"/>
                        <a:buChar char="•"/>
                        <a:tabLst>
                          <a:tab pos="187325" algn="l"/>
                        </a:tabLst>
                      </a:pPr>
                      <a:r>
                        <a:rPr sz="1200" spc="0" baseline="0" dirty="0">
                          <a:latin typeface="Arial" panose="020B0604020202020204" pitchFamily="34" charset="0"/>
                          <a:cs typeface="Arial" panose="020B0604020202020204" pitchFamily="34" charset="0"/>
                        </a:rPr>
                        <a:t>Convide os outros para prever, formular hipóteses.</a:t>
                      </a:r>
                    </a:p>
                    <a:p>
                      <a:pPr marL="259715" marR="109855" indent="-171450">
                        <a:lnSpc>
                          <a:spcPct val="102000"/>
                        </a:lnSpc>
                        <a:spcBef>
                          <a:spcPts val="910"/>
                        </a:spcBef>
                        <a:buFont typeface="Arial" panose="020B0604020202020204" pitchFamily="34" charset="0"/>
                        <a:buChar char="•"/>
                        <a:tabLst>
                          <a:tab pos="187325" algn="l"/>
                        </a:tabLst>
                      </a:pPr>
                      <a:r>
                        <a:rPr sz="1200" spc="0" baseline="0" dirty="0">
                          <a:latin typeface="Arial" panose="020B0604020202020204" pitchFamily="34" charset="0"/>
                          <a:cs typeface="Arial" panose="020B0604020202020204" pitchFamily="34" charset="0"/>
                        </a:rPr>
                        <a:t>Convide os outros para especular, explorar diferentes possibilidades.</a:t>
                      </a:r>
                    </a:p>
                  </a:txBody>
                  <a:tcPr marL="0" marR="0" marT="11557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88265">
                        <a:lnSpc>
                          <a:spcPct val="100000"/>
                        </a:lnSpc>
                        <a:spcBef>
                          <a:spcPts val="865"/>
                        </a:spcBef>
                      </a:pPr>
                      <a:r>
                        <a:rPr sz="1150" b="1" spc="0" baseline="0" dirty="0">
                          <a:latin typeface="Arial" panose="020B0604020202020204" pitchFamily="34" charset="0"/>
                          <a:cs typeface="Arial" panose="020B0604020202020204" pitchFamily="34" charset="0"/>
                        </a:rPr>
                        <a:t>Possíveis Palavras-Chave para Procurar:</a:t>
                      </a:r>
                    </a:p>
                    <a:p>
                      <a:pPr marL="88265">
                        <a:lnSpc>
                          <a:spcPct val="100000"/>
                        </a:lnSpc>
                        <a:spcBef>
                          <a:spcPts val="865"/>
                        </a:spcBef>
                      </a:pPr>
                      <a:r>
                        <a:rPr sz="1150" b="0" spc="0" baseline="0" dirty="0">
                          <a:latin typeface="Arial" panose="020B0604020202020204" pitchFamily="34" charset="0"/>
                          <a:cs typeface="Arial" panose="020B0604020202020204" pitchFamily="34" charset="0"/>
                        </a:rPr>
                        <a:t>'Por quê?', 'Como?', 'Você acha?', 'explique mais'</a:t>
                      </a:r>
                      <a:endParaRPr sz="1150" b="1" spc="0" baseline="0" dirty="0">
                        <a:latin typeface="Arial" panose="020B0604020202020204" pitchFamily="34" charset="0"/>
                        <a:cs typeface="Arial" panose="020B0604020202020204" pitchFamily="34" charset="0"/>
                      </a:endParaRPr>
                    </a:p>
                    <a:p>
                      <a:pPr marL="88265">
                        <a:lnSpc>
                          <a:spcPct val="100000"/>
                        </a:lnSpc>
                        <a:spcBef>
                          <a:spcPts val="865"/>
                        </a:spcBef>
                      </a:pPr>
                      <a:r>
                        <a:rPr sz="1150" b="1" spc="0" baseline="0" dirty="0">
                          <a:latin typeface="Arial" panose="020B0604020202020204" pitchFamily="34" charset="0"/>
                          <a:cs typeface="Arial" panose="020B0604020202020204" pitchFamily="34" charset="0"/>
                        </a:rPr>
                        <a:t>Exemplos:</a:t>
                      </a:r>
                    </a:p>
                    <a:p>
                      <a:pPr marL="88265" indent="0" eaLnBrk="1" fontAlgn="auto" latinLnBrk="0" hangingPunct="1">
                        <a:lnSpc>
                          <a:spcPct val="100000"/>
                        </a:lnSpc>
                        <a:spcBef>
                          <a:spcPts val="200"/>
                        </a:spcBef>
                      </a:pPr>
                      <a:r>
                        <a:rPr sz="1150" b="0" spc="0" baseline="0" dirty="0">
                          <a:latin typeface="Arial" panose="020B0604020202020204" pitchFamily="34" charset="0"/>
                          <a:cs typeface="Arial" panose="020B0604020202020204" pitchFamily="34" charset="0"/>
                        </a:rPr>
                        <a:t>Como você chegou a essa solução/conclusão/avaliação? Eu não entendo; você poderia explicar mais?</a:t>
                      </a:r>
                    </a:p>
                    <a:p>
                      <a:pPr marL="88265" indent="0" eaLnBrk="1" fontAlgn="auto" latinLnBrk="0" hangingPunct="1">
                        <a:lnSpc>
                          <a:spcPct val="100000"/>
                        </a:lnSpc>
                        <a:spcBef>
                          <a:spcPts val="200"/>
                        </a:spcBef>
                      </a:pPr>
                      <a:r>
                        <a:rPr sz="1150" b="0" spc="0" baseline="0" dirty="0">
                          <a:latin typeface="Arial" panose="020B0604020202020204" pitchFamily="34" charset="0"/>
                          <a:cs typeface="Arial" panose="020B0604020202020204" pitchFamily="34" charset="0"/>
                        </a:rPr>
                        <a:t>O Grupo X/Colega Y disse que é por causa de... o que você acha da explicação deles?</a:t>
                      </a:r>
                    </a:p>
                    <a:p>
                      <a:pPr marL="88265" indent="0" eaLnBrk="1" fontAlgn="auto" latinLnBrk="0" hangingPunct="1">
                        <a:lnSpc>
                          <a:spcPct val="100000"/>
                        </a:lnSpc>
                        <a:spcBef>
                          <a:spcPts val="200"/>
                        </a:spcBef>
                      </a:pPr>
                      <a:r>
                        <a:rPr sz="1150" b="0" spc="0" baseline="0" dirty="0">
                          <a:latin typeface="Arial" panose="020B0604020202020204" pitchFamily="34" charset="0"/>
                          <a:cs typeface="Arial" panose="020B0604020202020204" pitchFamily="34" charset="0"/>
                        </a:rPr>
                        <a:t>O que poderia/might acontecer se...? Quais objetos você acha que poderiam flutuar? Por que você acha que isso aconteceu? (em relação a uma afirmação/observação)</a:t>
                      </a:r>
                    </a:p>
                    <a:p>
                      <a:pPr marL="88265" indent="0" eaLnBrk="1" fontAlgn="auto" latinLnBrk="0" hangingPunct="1">
                        <a:lnSpc>
                          <a:spcPct val="100000"/>
                        </a:lnSpc>
                        <a:spcBef>
                          <a:spcPts val="200"/>
                        </a:spcBef>
                      </a:pPr>
                      <a:r>
                        <a:rPr sz="1150" b="0" spc="0" baseline="0" dirty="0">
                          <a:latin typeface="Arial" panose="020B0604020202020204" pitchFamily="34" charset="0"/>
                          <a:cs typeface="Arial" panose="020B0604020202020204" pitchFamily="34" charset="0"/>
                        </a:rPr>
                        <a:t>Por que você acha que seria isso? (em relação a uma afirmação/observação)</a:t>
                      </a:r>
                    </a:p>
                    <a:p>
                      <a:pPr marL="88265" indent="0" eaLnBrk="1" fontAlgn="auto" latinLnBrk="0" hangingPunct="1">
                        <a:lnSpc>
                          <a:spcPct val="100000"/>
                        </a:lnSpc>
                        <a:spcBef>
                          <a:spcPts val="200"/>
                        </a:spcBef>
                      </a:pPr>
                      <a:r>
                        <a:rPr sz="1150" b="0" spc="0" baseline="0" dirty="0">
                          <a:latin typeface="Arial" panose="020B0604020202020204" pitchFamily="34" charset="0"/>
                          <a:cs typeface="Arial" panose="020B0604020202020204" pitchFamily="34" charset="0"/>
                        </a:rPr>
                        <a:t>Por que você acha que ele disse isso?</a:t>
                      </a:r>
                    </a:p>
                    <a:p>
                      <a:pPr marL="88265" indent="0" eaLnBrk="1" fontAlgn="auto" latinLnBrk="0" hangingPunct="1">
                        <a:lnSpc>
                          <a:spcPct val="100000"/>
                        </a:lnSpc>
                        <a:spcBef>
                          <a:spcPts val="200"/>
                        </a:spcBef>
                      </a:pPr>
                      <a:r>
                        <a:rPr sz="1150" b="0" spc="0" baseline="0" dirty="0">
                          <a:latin typeface="Arial" panose="020B0604020202020204" pitchFamily="34" charset="0"/>
                          <a:cs typeface="Arial" panose="020B0604020202020204" pitchFamily="34" charset="0"/>
                        </a:rPr>
                        <a:t>Como você sabe disso?</a:t>
                      </a:r>
                    </a:p>
                  </a:txBody>
                  <a:tcPr marL="0" marR="0" marT="109855"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1"/>
                  </a:ext>
                </a:extLst>
              </a:tr>
              <a:tr h="2983991">
                <a:tc>
                  <a:txBody>
                    <a:bodyPr/>
                    <a:lstStyle/>
                    <a:p>
                      <a:pPr marL="88265" marR="527685" algn="l">
                        <a:lnSpc>
                          <a:spcPct val="101000"/>
                        </a:lnSpc>
                        <a:spcBef>
                          <a:spcPts val="855"/>
                        </a:spcBef>
                      </a:pPr>
                      <a:r>
                        <a:rPr sz="1150" b="1" spc="0" baseline="0" dirty="0">
                          <a:latin typeface="Arial" panose="020B0604020202020204" pitchFamily="34" charset="0"/>
                          <a:cs typeface="Arial" panose="020B0604020202020204" pitchFamily="34" charset="0"/>
                        </a:rPr>
                        <a:t>C</a:t>
                      </a:r>
                      <a:r>
                        <a:rPr lang="en-US" sz="1150" b="1" spc="0" baseline="0" dirty="0">
                          <a:latin typeface="Arial" panose="020B0604020202020204" pitchFamily="34" charset="0"/>
                          <a:cs typeface="Arial" panose="020B0604020202020204" pitchFamily="34" charset="0"/>
                        </a:rPr>
                        <a:t>C</a:t>
                      </a:r>
                      <a:r>
                        <a:rPr sz="1150" b="1" spc="0" baseline="0" dirty="0">
                          <a:latin typeface="Arial" panose="020B0604020202020204" pitchFamily="34" charset="0"/>
                          <a:cs typeface="Arial" panose="020B0604020202020204" pitchFamily="34" charset="0"/>
                        </a:rPr>
                        <a:t> – Coordenação de </a:t>
                      </a:r>
                      <a:r>
                        <a:rPr sz="1150" b="1" spc="0" baseline="0" dirty="0" err="1">
                          <a:latin typeface="Arial" panose="020B0604020202020204" pitchFamily="34" charset="0"/>
                          <a:cs typeface="Arial" panose="020B0604020202020204" pitchFamily="34" charset="0"/>
                        </a:rPr>
                        <a:t>Ideias</a:t>
                      </a:r>
                      <a:r>
                        <a:rPr sz="1150" b="1" spc="0" baseline="0" dirty="0">
                          <a:latin typeface="Arial" panose="020B0604020202020204" pitchFamily="34" charset="0"/>
                          <a:cs typeface="Arial" panose="020B0604020202020204" pitchFamily="34" charset="0"/>
                        </a:rPr>
                        <a:t> e</a:t>
                      </a:r>
                      <a:r>
                        <a:rPr lang="en-US" sz="1150" b="1" spc="0" baseline="0" dirty="0">
                          <a:latin typeface="Arial" panose="020B0604020202020204" pitchFamily="34" charset="0"/>
                          <a:cs typeface="Arial" panose="020B0604020202020204" pitchFamily="34" charset="0"/>
                        </a:rPr>
                        <a:t> </a:t>
                      </a:r>
                      <a:r>
                        <a:rPr lang="pt-BR" sz="1150" b="1" spc="0" baseline="0" dirty="0">
                          <a:latin typeface="Arial" panose="020B0604020202020204" pitchFamily="34" charset="0"/>
                          <a:cs typeface="Arial" panose="020B0604020202020204" pitchFamily="34" charset="0"/>
                        </a:rPr>
                        <a:t>Concordância</a:t>
                      </a:r>
                      <a:r>
                        <a:rPr sz="1150" b="1" spc="0" baseline="0" dirty="0">
                          <a:latin typeface="Arial" panose="020B0604020202020204" pitchFamily="34" charset="0"/>
                          <a:cs typeface="Arial" panose="020B0604020202020204" pitchFamily="34" charset="0"/>
                        </a:rPr>
                        <a:t> </a:t>
                      </a:r>
                      <a:endParaRPr lang="en-US" sz="1150" b="1" spc="0" baseline="0" dirty="0">
                        <a:latin typeface="Arial" panose="020B0604020202020204" pitchFamily="34" charset="0"/>
                        <a:cs typeface="Arial" panose="020B0604020202020204" pitchFamily="34" charset="0"/>
                      </a:endParaRPr>
                    </a:p>
                    <a:p>
                      <a:pPr marL="88265" marR="527685" algn="l">
                        <a:lnSpc>
                          <a:spcPct val="101000"/>
                        </a:lnSpc>
                        <a:spcBef>
                          <a:spcPts val="855"/>
                        </a:spcBef>
                      </a:pPr>
                      <a:r>
                        <a:rPr sz="1150" b="0" i="1" spc="0" baseline="0" dirty="0" err="1">
                          <a:latin typeface="Arial" panose="020B0604020202020204" pitchFamily="34" charset="0"/>
                          <a:cs typeface="Arial" panose="020B0604020202020204" pitchFamily="34" charset="0"/>
                        </a:rPr>
                        <a:t>Avaliar</a:t>
                      </a:r>
                      <a:r>
                        <a:rPr sz="1150" b="0" i="1" spc="0" baseline="0" dirty="0">
                          <a:latin typeface="Arial" panose="020B0604020202020204" pitchFamily="34" charset="0"/>
                          <a:cs typeface="Arial" panose="020B0604020202020204" pitchFamily="34" charset="0"/>
                        </a:rPr>
                        <a:t>, </a:t>
                      </a:r>
                      <a:r>
                        <a:rPr sz="1150" b="0" i="1" spc="0" baseline="0" dirty="0" err="1">
                          <a:latin typeface="Arial" panose="020B0604020202020204" pitchFamily="34" charset="0"/>
                          <a:cs typeface="Arial" panose="020B0604020202020204" pitchFamily="34" charset="0"/>
                        </a:rPr>
                        <a:t>contrastar</a:t>
                      </a:r>
                      <a:r>
                        <a:rPr sz="1150" b="0" i="1" spc="0" baseline="0" dirty="0">
                          <a:latin typeface="Arial" panose="020B0604020202020204" pitchFamily="34" charset="0"/>
                          <a:cs typeface="Arial" panose="020B0604020202020204" pitchFamily="34" charset="0"/>
                        </a:rPr>
                        <a:t> </a:t>
                      </a:r>
                      <a:r>
                        <a:rPr sz="1150" b="0" i="1" spc="0" baseline="0" dirty="0" err="1">
                          <a:latin typeface="Arial" panose="020B0604020202020204" pitchFamily="34" charset="0"/>
                          <a:cs typeface="Arial" panose="020B0604020202020204" pitchFamily="34" charset="0"/>
                        </a:rPr>
                        <a:t>ou</a:t>
                      </a:r>
                      <a:r>
                        <a:rPr sz="1150" b="0" i="1" spc="0" baseline="0" dirty="0">
                          <a:latin typeface="Arial" panose="020B0604020202020204" pitchFamily="34" charset="0"/>
                          <a:cs typeface="Arial" panose="020B0604020202020204" pitchFamily="34" charset="0"/>
                        </a:rPr>
                        <a:t> </a:t>
                      </a:r>
                      <a:r>
                        <a:rPr sz="1150" b="0" i="1" spc="0" baseline="0" dirty="0" err="1">
                          <a:latin typeface="Arial" panose="020B0604020202020204" pitchFamily="34" charset="0"/>
                          <a:cs typeface="Arial" panose="020B0604020202020204" pitchFamily="34" charset="0"/>
                        </a:rPr>
                        <a:t>sintetizar</a:t>
                      </a:r>
                      <a:r>
                        <a:rPr sz="1150" b="0" i="1" spc="0" baseline="0" dirty="0">
                          <a:latin typeface="Arial" panose="020B0604020202020204" pitchFamily="34" charset="0"/>
                          <a:cs typeface="Arial" panose="020B0604020202020204" pitchFamily="34" charset="0"/>
                        </a:rPr>
                        <a:t> </a:t>
                      </a:r>
                      <a:r>
                        <a:rPr sz="1150" b="0" i="1" spc="0" baseline="0" dirty="0" err="1">
                          <a:latin typeface="Arial" panose="020B0604020202020204" pitchFamily="34" charset="0"/>
                          <a:cs typeface="Arial" panose="020B0604020202020204" pitchFamily="34" charset="0"/>
                        </a:rPr>
                        <a:t>ideias</a:t>
                      </a:r>
                      <a:r>
                        <a:rPr sz="1150" b="0" i="1" spc="0" baseline="0" dirty="0">
                          <a:latin typeface="Arial" panose="020B0604020202020204" pitchFamily="34" charset="0"/>
                          <a:cs typeface="Arial" panose="020B0604020202020204" pitchFamily="34" charset="0"/>
                        </a:rPr>
                        <a:t>, </a:t>
                      </a:r>
                      <a:r>
                        <a:rPr sz="1150" b="0" i="1" spc="0" baseline="0" dirty="0" err="1">
                          <a:latin typeface="Arial" panose="020B0604020202020204" pitchFamily="34" charset="0"/>
                          <a:cs typeface="Arial" panose="020B0604020202020204" pitchFamily="34" charset="0"/>
                        </a:rPr>
                        <a:t>entrelaçar</a:t>
                      </a:r>
                      <a:r>
                        <a:rPr sz="1150" b="0" i="1" spc="0" baseline="0" dirty="0">
                          <a:latin typeface="Arial" panose="020B0604020202020204" pitchFamily="34" charset="0"/>
                          <a:cs typeface="Arial" panose="020B0604020202020204" pitchFamily="34" charset="0"/>
                        </a:rPr>
                        <a:t> </a:t>
                      </a:r>
                      <a:r>
                        <a:rPr sz="1150" b="0" i="1" spc="0" baseline="0" dirty="0" err="1">
                          <a:latin typeface="Arial" panose="020B0604020202020204" pitchFamily="34" charset="0"/>
                          <a:cs typeface="Arial" panose="020B0604020202020204" pitchFamily="34" charset="0"/>
                        </a:rPr>
                        <a:t>argumentos</a:t>
                      </a:r>
                      <a:r>
                        <a:rPr sz="1150" b="0" i="1" spc="0" baseline="0" dirty="0">
                          <a:latin typeface="Arial" panose="020B0604020202020204" pitchFamily="34" charset="0"/>
                          <a:cs typeface="Arial" panose="020B0604020202020204" pitchFamily="34" charset="0"/>
                        </a:rPr>
                        <a:t>, </a:t>
                      </a:r>
                      <a:r>
                        <a:rPr sz="1150" b="0" i="1" spc="0" baseline="0" dirty="0" err="1">
                          <a:latin typeface="Arial" panose="020B0604020202020204" pitchFamily="34" charset="0"/>
                          <a:cs typeface="Arial" panose="020B0604020202020204" pitchFamily="34" charset="0"/>
                        </a:rPr>
                        <a:t>expressar</a:t>
                      </a:r>
                      <a:r>
                        <a:rPr sz="1150" b="0" i="1" spc="0" baseline="0" dirty="0">
                          <a:latin typeface="Arial" panose="020B0604020202020204" pitchFamily="34" charset="0"/>
                          <a:cs typeface="Arial" panose="020B0604020202020204" pitchFamily="34" charset="0"/>
                        </a:rPr>
                        <a:t> </a:t>
                      </a:r>
                      <a:r>
                        <a:rPr sz="1150" b="0" i="1" spc="0" baseline="0" dirty="0" err="1">
                          <a:latin typeface="Arial" panose="020B0604020202020204" pitchFamily="34" charset="0"/>
                          <a:cs typeface="Arial" panose="020B0604020202020204" pitchFamily="34" charset="0"/>
                        </a:rPr>
                        <a:t>acordo</a:t>
                      </a:r>
                      <a:r>
                        <a:rPr sz="1150" b="0" i="1" spc="0" baseline="0" dirty="0">
                          <a:latin typeface="Arial" panose="020B0604020202020204" pitchFamily="34" charset="0"/>
                          <a:cs typeface="Arial" panose="020B0604020202020204" pitchFamily="34" charset="0"/>
                        </a:rPr>
                        <a:t> e </a:t>
                      </a:r>
                      <a:r>
                        <a:rPr sz="1150" b="0" i="1" spc="0" baseline="0" dirty="0" err="1">
                          <a:latin typeface="Arial" panose="020B0604020202020204" pitchFamily="34" charset="0"/>
                          <a:cs typeface="Arial" panose="020B0604020202020204" pitchFamily="34" charset="0"/>
                        </a:rPr>
                        <a:t>consenso</a:t>
                      </a:r>
                      <a:r>
                        <a:rPr sz="1150" b="0" i="1" spc="0" baseline="0" dirty="0">
                          <a:latin typeface="Arial" panose="020B0604020202020204" pitchFamily="34" charset="0"/>
                          <a:cs typeface="Arial" panose="020B0604020202020204" pitchFamily="34" charset="0"/>
                        </a:rPr>
                        <a:t>, </a:t>
                      </a:r>
                      <a:r>
                        <a:rPr sz="1150" b="0" i="1" spc="0" baseline="0" dirty="0" err="1">
                          <a:latin typeface="Arial" panose="020B0604020202020204" pitchFamily="34" charset="0"/>
                          <a:cs typeface="Arial" panose="020B0604020202020204" pitchFamily="34" charset="0"/>
                        </a:rPr>
                        <a:t>ou</a:t>
                      </a:r>
                      <a:r>
                        <a:rPr sz="1150" b="0" i="1" spc="0" baseline="0" dirty="0">
                          <a:latin typeface="Arial" panose="020B0604020202020204" pitchFamily="34" charset="0"/>
                          <a:cs typeface="Arial" panose="020B0604020202020204" pitchFamily="34" charset="0"/>
                        </a:rPr>
                        <a:t> </a:t>
                      </a:r>
                      <a:r>
                        <a:rPr sz="1150" b="0" i="1" spc="0" baseline="0" dirty="0" err="1">
                          <a:latin typeface="Arial" panose="020B0604020202020204" pitchFamily="34" charset="0"/>
                          <a:cs typeface="Arial" panose="020B0604020202020204" pitchFamily="34" charset="0"/>
                        </a:rPr>
                        <a:t>convidar</a:t>
                      </a:r>
                      <a:r>
                        <a:rPr sz="1150" b="0" i="1" spc="0" baseline="0" dirty="0">
                          <a:latin typeface="Arial" panose="020B0604020202020204" pitchFamily="34" charset="0"/>
                          <a:cs typeface="Arial" panose="020B0604020202020204" pitchFamily="34" charset="0"/>
                        </a:rPr>
                        <a:t> </a:t>
                      </a:r>
                      <a:r>
                        <a:rPr sz="1150" b="0" i="1" spc="0" baseline="0" dirty="0" err="1">
                          <a:latin typeface="Arial" panose="020B0604020202020204" pitchFamily="34" charset="0"/>
                          <a:cs typeface="Arial" panose="020B0604020202020204" pitchFamily="34" charset="0"/>
                        </a:rPr>
                        <a:t>os</a:t>
                      </a:r>
                      <a:r>
                        <a:rPr sz="1150" b="0" i="1" spc="0" baseline="0" dirty="0">
                          <a:latin typeface="Arial" panose="020B0604020202020204" pitchFamily="34" charset="0"/>
                          <a:cs typeface="Arial" panose="020B0604020202020204" pitchFamily="34" charset="0"/>
                        </a:rPr>
                        <a:t> outros a </a:t>
                      </a:r>
                      <a:r>
                        <a:rPr sz="1150" b="0" i="1" spc="0" baseline="0" dirty="0" err="1">
                          <a:latin typeface="Arial" panose="020B0604020202020204" pitchFamily="34" charset="0"/>
                          <a:cs typeface="Arial" panose="020B0604020202020204" pitchFamily="34" charset="0"/>
                        </a:rPr>
                        <a:t>fazer</a:t>
                      </a:r>
                      <a:r>
                        <a:rPr sz="1150" b="0" i="1" spc="0" baseline="0" dirty="0">
                          <a:latin typeface="Arial" panose="020B0604020202020204" pitchFamily="34" charset="0"/>
                          <a:cs typeface="Arial" panose="020B0604020202020204" pitchFamily="34" charset="0"/>
                        </a:rPr>
                        <a:t> </a:t>
                      </a:r>
                      <a:r>
                        <a:rPr sz="1150" b="0" i="1" spc="0" baseline="0" dirty="0" err="1">
                          <a:latin typeface="Arial" panose="020B0604020202020204" pitchFamily="34" charset="0"/>
                          <a:cs typeface="Arial" panose="020B0604020202020204" pitchFamily="34" charset="0"/>
                        </a:rPr>
                        <a:t>isso</a:t>
                      </a:r>
                      <a:r>
                        <a:rPr sz="1150" b="0" i="1" spc="0" baseline="0" dirty="0">
                          <a:latin typeface="Arial" panose="020B0604020202020204" pitchFamily="34" charset="0"/>
                          <a:cs typeface="Arial" panose="020B0604020202020204" pitchFamily="34" charset="0"/>
                        </a:rPr>
                        <a:t>.</a:t>
                      </a:r>
                    </a:p>
                  </a:txBody>
                  <a:tcPr marL="0" marR="0" marT="108585" marB="0">
                    <a:lnL w="6095">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tc>
                  <a:txBody>
                    <a:bodyPr/>
                    <a:lstStyle/>
                    <a:p>
                      <a:pPr marL="259715" indent="-171450">
                        <a:lnSpc>
                          <a:spcPct val="100000"/>
                        </a:lnSpc>
                        <a:spcBef>
                          <a:spcPts val="915"/>
                        </a:spcBef>
                        <a:buFont typeface="Arial" panose="020B0604020202020204" pitchFamily="34" charset="0"/>
                        <a:buChar char="•"/>
                        <a:tabLst>
                          <a:tab pos="184785" algn="l"/>
                        </a:tabLst>
                      </a:pPr>
                      <a:r>
                        <a:rPr sz="1200" spc="0" baseline="0" dirty="0" err="1">
                          <a:latin typeface="Arial" panose="020B0604020202020204"/>
                          <a:cs typeface="Arial" panose="020B0604020202020204"/>
                        </a:rPr>
                        <a:t>Chegar</a:t>
                      </a:r>
                      <a:r>
                        <a:rPr sz="1200" spc="0" baseline="0" dirty="0">
                          <a:latin typeface="Arial" panose="020B0604020202020204"/>
                          <a:cs typeface="Arial" panose="020B0604020202020204"/>
                        </a:rPr>
                        <a:t> a um consenso.</a:t>
                      </a:r>
                    </a:p>
                    <a:p>
                      <a:pPr marL="259715" indent="-171450">
                        <a:lnSpc>
                          <a:spcPct val="100000"/>
                        </a:lnSpc>
                        <a:spcBef>
                          <a:spcPts val="915"/>
                        </a:spcBef>
                        <a:buFont typeface="Arial" panose="020B0604020202020204" pitchFamily="34" charset="0"/>
                        <a:buChar char="•"/>
                        <a:tabLst>
                          <a:tab pos="184785" algn="l"/>
                        </a:tabLst>
                      </a:pPr>
                      <a:r>
                        <a:rPr sz="1200" spc="0" baseline="0" dirty="0">
                          <a:latin typeface="Arial" panose="020B0604020202020204"/>
                          <a:cs typeface="Arial" panose="020B0604020202020204"/>
                        </a:rPr>
                        <a:t>Avaliar pelo menos duas ideias diferentes comparando/contrastando/criticando-as.</a:t>
                      </a:r>
                    </a:p>
                    <a:p>
                      <a:pPr marL="259715" indent="-171450">
                        <a:lnSpc>
                          <a:spcPct val="100000"/>
                        </a:lnSpc>
                        <a:spcBef>
                          <a:spcPts val="915"/>
                        </a:spcBef>
                        <a:buFont typeface="Arial" panose="020B0604020202020204" pitchFamily="34" charset="0"/>
                        <a:buChar char="•"/>
                        <a:tabLst>
                          <a:tab pos="184785" algn="l"/>
                        </a:tabLst>
                      </a:pPr>
                      <a:r>
                        <a:rPr sz="1200" spc="0" baseline="0" dirty="0">
                          <a:latin typeface="Arial" panose="020B0604020202020204"/>
                          <a:cs typeface="Arial" panose="020B0604020202020204"/>
                        </a:rPr>
                        <a:t>Avaliar o valor de uma ideia/objeto.</a:t>
                      </a:r>
                    </a:p>
                    <a:p>
                      <a:pPr marL="259715" indent="-171450">
                        <a:lnSpc>
                          <a:spcPct val="100000"/>
                        </a:lnSpc>
                        <a:spcBef>
                          <a:spcPts val="915"/>
                        </a:spcBef>
                        <a:buFont typeface="Arial" panose="020B0604020202020204" pitchFamily="34" charset="0"/>
                        <a:buChar char="•"/>
                        <a:tabLst>
                          <a:tab pos="184785" algn="l"/>
                        </a:tabLst>
                      </a:pPr>
                      <a:r>
                        <a:rPr sz="1200" spc="0" baseline="0" dirty="0">
                          <a:latin typeface="Arial" panose="020B0604020202020204"/>
                          <a:cs typeface="Arial" panose="020B0604020202020204"/>
                        </a:rPr>
                        <a:t>Confirmar o acordo/consenso.</a:t>
                      </a:r>
                    </a:p>
                    <a:p>
                      <a:pPr marL="259715" indent="-171450">
                        <a:lnSpc>
                          <a:spcPct val="100000"/>
                        </a:lnSpc>
                        <a:spcBef>
                          <a:spcPts val="915"/>
                        </a:spcBef>
                        <a:buFont typeface="Arial" panose="020B0604020202020204" pitchFamily="34" charset="0"/>
                        <a:buChar char="•"/>
                        <a:tabLst>
                          <a:tab pos="184785" algn="l"/>
                        </a:tabLst>
                      </a:pPr>
                      <a:r>
                        <a:rPr sz="1200" spc="0" baseline="0" dirty="0">
                          <a:latin typeface="Arial" panose="020B0604020202020204"/>
                          <a:cs typeface="Arial" panose="020B0604020202020204"/>
                        </a:rPr>
                        <a:t>Propor resolver diferenças e/ou concordar com uma solução.</a:t>
                      </a:r>
                    </a:p>
                    <a:p>
                      <a:pPr marL="259715" indent="-171450">
                        <a:lnSpc>
                          <a:spcPct val="100000"/>
                        </a:lnSpc>
                        <a:spcBef>
                          <a:spcPts val="915"/>
                        </a:spcBef>
                        <a:buFont typeface="Arial" panose="020B0604020202020204" pitchFamily="34" charset="0"/>
                        <a:buChar char="•"/>
                        <a:tabLst>
                          <a:tab pos="184785" algn="l"/>
                        </a:tabLst>
                      </a:pPr>
                      <a:r>
                        <a:rPr sz="1200" spc="0" baseline="0" dirty="0">
                          <a:latin typeface="Arial" panose="020B0604020202020204"/>
                          <a:cs typeface="Arial" panose="020B0604020202020204"/>
                        </a:rPr>
                        <a:t>Sintetizar, generalizar.</a:t>
                      </a:r>
                    </a:p>
                    <a:p>
                      <a:pPr marL="259715" indent="-171450">
                        <a:lnSpc>
                          <a:spcPct val="100000"/>
                        </a:lnSpc>
                        <a:spcBef>
                          <a:spcPts val="915"/>
                        </a:spcBef>
                        <a:buFont typeface="Arial" panose="020B0604020202020204" pitchFamily="34" charset="0"/>
                        <a:buChar char="•"/>
                        <a:tabLst>
                          <a:tab pos="184785" algn="l"/>
                        </a:tabLst>
                      </a:pPr>
                      <a:r>
                        <a:rPr sz="1200" spc="0" baseline="0" dirty="0">
                          <a:latin typeface="Arial" panose="020B0604020202020204"/>
                          <a:cs typeface="Arial" panose="020B0604020202020204"/>
                        </a:rPr>
                        <a:t>Convidar para consenso, avaliação, resumo.</a:t>
                      </a:r>
                    </a:p>
                  </a:txBody>
                  <a:tcPr marL="0" marR="0" marT="116205" marB="0">
                    <a:lnL w="6096">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tc>
                  <a:txBody>
                    <a:bodyPr/>
                    <a:lstStyle/>
                    <a:p>
                      <a:pPr marL="88265">
                        <a:lnSpc>
                          <a:spcPct val="100000"/>
                        </a:lnSpc>
                        <a:spcBef>
                          <a:spcPts val="865"/>
                        </a:spcBef>
                      </a:pPr>
                      <a:r>
                        <a:rPr sz="1150" b="1" spc="0" baseline="0" dirty="0">
                          <a:latin typeface="Arial" panose="020B0604020202020204" pitchFamily="34" charset="0"/>
                          <a:cs typeface="Arial" panose="020B0604020202020204" pitchFamily="34" charset="0"/>
                        </a:rPr>
                        <a:t>Palavras-Chave Possíveis para Procurar:</a:t>
                      </a:r>
                    </a:p>
                    <a:p>
                      <a:pPr marL="88265">
                        <a:lnSpc>
                          <a:spcPct val="100000"/>
                        </a:lnSpc>
                        <a:spcBef>
                          <a:spcPts val="865"/>
                        </a:spcBef>
                      </a:pPr>
                      <a:r>
                        <a:rPr sz="1150" b="1" spc="0" baseline="0" dirty="0">
                          <a:latin typeface="Arial" panose="020B0604020202020204" pitchFamily="34" charset="0"/>
                          <a:cs typeface="Arial" panose="020B0604020202020204" pitchFamily="34" charset="0"/>
                        </a:rPr>
                        <a:t>'</a:t>
                      </a:r>
                      <a:r>
                        <a:rPr sz="1150" b="0" spc="0" baseline="0" dirty="0">
                          <a:latin typeface="Arial" panose="020B0604020202020204" pitchFamily="34" charset="0"/>
                          <a:cs typeface="Arial" panose="020B0604020202020204" pitchFamily="34" charset="0"/>
                        </a:rPr>
                        <a:t>Eu concordo', 'para resumir...', 'Então, todos nós pensamos que...', 'resumir', 'semelhante e diferente'</a:t>
                      </a:r>
                      <a:endParaRPr sz="1150" b="1" spc="0" baseline="0" dirty="0">
                        <a:latin typeface="Arial" panose="020B0604020202020204" pitchFamily="34" charset="0"/>
                        <a:cs typeface="Arial" panose="020B0604020202020204" pitchFamily="34" charset="0"/>
                      </a:endParaRPr>
                    </a:p>
                    <a:p>
                      <a:pPr marL="88265">
                        <a:lnSpc>
                          <a:spcPct val="100000"/>
                        </a:lnSpc>
                        <a:spcBef>
                          <a:spcPts val="865"/>
                        </a:spcBef>
                      </a:pPr>
                      <a:r>
                        <a:rPr sz="1150" b="1" spc="0" baseline="0" dirty="0">
                          <a:latin typeface="Arial" panose="020B0604020202020204" pitchFamily="34" charset="0"/>
                          <a:cs typeface="Arial" panose="020B0604020202020204" pitchFamily="34" charset="0"/>
                        </a:rPr>
                        <a:t>Exemplos:</a:t>
                      </a:r>
                    </a:p>
                    <a:p>
                      <a:pPr marL="88265" indent="0" eaLnBrk="1" fontAlgn="auto" latinLnBrk="0" hangingPunct="1">
                        <a:lnSpc>
                          <a:spcPct val="100000"/>
                        </a:lnSpc>
                        <a:spcBef>
                          <a:spcPts val="200"/>
                        </a:spcBef>
                      </a:pPr>
                      <a:r>
                        <a:rPr sz="1150" b="0" spc="0" baseline="0" dirty="0">
                          <a:latin typeface="Arial" panose="020B0604020202020204" pitchFamily="34" charset="0"/>
                          <a:cs typeface="Arial" panose="020B0604020202020204" pitchFamily="34" charset="0"/>
                        </a:rPr>
                        <a:t>Então, concordamos com</a:t>
                      </a:r>
                      <a:r>
                        <a:rPr lang="pt-BR" sz="1150" b="0" spc="0" baseline="0" dirty="0">
                          <a:latin typeface="Arial" panose="020B0604020202020204" pitchFamily="34" charset="0"/>
                          <a:cs typeface="Arial" panose="020B0604020202020204" pitchFamily="34" charset="0"/>
                        </a:rPr>
                        <a:t> o</a:t>
                      </a:r>
                      <a:r>
                        <a:rPr sz="1150" b="0" spc="0" baseline="0" dirty="0">
                          <a:latin typeface="Arial" panose="020B0604020202020204" pitchFamily="34" charset="0"/>
                          <a:cs typeface="Arial" panose="020B0604020202020204" pitchFamily="34" charset="0"/>
                        </a:rPr>
                        <a:t> Jason... porque...</a:t>
                      </a:r>
                    </a:p>
                    <a:p>
                      <a:pPr marL="88265" indent="0" eaLnBrk="1" fontAlgn="auto" latinLnBrk="0" hangingPunct="1">
                        <a:lnSpc>
                          <a:spcPct val="100000"/>
                        </a:lnSpc>
                        <a:spcBef>
                          <a:spcPts val="200"/>
                        </a:spcBef>
                      </a:pPr>
                      <a:r>
                        <a:rPr sz="1150" b="0" spc="0" baseline="0" dirty="0">
                          <a:latin typeface="Arial" panose="020B0604020202020204" pitchFamily="34" charset="0"/>
                          <a:cs typeface="Arial" panose="020B0604020202020204" pitchFamily="34" charset="0"/>
                        </a:rPr>
                        <a:t>As evidências </a:t>
                      </a:r>
                      <a:r>
                        <a:rPr lang="pt-BR" sz="1150" b="0" spc="0" baseline="0" dirty="0">
                          <a:latin typeface="Arial" panose="020B0604020202020204" pitchFamily="34" charset="0"/>
                          <a:cs typeface="Arial" panose="020B0604020202020204" pitchFamily="34" charset="0"/>
                        </a:rPr>
                        <a:t>da</a:t>
                      </a:r>
                      <a:r>
                        <a:rPr sz="1150" b="0" spc="0" baseline="0" dirty="0">
                          <a:latin typeface="Arial" panose="020B0604020202020204" pitchFamily="34" charset="0"/>
                          <a:cs typeface="Arial" panose="020B0604020202020204" pitchFamily="34" charset="0"/>
                        </a:rPr>
                        <a:t> Elaine foram mais convincentes, mas também devemos levar em conta o ponto d</a:t>
                      </a:r>
                      <a:r>
                        <a:rPr lang="pt-BR" sz="1150" b="0" spc="0" baseline="0" dirty="0">
                          <a:latin typeface="Arial" panose="020B0604020202020204" pitchFamily="34" charset="0"/>
                          <a:cs typeface="Arial" panose="020B0604020202020204" pitchFamily="34" charset="0"/>
                        </a:rPr>
                        <a:t>o</a:t>
                      </a:r>
                      <a:r>
                        <a:rPr sz="1150" b="0" spc="0" baseline="0" dirty="0">
                          <a:latin typeface="Arial" panose="020B0604020202020204" pitchFamily="34" charset="0"/>
                          <a:cs typeface="Arial" panose="020B0604020202020204" pitchFamily="34" charset="0"/>
                        </a:rPr>
                        <a:t> Tim.</a:t>
                      </a:r>
                    </a:p>
                    <a:p>
                      <a:pPr marL="88265" indent="0" eaLnBrk="1" fontAlgn="auto" latinLnBrk="0" hangingPunct="1">
                        <a:lnSpc>
                          <a:spcPct val="100000"/>
                        </a:lnSpc>
                        <a:spcBef>
                          <a:spcPts val="200"/>
                        </a:spcBef>
                      </a:pPr>
                      <a:r>
                        <a:rPr sz="1150" b="0" spc="0" baseline="0" dirty="0">
                          <a:latin typeface="Arial" panose="020B0604020202020204" pitchFamily="34" charset="0"/>
                          <a:cs typeface="Arial" panose="020B0604020202020204" pitchFamily="34" charset="0"/>
                        </a:rPr>
                        <a:t>Acredito que todos concordamos que uma ponte suspensa seria a melhor opção.</a:t>
                      </a:r>
                    </a:p>
                    <a:p>
                      <a:pPr marL="88265" indent="0" eaLnBrk="1" fontAlgn="auto" latinLnBrk="0" hangingPunct="1">
                        <a:lnSpc>
                          <a:spcPct val="100000"/>
                        </a:lnSpc>
                        <a:spcBef>
                          <a:spcPts val="200"/>
                        </a:spcBef>
                      </a:pPr>
                      <a:r>
                        <a:rPr sz="1150" b="0" spc="0" baseline="0" dirty="0">
                          <a:latin typeface="Arial" panose="020B0604020202020204" pitchFamily="34" charset="0"/>
                          <a:cs typeface="Arial" panose="020B0604020202020204" pitchFamily="34" charset="0"/>
                        </a:rPr>
                        <a:t>Concordo co</a:t>
                      </a:r>
                      <a:r>
                        <a:rPr lang="pt-BR" sz="1150" b="0" spc="0" baseline="0" dirty="0">
                          <a:latin typeface="Arial" panose="020B0604020202020204" pitchFamily="34" charset="0"/>
                          <a:cs typeface="Arial" panose="020B0604020202020204" pitchFamily="34" charset="0"/>
                        </a:rPr>
                        <a:t>m a</a:t>
                      </a:r>
                      <a:r>
                        <a:rPr sz="1150" b="0" spc="0" baseline="0" dirty="0">
                          <a:latin typeface="Arial" panose="020B0604020202020204" pitchFamily="34" charset="0"/>
                          <a:cs typeface="Arial" panose="020B0604020202020204" pitchFamily="34" charset="0"/>
                        </a:rPr>
                        <a:t> Maria e não com</a:t>
                      </a:r>
                      <a:r>
                        <a:rPr lang="pt-BR" sz="1150" b="0" spc="0" baseline="0" dirty="0">
                          <a:latin typeface="Arial" panose="020B0604020202020204" pitchFamily="34" charset="0"/>
                          <a:cs typeface="Arial" panose="020B0604020202020204" pitchFamily="34" charset="0"/>
                        </a:rPr>
                        <a:t>o </a:t>
                      </a:r>
                      <a:r>
                        <a:rPr sz="1150" b="0" spc="0" baseline="0" dirty="0">
                          <a:latin typeface="Arial" panose="020B0604020202020204" pitchFamily="34" charset="0"/>
                          <a:cs typeface="Arial" panose="020B0604020202020204" pitchFamily="34" charset="0"/>
                        </a:rPr>
                        <a:t> Andy porque a pedra é muito pesada para flutuar.</a:t>
                      </a:r>
                    </a:p>
                    <a:p>
                      <a:pPr marL="88265" indent="0" eaLnBrk="1" fontAlgn="auto" latinLnBrk="0" hangingPunct="1">
                        <a:lnSpc>
                          <a:spcPct val="100000"/>
                        </a:lnSpc>
                        <a:spcBef>
                          <a:spcPts val="200"/>
                        </a:spcBef>
                      </a:pPr>
                      <a:r>
                        <a:rPr sz="1150" b="0" spc="0" baseline="0" dirty="0">
                          <a:latin typeface="Arial" panose="020B0604020202020204" pitchFamily="34" charset="0"/>
                          <a:cs typeface="Arial" panose="020B0604020202020204" pitchFamily="34" charset="0"/>
                        </a:rPr>
                        <a:t>Concordamos que essas ideias não podem ser conciliadas.</a:t>
                      </a:r>
                    </a:p>
                    <a:p>
                      <a:pPr marL="88265" indent="0" eaLnBrk="1" fontAlgn="auto" latinLnBrk="0" hangingPunct="1">
                        <a:lnSpc>
                          <a:spcPct val="100000"/>
                        </a:lnSpc>
                        <a:spcBef>
                          <a:spcPts val="200"/>
                        </a:spcBef>
                      </a:pPr>
                      <a:r>
                        <a:rPr sz="1150" b="0" spc="0" baseline="0" dirty="0">
                          <a:latin typeface="Arial" panose="020B0604020202020204" pitchFamily="34" charset="0"/>
                          <a:cs typeface="Arial" panose="020B0604020202020204" pitchFamily="34" charset="0"/>
                        </a:rPr>
                        <a:t>Eu entendo o que você quer dizer, a Opção C provavelmente está certa, não a B. Eles estão dizendo a mesma coisa porque...</a:t>
                      </a:r>
                    </a:p>
                  </a:txBody>
                  <a:tcPr marL="0" marR="0" marT="109855" marB="0">
                    <a:lnL w="6096">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extLst>
                  <a:ext uri="{0D108BD9-81ED-4DB2-BD59-A6C34878D82A}">
                    <a16:rowId xmlns:a16="http://schemas.microsoft.com/office/drawing/2014/main" val="10002"/>
                  </a:ext>
                </a:extLst>
              </a:tr>
            </a:tbl>
          </a:graphicData>
        </a:graphic>
      </p:graphicFrame>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635" rIns="0" bIns="0" rtlCol="0">
            <a:spAutoFit/>
          </a:bodyPr>
          <a:lstStyle/>
          <a:p>
            <a:pPr marL="25400">
              <a:lnSpc>
                <a:spcPct val="100000"/>
              </a:lnSpc>
              <a:spcBef>
                <a:spcPts val="5"/>
              </a:spcBef>
            </a:pPr>
            <a:r>
              <a:rPr dirty="0"/>
              <a:t>35</a:t>
            </a:r>
          </a:p>
        </p:txBody>
      </p:sp>
      <p:graphicFrame>
        <p:nvGraphicFramePr>
          <p:cNvPr id="2" name="object 2"/>
          <p:cNvGraphicFramePr>
            <a:graphicFrameLocks noGrp="1"/>
          </p:cNvGraphicFramePr>
          <p:nvPr>
            <p:extLst>
              <p:ext uri="{D42A27DB-BD31-4B8C-83A1-F6EECF244321}">
                <p14:modId xmlns:p14="http://schemas.microsoft.com/office/powerpoint/2010/main" val="1908025544"/>
              </p:ext>
            </p:extLst>
          </p:nvPr>
        </p:nvGraphicFramePr>
        <p:xfrm>
          <a:off x="423552" y="636912"/>
          <a:ext cx="9784078" cy="6282055"/>
        </p:xfrm>
        <a:graphic>
          <a:graphicData uri="http://schemas.openxmlformats.org/drawingml/2006/table">
            <a:tbl>
              <a:tblPr firstRow="1" bandRow="1">
                <a:tableStyleId>{2D5ABB26-0587-4C30-8999-92F81FD0307C}</a:tableStyleId>
              </a:tblPr>
              <a:tblGrid>
                <a:gridCol w="2560948">
                  <a:extLst>
                    <a:ext uri="{9D8B030D-6E8A-4147-A177-3AD203B41FA5}">
                      <a16:colId xmlns:a16="http://schemas.microsoft.com/office/drawing/2014/main" val="20000"/>
                    </a:ext>
                  </a:extLst>
                </a:gridCol>
                <a:gridCol w="3050420">
                  <a:extLst>
                    <a:ext uri="{9D8B030D-6E8A-4147-A177-3AD203B41FA5}">
                      <a16:colId xmlns:a16="http://schemas.microsoft.com/office/drawing/2014/main" val="20001"/>
                    </a:ext>
                  </a:extLst>
                </a:gridCol>
                <a:gridCol w="4172710">
                  <a:extLst>
                    <a:ext uri="{9D8B030D-6E8A-4147-A177-3AD203B41FA5}">
                      <a16:colId xmlns:a16="http://schemas.microsoft.com/office/drawing/2014/main" val="20002"/>
                    </a:ext>
                  </a:extLst>
                </a:gridCol>
              </a:tblGrid>
              <a:tr h="883920">
                <a:tc>
                  <a:txBody>
                    <a:bodyPr/>
                    <a:lstStyle/>
                    <a:p>
                      <a:pPr marL="92075" indent="0">
                        <a:lnSpc>
                          <a:spcPct val="100000"/>
                        </a:lnSpc>
                        <a:spcBef>
                          <a:spcPts val="360"/>
                        </a:spcBef>
                      </a:pPr>
                      <a:endParaRPr lang="en-GB" sz="1200" b="1" dirty="0">
                        <a:latin typeface="Arial Unicode MS" panose="020B0604020202020204" charset="-122"/>
                        <a:cs typeface="Arial Unicode MS" panose="020B0604020202020204" charset="-122"/>
                        <a:sym typeface="+mn-ea"/>
                      </a:endParaRPr>
                    </a:p>
                    <a:p>
                      <a:pPr marL="92075" indent="0">
                        <a:lnSpc>
                          <a:spcPct val="100000"/>
                        </a:lnSpc>
                        <a:spcBef>
                          <a:spcPts val="360"/>
                        </a:spcBef>
                      </a:pPr>
                      <a:r>
                        <a:rPr lang="en-GB" sz="1200" b="1" dirty="0">
                          <a:latin typeface="Arial Unicode MS" panose="020B0604020202020204" charset="-122"/>
                          <a:cs typeface="Arial Unicode MS" panose="020B0604020202020204" charset="-122"/>
                          <a:sym typeface="+mn-ea"/>
                        </a:rPr>
                        <a:t>CATEGORIAS DE CODIFICAÇÃO</a:t>
                      </a:r>
                      <a:endParaRPr lang="en-GB" sz="1200" b="1" spc="0" baseline="0" dirty="0">
                        <a:latin typeface="Arial Unicode MS" panose="020B0604020202020204" charset="-122"/>
                        <a:cs typeface="Arial Unicode MS" panose="020B0604020202020204" charset="-122"/>
                      </a:endParaRPr>
                    </a:p>
                  </a:txBody>
                  <a:tcPr marL="0" marR="0" marT="1270"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92075" indent="0">
                        <a:lnSpc>
                          <a:spcPct val="100000"/>
                        </a:lnSpc>
                        <a:spcBef>
                          <a:spcPts val="360"/>
                        </a:spcBef>
                      </a:pPr>
                      <a:endParaRPr lang="en-GB" sz="1200" b="1" dirty="0">
                        <a:solidFill>
                          <a:schemeClr val="tx1"/>
                        </a:solidFill>
                        <a:latin typeface="Arial Unicode MS" panose="020B0604020202020204" charset="-122"/>
                        <a:ea typeface="+mn-ea"/>
                        <a:cs typeface="Arial Unicode MS" panose="020B0604020202020204" charset="-122"/>
                      </a:endParaRPr>
                    </a:p>
                    <a:p>
                      <a:pPr marL="92075" indent="0" algn="ctr">
                        <a:lnSpc>
                          <a:spcPct val="100000"/>
                        </a:lnSpc>
                        <a:spcBef>
                          <a:spcPts val="360"/>
                        </a:spcBef>
                      </a:pPr>
                      <a:r>
                        <a:rPr lang="en-GB" sz="1200" b="1" dirty="0">
                          <a:solidFill>
                            <a:schemeClr val="tx1"/>
                          </a:solidFill>
                          <a:latin typeface="Arial Unicode MS" panose="020B0604020202020204" charset="-122"/>
                          <a:ea typeface="+mn-ea"/>
                          <a:cs typeface="Arial Unicode MS" panose="020B0604020202020204" charset="-122"/>
                          <a:sym typeface="+mn-ea"/>
                        </a:rPr>
                        <a:t>CONTRIBUIÇÕES E ESTRATÉGIAS</a:t>
                      </a:r>
                      <a:endParaRPr lang="en-GB" sz="1200" b="1" dirty="0">
                        <a:solidFill>
                          <a:schemeClr val="tx1"/>
                        </a:solidFill>
                        <a:latin typeface="Arial Unicode MS" panose="020B0604020202020204" charset="-122"/>
                        <a:ea typeface="+mn-ea"/>
                        <a:cs typeface="Arial Unicode MS" panose="020B0604020202020204" charset="-122"/>
                      </a:endParaRPr>
                    </a:p>
                  </a:txBody>
                  <a:tcPr marL="0" marR="0" marT="127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92075" indent="0">
                        <a:lnSpc>
                          <a:spcPct val="100000"/>
                        </a:lnSpc>
                        <a:spcBef>
                          <a:spcPts val="360"/>
                        </a:spcBef>
                      </a:pPr>
                      <a:endParaRPr sz="1200" b="1" dirty="0">
                        <a:solidFill>
                          <a:schemeClr val="tx1"/>
                        </a:solidFill>
                        <a:latin typeface="Arial Unicode MS" panose="020B0604020202020204" charset="-122"/>
                        <a:ea typeface="+mn-ea"/>
                        <a:cs typeface="Arial Unicode MS" panose="020B0604020202020204" charset="-122"/>
                      </a:endParaRPr>
                    </a:p>
                    <a:p>
                      <a:pPr marL="92075" indent="0" algn="ctr">
                        <a:lnSpc>
                          <a:spcPct val="100000"/>
                        </a:lnSpc>
                        <a:spcBef>
                          <a:spcPts val="360"/>
                        </a:spcBef>
                      </a:pPr>
                      <a:r>
                        <a:rPr sz="1200" b="1" dirty="0">
                          <a:solidFill>
                            <a:schemeClr val="tx1"/>
                          </a:solidFill>
                          <a:latin typeface="Arial Unicode MS" panose="020B0604020202020204" charset="-122"/>
                          <a:ea typeface="+mn-ea"/>
                          <a:cs typeface="Arial Unicode MS" panose="020B0604020202020204" charset="-122"/>
                          <a:sym typeface="+mn-ea"/>
                        </a:rPr>
                        <a:t>O QUE OUVIMOS?</a:t>
                      </a:r>
                      <a:endParaRPr sz="1200" b="1" dirty="0">
                        <a:solidFill>
                          <a:schemeClr val="tx1"/>
                        </a:solidFill>
                        <a:latin typeface="Arial Unicode MS" panose="020B0604020202020204" charset="-122"/>
                        <a:ea typeface="+mn-ea"/>
                        <a:cs typeface="Arial Unicode MS" panose="020B0604020202020204" charset="-122"/>
                      </a:endParaRPr>
                    </a:p>
                  </a:txBody>
                  <a:tcPr marL="0" marR="0" marT="127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0"/>
                  </a:ext>
                </a:extLst>
              </a:tr>
              <a:tr h="4776216">
                <a:tc>
                  <a:txBody>
                    <a:bodyPr/>
                    <a:lstStyle/>
                    <a:p>
                      <a:pPr marL="88265" marR="187325">
                        <a:lnSpc>
                          <a:spcPct val="107000"/>
                        </a:lnSpc>
                        <a:spcBef>
                          <a:spcPts val="765"/>
                        </a:spcBef>
                      </a:pPr>
                      <a:r>
                        <a:rPr sz="1200" b="1" spc="0" baseline="0" dirty="0">
                          <a:latin typeface="Arial" panose="020B0604020202020204" pitchFamily="34" charset="0"/>
                          <a:cs typeface="Arial" panose="020B0604020202020204" pitchFamily="34" charset="0"/>
                        </a:rPr>
                        <a:t>R – Refletir sobre o Diálogo ou Atividade</a:t>
                      </a:r>
                    </a:p>
                    <a:p>
                      <a:pPr marL="88265" marR="187325">
                        <a:lnSpc>
                          <a:spcPct val="107000"/>
                        </a:lnSpc>
                        <a:spcBef>
                          <a:spcPts val="765"/>
                        </a:spcBef>
                      </a:pPr>
                      <a:r>
                        <a:rPr sz="1200" b="0" i="1" spc="0" baseline="0" dirty="0">
                          <a:latin typeface="Arial" panose="020B0604020202020204" pitchFamily="34" charset="0"/>
                          <a:cs typeface="Arial" panose="020B0604020202020204" pitchFamily="34" charset="0"/>
                        </a:rPr>
                        <a:t>Avaliar ou refletir "metacognitivamente" sobre os processos de diálogo ou atividade de aprendizado; convidar os outros a fazer o mesmo.o</a:t>
                      </a:r>
                    </a:p>
                  </a:txBody>
                  <a:tcPr marL="0" marR="0" marT="97155"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88265" indent="0">
                        <a:lnSpc>
                          <a:spcPct val="100000"/>
                        </a:lnSpc>
                        <a:spcBef>
                          <a:spcPts val="915"/>
                        </a:spcBef>
                        <a:buFont typeface="Arial" panose="020B0604020202020204" pitchFamily="34" charset="0"/>
                        <a:buNone/>
                        <a:tabLst>
                          <a:tab pos="184785" algn="l"/>
                        </a:tabLst>
                      </a:pPr>
                      <a:r>
                        <a:rPr lang="en-GB" sz="1200" b="1" spc="0" baseline="0" dirty="0">
                          <a:latin typeface="Arial" panose="020B0604020202020204" pitchFamily="34" charset="0"/>
                          <a:cs typeface="Arial" panose="020B0604020202020204" pitchFamily="34" charset="0"/>
                        </a:rPr>
                        <a:t> </a:t>
                      </a:r>
                      <a:r>
                        <a:rPr lang="en-GB" sz="1200" b="1" spc="0" baseline="0" dirty="0" err="1">
                          <a:latin typeface="Arial" panose="020B0604020202020204" pitchFamily="34" charset="0"/>
                          <a:cs typeface="Arial" panose="020B0604020202020204" pitchFamily="34" charset="0"/>
                        </a:rPr>
                        <a:t>Refletir</a:t>
                      </a:r>
                      <a:r>
                        <a:rPr lang="en-GB" sz="1200" b="1" spc="0" baseline="0" dirty="0">
                          <a:latin typeface="Arial" panose="020B0604020202020204" pitchFamily="34" charset="0"/>
                          <a:cs typeface="Arial" panose="020B0604020202020204" pitchFamily="34" charset="0"/>
                        </a:rPr>
                        <a:t> </a:t>
                      </a:r>
                      <a:r>
                        <a:rPr lang="en-GB" sz="1200" b="1" spc="0" baseline="0" dirty="0" err="1">
                          <a:latin typeface="Arial" panose="020B0604020202020204" pitchFamily="34" charset="0"/>
                          <a:cs typeface="Arial" panose="020B0604020202020204" pitchFamily="34" charset="0"/>
                        </a:rPr>
                        <a:t>sobre</a:t>
                      </a:r>
                      <a:r>
                        <a:rPr lang="en-GB" sz="1200" b="1" spc="0" baseline="0" dirty="0">
                          <a:latin typeface="Arial" panose="020B0604020202020204" pitchFamily="34" charset="0"/>
                          <a:cs typeface="Arial" panose="020B0604020202020204" pitchFamily="34" charset="0"/>
                        </a:rPr>
                        <a:t> o </a:t>
                      </a:r>
                      <a:r>
                        <a:rPr lang="en-GB" sz="1200" b="1" spc="0" baseline="0" dirty="0" err="1">
                          <a:latin typeface="Arial" panose="020B0604020202020204" pitchFamily="34" charset="0"/>
                          <a:cs typeface="Arial" panose="020B0604020202020204" pitchFamily="34" charset="0"/>
                        </a:rPr>
                        <a:t>diálogo</a:t>
                      </a:r>
                      <a:endParaRPr lang="en-GB" sz="1200" b="1" spc="0" baseline="0" dirty="0">
                        <a:latin typeface="Arial" panose="020B0604020202020204" pitchFamily="34" charset="0"/>
                        <a:cs typeface="Arial" panose="020B0604020202020204" pitchFamily="34" charset="0"/>
                      </a:endParaRPr>
                    </a:p>
                    <a:p>
                      <a:pPr marL="259715" indent="-171450">
                        <a:lnSpc>
                          <a:spcPct val="100000"/>
                        </a:lnSpc>
                        <a:spcBef>
                          <a:spcPts val="915"/>
                        </a:spcBef>
                        <a:buFont typeface="Arial" panose="020B0604020202020204" pitchFamily="34" charset="0"/>
                        <a:buChar char="•"/>
                        <a:tabLst>
                          <a:tab pos="184785" algn="l"/>
                        </a:tabLst>
                      </a:pPr>
                      <a:r>
                        <a:rPr lang="en-GB" sz="1200" b="0" spc="0" baseline="0" dirty="0" err="1">
                          <a:latin typeface="Arial" panose="020B0604020202020204" pitchFamily="34" charset="0"/>
                          <a:cs typeface="Arial" panose="020B0604020202020204" pitchFamily="34" charset="0"/>
                        </a:rPr>
                        <a:t>Discutir</a:t>
                      </a:r>
                      <a:r>
                        <a:rPr lang="en-GB" sz="1200" b="0" spc="0" baseline="0" dirty="0">
                          <a:latin typeface="Arial" panose="020B0604020202020204" pitchFamily="34" charset="0"/>
                          <a:cs typeface="Arial" panose="020B0604020202020204" pitchFamily="34" charset="0"/>
                        </a:rPr>
                        <a:t> sobre as regras de comunicação / normas básicas.</a:t>
                      </a:r>
                    </a:p>
                    <a:p>
                      <a:pPr marL="259715" indent="-171450">
                        <a:lnSpc>
                          <a:spcPct val="100000"/>
                        </a:lnSpc>
                        <a:spcBef>
                          <a:spcPts val="915"/>
                        </a:spcBef>
                        <a:buFont typeface="Arial" panose="020B0604020202020204" pitchFamily="34" charset="0"/>
                        <a:buChar char="•"/>
                        <a:tabLst>
                          <a:tab pos="184785" algn="l"/>
                        </a:tabLst>
                      </a:pPr>
                      <a:r>
                        <a:rPr lang="en-GB" sz="1200" b="0" spc="0" baseline="0" dirty="0">
                          <a:latin typeface="Arial" panose="020B0604020202020204" pitchFamily="34" charset="0"/>
                          <a:cs typeface="Arial" panose="020B0604020202020204" pitchFamily="34" charset="0"/>
                        </a:rPr>
                        <a:t>Refletir (ou convidar para refletir) sobre os processos / valor / impacto do diálogo.</a:t>
                      </a:r>
                      <a:endParaRPr lang="en-GB" sz="1200" b="1" spc="0" baseline="0" dirty="0">
                        <a:latin typeface="Arial" panose="020B0604020202020204" pitchFamily="34" charset="0"/>
                        <a:cs typeface="Arial" panose="020B0604020202020204" pitchFamily="34" charset="0"/>
                      </a:endParaRPr>
                    </a:p>
                    <a:p>
                      <a:pPr marL="88265" indent="0">
                        <a:lnSpc>
                          <a:spcPct val="100000"/>
                        </a:lnSpc>
                        <a:spcBef>
                          <a:spcPts val="915"/>
                        </a:spcBef>
                        <a:buFont typeface="Arial" panose="020B0604020202020204" pitchFamily="34" charset="0"/>
                        <a:buNone/>
                        <a:tabLst>
                          <a:tab pos="184785" algn="l"/>
                        </a:tabLst>
                      </a:pPr>
                      <a:r>
                        <a:rPr lang="en-GB" sz="1200" b="1" spc="0" baseline="0" dirty="0">
                          <a:latin typeface="Arial" panose="020B0604020202020204" pitchFamily="34" charset="0"/>
                          <a:cs typeface="Arial" panose="020B0604020202020204" pitchFamily="34" charset="0"/>
                        </a:rPr>
                        <a:t>Refletir sobre a </a:t>
                      </a:r>
                      <a:r>
                        <a:rPr lang="en-GB" sz="1200" b="1" spc="0" baseline="0" dirty="0" err="1">
                          <a:latin typeface="Arial" panose="020B0604020202020204" pitchFamily="34" charset="0"/>
                          <a:cs typeface="Arial" panose="020B0604020202020204" pitchFamily="34" charset="0"/>
                        </a:rPr>
                        <a:t>atividade</a:t>
                      </a:r>
                      <a:r>
                        <a:rPr lang="en-GB" sz="1200" b="1" spc="0" baseline="0" dirty="0">
                          <a:latin typeface="Arial" panose="020B0604020202020204" pitchFamily="34" charset="0"/>
                          <a:cs typeface="Arial" panose="020B0604020202020204" pitchFamily="34" charset="0"/>
                        </a:rPr>
                        <a:t> de </a:t>
                      </a:r>
                      <a:r>
                        <a:rPr lang="en-GB" sz="1200" b="1" spc="0" baseline="0" dirty="0" err="1">
                          <a:latin typeface="Arial" panose="020B0604020202020204" pitchFamily="34" charset="0"/>
                          <a:cs typeface="Arial" panose="020B0604020202020204" pitchFamily="34" charset="0"/>
                        </a:rPr>
                        <a:t>aprendizado</a:t>
                      </a:r>
                      <a:endParaRPr lang="en-GB" sz="1200" b="1" spc="0" baseline="0" dirty="0">
                        <a:latin typeface="Arial" panose="020B0604020202020204" pitchFamily="34" charset="0"/>
                        <a:cs typeface="Arial" panose="020B0604020202020204" pitchFamily="34" charset="0"/>
                      </a:endParaRPr>
                    </a:p>
                    <a:p>
                      <a:pPr marL="259715" indent="-171450">
                        <a:lnSpc>
                          <a:spcPct val="100000"/>
                        </a:lnSpc>
                        <a:spcBef>
                          <a:spcPts val="915"/>
                        </a:spcBef>
                        <a:buFont typeface="Arial" panose="020B0604020202020204" pitchFamily="34" charset="0"/>
                        <a:buChar char="•"/>
                        <a:tabLst>
                          <a:tab pos="184785" algn="l"/>
                        </a:tabLst>
                      </a:pPr>
                      <a:r>
                        <a:rPr lang="en-GB" sz="1200" b="0" spc="0" baseline="0" dirty="0">
                          <a:latin typeface="Arial" panose="020B0604020202020204" pitchFamily="34" charset="0"/>
                          <a:cs typeface="Arial" panose="020B0604020202020204" pitchFamily="34" charset="0"/>
                        </a:rPr>
                        <a:t>Refletir (ou convidar para refletir) sobre o resultado / processo / valor / impacto da atividade de aprendizado.</a:t>
                      </a:r>
                    </a:p>
                    <a:p>
                      <a:pPr marL="259715" indent="-171450">
                        <a:lnSpc>
                          <a:spcPct val="100000"/>
                        </a:lnSpc>
                        <a:spcBef>
                          <a:spcPts val="915"/>
                        </a:spcBef>
                        <a:buFont typeface="Arial" panose="020B0604020202020204" pitchFamily="34" charset="0"/>
                        <a:buChar char="•"/>
                        <a:tabLst>
                          <a:tab pos="184785" algn="l"/>
                        </a:tabLst>
                      </a:pPr>
                      <a:r>
                        <a:rPr lang="en-GB" sz="1200" b="0" spc="0" baseline="0" dirty="0">
                          <a:latin typeface="Arial" panose="020B0604020202020204" pitchFamily="34" charset="0"/>
                          <a:cs typeface="Arial" panose="020B0604020202020204" pitchFamily="34" charset="0"/>
                        </a:rPr>
                        <a:t>Reconhecer explicitamente.</a:t>
                      </a:r>
                      <a:r>
                        <a:rPr sz="1200" b="0" spc="0" baseline="0" dirty="0">
                          <a:latin typeface="Arial" panose="020B0604020202020204" pitchFamily="34" charset="0"/>
                          <a:cs typeface="Arial" panose="020B0604020202020204" pitchFamily="34" charset="0"/>
                        </a:rPr>
                        <a:t> shift of position</a:t>
                      </a:r>
                    </a:p>
                  </a:txBody>
                  <a:tcPr marL="0" marR="0" marT="116205"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88265" algn="l">
                        <a:lnSpc>
                          <a:spcPct val="100000"/>
                        </a:lnSpc>
                        <a:spcBef>
                          <a:spcPts val="865"/>
                        </a:spcBef>
                      </a:pPr>
                      <a:r>
                        <a:rPr sz="1150" b="1" spc="0" baseline="0" dirty="0">
                          <a:latin typeface="Arial" panose="020B0604020202020204" pitchFamily="34" charset="0"/>
                          <a:cs typeface="Arial" panose="020B0604020202020204" pitchFamily="34" charset="0"/>
                        </a:rPr>
                        <a:t>Possíveis Palavras-Chave para Procurar:</a:t>
                      </a:r>
                    </a:p>
                    <a:p>
                      <a:pPr marL="88265" algn="l">
                        <a:lnSpc>
                          <a:spcPct val="100000"/>
                        </a:lnSpc>
                        <a:spcBef>
                          <a:spcPts val="865"/>
                        </a:spcBef>
                      </a:pPr>
                      <a:r>
                        <a:rPr sz="1150" b="0" spc="0" baseline="0" dirty="0">
                          <a:latin typeface="Arial" panose="020B0604020202020204" pitchFamily="34" charset="0"/>
                          <a:cs typeface="Arial" panose="020B0604020202020204" pitchFamily="34" charset="0"/>
                        </a:rPr>
                        <a:t>'diálogo', 'conversa', 'compartilhamento', 'trabalhar juntos no grupo/par', 'tarefa', 'atividade', 'o que você aprendeu', 'mudei de ideia', 'mudou de ideia', 'escuta', 'regras de conversação'</a:t>
                      </a:r>
                    </a:p>
                    <a:p>
                      <a:pPr marL="88265" algn="l">
                        <a:lnSpc>
                          <a:spcPct val="100000"/>
                        </a:lnSpc>
                        <a:spcBef>
                          <a:spcPts val="865"/>
                        </a:spcBef>
                      </a:pPr>
                      <a:r>
                        <a:rPr sz="1150" b="1" spc="0" baseline="0" dirty="0" err="1">
                          <a:latin typeface="Arial" panose="020B0604020202020204" pitchFamily="34" charset="0"/>
                          <a:cs typeface="Arial" panose="020B0604020202020204" pitchFamily="34" charset="0"/>
                        </a:rPr>
                        <a:t>Exemplos</a:t>
                      </a:r>
                      <a:r>
                        <a:rPr sz="1150" b="1" spc="0" baseline="0" dirty="0">
                          <a:latin typeface="Arial" panose="020B0604020202020204" pitchFamily="34" charset="0"/>
                          <a:cs typeface="Arial" panose="020B0604020202020204" pitchFamily="34" charset="0"/>
                        </a:rPr>
                        <a:t>:</a:t>
                      </a:r>
                      <a:r>
                        <a:rPr lang="en-US" sz="1150" b="1" spc="0" baseline="0" dirty="0">
                          <a:latin typeface="Arial" panose="020B0604020202020204" pitchFamily="34" charset="0"/>
                          <a:cs typeface="Arial" panose="020B0604020202020204" pitchFamily="34" charset="0"/>
                        </a:rPr>
                        <a:t> </a:t>
                      </a:r>
                      <a:r>
                        <a:rPr lang="en-US" sz="1150" b="0" spc="0" baseline="0" dirty="0">
                          <a:solidFill>
                            <a:schemeClr val="tx1"/>
                          </a:solidFill>
                          <a:latin typeface="Arial" panose="020B0604020202020204" pitchFamily="34" charset="0"/>
                          <a:cs typeface="Arial" panose="020B0604020202020204" pitchFamily="34" charset="0"/>
                        </a:rPr>
                        <a:t>(</a:t>
                      </a:r>
                      <a:r>
                        <a:rPr lang="pt-BR" sz="1150" b="0" i="1" spc="0" baseline="0" dirty="0">
                          <a:solidFill>
                            <a:schemeClr val="tx1"/>
                          </a:solidFill>
                          <a:latin typeface="Arial" panose="020B0604020202020204" pitchFamily="34" charset="0"/>
                          <a:cs typeface="Arial" panose="020B0604020202020204" pitchFamily="34" charset="0"/>
                        </a:rPr>
                        <a:t>Nota: Por vezes, um comentário pode incluir reflexão sobre o diálogo e a atividade de aprendizagem)</a:t>
                      </a:r>
                      <a:endParaRPr sz="1150" b="0" i="1" spc="0" baseline="0" dirty="0">
                        <a:solidFill>
                          <a:schemeClr val="tx1"/>
                        </a:solidFill>
                        <a:latin typeface="Arial" panose="020B0604020202020204" pitchFamily="34" charset="0"/>
                        <a:cs typeface="Arial" panose="020B0604020202020204" pitchFamily="34" charset="0"/>
                      </a:endParaRPr>
                    </a:p>
                    <a:p>
                      <a:pPr marL="88265" algn="l">
                        <a:lnSpc>
                          <a:spcPct val="100000"/>
                        </a:lnSpc>
                        <a:spcBef>
                          <a:spcPts val="865"/>
                        </a:spcBef>
                      </a:pPr>
                      <a:r>
                        <a:rPr sz="1150" b="0" spc="0" baseline="0" dirty="0">
                          <a:latin typeface="Arial" panose="020B0604020202020204" pitchFamily="34" charset="0"/>
                          <a:cs typeface="Arial" panose="020B0604020202020204" pitchFamily="34" charset="0"/>
                        </a:rPr>
                        <a:t>Gosto de compartilhar ideias porque pode nos dar novas ideias para nossa escrita.</a:t>
                      </a:r>
                    </a:p>
                    <a:p>
                      <a:pPr marL="88265" algn="l">
                        <a:lnSpc>
                          <a:spcPct val="100000"/>
                        </a:lnSpc>
                        <a:spcBef>
                          <a:spcPts val="865"/>
                        </a:spcBef>
                      </a:pPr>
                      <a:r>
                        <a:rPr sz="1150" b="0" spc="0" baseline="0" dirty="0">
                          <a:latin typeface="Arial" panose="020B0604020202020204" pitchFamily="34" charset="0"/>
                          <a:cs typeface="Arial" panose="020B0604020202020204" pitchFamily="34" charset="0"/>
                        </a:rPr>
                        <a:t>Eles (falar e ouvir) meio que andam juntos, não é mesmo?</a:t>
                      </a:r>
                    </a:p>
                    <a:p>
                      <a:pPr marL="88265" algn="l">
                        <a:lnSpc>
                          <a:spcPct val="100000"/>
                        </a:lnSpc>
                        <a:spcBef>
                          <a:spcPts val="865"/>
                        </a:spcBef>
                      </a:pPr>
                      <a:r>
                        <a:rPr sz="1150" b="0" spc="0" baseline="0" dirty="0">
                          <a:latin typeface="Arial" panose="020B0604020202020204" pitchFamily="34" charset="0"/>
                          <a:cs typeface="Arial" panose="020B0604020202020204" pitchFamily="34" charset="0"/>
                        </a:rPr>
                        <a:t>Em seu grupo, você pode pensar sobre o que faz o diálogo funcionar?</a:t>
                      </a:r>
                    </a:p>
                    <a:p>
                      <a:pPr marL="88265" algn="l">
                        <a:lnSpc>
                          <a:spcPct val="100000"/>
                        </a:lnSpc>
                        <a:spcBef>
                          <a:spcPts val="865"/>
                        </a:spcBef>
                      </a:pPr>
                      <a:r>
                        <a:rPr sz="1150" b="0" spc="0" baseline="0" dirty="0">
                          <a:latin typeface="Arial" panose="020B0604020202020204" pitchFamily="34" charset="0"/>
                          <a:cs typeface="Arial" panose="020B0604020202020204" pitchFamily="34" charset="0"/>
                        </a:rPr>
                        <a:t>Você acha que precisamos de novas regras de conversação para a próxima vez?</a:t>
                      </a:r>
                    </a:p>
                    <a:p>
                      <a:pPr marL="88265" algn="l">
                        <a:lnSpc>
                          <a:spcPct val="100000"/>
                        </a:lnSpc>
                        <a:spcBef>
                          <a:spcPts val="865"/>
                        </a:spcBef>
                      </a:pPr>
                      <a:r>
                        <a:rPr sz="1150" b="0" spc="0" baseline="0" dirty="0">
                          <a:latin typeface="Arial" panose="020B0604020202020204" pitchFamily="34" charset="0"/>
                          <a:cs typeface="Arial" panose="020B0604020202020204" pitchFamily="34" charset="0"/>
                        </a:rPr>
                        <a:t>Posso ver que vocês estavam ouvindo um ao outro atentamente; isso ajudou na compreensão dos debates sobre o racismo institucional?</a:t>
                      </a:r>
                    </a:p>
                    <a:p>
                      <a:pPr marL="88265" algn="l">
                        <a:lnSpc>
                          <a:spcPct val="100000"/>
                        </a:lnSpc>
                        <a:spcBef>
                          <a:spcPts val="865"/>
                        </a:spcBef>
                      </a:pPr>
                      <a:r>
                        <a:rPr sz="1150" b="0" spc="0" baseline="0" dirty="0">
                          <a:latin typeface="Arial" panose="020B0604020202020204" pitchFamily="34" charset="0"/>
                          <a:cs typeface="Arial" panose="020B0604020202020204" pitchFamily="34" charset="0"/>
                        </a:rPr>
                        <a:t>Como o 'anotador' em seu grupo, você sentiu que participou do diálogo?</a:t>
                      </a:r>
                    </a:p>
                    <a:p>
                      <a:pPr marL="88265" algn="l">
                        <a:lnSpc>
                          <a:spcPct val="100000"/>
                        </a:lnSpc>
                        <a:spcBef>
                          <a:spcPts val="865"/>
                        </a:spcBef>
                      </a:pPr>
                      <a:r>
                        <a:rPr sz="1150" b="0" spc="0" baseline="0" dirty="0">
                          <a:latin typeface="Arial" panose="020B0604020202020204" pitchFamily="34" charset="0"/>
                          <a:cs typeface="Arial" panose="020B0604020202020204" pitchFamily="34" charset="0"/>
                        </a:rPr>
                        <a:t>Qual/qual argumento ajudou você a mudar de ideia e por quê?</a:t>
                      </a:r>
                    </a:p>
                    <a:p>
                      <a:pPr marL="88265" algn="l">
                        <a:lnSpc>
                          <a:spcPct val="100000"/>
                        </a:lnSpc>
                        <a:spcBef>
                          <a:spcPts val="865"/>
                        </a:spcBef>
                      </a:pPr>
                      <a:r>
                        <a:rPr sz="1150" b="0" spc="0" baseline="0" dirty="0">
                          <a:latin typeface="Arial" panose="020B0604020202020204" pitchFamily="34" charset="0"/>
                          <a:cs typeface="Arial" panose="020B0604020202020204" pitchFamily="34" charset="0"/>
                        </a:rPr>
                        <a:t>O que você aprendeu na aula de hoje? Você mudou o que pensa?</a:t>
                      </a:r>
                    </a:p>
                    <a:p>
                      <a:pPr marL="88265" algn="l">
                        <a:lnSpc>
                          <a:spcPct val="100000"/>
                        </a:lnSpc>
                        <a:spcBef>
                          <a:spcPts val="865"/>
                        </a:spcBef>
                      </a:pPr>
                      <a:r>
                        <a:rPr sz="1150" b="0" spc="0" baseline="0" dirty="0">
                          <a:latin typeface="Arial" panose="020B0604020202020204" pitchFamily="34" charset="0"/>
                          <a:cs typeface="Arial" panose="020B0604020202020204" pitchFamily="34" charset="0"/>
                        </a:rPr>
                        <a:t>Nosso grupo produziu um cartaz muito convincente sobre mudança climática para diferentes públicos.</a:t>
                      </a:r>
                    </a:p>
                  </a:txBody>
                  <a:tcPr marL="0" marR="0" marT="109855"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635" rIns="0" bIns="0" rtlCol="0">
            <a:spAutoFit/>
          </a:bodyPr>
          <a:lstStyle/>
          <a:p>
            <a:pPr marL="25400">
              <a:lnSpc>
                <a:spcPct val="100000"/>
              </a:lnSpc>
              <a:spcBef>
                <a:spcPts val="5"/>
              </a:spcBef>
            </a:pPr>
            <a:r>
              <a:rPr dirty="0"/>
              <a:t>36</a:t>
            </a:r>
          </a:p>
        </p:txBody>
      </p:sp>
      <p:graphicFrame>
        <p:nvGraphicFramePr>
          <p:cNvPr id="2" name="object 2"/>
          <p:cNvGraphicFramePr>
            <a:graphicFrameLocks noGrp="1"/>
          </p:cNvGraphicFramePr>
          <p:nvPr>
            <p:extLst>
              <p:ext uri="{D42A27DB-BD31-4B8C-83A1-F6EECF244321}">
                <p14:modId xmlns:p14="http://schemas.microsoft.com/office/powerpoint/2010/main" val="168828969"/>
              </p:ext>
            </p:extLst>
          </p:nvPr>
        </p:nvGraphicFramePr>
        <p:xfrm>
          <a:off x="469907" y="123578"/>
          <a:ext cx="9784078" cy="7031990"/>
        </p:xfrm>
        <a:graphic>
          <a:graphicData uri="http://schemas.openxmlformats.org/drawingml/2006/table">
            <a:tbl>
              <a:tblPr firstRow="1" bandRow="1">
                <a:tableStyleId>{2D5ABB26-0587-4C30-8999-92F81FD0307C}</a:tableStyleId>
              </a:tblPr>
              <a:tblGrid>
                <a:gridCol w="2471928">
                  <a:extLst>
                    <a:ext uri="{9D8B030D-6E8A-4147-A177-3AD203B41FA5}">
                      <a16:colId xmlns:a16="http://schemas.microsoft.com/office/drawing/2014/main" val="20000"/>
                    </a:ext>
                  </a:extLst>
                </a:gridCol>
                <a:gridCol w="2862065">
                  <a:extLst>
                    <a:ext uri="{9D8B030D-6E8A-4147-A177-3AD203B41FA5}">
                      <a16:colId xmlns:a16="http://schemas.microsoft.com/office/drawing/2014/main" val="20001"/>
                    </a:ext>
                  </a:extLst>
                </a:gridCol>
                <a:gridCol w="4450085">
                  <a:extLst>
                    <a:ext uri="{9D8B030D-6E8A-4147-A177-3AD203B41FA5}">
                      <a16:colId xmlns:a16="http://schemas.microsoft.com/office/drawing/2014/main" val="20002"/>
                    </a:ext>
                  </a:extLst>
                </a:gridCol>
              </a:tblGrid>
              <a:tr h="535940">
                <a:tc>
                  <a:txBody>
                    <a:bodyPr/>
                    <a:lstStyle/>
                    <a:p>
                      <a:pPr marL="92075" indent="0">
                        <a:lnSpc>
                          <a:spcPct val="100000"/>
                        </a:lnSpc>
                        <a:spcBef>
                          <a:spcPts val="360"/>
                        </a:spcBef>
                      </a:pPr>
                      <a:endParaRPr lang="en-GB" sz="1200" b="1" dirty="0">
                        <a:latin typeface="Arial Unicode MS" panose="020B0604020202020204" charset="-122"/>
                        <a:cs typeface="Arial Unicode MS" panose="020B0604020202020204" charset="-122"/>
                        <a:sym typeface="+mn-ea"/>
                      </a:endParaRPr>
                    </a:p>
                    <a:p>
                      <a:pPr marL="92075" indent="0">
                        <a:lnSpc>
                          <a:spcPct val="100000"/>
                        </a:lnSpc>
                        <a:spcBef>
                          <a:spcPts val="360"/>
                        </a:spcBef>
                      </a:pPr>
                      <a:r>
                        <a:rPr lang="en-GB" sz="1200" b="1" dirty="0">
                          <a:latin typeface="Arial Unicode MS" panose="020B0604020202020204" charset="-122"/>
                          <a:cs typeface="Arial Unicode MS" panose="020B0604020202020204" charset="-122"/>
                          <a:sym typeface="+mn-ea"/>
                        </a:rPr>
                        <a:t>CATEGORIAS DE CODIFICAÇÃO</a:t>
                      </a:r>
                      <a:endParaRPr lang="en-GB" sz="1200" b="1" spc="0" baseline="0" dirty="0">
                        <a:latin typeface="Arial Unicode MS" panose="020B0604020202020204" charset="-122"/>
                        <a:cs typeface="Arial Unicode MS" panose="020B0604020202020204" charset="-122"/>
                      </a:endParaRPr>
                    </a:p>
                  </a:txBody>
                  <a:tcPr marL="0" marR="0" marT="1270"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92075" indent="0">
                        <a:lnSpc>
                          <a:spcPct val="100000"/>
                        </a:lnSpc>
                        <a:spcBef>
                          <a:spcPts val="360"/>
                        </a:spcBef>
                      </a:pPr>
                      <a:endParaRPr lang="en-GB" sz="1200" b="1" dirty="0">
                        <a:solidFill>
                          <a:schemeClr val="tx1"/>
                        </a:solidFill>
                        <a:latin typeface="Arial Unicode MS" panose="020B0604020202020204" charset="-122"/>
                        <a:ea typeface="+mn-ea"/>
                        <a:cs typeface="Arial Unicode MS" panose="020B0604020202020204" charset="-122"/>
                      </a:endParaRPr>
                    </a:p>
                    <a:p>
                      <a:pPr marL="92075" indent="0" algn="ctr">
                        <a:lnSpc>
                          <a:spcPct val="100000"/>
                        </a:lnSpc>
                        <a:spcBef>
                          <a:spcPts val="360"/>
                        </a:spcBef>
                      </a:pPr>
                      <a:r>
                        <a:rPr lang="en-GB" sz="1200" b="1" dirty="0">
                          <a:solidFill>
                            <a:schemeClr val="tx1"/>
                          </a:solidFill>
                          <a:latin typeface="Arial Unicode MS" panose="020B0604020202020204" charset="-122"/>
                          <a:ea typeface="+mn-ea"/>
                          <a:cs typeface="Arial Unicode MS" panose="020B0604020202020204" charset="-122"/>
                          <a:sym typeface="+mn-ea"/>
                        </a:rPr>
                        <a:t>CONTRIBUIÇÕES E ESTRATÉGIAS</a:t>
                      </a:r>
                      <a:endParaRPr lang="en-GB" sz="1200" b="1" dirty="0">
                        <a:solidFill>
                          <a:schemeClr val="tx1"/>
                        </a:solidFill>
                        <a:latin typeface="Arial Unicode MS" panose="020B0604020202020204" charset="-122"/>
                        <a:ea typeface="+mn-ea"/>
                        <a:cs typeface="Arial Unicode MS" panose="020B0604020202020204" charset="-122"/>
                      </a:endParaRPr>
                    </a:p>
                  </a:txBody>
                  <a:tcPr marL="0" marR="0" marT="127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92075" indent="0">
                        <a:lnSpc>
                          <a:spcPct val="100000"/>
                        </a:lnSpc>
                        <a:spcBef>
                          <a:spcPts val="360"/>
                        </a:spcBef>
                      </a:pPr>
                      <a:endParaRPr sz="1200" b="1" dirty="0">
                        <a:solidFill>
                          <a:schemeClr val="tx1"/>
                        </a:solidFill>
                        <a:latin typeface="Arial Unicode MS" panose="020B0604020202020204" charset="-122"/>
                        <a:ea typeface="+mn-ea"/>
                        <a:cs typeface="Arial Unicode MS" panose="020B0604020202020204" charset="-122"/>
                      </a:endParaRPr>
                    </a:p>
                    <a:p>
                      <a:pPr marL="92075" indent="0" algn="ctr">
                        <a:lnSpc>
                          <a:spcPct val="100000"/>
                        </a:lnSpc>
                        <a:spcBef>
                          <a:spcPts val="360"/>
                        </a:spcBef>
                      </a:pPr>
                      <a:r>
                        <a:rPr sz="1200" b="1" dirty="0">
                          <a:solidFill>
                            <a:schemeClr val="tx1"/>
                          </a:solidFill>
                          <a:latin typeface="Arial Unicode MS" panose="020B0604020202020204" charset="-122"/>
                          <a:ea typeface="+mn-ea"/>
                          <a:cs typeface="Arial Unicode MS" panose="020B0604020202020204" charset="-122"/>
                          <a:sym typeface="+mn-ea"/>
                        </a:rPr>
                        <a:t>O QUE OUVIMOS?</a:t>
                      </a:r>
                      <a:endParaRPr sz="1200" b="1" dirty="0">
                        <a:solidFill>
                          <a:schemeClr val="tx1"/>
                        </a:solidFill>
                        <a:latin typeface="Arial Unicode MS" panose="020B0604020202020204" charset="-122"/>
                        <a:ea typeface="+mn-ea"/>
                        <a:cs typeface="Arial Unicode MS" panose="020B0604020202020204" charset="-122"/>
                      </a:endParaRPr>
                    </a:p>
                  </a:txBody>
                  <a:tcPr marL="0" marR="0" marT="127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0"/>
                  </a:ext>
                </a:extLst>
              </a:tr>
              <a:tr h="3630168">
                <a:tc>
                  <a:txBody>
                    <a:bodyPr/>
                    <a:lstStyle/>
                    <a:p>
                      <a:pPr marL="88265">
                        <a:lnSpc>
                          <a:spcPct val="100000"/>
                        </a:lnSpc>
                        <a:spcBef>
                          <a:spcPts val="865"/>
                        </a:spcBef>
                      </a:pPr>
                      <a:r>
                        <a:rPr sz="1200" b="1" spc="0" baseline="0" dirty="0">
                          <a:latin typeface="Arial" panose="020B0604020202020204"/>
                          <a:cs typeface="Arial" panose="020B0604020202020204"/>
                        </a:rPr>
                        <a:t>C</a:t>
                      </a:r>
                      <a:r>
                        <a:rPr lang="en-US" sz="1200" b="1" spc="0" baseline="0" dirty="0">
                          <a:latin typeface="Arial" panose="020B0604020202020204"/>
                          <a:cs typeface="Arial" panose="020B0604020202020204"/>
                        </a:rPr>
                        <a:t> </a:t>
                      </a:r>
                      <a:r>
                        <a:rPr sz="1200" b="1" spc="0" baseline="0" dirty="0">
                          <a:latin typeface="Arial" panose="020B0604020202020204"/>
                          <a:cs typeface="Arial" panose="020B0604020202020204"/>
                        </a:rPr>
                        <a:t>– Conectar</a:t>
                      </a:r>
                    </a:p>
                    <a:p>
                      <a:pPr marL="88265">
                        <a:lnSpc>
                          <a:spcPct val="100000"/>
                        </a:lnSpc>
                        <a:spcBef>
                          <a:spcPts val="865"/>
                        </a:spcBef>
                      </a:pPr>
                      <a:r>
                        <a:rPr sz="1200" b="0" i="1" spc="0" baseline="0" dirty="0">
                          <a:latin typeface="Arial" panose="020B0604020202020204"/>
                          <a:cs typeface="Arial" panose="020B0604020202020204"/>
                        </a:rPr>
                        <a:t>Tornar o caminho do aprendizado explícito, ligando as contribuições/conhecimento/recursos/experiências além do diálogo imediato.</a:t>
                      </a:r>
                    </a:p>
                  </a:txBody>
                  <a:tcPr marL="0" marR="0" marT="109855" marB="0">
                    <a:lnL w="6095">
                      <a:solidFill>
                        <a:srgbClr val="000080"/>
                      </a:solidFill>
                      <a:prstDash val="solid"/>
                    </a:lnL>
                    <a:lnR w="6096">
                      <a:solidFill>
                        <a:srgbClr val="000080"/>
                      </a:solidFill>
                      <a:prstDash val="solid"/>
                    </a:lnR>
                    <a:lnT w="6096" cap="flat" cmpd="sng" algn="ctr">
                      <a:solidFill>
                        <a:srgbClr val="000080"/>
                      </a:solidFill>
                      <a:prstDash val="solid"/>
                      <a:round/>
                      <a:headEnd type="none" w="med" len="med"/>
                      <a:tailEnd type="none" w="med" len="med"/>
                    </a:lnT>
                    <a:lnB w="6096">
                      <a:solidFill>
                        <a:srgbClr val="000080"/>
                      </a:solidFill>
                      <a:prstDash val="solid"/>
                    </a:lnB>
                  </a:tcPr>
                </a:tc>
                <a:tc>
                  <a:txBody>
                    <a:bodyPr/>
                    <a:lstStyle/>
                    <a:p>
                      <a:pPr marL="259715" marR="339090" indent="-171450">
                        <a:lnSpc>
                          <a:spcPct val="104000"/>
                        </a:lnSpc>
                        <a:spcBef>
                          <a:spcPts val="855"/>
                        </a:spcBef>
                        <a:spcAft>
                          <a:spcPts val="700"/>
                        </a:spcAft>
                        <a:buFont typeface="Arial" panose="020B0604020202020204" pitchFamily="34" charset="0"/>
                        <a:buChar char="•"/>
                        <a:tabLst>
                          <a:tab pos="184785" algn="l"/>
                        </a:tabLst>
                      </a:pPr>
                      <a:r>
                        <a:rPr sz="1200" spc="0" baseline="0" dirty="0">
                          <a:latin typeface="Arial" panose="020B0604020202020204"/>
                          <a:cs typeface="Arial" panose="020B0604020202020204"/>
                        </a:rPr>
                        <a:t>Fazer referência às contribuições anteriores ou sinalizar futuras solicitações.</a:t>
                      </a:r>
                    </a:p>
                    <a:p>
                      <a:pPr marL="259715" marR="339090" indent="-171450">
                        <a:lnSpc>
                          <a:spcPct val="104000"/>
                        </a:lnSpc>
                        <a:spcBef>
                          <a:spcPts val="855"/>
                        </a:spcBef>
                        <a:spcAft>
                          <a:spcPts val="700"/>
                        </a:spcAft>
                        <a:buFont typeface="Arial" panose="020B0604020202020204" pitchFamily="34" charset="0"/>
                        <a:buChar char="•"/>
                        <a:tabLst>
                          <a:tab pos="184785" algn="l"/>
                        </a:tabLst>
                      </a:pPr>
                      <a:r>
                        <a:rPr sz="1200" spc="0" baseline="0" dirty="0">
                          <a:latin typeface="Arial" panose="020B0604020202020204"/>
                          <a:cs typeface="Arial" panose="020B0604020202020204"/>
                        </a:rPr>
                        <a:t>Fazer referência a atividades ou artefatos relevantes, seja para frente ou para trás.</a:t>
                      </a:r>
                    </a:p>
                    <a:p>
                      <a:pPr marL="259715" marR="339090" indent="-171450">
                        <a:lnSpc>
                          <a:spcPct val="104000"/>
                        </a:lnSpc>
                        <a:spcBef>
                          <a:spcPts val="855"/>
                        </a:spcBef>
                        <a:spcAft>
                          <a:spcPts val="700"/>
                        </a:spcAft>
                        <a:buFont typeface="Arial" panose="020B0604020202020204" pitchFamily="34" charset="0"/>
                        <a:buChar char="•"/>
                        <a:tabLst>
                          <a:tab pos="184785" algn="l"/>
                        </a:tabLst>
                      </a:pPr>
                      <a:r>
                        <a:rPr sz="1200" spc="0" baseline="0" dirty="0">
                          <a:latin typeface="Arial" panose="020B0604020202020204"/>
                          <a:cs typeface="Arial" panose="020B0604020202020204"/>
                        </a:rPr>
                        <a:t>Fazer referência a contextos mais amplos além da sala de aula ou ao conhecimento anterior/experiências/</a:t>
                      </a:r>
                      <a:r>
                        <a:rPr sz="1200" spc="0" baseline="0" dirty="0" err="1">
                          <a:latin typeface="Arial" panose="020B0604020202020204"/>
                          <a:cs typeface="Arial" panose="020B0604020202020204"/>
                        </a:rPr>
                        <a:t>recursos</a:t>
                      </a:r>
                      <a:r>
                        <a:rPr sz="1200" spc="0" baseline="0" dirty="0">
                          <a:latin typeface="Arial" panose="020B0604020202020204"/>
                          <a:cs typeface="Arial" panose="020B0604020202020204"/>
                        </a:rPr>
                        <a:t> </a:t>
                      </a:r>
                      <a:r>
                        <a:rPr lang="pt-BR" sz="1200" spc="0" baseline="0" dirty="0">
                          <a:latin typeface="Arial" panose="020B0604020202020204"/>
                          <a:cs typeface="Arial" panose="020B0604020202020204"/>
                        </a:rPr>
                        <a:t>(incluindo evidências externas, experiências pessoais e a vida cotidiana)</a:t>
                      </a:r>
                      <a:endParaRPr sz="1200" spc="0" baseline="0" dirty="0">
                        <a:latin typeface="Arial" panose="020B0604020202020204"/>
                        <a:cs typeface="Arial" panose="020B0604020202020204"/>
                      </a:endParaRPr>
                    </a:p>
                  </a:txBody>
                  <a:tcPr marL="0" marR="0" marT="108585" marB="0">
                    <a:lnL w="6096">
                      <a:solidFill>
                        <a:srgbClr val="000080"/>
                      </a:solidFill>
                      <a:prstDash val="solid"/>
                    </a:lnL>
                    <a:lnR w="6096">
                      <a:solidFill>
                        <a:srgbClr val="000080"/>
                      </a:solidFill>
                      <a:prstDash val="solid"/>
                    </a:lnR>
                    <a:lnT w="6096" cap="flat" cmpd="sng" algn="ctr">
                      <a:solidFill>
                        <a:srgbClr val="000080"/>
                      </a:solidFill>
                      <a:prstDash val="solid"/>
                      <a:round/>
                      <a:headEnd type="none" w="med" len="med"/>
                      <a:tailEnd type="none" w="med" len="med"/>
                    </a:lnT>
                    <a:lnB w="6096">
                      <a:solidFill>
                        <a:srgbClr val="000080"/>
                      </a:solidFill>
                      <a:prstDash val="solid"/>
                    </a:lnB>
                  </a:tcPr>
                </a:tc>
                <a:tc>
                  <a:txBody>
                    <a:bodyPr/>
                    <a:lstStyle/>
                    <a:p>
                      <a:pPr marL="144145">
                        <a:lnSpc>
                          <a:spcPct val="110000"/>
                        </a:lnSpc>
                        <a:spcBef>
                          <a:spcPts val="865"/>
                        </a:spcBef>
                      </a:pPr>
                      <a:r>
                        <a:rPr lang="en-US" sz="1150" b="1" spc="0" baseline="0" dirty="0">
                          <a:latin typeface="Arial" panose="020B0604020202020204"/>
                          <a:cs typeface="Arial" panose="020B0604020202020204"/>
                        </a:rPr>
                        <a:t>Palavras-Chave Possíveis para Procurar:</a:t>
                      </a:r>
                    </a:p>
                    <a:p>
                      <a:pPr marL="144145">
                        <a:lnSpc>
                          <a:spcPct val="110000"/>
                        </a:lnSpc>
                        <a:spcBef>
                          <a:spcPts val="865"/>
                        </a:spcBef>
                      </a:pPr>
                      <a:r>
                        <a:rPr lang="en-US" sz="1150" b="0" spc="0" baseline="0" dirty="0">
                          <a:latin typeface="Arial" panose="020B0604020202020204"/>
                          <a:cs typeface="Arial" panose="020B0604020202020204"/>
                        </a:rPr>
                        <a:t>'última aula', 'anterior', 'me lembra de', 'próxima aula', 'relacionado a', 'em sua casa'</a:t>
                      </a:r>
                    </a:p>
                    <a:p>
                      <a:pPr marL="144145">
                        <a:lnSpc>
                          <a:spcPct val="110000"/>
                        </a:lnSpc>
                        <a:spcBef>
                          <a:spcPts val="865"/>
                        </a:spcBef>
                      </a:pPr>
                      <a:r>
                        <a:rPr lang="en-US" sz="1150" b="1" spc="0" baseline="0" dirty="0">
                          <a:latin typeface="Arial" panose="020B0604020202020204"/>
                          <a:cs typeface="Arial" panose="020B0604020202020204"/>
                        </a:rPr>
                        <a:t>Exemplos:</a:t>
                      </a:r>
                    </a:p>
                    <a:p>
                      <a:pPr marL="144145" indent="0" eaLnBrk="1" fontAlgn="auto" latinLnBrk="0" hangingPunct="1">
                        <a:lnSpc>
                          <a:spcPct val="110000"/>
                        </a:lnSpc>
                        <a:spcBef>
                          <a:spcPts val="200"/>
                        </a:spcBef>
                      </a:pPr>
                      <a:r>
                        <a:rPr lang="en-US" sz="1150" b="0" spc="0" baseline="0" dirty="0">
                          <a:latin typeface="Arial" panose="020B0604020202020204"/>
                          <a:cs typeface="Arial" panose="020B0604020202020204"/>
                        </a:rPr>
                        <a:t>É como quando fizemos/aprendemos...</a:t>
                      </a:r>
                    </a:p>
                    <a:p>
                      <a:pPr marL="144145" indent="0" eaLnBrk="1" fontAlgn="auto" latinLnBrk="0" hangingPunct="1">
                        <a:lnSpc>
                          <a:spcPct val="110000"/>
                        </a:lnSpc>
                        <a:spcBef>
                          <a:spcPts val="200"/>
                        </a:spcBef>
                      </a:pPr>
                      <a:r>
                        <a:rPr lang="en-US" sz="1150" b="0" spc="0" baseline="0" dirty="0">
                          <a:latin typeface="Arial" panose="020B0604020202020204"/>
                          <a:cs typeface="Arial" panose="020B0604020202020204"/>
                        </a:rPr>
                        <a:t>Como a lição de hoje está relacionada à lição anterior?</a:t>
                      </a:r>
                    </a:p>
                    <a:p>
                      <a:pPr marL="144145" indent="0" eaLnBrk="1" fontAlgn="auto" latinLnBrk="0" hangingPunct="1">
                        <a:lnSpc>
                          <a:spcPct val="110000"/>
                        </a:lnSpc>
                        <a:spcBef>
                          <a:spcPts val="200"/>
                        </a:spcBef>
                      </a:pPr>
                      <a:r>
                        <a:rPr lang="en-US" sz="1150" b="0" spc="0" baseline="0" dirty="0">
                          <a:latin typeface="Arial" panose="020B0604020202020204"/>
                          <a:cs typeface="Arial" panose="020B0604020202020204"/>
                        </a:rPr>
                        <a:t>Quem se lembra do experimento que fizemos mantendo plantas no escuro?</a:t>
                      </a:r>
                    </a:p>
                    <a:p>
                      <a:pPr marL="144145" indent="0" eaLnBrk="1" fontAlgn="auto" latinLnBrk="0" hangingPunct="1">
                        <a:lnSpc>
                          <a:spcPct val="110000"/>
                        </a:lnSpc>
                        <a:spcBef>
                          <a:spcPts val="200"/>
                        </a:spcBef>
                      </a:pPr>
                      <a:r>
                        <a:rPr lang="en-US" sz="1150" b="0" spc="0" baseline="0" dirty="0">
                          <a:latin typeface="Arial" panose="020B0604020202020204"/>
                          <a:cs typeface="Arial" panose="020B0604020202020204"/>
                        </a:rPr>
                        <a:t>No final da aula, vou pedir que você escreva o que acha que aconteceu e por quê.</a:t>
                      </a:r>
                    </a:p>
                    <a:p>
                      <a:pPr marL="144145" indent="0" eaLnBrk="1" fontAlgn="auto" latinLnBrk="0" hangingPunct="1">
                        <a:lnSpc>
                          <a:spcPct val="110000"/>
                        </a:lnSpc>
                        <a:spcBef>
                          <a:spcPts val="200"/>
                        </a:spcBef>
                      </a:pPr>
                      <a:r>
                        <a:rPr lang="en-US" sz="1150" b="0" spc="0" baseline="0" dirty="0">
                          <a:latin typeface="Arial" panose="020B0604020202020204"/>
                          <a:cs typeface="Arial" panose="020B0604020202020204"/>
                        </a:rPr>
                        <a:t>Quem visitou o museu de ciências e pode nos contar o que viu?</a:t>
                      </a:r>
                    </a:p>
                    <a:p>
                      <a:pPr marL="144145" indent="0" eaLnBrk="1" fontAlgn="auto" latinLnBrk="0" hangingPunct="1">
                        <a:lnSpc>
                          <a:spcPct val="110000"/>
                        </a:lnSpc>
                        <a:spcBef>
                          <a:spcPts val="200"/>
                        </a:spcBef>
                      </a:pPr>
                      <a:r>
                        <a:rPr lang="en-US" sz="1150" b="0" spc="0" baseline="0" dirty="0">
                          <a:latin typeface="Arial" panose="020B0604020202020204"/>
                          <a:cs typeface="Arial" panose="020B0604020202020204"/>
                        </a:rPr>
                        <a:t>Eu sei muito sobre equitação porque tenho meu próprio cavalo.</a:t>
                      </a:r>
                    </a:p>
                    <a:p>
                      <a:pPr marL="144145" indent="0" eaLnBrk="1" fontAlgn="auto" latinLnBrk="0" hangingPunct="1">
                        <a:lnSpc>
                          <a:spcPct val="110000"/>
                        </a:lnSpc>
                        <a:spcBef>
                          <a:spcPts val="200"/>
                        </a:spcBef>
                      </a:pPr>
                      <a:r>
                        <a:rPr lang="en-US" sz="1150" b="0" spc="0" baseline="0" dirty="0">
                          <a:latin typeface="Arial" panose="020B0604020202020204"/>
                          <a:cs typeface="Arial" panose="020B0604020202020204"/>
                        </a:rPr>
                        <a:t>Você acha que pode encontrar criaturas semelhantes no solo do seu próprio jardim?</a:t>
                      </a:r>
                    </a:p>
                    <a:p>
                      <a:pPr marL="144145" indent="0" eaLnBrk="1" fontAlgn="auto" latinLnBrk="0" hangingPunct="1">
                        <a:lnSpc>
                          <a:spcPct val="110000"/>
                        </a:lnSpc>
                        <a:spcBef>
                          <a:spcPts val="200"/>
                        </a:spcBef>
                      </a:pPr>
                      <a:r>
                        <a:rPr lang="en-US" sz="1150" b="0" spc="0" baseline="0" dirty="0">
                          <a:latin typeface="Arial" panose="020B0604020202020204"/>
                          <a:cs typeface="Arial" panose="020B0604020202020204"/>
                        </a:rPr>
                        <a:t>Você viu algo nas notícias que se refere ao clima ou ao tempo?</a:t>
                      </a:r>
                    </a:p>
                    <a:p>
                      <a:pPr marL="144145" indent="0" eaLnBrk="1" fontAlgn="auto" latinLnBrk="0" hangingPunct="1">
                        <a:lnSpc>
                          <a:spcPct val="110000"/>
                        </a:lnSpc>
                        <a:spcBef>
                          <a:spcPts val="200"/>
                        </a:spcBef>
                      </a:pPr>
                      <a:r>
                        <a:rPr lang="en-US" sz="1150" b="0" spc="0" baseline="0" dirty="0">
                          <a:latin typeface="Arial" panose="020B0604020202020204"/>
                          <a:cs typeface="Arial" panose="020B0604020202020204"/>
                        </a:rPr>
                        <a:t>Há alguma informação nos capítulos anteriores que seja útil?</a:t>
                      </a:r>
                    </a:p>
                  </a:txBody>
                  <a:tcPr marL="0" marR="0" marT="109855" marB="0">
                    <a:lnL w="6096">
                      <a:solidFill>
                        <a:srgbClr val="000080"/>
                      </a:solidFill>
                      <a:prstDash val="solid"/>
                    </a:lnL>
                    <a:lnR w="6096">
                      <a:solidFill>
                        <a:srgbClr val="000080"/>
                      </a:solidFill>
                      <a:prstDash val="solid"/>
                    </a:lnR>
                    <a:lnT w="6096" cap="flat" cmpd="sng" algn="ctr">
                      <a:solidFill>
                        <a:srgbClr val="000080"/>
                      </a:solidFill>
                      <a:prstDash val="solid"/>
                      <a:round/>
                      <a:headEnd type="none" w="med" len="med"/>
                      <a:tailEnd type="none" w="med" len="med"/>
                    </a:lnT>
                    <a:lnB w="6096">
                      <a:solidFill>
                        <a:srgbClr val="000080"/>
                      </a:solidFill>
                      <a:prstDash val="solid"/>
                    </a:lnB>
                  </a:tcPr>
                </a:tc>
                <a:extLst>
                  <a:ext uri="{0D108BD9-81ED-4DB2-BD59-A6C34878D82A}">
                    <a16:rowId xmlns:a16="http://schemas.microsoft.com/office/drawing/2014/main" val="10001"/>
                  </a:ext>
                </a:extLst>
              </a:tr>
              <a:tr h="2572512">
                <a:tc>
                  <a:txBody>
                    <a:bodyPr/>
                    <a:lstStyle/>
                    <a:p>
                      <a:pPr marL="88265" marR="324485">
                        <a:lnSpc>
                          <a:spcPct val="101000"/>
                        </a:lnSpc>
                        <a:spcBef>
                          <a:spcPts val="855"/>
                        </a:spcBef>
                      </a:pPr>
                      <a:r>
                        <a:rPr lang="en-US" sz="1200" b="1" spc="0" baseline="0" dirty="0">
                          <a:latin typeface="Arial" panose="020B0604020202020204"/>
                          <a:cs typeface="Arial" panose="020B0604020202020204"/>
                        </a:rPr>
                        <a:t>O</a:t>
                      </a:r>
                      <a:r>
                        <a:rPr sz="1200" b="1" spc="0" baseline="0" dirty="0">
                          <a:latin typeface="Arial" panose="020B0604020202020204"/>
                          <a:cs typeface="Arial" panose="020B0604020202020204"/>
                        </a:rPr>
                        <a:t> – Orientar a Direção do Diálogo ou Atividade</a:t>
                      </a:r>
                    </a:p>
                    <a:p>
                      <a:pPr marL="88265" marR="85090">
                        <a:lnSpc>
                          <a:spcPct val="101000"/>
                        </a:lnSpc>
                        <a:spcBef>
                          <a:spcPts val="275"/>
                        </a:spcBef>
                      </a:pPr>
                      <a:r>
                        <a:rPr sz="1200" b="0" i="1" spc="0" baseline="0" dirty="0">
                          <a:latin typeface="Arial" panose="020B0604020202020204"/>
                          <a:cs typeface="Arial" panose="020B0604020202020204"/>
                        </a:rPr>
                        <a:t>Assumir a responsabilidade por moldar a atividade ou direcionar o diálogo na direção desejada ou usar outras estratégias de apoio para sustentar o diálogo ou aprendizado.</a:t>
                      </a:r>
                    </a:p>
                    <a:p>
                      <a:pPr marL="88265" marR="85090">
                        <a:lnSpc>
                          <a:spcPct val="101000"/>
                        </a:lnSpc>
                        <a:spcBef>
                          <a:spcPts val="275"/>
                        </a:spcBef>
                      </a:pPr>
                      <a:r>
                        <a:rPr sz="1200" b="1" spc="0" baseline="0" dirty="0">
                          <a:latin typeface="Arial" panose="020B0604020202020204"/>
                          <a:cs typeface="Arial" panose="020B0604020202020204"/>
                        </a:rPr>
                        <a:t>(Esta categoria geral captura contribuições que apoiam o fluxo do diálogo e podem aumentar a participação dos alunos.)</a:t>
                      </a:r>
                    </a:p>
                  </a:txBody>
                  <a:tcPr marL="0" marR="0" marT="108585" marB="0">
                    <a:lnL w="6095">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tc>
                  <a:txBody>
                    <a:bodyPr/>
                    <a:lstStyle/>
                    <a:p>
                      <a:pPr marL="259715" indent="-171450">
                        <a:lnSpc>
                          <a:spcPct val="100000"/>
                        </a:lnSpc>
                        <a:spcBef>
                          <a:spcPts val="915"/>
                        </a:spcBef>
                        <a:spcAft>
                          <a:spcPts val="700"/>
                        </a:spcAft>
                        <a:buFont typeface="Arial" panose="020B0604020202020204" pitchFamily="34" charset="0"/>
                        <a:buChar char="•"/>
                        <a:tabLst>
                          <a:tab pos="184785" algn="l"/>
                        </a:tabLst>
                      </a:pPr>
                      <a:r>
                        <a:rPr sz="1200" spc="0" baseline="0" dirty="0">
                          <a:latin typeface="Arial" panose="020B0604020202020204"/>
                          <a:cs typeface="Arial" panose="020B0604020202020204"/>
                        </a:rPr>
                        <a:t>Incentivar o diálogo entre os alunos.</a:t>
                      </a:r>
                    </a:p>
                    <a:p>
                      <a:pPr marL="259715" indent="-171450">
                        <a:lnSpc>
                          <a:spcPct val="100000"/>
                        </a:lnSpc>
                        <a:spcBef>
                          <a:spcPts val="915"/>
                        </a:spcBef>
                        <a:spcAft>
                          <a:spcPts val="700"/>
                        </a:spcAft>
                        <a:buFont typeface="Arial" panose="020B0604020202020204" pitchFamily="34" charset="0"/>
                        <a:buChar char="•"/>
                        <a:tabLst>
                          <a:tab pos="184785" algn="l"/>
                        </a:tabLst>
                      </a:pPr>
                      <a:r>
                        <a:rPr sz="1200" spc="0" baseline="0" dirty="0">
                          <a:latin typeface="Arial" panose="020B0604020202020204"/>
                          <a:cs typeface="Arial" panose="020B0604020202020204"/>
                        </a:rPr>
                        <a:t>Oferecer tempo para reflexão.</a:t>
                      </a:r>
                    </a:p>
                    <a:p>
                      <a:pPr marL="259715" indent="-171450">
                        <a:lnSpc>
                          <a:spcPct val="100000"/>
                        </a:lnSpc>
                        <a:spcBef>
                          <a:spcPts val="915"/>
                        </a:spcBef>
                        <a:spcAft>
                          <a:spcPts val="700"/>
                        </a:spcAft>
                        <a:buFont typeface="Arial" panose="020B0604020202020204" pitchFamily="34" charset="0"/>
                        <a:buChar char="•"/>
                        <a:tabLst>
                          <a:tab pos="184785" algn="l"/>
                        </a:tabLst>
                      </a:pPr>
                      <a:r>
                        <a:rPr sz="1200" spc="0" baseline="0" dirty="0">
                          <a:latin typeface="Arial" panose="020B0604020202020204"/>
                          <a:cs typeface="Arial" panose="020B0604020202020204"/>
                        </a:rPr>
                        <a:t>Propor possíveis caminhos de ação ou investigação.</a:t>
                      </a:r>
                    </a:p>
                  </a:txBody>
                  <a:tcPr marL="0" marR="0" marT="116205" marB="0">
                    <a:lnL w="6096">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tc>
                  <a:txBody>
                    <a:bodyPr/>
                    <a:lstStyle/>
                    <a:p>
                      <a:pPr marL="88265">
                        <a:lnSpc>
                          <a:spcPct val="100000"/>
                        </a:lnSpc>
                        <a:spcBef>
                          <a:spcPts val="865"/>
                        </a:spcBef>
                      </a:pPr>
                      <a:r>
                        <a:rPr sz="1150" b="1" spc="0" baseline="0" dirty="0">
                          <a:latin typeface="Arial" panose="020B0604020202020204"/>
                          <a:cs typeface="Arial" panose="020B0604020202020204"/>
                        </a:rPr>
                        <a:t>Palavras-Chave Possíveis para Procurar:</a:t>
                      </a:r>
                    </a:p>
                    <a:p>
                      <a:pPr marL="88265">
                        <a:lnSpc>
                          <a:spcPct val="100000"/>
                        </a:lnSpc>
                        <a:spcBef>
                          <a:spcPts val="865"/>
                        </a:spcBef>
                      </a:pPr>
                      <a:r>
                        <a:rPr sz="1150" b="0" spc="0" baseline="0" dirty="0">
                          <a:latin typeface="Arial" panose="020B0604020202020204"/>
                          <a:cs typeface="Arial" panose="020B0604020202020204"/>
                        </a:rPr>
                        <a:t>'Que tal', 'foco', 'concentrar-se em', 'vamos tentar', 'sem pressa'</a:t>
                      </a:r>
                    </a:p>
                    <a:p>
                      <a:pPr marL="88265">
                        <a:lnSpc>
                          <a:spcPct val="100000"/>
                        </a:lnSpc>
                        <a:spcBef>
                          <a:spcPts val="865"/>
                        </a:spcBef>
                      </a:pPr>
                      <a:r>
                        <a:rPr sz="1150" b="1" spc="0" baseline="0" dirty="0">
                          <a:latin typeface="Arial" panose="020B0604020202020204"/>
                          <a:cs typeface="Arial" panose="020B0604020202020204"/>
                        </a:rPr>
                        <a:t>Exemplos:</a:t>
                      </a:r>
                    </a:p>
                    <a:p>
                      <a:pPr marL="88265" indent="0" eaLnBrk="1" fontAlgn="auto" latinLnBrk="0" hangingPunct="1">
                        <a:lnSpc>
                          <a:spcPct val="100000"/>
                        </a:lnSpc>
                        <a:spcBef>
                          <a:spcPts val="200"/>
                        </a:spcBef>
                      </a:pPr>
                      <a:r>
                        <a:rPr sz="1150" b="0" spc="0" baseline="0" dirty="0">
                          <a:latin typeface="Arial" panose="020B0604020202020204"/>
                          <a:cs typeface="Arial" panose="020B0604020202020204"/>
                        </a:rPr>
                        <a:t>Então, em resposta à pergunta, o que você descobriu? Você está pensando sobre...?</a:t>
                      </a:r>
                    </a:p>
                    <a:p>
                      <a:pPr marL="88265" indent="0" eaLnBrk="1" fontAlgn="auto" latinLnBrk="0" hangingPunct="1">
                        <a:lnSpc>
                          <a:spcPct val="100000"/>
                        </a:lnSpc>
                        <a:spcBef>
                          <a:spcPts val="200"/>
                        </a:spcBef>
                      </a:pPr>
                      <a:r>
                        <a:rPr sz="1150" b="0" spc="0" baseline="0" dirty="0">
                          <a:latin typeface="Arial" panose="020B0604020202020204"/>
                          <a:cs typeface="Arial" panose="020B0604020202020204"/>
                        </a:rPr>
                        <a:t>Não se preocupe, tente...</a:t>
                      </a:r>
                    </a:p>
                    <a:p>
                      <a:pPr marL="88265" indent="0" eaLnBrk="1" fontAlgn="auto" latinLnBrk="0" hangingPunct="1">
                        <a:lnSpc>
                          <a:spcPct val="100000"/>
                        </a:lnSpc>
                        <a:spcBef>
                          <a:spcPts val="200"/>
                        </a:spcBef>
                      </a:pPr>
                      <a:r>
                        <a:rPr sz="1150" b="0" spc="0" baseline="0" dirty="0">
                          <a:latin typeface="Arial" panose="020B0604020202020204"/>
                          <a:cs typeface="Arial" panose="020B0604020202020204"/>
                        </a:rPr>
                        <a:t>Vamos tentar somar em vez disso!</a:t>
                      </a:r>
                    </a:p>
                    <a:p>
                      <a:pPr marL="88265" indent="0" eaLnBrk="1" fontAlgn="auto" latinLnBrk="0" hangingPunct="1">
                        <a:lnSpc>
                          <a:spcPct val="100000"/>
                        </a:lnSpc>
                        <a:spcBef>
                          <a:spcPts val="200"/>
                        </a:spcBef>
                      </a:pPr>
                      <a:r>
                        <a:rPr sz="1150" b="0" spc="0" baseline="0" dirty="0">
                          <a:latin typeface="Arial" panose="020B0604020202020204"/>
                          <a:cs typeface="Arial" panose="020B0604020202020204"/>
                        </a:rPr>
                        <a:t>Leve o seu tempo e me avise quando tiver pensado em alguma coisa.</a:t>
                      </a:r>
                    </a:p>
                    <a:p>
                      <a:pPr marL="88265" indent="0" eaLnBrk="1" fontAlgn="auto" latinLnBrk="0" hangingPunct="1">
                        <a:lnSpc>
                          <a:spcPct val="100000"/>
                        </a:lnSpc>
                        <a:spcBef>
                          <a:spcPts val="200"/>
                        </a:spcBef>
                      </a:pPr>
                      <a:r>
                        <a:rPr sz="1150" b="0" spc="0" baseline="0" dirty="0">
                          <a:latin typeface="Arial" panose="020B0604020202020204"/>
                          <a:cs typeface="Arial" panose="020B0604020202020204"/>
                        </a:rPr>
                        <a:t>Por que você não explica para a Kelly o que estamos fazendo?</a:t>
                      </a:r>
                    </a:p>
                    <a:p>
                      <a:pPr marL="88265" indent="0" eaLnBrk="1" fontAlgn="auto" latinLnBrk="0" hangingPunct="1">
                        <a:lnSpc>
                          <a:spcPct val="100000"/>
                        </a:lnSpc>
                        <a:spcBef>
                          <a:spcPts val="200"/>
                        </a:spcBef>
                      </a:pPr>
                      <a:r>
                        <a:rPr sz="1150" b="0" spc="0" baseline="0" dirty="0">
                          <a:latin typeface="Arial" panose="020B0604020202020204"/>
                          <a:cs typeface="Arial" panose="020B0604020202020204"/>
                        </a:rPr>
                        <a:t>Em duplas, vocês podem discutir qual dessas fontes vocês acham que é o relato mais confiável da batalha.</a:t>
                      </a:r>
                    </a:p>
                    <a:p>
                      <a:pPr marL="88265" indent="0" eaLnBrk="1" fontAlgn="auto" latinLnBrk="0" hangingPunct="1">
                        <a:lnSpc>
                          <a:spcPct val="100000"/>
                        </a:lnSpc>
                        <a:spcBef>
                          <a:spcPts val="200"/>
                        </a:spcBef>
                      </a:pPr>
                      <a:r>
                        <a:rPr sz="1150" b="0" spc="0" baseline="0" dirty="0">
                          <a:latin typeface="Arial" panose="020B0604020202020204"/>
                          <a:cs typeface="Arial" panose="020B0604020202020204"/>
                        </a:rPr>
                        <a:t>O que Newton diria?</a:t>
                      </a:r>
                    </a:p>
                  </a:txBody>
                  <a:tcPr marL="0" marR="0" marT="109855" marB="0">
                    <a:lnL w="6096">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extLst>
                  <a:ext uri="{0D108BD9-81ED-4DB2-BD59-A6C34878D82A}">
                    <a16:rowId xmlns:a16="http://schemas.microsoft.com/office/drawing/2014/main" val="10002"/>
                  </a:ext>
                </a:extLst>
              </a:tr>
            </a:tbl>
          </a:graphicData>
        </a:graphic>
      </p:graphicFrame>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635" rIns="0" bIns="0" rtlCol="0">
            <a:spAutoFit/>
          </a:bodyPr>
          <a:lstStyle/>
          <a:p>
            <a:pPr marL="25400">
              <a:lnSpc>
                <a:spcPct val="100000"/>
              </a:lnSpc>
              <a:spcBef>
                <a:spcPts val="5"/>
              </a:spcBef>
            </a:pPr>
            <a:r>
              <a:rPr dirty="0"/>
              <a:t>37</a:t>
            </a:r>
          </a:p>
        </p:txBody>
      </p:sp>
      <p:graphicFrame>
        <p:nvGraphicFramePr>
          <p:cNvPr id="2" name="object 2"/>
          <p:cNvGraphicFramePr>
            <a:graphicFrameLocks noGrp="1"/>
          </p:cNvGraphicFramePr>
          <p:nvPr>
            <p:extLst>
              <p:ext uri="{D42A27DB-BD31-4B8C-83A1-F6EECF244321}">
                <p14:modId xmlns:p14="http://schemas.microsoft.com/office/powerpoint/2010/main" val="3842358955"/>
              </p:ext>
            </p:extLst>
          </p:nvPr>
        </p:nvGraphicFramePr>
        <p:xfrm>
          <a:off x="423552" y="636912"/>
          <a:ext cx="9784078" cy="4744713"/>
        </p:xfrm>
        <a:graphic>
          <a:graphicData uri="http://schemas.openxmlformats.org/drawingml/2006/table">
            <a:tbl>
              <a:tblPr firstRow="1" bandRow="1">
                <a:tableStyleId>{2D5ABB26-0587-4C30-8999-92F81FD0307C}</a:tableStyleId>
              </a:tblPr>
              <a:tblGrid>
                <a:gridCol w="2637148">
                  <a:extLst>
                    <a:ext uri="{9D8B030D-6E8A-4147-A177-3AD203B41FA5}">
                      <a16:colId xmlns:a16="http://schemas.microsoft.com/office/drawing/2014/main" val="20000"/>
                    </a:ext>
                  </a:extLst>
                </a:gridCol>
                <a:gridCol w="2974220">
                  <a:extLst>
                    <a:ext uri="{9D8B030D-6E8A-4147-A177-3AD203B41FA5}">
                      <a16:colId xmlns:a16="http://schemas.microsoft.com/office/drawing/2014/main" val="20001"/>
                    </a:ext>
                  </a:extLst>
                </a:gridCol>
                <a:gridCol w="4172710">
                  <a:extLst>
                    <a:ext uri="{9D8B030D-6E8A-4147-A177-3AD203B41FA5}">
                      <a16:colId xmlns:a16="http://schemas.microsoft.com/office/drawing/2014/main" val="20002"/>
                    </a:ext>
                  </a:extLst>
                </a:gridCol>
              </a:tblGrid>
              <a:tr h="935899">
                <a:tc>
                  <a:txBody>
                    <a:bodyPr/>
                    <a:lstStyle/>
                    <a:p>
                      <a:pPr marL="92075" indent="0">
                        <a:lnSpc>
                          <a:spcPct val="100000"/>
                        </a:lnSpc>
                        <a:spcBef>
                          <a:spcPts val="360"/>
                        </a:spcBef>
                      </a:pPr>
                      <a:endParaRPr lang="en-GB" sz="1200" b="1" dirty="0">
                        <a:latin typeface="Arial Unicode MS" panose="020B0604020202020204" charset="-122"/>
                        <a:cs typeface="Arial Unicode MS" panose="020B0604020202020204" charset="-122"/>
                        <a:sym typeface="+mn-ea"/>
                      </a:endParaRPr>
                    </a:p>
                    <a:p>
                      <a:pPr marL="92075" indent="0">
                        <a:lnSpc>
                          <a:spcPct val="100000"/>
                        </a:lnSpc>
                        <a:spcBef>
                          <a:spcPts val="360"/>
                        </a:spcBef>
                      </a:pPr>
                      <a:r>
                        <a:rPr lang="en-GB" sz="1200" b="1" dirty="0">
                          <a:latin typeface="Arial Unicode MS" panose="020B0604020202020204" charset="-122"/>
                          <a:cs typeface="Arial Unicode MS" panose="020B0604020202020204" charset="-122"/>
                          <a:sym typeface="+mn-ea"/>
                        </a:rPr>
                        <a:t>CATEGORIAS DE CODIFICAÇÃO</a:t>
                      </a:r>
                      <a:endParaRPr lang="en-GB" sz="1200" b="1" spc="0" baseline="0" dirty="0">
                        <a:latin typeface="Arial Unicode MS" panose="020B0604020202020204" charset="-122"/>
                        <a:cs typeface="Arial Unicode MS" panose="020B0604020202020204" charset="-122"/>
                      </a:endParaRPr>
                    </a:p>
                  </a:txBody>
                  <a:tcPr marL="0" marR="0" marT="1270"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92075" indent="0">
                        <a:lnSpc>
                          <a:spcPct val="100000"/>
                        </a:lnSpc>
                        <a:spcBef>
                          <a:spcPts val="360"/>
                        </a:spcBef>
                      </a:pPr>
                      <a:endParaRPr lang="en-GB" sz="1200" b="1" dirty="0">
                        <a:solidFill>
                          <a:schemeClr val="tx1"/>
                        </a:solidFill>
                        <a:latin typeface="Arial Unicode MS" panose="020B0604020202020204" charset="-122"/>
                        <a:ea typeface="+mn-ea"/>
                        <a:cs typeface="Arial Unicode MS" panose="020B0604020202020204" charset="-122"/>
                      </a:endParaRPr>
                    </a:p>
                    <a:p>
                      <a:pPr marL="92075" indent="0" algn="ctr">
                        <a:lnSpc>
                          <a:spcPct val="100000"/>
                        </a:lnSpc>
                        <a:spcBef>
                          <a:spcPts val="360"/>
                        </a:spcBef>
                      </a:pPr>
                      <a:r>
                        <a:rPr lang="en-GB" sz="1200" b="1" dirty="0">
                          <a:solidFill>
                            <a:schemeClr val="tx1"/>
                          </a:solidFill>
                          <a:latin typeface="Arial Unicode MS" panose="020B0604020202020204" charset="-122"/>
                          <a:ea typeface="+mn-ea"/>
                          <a:cs typeface="Arial Unicode MS" panose="020B0604020202020204" charset="-122"/>
                          <a:sym typeface="+mn-ea"/>
                        </a:rPr>
                        <a:t>CONTRIBUIÇÕES E ESTRATÉGIAS</a:t>
                      </a:r>
                      <a:endParaRPr lang="en-GB" sz="1200" b="1" dirty="0">
                        <a:solidFill>
                          <a:schemeClr val="tx1"/>
                        </a:solidFill>
                        <a:latin typeface="Arial Unicode MS" panose="020B0604020202020204" charset="-122"/>
                        <a:ea typeface="+mn-ea"/>
                        <a:cs typeface="Arial Unicode MS" panose="020B0604020202020204" charset="-122"/>
                      </a:endParaRPr>
                    </a:p>
                  </a:txBody>
                  <a:tcPr marL="0" marR="0" marT="127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92075" indent="0">
                        <a:lnSpc>
                          <a:spcPct val="100000"/>
                        </a:lnSpc>
                        <a:spcBef>
                          <a:spcPts val="360"/>
                        </a:spcBef>
                      </a:pPr>
                      <a:endParaRPr sz="1200" b="1" dirty="0">
                        <a:solidFill>
                          <a:schemeClr val="tx1"/>
                        </a:solidFill>
                        <a:latin typeface="Arial Unicode MS" panose="020B0604020202020204" charset="-122"/>
                        <a:ea typeface="+mn-ea"/>
                        <a:cs typeface="Arial Unicode MS" panose="020B0604020202020204" charset="-122"/>
                      </a:endParaRPr>
                    </a:p>
                    <a:p>
                      <a:pPr marL="92075" indent="0" algn="ctr">
                        <a:lnSpc>
                          <a:spcPct val="100000"/>
                        </a:lnSpc>
                        <a:spcBef>
                          <a:spcPts val="360"/>
                        </a:spcBef>
                      </a:pPr>
                      <a:r>
                        <a:rPr sz="1200" b="1" dirty="0">
                          <a:solidFill>
                            <a:schemeClr val="tx1"/>
                          </a:solidFill>
                          <a:latin typeface="Arial Unicode MS" panose="020B0604020202020204" charset="-122"/>
                          <a:ea typeface="+mn-ea"/>
                          <a:cs typeface="Arial Unicode MS" panose="020B0604020202020204" charset="-122"/>
                          <a:sym typeface="+mn-ea"/>
                        </a:rPr>
                        <a:t>O QUE OUVIMOS?</a:t>
                      </a:r>
                      <a:endParaRPr sz="1200" b="1" dirty="0">
                        <a:solidFill>
                          <a:schemeClr val="tx1"/>
                        </a:solidFill>
                        <a:latin typeface="Arial Unicode MS" panose="020B0604020202020204" charset="-122"/>
                        <a:ea typeface="+mn-ea"/>
                        <a:cs typeface="Arial Unicode MS" panose="020B0604020202020204" charset="-122"/>
                      </a:endParaRPr>
                    </a:p>
                  </a:txBody>
                  <a:tcPr marL="0" marR="0" marT="127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0"/>
                  </a:ext>
                </a:extLst>
              </a:tr>
              <a:tr h="3808814">
                <a:tc>
                  <a:txBody>
                    <a:bodyPr/>
                    <a:lstStyle/>
                    <a:p>
                      <a:pPr marL="88265" algn="just">
                        <a:lnSpc>
                          <a:spcPct val="100000"/>
                        </a:lnSpc>
                        <a:spcBef>
                          <a:spcPts val="865"/>
                        </a:spcBef>
                      </a:pPr>
                      <a:r>
                        <a:rPr sz="1200" b="1" spc="0" baseline="0" dirty="0">
                          <a:latin typeface="Arial" panose="020B0604020202020204" pitchFamily="34" charset="0"/>
                          <a:cs typeface="Arial" panose="020B0604020202020204" pitchFamily="34" charset="0"/>
                        </a:rPr>
                        <a:t>E – Expressar ou Convidar Ideias</a:t>
                      </a:r>
                    </a:p>
                    <a:p>
                      <a:pPr marL="88265" algn="just">
                        <a:lnSpc>
                          <a:spcPct val="100000"/>
                        </a:lnSpc>
                        <a:spcBef>
                          <a:spcPts val="865"/>
                        </a:spcBef>
                      </a:pPr>
                      <a:r>
                        <a:rPr sz="1200" b="0" i="1" spc="0" baseline="0" dirty="0">
                          <a:latin typeface="Arial" panose="020B0604020202020204" pitchFamily="34" charset="0"/>
                          <a:cs typeface="Arial" panose="020B0604020202020204" pitchFamily="34" charset="0"/>
                        </a:rPr>
                        <a:t>Oferecer ou convidar contribuições relevantes para abrir a discussão, aumentar a participação, iniciar ou aprofundar um diálogo</a:t>
                      </a:r>
                      <a:r>
                        <a:rPr sz="1200" b="0" spc="0" baseline="0" dirty="0">
                          <a:latin typeface="Arial" panose="020B0604020202020204" pitchFamily="34" charset="0"/>
                          <a:cs typeface="Arial" panose="020B0604020202020204" pitchFamily="34" charset="0"/>
                        </a:rPr>
                        <a:t>.</a:t>
                      </a:r>
                      <a:endParaRPr sz="1200" b="1" spc="0" baseline="0" dirty="0">
                        <a:latin typeface="Arial" panose="020B0604020202020204" pitchFamily="34" charset="0"/>
                        <a:cs typeface="Arial" panose="020B0604020202020204" pitchFamily="34" charset="0"/>
                      </a:endParaRPr>
                    </a:p>
                    <a:p>
                      <a:pPr marL="88265" algn="just">
                        <a:lnSpc>
                          <a:spcPct val="100000"/>
                        </a:lnSpc>
                        <a:spcBef>
                          <a:spcPts val="865"/>
                        </a:spcBef>
                      </a:pPr>
                      <a:r>
                        <a:rPr sz="1200" b="1" i="0" spc="0" baseline="0" dirty="0">
                          <a:latin typeface="Arial" panose="020B0604020202020204" pitchFamily="34" charset="0"/>
                          <a:cs typeface="Arial" panose="020B0604020202020204" pitchFamily="34" charset="0"/>
                        </a:rPr>
                        <a:t>(Esta categoria geral abrange contribuições e convites - não abordados por outras categorias - que estão relacionados e envolvem os alunos na atividade de aprendizado. Essas contribuições não são intrinsecamente dialógicas, mas sustentam a discussão.)</a:t>
                      </a:r>
                    </a:p>
                  </a:txBody>
                  <a:tcPr marL="0" marR="0" marT="109855" marB="0">
                    <a:lnL w="6095">
                      <a:solidFill>
                        <a:srgbClr val="000080"/>
                      </a:solidFill>
                      <a:prstDash val="solid"/>
                    </a:lnL>
                    <a:lnR w="6096">
                      <a:solidFill>
                        <a:srgbClr val="000080"/>
                      </a:solidFill>
                      <a:prstDash val="solid"/>
                    </a:lnR>
                    <a:lnT w="6096" cap="flat" cmpd="sng" algn="ctr">
                      <a:solidFill>
                        <a:srgbClr val="000080"/>
                      </a:solidFill>
                      <a:prstDash val="solid"/>
                      <a:round/>
                      <a:headEnd type="none" w="med" len="med"/>
                      <a:tailEnd type="none" w="med" len="med"/>
                    </a:lnT>
                    <a:lnB w="6096">
                      <a:solidFill>
                        <a:srgbClr val="000080"/>
                      </a:solidFill>
                      <a:prstDash val="solid"/>
                    </a:lnB>
                  </a:tcPr>
                </a:tc>
                <a:tc>
                  <a:txBody>
                    <a:bodyPr/>
                    <a:lstStyle/>
                    <a:p>
                      <a:pPr marL="177800" marR="96520" indent="-82550">
                        <a:lnSpc>
                          <a:spcPct val="121000"/>
                        </a:lnSpc>
                        <a:spcBef>
                          <a:spcPts val="580"/>
                        </a:spcBef>
                        <a:buFont typeface="Arial" panose="020B0604020202020204" pitchFamily="34" charset="0"/>
                        <a:buChar char="•"/>
                        <a:tabLst>
                          <a:tab pos="184785" algn="l"/>
                        </a:tabLst>
                      </a:pPr>
                      <a:r>
                        <a:rPr sz="1200" spc="0" baseline="0" dirty="0">
                          <a:latin typeface="Arial" panose="020B0604020202020204" pitchFamily="34" charset="0"/>
                          <a:cs typeface="Arial" panose="020B0604020202020204" pitchFamily="34" charset="0"/>
                        </a:rPr>
                        <a:t>Convidar opiniões, ideias, crenças ou exemplos sem referir-se ou construir sobre contribuições anteriores, geralmente por meio de perguntas abertas e gerais, ou envolvendo mais pessoas na troca sem explicitamente convidá-las a </a:t>
                      </a:r>
                      <a:r>
                        <a:rPr sz="1200" spc="0" baseline="0" dirty="0" err="1">
                          <a:latin typeface="Arial" panose="020B0604020202020204" pitchFamily="34" charset="0"/>
                          <a:cs typeface="Arial" panose="020B0604020202020204" pitchFamily="34" charset="0"/>
                        </a:rPr>
                        <a:t>construir</a:t>
                      </a:r>
                      <a:r>
                        <a:rPr sz="1200" spc="0" baseline="0" dirty="0">
                          <a:latin typeface="Arial" panose="020B0604020202020204" pitchFamily="34" charset="0"/>
                          <a:cs typeface="Arial" panose="020B0604020202020204" pitchFamily="34" charset="0"/>
                        </a:rPr>
                        <a:t>/</a:t>
                      </a:r>
                      <a:r>
                        <a:rPr lang="en-US" sz="1200" spc="0" baseline="0" dirty="0">
                          <a:latin typeface="Arial" panose="020B0604020202020204" pitchFamily="34" charset="0"/>
                          <a:cs typeface="Arial" panose="020B0604020202020204" pitchFamily="34" charset="0"/>
                        </a:rPr>
                        <a:t> </a:t>
                      </a:r>
                      <a:r>
                        <a:rPr sz="1200" spc="0" baseline="0" dirty="0" err="1">
                          <a:latin typeface="Arial" panose="020B0604020202020204" pitchFamily="34" charset="0"/>
                          <a:cs typeface="Arial" panose="020B0604020202020204" pitchFamily="34" charset="0"/>
                        </a:rPr>
                        <a:t>raciocinar</a:t>
                      </a:r>
                      <a:r>
                        <a:rPr sz="1200" spc="0" baseline="0" dirty="0">
                          <a:latin typeface="Arial" panose="020B0604020202020204" pitchFamily="34" charset="0"/>
                          <a:cs typeface="Arial" panose="020B0604020202020204" pitchFamily="34" charset="0"/>
                        </a:rPr>
                        <a:t>/</a:t>
                      </a:r>
                      <a:r>
                        <a:rPr lang="en-US" sz="1200" spc="0" baseline="0" dirty="0">
                          <a:latin typeface="Arial" panose="020B0604020202020204" pitchFamily="34" charset="0"/>
                          <a:cs typeface="Arial" panose="020B0604020202020204" pitchFamily="34" charset="0"/>
                        </a:rPr>
                        <a:t> </a:t>
                      </a:r>
                      <a:r>
                        <a:rPr sz="1200" spc="0" baseline="0" dirty="0" err="1">
                          <a:latin typeface="Arial" panose="020B0604020202020204" pitchFamily="34" charset="0"/>
                          <a:cs typeface="Arial" panose="020B0604020202020204" pitchFamily="34" charset="0"/>
                        </a:rPr>
                        <a:t>coordenar</a:t>
                      </a:r>
                      <a:r>
                        <a:rPr sz="1200" spc="0" baseline="0" dirty="0">
                          <a:latin typeface="Arial" panose="020B0604020202020204" pitchFamily="34" charset="0"/>
                          <a:cs typeface="Arial" panose="020B0604020202020204" pitchFamily="34" charset="0"/>
                        </a:rPr>
                        <a:t>/</a:t>
                      </a:r>
                      <a:r>
                        <a:rPr lang="en-US" sz="1200" spc="0" baseline="0" dirty="0">
                          <a:latin typeface="Arial" panose="020B0604020202020204" pitchFamily="34" charset="0"/>
                          <a:cs typeface="Arial" panose="020B0604020202020204" pitchFamily="34" charset="0"/>
                        </a:rPr>
                        <a:t> </a:t>
                      </a:r>
                      <a:r>
                        <a:rPr sz="1200" spc="0" baseline="0" dirty="0" err="1">
                          <a:latin typeface="Arial" panose="020B0604020202020204" pitchFamily="34" charset="0"/>
                          <a:cs typeface="Arial" panose="020B0604020202020204" pitchFamily="34" charset="0"/>
                        </a:rPr>
                        <a:t>questionar</a:t>
                      </a:r>
                      <a:r>
                        <a:rPr sz="1200" spc="0" baseline="0" dirty="0">
                          <a:latin typeface="Arial" panose="020B0604020202020204" pitchFamily="34" charset="0"/>
                          <a:cs typeface="Arial" panose="020B0604020202020204" pitchFamily="34" charset="0"/>
                        </a:rPr>
                        <a:t>.</a:t>
                      </a:r>
                    </a:p>
                    <a:p>
                      <a:pPr marL="177800" marR="137160" indent="-82550">
                        <a:lnSpc>
                          <a:spcPct val="121000"/>
                        </a:lnSpc>
                        <a:spcBef>
                          <a:spcPts val="580"/>
                        </a:spcBef>
                        <a:buFont typeface="Arial" panose="020B0604020202020204" pitchFamily="34" charset="0"/>
                        <a:buChar char="•"/>
                        <a:tabLst>
                          <a:tab pos="184785" algn="l"/>
                        </a:tabLst>
                      </a:pPr>
                      <a:r>
                        <a:rPr sz="1200" spc="0" baseline="0" dirty="0">
                          <a:latin typeface="Arial" panose="020B0604020202020204" pitchFamily="34" charset="0"/>
                          <a:cs typeface="Arial" panose="020B0604020202020204" pitchFamily="34" charset="0"/>
                        </a:rPr>
                        <a:t>Fazer uma contribuição relevante, incluindo respostas curtas a perguntas fechadas; apresentações em plenário; ideias estendidas não explicitamente relacionadas às contribuições anteriores; expressar uma opinião provocativa.</a:t>
                      </a:r>
                    </a:p>
                  </a:txBody>
                  <a:tcPr marL="0" marR="0" marT="111760" marB="0">
                    <a:lnL w="6096">
                      <a:solidFill>
                        <a:srgbClr val="000080"/>
                      </a:solidFill>
                      <a:prstDash val="solid"/>
                    </a:lnL>
                    <a:lnR w="6096">
                      <a:solidFill>
                        <a:srgbClr val="000080"/>
                      </a:solidFill>
                      <a:prstDash val="solid"/>
                    </a:lnR>
                    <a:lnT w="6096" cap="flat" cmpd="sng" algn="ctr">
                      <a:solidFill>
                        <a:srgbClr val="000080"/>
                      </a:solidFill>
                      <a:prstDash val="solid"/>
                      <a:round/>
                      <a:headEnd type="none" w="med" len="med"/>
                      <a:tailEnd type="none" w="med" len="med"/>
                    </a:lnT>
                    <a:lnB w="6096">
                      <a:solidFill>
                        <a:srgbClr val="000080"/>
                      </a:solidFill>
                      <a:prstDash val="solid"/>
                    </a:lnB>
                  </a:tcPr>
                </a:tc>
                <a:tc>
                  <a:txBody>
                    <a:bodyPr/>
                    <a:lstStyle/>
                    <a:p>
                      <a:pPr marL="88265">
                        <a:lnSpc>
                          <a:spcPct val="100000"/>
                        </a:lnSpc>
                        <a:spcBef>
                          <a:spcPts val="865"/>
                        </a:spcBef>
                      </a:pPr>
                      <a:r>
                        <a:rPr sz="1150" b="1" spc="0" baseline="0" dirty="0">
                          <a:latin typeface="Arial" panose="020B0604020202020204" pitchFamily="34" charset="0"/>
                          <a:cs typeface="Arial" panose="020B0604020202020204" pitchFamily="34" charset="0"/>
                        </a:rPr>
                        <a:t>Palavras-Chave Possíveis para Procurar:</a:t>
                      </a:r>
                    </a:p>
                    <a:p>
                      <a:pPr marL="88265">
                        <a:lnSpc>
                          <a:spcPct val="100000"/>
                        </a:lnSpc>
                        <a:spcBef>
                          <a:spcPts val="865"/>
                        </a:spcBef>
                      </a:pPr>
                      <a:r>
                        <a:rPr sz="1200" b="0" spc="0" baseline="0" dirty="0">
                          <a:latin typeface="Arial" panose="020B0604020202020204" pitchFamily="34" charset="0"/>
                          <a:cs typeface="Arial" panose="020B0604020202020204" pitchFamily="34" charset="0"/>
                        </a:rPr>
                        <a:t>'O que você acha sobre...?', 'Diga-me', 'suas ideias', 'minha opinião é...', 'suas ideias'</a:t>
                      </a:r>
                      <a:endParaRPr sz="1200" b="1" spc="0" baseline="0" dirty="0">
                        <a:latin typeface="Arial" panose="020B0604020202020204" pitchFamily="34" charset="0"/>
                        <a:cs typeface="Arial" panose="020B0604020202020204" pitchFamily="34" charset="0"/>
                      </a:endParaRPr>
                    </a:p>
                    <a:p>
                      <a:pPr marL="88265">
                        <a:lnSpc>
                          <a:spcPct val="100000"/>
                        </a:lnSpc>
                        <a:spcBef>
                          <a:spcPts val="865"/>
                        </a:spcBef>
                      </a:pPr>
                      <a:r>
                        <a:rPr sz="1150" b="1" spc="0" baseline="0" dirty="0">
                          <a:latin typeface="Arial" panose="020B0604020202020204" pitchFamily="34" charset="0"/>
                          <a:cs typeface="Arial" panose="020B0604020202020204" pitchFamily="34" charset="0"/>
                        </a:rPr>
                        <a:t>Exemplos:</a:t>
                      </a:r>
                    </a:p>
                    <a:p>
                      <a:pPr marL="88265" indent="0" eaLnBrk="1" fontAlgn="auto" latinLnBrk="0" hangingPunct="1">
                        <a:lnSpc>
                          <a:spcPct val="100000"/>
                        </a:lnSpc>
                        <a:spcBef>
                          <a:spcPts val="200"/>
                        </a:spcBef>
                      </a:pPr>
                      <a:r>
                        <a:rPr sz="1200" b="0" spc="0" baseline="0" dirty="0">
                          <a:latin typeface="Arial" panose="020B0604020202020204" pitchFamily="34" charset="0"/>
                          <a:cs typeface="Arial" panose="020B0604020202020204" pitchFamily="34" charset="0"/>
                        </a:rPr>
                        <a:t>O que você acha, Maria?</a:t>
                      </a:r>
                    </a:p>
                    <a:p>
                      <a:pPr marL="88265" indent="0" eaLnBrk="1" fontAlgn="auto" latinLnBrk="0" hangingPunct="1">
                        <a:lnSpc>
                          <a:spcPct val="100000"/>
                        </a:lnSpc>
                        <a:spcBef>
                          <a:spcPts val="200"/>
                        </a:spcBef>
                      </a:pPr>
                      <a:r>
                        <a:rPr sz="1200" b="0" spc="0" baseline="0" dirty="0">
                          <a:latin typeface="Arial" panose="020B0604020202020204" pitchFamily="34" charset="0"/>
                          <a:cs typeface="Arial" panose="020B0604020202020204" pitchFamily="34" charset="0"/>
                        </a:rPr>
                        <a:t>Acho que precisamos de muito mais controle de armas.</a:t>
                      </a:r>
                    </a:p>
                    <a:p>
                      <a:pPr marL="88265" indent="0" eaLnBrk="1" fontAlgn="auto" latinLnBrk="0" hangingPunct="1">
                        <a:lnSpc>
                          <a:spcPct val="100000"/>
                        </a:lnSpc>
                        <a:spcBef>
                          <a:spcPts val="200"/>
                        </a:spcBef>
                      </a:pPr>
                      <a:r>
                        <a:rPr sz="1200" b="0" spc="0" baseline="0" dirty="0">
                          <a:latin typeface="Arial" panose="020B0604020202020204" pitchFamily="34" charset="0"/>
                          <a:cs typeface="Arial" panose="020B0604020202020204" pitchFamily="34" charset="0"/>
                        </a:rPr>
                        <a:t>O que você acha que é realmente importante neste texto?</a:t>
                      </a:r>
                    </a:p>
                    <a:p>
                      <a:pPr marL="88265" indent="0" eaLnBrk="1" fontAlgn="auto" latinLnBrk="0" hangingPunct="1">
                        <a:lnSpc>
                          <a:spcPct val="100000"/>
                        </a:lnSpc>
                        <a:spcBef>
                          <a:spcPts val="200"/>
                        </a:spcBef>
                      </a:pPr>
                      <a:r>
                        <a:rPr sz="1200" b="0" spc="0" baseline="0" dirty="0">
                          <a:latin typeface="Arial" panose="020B0604020202020204" pitchFamily="34" charset="0"/>
                          <a:cs typeface="Arial" panose="020B0604020202020204" pitchFamily="34" charset="0"/>
                        </a:rPr>
                        <a:t>Você consegue identificar algumas palavras-chave e sublinhá-las no quadro?</a:t>
                      </a:r>
                    </a:p>
                    <a:p>
                      <a:pPr marL="88265" indent="0" eaLnBrk="1" fontAlgn="auto" latinLnBrk="0" hangingPunct="1">
                        <a:lnSpc>
                          <a:spcPct val="100000"/>
                        </a:lnSpc>
                        <a:spcBef>
                          <a:spcPts val="200"/>
                        </a:spcBef>
                      </a:pPr>
                      <a:r>
                        <a:rPr sz="1200" b="0" spc="0" baseline="0" dirty="0">
                          <a:latin typeface="Arial" panose="020B0604020202020204" pitchFamily="34" charset="0"/>
                          <a:cs typeface="Arial" panose="020B0604020202020204" pitchFamily="34" charset="0"/>
                        </a:rPr>
                        <a:t>Há mais alguma ideia sobre isso?</a:t>
                      </a:r>
                    </a:p>
                    <a:p>
                      <a:pPr marL="88265" indent="0" eaLnBrk="1" fontAlgn="auto" latinLnBrk="0" hangingPunct="1">
                        <a:lnSpc>
                          <a:spcPct val="100000"/>
                        </a:lnSpc>
                        <a:spcBef>
                          <a:spcPts val="200"/>
                        </a:spcBef>
                      </a:pPr>
                      <a:r>
                        <a:rPr sz="1200" b="0" spc="0" baseline="0" dirty="0">
                          <a:latin typeface="Arial" panose="020B0604020202020204" pitchFamily="34" charset="0"/>
                          <a:cs typeface="Arial" panose="020B0604020202020204" pitchFamily="34" charset="0"/>
                        </a:rPr>
                        <a:t>Quantos animais de quatro patas você consegue nomear?</a:t>
                      </a:r>
                    </a:p>
                    <a:p>
                      <a:pPr marL="88265" indent="0" eaLnBrk="1" fontAlgn="auto" latinLnBrk="0" hangingPunct="1">
                        <a:lnSpc>
                          <a:spcPct val="100000"/>
                        </a:lnSpc>
                        <a:spcBef>
                          <a:spcPts val="200"/>
                        </a:spcBef>
                      </a:pPr>
                      <a:r>
                        <a:rPr sz="1200" b="0" spc="0" baseline="0" dirty="0">
                          <a:latin typeface="Arial" panose="020B0604020202020204" pitchFamily="34" charset="0"/>
                          <a:cs typeface="Arial" panose="020B0604020202020204" pitchFamily="34" charset="0"/>
                        </a:rPr>
                        <a:t>Acho que cavalos são os melhores animais.</a:t>
                      </a:r>
                    </a:p>
                    <a:p>
                      <a:pPr marL="88265" indent="0" eaLnBrk="1" fontAlgn="auto" latinLnBrk="0" hangingPunct="1">
                        <a:lnSpc>
                          <a:spcPct val="100000"/>
                        </a:lnSpc>
                        <a:spcBef>
                          <a:spcPts val="200"/>
                        </a:spcBef>
                      </a:pPr>
                      <a:r>
                        <a:rPr sz="1200" b="0" spc="0" baseline="0" dirty="0">
                          <a:latin typeface="Arial" panose="020B0604020202020204" pitchFamily="34" charset="0"/>
                          <a:cs typeface="Arial" panose="020B0604020202020204" pitchFamily="34" charset="0"/>
                        </a:rPr>
                        <a:t>Este gráfico parece mostrar que pobreza e saúde estão relacionadas.</a:t>
                      </a:r>
                    </a:p>
                    <a:p>
                      <a:pPr marL="88265" indent="0" eaLnBrk="1" fontAlgn="auto" latinLnBrk="0" hangingPunct="1">
                        <a:lnSpc>
                          <a:spcPct val="100000"/>
                        </a:lnSpc>
                        <a:spcBef>
                          <a:spcPts val="200"/>
                        </a:spcBef>
                      </a:pPr>
                      <a:r>
                        <a:rPr sz="1200" b="0" spc="0" baseline="0" dirty="0">
                          <a:latin typeface="Arial" panose="020B0604020202020204" pitchFamily="34" charset="0"/>
                          <a:cs typeface="Arial" panose="020B0604020202020204" pitchFamily="34" charset="0"/>
                        </a:rPr>
                        <a:t>O que você sabe sobre como a eletricidade funciona?</a:t>
                      </a:r>
                    </a:p>
                    <a:p>
                      <a:pPr marL="88265" indent="0" eaLnBrk="1" fontAlgn="auto" latinLnBrk="0" hangingPunct="1">
                        <a:lnSpc>
                          <a:spcPct val="100000"/>
                        </a:lnSpc>
                        <a:spcBef>
                          <a:spcPts val="200"/>
                        </a:spcBef>
                      </a:pPr>
                      <a:r>
                        <a:rPr sz="1200" b="0" spc="0" baseline="0" dirty="0">
                          <a:latin typeface="Arial" panose="020B0604020202020204" pitchFamily="34" charset="0"/>
                          <a:cs typeface="Arial" panose="020B0604020202020204" pitchFamily="34" charset="0"/>
                        </a:rPr>
                        <a:t>Vamos fazer uma tempestade de ideias...</a:t>
                      </a:r>
                    </a:p>
                    <a:p>
                      <a:pPr marL="88265" indent="0" eaLnBrk="1" fontAlgn="auto" latinLnBrk="0" hangingPunct="1">
                        <a:lnSpc>
                          <a:spcPct val="100000"/>
                        </a:lnSpc>
                        <a:spcBef>
                          <a:spcPts val="200"/>
                        </a:spcBef>
                      </a:pPr>
                      <a:r>
                        <a:rPr sz="1200" b="0" spc="0" baseline="0" dirty="0">
                          <a:latin typeface="Arial" panose="020B0604020202020204" pitchFamily="34" charset="0"/>
                          <a:cs typeface="Arial" panose="020B0604020202020204" pitchFamily="34" charset="0"/>
                        </a:rPr>
                        <a:t>Minha mãe levou um choque elétrico outro dia!</a:t>
                      </a:r>
                    </a:p>
                  </a:txBody>
                  <a:tcPr marL="0" marR="0" marT="109855" marB="0">
                    <a:lnL w="6096">
                      <a:solidFill>
                        <a:srgbClr val="000080"/>
                      </a:solidFill>
                      <a:prstDash val="solid"/>
                    </a:lnL>
                    <a:lnR w="6096">
                      <a:solidFill>
                        <a:srgbClr val="000080"/>
                      </a:solidFill>
                      <a:prstDash val="solid"/>
                    </a:lnR>
                    <a:lnT w="6096" cap="flat" cmpd="sng" algn="ctr">
                      <a:solidFill>
                        <a:srgbClr val="000080"/>
                      </a:solidFill>
                      <a:prstDash val="solid"/>
                      <a:round/>
                      <a:headEnd type="none" w="med" len="med"/>
                      <a:tailEnd type="none" w="med" len="med"/>
                    </a:lnT>
                    <a:lnB w="6096">
                      <a:solidFill>
                        <a:srgbClr val="000080"/>
                      </a:solidFill>
                      <a:prstDash val="solid"/>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619126" y="576580"/>
            <a:ext cx="9760585" cy="1005840"/>
          </a:xfrm>
          <a:custGeom>
            <a:avLst/>
            <a:gdLst/>
            <a:ahLst/>
            <a:cxnLst/>
            <a:rect l="l" t="t" r="r" b="b"/>
            <a:pathLst>
              <a:path w="9760585" h="1005840">
                <a:moveTo>
                  <a:pt x="0" y="0"/>
                </a:moveTo>
                <a:lnTo>
                  <a:pt x="9760430" y="0"/>
                </a:lnTo>
                <a:lnTo>
                  <a:pt x="9760430" y="1005707"/>
                </a:lnTo>
                <a:lnTo>
                  <a:pt x="0" y="1005707"/>
                </a:lnTo>
                <a:lnTo>
                  <a:pt x="0" y="0"/>
                </a:lnTo>
                <a:close/>
              </a:path>
            </a:pathLst>
          </a:custGeom>
          <a:ln w="31733">
            <a:solidFill>
              <a:srgbClr val="2791A6"/>
            </a:solidFill>
          </a:ln>
        </p:spPr>
        <p:txBody>
          <a:bodyPr wrap="square" lIns="0" tIns="0" rIns="0" bIns="0" rtlCol="0"/>
          <a:lstStyle/>
          <a:p>
            <a:endParaRPr/>
          </a:p>
        </p:txBody>
      </p:sp>
      <p:sp>
        <p:nvSpPr>
          <p:cNvPr id="3" name="object 3"/>
          <p:cNvSpPr txBox="1"/>
          <p:nvPr/>
        </p:nvSpPr>
        <p:spPr>
          <a:xfrm>
            <a:off x="706507" y="581025"/>
            <a:ext cx="9490919" cy="861774"/>
          </a:xfrm>
          <a:prstGeom prst="rect">
            <a:avLst/>
          </a:prstGeom>
        </p:spPr>
        <p:txBody>
          <a:bodyPr vert="horz" wrap="square" lIns="0" tIns="0" rIns="0" bIns="0" rtlCol="0">
            <a:spAutoFit/>
          </a:bodyPr>
          <a:lstStyle/>
          <a:p>
            <a:pPr marL="12700">
              <a:lnSpc>
                <a:spcPct val="100000"/>
              </a:lnSpc>
            </a:pPr>
            <a:r>
              <a:rPr sz="1600" b="1" dirty="0">
                <a:latin typeface="Arial" panose="020B0604020202020204"/>
                <a:cs typeface="Arial" panose="020B0604020202020204"/>
              </a:rPr>
              <a:t>Seção 2: </a:t>
            </a:r>
            <a:r>
              <a:rPr sz="1600" b="1" dirty="0" err="1">
                <a:latin typeface="Arial" panose="020B0604020202020204"/>
                <a:cs typeface="Arial" panose="020B0604020202020204"/>
              </a:rPr>
              <a:t>Observação</a:t>
            </a:r>
            <a:r>
              <a:rPr sz="1600" b="1" dirty="0">
                <a:latin typeface="Arial" panose="020B0604020202020204"/>
                <a:cs typeface="Arial" panose="020B0604020202020204"/>
              </a:rPr>
              <a:t> </a:t>
            </a:r>
            <a:r>
              <a:rPr lang="en-US" sz="1600" b="1" dirty="0" err="1">
                <a:latin typeface="Arial" panose="020B0604020202020204"/>
                <a:cs typeface="Arial" panose="020B0604020202020204"/>
              </a:rPr>
              <a:t>s</a:t>
            </a:r>
            <a:r>
              <a:rPr sz="1600" b="1" dirty="0" err="1">
                <a:latin typeface="Arial" panose="020B0604020202020204"/>
                <a:cs typeface="Arial" panose="020B0604020202020204"/>
              </a:rPr>
              <a:t>istemática</a:t>
            </a:r>
            <a:r>
              <a:rPr sz="1600" b="1" dirty="0">
                <a:latin typeface="Arial" panose="020B0604020202020204"/>
                <a:cs typeface="Arial" panose="020B0604020202020204"/>
              </a:rPr>
              <a:t> e </a:t>
            </a:r>
            <a:r>
              <a:rPr lang="en-US" sz="1600" b="1" dirty="0" err="1">
                <a:latin typeface="Arial" panose="020B0604020202020204"/>
                <a:cs typeface="Arial" panose="020B0604020202020204"/>
              </a:rPr>
              <a:t>c</a:t>
            </a:r>
            <a:r>
              <a:rPr sz="1600" b="1" dirty="0" err="1">
                <a:latin typeface="Arial" panose="020B0604020202020204"/>
                <a:cs typeface="Arial" panose="020B0604020202020204"/>
              </a:rPr>
              <a:t>odificação</a:t>
            </a:r>
            <a:r>
              <a:rPr sz="1600" b="1" dirty="0">
                <a:latin typeface="Arial" panose="020B0604020202020204"/>
                <a:cs typeface="Arial" panose="020B0604020202020204"/>
              </a:rPr>
              <a:t> de </a:t>
            </a:r>
            <a:r>
              <a:rPr lang="en-US" sz="1600" b="1" dirty="0" err="1">
                <a:latin typeface="Arial" panose="020B0604020202020204"/>
                <a:cs typeface="Arial" panose="020B0604020202020204"/>
              </a:rPr>
              <a:t>d</a:t>
            </a:r>
            <a:r>
              <a:rPr sz="1600" b="1" dirty="0" err="1">
                <a:latin typeface="Arial" panose="020B0604020202020204"/>
                <a:cs typeface="Arial" panose="020B0604020202020204"/>
              </a:rPr>
              <a:t>iálogo</a:t>
            </a:r>
            <a:endParaRPr sz="1600" b="1" dirty="0">
              <a:latin typeface="Arial" panose="020B0604020202020204"/>
              <a:cs typeface="Arial" panose="020B0604020202020204"/>
            </a:endParaRPr>
          </a:p>
          <a:p>
            <a:pPr marL="12700">
              <a:lnSpc>
                <a:spcPct val="100000"/>
              </a:lnSpc>
            </a:pPr>
            <a:endParaRPr lang="en-US" sz="1200" dirty="0">
              <a:latin typeface="Arial" panose="020B0604020202020204"/>
              <a:cs typeface="Arial" panose="020B0604020202020204"/>
            </a:endParaRPr>
          </a:p>
          <a:p>
            <a:pPr marL="12700">
              <a:lnSpc>
                <a:spcPct val="100000"/>
              </a:lnSpc>
            </a:pPr>
            <a:r>
              <a:rPr sz="1200" dirty="0" err="1">
                <a:latin typeface="Arial" panose="020B0604020202020204"/>
                <a:cs typeface="Arial" panose="020B0604020202020204"/>
              </a:rPr>
              <a:t>Esta</a:t>
            </a:r>
            <a:r>
              <a:rPr sz="1200" dirty="0">
                <a:latin typeface="Arial" panose="020B0604020202020204"/>
                <a:cs typeface="Arial" panose="020B0604020202020204"/>
              </a:rPr>
              <a:t> seção abrange dois aspectos importantes para realizar sua investigação: que tipo de observações você fará e qual modelo você usará para registrar suas observações. Esses arquivos de fatos de observação fornecem mais informações sobre diferentes tipos de observação</a:t>
            </a:r>
            <a:r>
              <a:rPr sz="1600" dirty="0">
                <a:latin typeface="Arial" panose="020B0604020202020204"/>
                <a:cs typeface="Arial" panose="020B0604020202020204"/>
              </a:rPr>
              <a:t>.</a:t>
            </a:r>
          </a:p>
        </p:txBody>
      </p:sp>
      <p:sp>
        <p:nvSpPr>
          <p:cNvPr id="4" name="object 4"/>
          <p:cNvSpPr/>
          <p:nvPr/>
        </p:nvSpPr>
        <p:spPr>
          <a:xfrm>
            <a:off x="633094" y="1635759"/>
            <a:ext cx="4685030" cy="5452350"/>
          </a:xfrm>
          <a:custGeom>
            <a:avLst/>
            <a:gdLst/>
            <a:ahLst/>
            <a:cxnLst/>
            <a:rect l="l" t="t" r="r" b="b"/>
            <a:pathLst>
              <a:path w="4685030" h="5613400">
                <a:moveTo>
                  <a:pt x="0" y="0"/>
                </a:moveTo>
                <a:lnTo>
                  <a:pt x="4684925" y="0"/>
                </a:lnTo>
                <a:lnTo>
                  <a:pt x="4684925" y="5612822"/>
                </a:lnTo>
                <a:lnTo>
                  <a:pt x="0" y="5612822"/>
                </a:lnTo>
                <a:lnTo>
                  <a:pt x="0" y="0"/>
                </a:lnTo>
                <a:close/>
              </a:path>
            </a:pathLst>
          </a:custGeom>
          <a:ln w="31733">
            <a:solidFill>
              <a:srgbClr val="2791A6"/>
            </a:solidFill>
          </a:ln>
        </p:spPr>
        <p:txBody>
          <a:bodyPr wrap="square" lIns="0" tIns="0" rIns="0" bIns="0" rtlCol="0"/>
          <a:lstStyle/>
          <a:p>
            <a:endParaRPr/>
          </a:p>
        </p:txBody>
      </p:sp>
      <p:sp>
        <p:nvSpPr>
          <p:cNvPr id="5" name="object 5"/>
          <p:cNvSpPr txBox="1"/>
          <p:nvPr/>
        </p:nvSpPr>
        <p:spPr>
          <a:xfrm>
            <a:off x="718699" y="1728096"/>
            <a:ext cx="4461510" cy="2708434"/>
          </a:xfrm>
          <a:prstGeom prst="rect">
            <a:avLst/>
          </a:prstGeom>
        </p:spPr>
        <p:txBody>
          <a:bodyPr vert="horz" wrap="square" lIns="0" tIns="0" rIns="0" bIns="0" rtlCol="0">
            <a:spAutoFit/>
          </a:bodyPr>
          <a:lstStyle/>
          <a:p>
            <a:pPr marL="12700" algn="just">
              <a:lnSpc>
                <a:spcPct val="100000"/>
              </a:lnSpc>
            </a:pPr>
            <a:r>
              <a:rPr sz="1100" b="1" dirty="0">
                <a:latin typeface="Arial" panose="020B0604020202020204" pitchFamily="34" charset="0"/>
                <a:cs typeface="Arial" panose="020B0604020202020204" pitchFamily="34" charset="0"/>
              </a:rPr>
              <a:t>Tipo de Observação</a:t>
            </a:r>
            <a:r>
              <a:rPr sz="1100" dirty="0">
                <a:latin typeface="Arial" panose="020B0604020202020204" pitchFamily="34" charset="0"/>
                <a:cs typeface="Arial" panose="020B0604020202020204" pitchFamily="34" charset="0"/>
              </a:rPr>
              <a:t>: Codificação em Tempo Real</a:t>
            </a:r>
          </a:p>
          <a:p>
            <a:pPr marL="12700" algn="just">
              <a:lnSpc>
                <a:spcPct val="100000"/>
              </a:lnSpc>
            </a:pPr>
            <a:endParaRPr sz="1100" dirty="0">
              <a:latin typeface="Arial" panose="020B0604020202020204" pitchFamily="34" charset="0"/>
              <a:cs typeface="Arial" panose="020B0604020202020204" pitchFamily="34" charset="0"/>
            </a:endParaRPr>
          </a:p>
          <a:p>
            <a:pPr marL="12700" algn="just">
              <a:lnSpc>
                <a:spcPct val="100000"/>
              </a:lnSpc>
            </a:pPr>
            <a:r>
              <a:rPr sz="1100" b="1" dirty="0">
                <a:latin typeface="Arial" panose="020B0604020202020204" pitchFamily="34" charset="0"/>
                <a:cs typeface="Arial" panose="020B0604020202020204" pitchFamily="34" charset="0"/>
              </a:rPr>
              <a:t>O que é? </a:t>
            </a:r>
            <a:r>
              <a:rPr lang="pt-BR" sz="1100" dirty="0">
                <a:latin typeface="Arial" panose="020B0604020202020204" pitchFamily="34" charset="0"/>
                <a:cs typeface="Arial" panose="020B0604020202020204" pitchFamily="34" charset="0"/>
              </a:rPr>
              <a:t>A codificação em tempo real é um método de observação em que você registra o diálogo dos alunos enquanto eles estão interagindo em uma atividade de aprendizado, utilizando um modelo de codificação. Isso pode ser feito em sala de aula, por exemplo, sentando-se com um grupo e anotando as interações durante o processo.</a:t>
            </a:r>
          </a:p>
          <a:p>
            <a:pPr marL="12700" algn="just">
              <a:lnSpc>
                <a:spcPct val="100000"/>
              </a:lnSpc>
            </a:pPr>
            <a:endParaRPr sz="1100" dirty="0">
              <a:latin typeface="Arial" panose="020B0604020202020204" pitchFamily="34" charset="0"/>
              <a:cs typeface="Arial" panose="020B0604020202020204" pitchFamily="34" charset="0"/>
            </a:endParaRPr>
          </a:p>
          <a:p>
            <a:pPr marL="12700" algn="just">
              <a:lnSpc>
                <a:spcPct val="100000"/>
              </a:lnSpc>
            </a:pPr>
            <a:r>
              <a:rPr sz="1100" b="1" dirty="0">
                <a:latin typeface="Arial" panose="020B0604020202020204" pitchFamily="34" charset="0"/>
                <a:cs typeface="Arial" panose="020B0604020202020204" pitchFamily="34" charset="0"/>
              </a:rPr>
              <a:t>Quais são as </a:t>
            </a:r>
            <a:r>
              <a:rPr sz="1100" b="1" dirty="0" err="1">
                <a:latin typeface="Arial" panose="020B0604020202020204" pitchFamily="34" charset="0"/>
                <a:cs typeface="Arial" panose="020B0604020202020204" pitchFamily="34" charset="0"/>
              </a:rPr>
              <a:t>vantagens</a:t>
            </a:r>
            <a:r>
              <a:rPr sz="1100" b="1" dirty="0">
                <a:latin typeface="Arial" panose="020B0604020202020204" pitchFamily="34" charset="0"/>
                <a:cs typeface="Arial" panose="020B0604020202020204" pitchFamily="34" charset="0"/>
              </a:rPr>
              <a:t>?</a:t>
            </a:r>
            <a:endParaRPr sz="1100" dirty="0">
              <a:latin typeface="Arial" panose="020B0604020202020204" pitchFamily="34" charset="0"/>
              <a:cs typeface="Arial" panose="020B0604020202020204" pitchFamily="34" charset="0"/>
            </a:endParaRPr>
          </a:p>
          <a:p>
            <a:pPr marL="184150" indent="-171450" algn="just">
              <a:lnSpc>
                <a:spcPct val="100000"/>
              </a:lnSpc>
              <a:buFont typeface="Arial" panose="020B0604020202020204" pitchFamily="34" charset="0"/>
              <a:buChar char="•"/>
            </a:pPr>
            <a:r>
              <a:rPr sz="1100" dirty="0">
                <a:latin typeface="Arial" panose="020B0604020202020204" pitchFamily="34" charset="0"/>
                <a:cs typeface="Arial" panose="020B0604020202020204" pitchFamily="34" charset="0"/>
              </a:rPr>
              <a:t>Você pode observar como o grupo está interagindo e captar pistas não verbais, como linguagem corporal.</a:t>
            </a:r>
          </a:p>
          <a:p>
            <a:pPr marL="184150" indent="-171450" algn="just">
              <a:lnSpc>
                <a:spcPct val="100000"/>
              </a:lnSpc>
              <a:buFont typeface="Arial" panose="020B0604020202020204" pitchFamily="34" charset="0"/>
              <a:buChar char="•"/>
            </a:pPr>
            <a:r>
              <a:rPr sz="1100" dirty="0">
                <a:latin typeface="Arial" panose="020B0604020202020204" pitchFamily="34" charset="0"/>
                <a:cs typeface="Arial" panose="020B0604020202020204" pitchFamily="34" charset="0"/>
              </a:rPr>
              <a:t>É mais prático e não requer equipamentos especiais, podendo ser usado com mais frequência.</a:t>
            </a:r>
          </a:p>
          <a:p>
            <a:pPr marL="184150" indent="-171450" algn="just">
              <a:lnSpc>
                <a:spcPct val="100000"/>
              </a:lnSpc>
              <a:buFont typeface="Arial" panose="020B0604020202020204" pitchFamily="34" charset="0"/>
              <a:buChar char="•"/>
            </a:pPr>
            <a:r>
              <a:rPr sz="1100" dirty="0">
                <a:latin typeface="Arial" panose="020B0604020202020204" pitchFamily="34" charset="0"/>
                <a:cs typeface="Arial" panose="020B0604020202020204" pitchFamily="34" charset="0"/>
              </a:rPr>
              <a:t>É mais fácil capturar o comportamento normal, pois você não está filmando os estudantes.</a:t>
            </a:r>
          </a:p>
        </p:txBody>
      </p:sp>
      <p:sp>
        <p:nvSpPr>
          <p:cNvPr id="6" name="object 6"/>
          <p:cNvSpPr txBox="1"/>
          <p:nvPr/>
        </p:nvSpPr>
        <p:spPr>
          <a:xfrm>
            <a:off x="718653" y="4532256"/>
            <a:ext cx="4466590" cy="1292225"/>
          </a:xfrm>
          <a:prstGeom prst="rect">
            <a:avLst/>
          </a:prstGeom>
        </p:spPr>
        <p:txBody>
          <a:bodyPr vert="horz" wrap="square" lIns="0" tIns="0" rIns="0" bIns="0" rtlCol="0">
            <a:spAutoFit/>
          </a:bodyPr>
          <a:lstStyle/>
          <a:p>
            <a:pPr marL="12700">
              <a:lnSpc>
                <a:spcPct val="100000"/>
              </a:lnSpc>
            </a:pPr>
            <a:r>
              <a:rPr sz="1200" b="1" dirty="0">
                <a:latin typeface="Arial" panose="020B0604020202020204"/>
                <a:cs typeface="Arial" panose="020B0604020202020204"/>
              </a:rPr>
              <a:t>Quais são as desvantagens?</a:t>
            </a:r>
          </a:p>
          <a:p>
            <a:pPr marL="184150" indent="-171450">
              <a:lnSpc>
                <a:spcPct val="100000"/>
              </a:lnSpc>
              <a:buFont typeface="Arial" panose="020B0604020202020204" pitchFamily="34" charset="0"/>
              <a:buChar char="•"/>
            </a:pPr>
            <a:r>
              <a:rPr sz="1200" dirty="0">
                <a:latin typeface="Arial" panose="020B0604020202020204"/>
                <a:cs typeface="Arial" panose="020B0604020202020204"/>
              </a:rPr>
              <a:t>Como você não está gravando o diálogo, se você perder algo, não poderá voltar atrás e verificar o que foi dito.</a:t>
            </a:r>
          </a:p>
          <a:p>
            <a:pPr marL="184150" indent="-171450">
              <a:lnSpc>
                <a:spcPct val="100000"/>
              </a:lnSpc>
              <a:buFont typeface="Arial" panose="020B0604020202020204" pitchFamily="34" charset="0"/>
              <a:buChar char="•"/>
            </a:pPr>
            <a:r>
              <a:rPr sz="1200" dirty="0">
                <a:latin typeface="Arial" panose="020B0604020202020204"/>
                <a:cs typeface="Arial" panose="020B0604020202020204"/>
              </a:rPr>
              <a:t>Pode ser exigente, pois você precisa ouvir, pensar e codificar ao mesmo tempo.</a:t>
            </a:r>
          </a:p>
          <a:p>
            <a:pPr marL="184150" indent="-171450">
              <a:lnSpc>
                <a:spcPct val="100000"/>
              </a:lnSpc>
              <a:buFont typeface="Arial" panose="020B0604020202020204" pitchFamily="34" charset="0"/>
              <a:buChar char="•"/>
            </a:pPr>
            <a:r>
              <a:rPr sz="1200" dirty="0">
                <a:latin typeface="Arial" panose="020B0604020202020204"/>
                <a:cs typeface="Arial" panose="020B0604020202020204"/>
              </a:rPr>
              <a:t>Sua atenção deve estar voltada apenas para um ou dois códigos para que seja gerenciável.</a:t>
            </a:r>
          </a:p>
        </p:txBody>
      </p:sp>
      <p:sp>
        <p:nvSpPr>
          <p:cNvPr id="7" name="object 7"/>
          <p:cNvSpPr txBox="1"/>
          <p:nvPr/>
        </p:nvSpPr>
        <p:spPr>
          <a:xfrm>
            <a:off x="718653" y="6037907"/>
            <a:ext cx="4556254" cy="675005"/>
          </a:xfrm>
          <a:prstGeom prst="rect">
            <a:avLst/>
          </a:prstGeom>
        </p:spPr>
        <p:txBody>
          <a:bodyPr vert="horz" wrap="square" lIns="0" tIns="0" rIns="0" bIns="0" rtlCol="0">
            <a:spAutoFit/>
          </a:bodyPr>
          <a:lstStyle/>
          <a:p>
            <a:pPr marL="12700" marR="5080">
              <a:lnSpc>
                <a:spcPct val="122000"/>
              </a:lnSpc>
            </a:pPr>
            <a:r>
              <a:rPr sz="1200" b="1" dirty="0">
                <a:latin typeface="Arial" panose="020B0604020202020204" pitchFamily="34" charset="0"/>
                <a:cs typeface="Arial" panose="020B0604020202020204" pitchFamily="34" charset="0"/>
              </a:rPr>
              <a:t>Melhor para</a:t>
            </a:r>
            <a:r>
              <a:rPr sz="1200" dirty="0">
                <a:latin typeface="Arial" panose="020B0604020202020204" pitchFamily="34" charset="0"/>
                <a:cs typeface="Arial" panose="020B0604020202020204" pitchFamily="34" charset="0"/>
              </a:rPr>
              <a:t>: Capturar diálogo em trabalho em grupo; avaliar a participação dos alunos no diálogo; observações curtas e/ou múltiplos períodos de observação.</a:t>
            </a:r>
          </a:p>
        </p:txBody>
      </p:sp>
      <p:sp>
        <p:nvSpPr>
          <p:cNvPr id="8" name="object 8"/>
          <p:cNvSpPr txBox="1"/>
          <p:nvPr/>
        </p:nvSpPr>
        <p:spPr>
          <a:xfrm>
            <a:off x="718653" y="6829425"/>
            <a:ext cx="3561247" cy="184150"/>
          </a:xfrm>
          <a:prstGeom prst="rect">
            <a:avLst/>
          </a:prstGeom>
        </p:spPr>
        <p:txBody>
          <a:bodyPr vert="horz" wrap="square" lIns="0" tIns="0" rIns="0" bIns="0" rtlCol="0">
            <a:spAutoFit/>
          </a:bodyPr>
          <a:lstStyle/>
          <a:p>
            <a:pPr marL="12700">
              <a:lnSpc>
                <a:spcPct val="100000"/>
              </a:lnSpc>
            </a:pPr>
            <a:r>
              <a:rPr sz="1200" b="1" dirty="0">
                <a:latin typeface="Arial" panose="020B0604020202020204" pitchFamily="34" charset="0"/>
                <a:cs typeface="Arial" panose="020B0604020202020204" pitchFamily="34" charset="0"/>
              </a:rPr>
              <a:t>Pode ser usado com os modelos</a:t>
            </a:r>
            <a:r>
              <a:rPr sz="1200" dirty="0">
                <a:latin typeface="Arial" panose="020B0604020202020204" pitchFamily="34" charset="0"/>
                <a:cs typeface="Arial" panose="020B0604020202020204" pitchFamily="34" charset="0"/>
              </a:rPr>
              <a:t>: 2B; 2C; 2D</a:t>
            </a:r>
            <a:r>
              <a:rPr sz="1200" dirty="0"/>
              <a:t>.</a:t>
            </a:r>
          </a:p>
        </p:txBody>
      </p:sp>
      <p:sp>
        <p:nvSpPr>
          <p:cNvPr id="9" name="object 9"/>
          <p:cNvSpPr/>
          <p:nvPr/>
        </p:nvSpPr>
        <p:spPr>
          <a:xfrm>
            <a:off x="5459731" y="1650367"/>
            <a:ext cx="4922520" cy="5437742"/>
          </a:xfrm>
          <a:custGeom>
            <a:avLst/>
            <a:gdLst/>
            <a:ahLst/>
            <a:cxnLst/>
            <a:rect l="l" t="t" r="r" b="b"/>
            <a:pathLst>
              <a:path w="4922520" h="5599430">
                <a:moveTo>
                  <a:pt x="0" y="0"/>
                </a:moveTo>
                <a:lnTo>
                  <a:pt x="4922294" y="0"/>
                </a:lnTo>
                <a:lnTo>
                  <a:pt x="4922294" y="5598859"/>
                </a:lnTo>
                <a:lnTo>
                  <a:pt x="0" y="5598859"/>
                </a:lnTo>
                <a:lnTo>
                  <a:pt x="0" y="0"/>
                </a:lnTo>
                <a:close/>
              </a:path>
            </a:pathLst>
          </a:custGeom>
          <a:ln w="31733">
            <a:solidFill>
              <a:srgbClr val="2791A6"/>
            </a:solidFill>
          </a:ln>
        </p:spPr>
        <p:txBody>
          <a:bodyPr wrap="square" lIns="0" tIns="0" rIns="0" bIns="0" rtlCol="0"/>
          <a:lstStyle/>
          <a:p>
            <a:endParaRPr dirty="0"/>
          </a:p>
        </p:txBody>
      </p:sp>
      <p:sp>
        <p:nvSpPr>
          <p:cNvPr id="10" name="object 10"/>
          <p:cNvSpPr txBox="1"/>
          <p:nvPr/>
        </p:nvSpPr>
        <p:spPr>
          <a:xfrm>
            <a:off x="5546732" y="1743336"/>
            <a:ext cx="4711065" cy="2627630"/>
          </a:xfrm>
          <a:prstGeom prst="rect">
            <a:avLst/>
          </a:prstGeom>
        </p:spPr>
        <p:txBody>
          <a:bodyPr vert="horz" wrap="square" lIns="0" tIns="0" rIns="0" bIns="0" rtlCol="0">
            <a:spAutoFit/>
          </a:bodyPr>
          <a:lstStyle/>
          <a:p>
            <a:pPr marL="12700" algn="just">
              <a:lnSpc>
                <a:spcPct val="100000"/>
              </a:lnSpc>
            </a:pPr>
            <a:r>
              <a:rPr sz="1200" b="1" dirty="0">
                <a:latin typeface="Arial" panose="020B0604020202020204" pitchFamily="34" charset="0"/>
                <a:ea typeface="Arial Unicode MS" panose="020B0604020202020204" pitchFamily="34" charset="-128"/>
                <a:cs typeface="Arial" panose="020B0604020202020204" pitchFamily="34" charset="0"/>
                <a:sym typeface="+mn-ea"/>
              </a:rPr>
              <a:t>Tipo de Observação</a:t>
            </a:r>
            <a:r>
              <a:rPr sz="1200" b="1" dirty="0">
                <a:latin typeface="Arial" panose="020B0604020202020204" pitchFamily="34" charset="0"/>
                <a:ea typeface="Arial Unicode MS" panose="020B0604020202020204" pitchFamily="34" charset="-128"/>
                <a:cs typeface="Arial" panose="020B0604020202020204" pitchFamily="34" charset="0"/>
              </a:rPr>
              <a:t>: </a:t>
            </a:r>
            <a:r>
              <a:rPr sz="1200" dirty="0">
                <a:latin typeface="Arial" panose="020B0604020202020204" pitchFamily="34" charset="0"/>
                <a:ea typeface="Arial Unicode MS" panose="020B0604020202020204" pitchFamily="34" charset="-128"/>
                <a:cs typeface="Arial" panose="020B0604020202020204" pitchFamily="34" charset="0"/>
              </a:rPr>
              <a:t>Gravação de Áudio com Transcrição</a:t>
            </a:r>
          </a:p>
          <a:p>
            <a:pPr marL="12700" marR="5080" algn="just">
              <a:lnSpc>
                <a:spcPct val="121000"/>
              </a:lnSpc>
              <a:spcBef>
                <a:spcPts val="585"/>
              </a:spcBef>
            </a:pPr>
            <a:r>
              <a:rPr sz="1200" b="1" dirty="0">
                <a:latin typeface="Arial" panose="020B0604020202020204" pitchFamily="34" charset="0"/>
                <a:ea typeface="Arial Unicode MS" panose="020B0604020202020204" pitchFamily="34" charset="-128"/>
                <a:cs typeface="Arial" panose="020B0604020202020204" pitchFamily="34" charset="0"/>
                <a:sym typeface="+mn-ea"/>
              </a:rPr>
              <a:t>O que é?</a:t>
            </a:r>
            <a:r>
              <a:rPr sz="1200" b="1" dirty="0">
                <a:latin typeface="Arial" panose="020B0604020202020204" pitchFamily="34" charset="0"/>
                <a:ea typeface="Arial Unicode MS" panose="020B0604020202020204" pitchFamily="34" charset="-128"/>
                <a:cs typeface="Arial" panose="020B0604020202020204" pitchFamily="34" charset="0"/>
              </a:rPr>
              <a:t> </a:t>
            </a:r>
            <a:r>
              <a:rPr sz="1200" dirty="0">
                <a:latin typeface="Arial Unicode MS" panose="020B0604020202020204" charset="-122"/>
                <a:cs typeface="Arial Unicode MS" panose="020B0604020202020204" charset="-122"/>
              </a:rPr>
              <a:t>Você grava o que é dito em seu ambiente de aprendizado (apenas áudio) e depois transcreve para que você possa codificar a transcrição. Consulte a Parte H para um exemplo de transcrição de codificação.</a:t>
            </a:r>
          </a:p>
          <a:p>
            <a:pPr marL="184150" indent="-171450" algn="just">
              <a:lnSpc>
                <a:spcPct val="100000"/>
              </a:lnSpc>
              <a:spcBef>
                <a:spcPts val="285"/>
              </a:spcBef>
              <a:buSzPct val="83000"/>
              <a:buFont typeface="Arial" panose="020B0604020202020204" pitchFamily="34" charset="0"/>
              <a:buChar char="•"/>
              <a:tabLst>
                <a:tab pos="100330" algn="l"/>
              </a:tabLst>
            </a:pPr>
            <a:r>
              <a:rPr sz="1200" b="1" dirty="0">
                <a:latin typeface="Arial" panose="020B0604020202020204" pitchFamily="34" charset="0"/>
                <a:cs typeface="Arial" panose="020B0604020202020204" pitchFamily="34" charset="0"/>
                <a:sym typeface="+mn-ea"/>
              </a:rPr>
              <a:t>Quais são as vantagens?</a:t>
            </a:r>
            <a:endParaRPr sz="1200" b="1" dirty="0">
              <a:latin typeface="Arial" panose="020B0604020202020204" pitchFamily="34" charset="0"/>
              <a:cs typeface="Arial" panose="020B0604020202020204" pitchFamily="34" charset="0"/>
            </a:endParaRPr>
          </a:p>
          <a:p>
            <a:pPr marL="184150" indent="-171450" algn="just">
              <a:lnSpc>
                <a:spcPct val="100000"/>
              </a:lnSpc>
              <a:spcBef>
                <a:spcPts val="285"/>
              </a:spcBef>
              <a:buSzPct val="83000"/>
              <a:buFont typeface="Arial" panose="020B0604020202020204" pitchFamily="34" charset="0"/>
              <a:buChar char="•"/>
              <a:tabLst>
                <a:tab pos="100330" algn="l"/>
              </a:tabLst>
            </a:pPr>
            <a:r>
              <a:rPr sz="1200" dirty="0">
                <a:latin typeface="Arial Unicode MS" panose="020B0604020202020204" charset="-122"/>
                <a:cs typeface="Arial Unicode MS" panose="020B0604020202020204" charset="-122"/>
              </a:rPr>
              <a:t>Você pode codificar com mais detalhes e precisão.</a:t>
            </a:r>
          </a:p>
          <a:p>
            <a:pPr marL="184150" indent="-171450" algn="just">
              <a:lnSpc>
                <a:spcPct val="100000"/>
              </a:lnSpc>
              <a:spcBef>
                <a:spcPts val="285"/>
              </a:spcBef>
              <a:buSzPct val="83000"/>
              <a:buFont typeface="Arial" panose="020B0604020202020204" pitchFamily="34" charset="0"/>
              <a:buChar char="•"/>
              <a:tabLst>
                <a:tab pos="100330" algn="l"/>
              </a:tabLst>
            </a:pPr>
            <a:r>
              <a:rPr sz="1200" dirty="0">
                <a:latin typeface="Arial Unicode MS" panose="020B0604020202020204" charset="-122"/>
                <a:cs typeface="Arial Unicode MS" panose="020B0604020202020204" charset="-122"/>
              </a:rPr>
              <a:t>Você pode fazer mais conexões entre os 'turnos' do diálogo porque pode revisitar a transcrição e a gravação.</a:t>
            </a:r>
          </a:p>
          <a:p>
            <a:pPr marL="184150" indent="-171450" algn="just">
              <a:lnSpc>
                <a:spcPct val="100000"/>
              </a:lnSpc>
              <a:spcBef>
                <a:spcPts val="285"/>
              </a:spcBef>
              <a:buSzPct val="83000"/>
              <a:buFont typeface="Arial" panose="020B0604020202020204" pitchFamily="34" charset="0"/>
              <a:buChar char="•"/>
              <a:tabLst>
                <a:tab pos="100330" algn="l"/>
              </a:tabLst>
            </a:pPr>
            <a:r>
              <a:rPr sz="1200" dirty="0">
                <a:latin typeface="Arial Unicode MS" panose="020B0604020202020204" charset="-122"/>
                <a:cs typeface="Arial Unicode MS" panose="020B0604020202020204" charset="-122"/>
              </a:rPr>
              <a:t>Isso proporciona mais tempo para pensar.</a:t>
            </a:r>
          </a:p>
          <a:p>
            <a:pPr marL="184150" indent="-171450" algn="just">
              <a:lnSpc>
                <a:spcPct val="100000"/>
              </a:lnSpc>
              <a:spcBef>
                <a:spcPts val="285"/>
              </a:spcBef>
              <a:buSzPct val="83000"/>
              <a:buFont typeface="Arial" panose="020B0604020202020204" pitchFamily="34" charset="0"/>
              <a:buChar char="•"/>
              <a:tabLst>
                <a:tab pos="100330" algn="l"/>
              </a:tabLst>
            </a:pPr>
            <a:r>
              <a:rPr sz="1200" dirty="0">
                <a:latin typeface="Arial Unicode MS" panose="020B0604020202020204" charset="-122"/>
                <a:cs typeface="Arial Unicode MS" panose="020B0604020202020204" charset="-122"/>
              </a:rPr>
              <a:t>É uma maneira mais sutil de gravar em comparação com uma câmera de vídeo.</a:t>
            </a:r>
          </a:p>
        </p:txBody>
      </p:sp>
      <p:sp>
        <p:nvSpPr>
          <p:cNvPr id="12" name="object 12"/>
          <p:cNvSpPr txBox="1">
            <a:spLocks noGrp="1"/>
          </p:cNvSpPr>
          <p:nvPr>
            <p:ph type="sldNum" sz="quarter" idx="7"/>
          </p:nvPr>
        </p:nvSpPr>
        <p:spPr>
          <a:prstGeom prst="rect">
            <a:avLst/>
          </a:prstGeom>
        </p:spPr>
        <p:txBody>
          <a:bodyPr vert="horz" wrap="square" lIns="0" tIns="635" rIns="0" bIns="0" rtlCol="0">
            <a:spAutoFit/>
          </a:bodyPr>
          <a:lstStyle/>
          <a:p>
            <a:pPr marL="25400">
              <a:lnSpc>
                <a:spcPct val="100000"/>
              </a:lnSpc>
              <a:spcBef>
                <a:spcPts val="5"/>
              </a:spcBef>
            </a:pPr>
            <a:r>
              <a:rPr dirty="0"/>
              <a:t>38</a:t>
            </a:r>
          </a:p>
        </p:txBody>
      </p:sp>
      <p:sp>
        <p:nvSpPr>
          <p:cNvPr id="11" name="object 11"/>
          <p:cNvSpPr txBox="1"/>
          <p:nvPr/>
        </p:nvSpPr>
        <p:spPr>
          <a:xfrm>
            <a:off x="5546687" y="4346328"/>
            <a:ext cx="4650740" cy="2616101"/>
          </a:xfrm>
          <a:prstGeom prst="rect">
            <a:avLst/>
          </a:prstGeom>
        </p:spPr>
        <p:txBody>
          <a:bodyPr vert="horz" wrap="square" lIns="0" tIns="0" rIns="0" bIns="0" rtlCol="0">
            <a:spAutoFit/>
          </a:bodyPr>
          <a:lstStyle/>
          <a:p>
            <a:pPr marL="184150" marR="105410" indent="-171450">
              <a:lnSpc>
                <a:spcPts val="1750"/>
              </a:lnSpc>
              <a:spcBef>
                <a:spcPts val="85"/>
              </a:spcBef>
              <a:buSzPct val="83000"/>
              <a:buFont typeface="Arial" panose="020B0604020202020204" pitchFamily="34" charset="0"/>
              <a:buChar char="•"/>
              <a:tabLst>
                <a:tab pos="100330" algn="l"/>
              </a:tabLst>
            </a:pPr>
            <a:r>
              <a:rPr sz="1200" b="1" dirty="0">
                <a:latin typeface="Arial" panose="020B0604020202020204"/>
                <a:cs typeface="Arial" panose="020B0604020202020204"/>
                <a:sym typeface="+mn-ea"/>
              </a:rPr>
              <a:t>Quais são as desvantagens?</a:t>
            </a:r>
            <a:endParaRPr sz="1200" b="1" dirty="0">
              <a:latin typeface="Arial" panose="020B0604020202020204"/>
              <a:cs typeface="Arial" panose="020B0604020202020204"/>
            </a:endParaRPr>
          </a:p>
          <a:p>
            <a:pPr marL="184150" marR="105410" indent="-171450">
              <a:lnSpc>
                <a:spcPts val="1750"/>
              </a:lnSpc>
              <a:spcBef>
                <a:spcPts val="85"/>
              </a:spcBef>
              <a:buSzPct val="83000"/>
              <a:buFont typeface="Arial" panose="020B0604020202020204" pitchFamily="34" charset="0"/>
              <a:buChar char="•"/>
              <a:tabLst>
                <a:tab pos="100330" algn="l"/>
              </a:tabLst>
            </a:pPr>
            <a:r>
              <a:rPr sz="1200" dirty="0">
                <a:latin typeface="Arial Unicode MS" panose="020B0604020202020204" charset="-122"/>
                <a:cs typeface="Arial Unicode MS" panose="020B0604020202020204" charset="-122"/>
              </a:rPr>
              <a:t>É mais demorado, pois você precisa de tempo para transcrever a gravação.</a:t>
            </a:r>
          </a:p>
          <a:p>
            <a:pPr marL="184150" marR="105410" indent="-171450">
              <a:lnSpc>
                <a:spcPts val="1750"/>
              </a:lnSpc>
              <a:spcBef>
                <a:spcPts val="85"/>
              </a:spcBef>
              <a:buSzPct val="83000"/>
              <a:buFont typeface="Arial" panose="020B0604020202020204" pitchFamily="34" charset="0"/>
              <a:buChar char="•"/>
              <a:tabLst>
                <a:tab pos="100330" algn="l"/>
              </a:tabLst>
            </a:pPr>
            <a:r>
              <a:rPr sz="1200" dirty="0">
                <a:latin typeface="Arial Unicode MS" panose="020B0604020202020204" charset="-122"/>
                <a:cs typeface="Arial Unicode MS" panose="020B0604020202020204" charset="-122"/>
              </a:rPr>
              <a:t>Você não tem observação visual, então não consegue captar os aspectos não verbais do diálogo e da interação.</a:t>
            </a:r>
          </a:p>
          <a:p>
            <a:pPr marL="184150" marR="105410" indent="-171450">
              <a:lnSpc>
                <a:spcPts val="1750"/>
              </a:lnSpc>
              <a:spcBef>
                <a:spcPts val="85"/>
              </a:spcBef>
              <a:buSzPct val="83000"/>
              <a:buFont typeface="Arial" panose="020B0604020202020204" pitchFamily="34" charset="0"/>
              <a:buChar char="•"/>
              <a:tabLst>
                <a:tab pos="100330" algn="l"/>
              </a:tabLst>
            </a:pPr>
            <a:r>
              <a:rPr sz="1200" dirty="0">
                <a:latin typeface="Arial Unicode MS" panose="020B0604020202020204" charset="-122"/>
                <a:cs typeface="Arial Unicode MS" panose="020B0604020202020204" charset="-122"/>
              </a:rPr>
              <a:t>Você precisa obter o consentimento dos responsáveis para gravar, portanto, requer planejamento </a:t>
            </a:r>
            <a:r>
              <a:rPr sz="1200" dirty="0" err="1">
                <a:latin typeface="Arial Unicode MS" panose="020B0604020202020204" charset="-122"/>
                <a:cs typeface="Arial Unicode MS" panose="020B0604020202020204" charset="-122"/>
              </a:rPr>
              <a:t>antecipado</a:t>
            </a:r>
            <a:r>
              <a:rPr sz="1200" dirty="0">
                <a:latin typeface="Arial Unicode MS" panose="020B0604020202020204" charset="-122"/>
                <a:cs typeface="Arial Unicode MS" panose="020B0604020202020204" charset="-122"/>
              </a:rPr>
              <a:t>.</a:t>
            </a:r>
            <a:endParaRPr lang="en-US" sz="1200" dirty="0">
              <a:latin typeface="Arial Unicode MS" panose="020B0604020202020204" charset="-122"/>
              <a:cs typeface="Arial Unicode MS" panose="020B0604020202020204" charset="-122"/>
            </a:endParaRPr>
          </a:p>
          <a:p>
            <a:pPr marL="12700" marR="105410">
              <a:lnSpc>
                <a:spcPts val="1750"/>
              </a:lnSpc>
              <a:spcBef>
                <a:spcPts val="85"/>
              </a:spcBef>
              <a:buSzPct val="83000"/>
              <a:tabLst>
                <a:tab pos="100330" algn="l"/>
              </a:tabLst>
            </a:pPr>
            <a:endParaRPr lang="en-US" sz="1200" b="1" dirty="0">
              <a:latin typeface="Arial" panose="020B0604020202020204" pitchFamily="34" charset="0"/>
              <a:cs typeface="Arial" panose="020B0604020202020204" pitchFamily="34" charset="0"/>
              <a:sym typeface="+mn-ea"/>
            </a:endParaRPr>
          </a:p>
          <a:p>
            <a:pPr marL="12700" marR="105410">
              <a:lnSpc>
                <a:spcPts val="1750"/>
              </a:lnSpc>
              <a:spcBef>
                <a:spcPts val="85"/>
              </a:spcBef>
              <a:buSzPct val="83000"/>
              <a:tabLst>
                <a:tab pos="100330" algn="l"/>
              </a:tabLst>
            </a:pPr>
            <a:r>
              <a:rPr sz="1200" b="1" dirty="0" err="1">
                <a:latin typeface="Arial" panose="020B0604020202020204" pitchFamily="34" charset="0"/>
                <a:cs typeface="Arial" panose="020B0604020202020204" pitchFamily="34" charset="0"/>
                <a:sym typeface="+mn-ea"/>
              </a:rPr>
              <a:t>Melhor</a:t>
            </a:r>
            <a:r>
              <a:rPr sz="1200" b="1" dirty="0">
                <a:latin typeface="Arial" panose="020B0604020202020204" pitchFamily="34" charset="0"/>
                <a:cs typeface="Arial" panose="020B0604020202020204" pitchFamily="34" charset="0"/>
                <a:sym typeface="+mn-ea"/>
              </a:rPr>
              <a:t> para</a:t>
            </a:r>
            <a:r>
              <a:rPr lang="pt-BR" sz="1200" b="1" dirty="0">
                <a:latin typeface="Arial" panose="020B0604020202020204" pitchFamily="34" charset="0"/>
                <a:cs typeface="Arial" panose="020B0604020202020204" pitchFamily="34" charset="0"/>
                <a:sym typeface="+mn-ea"/>
              </a:rPr>
              <a:t>: </a:t>
            </a:r>
            <a:r>
              <a:rPr lang="pt-BR" sz="1200" dirty="0">
                <a:latin typeface="Arial" panose="020B0604020202020204" pitchFamily="34" charset="0"/>
                <a:cs typeface="Arial" panose="020B0604020202020204" pitchFamily="34" charset="0"/>
              </a:rPr>
              <a:t>Se você quiser examinar um episódio de diálogo com mais detalhes; se você quiser ver vários códigos de uma vez </a:t>
            </a:r>
          </a:p>
          <a:p>
            <a:pPr marL="12700" marR="105410">
              <a:lnSpc>
                <a:spcPts val="1750"/>
              </a:lnSpc>
              <a:spcBef>
                <a:spcPts val="85"/>
              </a:spcBef>
              <a:buSzPct val="83000"/>
              <a:tabLst>
                <a:tab pos="100330" algn="l"/>
              </a:tabLst>
            </a:pPr>
            <a:r>
              <a:rPr lang="pt-BR" sz="1200" b="1" dirty="0">
                <a:latin typeface="Arial" panose="020B0604020202020204" pitchFamily="34" charset="0"/>
                <a:cs typeface="Arial" panose="020B0604020202020204" pitchFamily="34" charset="0"/>
                <a:sym typeface="+mn-ea"/>
              </a:rPr>
              <a:t>Pode ser usado com os modelos</a:t>
            </a:r>
            <a:r>
              <a:rPr lang="pt-BR" sz="1200" dirty="0">
                <a:latin typeface="Arial" panose="020B0604020202020204" pitchFamily="34" charset="0"/>
                <a:cs typeface="Arial" panose="020B0604020202020204" pitchFamily="34" charset="0"/>
              </a:rPr>
              <a:t>: 2A; 2C; 2E</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619126" y="637541"/>
            <a:ext cx="4726940" cy="6597015"/>
          </a:xfrm>
          <a:custGeom>
            <a:avLst/>
            <a:gdLst/>
            <a:ahLst/>
            <a:cxnLst/>
            <a:rect l="l" t="t" r="r" b="b"/>
            <a:pathLst>
              <a:path w="4726940" h="6597015">
                <a:moveTo>
                  <a:pt x="0" y="0"/>
                </a:moveTo>
                <a:lnTo>
                  <a:pt x="4726814" y="0"/>
                </a:lnTo>
                <a:lnTo>
                  <a:pt x="4726814" y="6596570"/>
                </a:lnTo>
                <a:lnTo>
                  <a:pt x="0" y="6596570"/>
                </a:lnTo>
                <a:lnTo>
                  <a:pt x="0" y="0"/>
                </a:lnTo>
                <a:close/>
              </a:path>
            </a:pathLst>
          </a:custGeom>
          <a:ln w="31733">
            <a:solidFill>
              <a:srgbClr val="2791A6"/>
            </a:solidFill>
          </a:ln>
        </p:spPr>
        <p:txBody>
          <a:bodyPr wrap="square" lIns="0" tIns="0" rIns="0" bIns="0" rtlCol="0"/>
          <a:lstStyle/>
          <a:p>
            <a:endParaRPr kern="0" dirty="0"/>
          </a:p>
        </p:txBody>
      </p:sp>
      <p:sp>
        <p:nvSpPr>
          <p:cNvPr id="3" name="object 3"/>
          <p:cNvSpPr txBox="1"/>
          <p:nvPr/>
        </p:nvSpPr>
        <p:spPr>
          <a:xfrm>
            <a:off x="706461" y="731400"/>
            <a:ext cx="4515485" cy="6167201"/>
          </a:xfrm>
          <a:prstGeom prst="rect">
            <a:avLst/>
          </a:prstGeom>
        </p:spPr>
        <p:txBody>
          <a:bodyPr vert="horz" wrap="square" lIns="0" tIns="0" rIns="0" bIns="0" rtlCol="0">
            <a:spAutoFit/>
          </a:bodyPr>
          <a:lstStyle/>
          <a:p>
            <a:pPr marL="12700">
              <a:lnSpc>
                <a:spcPct val="100000"/>
              </a:lnSpc>
            </a:pPr>
            <a:r>
              <a:rPr sz="1200" b="1" dirty="0">
                <a:latin typeface="Arial" panose="020B0604020202020204" pitchFamily="34" charset="0"/>
                <a:cs typeface="Arial" panose="020B0604020202020204" pitchFamily="34" charset="0"/>
                <a:sym typeface="+mn-ea"/>
              </a:rPr>
              <a:t>Tipo de Observação</a:t>
            </a:r>
            <a:r>
              <a:rPr sz="1200" b="1" kern="0" dirty="0">
                <a:latin typeface="Arial" panose="020B0604020202020204" pitchFamily="34" charset="0"/>
                <a:cs typeface="Arial" panose="020B0604020202020204" pitchFamily="34" charset="0"/>
              </a:rPr>
              <a:t>n: Gravação de </a:t>
            </a:r>
            <a:r>
              <a:rPr lang="en-US" sz="1200" b="1" kern="0" dirty="0">
                <a:latin typeface="Arial" panose="020B0604020202020204" pitchFamily="34" charset="0"/>
                <a:cs typeface="Arial" panose="020B0604020202020204" pitchFamily="34" charset="0"/>
              </a:rPr>
              <a:t>vi</a:t>
            </a:r>
            <a:r>
              <a:rPr sz="1200" b="1" kern="0" dirty="0">
                <a:latin typeface="Arial" panose="020B0604020202020204" pitchFamily="34" charset="0"/>
                <a:cs typeface="Arial" panose="020B0604020202020204" pitchFamily="34" charset="0"/>
              </a:rPr>
              <a:t>deo com </a:t>
            </a:r>
            <a:r>
              <a:rPr lang="en-US" sz="1200" b="1" kern="0" dirty="0" err="1">
                <a:latin typeface="Arial" panose="020B0604020202020204" pitchFamily="34" charset="0"/>
                <a:cs typeface="Arial" panose="020B0604020202020204" pitchFamily="34" charset="0"/>
              </a:rPr>
              <a:t>t</a:t>
            </a:r>
            <a:r>
              <a:rPr sz="1200" b="1" kern="0" dirty="0" err="1">
                <a:latin typeface="Arial" panose="020B0604020202020204" pitchFamily="34" charset="0"/>
                <a:cs typeface="Arial" panose="020B0604020202020204" pitchFamily="34" charset="0"/>
              </a:rPr>
              <a:t>ranscrição</a:t>
            </a:r>
            <a:endParaRPr sz="1200" b="1" kern="0" dirty="0">
              <a:latin typeface="Arial" panose="020B0604020202020204" pitchFamily="34" charset="0"/>
              <a:cs typeface="Arial" panose="020B0604020202020204" pitchFamily="34" charset="0"/>
            </a:endParaRPr>
          </a:p>
          <a:p>
            <a:pPr marL="12700" marR="271780">
              <a:lnSpc>
                <a:spcPct val="122000"/>
              </a:lnSpc>
              <a:spcBef>
                <a:spcPts val="575"/>
              </a:spcBef>
            </a:pPr>
            <a:r>
              <a:rPr sz="1200" b="1" dirty="0">
                <a:latin typeface="Arial" panose="020B0604020202020204" pitchFamily="34" charset="0"/>
                <a:cs typeface="Arial" panose="020B0604020202020204" pitchFamily="34" charset="0"/>
                <a:sym typeface="+mn-ea"/>
              </a:rPr>
              <a:t>O que é?</a:t>
            </a:r>
            <a:r>
              <a:rPr sz="1200" b="1" kern="0" dirty="0">
                <a:latin typeface="Arial" panose="020B0604020202020204" pitchFamily="34" charset="0"/>
                <a:cs typeface="Arial" panose="020B0604020202020204" pitchFamily="34" charset="0"/>
              </a:rPr>
              <a:t> </a:t>
            </a:r>
            <a:r>
              <a:rPr sz="1200" kern="0" dirty="0">
                <a:latin typeface="Arial" panose="020B0604020202020204" pitchFamily="34" charset="0"/>
                <a:cs typeface="Arial" panose="020B0604020202020204" pitchFamily="34" charset="0"/>
              </a:rPr>
              <a:t>Você grava o que é dito em seu ambiente de aprendizado e, em seguida, transcreve </a:t>
            </a:r>
            <a:r>
              <a:rPr lang="pt-BR" sz="1200" kern="0" dirty="0">
                <a:latin typeface="Arial" panose="020B0604020202020204" pitchFamily="34" charset="0"/>
                <a:cs typeface="Arial" panose="020B0604020202020204" pitchFamily="34" charset="0"/>
              </a:rPr>
              <a:t>para analisar mais tarde</a:t>
            </a:r>
            <a:r>
              <a:rPr sz="1200" kern="0" dirty="0">
                <a:latin typeface="Arial" panose="020B0604020202020204" pitchFamily="34" charset="0"/>
                <a:cs typeface="Arial" panose="020B0604020202020204" pitchFamily="34" charset="0"/>
              </a:rPr>
              <a:t>.</a:t>
            </a:r>
          </a:p>
          <a:p>
            <a:pPr>
              <a:lnSpc>
                <a:spcPct val="100000"/>
              </a:lnSpc>
            </a:pPr>
            <a:endParaRPr sz="1400" kern="0" dirty="0">
              <a:latin typeface="Times New Roman" panose="02020603050405020304"/>
              <a:cs typeface="Times New Roman" panose="02020603050405020304"/>
            </a:endParaRPr>
          </a:p>
          <a:p>
            <a:pPr marL="12700" indent="0">
              <a:lnSpc>
                <a:spcPct val="100000"/>
              </a:lnSpc>
              <a:spcBef>
                <a:spcPts val="285"/>
              </a:spcBef>
              <a:buSzPct val="83000"/>
              <a:buFont typeface="Arial" panose="020B0604020202020204" pitchFamily="34" charset="0"/>
              <a:buNone/>
              <a:tabLst>
                <a:tab pos="100330" algn="l"/>
              </a:tabLst>
            </a:pPr>
            <a:r>
              <a:rPr sz="1200" b="1" dirty="0">
                <a:latin typeface="Arial" panose="020B0604020202020204" pitchFamily="34" charset="0"/>
                <a:cs typeface="Arial" panose="020B0604020202020204" pitchFamily="34" charset="0"/>
                <a:sym typeface="+mn-ea"/>
              </a:rPr>
              <a:t>Quais são as vantagens?</a:t>
            </a:r>
            <a:endParaRPr sz="1200" b="1" dirty="0">
              <a:latin typeface="Arial" panose="020B0604020202020204" pitchFamily="34" charset="0"/>
              <a:cs typeface="Arial" panose="020B0604020202020204" pitchFamily="34" charset="0"/>
            </a:endParaRPr>
          </a:p>
          <a:p>
            <a:pPr marL="184150" indent="-171450">
              <a:lnSpc>
                <a:spcPct val="100000"/>
              </a:lnSpc>
              <a:spcBef>
                <a:spcPts val="285"/>
              </a:spcBef>
              <a:buSzPct val="83000"/>
              <a:buFont typeface="Arial" panose="020B0604020202020204" pitchFamily="34" charset="0"/>
              <a:buChar char="•"/>
              <a:tabLst>
                <a:tab pos="100330" algn="l"/>
              </a:tabLst>
            </a:pPr>
            <a:r>
              <a:rPr sz="1200" kern="0" dirty="0">
                <a:latin typeface="Arial" panose="020B0604020202020204" pitchFamily="34" charset="0"/>
                <a:cs typeface="Arial" panose="020B0604020202020204" pitchFamily="34" charset="0"/>
              </a:rPr>
              <a:t>Você pode codificar em um nível de detalhe maior e com mais precisão.</a:t>
            </a:r>
          </a:p>
          <a:p>
            <a:pPr marL="184150" indent="-171450">
              <a:lnSpc>
                <a:spcPct val="100000"/>
              </a:lnSpc>
              <a:spcBef>
                <a:spcPts val="285"/>
              </a:spcBef>
              <a:buSzPct val="83000"/>
              <a:buFont typeface="Arial" panose="020B0604020202020204" pitchFamily="34" charset="0"/>
              <a:buChar char="•"/>
              <a:tabLst>
                <a:tab pos="100330" algn="l"/>
              </a:tabLst>
            </a:pPr>
            <a:r>
              <a:rPr sz="1200" kern="0" dirty="0">
                <a:latin typeface="Arial" panose="020B0604020202020204" pitchFamily="34" charset="0"/>
                <a:cs typeface="Arial" panose="020B0604020202020204" pitchFamily="34" charset="0"/>
              </a:rPr>
              <a:t>Fornece uma representação mais precisa dos eventos em sala de aula, pois você tem dados de áudio e visual.</a:t>
            </a:r>
          </a:p>
          <a:p>
            <a:pPr marL="184150" indent="-171450">
              <a:lnSpc>
                <a:spcPct val="100000"/>
              </a:lnSpc>
              <a:spcBef>
                <a:spcPts val="285"/>
              </a:spcBef>
              <a:buSzPct val="83000"/>
              <a:buFont typeface="Arial" panose="020B0604020202020204" pitchFamily="34" charset="0"/>
              <a:buChar char="•"/>
              <a:tabLst>
                <a:tab pos="100330" algn="l"/>
              </a:tabLst>
            </a:pPr>
            <a:r>
              <a:rPr sz="1200" kern="0" dirty="0">
                <a:latin typeface="Arial" panose="020B0604020202020204" pitchFamily="34" charset="0"/>
                <a:cs typeface="Arial" panose="020B0604020202020204" pitchFamily="34" charset="0"/>
              </a:rPr>
              <a:t>Você pode fazer conexões entre os 'turnos' porque pode revisitar os dados.</a:t>
            </a:r>
          </a:p>
          <a:p>
            <a:pPr marL="184150" indent="-171450">
              <a:lnSpc>
                <a:spcPct val="100000"/>
              </a:lnSpc>
              <a:spcBef>
                <a:spcPts val="285"/>
              </a:spcBef>
              <a:buSzPct val="83000"/>
              <a:buFont typeface="Arial" panose="020B0604020202020204" pitchFamily="34" charset="0"/>
              <a:buChar char="•"/>
              <a:tabLst>
                <a:tab pos="100330" algn="l"/>
              </a:tabLst>
            </a:pPr>
            <a:r>
              <a:rPr sz="1200" kern="0" dirty="0">
                <a:latin typeface="Arial" panose="020B0604020202020204" pitchFamily="34" charset="0"/>
                <a:cs typeface="Arial" panose="020B0604020202020204" pitchFamily="34" charset="0"/>
              </a:rPr>
              <a:t>Você pode registrar interações dos alunos e diálogo não verbal.</a:t>
            </a:r>
          </a:p>
          <a:p>
            <a:pPr marL="184150" indent="-171450">
              <a:lnSpc>
                <a:spcPct val="100000"/>
              </a:lnSpc>
              <a:spcBef>
                <a:spcPts val="285"/>
              </a:spcBef>
              <a:buSzPct val="83000"/>
              <a:buFont typeface="Arial" panose="020B0604020202020204" pitchFamily="34" charset="0"/>
              <a:buChar char="•"/>
              <a:tabLst>
                <a:tab pos="100330" algn="l"/>
              </a:tabLst>
            </a:pPr>
            <a:r>
              <a:rPr sz="1200" b="1" dirty="0">
                <a:latin typeface="Arial" panose="020B0604020202020204" pitchFamily="34" charset="0"/>
                <a:cs typeface="Arial" panose="020B0604020202020204" pitchFamily="34" charset="0"/>
                <a:sym typeface="+mn-ea"/>
              </a:rPr>
              <a:t>Quais são as desvantagens?</a:t>
            </a:r>
            <a:endParaRPr sz="1200" b="1" dirty="0">
              <a:latin typeface="Arial" panose="020B0604020202020204" pitchFamily="34" charset="0"/>
              <a:cs typeface="Arial" panose="020B0604020202020204" pitchFamily="34" charset="0"/>
            </a:endParaRPr>
          </a:p>
          <a:p>
            <a:pPr marL="184150" marR="5080" indent="-171450">
              <a:lnSpc>
                <a:spcPts val="1750"/>
              </a:lnSpc>
              <a:spcBef>
                <a:spcPts val="85"/>
              </a:spcBef>
              <a:buSzPct val="83000"/>
              <a:buFont typeface="Arial" panose="020B0604020202020204" pitchFamily="34" charset="0"/>
              <a:buChar char="•"/>
              <a:tabLst>
                <a:tab pos="100330" algn="l"/>
              </a:tabLst>
            </a:pPr>
            <a:r>
              <a:rPr sz="1200" kern="0" dirty="0">
                <a:latin typeface="Arial" panose="020B0604020202020204" pitchFamily="34" charset="0"/>
                <a:cs typeface="Arial" panose="020B0604020202020204" pitchFamily="34" charset="0"/>
              </a:rPr>
              <a:t>Pode levar tempo para que os alunos se acostumem a serem gravados em vídeo e seu comportamento pode ser diferente na presença de uma câmera.</a:t>
            </a:r>
          </a:p>
          <a:p>
            <a:pPr marL="184150" marR="5080" indent="-171450">
              <a:lnSpc>
                <a:spcPts val="1750"/>
              </a:lnSpc>
              <a:spcBef>
                <a:spcPts val="85"/>
              </a:spcBef>
              <a:buSzPct val="83000"/>
              <a:buFont typeface="Arial" panose="020B0604020202020204" pitchFamily="34" charset="0"/>
              <a:buChar char="•"/>
              <a:tabLst>
                <a:tab pos="100330" algn="l"/>
              </a:tabLst>
            </a:pPr>
            <a:r>
              <a:rPr sz="1200" kern="0" dirty="0">
                <a:latin typeface="Arial" panose="020B0604020202020204" pitchFamily="34" charset="0"/>
                <a:cs typeface="Arial" panose="020B0604020202020204" pitchFamily="34" charset="0"/>
              </a:rPr>
              <a:t>Você precisa obter consentimento dos</a:t>
            </a:r>
            <a:r>
              <a:rPr lang="pt-BR" sz="1200" kern="0" dirty="0">
                <a:latin typeface="Arial" panose="020B0604020202020204" pitchFamily="34" charset="0"/>
                <a:cs typeface="Arial" panose="020B0604020202020204" pitchFamily="34" charset="0"/>
              </a:rPr>
              <a:t> pais ou</a:t>
            </a:r>
            <a:r>
              <a:rPr sz="1200" kern="0" dirty="0">
                <a:latin typeface="Arial" panose="020B0604020202020204" pitchFamily="34" charset="0"/>
                <a:cs typeface="Arial" panose="020B0604020202020204" pitchFamily="34" charset="0"/>
              </a:rPr>
              <a:t> responsáveis, então precisa planejar com antecedência.</a:t>
            </a:r>
          </a:p>
          <a:p>
            <a:pPr marL="184150" marR="5080" indent="-171450">
              <a:lnSpc>
                <a:spcPts val="1750"/>
              </a:lnSpc>
              <a:spcBef>
                <a:spcPts val="85"/>
              </a:spcBef>
              <a:buSzPct val="83000"/>
              <a:buFont typeface="Arial" panose="020B0604020202020204" pitchFamily="34" charset="0"/>
              <a:buChar char="•"/>
              <a:tabLst>
                <a:tab pos="100330" algn="l"/>
              </a:tabLst>
            </a:pPr>
            <a:r>
              <a:rPr sz="1200" kern="0" dirty="0">
                <a:latin typeface="Arial" panose="020B0604020202020204" pitchFamily="34" charset="0"/>
                <a:cs typeface="Arial" panose="020B0604020202020204" pitchFamily="34" charset="0"/>
              </a:rPr>
              <a:t>A transcrição consome tempo, portanto, você precisa garantir que a quantidade de diálogo que planeja transcrever seja gerenciável.</a:t>
            </a:r>
          </a:p>
          <a:p>
            <a:pPr marL="184150" marR="5080" indent="-171450">
              <a:lnSpc>
                <a:spcPts val="1750"/>
              </a:lnSpc>
              <a:spcBef>
                <a:spcPts val="85"/>
              </a:spcBef>
              <a:buSzPct val="83000"/>
              <a:buFont typeface="Arial" panose="020B0604020202020204" pitchFamily="34" charset="0"/>
              <a:buChar char="•"/>
              <a:tabLst>
                <a:tab pos="100330" algn="l"/>
              </a:tabLst>
            </a:pPr>
            <a:r>
              <a:rPr sz="1200" b="1" dirty="0">
                <a:latin typeface="Arial" panose="020B0604020202020204" pitchFamily="34" charset="0"/>
                <a:cs typeface="Arial" panose="020B0604020202020204" pitchFamily="34" charset="0"/>
                <a:sym typeface="+mn-ea"/>
              </a:rPr>
              <a:t>Melhor para</a:t>
            </a:r>
            <a:r>
              <a:rPr sz="1200" b="1" kern="0" dirty="0">
                <a:latin typeface="Arial" panose="020B0604020202020204" pitchFamily="34" charset="0"/>
                <a:cs typeface="Arial" panose="020B0604020202020204" pitchFamily="34" charset="0"/>
              </a:rPr>
              <a:t>: </a:t>
            </a:r>
            <a:r>
              <a:rPr sz="1200" kern="0" dirty="0">
                <a:latin typeface="Arial" panose="020B0604020202020204" pitchFamily="34" charset="0"/>
                <a:cs typeface="Arial" panose="020B0604020202020204" pitchFamily="34" charset="0"/>
              </a:rPr>
              <a:t>Se você deseja examinar um episódio mais longo de diálogo em grande detalhe; se você deseja analisar a interação não verbal; se você deseja examinar vários códigos ao mesmo tempo.</a:t>
            </a:r>
          </a:p>
          <a:p>
            <a:pPr marL="12700">
              <a:lnSpc>
                <a:spcPct val="100000"/>
              </a:lnSpc>
              <a:spcBef>
                <a:spcPts val="885"/>
              </a:spcBef>
            </a:pPr>
            <a:r>
              <a:rPr sz="1200" b="1" dirty="0">
                <a:latin typeface="Arial" panose="020B0604020202020204" pitchFamily="34" charset="0"/>
                <a:cs typeface="Arial" panose="020B0604020202020204" pitchFamily="34" charset="0"/>
                <a:sym typeface="+mn-ea"/>
              </a:rPr>
              <a:t>Pode ser usado com os modelos</a:t>
            </a:r>
            <a:r>
              <a:rPr sz="1200" b="1" kern="0" dirty="0">
                <a:latin typeface="Arial" panose="020B0604020202020204" pitchFamily="34" charset="0"/>
                <a:cs typeface="Arial" panose="020B0604020202020204" pitchFamily="34" charset="0"/>
              </a:rPr>
              <a:t>: </a:t>
            </a:r>
            <a:r>
              <a:rPr sz="1200" kern="0" dirty="0">
                <a:latin typeface="Arial" panose="020B0604020202020204" pitchFamily="34" charset="0"/>
                <a:cs typeface="Arial" panose="020B0604020202020204" pitchFamily="34" charset="0"/>
              </a:rPr>
              <a:t>2A; 2C; 2E</a:t>
            </a:r>
          </a:p>
        </p:txBody>
      </p:sp>
      <p:sp>
        <p:nvSpPr>
          <p:cNvPr id="4" name="object 4"/>
          <p:cNvSpPr/>
          <p:nvPr/>
        </p:nvSpPr>
        <p:spPr>
          <a:xfrm>
            <a:off x="5572010" y="638690"/>
            <a:ext cx="4671689" cy="1857373"/>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5570105" y="2703075"/>
            <a:ext cx="4675492" cy="2192653"/>
          </a:xfrm>
          <a:prstGeom prst="rect">
            <a:avLst/>
          </a:prstGeom>
          <a:blipFill>
            <a:blip r:embed="rId4" cstate="print"/>
            <a:stretch>
              <a:fillRect/>
            </a:stretch>
          </a:blipFill>
        </p:spPr>
        <p:txBody>
          <a:bodyPr wrap="square" lIns="0" tIns="0" rIns="0" bIns="0" rtlCol="0"/>
          <a:lstStyle/>
          <a:p>
            <a:endParaRPr/>
          </a:p>
        </p:txBody>
      </p:sp>
      <p:sp>
        <p:nvSpPr>
          <p:cNvPr id="6" name="object 6"/>
          <p:cNvSpPr/>
          <p:nvPr/>
        </p:nvSpPr>
        <p:spPr>
          <a:xfrm>
            <a:off x="5500255" y="5131315"/>
            <a:ext cx="4744707" cy="2138043"/>
          </a:xfrm>
          <a:prstGeom prst="rect">
            <a:avLst/>
          </a:prstGeom>
          <a:blipFill>
            <a:blip r:embed="rId5" cstate="print"/>
            <a:stretch>
              <a:fillRect/>
            </a:stretch>
          </a:blipFill>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635" rIns="0" bIns="0" rtlCol="0">
            <a:spAutoFit/>
          </a:bodyPr>
          <a:lstStyle/>
          <a:p>
            <a:pPr marL="25400">
              <a:lnSpc>
                <a:spcPct val="100000"/>
              </a:lnSpc>
              <a:spcBef>
                <a:spcPts val="5"/>
              </a:spcBef>
            </a:pPr>
            <a:r>
              <a:rPr dirty="0"/>
              <a:t>39</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21164" y="276225"/>
            <a:ext cx="9512935" cy="7252113"/>
          </a:xfrm>
          <a:prstGeom prst="rect">
            <a:avLst/>
          </a:prstGeom>
        </p:spPr>
        <p:txBody>
          <a:bodyPr vert="horz" wrap="square" lIns="0" tIns="0" rIns="0" bIns="0" rtlCol="0">
            <a:spAutoFit/>
          </a:bodyPr>
          <a:lstStyle/>
          <a:p>
            <a:pPr marL="332740" algn="ctr">
              <a:lnSpc>
                <a:spcPct val="100000"/>
              </a:lnSpc>
            </a:pPr>
            <a:r>
              <a:rPr b="1" kern="0" dirty="0" err="1">
                <a:latin typeface="Arial" panose="020B0604020202020204" pitchFamily="34" charset="0"/>
                <a:cs typeface="Arial" panose="020B0604020202020204" pitchFamily="34" charset="0"/>
                <a:sym typeface="+mn-ea"/>
              </a:rPr>
              <a:t>Conteúdo</a:t>
            </a:r>
            <a:r>
              <a:rPr b="1" kern="0" dirty="0">
                <a:latin typeface="Arial" panose="020B0604020202020204" pitchFamily="34" charset="0"/>
                <a:cs typeface="Arial" panose="020B0604020202020204" pitchFamily="34" charset="0"/>
                <a:sym typeface="+mn-ea"/>
              </a:rPr>
              <a:t> do kit de ferramentas T-SEDA</a:t>
            </a:r>
            <a:endParaRPr lang="en-GB" b="1" kern="0" dirty="0">
              <a:latin typeface="Arial" panose="020B0604020202020204" pitchFamily="34" charset="0"/>
              <a:cs typeface="Arial" panose="020B0604020202020204" pitchFamily="34" charset="0"/>
              <a:sym typeface="+mn-ea"/>
            </a:endParaRPr>
          </a:p>
          <a:p>
            <a:pPr marL="332740" algn="ctr">
              <a:lnSpc>
                <a:spcPct val="100000"/>
              </a:lnSpc>
            </a:pPr>
            <a:endParaRPr b="1" kern="0" dirty="0">
              <a:latin typeface="Arial" panose="020B0604020202020204" pitchFamily="34" charset="0"/>
              <a:cs typeface="Arial" panose="020B0604020202020204" pitchFamily="34" charset="0"/>
              <a:sym typeface="+mn-ea"/>
            </a:endParaRPr>
          </a:p>
          <a:p>
            <a:pPr marL="4763" algn="l">
              <a:lnSpc>
                <a:spcPct val="100000"/>
              </a:lnSpc>
              <a:spcAft>
                <a:spcPts val="600"/>
              </a:spcAft>
            </a:pPr>
            <a:r>
              <a:rPr sz="1400" kern="0" dirty="0">
                <a:latin typeface="Arial" panose="020B0604020202020204" pitchFamily="34" charset="0"/>
                <a:cs typeface="Arial" panose="020B0604020202020204" pitchFamily="34" charset="0"/>
              </a:rPr>
              <a:t>Este kit de ferramentas contém informações e recursos para educadores realizarem uma investigação centrada no diálogo em sua prática</a:t>
            </a:r>
          </a:p>
          <a:p>
            <a:pPr marL="4763" algn="l">
              <a:lnSpc>
                <a:spcPct val="100000"/>
              </a:lnSpc>
              <a:spcAft>
                <a:spcPts val="600"/>
              </a:spcAft>
            </a:pPr>
            <a:r>
              <a:rPr b="1" kern="0" dirty="0">
                <a:solidFill>
                  <a:srgbClr val="2E6A7B"/>
                </a:solidFill>
                <a:latin typeface="Arial" panose="020B0604020202020204" pitchFamily="34" charset="0"/>
                <a:cs typeface="Arial" panose="020B0604020202020204" pitchFamily="34" charset="0"/>
              </a:rPr>
              <a:t>T-SEDA: Guia do Usuário</a:t>
            </a:r>
          </a:p>
          <a:p>
            <a:pPr marL="18415" marR="5080">
              <a:lnSpc>
                <a:spcPct val="101000"/>
              </a:lnSpc>
              <a:spcBef>
                <a:spcPts val="10"/>
              </a:spcBef>
              <a:spcAft>
                <a:spcPts val="600"/>
              </a:spcAft>
            </a:pPr>
            <a:r>
              <a:rPr sz="1400" kern="0" dirty="0">
                <a:latin typeface="Arial" panose="020B0604020202020204" pitchFamily="34" charset="0"/>
                <a:cs typeface="Arial" panose="020B0604020202020204" pitchFamily="34" charset="0"/>
              </a:rPr>
              <a:t>Informações sobre diálogo educacional e um guia passo a </a:t>
            </a:r>
            <a:r>
              <a:rPr sz="1400" kern="0" dirty="0" err="1">
                <a:latin typeface="Arial" panose="020B0604020202020204" pitchFamily="34" charset="0"/>
                <a:cs typeface="Arial" panose="020B0604020202020204" pitchFamily="34" charset="0"/>
              </a:rPr>
              <a:t>passo</a:t>
            </a:r>
            <a:r>
              <a:rPr sz="1400" kern="0" dirty="0">
                <a:latin typeface="Arial" panose="020B0604020202020204" pitchFamily="34" charset="0"/>
                <a:cs typeface="Arial" panose="020B0604020202020204" pitchFamily="34" charset="0"/>
              </a:rPr>
              <a:t> </a:t>
            </a:r>
            <a:r>
              <a:rPr lang="pt-BR" sz="1400" kern="0" dirty="0">
                <a:latin typeface="Arial" panose="020B0604020202020204" pitchFamily="34" charset="0"/>
                <a:cs typeface="Arial" panose="020B0604020202020204" pitchFamily="34" charset="0"/>
              </a:rPr>
              <a:t>para o </a:t>
            </a:r>
            <a:r>
              <a:rPr sz="1400" kern="0" dirty="0" err="1">
                <a:latin typeface="Arial" panose="020B0604020202020204" pitchFamily="34" charset="0"/>
                <a:cs typeface="Arial" panose="020B0604020202020204" pitchFamily="34" charset="0"/>
              </a:rPr>
              <a:t>processo</a:t>
            </a:r>
            <a:r>
              <a:rPr sz="1400" kern="0" dirty="0">
                <a:latin typeface="Arial" panose="020B0604020202020204" pitchFamily="34" charset="0"/>
                <a:cs typeface="Arial" panose="020B0604020202020204" pitchFamily="34" charset="0"/>
              </a:rPr>
              <a:t> de investigação. Apresenta o </a:t>
            </a:r>
            <a:r>
              <a:rPr sz="1400" b="1" kern="0" dirty="0">
                <a:latin typeface="Arial" panose="020B0604020202020204" pitchFamily="34" charset="0"/>
                <a:cs typeface="Arial" panose="020B0604020202020204" pitchFamily="34" charset="0"/>
              </a:rPr>
              <a:t>ciclo de investigação reflexiva</a:t>
            </a:r>
            <a:r>
              <a:rPr sz="1400" kern="0" dirty="0">
                <a:latin typeface="Arial" panose="020B0604020202020204" pitchFamily="34" charset="0"/>
                <a:cs typeface="Arial" panose="020B0604020202020204" pitchFamily="34" charset="0"/>
              </a:rPr>
              <a:t>, que está no cerne da investigação em sala de aula. Também contém a </a:t>
            </a:r>
            <a:r>
              <a:rPr sz="1400" b="1" kern="0" dirty="0">
                <a:latin typeface="Arial" panose="020B0604020202020204" pitchFamily="34" charset="0"/>
                <a:cs typeface="Arial" panose="020B0604020202020204" pitchFamily="34" charset="0"/>
              </a:rPr>
              <a:t>autoavaliação</a:t>
            </a:r>
            <a:r>
              <a:rPr sz="1400" kern="0" dirty="0">
                <a:latin typeface="Arial" panose="020B0604020202020204" pitchFamily="34" charset="0"/>
                <a:cs typeface="Arial" panose="020B0604020202020204" pitchFamily="34" charset="0"/>
              </a:rPr>
              <a:t> para você refletir sobre sua prática.</a:t>
            </a:r>
          </a:p>
          <a:p>
            <a:pPr marL="18415">
              <a:lnSpc>
                <a:spcPct val="100000"/>
              </a:lnSpc>
              <a:spcAft>
                <a:spcPts val="600"/>
              </a:spcAft>
            </a:pPr>
            <a:r>
              <a:rPr b="1" kern="0" dirty="0">
                <a:solidFill>
                  <a:srgbClr val="2E6A7B"/>
                </a:solidFill>
                <a:latin typeface="Arial" panose="020B0604020202020204" pitchFamily="34" charset="0"/>
                <a:cs typeface="Arial" panose="020B0604020202020204" pitchFamily="34" charset="0"/>
              </a:rPr>
              <a:t>T-SEDA: Recursos Principais</a:t>
            </a:r>
          </a:p>
          <a:p>
            <a:pPr marL="18415">
              <a:lnSpc>
                <a:spcPct val="100000"/>
              </a:lnSpc>
              <a:spcAft>
                <a:spcPts val="600"/>
              </a:spcAft>
            </a:pPr>
            <a:r>
              <a:rPr sz="1400" b="1" kern="0" dirty="0">
                <a:latin typeface="Arial" panose="020B0604020202020204" pitchFamily="34" charset="0"/>
                <a:cs typeface="Arial" panose="020B0604020202020204" pitchFamily="34" charset="0"/>
              </a:rPr>
              <a:t>SEÇÃO 1: Estrutura de Codificação</a:t>
            </a:r>
            <a:r>
              <a:rPr sz="1400" kern="0" dirty="0">
                <a:latin typeface="Arial" panose="020B0604020202020204" pitchFamily="34" charset="0"/>
                <a:cs typeface="Arial" panose="020B0604020202020204" pitchFamily="34" charset="0"/>
              </a:rPr>
              <a:t>. Uma lista de categorias para analisar o diálogo, ilustrada com exemplos do que pode ser ouvido, escrito ou digitado quando os estudantes estão participando do diálogo educacional.</a:t>
            </a:r>
          </a:p>
          <a:p>
            <a:pPr marL="18415">
              <a:lnSpc>
                <a:spcPct val="100000"/>
              </a:lnSpc>
            </a:pPr>
            <a:r>
              <a:rPr lang="en-GB" sz="1400" i="1" dirty="0">
                <a:latin typeface="Arial" panose="020B0604020202020204" pitchFamily="34" charset="0"/>
                <a:cs typeface="Arial" panose="020B0604020202020204" pitchFamily="34" charset="0"/>
              </a:rPr>
              <a:t>Observação: 'Codificação' significa dividir o diálogo em sala de aula em partes significativas e categorizá-las.</a:t>
            </a:r>
          </a:p>
          <a:p>
            <a:pPr marL="18415">
              <a:lnSpc>
                <a:spcPct val="100000"/>
              </a:lnSpc>
            </a:pPr>
            <a:r>
              <a:rPr sz="1400" b="1" kern="0" dirty="0">
                <a:latin typeface="Arial" panose="020B0604020202020204" pitchFamily="34" charset="0"/>
                <a:cs typeface="Arial" panose="020B0604020202020204" pitchFamily="34" charset="0"/>
              </a:rPr>
              <a:t>SEÇÃO 2: Modelos para observar e codificar o diálogo</a:t>
            </a:r>
            <a:r>
              <a:rPr sz="1400" kern="0" dirty="0">
                <a:latin typeface="Arial" panose="020B0604020202020204" pitchFamily="34" charset="0"/>
                <a:cs typeface="Arial" panose="020B0604020202020204" pitchFamily="34" charset="0"/>
              </a:rPr>
              <a:t>. Amostragem de tempo; listas de verificação; escalas de avaliação.</a:t>
            </a:r>
          </a:p>
          <a:p>
            <a:pPr>
              <a:lnSpc>
                <a:spcPct val="100000"/>
              </a:lnSpc>
              <a:spcBef>
                <a:spcPts val="10"/>
              </a:spcBef>
            </a:pPr>
            <a:endParaRPr sz="1550" kern="0" dirty="0">
              <a:latin typeface="Arial" panose="020B0604020202020204" pitchFamily="34" charset="0"/>
              <a:cs typeface="Arial" panose="020B0604020202020204" pitchFamily="34" charset="0"/>
            </a:endParaRPr>
          </a:p>
          <a:p>
            <a:pPr marL="12700">
              <a:lnSpc>
                <a:spcPct val="100000"/>
              </a:lnSpc>
              <a:spcBef>
                <a:spcPts val="5"/>
              </a:spcBef>
            </a:pPr>
            <a:r>
              <a:rPr b="1" kern="0" dirty="0">
                <a:solidFill>
                  <a:srgbClr val="1A616F"/>
                </a:solidFill>
                <a:latin typeface="Arial" panose="020B0604020202020204" pitchFamily="34" charset="0"/>
                <a:cs typeface="Arial" panose="020B0604020202020204" pitchFamily="34" charset="0"/>
              </a:rPr>
              <a:t>T-SEDA: Recursos de Apoio</a:t>
            </a:r>
          </a:p>
          <a:p>
            <a:pPr marL="12700">
              <a:lnSpc>
                <a:spcPct val="100000"/>
              </a:lnSpc>
              <a:spcBef>
                <a:spcPts val="5"/>
              </a:spcBef>
            </a:pPr>
            <a:r>
              <a:rPr lang="pt-BR" sz="1600" b="1" kern="0" dirty="0">
                <a:solidFill>
                  <a:schemeClr val="tx1"/>
                </a:solidFill>
                <a:latin typeface="Arial" panose="020B0604020202020204" pitchFamily="34" charset="0"/>
                <a:cs typeface="Arial" panose="020B0604020202020204" pitchFamily="34" charset="0"/>
              </a:rPr>
              <a:t>E</a:t>
            </a:r>
            <a:r>
              <a:rPr sz="1600" b="1" kern="0" dirty="0">
                <a:solidFill>
                  <a:schemeClr val="tx1"/>
                </a:solidFill>
                <a:latin typeface="Arial" panose="020B0604020202020204" pitchFamily="34" charset="0"/>
                <a:cs typeface="Arial" panose="020B0604020202020204" pitchFamily="34" charset="0"/>
              </a:rPr>
              <a:t>stes recursos adicionais estão disponíveis online </a:t>
            </a:r>
            <a:r>
              <a:rPr sz="1600" b="1" kern="0" dirty="0" err="1">
                <a:solidFill>
                  <a:schemeClr val="tx1"/>
                </a:solidFill>
                <a:latin typeface="Arial" panose="020B0604020202020204" pitchFamily="34" charset="0"/>
                <a:cs typeface="Arial" panose="020B0604020202020204" pitchFamily="34" charset="0"/>
              </a:rPr>
              <a:t>em</a:t>
            </a:r>
            <a:r>
              <a:rPr sz="1600" b="1" kern="0" dirty="0">
                <a:solidFill>
                  <a:schemeClr val="tx1"/>
                </a:solidFill>
                <a:latin typeface="Arial" panose="020B0604020202020204" pitchFamily="34" charset="0"/>
                <a:cs typeface="Arial" panose="020B0604020202020204" pitchFamily="34" charset="0"/>
              </a:rPr>
              <a:t> </a:t>
            </a:r>
            <a:r>
              <a:rPr lang="en-GB" sz="1600" u="sng" kern="0" dirty="0">
                <a:solidFill>
                  <a:srgbClr val="0000FF"/>
                </a:solidFill>
                <a:latin typeface="Arial Unicode MS"/>
                <a:cs typeface="Arial Unicode MS"/>
                <a:hlinkClick r:id="rId3"/>
              </a:rPr>
              <a:t>https://camtree.learnworlds.com/t-seda</a:t>
            </a:r>
            <a:r>
              <a:rPr sz="1600" b="1" u="sng" kern="0" dirty="0">
                <a:solidFill>
                  <a:srgbClr val="0000FF"/>
                </a:solidFill>
                <a:latin typeface="Arial" panose="020B0604020202020204" pitchFamily="34" charset="0"/>
                <a:cs typeface="Arial" panose="020B0604020202020204" pitchFamily="34" charset="0"/>
              </a:rPr>
              <a:t>.</a:t>
            </a:r>
          </a:p>
          <a:p>
            <a:pPr marL="61595">
              <a:lnSpc>
                <a:spcPct val="100000"/>
              </a:lnSpc>
              <a:spcBef>
                <a:spcPts val="1445"/>
              </a:spcBef>
            </a:pPr>
            <a:r>
              <a:rPr sz="1400" b="1" u="sng" kern="0" dirty="0">
                <a:latin typeface="Arial" panose="020B0604020202020204" pitchFamily="34" charset="0"/>
                <a:cs typeface="Arial" panose="020B0604020202020204" pitchFamily="34" charset="0"/>
              </a:rPr>
              <a:t>SEÇÃO 3</a:t>
            </a:r>
            <a:r>
              <a:rPr sz="1400" kern="0" dirty="0">
                <a:latin typeface="Arial" panose="020B0604020202020204" pitchFamily="34" charset="0"/>
                <a:cs typeface="Arial" panose="020B0604020202020204" pitchFamily="34" charset="0"/>
              </a:rPr>
              <a:t>: </a:t>
            </a:r>
            <a:r>
              <a:rPr sz="1400" b="1" kern="0" dirty="0">
                <a:latin typeface="Arial" panose="020B0604020202020204" pitchFamily="34" charset="0"/>
                <a:cs typeface="Arial" panose="020B0604020202020204" pitchFamily="34" charset="0"/>
              </a:rPr>
              <a:t>Orientações técnicas para gravação e transcrição</a:t>
            </a:r>
            <a:r>
              <a:rPr sz="1400" kern="0" dirty="0">
                <a:latin typeface="Arial" panose="020B0604020202020204" pitchFamily="34" charset="0"/>
                <a:cs typeface="Arial" panose="020B0604020202020204" pitchFamily="34" charset="0"/>
              </a:rPr>
              <a:t> (incluindo algumas ferramentas de auto-transcrição)</a:t>
            </a:r>
          </a:p>
          <a:p>
            <a:pPr marL="61595">
              <a:lnSpc>
                <a:spcPct val="100000"/>
              </a:lnSpc>
              <a:spcBef>
                <a:spcPts val="1445"/>
              </a:spcBef>
            </a:pPr>
            <a:r>
              <a:rPr sz="1400" b="1" u="sng" kern="0" dirty="0">
                <a:solidFill>
                  <a:schemeClr val="tx1"/>
                </a:solidFill>
                <a:latin typeface="Arial" panose="020B0604020202020204" pitchFamily="34" charset="0"/>
                <a:cs typeface="Arial" panose="020B0604020202020204" pitchFamily="34" charset="0"/>
              </a:rPr>
              <a:t>SEÇÃO 4</a:t>
            </a:r>
            <a:r>
              <a:rPr sz="1400" b="1" kern="0" dirty="0">
                <a:solidFill>
                  <a:schemeClr val="tx1"/>
                </a:solidFill>
                <a:latin typeface="Arial" panose="020B0604020202020204" pitchFamily="34" charset="0"/>
                <a:cs typeface="Arial" panose="020B0604020202020204" pitchFamily="34" charset="0"/>
              </a:rPr>
              <a:t>: Estudos de caso</a:t>
            </a:r>
            <a:r>
              <a:rPr sz="1400" kern="0" dirty="0">
                <a:latin typeface="Arial" panose="020B0604020202020204" pitchFamily="34" charset="0"/>
                <a:cs typeface="Arial" panose="020B0604020202020204" pitchFamily="34" charset="0"/>
              </a:rPr>
              <a:t>. Exemplos ilustrativos da codificação e interpretação do diálogo por professores em diferentes contextos; inclui descobertas dos professores e próximos passos</a:t>
            </a:r>
          </a:p>
          <a:p>
            <a:pPr marL="61595">
              <a:lnSpc>
                <a:spcPct val="100000"/>
              </a:lnSpc>
              <a:spcBef>
                <a:spcPts val="1445"/>
              </a:spcBef>
            </a:pPr>
            <a:r>
              <a:rPr sz="1400" b="1" u="sng" kern="0" dirty="0">
                <a:latin typeface="Arial" panose="020B0604020202020204" pitchFamily="34" charset="0"/>
                <a:cs typeface="Arial" panose="020B0604020202020204" pitchFamily="34" charset="0"/>
              </a:rPr>
              <a:t>SEÇÃO 5</a:t>
            </a:r>
            <a:r>
              <a:rPr sz="1400" b="1" kern="0" dirty="0">
                <a:latin typeface="Arial" panose="020B0604020202020204" pitchFamily="34" charset="0"/>
                <a:cs typeface="Arial" panose="020B0604020202020204" pitchFamily="34" charset="0"/>
              </a:rPr>
              <a:t>: Ideias para implementar o diálogo em sua sala de aula</a:t>
            </a:r>
            <a:r>
              <a:rPr sz="1400" kern="0" dirty="0">
                <a:latin typeface="Arial" panose="020B0604020202020204" pitchFamily="34" charset="0"/>
                <a:cs typeface="Arial" panose="020B0604020202020204" pitchFamily="34" charset="0"/>
              </a:rPr>
              <a:t>. Inclui referências a outras pesquisas sobre diálogo e links para recursos relacionados</a:t>
            </a:r>
          </a:p>
          <a:p>
            <a:pPr marL="61595">
              <a:lnSpc>
                <a:spcPct val="100000"/>
              </a:lnSpc>
              <a:spcBef>
                <a:spcPts val="1445"/>
              </a:spcBef>
            </a:pPr>
            <a:r>
              <a:rPr sz="1400" b="1" u="sng" kern="0" dirty="0">
                <a:latin typeface="Arial" panose="020B0604020202020204" pitchFamily="34" charset="0"/>
                <a:cs typeface="Arial" panose="020B0604020202020204" pitchFamily="34" charset="0"/>
              </a:rPr>
              <a:t>MODELOS EM BRANCO</a:t>
            </a:r>
            <a:r>
              <a:rPr sz="1400" b="1" kern="0" dirty="0">
                <a:latin typeface="Arial" panose="020B0604020202020204" pitchFamily="34" charset="0"/>
                <a:cs typeface="Arial" panose="020B0604020202020204" pitchFamily="34" charset="0"/>
              </a:rPr>
              <a:t>: Ciclo de investigação reflexiva, modelos de observação, autorreflexão, modelo de relatório de investigação</a:t>
            </a:r>
          </a:p>
          <a:p>
            <a:pPr marL="61595">
              <a:lnSpc>
                <a:spcPct val="100000"/>
              </a:lnSpc>
              <a:spcBef>
                <a:spcPts val="1445"/>
              </a:spcBef>
            </a:pPr>
            <a:r>
              <a:rPr sz="1400" b="1" kern="0" dirty="0">
                <a:latin typeface="Arial" panose="020B0604020202020204" pitchFamily="34" charset="0"/>
                <a:cs typeface="Arial" panose="020B0604020202020204" pitchFamily="34" charset="0"/>
              </a:rPr>
              <a:t>O kit de ferramentas completo está disponível online, incluindo modelos para download separados para impressão ou edição; procure pelo ícone .</a:t>
            </a:r>
          </a:p>
        </p:txBody>
      </p:sp>
      <p:sp>
        <p:nvSpPr>
          <p:cNvPr id="3" name="object 3"/>
          <p:cNvSpPr/>
          <p:nvPr/>
        </p:nvSpPr>
        <p:spPr>
          <a:xfrm>
            <a:off x="4279900" y="7286625"/>
            <a:ext cx="190498" cy="190499"/>
          </a:xfrm>
          <a:prstGeom prst="rect">
            <a:avLst/>
          </a:prstGeom>
          <a:blipFill>
            <a:blip r:embed="rId4" cstate="print"/>
            <a:stretch>
              <a:fillRect/>
            </a:stretch>
          </a:blipFill>
        </p:spPr>
        <p:txBody>
          <a:bodyPr wrap="square" lIns="0" tIns="0" rIns="0" bIns="0" rtlCol="0"/>
          <a:lstStyle/>
          <a:p>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633094" y="637541"/>
            <a:ext cx="2491740" cy="5295900"/>
          </a:xfrm>
          <a:prstGeom prst="rect">
            <a:avLst/>
          </a:prstGeom>
          <a:ln w="31733">
            <a:solidFill>
              <a:srgbClr val="2791A6"/>
            </a:solidFill>
          </a:ln>
        </p:spPr>
        <p:txBody>
          <a:bodyPr vert="horz" wrap="square" lIns="0" tIns="41275" rIns="0" bIns="0" rtlCol="0">
            <a:spAutoFit/>
          </a:bodyPr>
          <a:lstStyle/>
          <a:p>
            <a:pPr marL="81915" marR="276860">
              <a:lnSpc>
                <a:spcPct val="120000"/>
              </a:lnSpc>
              <a:spcBef>
                <a:spcPts val="325"/>
              </a:spcBef>
            </a:pPr>
            <a:r>
              <a:rPr sz="1200" b="1" kern="0" dirty="0">
                <a:latin typeface="Arial" panose="020B0604020202020204"/>
                <a:cs typeface="Arial" panose="020B0604020202020204"/>
              </a:rPr>
              <a:t>Quando Utilizar os Diferentes Modelos de Codificação e Avaliação</a:t>
            </a:r>
          </a:p>
          <a:p>
            <a:pPr marL="81915" marR="276860">
              <a:lnSpc>
                <a:spcPct val="120000"/>
              </a:lnSpc>
              <a:spcBef>
                <a:spcPts val="325"/>
              </a:spcBef>
            </a:pPr>
            <a:endParaRPr sz="1200" kern="0" dirty="0">
              <a:latin typeface="Arial" panose="020B0604020202020204"/>
              <a:cs typeface="Arial" panose="020B0604020202020204"/>
            </a:endParaRPr>
          </a:p>
          <a:p>
            <a:pPr marL="81915" marR="276860">
              <a:lnSpc>
                <a:spcPct val="120000"/>
              </a:lnSpc>
              <a:spcBef>
                <a:spcPts val="325"/>
              </a:spcBef>
            </a:pPr>
            <a:r>
              <a:rPr sz="1200" kern="0" dirty="0">
                <a:latin typeface="Arial" panose="020B0604020202020204"/>
                <a:cs typeface="Arial" panose="020B0604020202020204"/>
              </a:rPr>
              <a:t>Este diagrama mostra quando determinados modelos que você encontrará nas páginas seguintes são particularmente úteis.</a:t>
            </a:r>
          </a:p>
          <a:p>
            <a:pPr marL="81915" marR="276860">
              <a:lnSpc>
                <a:spcPct val="120000"/>
              </a:lnSpc>
              <a:spcBef>
                <a:spcPts val="325"/>
              </a:spcBef>
            </a:pPr>
            <a:r>
              <a:rPr sz="1200" kern="0" dirty="0">
                <a:latin typeface="Arial" panose="020B0604020202020204"/>
                <a:cs typeface="Arial" panose="020B0604020202020204"/>
              </a:rPr>
              <a:t>Algumas ferramentas são mais adequadas para o ensino para toda a classe e outras para o trabalho em grupo. Você também pode usar diferentes ferramentas, dependendo se deseja focar nos turnos de diálogo ou em práticas mais amplas, como a participação e as culturas de diálogo na sala de aula.</a:t>
            </a:r>
          </a:p>
          <a:p>
            <a:pPr marL="81915" marR="276860">
              <a:lnSpc>
                <a:spcPct val="120000"/>
              </a:lnSpc>
              <a:spcBef>
                <a:spcPts val="325"/>
              </a:spcBef>
            </a:pPr>
            <a:r>
              <a:rPr sz="1200" kern="0" dirty="0">
                <a:latin typeface="Arial" panose="020B0604020202020204"/>
                <a:cs typeface="Arial" panose="020B0604020202020204"/>
              </a:rPr>
              <a:t>Analisar esses modelos pode ajudá-lo a decidir como realizará sua investigação.</a:t>
            </a:r>
          </a:p>
        </p:txBody>
      </p:sp>
      <p:sp>
        <p:nvSpPr>
          <p:cNvPr id="4" name="object 4"/>
          <p:cNvSpPr txBox="1"/>
          <p:nvPr/>
        </p:nvSpPr>
        <p:spPr>
          <a:xfrm>
            <a:off x="5262662" y="7088109"/>
            <a:ext cx="167005" cy="167640"/>
          </a:xfrm>
          <a:prstGeom prst="rect">
            <a:avLst/>
          </a:prstGeom>
        </p:spPr>
        <p:txBody>
          <a:bodyPr vert="horz" wrap="square" lIns="0" tIns="635" rIns="0" bIns="0" rtlCol="0">
            <a:spAutoFit/>
          </a:bodyPr>
          <a:lstStyle/>
          <a:p>
            <a:pPr marL="12700">
              <a:lnSpc>
                <a:spcPct val="100000"/>
              </a:lnSpc>
              <a:spcBef>
                <a:spcPts val="5"/>
              </a:spcBef>
            </a:pPr>
            <a:r>
              <a:rPr sz="1000" spc="-5" dirty="0">
                <a:latin typeface="Arial" panose="020B0604020202020204"/>
                <a:cs typeface="Arial" panose="020B0604020202020204"/>
              </a:rPr>
              <a:t>40</a:t>
            </a:r>
            <a:endParaRPr sz="1000">
              <a:latin typeface="Arial" panose="020B0604020202020204"/>
              <a:cs typeface="Arial" panose="020B0604020202020204"/>
            </a:endParaRPr>
          </a:p>
        </p:txBody>
      </p:sp>
      <p:grpSp>
        <p:nvGrpSpPr>
          <p:cNvPr id="5" name="Gruppieren 3"/>
          <p:cNvGrpSpPr/>
          <p:nvPr/>
        </p:nvGrpSpPr>
        <p:grpSpPr>
          <a:xfrm>
            <a:off x="3517900" y="637541"/>
            <a:ext cx="6721768" cy="5731547"/>
            <a:chOff x="855126" y="-16106"/>
            <a:chExt cx="7663774" cy="6534780"/>
          </a:xfrm>
        </p:grpSpPr>
        <p:cxnSp>
          <p:nvCxnSpPr>
            <p:cNvPr id="6" name="Google Shape;534;g1ba22407d3d_0_207"/>
            <p:cNvCxnSpPr/>
            <p:nvPr/>
          </p:nvCxnSpPr>
          <p:spPr>
            <a:xfrm>
              <a:off x="4757856" y="883428"/>
              <a:ext cx="0" cy="4755264"/>
            </a:xfrm>
            <a:prstGeom prst="straightConnector1">
              <a:avLst/>
            </a:prstGeom>
            <a:noFill/>
            <a:ln w="9525" cap="flat" cmpd="sng">
              <a:solidFill>
                <a:schemeClr val="dk2"/>
              </a:solidFill>
              <a:prstDash val="solid"/>
              <a:round/>
              <a:headEnd type="none" w="med" len="med"/>
              <a:tailEnd type="triangle" w="med" len="med"/>
            </a:ln>
          </p:spPr>
        </p:cxnSp>
        <p:cxnSp>
          <p:nvCxnSpPr>
            <p:cNvPr id="7" name="Google Shape;535;g1ba22407d3d_0_207"/>
            <p:cNvCxnSpPr/>
            <p:nvPr/>
          </p:nvCxnSpPr>
          <p:spPr>
            <a:xfrm rot="10800000">
              <a:off x="4757856" y="883540"/>
              <a:ext cx="0" cy="4755264"/>
            </a:xfrm>
            <a:prstGeom prst="straightConnector1">
              <a:avLst/>
            </a:prstGeom>
            <a:noFill/>
            <a:ln w="9525" cap="flat" cmpd="sng">
              <a:solidFill>
                <a:schemeClr val="dk2"/>
              </a:solidFill>
              <a:prstDash val="solid"/>
              <a:round/>
              <a:headEnd type="none" w="med" len="med"/>
              <a:tailEnd type="triangle" w="med" len="med"/>
            </a:ln>
          </p:spPr>
        </p:cxnSp>
        <p:cxnSp>
          <p:nvCxnSpPr>
            <p:cNvPr id="8" name="Google Shape;536;g1ba22407d3d_0_207"/>
            <p:cNvCxnSpPr/>
            <p:nvPr/>
          </p:nvCxnSpPr>
          <p:spPr>
            <a:xfrm>
              <a:off x="2530481" y="3186431"/>
              <a:ext cx="4313199" cy="0"/>
            </a:xfrm>
            <a:prstGeom prst="straightConnector1">
              <a:avLst/>
            </a:prstGeom>
            <a:noFill/>
            <a:ln w="9525" cap="flat" cmpd="sng">
              <a:solidFill>
                <a:schemeClr val="dk2"/>
              </a:solidFill>
              <a:prstDash val="solid"/>
              <a:round/>
              <a:headEnd type="none" w="med" len="med"/>
              <a:tailEnd type="triangle" w="med" len="med"/>
            </a:ln>
          </p:spPr>
        </p:cxnSp>
        <p:cxnSp>
          <p:nvCxnSpPr>
            <p:cNvPr id="9" name="Google Shape;537;g1ba22407d3d_0_207"/>
            <p:cNvCxnSpPr/>
            <p:nvPr/>
          </p:nvCxnSpPr>
          <p:spPr>
            <a:xfrm rot="10800000">
              <a:off x="2530617" y="3186430"/>
              <a:ext cx="4312927" cy="0"/>
            </a:xfrm>
            <a:prstGeom prst="straightConnector1">
              <a:avLst/>
            </a:prstGeom>
            <a:noFill/>
            <a:ln w="9525" cap="flat" cmpd="sng">
              <a:solidFill>
                <a:schemeClr val="dk2"/>
              </a:solidFill>
              <a:prstDash val="solid"/>
              <a:round/>
              <a:headEnd type="none" w="med" len="med"/>
              <a:tailEnd type="triangle" w="med" len="med"/>
            </a:ln>
          </p:spPr>
        </p:cxnSp>
        <p:grpSp>
          <p:nvGrpSpPr>
            <p:cNvPr id="10" name="Gruppieren 18"/>
            <p:cNvGrpSpPr/>
            <p:nvPr/>
          </p:nvGrpSpPr>
          <p:grpSpPr>
            <a:xfrm>
              <a:off x="2702833" y="1217215"/>
              <a:ext cx="1415130" cy="777798"/>
              <a:chOff x="2546235" y="3891458"/>
              <a:chExt cx="2239619" cy="1043691"/>
            </a:xfrm>
            <a:solidFill>
              <a:schemeClr val="accent3">
                <a:lumMod val="20000"/>
                <a:lumOff val="80000"/>
              </a:schemeClr>
            </a:solidFill>
          </p:grpSpPr>
          <p:sp>
            <p:nvSpPr>
              <p:cNvPr id="36" name="Abgerundetes Rechteck 19"/>
              <p:cNvSpPr/>
              <p:nvPr/>
            </p:nvSpPr>
            <p:spPr>
              <a:xfrm>
                <a:off x="2546235" y="3891458"/>
                <a:ext cx="2239619" cy="1043691"/>
              </a:xfrm>
              <a:prstGeom prst="roundRect">
                <a:avLst/>
              </a:prstGeom>
              <a:grpFill/>
            </p:spPr>
            <p:style>
              <a:lnRef idx="1">
                <a:schemeClr val="accent3"/>
              </a:lnRef>
              <a:fillRef idx="2">
                <a:schemeClr val="accent3"/>
              </a:fillRef>
              <a:effectRef idx="1">
                <a:schemeClr val="accent3"/>
              </a:effectRef>
              <a:fontRef idx="minor">
                <a:schemeClr val="dk1"/>
              </a:fontRef>
            </p:style>
            <p:txBody>
              <a:bodyPr/>
              <a:lstStyle/>
              <a:p>
                <a:endParaRPr lang="zh-CN" altLang="en-US"/>
              </a:p>
            </p:txBody>
          </p:sp>
          <p:sp>
            <p:nvSpPr>
              <p:cNvPr id="37" name="Abgerundetes Rechteck 4"/>
              <p:cNvSpPr txBox="1"/>
              <p:nvPr/>
            </p:nvSpPr>
            <p:spPr>
              <a:xfrm>
                <a:off x="2597184" y="3942407"/>
                <a:ext cx="2137721" cy="941793"/>
              </a:xfrm>
              <a:prstGeom prst="rect">
                <a:avLst/>
              </a:prstGeom>
              <a:grpFill/>
              <a:ln>
                <a:noFill/>
              </a:ln>
            </p:spPr>
            <p:style>
              <a:lnRef idx="1">
                <a:schemeClr val="accent3"/>
              </a:lnRef>
              <a:fillRef idx="2">
                <a:schemeClr val="accent3"/>
              </a:fillRef>
              <a:effectRef idx="1">
                <a:schemeClr val="accent3"/>
              </a:effectRef>
              <a:fontRef idx="minor">
                <a:schemeClr val="dk1"/>
              </a:fontRef>
            </p:style>
            <p:txBody>
              <a:bodyPr spcFirstLastPara="0" vert="horz" wrap="square" lIns="53467" tIns="53467" rIns="53467" bIns="53467" numCol="1" spcCol="1270" anchor="ctr" anchorCtr="0">
                <a:noAutofit/>
              </a:bodyPr>
              <a:lstStyle/>
              <a:p>
                <a:pPr algn="ctr" defTabSz="623570">
                  <a:lnSpc>
                    <a:spcPct val="90000"/>
                  </a:lnSpc>
                  <a:spcBef>
                    <a:spcPct val="0"/>
                  </a:spcBef>
                </a:pPr>
                <a:r>
                  <a:rPr lang="en-GB" sz="1055" dirty="0"/>
                  <a:t>2F) PARTICIPAÇÃO DOS ALUNOS E REGRAS DE CONVERSA</a:t>
                </a:r>
              </a:p>
            </p:txBody>
          </p:sp>
        </p:grpSp>
        <p:grpSp>
          <p:nvGrpSpPr>
            <p:cNvPr id="11" name="Gruppieren 33"/>
            <p:cNvGrpSpPr/>
            <p:nvPr/>
          </p:nvGrpSpPr>
          <p:grpSpPr>
            <a:xfrm>
              <a:off x="2702833" y="2147413"/>
              <a:ext cx="1415130" cy="777798"/>
              <a:chOff x="2546235" y="3891458"/>
              <a:chExt cx="2239619" cy="1043691"/>
            </a:xfrm>
            <a:solidFill>
              <a:schemeClr val="accent3">
                <a:lumMod val="20000"/>
                <a:lumOff val="80000"/>
              </a:schemeClr>
            </a:solidFill>
          </p:grpSpPr>
          <p:sp>
            <p:nvSpPr>
              <p:cNvPr id="34" name="Abgerundetes Rechteck 34"/>
              <p:cNvSpPr/>
              <p:nvPr/>
            </p:nvSpPr>
            <p:spPr>
              <a:xfrm>
                <a:off x="2546235" y="3891458"/>
                <a:ext cx="2239619" cy="1043691"/>
              </a:xfrm>
              <a:prstGeom prst="roundRect">
                <a:avLst/>
              </a:prstGeom>
              <a:grpFill/>
            </p:spPr>
            <p:style>
              <a:lnRef idx="1">
                <a:schemeClr val="accent3"/>
              </a:lnRef>
              <a:fillRef idx="2">
                <a:schemeClr val="accent3"/>
              </a:fillRef>
              <a:effectRef idx="1">
                <a:schemeClr val="accent3"/>
              </a:effectRef>
              <a:fontRef idx="minor">
                <a:schemeClr val="dk1"/>
              </a:fontRef>
            </p:style>
            <p:txBody>
              <a:bodyPr/>
              <a:lstStyle/>
              <a:p>
                <a:endParaRPr lang="zh-CN" altLang="en-US"/>
              </a:p>
            </p:txBody>
          </p:sp>
          <p:sp>
            <p:nvSpPr>
              <p:cNvPr id="35" name="Abgerundetes Rechteck 4"/>
              <p:cNvSpPr txBox="1"/>
              <p:nvPr/>
            </p:nvSpPr>
            <p:spPr>
              <a:xfrm>
                <a:off x="2597184" y="3942407"/>
                <a:ext cx="2137721" cy="941793"/>
              </a:xfrm>
              <a:prstGeom prst="rect">
                <a:avLst/>
              </a:prstGeom>
              <a:grpFill/>
              <a:ln>
                <a:noFill/>
              </a:ln>
            </p:spPr>
            <p:style>
              <a:lnRef idx="1">
                <a:schemeClr val="accent3"/>
              </a:lnRef>
              <a:fillRef idx="2">
                <a:schemeClr val="accent3"/>
              </a:fillRef>
              <a:effectRef idx="1">
                <a:schemeClr val="accent3"/>
              </a:effectRef>
              <a:fontRef idx="minor">
                <a:schemeClr val="dk1"/>
              </a:fontRef>
            </p:style>
            <p:txBody>
              <a:bodyPr spcFirstLastPara="0" vert="horz" wrap="square" lIns="53467" tIns="53467" rIns="53467" bIns="53467" numCol="1" spcCol="1270" anchor="ctr" anchorCtr="0">
                <a:noAutofit/>
              </a:bodyPr>
              <a:lstStyle/>
              <a:p>
                <a:pPr algn="ctr" defTabSz="623570">
                  <a:lnSpc>
                    <a:spcPct val="90000"/>
                  </a:lnSpc>
                  <a:spcBef>
                    <a:spcPct val="0"/>
                  </a:spcBef>
                </a:pPr>
                <a:r>
                  <a:rPr lang="en-GB" sz="1055" dirty="0"/>
                  <a:t>2H) QUESTIONÁRIO DE ENSINO DIALÓGICO</a:t>
                </a:r>
              </a:p>
            </p:txBody>
          </p:sp>
        </p:grpSp>
        <p:grpSp>
          <p:nvGrpSpPr>
            <p:cNvPr id="12" name="Gruppieren 36"/>
            <p:cNvGrpSpPr/>
            <p:nvPr/>
          </p:nvGrpSpPr>
          <p:grpSpPr>
            <a:xfrm>
              <a:off x="2702833" y="3762442"/>
              <a:ext cx="1415130" cy="777798"/>
              <a:chOff x="2546235" y="3891458"/>
              <a:chExt cx="2239619" cy="1043691"/>
            </a:xfrm>
            <a:solidFill>
              <a:schemeClr val="accent3">
                <a:lumMod val="20000"/>
                <a:lumOff val="80000"/>
              </a:schemeClr>
            </a:solidFill>
          </p:grpSpPr>
          <p:sp>
            <p:nvSpPr>
              <p:cNvPr id="32" name="Abgerundetes Rechteck 37"/>
              <p:cNvSpPr/>
              <p:nvPr/>
            </p:nvSpPr>
            <p:spPr>
              <a:xfrm>
                <a:off x="2546235" y="3891458"/>
                <a:ext cx="2239619" cy="1043691"/>
              </a:xfrm>
              <a:prstGeom prst="roundRect">
                <a:avLst/>
              </a:prstGeom>
              <a:grpFill/>
            </p:spPr>
            <p:style>
              <a:lnRef idx="1">
                <a:schemeClr val="accent3"/>
              </a:lnRef>
              <a:fillRef idx="2">
                <a:schemeClr val="accent3"/>
              </a:fillRef>
              <a:effectRef idx="1">
                <a:schemeClr val="accent3"/>
              </a:effectRef>
              <a:fontRef idx="minor">
                <a:schemeClr val="dk1"/>
              </a:fontRef>
            </p:style>
            <p:txBody>
              <a:bodyPr/>
              <a:lstStyle/>
              <a:p>
                <a:endParaRPr lang="zh-CN" altLang="en-US"/>
              </a:p>
            </p:txBody>
          </p:sp>
          <p:sp>
            <p:nvSpPr>
              <p:cNvPr id="33" name="Abgerundetes Rechteck 4"/>
              <p:cNvSpPr txBox="1"/>
              <p:nvPr/>
            </p:nvSpPr>
            <p:spPr>
              <a:xfrm>
                <a:off x="2597184" y="3942407"/>
                <a:ext cx="2137721" cy="941793"/>
              </a:xfrm>
              <a:prstGeom prst="rect">
                <a:avLst/>
              </a:prstGeom>
              <a:grpFill/>
              <a:ln>
                <a:noFill/>
              </a:ln>
            </p:spPr>
            <p:style>
              <a:lnRef idx="1">
                <a:schemeClr val="accent3"/>
              </a:lnRef>
              <a:fillRef idx="2">
                <a:schemeClr val="accent3"/>
              </a:fillRef>
              <a:effectRef idx="1">
                <a:schemeClr val="accent3"/>
              </a:effectRef>
              <a:fontRef idx="minor">
                <a:schemeClr val="dk1"/>
              </a:fontRef>
            </p:style>
            <p:txBody>
              <a:bodyPr spcFirstLastPara="0" vert="horz" wrap="square" lIns="53467" tIns="53467" rIns="53467" bIns="53467" numCol="1" spcCol="1270" anchor="ctr" anchorCtr="0">
                <a:noAutofit/>
              </a:bodyPr>
              <a:lstStyle/>
              <a:p>
                <a:pPr algn="ctr" defTabSz="623570">
                  <a:lnSpc>
                    <a:spcPct val="90000"/>
                  </a:lnSpc>
                  <a:spcBef>
                    <a:spcPct val="0"/>
                  </a:spcBef>
                </a:pPr>
                <a:r>
                  <a:rPr lang="en-GB" sz="1055" dirty="0"/>
                  <a:t>2G) AUTO AVALIAÇÃO DOS ESTUDANTES</a:t>
                </a:r>
              </a:p>
            </p:txBody>
          </p:sp>
        </p:grpSp>
        <p:grpSp>
          <p:nvGrpSpPr>
            <p:cNvPr id="13" name="Gruppieren 39"/>
            <p:cNvGrpSpPr/>
            <p:nvPr/>
          </p:nvGrpSpPr>
          <p:grpSpPr>
            <a:xfrm>
              <a:off x="4936255" y="3771650"/>
              <a:ext cx="1415130" cy="777798"/>
              <a:chOff x="2546235" y="3891458"/>
              <a:chExt cx="2239620" cy="1043691"/>
            </a:xfrm>
            <a:solidFill>
              <a:schemeClr val="accent3">
                <a:lumMod val="20000"/>
                <a:lumOff val="80000"/>
              </a:schemeClr>
            </a:solidFill>
          </p:grpSpPr>
          <p:sp>
            <p:nvSpPr>
              <p:cNvPr id="30" name="Abgerundetes Rechteck 40"/>
              <p:cNvSpPr/>
              <p:nvPr/>
            </p:nvSpPr>
            <p:spPr>
              <a:xfrm>
                <a:off x="2546235" y="3891458"/>
                <a:ext cx="2239619" cy="1043691"/>
              </a:xfrm>
              <a:prstGeom prst="roundRect">
                <a:avLst/>
              </a:prstGeom>
              <a:grpFill/>
            </p:spPr>
            <p:style>
              <a:lnRef idx="1">
                <a:schemeClr val="accent3"/>
              </a:lnRef>
              <a:fillRef idx="2">
                <a:schemeClr val="accent3"/>
              </a:fillRef>
              <a:effectRef idx="1">
                <a:schemeClr val="accent3"/>
              </a:effectRef>
              <a:fontRef idx="minor">
                <a:schemeClr val="dk1"/>
              </a:fontRef>
            </p:style>
            <p:txBody>
              <a:bodyPr/>
              <a:lstStyle/>
              <a:p>
                <a:endParaRPr lang="zh-CN" altLang="en-US"/>
              </a:p>
            </p:txBody>
          </p:sp>
          <p:sp>
            <p:nvSpPr>
              <p:cNvPr id="31" name="Abgerundetes Rechteck 4"/>
              <p:cNvSpPr txBox="1"/>
              <p:nvPr/>
            </p:nvSpPr>
            <p:spPr>
              <a:xfrm>
                <a:off x="2597185" y="3959256"/>
                <a:ext cx="2188670" cy="941795"/>
              </a:xfrm>
              <a:prstGeom prst="rect">
                <a:avLst/>
              </a:prstGeom>
              <a:grpFill/>
              <a:ln>
                <a:noFill/>
              </a:ln>
            </p:spPr>
            <p:style>
              <a:lnRef idx="1">
                <a:schemeClr val="accent3"/>
              </a:lnRef>
              <a:fillRef idx="2">
                <a:schemeClr val="accent3"/>
              </a:fillRef>
              <a:effectRef idx="1">
                <a:schemeClr val="accent3"/>
              </a:effectRef>
              <a:fontRef idx="minor">
                <a:schemeClr val="dk1"/>
              </a:fontRef>
            </p:style>
            <p:txBody>
              <a:bodyPr spcFirstLastPara="0" vert="horz" wrap="square" lIns="53467" tIns="53467" rIns="53467" bIns="53467" numCol="1" spcCol="1270" anchor="ctr" anchorCtr="0">
                <a:noAutofit/>
              </a:bodyPr>
              <a:lstStyle/>
              <a:p>
                <a:pPr algn="ctr" defTabSz="623570">
                  <a:lnSpc>
                    <a:spcPct val="90000"/>
                  </a:lnSpc>
                  <a:spcBef>
                    <a:spcPct val="0"/>
                  </a:spcBef>
                </a:pPr>
                <a:r>
                  <a:rPr lang="en-GB" sz="1000" dirty="0"/>
                  <a:t>2B) CODIFICAÇÃO POR AMOSTRAGEM DE TEMPO PARA TRABALHO EM GRUPO</a:t>
                </a:r>
              </a:p>
            </p:txBody>
          </p:sp>
        </p:grpSp>
        <p:grpSp>
          <p:nvGrpSpPr>
            <p:cNvPr id="14" name="Gruppieren 42"/>
            <p:cNvGrpSpPr/>
            <p:nvPr/>
          </p:nvGrpSpPr>
          <p:grpSpPr>
            <a:xfrm>
              <a:off x="6580902" y="3771650"/>
              <a:ext cx="1415130" cy="777798"/>
              <a:chOff x="2546235" y="3891458"/>
              <a:chExt cx="2239619" cy="1043691"/>
            </a:xfrm>
            <a:solidFill>
              <a:schemeClr val="accent3">
                <a:lumMod val="20000"/>
                <a:lumOff val="80000"/>
              </a:schemeClr>
            </a:solidFill>
          </p:grpSpPr>
          <p:sp>
            <p:nvSpPr>
              <p:cNvPr id="28" name="Abgerundetes Rechteck 43"/>
              <p:cNvSpPr/>
              <p:nvPr/>
            </p:nvSpPr>
            <p:spPr>
              <a:xfrm>
                <a:off x="2546235" y="3891458"/>
                <a:ext cx="2239619" cy="1043691"/>
              </a:xfrm>
              <a:prstGeom prst="roundRect">
                <a:avLst/>
              </a:prstGeom>
              <a:grpFill/>
            </p:spPr>
            <p:style>
              <a:lnRef idx="1">
                <a:schemeClr val="accent3"/>
              </a:lnRef>
              <a:fillRef idx="2">
                <a:schemeClr val="accent3"/>
              </a:fillRef>
              <a:effectRef idx="1">
                <a:schemeClr val="accent3"/>
              </a:effectRef>
              <a:fontRef idx="minor">
                <a:schemeClr val="dk1"/>
              </a:fontRef>
            </p:style>
            <p:txBody>
              <a:bodyPr/>
              <a:lstStyle/>
              <a:p>
                <a:endParaRPr lang="zh-CN" altLang="en-US"/>
              </a:p>
            </p:txBody>
          </p:sp>
          <p:sp>
            <p:nvSpPr>
              <p:cNvPr id="29" name="Abgerundetes Rechteck 4"/>
              <p:cNvSpPr txBox="1"/>
              <p:nvPr/>
            </p:nvSpPr>
            <p:spPr>
              <a:xfrm>
                <a:off x="2597184" y="3942407"/>
                <a:ext cx="2137721" cy="941793"/>
              </a:xfrm>
              <a:prstGeom prst="rect">
                <a:avLst/>
              </a:prstGeom>
              <a:grpFill/>
              <a:ln>
                <a:noFill/>
              </a:ln>
            </p:spPr>
            <p:style>
              <a:lnRef idx="1">
                <a:schemeClr val="accent3"/>
              </a:lnRef>
              <a:fillRef idx="2">
                <a:schemeClr val="accent3"/>
              </a:fillRef>
              <a:effectRef idx="1">
                <a:schemeClr val="accent3"/>
              </a:effectRef>
              <a:fontRef idx="minor">
                <a:schemeClr val="dk1"/>
              </a:fontRef>
            </p:style>
            <p:txBody>
              <a:bodyPr spcFirstLastPara="0" vert="horz" wrap="square" lIns="53467" tIns="53467" rIns="53467" bIns="53467" numCol="1" spcCol="1270" anchor="ctr" anchorCtr="0">
                <a:noAutofit/>
              </a:bodyPr>
              <a:lstStyle/>
              <a:p>
                <a:pPr algn="ctr" defTabSz="623570">
                  <a:lnSpc>
                    <a:spcPct val="90000"/>
                  </a:lnSpc>
                  <a:spcBef>
                    <a:spcPct val="0"/>
                  </a:spcBef>
                </a:pPr>
                <a:r>
                  <a:rPr lang="en-GB" sz="1055" dirty="0"/>
                  <a:t>2C) LISTA DE VERIFICAÇÃO PARA ESTUDANTES INDIVIDUAIS</a:t>
                </a:r>
              </a:p>
            </p:txBody>
          </p:sp>
        </p:grpSp>
        <p:grpSp>
          <p:nvGrpSpPr>
            <p:cNvPr id="15" name="Gruppieren 45"/>
            <p:cNvGrpSpPr/>
            <p:nvPr/>
          </p:nvGrpSpPr>
          <p:grpSpPr>
            <a:xfrm>
              <a:off x="5766196" y="4705076"/>
              <a:ext cx="1415130" cy="777798"/>
              <a:chOff x="2546235" y="3891458"/>
              <a:chExt cx="2239619" cy="1043691"/>
            </a:xfrm>
            <a:solidFill>
              <a:schemeClr val="accent3">
                <a:lumMod val="20000"/>
                <a:lumOff val="80000"/>
              </a:schemeClr>
            </a:solidFill>
          </p:grpSpPr>
          <p:sp>
            <p:nvSpPr>
              <p:cNvPr id="26" name="Abgerundetes Rechteck 46"/>
              <p:cNvSpPr/>
              <p:nvPr/>
            </p:nvSpPr>
            <p:spPr>
              <a:xfrm>
                <a:off x="2546235" y="3891458"/>
                <a:ext cx="2239619" cy="1043691"/>
              </a:xfrm>
              <a:prstGeom prst="roundRect">
                <a:avLst/>
              </a:prstGeom>
              <a:grpFill/>
            </p:spPr>
            <p:style>
              <a:lnRef idx="1">
                <a:schemeClr val="accent3"/>
              </a:lnRef>
              <a:fillRef idx="2">
                <a:schemeClr val="accent3"/>
              </a:fillRef>
              <a:effectRef idx="1">
                <a:schemeClr val="accent3"/>
              </a:effectRef>
              <a:fontRef idx="minor">
                <a:schemeClr val="dk1"/>
              </a:fontRef>
            </p:style>
            <p:txBody>
              <a:bodyPr/>
              <a:lstStyle/>
              <a:p>
                <a:endParaRPr lang="zh-CN" altLang="en-US"/>
              </a:p>
            </p:txBody>
          </p:sp>
          <p:sp>
            <p:nvSpPr>
              <p:cNvPr id="27" name="Abgerundetes Rechteck 4"/>
              <p:cNvSpPr txBox="1"/>
              <p:nvPr/>
            </p:nvSpPr>
            <p:spPr>
              <a:xfrm>
                <a:off x="2597184" y="3942407"/>
                <a:ext cx="2137721" cy="941793"/>
              </a:xfrm>
              <a:prstGeom prst="rect">
                <a:avLst/>
              </a:prstGeom>
              <a:grpFill/>
              <a:ln>
                <a:noFill/>
              </a:ln>
            </p:spPr>
            <p:style>
              <a:lnRef idx="1">
                <a:schemeClr val="accent3"/>
              </a:lnRef>
              <a:fillRef idx="2">
                <a:schemeClr val="accent3"/>
              </a:fillRef>
              <a:effectRef idx="1">
                <a:schemeClr val="accent3"/>
              </a:effectRef>
              <a:fontRef idx="minor">
                <a:schemeClr val="dk1"/>
              </a:fontRef>
            </p:style>
            <p:txBody>
              <a:bodyPr spcFirstLastPara="0" vert="horz" wrap="square" lIns="53467" tIns="53467" rIns="53467" bIns="53467" numCol="1" spcCol="1270" anchor="ctr" anchorCtr="0">
                <a:noAutofit/>
              </a:bodyPr>
              <a:lstStyle/>
              <a:p>
                <a:pPr algn="ctr" defTabSz="623570">
                  <a:lnSpc>
                    <a:spcPct val="90000"/>
                  </a:lnSpc>
                  <a:spcBef>
                    <a:spcPct val="0"/>
                  </a:spcBef>
                </a:pPr>
                <a:r>
                  <a:rPr lang="en-GB" sz="1055" dirty="0"/>
                  <a:t>2D) AVALIAÇÃO DE QUALIDADE DO TRABALHO EM GRUPO</a:t>
                </a:r>
              </a:p>
            </p:txBody>
          </p:sp>
        </p:grpSp>
        <p:grpSp>
          <p:nvGrpSpPr>
            <p:cNvPr id="16" name="Gruppieren 48"/>
            <p:cNvGrpSpPr/>
            <p:nvPr/>
          </p:nvGrpSpPr>
          <p:grpSpPr>
            <a:xfrm>
              <a:off x="5326592" y="1217215"/>
              <a:ext cx="1415130" cy="777798"/>
              <a:chOff x="2546235" y="3891458"/>
              <a:chExt cx="2239619" cy="1043691"/>
            </a:xfrm>
            <a:solidFill>
              <a:schemeClr val="accent3">
                <a:lumMod val="20000"/>
                <a:lumOff val="80000"/>
              </a:schemeClr>
            </a:solidFill>
          </p:grpSpPr>
          <p:sp>
            <p:nvSpPr>
              <p:cNvPr id="24" name="Abgerundetes Rechteck 49"/>
              <p:cNvSpPr/>
              <p:nvPr/>
            </p:nvSpPr>
            <p:spPr>
              <a:xfrm>
                <a:off x="2546235" y="3891458"/>
                <a:ext cx="2239619" cy="1043691"/>
              </a:xfrm>
              <a:prstGeom prst="roundRect">
                <a:avLst/>
              </a:prstGeom>
              <a:grpFill/>
            </p:spPr>
            <p:style>
              <a:lnRef idx="1">
                <a:schemeClr val="accent3"/>
              </a:lnRef>
              <a:fillRef idx="2">
                <a:schemeClr val="accent3"/>
              </a:fillRef>
              <a:effectRef idx="1">
                <a:schemeClr val="accent3"/>
              </a:effectRef>
              <a:fontRef idx="minor">
                <a:schemeClr val="dk1"/>
              </a:fontRef>
            </p:style>
            <p:txBody>
              <a:bodyPr/>
              <a:lstStyle/>
              <a:p>
                <a:endParaRPr lang="zh-CN" altLang="en-US"/>
              </a:p>
            </p:txBody>
          </p:sp>
          <p:sp>
            <p:nvSpPr>
              <p:cNvPr id="25" name="Abgerundetes Rechteck 4"/>
              <p:cNvSpPr txBox="1"/>
              <p:nvPr/>
            </p:nvSpPr>
            <p:spPr>
              <a:xfrm>
                <a:off x="2597184" y="3942407"/>
                <a:ext cx="2137721" cy="941793"/>
              </a:xfrm>
              <a:prstGeom prst="rect">
                <a:avLst/>
              </a:prstGeom>
              <a:grpFill/>
              <a:ln>
                <a:noFill/>
              </a:ln>
            </p:spPr>
            <p:style>
              <a:lnRef idx="1">
                <a:schemeClr val="accent3"/>
              </a:lnRef>
              <a:fillRef idx="2">
                <a:schemeClr val="accent3"/>
              </a:fillRef>
              <a:effectRef idx="1">
                <a:schemeClr val="accent3"/>
              </a:effectRef>
              <a:fontRef idx="minor">
                <a:schemeClr val="dk1"/>
              </a:fontRef>
            </p:style>
            <p:txBody>
              <a:bodyPr spcFirstLastPara="0" vert="horz" wrap="square" lIns="53467" tIns="53467" rIns="53467" bIns="53467" numCol="1" spcCol="1270" anchor="ctr" anchorCtr="0">
                <a:noAutofit/>
              </a:bodyPr>
              <a:lstStyle/>
              <a:p>
                <a:pPr algn="ctr" defTabSz="623570">
                  <a:lnSpc>
                    <a:spcPct val="90000"/>
                  </a:lnSpc>
                  <a:spcBef>
                    <a:spcPct val="0"/>
                  </a:spcBef>
                </a:pPr>
                <a:r>
                  <a:rPr lang="en-GB" sz="1055" dirty="0"/>
                  <a:t>2A) CODIFICAÇÃO DE TRANSCRIÇÃO DE ÁUDIO/VÍDEO</a:t>
                </a:r>
              </a:p>
            </p:txBody>
          </p:sp>
        </p:grpSp>
        <p:grpSp>
          <p:nvGrpSpPr>
            <p:cNvPr id="17" name="Gruppieren 51"/>
            <p:cNvGrpSpPr/>
            <p:nvPr/>
          </p:nvGrpSpPr>
          <p:grpSpPr>
            <a:xfrm>
              <a:off x="5321837" y="2147413"/>
              <a:ext cx="1415130" cy="777798"/>
              <a:chOff x="2546235" y="3891458"/>
              <a:chExt cx="2239619" cy="1043691"/>
            </a:xfrm>
            <a:solidFill>
              <a:schemeClr val="accent3">
                <a:lumMod val="20000"/>
                <a:lumOff val="80000"/>
              </a:schemeClr>
            </a:solidFill>
          </p:grpSpPr>
          <p:sp>
            <p:nvSpPr>
              <p:cNvPr id="22" name="Abgerundetes Rechteck 52"/>
              <p:cNvSpPr/>
              <p:nvPr/>
            </p:nvSpPr>
            <p:spPr>
              <a:xfrm>
                <a:off x="2546235" y="3891458"/>
                <a:ext cx="2239619" cy="1043691"/>
              </a:xfrm>
              <a:prstGeom prst="roundRect">
                <a:avLst/>
              </a:prstGeom>
              <a:grpFill/>
            </p:spPr>
            <p:style>
              <a:lnRef idx="1">
                <a:schemeClr val="accent3"/>
              </a:lnRef>
              <a:fillRef idx="2">
                <a:schemeClr val="accent3"/>
              </a:fillRef>
              <a:effectRef idx="1">
                <a:schemeClr val="accent3"/>
              </a:effectRef>
              <a:fontRef idx="minor">
                <a:schemeClr val="dk1"/>
              </a:fontRef>
            </p:style>
            <p:txBody>
              <a:bodyPr/>
              <a:lstStyle/>
              <a:p>
                <a:endParaRPr lang="zh-CN" altLang="en-US"/>
              </a:p>
            </p:txBody>
          </p:sp>
          <p:sp>
            <p:nvSpPr>
              <p:cNvPr id="23" name="Abgerundetes Rechteck 4"/>
              <p:cNvSpPr txBox="1"/>
              <p:nvPr/>
            </p:nvSpPr>
            <p:spPr>
              <a:xfrm>
                <a:off x="2597184" y="3942407"/>
                <a:ext cx="2137721" cy="941793"/>
              </a:xfrm>
              <a:prstGeom prst="rect">
                <a:avLst/>
              </a:prstGeom>
              <a:grpFill/>
              <a:ln>
                <a:noFill/>
              </a:ln>
            </p:spPr>
            <p:style>
              <a:lnRef idx="1">
                <a:schemeClr val="accent3"/>
              </a:lnRef>
              <a:fillRef idx="2">
                <a:schemeClr val="accent3"/>
              </a:fillRef>
              <a:effectRef idx="1">
                <a:schemeClr val="accent3"/>
              </a:effectRef>
              <a:fontRef idx="minor">
                <a:schemeClr val="dk1"/>
              </a:fontRef>
            </p:style>
            <p:txBody>
              <a:bodyPr spcFirstLastPara="0" vert="horz" wrap="square" lIns="53467" tIns="53467" rIns="53467" bIns="53467" numCol="1" spcCol="1270" anchor="ctr" anchorCtr="0">
                <a:noAutofit/>
              </a:bodyPr>
              <a:lstStyle/>
              <a:p>
                <a:pPr algn="ctr" defTabSz="623570">
                  <a:lnSpc>
                    <a:spcPct val="90000"/>
                  </a:lnSpc>
                  <a:spcBef>
                    <a:spcPct val="0"/>
                  </a:spcBef>
                </a:pPr>
                <a:r>
                  <a:rPr lang="en-GB" sz="1055" dirty="0"/>
                  <a:t>2E) VISÃO GERAL DA PARTICIPAÇÃO DE TODA A CLASSE</a:t>
                </a:r>
              </a:p>
            </p:txBody>
          </p:sp>
        </p:grpSp>
        <p:sp>
          <p:nvSpPr>
            <p:cNvPr id="18" name="Ellipse 2"/>
            <p:cNvSpPr/>
            <p:nvPr/>
          </p:nvSpPr>
          <p:spPr>
            <a:xfrm>
              <a:off x="855126" y="2754456"/>
              <a:ext cx="1643163" cy="861566"/>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0201" tIns="40100" rIns="80201" bIns="40100" numCol="1" spcCol="0" rtlCol="0" fromWordArt="0" anchor="ctr" anchorCtr="0" forceAA="0" compatLnSpc="1">
              <a:noAutofit/>
            </a:bodyPr>
            <a:lstStyle/>
            <a:p>
              <a:pPr algn="ctr"/>
              <a:r>
                <a:rPr lang="de-DE" sz="1140" b="1" dirty="0">
                  <a:solidFill>
                    <a:schemeClr val="bg1"/>
                  </a:solidFill>
                  <a:cs typeface="Arial" panose="020B0604020202020204" pitchFamily="34" charset="0"/>
                </a:rPr>
                <a:t>PRÁTICAS DIALÓGICAS MAIS AMPLAS</a:t>
              </a:r>
            </a:p>
          </p:txBody>
        </p:sp>
        <p:sp>
          <p:nvSpPr>
            <p:cNvPr id="19" name="Ellipse 67"/>
            <p:cNvSpPr/>
            <p:nvPr/>
          </p:nvSpPr>
          <p:spPr>
            <a:xfrm>
              <a:off x="6875737" y="2754456"/>
              <a:ext cx="1643163" cy="861566"/>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0201" tIns="40100" rIns="80201" bIns="40100" numCol="1" spcCol="0" rtlCol="0" fromWordArt="0" anchor="ctr" anchorCtr="0" forceAA="0" compatLnSpc="1">
              <a:noAutofit/>
            </a:bodyPr>
            <a:lstStyle/>
            <a:p>
              <a:pPr algn="ctr"/>
              <a:r>
                <a:rPr lang="de-DE" sz="1140" b="1" dirty="0">
                  <a:solidFill>
                    <a:schemeClr val="bg1"/>
                  </a:solidFill>
                  <a:cs typeface="Arial" panose="020B0604020202020204" pitchFamily="34" charset="0"/>
                </a:rPr>
                <a:t>DIÁLOGO TURNO A TURNO</a:t>
              </a:r>
            </a:p>
          </p:txBody>
        </p:sp>
        <p:sp>
          <p:nvSpPr>
            <p:cNvPr id="20" name="Ellipse 68"/>
            <p:cNvSpPr/>
            <p:nvPr/>
          </p:nvSpPr>
          <p:spPr>
            <a:xfrm>
              <a:off x="3933429" y="-16106"/>
              <a:ext cx="1643163" cy="861566"/>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0201" tIns="40100" rIns="80201" bIns="40100" numCol="1" spcCol="0" rtlCol="0" fromWordArt="0" anchor="ctr" anchorCtr="0" forceAA="0" compatLnSpc="1">
              <a:noAutofit/>
            </a:bodyPr>
            <a:lstStyle/>
            <a:p>
              <a:pPr algn="ctr"/>
              <a:r>
                <a:rPr lang="de-DE" sz="1140" b="1" dirty="0">
                  <a:solidFill>
                    <a:schemeClr val="bg1"/>
                  </a:solidFill>
                  <a:cs typeface="Arial" panose="020B0604020202020204" pitchFamily="34" charset="0"/>
                </a:rPr>
                <a:t>ENSINO PARA TODA A CLASSE</a:t>
              </a:r>
            </a:p>
          </p:txBody>
        </p:sp>
        <p:sp>
          <p:nvSpPr>
            <p:cNvPr id="21" name="Ellipse 69"/>
            <p:cNvSpPr/>
            <p:nvPr/>
          </p:nvSpPr>
          <p:spPr>
            <a:xfrm>
              <a:off x="3933430" y="5657108"/>
              <a:ext cx="1643163" cy="861566"/>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0201" tIns="40100" rIns="80201" bIns="40100" numCol="1" spcCol="0" rtlCol="0" fromWordArt="0" anchor="ctr" anchorCtr="0" forceAA="0" compatLnSpc="1">
              <a:noAutofit/>
            </a:bodyPr>
            <a:lstStyle/>
            <a:p>
              <a:pPr algn="ctr"/>
              <a:r>
                <a:rPr lang="de-DE" sz="1055" b="1" dirty="0">
                  <a:solidFill>
                    <a:schemeClr val="bg1"/>
                  </a:solidFill>
                  <a:cs typeface="Arial" panose="020B0604020202020204" pitchFamily="34" charset="0"/>
                </a:rPr>
                <a:t>TRABALHO EM GRUPO</a:t>
              </a:r>
            </a:p>
          </p:txBody>
        </p:sp>
      </p:gr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1784795088"/>
              </p:ext>
            </p:extLst>
          </p:nvPr>
        </p:nvGraphicFramePr>
        <p:xfrm>
          <a:off x="5068704" y="1597032"/>
          <a:ext cx="5307196" cy="3517645"/>
        </p:xfrm>
        <a:graphic>
          <a:graphicData uri="http://schemas.openxmlformats.org/drawingml/2006/table">
            <a:tbl>
              <a:tblPr firstRow="1" bandRow="1">
                <a:tableStyleId>{2D5ABB26-0587-4C30-8999-92F81FD0307C}</a:tableStyleId>
              </a:tblPr>
              <a:tblGrid>
                <a:gridCol w="658996">
                  <a:extLst>
                    <a:ext uri="{9D8B030D-6E8A-4147-A177-3AD203B41FA5}">
                      <a16:colId xmlns:a16="http://schemas.microsoft.com/office/drawing/2014/main" val="20000"/>
                    </a:ext>
                  </a:extLst>
                </a:gridCol>
                <a:gridCol w="990600">
                  <a:extLst>
                    <a:ext uri="{9D8B030D-6E8A-4147-A177-3AD203B41FA5}">
                      <a16:colId xmlns:a16="http://schemas.microsoft.com/office/drawing/2014/main" val="20001"/>
                    </a:ext>
                  </a:extLst>
                </a:gridCol>
                <a:gridCol w="2667000">
                  <a:extLst>
                    <a:ext uri="{9D8B030D-6E8A-4147-A177-3AD203B41FA5}">
                      <a16:colId xmlns:a16="http://schemas.microsoft.com/office/drawing/2014/main" val="20002"/>
                    </a:ext>
                  </a:extLst>
                </a:gridCol>
                <a:gridCol w="990600">
                  <a:extLst>
                    <a:ext uri="{9D8B030D-6E8A-4147-A177-3AD203B41FA5}">
                      <a16:colId xmlns:a16="http://schemas.microsoft.com/office/drawing/2014/main" val="20003"/>
                    </a:ext>
                  </a:extLst>
                </a:gridCol>
              </a:tblGrid>
              <a:tr h="554735">
                <a:tc>
                  <a:txBody>
                    <a:bodyPr/>
                    <a:lstStyle/>
                    <a:p>
                      <a:pPr>
                        <a:lnSpc>
                          <a:spcPct val="100000"/>
                        </a:lnSpc>
                        <a:spcBef>
                          <a:spcPts val="50"/>
                        </a:spcBef>
                      </a:pPr>
                      <a:endParaRPr sz="1200" spc="0" baseline="0" dirty="0">
                        <a:latin typeface="Times New Roman" panose="02020603050405020304"/>
                        <a:cs typeface="Times New Roman" panose="02020603050405020304"/>
                      </a:endParaRPr>
                    </a:p>
                    <a:p>
                      <a:pPr marL="83820">
                        <a:lnSpc>
                          <a:spcPct val="100000"/>
                        </a:lnSpc>
                      </a:pPr>
                      <a:r>
                        <a:rPr sz="1200" b="1" spc="0" baseline="0" dirty="0">
                          <a:latin typeface="Arial" panose="020B0604020202020204"/>
                          <a:cs typeface="Arial" panose="020B0604020202020204"/>
                        </a:rPr>
                        <a:t>Número da Linha.</a:t>
                      </a:r>
                    </a:p>
                  </a:txBody>
                  <a:tcPr marL="0" marR="0" marT="635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413385">
                        <a:lnSpc>
                          <a:spcPct val="100000"/>
                        </a:lnSpc>
                      </a:pPr>
                      <a:endParaRPr lang="en-GB" sz="1200" b="0" spc="0" baseline="0" dirty="0">
                        <a:latin typeface="Times New Roman" panose="02020603050405020304"/>
                        <a:cs typeface="Times New Roman" panose="02020603050405020304"/>
                      </a:endParaRPr>
                    </a:p>
                    <a:p>
                      <a:pPr marL="273050" indent="-41275">
                        <a:lnSpc>
                          <a:spcPct val="100000"/>
                        </a:lnSpc>
                      </a:pPr>
                      <a:r>
                        <a:rPr sz="1200" b="1" spc="0" baseline="0" dirty="0">
                          <a:latin typeface="Arial" panose="020B0604020202020204"/>
                          <a:cs typeface="Arial" panose="020B0604020202020204"/>
                        </a:rPr>
                        <a:t>Orador</a:t>
                      </a:r>
                    </a:p>
                  </a:txBody>
                  <a:tcPr marL="0" marR="0" marT="635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spcBef>
                          <a:spcPts val="50"/>
                        </a:spcBef>
                      </a:pPr>
                      <a:endParaRPr sz="1200" spc="0" baseline="0" dirty="0">
                        <a:latin typeface="Times New Roman" panose="02020603050405020304"/>
                        <a:cs typeface="Times New Roman" panose="02020603050405020304"/>
                      </a:endParaRPr>
                    </a:p>
                    <a:p>
                      <a:pPr algn="ctr">
                        <a:lnSpc>
                          <a:spcPct val="100000"/>
                        </a:lnSpc>
                      </a:pPr>
                      <a:r>
                        <a:rPr sz="1200" b="1" spc="0" baseline="0" dirty="0">
                          <a:latin typeface="Arial" panose="020B0604020202020204"/>
                          <a:cs typeface="Arial" panose="020B0604020202020204"/>
                        </a:rPr>
                        <a:t>Turno</a:t>
                      </a:r>
                    </a:p>
                  </a:txBody>
                  <a:tcPr marL="0" marR="0" marT="635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227330">
                        <a:lnSpc>
                          <a:spcPct val="100000"/>
                        </a:lnSpc>
                      </a:pPr>
                      <a:endParaRPr lang="en-GB" sz="1200" b="0" spc="0" baseline="0" dirty="0">
                        <a:latin typeface="Times New Roman" panose="02020603050405020304"/>
                        <a:cs typeface="Times New Roman" panose="02020603050405020304"/>
                      </a:endParaRPr>
                    </a:p>
                    <a:p>
                      <a:pPr marL="227330">
                        <a:lnSpc>
                          <a:spcPct val="100000"/>
                        </a:lnSpc>
                      </a:pPr>
                      <a:r>
                        <a:rPr sz="1200" b="1" spc="0" baseline="0" dirty="0">
                          <a:latin typeface="Arial" panose="020B0604020202020204"/>
                          <a:cs typeface="Arial" panose="020B0604020202020204"/>
                        </a:rPr>
                        <a:t>Código(s)</a:t>
                      </a:r>
                    </a:p>
                  </a:txBody>
                  <a:tcPr marL="0" marR="0" marT="635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0"/>
                  </a:ext>
                </a:extLst>
              </a:tr>
              <a:tr h="554736">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dirty="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1"/>
                  </a:ext>
                </a:extLst>
              </a:tr>
              <a:tr h="557784">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dirty="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2"/>
                  </a:ext>
                </a:extLst>
              </a:tr>
              <a:tr h="554736">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3"/>
                  </a:ext>
                </a:extLst>
              </a:tr>
              <a:tr h="554736">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4"/>
                  </a:ext>
                </a:extLst>
              </a:tr>
              <a:tr h="557783">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dirty="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5"/>
                  </a:ext>
                </a:extLst>
              </a:tr>
            </a:tbl>
          </a:graphicData>
        </a:graphic>
      </p:graphicFrame>
      <p:sp>
        <p:nvSpPr>
          <p:cNvPr id="3" name="object 3"/>
          <p:cNvSpPr txBox="1"/>
          <p:nvPr/>
        </p:nvSpPr>
        <p:spPr>
          <a:xfrm>
            <a:off x="356869" y="637541"/>
            <a:ext cx="4473575" cy="5416739"/>
          </a:xfrm>
          <a:prstGeom prst="rect">
            <a:avLst/>
          </a:prstGeom>
          <a:ln w="31733">
            <a:solidFill>
              <a:srgbClr val="2791A6"/>
            </a:solidFill>
          </a:ln>
        </p:spPr>
        <p:txBody>
          <a:bodyPr vert="horz" wrap="square" lIns="0" tIns="76835" rIns="0" bIns="0" rtlCol="0">
            <a:spAutoFit/>
          </a:bodyPr>
          <a:lstStyle/>
          <a:p>
            <a:pPr marL="81280">
              <a:lnSpc>
                <a:spcPct val="100000"/>
              </a:lnSpc>
              <a:spcBef>
                <a:spcPts val="605"/>
              </a:spcBef>
            </a:pPr>
            <a:r>
              <a:rPr sz="1400" b="1" kern="0" dirty="0">
                <a:latin typeface="Arial" panose="020B0604020202020204"/>
                <a:cs typeface="Arial" panose="020B0604020202020204"/>
              </a:rPr>
              <a:t>2A: Modelo para </a:t>
            </a:r>
            <a:r>
              <a:rPr lang="en-US" sz="1400" b="1" kern="0" dirty="0" err="1">
                <a:latin typeface="Arial" panose="020B0604020202020204"/>
                <a:cs typeface="Arial" panose="020B0604020202020204"/>
              </a:rPr>
              <a:t>c</a:t>
            </a:r>
            <a:r>
              <a:rPr sz="1400" b="1" kern="0" dirty="0" err="1">
                <a:latin typeface="Arial" panose="020B0604020202020204"/>
                <a:cs typeface="Arial" panose="020B0604020202020204"/>
              </a:rPr>
              <a:t>odificar</a:t>
            </a:r>
            <a:r>
              <a:rPr sz="1400" b="1" kern="0" dirty="0">
                <a:latin typeface="Arial" panose="020B0604020202020204"/>
                <a:cs typeface="Arial" panose="020B0604020202020204"/>
              </a:rPr>
              <a:t> </a:t>
            </a:r>
            <a:r>
              <a:rPr sz="1400" b="1" kern="0" dirty="0" err="1">
                <a:latin typeface="Arial" panose="020B0604020202020204"/>
                <a:cs typeface="Arial" panose="020B0604020202020204"/>
              </a:rPr>
              <a:t>uma</a:t>
            </a:r>
            <a:r>
              <a:rPr sz="1400" b="1" kern="0" dirty="0">
                <a:latin typeface="Arial" panose="020B0604020202020204"/>
                <a:cs typeface="Arial" panose="020B0604020202020204"/>
              </a:rPr>
              <a:t> </a:t>
            </a:r>
            <a:r>
              <a:rPr lang="en-US" sz="1400" b="1" kern="0" dirty="0" err="1">
                <a:latin typeface="Arial" panose="020B0604020202020204"/>
                <a:cs typeface="Arial" panose="020B0604020202020204"/>
              </a:rPr>
              <a:t>t</a:t>
            </a:r>
            <a:r>
              <a:rPr sz="1400" b="1" kern="0" dirty="0" err="1">
                <a:latin typeface="Arial" panose="020B0604020202020204"/>
                <a:cs typeface="Arial" panose="020B0604020202020204"/>
              </a:rPr>
              <a:t>ranscrição</a:t>
            </a:r>
            <a:r>
              <a:rPr sz="1400" b="1" kern="0" dirty="0">
                <a:latin typeface="Arial" panose="020B0604020202020204"/>
                <a:cs typeface="Arial" panose="020B0604020202020204"/>
              </a:rPr>
              <a:t> de </a:t>
            </a:r>
            <a:r>
              <a:rPr lang="en-GB" sz="1400" b="1" kern="0" dirty="0" err="1">
                <a:latin typeface="Arial" panose="020B0604020202020204"/>
                <a:cs typeface="Arial" panose="020B0604020202020204"/>
              </a:rPr>
              <a:t>áudio</a:t>
            </a:r>
            <a:r>
              <a:rPr sz="1400" b="1" kern="0" dirty="0">
                <a:latin typeface="Arial" panose="020B0604020202020204"/>
                <a:cs typeface="Arial" panose="020B0604020202020204"/>
              </a:rPr>
              <a:t>/</a:t>
            </a:r>
            <a:r>
              <a:rPr lang="en-US" sz="1400" b="1" kern="0" dirty="0" err="1">
                <a:latin typeface="Arial" panose="020B0604020202020204"/>
                <a:cs typeface="Arial" panose="020B0604020202020204"/>
              </a:rPr>
              <a:t>v</a:t>
            </a:r>
            <a:r>
              <a:rPr sz="1400" b="1" kern="0" dirty="0" err="1">
                <a:latin typeface="Arial" panose="020B0604020202020204"/>
                <a:cs typeface="Arial" panose="020B0604020202020204"/>
              </a:rPr>
              <a:t>ídeo</a:t>
            </a:r>
            <a:endParaRPr sz="1400" b="1" kern="0" dirty="0">
              <a:latin typeface="Arial" panose="020B0604020202020204"/>
              <a:cs typeface="Arial" panose="020B0604020202020204"/>
            </a:endParaRPr>
          </a:p>
          <a:p>
            <a:pPr marL="81280">
              <a:lnSpc>
                <a:spcPct val="100000"/>
              </a:lnSpc>
              <a:spcBef>
                <a:spcPts val="605"/>
              </a:spcBef>
            </a:pPr>
            <a:r>
              <a:rPr sz="1200" kern="0" dirty="0">
                <a:latin typeface="Arial" panose="020B0604020202020204"/>
                <a:cs typeface="Arial" panose="020B0604020202020204"/>
              </a:rPr>
              <a:t>Você pode usar este modelo para aplicar códigos T-SEDA às falas individuais dos participantes.</a:t>
            </a:r>
            <a:endParaRPr sz="1200" b="1" kern="0" dirty="0">
              <a:latin typeface="Arial" panose="020B0604020202020204"/>
              <a:cs typeface="Arial" panose="020B0604020202020204"/>
            </a:endParaRPr>
          </a:p>
          <a:p>
            <a:pPr marL="81280">
              <a:lnSpc>
                <a:spcPct val="100000"/>
              </a:lnSpc>
              <a:spcBef>
                <a:spcPts val="605"/>
              </a:spcBef>
            </a:pPr>
            <a:r>
              <a:rPr sz="1200" b="1" kern="0" dirty="0">
                <a:latin typeface="Arial" panose="020B0604020202020204"/>
                <a:cs typeface="Arial" panose="020B0604020202020204"/>
              </a:rPr>
              <a:t>Notas de orientação:</a:t>
            </a:r>
          </a:p>
          <a:p>
            <a:pPr marL="367030" indent="-285750">
              <a:lnSpc>
                <a:spcPct val="100000"/>
              </a:lnSpc>
              <a:spcBef>
                <a:spcPts val="605"/>
              </a:spcBef>
              <a:buFont typeface="Arial" panose="020B0604020202020204" pitchFamily="34" charset="0"/>
              <a:buChar char="•"/>
            </a:pPr>
            <a:r>
              <a:rPr sz="1200" kern="0" dirty="0">
                <a:latin typeface="Arial" panose="020B0604020202020204"/>
                <a:cs typeface="Arial" panose="020B0604020202020204"/>
              </a:rPr>
              <a:t>Crie sua transcrição em uma tabela como esta, adicionando quantas linhas forem necessárias.</a:t>
            </a:r>
          </a:p>
          <a:p>
            <a:pPr marL="367030" indent="-285750">
              <a:lnSpc>
                <a:spcPct val="100000"/>
              </a:lnSpc>
              <a:spcBef>
                <a:spcPts val="605"/>
              </a:spcBef>
              <a:buFont typeface="Arial" panose="020B0604020202020204" pitchFamily="34" charset="0"/>
              <a:buChar char="•"/>
            </a:pPr>
            <a:r>
              <a:rPr sz="1200" kern="0" dirty="0">
                <a:latin typeface="Arial" panose="020B0604020202020204"/>
                <a:cs typeface="Arial" panose="020B0604020202020204"/>
              </a:rPr>
              <a:t>Numerar os termos torna-os facilmente identificáveis.</a:t>
            </a:r>
          </a:p>
          <a:p>
            <a:pPr marL="367030" indent="-285750">
              <a:lnSpc>
                <a:spcPct val="100000"/>
              </a:lnSpc>
              <a:spcBef>
                <a:spcPts val="605"/>
              </a:spcBef>
              <a:buFont typeface="Arial" panose="020B0604020202020204" pitchFamily="34" charset="0"/>
              <a:buChar char="•"/>
            </a:pPr>
            <a:r>
              <a:rPr sz="1200" kern="0" dirty="0">
                <a:latin typeface="Arial" panose="020B0604020202020204"/>
                <a:cs typeface="Arial" panose="020B0604020202020204"/>
              </a:rPr>
              <a:t>Você pode escolher um ou dois códigos para buscar, ou usar várias categorias, dependendo do foco de sua investigação.</a:t>
            </a:r>
          </a:p>
          <a:p>
            <a:pPr marL="367030" indent="-285750">
              <a:lnSpc>
                <a:spcPct val="100000"/>
              </a:lnSpc>
              <a:spcBef>
                <a:spcPts val="605"/>
              </a:spcBef>
              <a:buFont typeface="Arial" panose="020B0604020202020204" pitchFamily="34" charset="0"/>
              <a:buChar char="•"/>
            </a:pPr>
            <a:r>
              <a:rPr sz="1200" kern="0" dirty="0">
                <a:latin typeface="Arial" panose="020B0604020202020204"/>
                <a:cs typeface="Arial" panose="020B0604020202020204"/>
              </a:rPr>
              <a:t>Algumas falas podem ficar sem codificação porque nenhuma das categorias se aplica.</a:t>
            </a:r>
          </a:p>
          <a:p>
            <a:pPr marL="367030" indent="-285750">
              <a:lnSpc>
                <a:spcPct val="100000"/>
              </a:lnSpc>
              <a:spcBef>
                <a:spcPts val="605"/>
              </a:spcBef>
              <a:buFont typeface="Arial" panose="020B0604020202020204" pitchFamily="34" charset="0"/>
              <a:buChar char="•"/>
            </a:pPr>
            <a:r>
              <a:rPr sz="1200" kern="0" dirty="0">
                <a:latin typeface="Arial" panose="020B0604020202020204"/>
                <a:cs typeface="Arial" panose="020B0604020202020204"/>
              </a:rPr>
              <a:t>Alternativamente, as falas de alguns participantes podem ter mais de um código aplicado.</a:t>
            </a:r>
          </a:p>
          <a:p>
            <a:pPr marL="367030" indent="-285750">
              <a:lnSpc>
                <a:spcPct val="100000"/>
              </a:lnSpc>
              <a:spcBef>
                <a:spcPts val="605"/>
              </a:spcBef>
              <a:buFont typeface="Arial" panose="020B0604020202020204" pitchFamily="34" charset="0"/>
              <a:buChar char="•"/>
            </a:pPr>
            <a:r>
              <a:rPr sz="1200" kern="0" dirty="0">
                <a:latin typeface="Arial" panose="020B0604020202020204"/>
                <a:cs typeface="Arial" panose="020B0604020202020204"/>
              </a:rPr>
              <a:t>Você também pode adicionar uma categoria de comentários a cada linha para registrar seus pensamentos sobre como o diálogo está se desenrolando.</a:t>
            </a:r>
          </a:p>
          <a:p>
            <a:pPr>
              <a:lnSpc>
                <a:spcPct val="100000"/>
              </a:lnSpc>
              <a:spcBef>
                <a:spcPts val="15"/>
              </a:spcBef>
            </a:pPr>
            <a:endParaRPr sz="1150" kern="0" dirty="0">
              <a:latin typeface="Times New Roman" panose="02020603050405020304"/>
              <a:cs typeface="Times New Roman" panose="02020603050405020304"/>
            </a:endParaRPr>
          </a:p>
          <a:p>
            <a:pPr marL="79375" marR="177800" indent="276225">
              <a:lnSpc>
                <a:spcPct val="102000"/>
              </a:lnSpc>
              <a:spcBef>
                <a:spcPts val="5"/>
              </a:spcBef>
            </a:pPr>
            <a:r>
              <a:rPr sz="1200" b="1" kern="0" dirty="0">
                <a:latin typeface="Arial" panose="020B0604020202020204" pitchFamily="34" charset="0"/>
                <a:cs typeface="Arial" panose="020B0604020202020204" pitchFamily="34" charset="0"/>
              </a:rPr>
              <a:t>Um modelo de codificação de transcrição para download </a:t>
            </a:r>
            <a:r>
              <a:rPr sz="1200" kern="0" dirty="0">
                <a:latin typeface="Arial" panose="020B0604020202020204" pitchFamily="34" charset="0"/>
                <a:cs typeface="Arial" panose="020B0604020202020204" pitchFamily="34" charset="0"/>
              </a:rPr>
              <a:t>está disponível em nosso </a:t>
            </a:r>
            <a:r>
              <a:rPr sz="1200" kern="0" dirty="0">
                <a:latin typeface="Arial" panose="020B0604020202020204" pitchFamily="34" charset="0"/>
                <a:cs typeface="Arial" panose="020B0604020202020204" pitchFamily="34" charset="0"/>
                <a:hlinkClick r:id="rId3"/>
              </a:rPr>
              <a:t>site</a:t>
            </a:r>
            <a:r>
              <a:rPr sz="1200" kern="0" dirty="0">
                <a:latin typeface="Arial" panose="020B0604020202020204" pitchFamily="34" charset="0"/>
                <a:cs typeface="Arial" panose="020B0604020202020204" pitchFamily="34" charset="0"/>
              </a:rPr>
              <a:t>, e </a:t>
            </a:r>
            <a:r>
              <a:rPr sz="1200" b="1" kern="0" dirty="0">
                <a:latin typeface="Arial" panose="020B0604020202020204" pitchFamily="34" charset="0"/>
                <a:cs typeface="Arial" panose="020B0604020202020204" pitchFamily="34" charset="0"/>
              </a:rPr>
              <a:t>orientações sobre transcrição</a:t>
            </a:r>
            <a:r>
              <a:rPr sz="1200" kern="0" dirty="0">
                <a:latin typeface="Arial" panose="020B0604020202020204" pitchFamily="34" charset="0"/>
                <a:cs typeface="Arial" panose="020B0604020202020204" pitchFamily="34" charset="0"/>
              </a:rPr>
              <a:t> estão nos Recursos Adicionais.</a:t>
            </a:r>
          </a:p>
          <a:p>
            <a:pPr marL="80645" marR="177800" indent="378460">
              <a:lnSpc>
                <a:spcPct val="102000"/>
              </a:lnSpc>
              <a:spcBef>
                <a:spcPts val="5"/>
              </a:spcBef>
            </a:pPr>
            <a:endParaRPr sz="1200" kern="0" dirty="0"/>
          </a:p>
          <a:p>
            <a:pPr marL="95250" marR="177800" fontAlgn="auto">
              <a:lnSpc>
                <a:spcPct val="102000"/>
              </a:lnSpc>
              <a:spcBef>
                <a:spcPts val="0"/>
              </a:spcBef>
            </a:pPr>
            <a:r>
              <a:rPr sz="1200" kern="0" dirty="0">
                <a:latin typeface="Arial" panose="020B0604020202020204" pitchFamily="34" charset="0"/>
                <a:cs typeface="Arial" panose="020B0604020202020204" pitchFamily="34" charset="0"/>
              </a:rPr>
              <a:t>Na próxima página, você pode ver um exemplo de um modelo preenchido.</a:t>
            </a:r>
          </a:p>
        </p:txBody>
      </p:sp>
      <p:sp>
        <p:nvSpPr>
          <p:cNvPr id="4" name="object 4"/>
          <p:cNvSpPr/>
          <p:nvPr/>
        </p:nvSpPr>
        <p:spPr>
          <a:xfrm>
            <a:off x="393700" y="4772025"/>
            <a:ext cx="232403" cy="232403"/>
          </a:xfrm>
          <a:prstGeom prst="rect">
            <a:avLst/>
          </a:prstGeom>
          <a:blipFill>
            <a:blip r:embed="rId4" cstate="print"/>
            <a:stretch>
              <a:fillRect/>
            </a:stretch>
          </a:blipFill>
        </p:spPr>
        <p:txBody>
          <a:bodyPr wrap="square" lIns="0" tIns="0" rIns="0" bIns="0" rtlCol="0"/>
          <a:lstStyle/>
          <a:p>
            <a:endParaRPr/>
          </a:p>
        </p:txBody>
      </p:sp>
      <p:sp>
        <p:nvSpPr>
          <p:cNvPr id="5" name="object 5"/>
          <p:cNvSpPr txBox="1">
            <a:spLocks noGrp="1"/>
          </p:cNvSpPr>
          <p:nvPr>
            <p:ph type="sldNum" sz="quarter" idx="7"/>
          </p:nvPr>
        </p:nvSpPr>
        <p:spPr>
          <a:prstGeom prst="rect">
            <a:avLst/>
          </a:prstGeom>
        </p:spPr>
        <p:txBody>
          <a:bodyPr vert="horz" wrap="square" lIns="0" tIns="635" rIns="0" bIns="0" rtlCol="0">
            <a:spAutoFit/>
          </a:bodyPr>
          <a:lstStyle/>
          <a:p>
            <a:pPr marL="25400">
              <a:lnSpc>
                <a:spcPct val="100000"/>
              </a:lnSpc>
              <a:spcBef>
                <a:spcPts val="5"/>
              </a:spcBef>
            </a:pPr>
            <a:r>
              <a:rPr dirty="0"/>
              <a:t>41</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629284" y="809624"/>
            <a:ext cx="3193416" cy="2794635"/>
          </a:xfrm>
          <a:prstGeom prst="rect">
            <a:avLst/>
          </a:prstGeom>
          <a:ln w="31733">
            <a:solidFill>
              <a:srgbClr val="2791A6"/>
            </a:solidFill>
          </a:ln>
        </p:spPr>
        <p:txBody>
          <a:bodyPr vert="horz" wrap="square" lIns="0" tIns="38735" rIns="0" bIns="0" rtlCol="0">
            <a:spAutoFit/>
          </a:bodyPr>
          <a:lstStyle/>
          <a:p>
            <a:pPr marL="83185" marR="572770">
              <a:lnSpc>
                <a:spcPct val="121000"/>
              </a:lnSpc>
              <a:spcBef>
                <a:spcPts val="305"/>
              </a:spcBef>
            </a:pPr>
            <a:r>
              <a:rPr sz="1200" b="1" kern="0" dirty="0">
                <a:latin typeface="Arial Unicode MS" panose="020B0604020202020204" charset="-122"/>
                <a:cs typeface="Arial Unicode MS" panose="020B0604020202020204" charset="-122"/>
              </a:rPr>
              <a:t>Aqui está um exemplo de uma seção de transcrição completa da investigação d</a:t>
            </a:r>
            <a:r>
              <a:rPr lang="pt-BR" sz="1200" b="1" kern="0" dirty="0">
                <a:latin typeface="Arial Unicode MS" panose="020B0604020202020204" charset="-122"/>
                <a:cs typeface="Arial Unicode MS" panose="020B0604020202020204" charset="-122"/>
              </a:rPr>
              <a:t>a</a:t>
            </a:r>
            <a:r>
              <a:rPr sz="1200" b="1" kern="0" dirty="0">
                <a:latin typeface="Arial Unicode MS" panose="020B0604020202020204" charset="-122"/>
                <a:cs typeface="Arial Unicode MS" panose="020B0604020202020204" charset="-122"/>
              </a:rPr>
              <a:t> Lucy em uma escola primária.</a:t>
            </a:r>
          </a:p>
          <a:p>
            <a:pPr marL="83185" marR="572770">
              <a:lnSpc>
                <a:spcPct val="121000"/>
              </a:lnSpc>
              <a:spcBef>
                <a:spcPts val="305"/>
              </a:spcBef>
            </a:pPr>
            <a:r>
              <a:rPr sz="1200" kern="0" dirty="0">
                <a:latin typeface="Arial Unicode MS" panose="020B0604020202020204" charset="-122"/>
                <a:cs typeface="Arial Unicode MS" panose="020B0604020202020204" charset="-122"/>
              </a:rPr>
              <a:t>Como você pode ver, ela decidiu focar em três códigos: </a:t>
            </a:r>
            <a:r>
              <a:rPr lang="en-US" sz="1200" kern="0" dirty="0" err="1">
                <a:latin typeface="Arial Unicode MS" panose="020B0604020202020204" charset="-122"/>
                <a:cs typeface="Arial Unicode MS" panose="020B0604020202020204" charset="-122"/>
              </a:rPr>
              <a:t>Desenvolver</a:t>
            </a:r>
            <a:r>
              <a:rPr lang="en-US" sz="1200" kern="0" dirty="0">
                <a:latin typeface="Arial Unicode MS" panose="020B0604020202020204" charset="-122"/>
                <a:cs typeface="Arial Unicode MS" panose="020B0604020202020204" charset="-122"/>
              </a:rPr>
              <a:t> ideas</a:t>
            </a:r>
            <a:r>
              <a:rPr sz="1200" kern="0" dirty="0">
                <a:latin typeface="Arial Unicode MS" panose="020B0604020202020204" charset="-122"/>
                <a:cs typeface="Arial Unicode MS" panose="020B0604020202020204" charset="-122"/>
              </a:rPr>
              <a:t> (</a:t>
            </a:r>
            <a:r>
              <a:rPr lang="en-US" sz="1200" kern="0" dirty="0">
                <a:latin typeface="Arial Unicode MS" panose="020B0604020202020204" charset="-122"/>
                <a:cs typeface="Arial Unicode MS" panose="020B0604020202020204" charset="-122"/>
              </a:rPr>
              <a:t>DI</a:t>
            </a:r>
            <a:r>
              <a:rPr sz="1200" kern="0" dirty="0">
                <a:latin typeface="Arial Unicode MS" panose="020B0604020202020204" charset="-122"/>
                <a:cs typeface="Arial Unicode MS" panose="020B0604020202020204" charset="-122"/>
              </a:rPr>
              <a:t>), </a:t>
            </a:r>
            <a:r>
              <a:rPr sz="1200" kern="0" dirty="0" err="1">
                <a:latin typeface="Arial Unicode MS" panose="020B0604020202020204" charset="-122"/>
                <a:cs typeface="Arial Unicode MS" panose="020B0604020202020204" charset="-122"/>
              </a:rPr>
              <a:t>Desafiar</a:t>
            </a:r>
            <a:r>
              <a:rPr sz="1200" kern="0" dirty="0">
                <a:latin typeface="Arial Unicode MS" panose="020B0604020202020204" charset="-122"/>
                <a:cs typeface="Arial Unicode MS" panose="020B0604020202020204" charset="-122"/>
              </a:rPr>
              <a:t> (</a:t>
            </a:r>
            <a:r>
              <a:rPr lang="en-US" sz="1200" kern="0" dirty="0">
                <a:latin typeface="Arial Unicode MS" panose="020B0604020202020204" charset="-122"/>
                <a:cs typeface="Arial Unicode MS" panose="020B0604020202020204" charset="-122"/>
              </a:rPr>
              <a:t>D</a:t>
            </a:r>
            <a:r>
              <a:rPr sz="1200" kern="0" dirty="0">
                <a:latin typeface="Arial Unicode MS" panose="020B0604020202020204" charset="-122"/>
                <a:cs typeface="Arial Unicode MS" panose="020B0604020202020204" charset="-122"/>
              </a:rPr>
              <a:t>) e Convidar para </a:t>
            </a:r>
            <a:r>
              <a:rPr sz="1200" kern="0" dirty="0" err="1">
                <a:latin typeface="Arial Unicode MS" panose="020B0604020202020204" charset="-122"/>
                <a:cs typeface="Arial Unicode MS" panose="020B0604020202020204" charset="-122"/>
              </a:rPr>
              <a:t>Construir</a:t>
            </a:r>
            <a:r>
              <a:rPr sz="1200" kern="0" dirty="0">
                <a:latin typeface="Arial Unicode MS" panose="020B0604020202020204" charset="-122"/>
                <a:cs typeface="Arial Unicode MS" panose="020B0604020202020204" charset="-122"/>
              </a:rPr>
              <a:t> (</a:t>
            </a:r>
            <a:r>
              <a:rPr lang="en-US" sz="1200" kern="0" dirty="0">
                <a:latin typeface="Arial Unicode MS" panose="020B0604020202020204" charset="-122"/>
                <a:cs typeface="Arial Unicode MS" panose="020B0604020202020204" charset="-122"/>
              </a:rPr>
              <a:t>CC</a:t>
            </a:r>
            <a:r>
              <a:rPr sz="1200" kern="0" dirty="0">
                <a:latin typeface="Arial Unicode MS" panose="020B0604020202020204" charset="-122"/>
                <a:cs typeface="Arial Unicode MS" panose="020B0604020202020204" charset="-122"/>
              </a:rPr>
              <a:t>).</a:t>
            </a:r>
          </a:p>
          <a:p>
            <a:pPr marL="83185" marR="572770">
              <a:lnSpc>
                <a:spcPct val="121000"/>
              </a:lnSpc>
              <a:spcBef>
                <a:spcPts val="305"/>
              </a:spcBef>
            </a:pPr>
            <a:r>
              <a:rPr sz="1200" kern="0" dirty="0">
                <a:latin typeface="Arial Unicode MS" panose="020B0604020202020204" charset="-122"/>
                <a:cs typeface="Arial Unicode MS" panose="020B0604020202020204" charset="-122"/>
              </a:rPr>
              <a:t>Ela também adicionou uma seção de comentários para registrar quaisquer pontos importantes durante o diálogo.</a:t>
            </a:r>
          </a:p>
        </p:txBody>
      </p:sp>
      <p:sp>
        <p:nvSpPr>
          <p:cNvPr id="4" name="object 4"/>
          <p:cNvSpPr txBox="1">
            <a:spLocks noGrp="1"/>
          </p:cNvSpPr>
          <p:nvPr>
            <p:ph type="sldNum" sz="quarter" idx="7"/>
          </p:nvPr>
        </p:nvSpPr>
        <p:spPr>
          <a:prstGeom prst="rect">
            <a:avLst/>
          </a:prstGeom>
        </p:spPr>
        <p:txBody>
          <a:bodyPr vert="horz" wrap="square" lIns="0" tIns="635" rIns="0" bIns="0" rtlCol="0">
            <a:spAutoFit/>
          </a:bodyPr>
          <a:lstStyle/>
          <a:p>
            <a:pPr marL="25400">
              <a:lnSpc>
                <a:spcPct val="100000"/>
              </a:lnSpc>
              <a:spcBef>
                <a:spcPts val="5"/>
              </a:spcBef>
            </a:pPr>
            <a:r>
              <a:rPr dirty="0"/>
              <a:t>42</a:t>
            </a:r>
          </a:p>
        </p:txBody>
      </p:sp>
      <p:graphicFrame>
        <p:nvGraphicFramePr>
          <p:cNvPr id="5" name="Table 4"/>
          <p:cNvGraphicFramePr>
            <a:graphicFrameLocks noGrp="1"/>
          </p:cNvGraphicFramePr>
          <p:nvPr>
            <p:extLst>
              <p:ext uri="{D42A27DB-BD31-4B8C-83A1-F6EECF244321}">
                <p14:modId xmlns:p14="http://schemas.microsoft.com/office/powerpoint/2010/main" val="619186796"/>
              </p:ext>
            </p:extLst>
          </p:nvPr>
        </p:nvGraphicFramePr>
        <p:xfrm>
          <a:off x="4508500" y="200025"/>
          <a:ext cx="5791201" cy="6751486"/>
        </p:xfrm>
        <a:graphic>
          <a:graphicData uri="http://schemas.openxmlformats.org/drawingml/2006/table">
            <a:tbl>
              <a:tblPr firstRow="1" firstCol="1" lastRow="1" lastCol="1" bandRow="1" bandCol="1">
                <a:tableStyleId>{5940675A-B579-460E-94D1-54222C63F5DA}</a:tableStyleId>
              </a:tblPr>
              <a:tblGrid>
                <a:gridCol w="385089">
                  <a:extLst>
                    <a:ext uri="{9D8B030D-6E8A-4147-A177-3AD203B41FA5}">
                      <a16:colId xmlns:a16="http://schemas.microsoft.com/office/drawing/2014/main" val="20000"/>
                    </a:ext>
                  </a:extLst>
                </a:gridCol>
                <a:gridCol w="674836">
                  <a:extLst>
                    <a:ext uri="{9D8B030D-6E8A-4147-A177-3AD203B41FA5}">
                      <a16:colId xmlns:a16="http://schemas.microsoft.com/office/drawing/2014/main" val="20001"/>
                    </a:ext>
                  </a:extLst>
                </a:gridCol>
                <a:gridCol w="2277105">
                  <a:extLst>
                    <a:ext uri="{9D8B030D-6E8A-4147-A177-3AD203B41FA5}">
                      <a16:colId xmlns:a16="http://schemas.microsoft.com/office/drawing/2014/main" val="20002"/>
                    </a:ext>
                  </a:extLst>
                </a:gridCol>
                <a:gridCol w="355373">
                  <a:extLst>
                    <a:ext uri="{9D8B030D-6E8A-4147-A177-3AD203B41FA5}">
                      <a16:colId xmlns:a16="http://schemas.microsoft.com/office/drawing/2014/main" val="20003"/>
                    </a:ext>
                  </a:extLst>
                </a:gridCol>
                <a:gridCol w="399948">
                  <a:extLst>
                    <a:ext uri="{9D8B030D-6E8A-4147-A177-3AD203B41FA5}">
                      <a16:colId xmlns:a16="http://schemas.microsoft.com/office/drawing/2014/main" val="20004"/>
                    </a:ext>
                  </a:extLst>
                </a:gridCol>
                <a:gridCol w="370230">
                  <a:extLst>
                    <a:ext uri="{9D8B030D-6E8A-4147-A177-3AD203B41FA5}">
                      <a16:colId xmlns:a16="http://schemas.microsoft.com/office/drawing/2014/main" val="20005"/>
                    </a:ext>
                  </a:extLst>
                </a:gridCol>
                <a:gridCol w="1328620">
                  <a:extLst>
                    <a:ext uri="{9D8B030D-6E8A-4147-A177-3AD203B41FA5}">
                      <a16:colId xmlns:a16="http://schemas.microsoft.com/office/drawing/2014/main" val="20006"/>
                    </a:ext>
                  </a:extLst>
                </a:gridCol>
              </a:tblGrid>
              <a:tr h="258198">
                <a:tc>
                  <a:txBody>
                    <a:bodyPr/>
                    <a:lstStyle/>
                    <a:p>
                      <a:pPr marL="65405" algn="ctr">
                        <a:spcBef>
                          <a:spcPts val="20"/>
                        </a:spcBef>
                      </a:pPr>
                      <a:r>
                        <a:rPr lang="en-US" sz="1000" b="1">
                          <a:effectLst/>
                        </a:rPr>
                        <a:t>Número do Turno</a:t>
                      </a:r>
                    </a:p>
                  </a:txBody>
                  <a:tcPr marL="0" marR="0" marT="0" marB="0"/>
                </a:tc>
                <a:tc>
                  <a:txBody>
                    <a:bodyPr/>
                    <a:lstStyle/>
                    <a:p>
                      <a:pPr marL="65405" algn="ctr">
                        <a:spcBef>
                          <a:spcPts val="20"/>
                        </a:spcBef>
                      </a:pPr>
                      <a:r>
                        <a:rPr lang="en-US" sz="1000" b="1">
                          <a:effectLst/>
                        </a:rPr>
                        <a:t>Orador </a:t>
                      </a:r>
                    </a:p>
                  </a:txBody>
                  <a:tcPr marL="0" marR="0" marT="0" marB="0"/>
                </a:tc>
                <a:tc>
                  <a:txBody>
                    <a:bodyPr/>
                    <a:lstStyle/>
                    <a:p>
                      <a:pPr marL="65405" algn="ctr">
                        <a:spcBef>
                          <a:spcPts val="20"/>
                        </a:spcBef>
                      </a:pPr>
                      <a:r>
                        <a:rPr lang="en-US" sz="1000" b="1">
                          <a:effectLst/>
                        </a:rPr>
                        <a:t>Diálogo Transcrito</a:t>
                      </a:r>
                    </a:p>
                  </a:txBody>
                  <a:tcPr marL="0" marR="0" marT="0" marB="0"/>
                </a:tc>
                <a:tc>
                  <a:txBody>
                    <a:bodyPr/>
                    <a:lstStyle/>
                    <a:p>
                      <a:pPr marL="65405" algn="ctr">
                        <a:spcBef>
                          <a:spcPts val="20"/>
                        </a:spcBef>
                      </a:pPr>
                      <a:r>
                        <a:rPr lang="en-GB" sz="1000" b="1" dirty="0">
                          <a:effectLst/>
                          <a:latin typeface="Arial" panose="020B0604020202020204" pitchFamily="34" charset="0"/>
                          <a:ea typeface="Arial" panose="020B0604020202020204" pitchFamily="34" charset="0"/>
                          <a:cs typeface="Times New Roman" panose="02020603050405020304" pitchFamily="18" charset="0"/>
                        </a:rPr>
                        <a:t>DI</a:t>
                      </a:r>
                    </a:p>
                  </a:txBody>
                  <a:tcPr marL="0" marR="0" marT="0" marB="0"/>
                </a:tc>
                <a:tc>
                  <a:txBody>
                    <a:bodyPr/>
                    <a:lstStyle/>
                    <a:p>
                      <a:pPr marL="65405" algn="ctr">
                        <a:spcBef>
                          <a:spcPts val="20"/>
                        </a:spcBef>
                      </a:pPr>
                      <a:r>
                        <a:rPr lang="en-US" sz="1000" b="1" dirty="0">
                          <a:effectLst/>
                          <a:latin typeface="Arial" panose="020B0604020202020204" pitchFamily="34" charset="0"/>
                          <a:ea typeface="Arial" panose="020B0604020202020204" pitchFamily="34" charset="0"/>
                          <a:cs typeface="Times New Roman" panose="02020603050405020304" pitchFamily="18" charset="0"/>
                        </a:rPr>
                        <a:t>D</a:t>
                      </a:r>
                      <a:endParaRPr lang="en-GB" sz="1000" b="1"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lgn="ctr">
                        <a:spcBef>
                          <a:spcPts val="20"/>
                        </a:spcBef>
                      </a:pPr>
                      <a:r>
                        <a:rPr lang="en-US" sz="1000" b="1" dirty="0">
                          <a:effectLst/>
                          <a:latin typeface="Arial" panose="020B0604020202020204" pitchFamily="34" charset="0"/>
                          <a:ea typeface="Arial" panose="020B0604020202020204" pitchFamily="34" charset="0"/>
                          <a:cs typeface="Times New Roman" panose="02020603050405020304" pitchFamily="18" charset="0"/>
                        </a:rPr>
                        <a:t>CC</a:t>
                      </a:r>
                      <a:endParaRPr lang="en-GB" sz="1000" b="1"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lgn="ctr">
                        <a:spcBef>
                          <a:spcPts val="20"/>
                        </a:spcBef>
                      </a:pPr>
                      <a:r>
                        <a:rPr lang="en-US" sz="1000" b="1" dirty="0">
                          <a:effectLst/>
                        </a:rPr>
                        <a:t>Comentários</a:t>
                      </a:r>
                    </a:p>
                  </a:txBody>
                  <a:tcPr marL="0" marR="0" marT="0" marB="0"/>
                </a:tc>
                <a:extLst>
                  <a:ext uri="{0D108BD9-81ED-4DB2-BD59-A6C34878D82A}">
                    <a16:rowId xmlns:a16="http://schemas.microsoft.com/office/drawing/2014/main" val="10000"/>
                  </a:ext>
                </a:extLst>
              </a:tr>
              <a:tr h="254626">
                <a:tc>
                  <a:txBody>
                    <a:bodyPr/>
                    <a:lstStyle/>
                    <a:p>
                      <a:pPr marL="65405">
                        <a:spcBef>
                          <a:spcPts val="20"/>
                        </a:spcBef>
                      </a:pPr>
                      <a:r>
                        <a:rPr lang="en-US" sz="1000">
                          <a:effectLst/>
                        </a:rPr>
                        <a:t>1</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a:effectLst/>
                        </a:rPr>
                        <a:t>Professor</a:t>
                      </a:r>
                    </a:p>
                  </a:txBody>
                  <a:tcPr marL="0" marR="0" marT="0" marB="0"/>
                </a:tc>
                <a:tc>
                  <a:txBody>
                    <a:bodyPr/>
                    <a:lstStyle/>
                    <a:p>
                      <a:pPr marL="65405" marR="189230">
                        <a:lnSpc>
                          <a:spcPct val="105000"/>
                        </a:lnSpc>
                        <a:spcBef>
                          <a:spcPts val="20"/>
                        </a:spcBef>
                      </a:pPr>
                      <a:r>
                        <a:rPr lang="en-US" sz="1000" spc="10">
                          <a:effectLst/>
                        </a:rPr>
                        <a:t>Está bem manter animais em um zoológico? Falem com seus parceiros.</a:t>
                      </a: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dirty="0">
                          <a:effectLst/>
                        </a:rPr>
                        <a:t> </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10001"/>
                  </a:ext>
                </a:extLst>
              </a:tr>
              <a:tr h="171451">
                <a:tc>
                  <a:txBody>
                    <a:bodyPr/>
                    <a:lstStyle/>
                    <a:p>
                      <a:pPr marL="65405">
                        <a:spcBef>
                          <a:spcPts val="20"/>
                        </a:spcBef>
                      </a:pPr>
                      <a:r>
                        <a:rPr lang="en-US" sz="1000">
                          <a:effectLst/>
                        </a:rPr>
                        <a:t>2</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a:effectLst/>
                        </a:rPr>
                        <a:t>Criança 14</a:t>
                      </a:r>
                    </a:p>
                  </a:txBody>
                  <a:tcPr marL="0" marR="0" marT="0" marB="0"/>
                </a:tc>
                <a:tc>
                  <a:txBody>
                    <a:bodyPr/>
                    <a:lstStyle/>
                    <a:p>
                      <a:pPr marL="65405">
                        <a:spcBef>
                          <a:spcPts val="20"/>
                        </a:spcBef>
                      </a:pPr>
                      <a:r>
                        <a:rPr lang="en-US" sz="1000" spc="10">
                          <a:effectLst/>
                        </a:rPr>
                        <a:t>Eu vou dizer não, no meio.</a:t>
                      </a: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10002"/>
                  </a:ext>
                </a:extLst>
              </a:tr>
              <a:tr h="171451">
                <a:tc>
                  <a:txBody>
                    <a:bodyPr/>
                    <a:lstStyle/>
                    <a:p>
                      <a:pPr marL="65405">
                        <a:spcBef>
                          <a:spcPts val="20"/>
                        </a:spcBef>
                      </a:pPr>
                      <a:r>
                        <a:rPr lang="en-US" sz="1000">
                          <a:effectLst/>
                        </a:rPr>
                        <a:t>3</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a:effectLst/>
                        </a:rPr>
                        <a:t>Criança 29</a:t>
                      </a:r>
                    </a:p>
                  </a:txBody>
                  <a:tcPr marL="0" marR="0" marT="0" marB="0"/>
                </a:tc>
                <a:tc>
                  <a:txBody>
                    <a:bodyPr/>
                    <a:lstStyle/>
                    <a:p>
                      <a:pPr marL="65405">
                        <a:spcBef>
                          <a:spcPts val="20"/>
                        </a:spcBef>
                      </a:pPr>
                      <a:r>
                        <a:rPr lang="en-US" sz="1000" spc="10">
                          <a:effectLst/>
                        </a:rPr>
                        <a:t>No meio.</a:t>
                      </a: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10003"/>
                  </a:ext>
                </a:extLst>
              </a:tr>
              <a:tr h="171450">
                <a:tc>
                  <a:txBody>
                    <a:bodyPr/>
                    <a:lstStyle/>
                    <a:p>
                      <a:pPr marL="65405">
                        <a:spcBef>
                          <a:spcPts val="20"/>
                        </a:spcBef>
                      </a:pPr>
                      <a:r>
                        <a:rPr lang="en-US" sz="1000">
                          <a:effectLst/>
                        </a:rPr>
                        <a:t>4</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a:effectLst/>
                        </a:rPr>
                        <a:t>Criança 14</a:t>
                      </a:r>
                    </a:p>
                  </a:txBody>
                  <a:tcPr marL="0" marR="0" marT="0" marB="0"/>
                </a:tc>
                <a:tc>
                  <a:txBody>
                    <a:bodyPr/>
                    <a:lstStyle/>
                    <a:p>
                      <a:pPr marL="65405">
                        <a:spcBef>
                          <a:spcPts val="20"/>
                        </a:spcBef>
                      </a:pPr>
                      <a:r>
                        <a:rPr lang="en-US" sz="1000" spc="10">
                          <a:effectLst/>
                        </a:rPr>
                        <a:t>No meio.</a:t>
                      </a: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10004"/>
                  </a:ext>
                </a:extLst>
              </a:tr>
              <a:tr h="171451">
                <a:tc>
                  <a:txBody>
                    <a:bodyPr/>
                    <a:lstStyle/>
                    <a:p>
                      <a:pPr marL="65405">
                        <a:spcBef>
                          <a:spcPts val="20"/>
                        </a:spcBef>
                      </a:pPr>
                      <a:r>
                        <a:rPr lang="en-US" sz="1000">
                          <a:effectLst/>
                        </a:rPr>
                        <a:t>5</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a:effectLst/>
                        </a:rPr>
                        <a:t>Professor</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spc="10" dirty="0">
                          <a:effectLst/>
                        </a:rPr>
                        <a:t>Me digam por quê.</a:t>
                      </a: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dirty="0">
                          <a:effectLst/>
                          <a:latin typeface="Arial" panose="020B0604020202020204" pitchFamily="34" charset="0"/>
                          <a:ea typeface="Arial" panose="020B0604020202020204" pitchFamily="34" charset="0"/>
                          <a:cs typeface="Times New Roman" panose="02020603050405020304" pitchFamily="18" charset="0"/>
                        </a:rPr>
                        <a:t>CC</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10005"/>
                  </a:ext>
                </a:extLst>
              </a:tr>
              <a:tr h="478155">
                <a:tc>
                  <a:txBody>
                    <a:bodyPr/>
                    <a:lstStyle/>
                    <a:p>
                      <a:pPr marL="65405">
                        <a:spcBef>
                          <a:spcPts val="20"/>
                        </a:spcBef>
                      </a:pPr>
                      <a:r>
                        <a:rPr lang="en-US" sz="1000">
                          <a:effectLst/>
                        </a:rPr>
                        <a:t>6</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a:effectLst/>
                        </a:rPr>
                        <a:t>Criança 14</a:t>
                      </a:r>
                    </a:p>
                  </a:txBody>
                  <a:tcPr marL="0" marR="0" marT="0" marB="0"/>
                </a:tc>
                <a:tc>
                  <a:txBody>
                    <a:bodyPr/>
                    <a:lstStyle/>
                    <a:p>
                      <a:pPr marL="65405" marR="290195">
                        <a:lnSpc>
                          <a:spcPct val="105000"/>
                        </a:lnSpc>
                        <a:spcBef>
                          <a:spcPts val="20"/>
                        </a:spcBef>
                      </a:pPr>
                      <a:r>
                        <a:rPr lang="en-US" sz="1000" spc="10">
                          <a:effectLst/>
                        </a:rPr>
                        <a:t>Erm porque eles não podem atacar as pessoas, eles podem assustar as pessoas assim.</a:t>
                      </a: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10006"/>
                  </a:ext>
                </a:extLst>
              </a:tr>
              <a:tr h="171451">
                <a:tc>
                  <a:txBody>
                    <a:bodyPr/>
                    <a:lstStyle/>
                    <a:p>
                      <a:pPr marL="65405">
                        <a:spcBef>
                          <a:spcPts val="20"/>
                        </a:spcBef>
                      </a:pPr>
                      <a:r>
                        <a:rPr lang="en-US" sz="1000">
                          <a:effectLst/>
                        </a:rPr>
                        <a:t>7</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a:effectLst/>
                        </a:rPr>
                        <a:t>Professor</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spc="10">
                          <a:effectLst/>
                        </a:rPr>
                        <a:t>Me conte mais</a:t>
                      </a: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dirty="0">
                          <a:effectLst/>
                          <a:latin typeface="Arial" panose="020B0604020202020204" pitchFamily="34" charset="0"/>
                          <a:ea typeface="Arial" panose="020B0604020202020204" pitchFamily="34" charset="0"/>
                          <a:cs typeface="Times New Roman" panose="02020603050405020304" pitchFamily="18" charset="0"/>
                        </a:rPr>
                        <a:t>CC</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10007"/>
                  </a:ext>
                </a:extLst>
              </a:tr>
              <a:tr h="634013">
                <a:tc>
                  <a:txBody>
                    <a:bodyPr/>
                    <a:lstStyle/>
                    <a:p>
                      <a:pPr marL="65405">
                        <a:spcBef>
                          <a:spcPts val="20"/>
                        </a:spcBef>
                      </a:pPr>
                      <a:r>
                        <a:rPr lang="en-US" sz="1000">
                          <a:effectLst/>
                        </a:rPr>
                        <a:t>8</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a:effectLst/>
                          <a:sym typeface="+mn-ea"/>
                        </a:rPr>
                        <a:t>Criança 14</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marR="120015">
                        <a:lnSpc>
                          <a:spcPct val="105000"/>
                        </a:lnSpc>
                        <a:spcBef>
                          <a:spcPts val="20"/>
                        </a:spcBef>
                      </a:pPr>
                      <a:r>
                        <a:rPr lang="en-US" sz="1000" spc="10" dirty="0">
                          <a:effectLst/>
                        </a:rPr>
                        <a:t>E, e </a:t>
                      </a:r>
                      <a:r>
                        <a:rPr lang="en-US" sz="1000" spc="10" dirty="0" err="1">
                          <a:effectLst/>
                        </a:rPr>
                        <a:t>porque</a:t>
                      </a:r>
                      <a:r>
                        <a:rPr lang="en-US" sz="1000" spc="10" dirty="0">
                          <a:effectLst/>
                        </a:rPr>
                        <a:t> </a:t>
                      </a:r>
                      <a:r>
                        <a:rPr lang="en-US" sz="1000" spc="10" dirty="0" err="1">
                          <a:effectLst/>
                        </a:rPr>
                        <a:t>eles</a:t>
                      </a:r>
                      <a:r>
                        <a:rPr lang="en-US" sz="1000" spc="10" dirty="0">
                          <a:effectLst/>
                        </a:rPr>
                        <a:t> </a:t>
                      </a:r>
                      <a:r>
                        <a:rPr lang="en-US" sz="1000" spc="10" dirty="0" err="1">
                          <a:effectLst/>
                        </a:rPr>
                        <a:t>podem</a:t>
                      </a:r>
                      <a:r>
                        <a:rPr lang="en-US" sz="1000" spc="10" dirty="0">
                          <a:effectLst/>
                        </a:rPr>
                        <a:t> </a:t>
                      </a:r>
                      <a:r>
                        <a:rPr lang="en-US" sz="1000" spc="10" dirty="0" err="1">
                          <a:effectLst/>
                        </a:rPr>
                        <a:t>morder</a:t>
                      </a:r>
                      <a:r>
                        <a:rPr lang="en-US" sz="1000" spc="10" dirty="0">
                          <a:effectLst/>
                        </a:rPr>
                        <a:t> a </a:t>
                      </a:r>
                      <a:r>
                        <a:rPr lang="en-US" sz="1000" spc="10" dirty="0" err="1">
                          <a:effectLst/>
                        </a:rPr>
                        <a:t>cabeça</a:t>
                      </a:r>
                      <a:r>
                        <a:rPr lang="en-US" sz="1000" spc="10" dirty="0">
                          <a:effectLst/>
                        </a:rPr>
                        <a:t> das </a:t>
                      </a:r>
                      <a:r>
                        <a:rPr lang="en-US" sz="1000" spc="10" dirty="0" err="1">
                          <a:effectLst/>
                        </a:rPr>
                        <a:t>pessoas</a:t>
                      </a:r>
                      <a:r>
                        <a:rPr lang="en-US" sz="1000" spc="10" dirty="0">
                          <a:effectLst/>
                        </a:rPr>
                        <a:t> </a:t>
                      </a:r>
                      <a:r>
                        <a:rPr lang="en-US" sz="1000" spc="10" dirty="0" err="1">
                          <a:effectLst/>
                        </a:rPr>
                        <a:t>quando</a:t>
                      </a:r>
                      <a:r>
                        <a:rPr lang="en-US" sz="1000" spc="10" dirty="0">
                          <a:effectLst/>
                        </a:rPr>
                        <a:t> </a:t>
                      </a:r>
                      <a:r>
                        <a:rPr lang="en-US" sz="1000" spc="10" dirty="0" err="1">
                          <a:effectLst/>
                        </a:rPr>
                        <a:t>estão</a:t>
                      </a:r>
                      <a:r>
                        <a:rPr lang="en-US" sz="1000" spc="10" dirty="0">
                          <a:effectLst/>
                        </a:rPr>
                        <a:t> </a:t>
                      </a:r>
                      <a:r>
                        <a:rPr lang="en-US" sz="1000" spc="10" dirty="0" err="1">
                          <a:effectLst/>
                        </a:rPr>
                        <a:t>chateados</a:t>
                      </a:r>
                      <a:r>
                        <a:rPr lang="en-US" sz="1000" spc="10" dirty="0">
                          <a:effectLst/>
                        </a:rPr>
                        <a:t>. </a:t>
                      </a:r>
                      <a:r>
                        <a:rPr lang="en-US" sz="1000" spc="10" dirty="0" err="1">
                          <a:effectLst/>
                        </a:rPr>
                        <a:t>Eu</a:t>
                      </a:r>
                      <a:r>
                        <a:rPr lang="en-US" sz="1000" spc="10" dirty="0">
                          <a:effectLst/>
                        </a:rPr>
                        <a:t> vi um </a:t>
                      </a:r>
                      <a:r>
                        <a:rPr lang="en-US" sz="1000" spc="10" dirty="0" err="1">
                          <a:effectLst/>
                        </a:rPr>
                        <a:t>vídeo</a:t>
                      </a:r>
                      <a:r>
                        <a:rPr lang="en-US" sz="1000" spc="10" dirty="0">
                          <a:effectLst/>
                        </a:rPr>
                        <a:t> de um </a:t>
                      </a:r>
                      <a:r>
                        <a:rPr lang="en-US" sz="1000" spc="10" dirty="0" err="1">
                          <a:effectLst/>
                        </a:rPr>
                        <a:t>pássaro</a:t>
                      </a:r>
                      <a:r>
                        <a:rPr lang="en-US" sz="1000" spc="10" dirty="0">
                          <a:effectLst/>
                        </a:rPr>
                        <a:t> </a:t>
                      </a:r>
                      <a:r>
                        <a:rPr lang="en-US" sz="1000" spc="10" dirty="0" err="1">
                          <a:effectLst/>
                        </a:rPr>
                        <a:t>muito</a:t>
                      </a:r>
                      <a:r>
                        <a:rPr lang="en-US" sz="1000" spc="10" baseline="0" dirty="0">
                          <a:effectLst/>
                        </a:rPr>
                        <a:t> </a:t>
                      </a:r>
                      <a:r>
                        <a:rPr lang="en-US" sz="1000" spc="10" baseline="0" dirty="0" err="1">
                          <a:effectLst/>
                        </a:rPr>
                        <a:t>grande</a:t>
                      </a:r>
                      <a:r>
                        <a:rPr lang="en-US" sz="1000" spc="10" dirty="0">
                          <a:effectLst/>
                        </a:rPr>
                        <a:t> </a:t>
                      </a:r>
                      <a:r>
                        <a:rPr lang="en-US" sz="1000" spc="10" dirty="0" err="1">
                          <a:effectLst/>
                        </a:rPr>
                        <a:t>que</a:t>
                      </a:r>
                      <a:r>
                        <a:rPr lang="en-US" sz="1000" spc="10" dirty="0">
                          <a:effectLst/>
                        </a:rPr>
                        <a:t> </a:t>
                      </a:r>
                      <a:r>
                        <a:rPr lang="en-US" sz="1000" spc="10" dirty="0" err="1">
                          <a:effectLst/>
                        </a:rPr>
                        <a:t>bicou</a:t>
                      </a:r>
                      <a:r>
                        <a:rPr lang="en-US" sz="1000" spc="10" dirty="0">
                          <a:effectLst/>
                        </a:rPr>
                        <a:t> a </a:t>
                      </a:r>
                      <a:r>
                        <a:rPr lang="en-US" sz="1000" spc="10" dirty="0" err="1">
                          <a:effectLst/>
                        </a:rPr>
                        <a:t>cabeça</a:t>
                      </a:r>
                      <a:r>
                        <a:rPr lang="en-US" sz="1000" spc="10" dirty="0">
                          <a:effectLst/>
                        </a:rPr>
                        <a:t> de um </a:t>
                      </a:r>
                      <a:r>
                        <a:rPr lang="en-US" sz="1000" spc="10" dirty="0" err="1">
                          <a:effectLst/>
                        </a:rPr>
                        <a:t>menino</a:t>
                      </a:r>
                      <a:r>
                        <a:rPr lang="en-US" sz="1000" spc="10" dirty="0">
                          <a:effectLst/>
                        </a:rPr>
                        <a:t>, mas o </a:t>
                      </a:r>
                      <a:r>
                        <a:rPr lang="en-US" sz="1000" spc="10" dirty="0" err="1">
                          <a:effectLst/>
                        </a:rPr>
                        <a:t>menino</a:t>
                      </a:r>
                      <a:r>
                        <a:rPr lang="en-US" sz="1000" spc="10" dirty="0">
                          <a:effectLst/>
                        </a:rPr>
                        <a:t> </a:t>
                      </a:r>
                      <a:r>
                        <a:rPr lang="en-US" sz="1000" spc="10" dirty="0" err="1">
                          <a:effectLst/>
                        </a:rPr>
                        <a:t>morreu</a:t>
                      </a:r>
                      <a:r>
                        <a:rPr lang="en-US" sz="1000" spc="10" dirty="0">
                          <a:effectLst/>
                        </a:rPr>
                        <a:t>.</a:t>
                      </a:r>
                    </a:p>
                  </a:txBody>
                  <a:tcPr marL="0" marR="0" marT="0" marB="0"/>
                </a:tc>
                <a:tc>
                  <a:txBody>
                    <a:bodyPr/>
                    <a:lstStyle/>
                    <a:p>
                      <a:pPr marL="65405">
                        <a:spcBef>
                          <a:spcPts val="20"/>
                        </a:spcBef>
                      </a:pPr>
                      <a:r>
                        <a:rPr lang="en-US" sz="1000" dirty="0">
                          <a:effectLst/>
                          <a:latin typeface="Arial" panose="020B0604020202020204" pitchFamily="34" charset="0"/>
                          <a:ea typeface="Arial" panose="020B0604020202020204" pitchFamily="34" charset="0"/>
                          <a:cs typeface="Times New Roman" panose="02020603050405020304" pitchFamily="18" charset="0"/>
                        </a:rPr>
                        <a:t>DI</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dirty="0">
                          <a:effectLst/>
                        </a:rPr>
                        <a:t> </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10008"/>
                  </a:ext>
                </a:extLst>
              </a:tr>
              <a:tr h="478155">
                <a:tc>
                  <a:txBody>
                    <a:bodyPr/>
                    <a:lstStyle/>
                    <a:p>
                      <a:pPr marL="65405">
                        <a:spcBef>
                          <a:spcPts val="20"/>
                        </a:spcBef>
                      </a:pPr>
                      <a:r>
                        <a:rPr lang="en-US" sz="1000">
                          <a:effectLst/>
                        </a:rPr>
                        <a:t>9</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a:effectLst/>
                          <a:sym typeface="+mn-ea"/>
                        </a:rPr>
                        <a:t>Professo</a:t>
                      </a:r>
                      <a:r>
                        <a:rPr lang="en-US" sz="1000" dirty="0">
                          <a:effectLst/>
                        </a:rPr>
                        <a:t>r</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marR="492125">
                        <a:lnSpc>
                          <a:spcPct val="105000"/>
                        </a:lnSpc>
                        <a:spcBef>
                          <a:spcPts val="20"/>
                        </a:spcBef>
                      </a:pPr>
                      <a:r>
                        <a:rPr lang="en-US" sz="1000" spc="10" dirty="0">
                          <a:effectLst/>
                        </a:rPr>
                        <a:t>OK, (Nome da </a:t>
                      </a:r>
                      <a:r>
                        <a:rPr lang="en-US" sz="1000" spc="10" dirty="0" err="1">
                          <a:effectLst/>
                        </a:rPr>
                        <a:t>criança</a:t>
                      </a:r>
                      <a:r>
                        <a:rPr lang="en-US" sz="1000" spc="10" dirty="0">
                          <a:effectLst/>
                        </a:rPr>
                        <a:t>), </a:t>
                      </a:r>
                      <a:r>
                        <a:rPr lang="en-US" sz="1000" spc="10" dirty="0" err="1">
                          <a:effectLst/>
                        </a:rPr>
                        <a:t>você</a:t>
                      </a:r>
                      <a:r>
                        <a:rPr lang="en-US" sz="1000" spc="10" dirty="0">
                          <a:effectLst/>
                        </a:rPr>
                        <a:t> </a:t>
                      </a:r>
                      <a:r>
                        <a:rPr lang="en-US" sz="1000" spc="10" dirty="0" err="1">
                          <a:effectLst/>
                        </a:rPr>
                        <a:t>concorda</a:t>
                      </a:r>
                      <a:r>
                        <a:rPr lang="en-US" sz="1000" spc="10" dirty="0">
                          <a:effectLst/>
                        </a:rPr>
                        <a:t> </a:t>
                      </a:r>
                      <a:r>
                        <a:rPr lang="en-US" sz="1000" spc="10" dirty="0" err="1">
                          <a:effectLst/>
                        </a:rPr>
                        <a:t>ou</a:t>
                      </a:r>
                      <a:r>
                        <a:rPr lang="en-US" sz="1000" spc="10" dirty="0">
                          <a:effectLst/>
                        </a:rPr>
                        <a:t> </a:t>
                      </a:r>
                      <a:r>
                        <a:rPr lang="en-US" sz="1000" spc="10" dirty="0" err="1">
                          <a:effectLst/>
                        </a:rPr>
                        <a:t>discorda</a:t>
                      </a:r>
                      <a:r>
                        <a:rPr lang="en-US" sz="1000" spc="10" dirty="0">
                          <a:effectLst/>
                        </a:rPr>
                        <a:t> do </a:t>
                      </a:r>
                      <a:r>
                        <a:rPr lang="en-US" sz="1000" spc="10" dirty="0" err="1">
                          <a:effectLst/>
                        </a:rPr>
                        <a:t>que</a:t>
                      </a:r>
                      <a:r>
                        <a:rPr lang="en-US" sz="1000" spc="10" dirty="0">
                          <a:effectLst/>
                        </a:rPr>
                        <a:t> (Nome da </a:t>
                      </a:r>
                      <a:r>
                        <a:rPr lang="en-US" sz="1000" spc="10" dirty="0" err="1">
                          <a:effectLst/>
                        </a:rPr>
                        <a:t>criança</a:t>
                      </a:r>
                      <a:r>
                        <a:rPr lang="en-US" sz="1000" spc="10" dirty="0">
                          <a:effectLst/>
                        </a:rPr>
                        <a:t>) </a:t>
                      </a:r>
                      <a:r>
                        <a:rPr lang="en-US" sz="1000" spc="10" dirty="0" err="1">
                          <a:effectLst/>
                        </a:rPr>
                        <a:t>disse</a:t>
                      </a:r>
                      <a:r>
                        <a:rPr lang="en-US" sz="1000" spc="10" dirty="0">
                          <a:effectLst/>
                        </a:rPr>
                        <a:t>?</a:t>
                      </a: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dirty="0">
                          <a:effectLst/>
                          <a:latin typeface="Arial" panose="020B0604020202020204" pitchFamily="34" charset="0"/>
                          <a:ea typeface="Arial" panose="020B0604020202020204" pitchFamily="34" charset="0"/>
                          <a:cs typeface="Times New Roman" panose="02020603050405020304" pitchFamily="18" charset="0"/>
                        </a:rPr>
                        <a:t>CC</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10009"/>
                  </a:ext>
                </a:extLst>
              </a:tr>
              <a:tr h="171451">
                <a:tc>
                  <a:txBody>
                    <a:bodyPr/>
                    <a:lstStyle/>
                    <a:p>
                      <a:pPr marL="65405">
                        <a:spcBef>
                          <a:spcPts val="20"/>
                        </a:spcBef>
                      </a:pPr>
                      <a:r>
                        <a:rPr lang="en-US" sz="1000">
                          <a:effectLst/>
                        </a:rPr>
                        <a:t>10</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a:effectLst/>
                          <a:sym typeface="+mn-ea"/>
                        </a:rPr>
                        <a:t>Criança 29</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spc="10">
                          <a:effectLst/>
                        </a:rPr>
                        <a:t>Concordo.</a:t>
                      </a: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dirty="0">
                          <a:effectLst/>
                        </a:rPr>
                        <a:t> </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10010"/>
                  </a:ext>
                </a:extLst>
              </a:tr>
              <a:tr h="171451">
                <a:tc>
                  <a:txBody>
                    <a:bodyPr/>
                    <a:lstStyle/>
                    <a:p>
                      <a:pPr marL="65405">
                        <a:spcBef>
                          <a:spcPts val="20"/>
                        </a:spcBef>
                      </a:pPr>
                      <a:r>
                        <a:rPr lang="en-US" sz="1000">
                          <a:effectLst/>
                        </a:rPr>
                        <a:t>11</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a:effectLst/>
                          <a:sym typeface="+mn-ea"/>
                        </a:rPr>
                        <a:t>Professor</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spc="10">
                          <a:effectLst/>
                        </a:rPr>
                        <a:t>Você concorda, ok por quê?</a:t>
                      </a: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dirty="0">
                          <a:effectLst/>
                        </a:rPr>
                        <a:t> </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10011"/>
                  </a:ext>
                </a:extLst>
              </a:tr>
              <a:tr h="499431">
                <a:tc>
                  <a:txBody>
                    <a:bodyPr/>
                    <a:lstStyle/>
                    <a:p>
                      <a:pPr marL="65405">
                        <a:spcBef>
                          <a:spcPts val="20"/>
                        </a:spcBef>
                      </a:pPr>
                      <a:r>
                        <a:rPr lang="en-US" sz="1000">
                          <a:effectLst/>
                        </a:rPr>
                        <a:t>12</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a:effectLst/>
                          <a:sym typeface="+mn-ea"/>
                        </a:rPr>
                        <a:t>Criança 29</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spc="10" dirty="0">
                          <a:effectLst/>
                        </a:rPr>
                        <a:t>Dá de ombros.</a:t>
                      </a:r>
                    </a:p>
                    <a:p>
                      <a:pPr marL="65405">
                        <a:spcBef>
                          <a:spcPts val="20"/>
                        </a:spcBef>
                      </a:pPr>
                      <a:r>
                        <a:rPr lang="en-US" sz="1000" spc="10" dirty="0">
                          <a:effectLst/>
                        </a:rPr>
                        <a:t>Esqueci.</a:t>
                      </a: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dirty="0">
                          <a:effectLst/>
                        </a:rPr>
                        <a:t> </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marR="50800">
                        <a:lnSpc>
                          <a:spcPct val="105000"/>
                        </a:lnSpc>
                        <a:spcBef>
                          <a:spcPts val="20"/>
                        </a:spcBef>
                      </a:pPr>
                      <a:r>
                        <a:rPr lang="en-US" sz="1000">
                          <a:effectLst/>
                        </a:rPr>
                        <a:t>Tímido, geralmente relutante em contribuir para o diálogo.</a:t>
                      </a:r>
                    </a:p>
                  </a:txBody>
                  <a:tcPr marL="0" marR="0" marT="0" marB="0"/>
                </a:tc>
                <a:extLst>
                  <a:ext uri="{0D108BD9-81ED-4DB2-BD59-A6C34878D82A}">
                    <a16:rowId xmlns:a16="http://schemas.microsoft.com/office/drawing/2014/main" val="10012"/>
                  </a:ext>
                </a:extLst>
              </a:tr>
              <a:tr h="379730">
                <a:tc>
                  <a:txBody>
                    <a:bodyPr/>
                    <a:lstStyle/>
                    <a:p>
                      <a:pPr marL="65405">
                        <a:spcBef>
                          <a:spcPts val="20"/>
                        </a:spcBef>
                      </a:pPr>
                      <a:r>
                        <a:rPr lang="en-US" sz="1000">
                          <a:effectLst/>
                        </a:rPr>
                        <a:t>13</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a:effectLst/>
                          <a:sym typeface="+mn-ea"/>
                        </a:rPr>
                        <a:t>Professor</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marR="105410">
                        <a:lnSpc>
                          <a:spcPct val="105000"/>
                        </a:lnSpc>
                        <a:spcBef>
                          <a:spcPts val="20"/>
                        </a:spcBef>
                      </a:pPr>
                      <a:r>
                        <a:rPr lang="en-US" sz="1000" spc="10" dirty="0">
                          <a:effectLst/>
                        </a:rPr>
                        <a:t>Falando para </a:t>
                      </a:r>
                      <a:r>
                        <a:rPr lang="en-US" sz="1000" spc="10" dirty="0" err="1">
                          <a:effectLst/>
                        </a:rPr>
                        <a:t>toda</a:t>
                      </a:r>
                      <a:r>
                        <a:rPr lang="en-US" sz="1000" spc="10" dirty="0">
                          <a:effectLst/>
                        </a:rPr>
                        <a:t> a </a:t>
                      </a:r>
                      <a:r>
                        <a:rPr lang="en-US" sz="1000" spc="10" dirty="0" err="1">
                          <a:effectLst/>
                        </a:rPr>
                        <a:t>turma</a:t>
                      </a:r>
                      <a:r>
                        <a:rPr lang="en-US" sz="1000" spc="10" dirty="0">
                          <a:effectLst/>
                        </a:rPr>
                        <a:t> - </a:t>
                      </a:r>
                      <a:r>
                        <a:rPr lang="en-US" sz="1000" spc="10" dirty="0" err="1">
                          <a:effectLst/>
                        </a:rPr>
                        <a:t>lembrete</a:t>
                      </a:r>
                      <a:r>
                        <a:rPr lang="en-US" sz="1000" spc="10" dirty="0">
                          <a:effectLst/>
                        </a:rPr>
                        <a:t> para </a:t>
                      </a:r>
                      <a:r>
                        <a:rPr lang="en-US" sz="1000" spc="10" dirty="0" err="1">
                          <a:effectLst/>
                        </a:rPr>
                        <a:t>manter</a:t>
                      </a:r>
                      <a:r>
                        <a:rPr lang="en-US" sz="1000" spc="10" dirty="0">
                          <a:effectLst/>
                        </a:rPr>
                        <a:t> o </a:t>
                      </a:r>
                      <a:r>
                        <a:rPr lang="en-US" sz="1000" spc="10" dirty="0" err="1">
                          <a:effectLst/>
                        </a:rPr>
                        <a:t>foco</a:t>
                      </a:r>
                      <a:r>
                        <a:rPr lang="en-US" sz="1000" spc="10" dirty="0">
                          <a:effectLst/>
                        </a:rPr>
                        <a:t> </a:t>
                      </a:r>
                      <a:r>
                        <a:rPr lang="en-US" sz="1000" spc="10" dirty="0" err="1">
                          <a:effectLst/>
                        </a:rPr>
                        <a:t>na</a:t>
                      </a:r>
                      <a:r>
                        <a:rPr lang="en-US" sz="1000" spc="10" dirty="0">
                          <a:effectLst/>
                        </a:rPr>
                        <a:t> </a:t>
                      </a:r>
                      <a:r>
                        <a:rPr lang="en-US" sz="1000" spc="10" dirty="0" err="1">
                          <a:effectLst/>
                        </a:rPr>
                        <a:t>tarefa</a:t>
                      </a:r>
                      <a:r>
                        <a:rPr lang="en-US" sz="1000" spc="10" dirty="0">
                          <a:effectLst/>
                        </a:rPr>
                        <a:t> </a:t>
                      </a:r>
                    </a:p>
                    <a:p>
                      <a:pPr marL="65405" marR="105410">
                        <a:lnSpc>
                          <a:spcPct val="105000"/>
                        </a:lnSpc>
                        <a:spcBef>
                          <a:spcPts val="20"/>
                        </a:spcBef>
                      </a:pPr>
                      <a:r>
                        <a:rPr lang="en-US" sz="1000" spc="10" dirty="0" err="1">
                          <a:effectLst/>
                        </a:rPr>
                        <a:t>Está</a:t>
                      </a:r>
                      <a:r>
                        <a:rPr lang="en-US" sz="1000" spc="10" dirty="0">
                          <a:effectLst/>
                        </a:rPr>
                        <a:t> </a:t>
                      </a:r>
                      <a:r>
                        <a:rPr lang="en-US" sz="1000" spc="10" dirty="0" err="1">
                          <a:effectLst/>
                        </a:rPr>
                        <a:t>bem</a:t>
                      </a:r>
                      <a:r>
                        <a:rPr lang="en-US" sz="1000" spc="10" dirty="0">
                          <a:effectLst/>
                        </a:rPr>
                        <a:t> </a:t>
                      </a:r>
                      <a:r>
                        <a:rPr lang="en-US" sz="1000" spc="10" dirty="0" err="1">
                          <a:effectLst/>
                        </a:rPr>
                        <a:t>manter</a:t>
                      </a:r>
                      <a:r>
                        <a:rPr lang="en-US" sz="1000" spc="10" dirty="0">
                          <a:effectLst/>
                        </a:rPr>
                        <a:t> </a:t>
                      </a:r>
                      <a:r>
                        <a:rPr lang="en-US" sz="1000" spc="10" dirty="0" err="1">
                          <a:effectLst/>
                        </a:rPr>
                        <a:t>animais</a:t>
                      </a:r>
                      <a:r>
                        <a:rPr lang="en-US" sz="1000" spc="10" dirty="0">
                          <a:effectLst/>
                        </a:rPr>
                        <a:t> </a:t>
                      </a:r>
                      <a:r>
                        <a:rPr lang="en-US" sz="1000" spc="10" dirty="0" err="1">
                          <a:effectLst/>
                        </a:rPr>
                        <a:t>em</a:t>
                      </a:r>
                      <a:r>
                        <a:rPr lang="en-US" sz="1000" spc="10" dirty="0">
                          <a:effectLst/>
                        </a:rPr>
                        <a:t> </a:t>
                      </a:r>
                      <a:r>
                        <a:rPr lang="en-US" sz="1000" spc="10" dirty="0" err="1">
                          <a:effectLst/>
                        </a:rPr>
                        <a:t>zoológicos</a:t>
                      </a:r>
                      <a:r>
                        <a:rPr lang="en-US" sz="1000" spc="10" dirty="0">
                          <a:effectLst/>
                        </a:rPr>
                        <a:t>?</a:t>
                      </a: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dirty="0">
                          <a:effectLst/>
                        </a:rPr>
                        <a:t> </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10013"/>
                  </a:ext>
                </a:extLst>
              </a:tr>
              <a:tr h="171962">
                <a:tc>
                  <a:txBody>
                    <a:bodyPr/>
                    <a:lstStyle/>
                    <a:p>
                      <a:pPr marL="65405">
                        <a:spcBef>
                          <a:spcPts val="25"/>
                        </a:spcBef>
                      </a:pPr>
                      <a:r>
                        <a:rPr lang="en-US" sz="1000">
                          <a:effectLst/>
                        </a:rPr>
                        <a:t>14</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a:effectLst/>
                          <a:sym typeface="+mn-ea"/>
                        </a:rPr>
                        <a:t>Criança 5</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5"/>
                        </a:spcBef>
                      </a:pPr>
                      <a:r>
                        <a:rPr lang="en-US" sz="1000" spc="10">
                          <a:effectLst/>
                        </a:rPr>
                        <a:t>Sim, mas não</a:t>
                      </a: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dirty="0">
                          <a:effectLst/>
                        </a:rPr>
                        <a:t> </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10014"/>
                  </a:ext>
                </a:extLst>
              </a:tr>
              <a:tr h="171450">
                <a:tc>
                  <a:txBody>
                    <a:bodyPr/>
                    <a:lstStyle/>
                    <a:p>
                      <a:pPr marL="65405">
                        <a:spcBef>
                          <a:spcPts val="20"/>
                        </a:spcBef>
                      </a:pPr>
                      <a:r>
                        <a:rPr lang="en-US" sz="1000">
                          <a:effectLst/>
                        </a:rPr>
                        <a:t>15</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a:effectLst/>
                          <a:sym typeface="+mn-ea"/>
                        </a:rPr>
                        <a:t>Professor</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spc="10">
                          <a:effectLst/>
                        </a:rPr>
                        <a:t>Ooo me diga mais, me diga mais.</a:t>
                      </a: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dirty="0">
                          <a:effectLst/>
                          <a:latin typeface="Arial" panose="020B0604020202020204" pitchFamily="34" charset="0"/>
                          <a:ea typeface="Arial" panose="020B0604020202020204" pitchFamily="34" charset="0"/>
                          <a:cs typeface="Times New Roman" panose="02020603050405020304" pitchFamily="18" charset="0"/>
                        </a:rPr>
                        <a:t>CC</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10015"/>
                  </a:ext>
                </a:extLst>
              </a:tr>
              <a:tr h="634013">
                <a:tc>
                  <a:txBody>
                    <a:bodyPr/>
                    <a:lstStyle/>
                    <a:p>
                      <a:pPr marL="65405">
                        <a:spcBef>
                          <a:spcPts val="20"/>
                        </a:spcBef>
                      </a:pPr>
                      <a:r>
                        <a:rPr lang="en-US" sz="1000">
                          <a:effectLst/>
                        </a:rPr>
                        <a:t>16</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a:effectLst/>
                          <a:sym typeface="+mn-ea"/>
                        </a:rPr>
                        <a:t>Criança 5</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marR="63500">
                        <a:lnSpc>
                          <a:spcPct val="105000"/>
                        </a:lnSpc>
                        <a:spcBef>
                          <a:spcPts val="20"/>
                        </a:spcBef>
                      </a:pPr>
                      <a:r>
                        <a:rPr lang="en-US" sz="1000" spc="10">
                          <a:effectLst/>
                        </a:rPr>
                        <a:t>Porque eles podem escapar e poderiam sair e comer alguém e se não estiverem lá, alguém pode esquecer de dar comida a eles e eles podem morrer.</a:t>
                      </a:r>
                    </a:p>
                  </a:txBody>
                  <a:tcPr marL="0" marR="0" marT="0" marB="0"/>
                </a:tc>
                <a:tc>
                  <a:txBody>
                    <a:bodyPr/>
                    <a:lstStyle/>
                    <a:p>
                      <a:pPr marL="65405">
                        <a:spcBef>
                          <a:spcPts val="20"/>
                        </a:spcBef>
                      </a:pPr>
                      <a:r>
                        <a:rPr lang="en-US" sz="1000" dirty="0">
                          <a:effectLst/>
                          <a:latin typeface="Arial" panose="020B0604020202020204" pitchFamily="34" charset="0"/>
                          <a:ea typeface="Arial" panose="020B0604020202020204" pitchFamily="34" charset="0"/>
                          <a:cs typeface="Times New Roman" panose="02020603050405020304" pitchFamily="18" charset="0"/>
                        </a:rPr>
                        <a:t>DI</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dirty="0">
                          <a:effectLst/>
                        </a:rPr>
                        <a:t> </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10016"/>
                  </a:ext>
                </a:extLst>
              </a:tr>
              <a:tr h="376836">
                <a:tc>
                  <a:txBody>
                    <a:bodyPr/>
                    <a:lstStyle/>
                    <a:p>
                      <a:pPr marL="65405">
                        <a:spcBef>
                          <a:spcPts val="20"/>
                        </a:spcBef>
                      </a:pPr>
                      <a:r>
                        <a:rPr lang="en-US" sz="1000">
                          <a:effectLst/>
                        </a:rPr>
                        <a:t>17</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a:effectLst/>
                          <a:sym typeface="+mn-ea"/>
                        </a:rPr>
                        <a:t>Professor</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marR="178435">
                        <a:lnSpc>
                          <a:spcPct val="105000"/>
                        </a:lnSpc>
                        <a:spcBef>
                          <a:spcPts val="20"/>
                        </a:spcBef>
                      </a:pPr>
                      <a:r>
                        <a:rPr lang="en-US" sz="1000" spc="10">
                          <a:effectLst/>
                        </a:rPr>
                        <a:t>OK, (Nome da criança), o que você acha do que (Nome da criança) acabou de dizer?</a:t>
                      </a: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a:effectLst/>
                        </a:rPr>
                        <a:t> </a:t>
                      </a:r>
                      <a:endParaRPr lang="en-GB" sz="10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pPr marL="65405">
                        <a:spcBef>
                          <a:spcPts val="20"/>
                        </a:spcBef>
                      </a:pPr>
                      <a:r>
                        <a:rPr lang="en-US" sz="1000" dirty="0">
                          <a:effectLst/>
                          <a:latin typeface="Arial" panose="020B0604020202020204" pitchFamily="34" charset="0"/>
                          <a:ea typeface="Arial" panose="020B0604020202020204" pitchFamily="34" charset="0"/>
                          <a:cs typeface="Times New Roman" panose="02020603050405020304" pitchFamily="18" charset="0"/>
                        </a:rPr>
                        <a:t>CC</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tc>
                  <a:txBody>
                    <a:bodyPr/>
                    <a:lstStyle/>
                    <a:p>
                      <a:r>
                        <a:rPr lang="en-US" sz="1000" dirty="0">
                          <a:effectLst/>
                        </a:rPr>
                        <a:t> </a:t>
                      </a:r>
                      <a:endParaRPr lang="en-GB" sz="1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10017"/>
                  </a:ext>
                </a:extLst>
              </a:tr>
            </a:tbl>
          </a:graphicData>
        </a:graphic>
      </p:graphicFrame>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325654" y="581025"/>
            <a:ext cx="4868646" cy="6553200"/>
          </a:xfrm>
          <a:custGeom>
            <a:avLst/>
            <a:gdLst/>
            <a:ahLst/>
            <a:cxnLst/>
            <a:rect l="l" t="t" r="r" b="b"/>
            <a:pathLst>
              <a:path w="4699000" h="6611620">
                <a:moveTo>
                  <a:pt x="0" y="0"/>
                </a:moveTo>
                <a:lnTo>
                  <a:pt x="4698888" y="0"/>
                </a:lnTo>
                <a:lnTo>
                  <a:pt x="4698888" y="6611167"/>
                </a:lnTo>
                <a:lnTo>
                  <a:pt x="0" y="6611167"/>
                </a:lnTo>
                <a:lnTo>
                  <a:pt x="0" y="0"/>
                </a:lnTo>
                <a:close/>
              </a:path>
            </a:pathLst>
          </a:custGeom>
          <a:ln w="31733">
            <a:solidFill>
              <a:srgbClr val="2791A6"/>
            </a:solidFill>
          </a:ln>
        </p:spPr>
        <p:txBody>
          <a:bodyPr wrap="square" lIns="0" tIns="0" rIns="0" bIns="0" rtlCol="0"/>
          <a:lstStyle/>
          <a:p>
            <a:endParaRPr kern="0" dirty="0"/>
          </a:p>
        </p:txBody>
      </p:sp>
      <p:sp>
        <p:nvSpPr>
          <p:cNvPr id="3" name="object 3"/>
          <p:cNvSpPr txBox="1"/>
          <p:nvPr/>
        </p:nvSpPr>
        <p:spPr>
          <a:xfrm>
            <a:off x="423042" y="739528"/>
            <a:ext cx="4618857" cy="5564600"/>
          </a:xfrm>
          <a:prstGeom prst="rect">
            <a:avLst/>
          </a:prstGeom>
        </p:spPr>
        <p:txBody>
          <a:bodyPr vert="horz" wrap="square" lIns="0" tIns="0" rIns="0" bIns="0" rtlCol="0">
            <a:spAutoFit/>
          </a:bodyPr>
          <a:lstStyle/>
          <a:p>
            <a:pPr marL="12700">
              <a:lnSpc>
                <a:spcPct val="100000"/>
              </a:lnSpc>
            </a:pPr>
            <a:r>
              <a:rPr sz="1400" b="1" kern="0" dirty="0">
                <a:latin typeface="Arial" panose="020B0604020202020204"/>
                <a:cs typeface="Arial" panose="020B0604020202020204"/>
              </a:rPr>
              <a:t>2B: Codificação por Amostragem de Tempo para Trabalho em Grupo</a:t>
            </a:r>
          </a:p>
          <a:p>
            <a:pPr marL="12700">
              <a:lnSpc>
                <a:spcPct val="100000"/>
              </a:lnSpc>
            </a:pPr>
            <a:endParaRPr lang="en-US" sz="1200" kern="0" dirty="0">
              <a:latin typeface="Arial" panose="020B0604020202020204"/>
              <a:cs typeface="Arial" panose="020B0604020202020204"/>
            </a:endParaRPr>
          </a:p>
          <a:p>
            <a:pPr marL="12700" algn="just">
              <a:lnSpc>
                <a:spcPct val="100000"/>
              </a:lnSpc>
            </a:pPr>
            <a:r>
              <a:rPr sz="1200" kern="0" dirty="0">
                <a:latin typeface="Arial" panose="020B0604020202020204"/>
                <a:cs typeface="Arial" panose="020B0604020202020204"/>
              </a:rPr>
              <a:t>'</a:t>
            </a:r>
            <a:r>
              <a:rPr sz="1200" kern="0" dirty="0" err="1">
                <a:latin typeface="Arial" panose="020B0604020202020204"/>
                <a:cs typeface="Arial" panose="020B0604020202020204"/>
              </a:rPr>
              <a:t>Amostragem</a:t>
            </a:r>
            <a:r>
              <a:rPr sz="1200" kern="0" dirty="0">
                <a:latin typeface="Arial" panose="020B0604020202020204"/>
                <a:cs typeface="Arial" panose="020B0604020202020204"/>
              </a:rPr>
              <a:t> de tempo' é uma técnica comum usada por pesquisadores. Significa simplesmente amostrar eventos em intervalos de tempo regulares durante um episódio ou aula inteira, em vez de registrar o tempo todo. Você não anota tudo, mas isso lhe dará uma visão geral do que está acontecendo. Também reduz a exigência da codificação em tempo real, já que suas janelas de observação são </a:t>
            </a:r>
            <a:r>
              <a:rPr sz="1200" kern="0" dirty="0" err="1">
                <a:latin typeface="Arial" panose="020B0604020202020204"/>
                <a:cs typeface="Arial" panose="020B0604020202020204"/>
              </a:rPr>
              <a:t>curtas</a:t>
            </a:r>
            <a:r>
              <a:rPr sz="1200" kern="0" dirty="0">
                <a:latin typeface="Arial" panose="020B0604020202020204"/>
                <a:cs typeface="Arial" panose="020B0604020202020204"/>
              </a:rPr>
              <a:t>.</a:t>
            </a:r>
            <a:endParaRPr lang="en-US" sz="1200" kern="0" dirty="0">
              <a:latin typeface="Arial" panose="020B0604020202020204"/>
              <a:cs typeface="Arial" panose="020B0604020202020204"/>
            </a:endParaRPr>
          </a:p>
          <a:p>
            <a:pPr marL="12700">
              <a:lnSpc>
                <a:spcPct val="100000"/>
              </a:lnSpc>
            </a:pPr>
            <a:endParaRPr sz="1200" b="1" kern="0" dirty="0">
              <a:latin typeface="Arial" panose="020B0604020202020204"/>
              <a:cs typeface="Arial" panose="020B0604020202020204"/>
            </a:endParaRPr>
          </a:p>
          <a:p>
            <a:pPr marL="12700">
              <a:lnSpc>
                <a:spcPct val="100000"/>
              </a:lnSpc>
            </a:pPr>
            <a:r>
              <a:rPr sz="1200" kern="0" dirty="0">
                <a:latin typeface="Arial" panose="020B0604020202020204"/>
                <a:cs typeface="Arial" panose="020B0604020202020204"/>
              </a:rPr>
              <a:t>Notas de </a:t>
            </a:r>
            <a:r>
              <a:rPr sz="1200" kern="0" dirty="0" err="1">
                <a:latin typeface="Arial" panose="020B0604020202020204"/>
                <a:cs typeface="Arial" panose="020B0604020202020204"/>
              </a:rPr>
              <a:t>orientação</a:t>
            </a:r>
            <a:r>
              <a:rPr sz="1200" kern="0" dirty="0">
                <a:latin typeface="Arial" panose="020B0604020202020204"/>
                <a:cs typeface="Arial" panose="020B0604020202020204"/>
              </a:rPr>
              <a:t>:</a:t>
            </a:r>
            <a:endParaRPr lang="en-US" sz="1200" kern="0" dirty="0">
              <a:latin typeface="Arial" panose="020B0604020202020204"/>
              <a:cs typeface="Arial" panose="020B0604020202020204"/>
            </a:endParaRPr>
          </a:p>
          <a:p>
            <a:pPr marL="12700">
              <a:lnSpc>
                <a:spcPct val="100000"/>
              </a:lnSpc>
            </a:pPr>
            <a:endParaRPr sz="1200" kern="0" dirty="0">
              <a:latin typeface="Arial" panose="020B0604020202020204"/>
              <a:cs typeface="Arial" panose="020B0604020202020204"/>
            </a:endParaRPr>
          </a:p>
          <a:p>
            <a:pPr marL="184150" indent="-88900">
              <a:lnSpc>
                <a:spcPct val="120000"/>
              </a:lnSpc>
              <a:buSzPct val="83333"/>
              <a:buFont typeface="Arial" panose="020B0604020202020204" pitchFamily="34" charset="0"/>
              <a:buChar char="•"/>
              <a:tabLst>
                <a:tab pos="100013" algn="l"/>
              </a:tabLst>
            </a:pPr>
            <a:r>
              <a:rPr sz="1200" kern="0" dirty="0">
                <a:latin typeface="Arial Unicode MS"/>
                <a:cs typeface="Arial Unicode MS"/>
              </a:rPr>
              <a:t>As observações têm uma fase 'ativa' e uma fase 'de descanso'. Cada fase ativa é a janela de tempo quando você anota os códigos que ouve.</a:t>
            </a:r>
          </a:p>
          <a:p>
            <a:pPr marL="184150" indent="-88900">
              <a:lnSpc>
                <a:spcPct val="120000"/>
              </a:lnSpc>
              <a:buSzPct val="83333"/>
              <a:buFont typeface="Arial" panose="020B0604020202020204" pitchFamily="34" charset="0"/>
              <a:buChar char="•"/>
              <a:tabLst>
                <a:tab pos="100013" algn="l"/>
              </a:tabLst>
            </a:pPr>
            <a:r>
              <a:rPr sz="1200" kern="0" dirty="0">
                <a:latin typeface="Arial Unicode MS"/>
                <a:cs typeface="Arial Unicode MS"/>
              </a:rPr>
              <a:t>Você pode decidir por quanto tempo deseja que seja a janela de observação, mas elas devem ser curtas para garantir que a observação não seja muito exigente (por exemplo, 1 minuto: 40 segundos codificando + 20 segundos de descanso).</a:t>
            </a:r>
          </a:p>
          <a:p>
            <a:pPr marL="184150" indent="-88900">
              <a:lnSpc>
                <a:spcPct val="120000"/>
              </a:lnSpc>
              <a:buSzPct val="83333"/>
              <a:buFont typeface="Arial" panose="020B0604020202020204" pitchFamily="34" charset="0"/>
              <a:buChar char="•"/>
              <a:tabLst>
                <a:tab pos="100013" algn="l"/>
              </a:tabLst>
            </a:pPr>
            <a:r>
              <a:rPr sz="1200" kern="0" dirty="0">
                <a:latin typeface="Arial Unicode MS"/>
                <a:cs typeface="Arial Unicode MS"/>
              </a:rPr>
              <a:t>Marque a caixa de codificação relevante se o aluno usar esse código durante a janela de observação.</a:t>
            </a:r>
          </a:p>
          <a:p>
            <a:pPr marL="184150" indent="-88900">
              <a:lnSpc>
                <a:spcPct val="120000"/>
              </a:lnSpc>
              <a:buSzPct val="83333"/>
              <a:buFont typeface="Arial" panose="020B0604020202020204" pitchFamily="34" charset="0"/>
              <a:buChar char="•"/>
              <a:tabLst>
                <a:tab pos="100013" algn="l"/>
              </a:tabLst>
            </a:pPr>
            <a:r>
              <a:rPr sz="1200" kern="0" dirty="0">
                <a:latin typeface="Arial Unicode MS"/>
                <a:cs typeface="Arial Unicode MS"/>
              </a:rPr>
              <a:t>Em vez de marcar, você pode escolher fazer uma contagem cada vez que o aluno usar o código, mas esteja ciente de que isso é mais difícil de fazer.</a:t>
            </a:r>
          </a:p>
          <a:p>
            <a:pPr marL="184150" indent="-88900">
              <a:lnSpc>
                <a:spcPct val="120000"/>
              </a:lnSpc>
              <a:buSzPct val="83333"/>
              <a:buFont typeface="Arial" panose="020B0604020202020204" pitchFamily="34" charset="0"/>
              <a:buChar char="•"/>
              <a:tabLst>
                <a:tab pos="100013" algn="l"/>
              </a:tabLst>
            </a:pPr>
            <a:r>
              <a:rPr sz="1200" kern="0" dirty="0">
                <a:latin typeface="Arial Unicode MS"/>
                <a:cs typeface="Arial Unicode MS"/>
              </a:rPr>
              <a:t>Você pode optar por gravar a interação em vídeo como uma 'reserva' para assistir mais tarde.</a:t>
            </a:r>
          </a:p>
        </p:txBody>
      </p:sp>
      <p:sp>
        <p:nvSpPr>
          <p:cNvPr id="4" name="object 4"/>
          <p:cNvSpPr txBox="1"/>
          <p:nvPr/>
        </p:nvSpPr>
        <p:spPr>
          <a:xfrm>
            <a:off x="455213" y="6304485"/>
            <a:ext cx="4288790" cy="753540"/>
          </a:xfrm>
          <a:prstGeom prst="rect">
            <a:avLst/>
          </a:prstGeom>
        </p:spPr>
        <p:txBody>
          <a:bodyPr vert="horz" wrap="square" lIns="0" tIns="0" rIns="0" bIns="0" rtlCol="0">
            <a:spAutoFit/>
          </a:bodyPr>
          <a:lstStyle/>
          <a:p>
            <a:pPr marL="95250" marR="5080" indent="260350">
              <a:lnSpc>
                <a:spcPct val="102000"/>
              </a:lnSpc>
            </a:pPr>
            <a:r>
              <a:rPr sz="1200" b="1" kern="0" dirty="0">
                <a:latin typeface="Arial" panose="020B0604020202020204" pitchFamily="34" charset="0"/>
                <a:cs typeface="Arial" panose="020B0604020202020204" pitchFamily="34" charset="0"/>
              </a:rPr>
              <a:t>Um modelo de amostragem de tempo para download </a:t>
            </a:r>
            <a:r>
              <a:rPr sz="1200" kern="0" dirty="0">
                <a:latin typeface="Arial" panose="020B0604020202020204" pitchFamily="34" charset="0"/>
                <a:cs typeface="Arial" panose="020B0604020202020204" pitchFamily="34" charset="0"/>
              </a:rPr>
              <a:t>está disponível em nosso </a:t>
            </a:r>
            <a:r>
              <a:rPr sz="1200" kern="0" dirty="0">
                <a:latin typeface="Arial" panose="020B0604020202020204" pitchFamily="34" charset="0"/>
                <a:cs typeface="Arial" panose="020B0604020202020204" pitchFamily="34" charset="0"/>
                <a:hlinkClick r:id="rId3"/>
              </a:rPr>
              <a:t>site</a:t>
            </a:r>
            <a:r>
              <a:rPr sz="1200" kern="0" dirty="0">
                <a:latin typeface="Arial" panose="020B0604020202020204" pitchFamily="34" charset="0"/>
                <a:cs typeface="Arial" panose="020B0604020202020204" pitchFamily="34" charset="0"/>
              </a:rPr>
              <a:t>.</a:t>
            </a:r>
          </a:p>
          <a:p>
            <a:pPr marL="95250" marR="5080">
              <a:lnSpc>
                <a:spcPct val="102000"/>
              </a:lnSpc>
            </a:pPr>
            <a:r>
              <a:rPr sz="1200" kern="0" dirty="0">
                <a:latin typeface="Arial" panose="020B0604020202020204" pitchFamily="34" charset="0"/>
                <a:cs typeface="Arial" panose="020B0604020202020204" pitchFamily="34" charset="0"/>
              </a:rPr>
              <a:t>Na próxima página, você pode ver um exemplo de um modelo </a:t>
            </a:r>
            <a:r>
              <a:rPr sz="1200" kern="0" dirty="0" err="1">
                <a:latin typeface="Arial" panose="020B0604020202020204" pitchFamily="34" charset="0"/>
                <a:cs typeface="Arial" panose="020B0604020202020204" pitchFamily="34" charset="0"/>
              </a:rPr>
              <a:t>preenchido</a:t>
            </a:r>
            <a:r>
              <a:rPr sz="1200" kern="0" dirty="0">
                <a:latin typeface="Arial" panose="020B0604020202020204" pitchFamily="34" charset="0"/>
                <a:cs typeface="Arial" panose="020B0604020202020204" pitchFamily="34" charset="0"/>
              </a:rPr>
              <a:t>.</a:t>
            </a:r>
          </a:p>
        </p:txBody>
      </p:sp>
      <p:sp>
        <p:nvSpPr>
          <p:cNvPr id="5" name="object 5"/>
          <p:cNvSpPr/>
          <p:nvPr/>
        </p:nvSpPr>
        <p:spPr>
          <a:xfrm>
            <a:off x="5875069" y="1343025"/>
            <a:ext cx="2017859" cy="1021588"/>
          </a:xfrm>
          <a:custGeom>
            <a:avLst/>
            <a:gdLst/>
            <a:ahLst/>
            <a:cxnLst/>
            <a:rect l="l" t="t" r="r" b="b"/>
            <a:pathLst>
              <a:path w="1891665" h="867410">
                <a:moveTo>
                  <a:pt x="1747088" y="0"/>
                </a:moveTo>
                <a:lnTo>
                  <a:pt x="144576" y="0"/>
                </a:lnTo>
                <a:lnTo>
                  <a:pt x="98875" y="7370"/>
                </a:lnTo>
                <a:lnTo>
                  <a:pt x="59187" y="27895"/>
                </a:lnTo>
                <a:lnTo>
                  <a:pt x="27892" y="59192"/>
                </a:lnTo>
                <a:lnTo>
                  <a:pt x="7369" y="98880"/>
                </a:lnTo>
                <a:lnTo>
                  <a:pt x="0" y="144576"/>
                </a:lnTo>
                <a:lnTo>
                  <a:pt x="0" y="722845"/>
                </a:lnTo>
                <a:lnTo>
                  <a:pt x="7369" y="768542"/>
                </a:lnTo>
                <a:lnTo>
                  <a:pt x="27892" y="808229"/>
                </a:lnTo>
                <a:lnTo>
                  <a:pt x="59187" y="839526"/>
                </a:lnTo>
                <a:lnTo>
                  <a:pt x="98875" y="860051"/>
                </a:lnTo>
                <a:lnTo>
                  <a:pt x="144576" y="867422"/>
                </a:lnTo>
                <a:lnTo>
                  <a:pt x="1747088" y="867422"/>
                </a:lnTo>
                <a:lnTo>
                  <a:pt x="1792784" y="860051"/>
                </a:lnTo>
                <a:lnTo>
                  <a:pt x="1832472" y="839526"/>
                </a:lnTo>
                <a:lnTo>
                  <a:pt x="1863769" y="808229"/>
                </a:lnTo>
                <a:lnTo>
                  <a:pt x="1884294" y="768542"/>
                </a:lnTo>
                <a:lnTo>
                  <a:pt x="1891664" y="722845"/>
                </a:lnTo>
                <a:lnTo>
                  <a:pt x="1891664" y="144576"/>
                </a:lnTo>
                <a:lnTo>
                  <a:pt x="1884294" y="98880"/>
                </a:lnTo>
                <a:lnTo>
                  <a:pt x="1863769" y="59192"/>
                </a:lnTo>
                <a:lnTo>
                  <a:pt x="1832472" y="27895"/>
                </a:lnTo>
                <a:lnTo>
                  <a:pt x="1792784" y="7370"/>
                </a:lnTo>
                <a:lnTo>
                  <a:pt x="1747088" y="0"/>
                </a:lnTo>
                <a:close/>
              </a:path>
            </a:pathLst>
          </a:custGeom>
          <a:solidFill>
            <a:srgbClr val="CCCCFF"/>
          </a:solidFill>
        </p:spPr>
        <p:txBody>
          <a:bodyPr wrap="square" lIns="0" tIns="0" rIns="0" bIns="0" rtlCol="0"/>
          <a:lstStyle/>
          <a:p>
            <a:endParaRPr dirty="0"/>
          </a:p>
        </p:txBody>
      </p:sp>
      <p:sp>
        <p:nvSpPr>
          <p:cNvPr id="6" name="object 6"/>
          <p:cNvSpPr txBox="1"/>
          <p:nvPr/>
        </p:nvSpPr>
        <p:spPr>
          <a:xfrm>
            <a:off x="5962135" y="1376616"/>
            <a:ext cx="1744631" cy="954405"/>
          </a:xfrm>
          <a:prstGeom prst="rect">
            <a:avLst/>
          </a:prstGeom>
        </p:spPr>
        <p:txBody>
          <a:bodyPr vert="horz" wrap="square" lIns="0" tIns="31115" rIns="0" bIns="0" rtlCol="0">
            <a:spAutoFit/>
          </a:bodyPr>
          <a:lstStyle/>
          <a:p>
            <a:pPr marL="12700" algn="just">
              <a:lnSpc>
                <a:spcPct val="100000"/>
              </a:lnSpc>
              <a:spcBef>
                <a:spcPts val="245"/>
              </a:spcBef>
            </a:pPr>
            <a:r>
              <a:rPr sz="1000" dirty="0">
                <a:latin typeface="Arial" panose="020B0604020202020204"/>
                <a:cs typeface="Arial" panose="020B0604020202020204"/>
              </a:rPr>
              <a:t>Decida por quanto tempo você deseja que suas janelas de observação sejam, por exemplo, observe por 1 minuto, descanse por 1 minuto e assim por diante.</a:t>
            </a:r>
          </a:p>
        </p:txBody>
      </p:sp>
      <p:sp>
        <p:nvSpPr>
          <p:cNvPr id="10" name="object 10"/>
          <p:cNvSpPr/>
          <p:nvPr/>
        </p:nvSpPr>
        <p:spPr>
          <a:xfrm>
            <a:off x="8166101" y="1376616"/>
            <a:ext cx="2194438" cy="1026743"/>
          </a:xfrm>
          <a:custGeom>
            <a:avLst/>
            <a:gdLst/>
            <a:ahLst/>
            <a:cxnLst/>
            <a:rect l="l" t="t" r="r" b="b"/>
            <a:pathLst>
              <a:path w="1891665" h="866775">
                <a:moveTo>
                  <a:pt x="1747202" y="0"/>
                </a:moveTo>
                <a:lnTo>
                  <a:pt x="144462" y="0"/>
                </a:lnTo>
                <a:lnTo>
                  <a:pt x="98802" y="7365"/>
                </a:lnTo>
                <a:lnTo>
                  <a:pt x="59146" y="27873"/>
                </a:lnTo>
                <a:lnTo>
                  <a:pt x="27873" y="59146"/>
                </a:lnTo>
                <a:lnTo>
                  <a:pt x="7365" y="98802"/>
                </a:lnTo>
                <a:lnTo>
                  <a:pt x="0" y="144462"/>
                </a:lnTo>
                <a:lnTo>
                  <a:pt x="0" y="722312"/>
                </a:lnTo>
                <a:lnTo>
                  <a:pt x="7365" y="767972"/>
                </a:lnTo>
                <a:lnTo>
                  <a:pt x="27873" y="807628"/>
                </a:lnTo>
                <a:lnTo>
                  <a:pt x="59146" y="838901"/>
                </a:lnTo>
                <a:lnTo>
                  <a:pt x="98802" y="859409"/>
                </a:lnTo>
                <a:lnTo>
                  <a:pt x="144462" y="866775"/>
                </a:lnTo>
                <a:lnTo>
                  <a:pt x="1747202" y="866775"/>
                </a:lnTo>
                <a:lnTo>
                  <a:pt x="1792862" y="859409"/>
                </a:lnTo>
                <a:lnTo>
                  <a:pt x="1832518" y="838901"/>
                </a:lnTo>
                <a:lnTo>
                  <a:pt x="1863791" y="807628"/>
                </a:lnTo>
                <a:lnTo>
                  <a:pt x="1884299" y="767972"/>
                </a:lnTo>
                <a:lnTo>
                  <a:pt x="1891664" y="722312"/>
                </a:lnTo>
                <a:lnTo>
                  <a:pt x="1891664" y="144462"/>
                </a:lnTo>
                <a:lnTo>
                  <a:pt x="1884299" y="98802"/>
                </a:lnTo>
                <a:lnTo>
                  <a:pt x="1863791" y="59146"/>
                </a:lnTo>
                <a:lnTo>
                  <a:pt x="1832518" y="27873"/>
                </a:lnTo>
                <a:lnTo>
                  <a:pt x="1792862" y="7365"/>
                </a:lnTo>
                <a:lnTo>
                  <a:pt x="1747202" y="0"/>
                </a:lnTo>
                <a:close/>
              </a:path>
            </a:pathLst>
          </a:custGeom>
          <a:solidFill>
            <a:srgbClr val="CCCCFF"/>
          </a:solidFill>
        </p:spPr>
        <p:txBody>
          <a:bodyPr wrap="square" lIns="0" tIns="0" rIns="0" bIns="0" rtlCol="0"/>
          <a:lstStyle/>
          <a:p>
            <a:endParaRPr/>
          </a:p>
        </p:txBody>
      </p:sp>
      <p:sp>
        <p:nvSpPr>
          <p:cNvPr id="11" name="object 11"/>
          <p:cNvSpPr txBox="1"/>
          <p:nvPr/>
        </p:nvSpPr>
        <p:spPr>
          <a:xfrm>
            <a:off x="8242300" y="1594288"/>
            <a:ext cx="2047517" cy="646430"/>
          </a:xfrm>
          <a:prstGeom prst="rect">
            <a:avLst/>
          </a:prstGeom>
        </p:spPr>
        <p:txBody>
          <a:bodyPr vert="horz" wrap="square" lIns="0" tIns="31115" rIns="0" bIns="0" rtlCol="0">
            <a:spAutoFit/>
          </a:bodyPr>
          <a:lstStyle/>
          <a:p>
            <a:pPr marL="12700">
              <a:lnSpc>
                <a:spcPct val="100000"/>
              </a:lnSpc>
              <a:spcBef>
                <a:spcPts val="245"/>
              </a:spcBef>
            </a:pPr>
            <a:r>
              <a:rPr sz="1000" dirty="0">
                <a:latin typeface="Arial" panose="020B0604020202020204"/>
                <a:cs typeface="Arial" panose="020B0604020202020204"/>
              </a:rPr>
              <a:t>Anote o nome de cada aluno, adicionando quantas colunas forem necessárias. Observar grupos de 3-6 alunos é o ideal.</a:t>
            </a:r>
          </a:p>
        </p:txBody>
      </p:sp>
      <p:graphicFrame>
        <p:nvGraphicFramePr>
          <p:cNvPr id="13" name="object 13"/>
          <p:cNvGraphicFramePr>
            <a:graphicFrameLocks noGrp="1"/>
          </p:cNvGraphicFramePr>
          <p:nvPr>
            <p:extLst>
              <p:ext uri="{D42A27DB-BD31-4B8C-83A1-F6EECF244321}">
                <p14:modId xmlns:p14="http://schemas.microsoft.com/office/powerpoint/2010/main" val="2736072135"/>
              </p:ext>
            </p:extLst>
          </p:nvPr>
        </p:nvGraphicFramePr>
        <p:xfrm>
          <a:off x="5466914" y="2659460"/>
          <a:ext cx="4879844" cy="3605780"/>
        </p:xfrm>
        <a:graphic>
          <a:graphicData uri="http://schemas.openxmlformats.org/drawingml/2006/table">
            <a:tbl>
              <a:tblPr firstRow="1" bandRow="1">
                <a:tableStyleId>{2D5ABB26-0587-4C30-8999-92F81FD0307C}</a:tableStyleId>
              </a:tblPr>
              <a:tblGrid>
                <a:gridCol w="844296">
                  <a:extLst>
                    <a:ext uri="{9D8B030D-6E8A-4147-A177-3AD203B41FA5}">
                      <a16:colId xmlns:a16="http://schemas.microsoft.com/office/drawing/2014/main" val="20000"/>
                    </a:ext>
                  </a:extLst>
                </a:gridCol>
                <a:gridCol w="972820">
                  <a:extLst>
                    <a:ext uri="{9D8B030D-6E8A-4147-A177-3AD203B41FA5}">
                      <a16:colId xmlns:a16="http://schemas.microsoft.com/office/drawing/2014/main" val="20001"/>
                    </a:ext>
                  </a:extLst>
                </a:gridCol>
                <a:gridCol w="673099">
                  <a:extLst>
                    <a:ext uri="{9D8B030D-6E8A-4147-A177-3AD203B41FA5}">
                      <a16:colId xmlns:a16="http://schemas.microsoft.com/office/drawing/2014/main" val="20002"/>
                    </a:ext>
                  </a:extLst>
                </a:gridCol>
                <a:gridCol w="737614">
                  <a:extLst>
                    <a:ext uri="{9D8B030D-6E8A-4147-A177-3AD203B41FA5}">
                      <a16:colId xmlns:a16="http://schemas.microsoft.com/office/drawing/2014/main" val="20003"/>
                    </a:ext>
                  </a:extLst>
                </a:gridCol>
                <a:gridCol w="737615">
                  <a:extLst>
                    <a:ext uri="{9D8B030D-6E8A-4147-A177-3AD203B41FA5}">
                      <a16:colId xmlns:a16="http://schemas.microsoft.com/office/drawing/2014/main" val="20004"/>
                    </a:ext>
                  </a:extLst>
                </a:gridCol>
                <a:gridCol w="914400">
                  <a:extLst>
                    <a:ext uri="{9D8B030D-6E8A-4147-A177-3AD203B41FA5}">
                      <a16:colId xmlns:a16="http://schemas.microsoft.com/office/drawing/2014/main" val="20005"/>
                    </a:ext>
                  </a:extLst>
                </a:gridCol>
              </a:tblGrid>
              <a:tr h="600456">
                <a:tc>
                  <a:txBody>
                    <a:bodyPr/>
                    <a:lstStyle/>
                    <a:p>
                      <a:pPr>
                        <a:lnSpc>
                          <a:spcPct val="100000"/>
                        </a:lnSpc>
                        <a:spcBef>
                          <a:spcPts val="15"/>
                        </a:spcBef>
                      </a:pPr>
                      <a:endParaRPr sz="1100" spc="0" baseline="0" dirty="0">
                        <a:latin typeface="Times New Roman" panose="02020603050405020304"/>
                        <a:cs typeface="Times New Roman" panose="02020603050405020304"/>
                      </a:endParaRPr>
                    </a:p>
                    <a:p>
                      <a:pPr marL="61595">
                        <a:lnSpc>
                          <a:spcPct val="100000"/>
                        </a:lnSpc>
                      </a:pPr>
                      <a:r>
                        <a:rPr sz="1000" b="1" dirty="0">
                          <a:latin typeface="Arial" panose="020B0604020202020204"/>
                          <a:cs typeface="Arial" panose="020B0604020202020204"/>
                          <a:sym typeface="+mn-ea"/>
                        </a:rPr>
                        <a:t>Janela de Tempo</a:t>
                      </a:r>
                    </a:p>
                  </a:txBody>
                  <a:tcPr marL="0" marR="0" marT="190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139700" marR="233680" indent="-11430">
                        <a:lnSpc>
                          <a:spcPct val="120000"/>
                        </a:lnSpc>
                        <a:spcBef>
                          <a:spcPts val="320"/>
                        </a:spcBef>
                      </a:pPr>
                      <a:r>
                        <a:rPr sz="1000" b="1" spc="0" baseline="0" dirty="0">
                          <a:latin typeface="Arial" panose="020B0604020202020204"/>
                          <a:cs typeface="Arial" panose="020B0604020202020204"/>
                        </a:rPr>
                        <a:t>Professor Presente</a:t>
                      </a:r>
                    </a:p>
                  </a:txBody>
                  <a:tcPr marL="0" marR="0" marT="4064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gridSpan="2">
                  <a:txBody>
                    <a:bodyPr/>
                    <a:lstStyle/>
                    <a:p>
                      <a:pPr marL="4445" algn="ctr">
                        <a:lnSpc>
                          <a:spcPct val="100000"/>
                        </a:lnSpc>
                        <a:spcBef>
                          <a:spcPts val="245"/>
                        </a:spcBef>
                      </a:pPr>
                      <a:r>
                        <a:rPr sz="1000" b="1" spc="0" baseline="0" dirty="0">
                          <a:latin typeface="Arial" panose="020B0604020202020204"/>
                          <a:cs typeface="Arial" panose="020B0604020202020204"/>
                        </a:rPr>
                        <a:t>Aluno 1: [Nome] </a:t>
                      </a:r>
                    </a:p>
                  </a:txBody>
                  <a:tcPr marL="0" marR="0" marT="3111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hMerge="1">
                  <a:txBody>
                    <a:bodyPr/>
                    <a:lstStyle/>
                    <a:p>
                      <a:endParaRPr lang="en-US"/>
                    </a:p>
                  </a:txBody>
                  <a:tcPr marL="0" marR="0" marT="0" marB="0"/>
                </a:tc>
                <a:tc gridSpan="2">
                  <a:txBody>
                    <a:bodyPr/>
                    <a:lstStyle/>
                    <a:p>
                      <a:pPr algn="ctr">
                        <a:lnSpc>
                          <a:spcPct val="100000"/>
                        </a:lnSpc>
                        <a:spcBef>
                          <a:spcPts val="245"/>
                        </a:spcBef>
                      </a:pPr>
                      <a:r>
                        <a:rPr sz="1000" b="1" spc="0" baseline="0" dirty="0">
                          <a:latin typeface="Arial" panose="020B0604020202020204"/>
                          <a:cs typeface="Arial" panose="020B0604020202020204"/>
                        </a:rPr>
                        <a:t>Aluno 2: [Nome]</a:t>
                      </a:r>
                    </a:p>
                  </a:txBody>
                  <a:tcPr marL="0" marR="0" marT="3111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hMerge="1">
                  <a:txBody>
                    <a:bodyPr/>
                    <a:lstStyle/>
                    <a:p>
                      <a:endParaRPr lang="en-US"/>
                    </a:p>
                  </a:txBody>
                  <a:tcPr marL="0" marR="0" marT="0" marB="0"/>
                </a:tc>
                <a:extLst>
                  <a:ext uri="{0D108BD9-81ED-4DB2-BD59-A6C34878D82A}">
                    <a16:rowId xmlns:a16="http://schemas.microsoft.com/office/drawing/2014/main" val="10000"/>
                  </a:ext>
                </a:extLst>
              </a:tr>
              <a:tr h="487679">
                <a:tc>
                  <a:txBody>
                    <a:bodyPr/>
                    <a:lstStyle/>
                    <a:p>
                      <a:endParaRPr sz="1000" spc="0" baseline="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dirty="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3175" algn="ctr">
                        <a:lnSpc>
                          <a:spcPct val="100000"/>
                        </a:lnSpc>
                        <a:spcBef>
                          <a:spcPts val="825"/>
                        </a:spcBef>
                      </a:pPr>
                      <a:r>
                        <a:rPr lang="en-US" sz="1000" b="1" spc="0" baseline="0" dirty="0">
                          <a:latin typeface="Arial" panose="020B0604020202020204"/>
                          <a:cs typeface="Arial" panose="020B0604020202020204"/>
                        </a:rPr>
                        <a:t>D</a:t>
                      </a:r>
                      <a:endParaRPr sz="1000" spc="0" baseline="0" dirty="0">
                        <a:latin typeface="Arial" panose="020B0604020202020204"/>
                        <a:cs typeface="Arial" panose="020B0604020202020204"/>
                      </a:endParaRPr>
                    </a:p>
                  </a:txBody>
                  <a:tcPr marL="0" marR="0" marT="10477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1270" algn="ctr">
                        <a:lnSpc>
                          <a:spcPct val="100000"/>
                        </a:lnSpc>
                        <a:spcBef>
                          <a:spcPts val="825"/>
                        </a:spcBef>
                      </a:pPr>
                      <a:r>
                        <a:rPr lang="en-US" sz="1000" b="1" spc="0" baseline="0" dirty="0">
                          <a:latin typeface="Arial" panose="020B0604020202020204"/>
                          <a:cs typeface="Arial" panose="020B0604020202020204"/>
                        </a:rPr>
                        <a:t>DI</a:t>
                      </a:r>
                      <a:endParaRPr sz="1000" spc="0" baseline="0" dirty="0">
                        <a:latin typeface="Arial" panose="020B0604020202020204"/>
                        <a:cs typeface="Arial" panose="020B0604020202020204"/>
                      </a:endParaRPr>
                    </a:p>
                  </a:txBody>
                  <a:tcPr marL="0" marR="0" marT="10477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825"/>
                        </a:spcBef>
                      </a:pPr>
                      <a:r>
                        <a:rPr lang="en-US" sz="1000" b="1" spc="0" baseline="0" dirty="0">
                          <a:latin typeface="Arial" panose="020B0604020202020204"/>
                          <a:cs typeface="Arial" panose="020B0604020202020204"/>
                        </a:rPr>
                        <a:t>D</a:t>
                      </a:r>
                      <a:endParaRPr sz="1000" spc="0" baseline="0" dirty="0">
                        <a:latin typeface="Arial" panose="020B0604020202020204"/>
                        <a:cs typeface="Arial" panose="020B0604020202020204"/>
                      </a:endParaRPr>
                    </a:p>
                  </a:txBody>
                  <a:tcPr marL="0" marR="0" marT="10477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825"/>
                        </a:spcBef>
                      </a:pPr>
                      <a:r>
                        <a:rPr lang="en-US" sz="1000" b="1" dirty="0">
                          <a:latin typeface="Arial" panose="020B0604020202020204"/>
                          <a:cs typeface="Arial" panose="020B0604020202020204"/>
                        </a:rPr>
                        <a:t>DI</a:t>
                      </a:r>
                      <a:endParaRPr sz="1000" dirty="0">
                        <a:latin typeface="Arial" panose="020B0604020202020204"/>
                        <a:cs typeface="Arial" panose="020B0604020202020204"/>
                      </a:endParaRPr>
                    </a:p>
                  </a:txBody>
                  <a:tcPr marL="0" marR="0" marT="10477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1"/>
                  </a:ext>
                </a:extLst>
              </a:tr>
              <a:tr h="420624">
                <a:tc>
                  <a:txBody>
                    <a:bodyPr/>
                    <a:lstStyle/>
                    <a:p>
                      <a:pPr marL="33020" algn="ctr">
                        <a:lnSpc>
                          <a:spcPct val="100000"/>
                        </a:lnSpc>
                        <a:spcBef>
                          <a:spcPts val="245"/>
                        </a:spcBef>
                      </a:pPr>
                      <a:r>
                        <a:rPr sz="1000" spc="0" baseline="0" dirty="0">
                          <a:latin typeface="Arial" panose="020B0604020202020204"/>
                          <a:cs typeface="Arial" panose="020B0604020202020204"/>
                        </a:rPr>
                        <a:t>1</a:t>
                      </a:r>
                      <a:endParaRPr sz="1000" spc="0" baseline="0">
                        <a:latin typeface="Arial" panose="020B0604020202020204"/>
                        <a:cs typeface="Arial" panose="020B0604020202020204"/>
                      </a:endParaRPr>
                    </a:p>
                  </a:txBody>
                  <a:tcPr marL="0" marR="0" marT="3111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dirty="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dirty="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dirty="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2"/>
                  </a:ext>
                </a:extLst>
              </a:tr>
              <a:tr h="417575">
                <a:tc>
                  <a:txBody>
                    <a:bodyPr/>
                    <a:lstStyle/>
                    <a:p>
                      <a:pPr marL="33020" algn="ctr">
                        <a:lnSpc>
                          <a:spcPct val="100000"/>
                        </a:lnSpc>
                        <a:spcBef>
                          <a:spcPts val="245"/>
                        </a:spcBef>
                      </a:pPr>
                      <a:r>
                        <a:rPr sz="1000" spc="0" baseline="0" dirty="0">
                          <a:latin typeface="Arial" panose="020B0604020202020204"/>
                          <a:cs typeface="Arial" panose="020B0604020202020204"/>
                        </a:rPr>
                        <a:t>2</a:t>
                      </a:r>
                    </a:p>
                  </a:txBody>
                  <a:tcPr marL="0" marR="0" marT="3111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dirty="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dirty="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3"/>
                  </a:ext>
                </a:extLst>
              </a:tr>
              <a:tr h="420624">
                <a:tc>
                  <a:txBody>
                    <a:bodyPr/>
                    <a:lstStyle/>
                    <a:p>
                      <a:pPr marL="33020" algn="ctr">
                        <a:lnSpc>
                          <a:spcPct val="100000"/>
                        </a:lnSpc>
                        <a:spcBef>
                          <a:spcPts val="245"/>
                        </a:spcBef>
                      </a:pPr>
                      <a:r>
                        <a:rPr sz="1000" spc="0" baseline="0" dirty="0">
                          <a:latin typeface="Arial" panose="020B0604020202020204"/>
                          <a:cs typeface="Arial" panose="020B0604020202020204"/>
                        </a:rPr>
                        <a:t>3</a:t>
                      </a:r>
                    </a:p>
                  </a:txBody>
                  <a:tcPr marL="0" marR="0" marT="3111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dirty="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4"/>
                  </a:ext>
                </a:extLst>
              </a:tr>
              <a:tr h="420624">
                <a:tc>
                  <a:txBody>
                    <a:bodyPr/>
                    <a:lstStyle/>
                    <a:p>
                      <a:endParaRPr sz="1000" spc="0" baseline="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dirty="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5"/>
                  </a:ext>
                </a:extLst>
              </a:tr>
              <a:tr h="417575">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6"/>
                  </a:ext>
                </a:extLst>
              </a:tr>
              <a:tr h="420623">
                <a:tc>
                  <a:txBody>
                    <a:bodyPr/>
                    <a:lstStyle/>
                    <a:p>
                      <a:pPr>
                        <a:lnSpc>
                          <a:spcPct val="100000"/>
                        </a:lnSpc>
                        <a:spcBef>
                          <a:spcPts val="15"/>
                        </a:spcBef>
                      </a:pPr>
                      <a:endParaRPr sz="1350" dirty="0">
                        <a:latin typeface="Times New Roman" panose="02020603050405020304"/>
                        <a:cs typeface="Times New Roman" panose="02020603050405020304"/>
                      </a:endParaRPr>
                    </a:p>
                    <a:p>
                      <a:pPr marL="368300">
                        <a:lnSpc>
                          <a:spcPct val="100000"/>
                        </a:lnSpc>
                      </a:pPr>
                      <a:endParaRPr sz="1000" dirty="0">
                        <a:latin typeface="Arial" panose="020B0604020202020204"/>
                        <a:cs typeface="Arial" panose="020B0604020202020204"/>
                      </a:endParaRPr>
                    </a:p>
                  </a:txBody>
                  <a:tcPr marL="0" marR="0" marT="190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pPr>
                      <a:r>
                        <a:rPr sz="1000" spc="-200" dirty="0">
                          <a:latin typeface="Arial" panose="020B0604020202020204"/>
                          <a:cs typeface="Arial" panose="020B0604020202020204"/>
                        </a:rPr>
                        <a:t> </a:t>
                      </a:r>
                      <a:endParaRPr sz="1000" dirty="0">
                        <a:latin typeface="Arial" panose="020B0604020202020204"/>
                        <a:cs typeface="Arial" panose="020B0604020202020204"/>
                      </a:endParaRPr>
                    </a:p>
                  </a:txBody>
                  <a:tcPr marL="0" marR="0" marT="190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spcBef>
                          <a:spcPts val="15"/>
                        </a:spcBef>
                      </a:pPr>
                      <a:endParaRPr sz="1350" dirty="0">
                        <a:latin typeface="Times New Roman" panose="02020603050405020304"/>
                        <a:cs typeface="Times New Roman" panose="02020603050405020304"/>
                      </a:endParaRPr>
                    </a:p>
                  </a:txBody>
                  <a:tcPr marL="0" marR="0" marT="190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dirty="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dirty="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7"/>
                  </a:ext>
                </a:extLst>
              </a:tr>
            </a:tbl>
          </a:graphicData>
        </a:graphic>
      </p:graphicFrame>
      <p:sp>
        <p:nvSpPr>
          <p:cNvPr id="17" name="object 17"/>
          <p:cNvSpPr/>
          <p:nvPr/>
        </p:nvSpPr>
        <p:spPr>
          <a:xfrm>
            <a:off x="5976517" y="5245061"/>
            <a:ext cx="908541" cy="908023"/>
          </a:xfrm>
          <a:prstGeom prst="rect">
            <a:avLst/>
          </a:prstGeom>
          <a:blipFill>
            <a:blip r:embed="rId4" cstate="print"/>
            <a:stretch>
              <a:fillRect/>
            </a:stretch>
          </a:blipFill>
        </p:spPr>
        <p:txBody>
          <a:bodyPr wrap="square" lIns="0" tIns="0" rIns="0" bIns="0" rtlCol="0"/>
          <a:lstStyle/>
          <a:p>
            <a:endParaRPr/>
          </a:p>
        </p:txBody>
      </p:sp>
      <p:sp>
        <p:nvSpPr>
          <p:cNvPr id="22" name="object 22"/>
          <p:cNvSpPr/>
          <p:nvPr/>
        </p:nvSpPr>
        <p:spPr>
          <a:xfrm>
            <a:off x="9626310" y="2194743"/>
            <a:ext cx="860422" cy="929434"/>
          </a:xfrm>
          <a:prstGeom prst="rect">
            <a:avLst/>
          </a:prstGeom>
          <a:blipFill>
            <a:blip r:embed="rId5" cstate="print"/>
            <a:stretch>
              <a:fillRect/>
            </a:stretch>
          </a:blipFill>
        </p:spPr>
        <p:txBody>
          <a:bodyPr wrap="square" lIns="0" tIns="0" rIns="0" bIns="0" rtlCol="0"/>
          <a:lstStyle/>
          <a:p>
            <a:endParaRPr/>
          </a:p>
        </p:txBody>
      </p:sp>
      <p:sp>
        <p:nvSpPr>
          <p:cNvPr id="27" name="object 27"/>
          <p:cNvSpPr/>
          <p:nvPr/>
        </p:nvSpPr>
        <p:spPr>
          <a:xfrm>
            <a:off x="5384221" y="1917503"/>
            <a:ext cx="981697" cy="984030"/>
          </a:xfrm>
          <a:prstGeom prst="rect">
            <a:avLst/>
          </a:prstGeom>
          <a:blipFill>
            <a:blip r:embed="rId6" cstate="print"/>
            <a:stretch>
              <a:fillRect/>
            </a:stretch>
          </a:blipFill>
        </p:spPr>
        <p:txBody>
          <a:bodyPr wrap="square" lIns="0" tIns="0" rIns="0" bIns="0" rtlCol="0"/>
          <a:lstStyle/>
          <a:p>
            <a:endParaRPr/>
          </a:p>
        </p:txBody>
      </p:sp>
      <p:sp>
        <p:nvSpPr>
          <p:cNvPr id="29" name="object 29"/>
          <p:cNvSpPr/>
          <p:nvPr/>
        </p:nvSpPr>
        <p:spPr>
          <a:xfrm>
            <a:off x="6205875" y="5864896"/>
            <a:ext cx="585571" cy="592603"/>
          </a:xfrm>
          <a:prstGeom prst="rect">
            <a:avLst/>
          </a:prstGeom>
          <a:blipFill>
            <a:blip r:embed="rId7" cstate="print"/>
            <a:stretch>
              <a:fillRect/>
            </a:stretch>
          </a:blipFill>
        </p:spPr>
        <p:txBody>
          <a:bodyPr wrap="square" lIns="0" tIns="0" rIns="0" bIns="0" rtlCol="0"/>
          <a:lstStyle/>
          <a:p>
            <a:endParaRPr/>
          </a:p>
        </p:txBody>
      </p:sp>
      <p:sp>
        <p:nvSpPr>
          <p:cNvPr id="32" name="object 32"/>
          <p:cNvSpPr/>
          <p:nvPr/>
        </p:nvSpPr>
        <p:spPr>
          <a:xfrm>
            <a:off x="8729412" y="4843038"/>
            <a:ext cx="1058885" cy="1059813"/>
          </a:xfrm>
          <a:prstGeom prst="rect">
            <a:avLst/>
          </a:prstGeom>
          <a:blipFill>
            <a:blip r:embed="rId8" cstate="print"/>
            <a:stretch>
              <a:fillRect/>
            </a:stretch>
          </a:blipFill>
        </p:spPr>
        <p:txBody>
          <a:bodyPr wrap="square" lIns="0" tIns="0" rIns="0" bIns="0" rtlCol="0"/>
          <a:lstStyle/>
          <a:p>
            <a:endParaRPr/>
          </a:p>
        </p:txBody>
      </p:sp>
      <p:sp>
        <p:nvSpPr>
          <p:cNvPr id="35" name="object 35"/>
          <p:cNvSpPr/>
          <p:nvPr/>
        </p:nvSpPr>
        <p:spPr>
          <a:xfrm>
            <a:off x="464196" y="6292218"/>
            <a:ext cx="233040" cy="232407"/>
          </a:xfrm>
          <a:prstGeom prst="rect">
            <a:avLst/>
          </a:prstGeom>
          <a:blipFill>
            <a:blip r:embed="rId9" cstate="print"/>
            <a:stretch>
              <a:fillRect/>
            </a:stretch>
          </a:blipFill>
        </p:spPr>
        <p:txBody>
          <a:bodyPr wrap="square" lIns="0" tIns="0" rIns="0" bIns="0" rtlCol="0"/>
          <a:lstStyle/>
          <a:p>
            <a:endParaRPr/>
          </a:p>
        </p:txBody>
      </p:sp>
      <p:sp>
        <p:nvSpPr>
          <p:cNvPr id="12" name="object 12"/>
          <p:cNvSpPr/>
          <p:nvPr/>
        </p:nvSpPr>
        <p:spPr>
          <a:xfrm>
            <a:off x="5815103" y="5878308"/>
            <a:ext cx="1891664" cy="867410"/>
          </a:xfrm>
          <a:custGeom>
            <a:avLst/>
            <a:gdLst/>
            <a:ahLst/>
            <a:cxnLst/>
            <a:rect l="l" t="t" r="r" b="b"/>
            <a:pathLst>
              <a:path w="1891665" h="867409">
                <a:moveTo>
                  <a:pt x="1747088" y="0"/>
                </a:moveTo>
                <a:lnTo>
                  <a:pt x="144576" y="0"/>
                </a:lnTo>
                <a:lnTo>
                  <a:pt x="98880" y="7369"/>
                </a:lnTo>
                <a:lnTo>
                  <a:pt x="59192" y="27891"/>
                </a:lnTo>
                <a:lnTo>
                  <a:pt x="27895" y="59184"/>
                </a:lnTo>
                <a:lnTo>
                  <a:pt x="7370" y="98868"/>
                </a:lnTo>
                <a:lnTo>
                  <a:pt x="0" y="144564"/>
                </a:lnTo>
                <a:lnTo>
                  <a:pt x="0" y="722833"/>
                </a:lnTo>
                <a:lnTo>
                  <a:pt x="7370" y="768528"/>
                </a:lnTo>
                <a:lnTo>
                  <a:pt x="27895" y="808212"/>
                </a:lnTo>
                <a:lnTo>
                  <a:pt x="59192" y="839506"/>
                </a:lnTo>
                <a:lnTo>
                  <a:pt x="98880" y="860027"/>
                </a:lnTo>
                <a:lnTo>
                  <a:pt x="144576" y="867397"/>
                </a:lnTo>
                <a:lnTo>
                  <a:pt x="1747088" y="867397"/>
                </a:lnTo>
                <a:lnTo>
                  <a:pt x="1792784" y="860027"/>
                </a:lnTo>
                <a:lnTo>
                  <a:pt x="1832472" y="839506"/>
                </a:lnTo>
                <a:lnTo>
                  <a:pt x="1863769" y="808212"/>
                </a:lnTo>
                <a:lnTo>
                  <a:pt x="1884294" y="768528"/>
                </a:lnTo>
                <a:lnTo>
                  <a:pt x="1891664" y="722833"/>
                </a:lnTo>
                <a:lnTo>
                  <a:pt x="1891664" y="144564"/>
                </a:lnTo>
                <a:lnTo>
                  <a:pt x="1884294" y="98868"/>
                </a:lnTo>
                <a:lnTo>
                  <a:pt x="1863769" y="59184"/>
                </a:lnTo>
                <a:lnTo>
                  <a:pt x="1832472" y="27891"/>
                </a:lnTo>
                <a:lnTo>
                  <a:pt x="1792784" y="7369"/>
                </a:lnTo>
                <a:lnTo>
                  <a:pt x="1747088" y="0"/>
                </a:lnTo>
                <a:close/>
              </a:path>
            </a:pathLst>
          </a:custGeom>
          <a:solidFill>
            <a:srgbClr val="CCCCFF"/>
          </a:solidFill>
        </p:spPr>
        <p:txBody>
          <a:bodyPr wrap="square" lIns="0" tIns="0" rIns="0" bIns="0" rtlCol="0"/>
          <a:lstStyle/>
          <a:p>
            <a:endParaRPr/>
          </a:p>
        </p:txBody>
      </p:sp>
      <p:sp>
        <p:nvSpPr>
          <p:cNvPr id="36" name="object 36"/>
          <p:cNvSpPr txBox="1">
            <a:spLocks noGrp="1"/>
          </p:cNvSpPr>
          <p:nvPr>
            <p:ph type="sldNum" sz="quarter" idx="7"/>
          </p:nvPr>
        </p:nvSpPr>
        <p:spPr>
          <a:xfrm>
            <a:off x="5249962" y="7155017"/>
            <a:ext cx="192404" cy="167640"/>
          </a:xfrm>
          <a:prstGeom prst="rect">
            <a:avLst/>
          </a:prstGeom>
        </p:spPr>
        <p:txBody>
          <a:bodyPr vert="horz" wrap="square" lIns="0" tIns="635" rIns="0" bIns="0" rtlCol="0">
            <a:spAutoFit/>
          </a:bodyPr>
          <a:lstStyle/>
          <a:p>
            <a:pPr marL="25400">
              <a:lnSpc>
                <a:spcPct val="100000"/>
              </a:lnSpc>
              <a:spcBef>
                <a:spcPts val="5"/>
              </a:spcBef>
            </a:pPr>
            <a:r>
              <a:rPr dirty="0"/>
              <a:t>43</a:t>
            </a:r>
          </a:p>
        </p:txBody>
      </p:sp>
      <p:sp>
        <p:nvSpPr>
          <p:cNvPr id="14" name="object 14"/>
          <p:cNvSpPr txBox="1"/>
          <p:nvPr/>
        </p:nvSpPr>
        <p:spPr>
          <a:xfrm>
            <a:off x="5880100" y="5933440"/>
            <a:ext cx="1689100" cy="743585"/>
          </a:xfrm>
          <a:prstGeom prst="rect">
            <a:avLst/>
          </a:prstGeom>
        </p:spPr>
        <p:txBody>
          <a:bodyPr vert="horz" wrap="square" lIns="0" tIns="0" rIns="0" bIns="0" rtlCol="0">
            <a:spAutoFit/>
          </a:bodyPr>
          <a:lstStyle/>
          <a:p>
            <a:pPr marL="12700" marR="5080">
              <a:lnSpc>
                <a:spcPct val="121000"/>
              </a:lnSpc>
            </a:pPr>
            <a:r>
              <a:rPr sz="1000" dirty="0">
                <a:latin typeface="Arial" panose="020B0604020202020204"/>
                <a:cs typeface="Arial" panose="020B0604020202020204"/>
              </a:rPr>
              <a:t>Se um professor ou assistente de ensino interagir com os alunos durante este tempo, marque esta caixa.</a:t>
            </a:r>
          </a:p>
        </p:txBody>
      </p:sp>
      <p:sp>
        <p:nvSpPr>
          <p:cNvPr id="7" name="object 7"/>
          <p:cNvSpPr/>
          <p:nvPr/>
        </p:nvSpPr>
        <p:spPr>
          <a:xfrm>
            <a:off x="8663307" y="5693129"/>
            <a:ext cx="1891664" cy="983896"/>
          </a:xfrm>
          <a:custGeom>
            <a:avLst/>
            <a:gdLst/>
            <a:ahLst/>
            <a:cxnLst/>
            <a:rect l="l" t="t" r="r" b="b"/>
            <a:pathLst>
              <a:path w="1891665" h="866775">
                <a:moveTo>
                  <a:pt x="1747202" y="0"/>
                </a:moveTo>
                <a:lnTo>
                  <a:pt x="144462" y="0"/>
                </a:lnTo>
                <a:lnTo>
                  <a:pt x="98802" y="7365"/>
                </a:lnTo>
                <a:lnTo>
                  <a:pt x="59146" y="27873"/>
                </a:lnTo>
                <a:lnTo>
                  <a:pt x="27873" y="59146"/>
                </a:lnTo>
                <a:lnTo>
                  <a:pt x="7365" y="98802"/>
                </a:lnTo>
                <a:lnTo>
                  <a:pt x="0" y="144462"/>
                </a:lnTo>
                <a:lnTo>
                  <a:pt x="0" y="722312"/>
                </a:lnTo>
                <a:lnTo>
                  <a:pt x="7365" y="767972"/>
                </a:lnTo>
                <a:lnTo>
                  <a:pt x="27873" y="807628"/>
                </a:lnTo>
                <a:lnTo>
                  <a:pt x="59146" y="838901"/>
                </a:lnTo>
                <a:lnTo>
                  <a:pt x="98802" y="859409"/>
                </a:lnTo>
                <a:lnTo>
                  <a:pt x="144462" y="866774"/>
                </a:lnTo>
                <a:lnTo>
                  <a:pt x="1747202" y="866774"/>
                </a:lnTo>
                <a:lnTo>
                  <a:pt x="1792862" y="859409"/>
                </a:lnTo>
                <a:lnTo>
                  <a:pt x="1832518" y="838901"/>
                </a:lnTo>
                <a:lnTo>
                  <a:pt x="1863791" y="807628"/>
                </a:lnTo>
                <a:lnTo>
                  <a:pt x="1884299" y="767972"/>
                </a:lnTo>
                <a:lnTo>
                  <a:pt x="1891664" y="722312"/>
                </a:lnTo>
                <a:lnTo>
                  <a:pt x="1891664" y="144462"/>
                </a:lnTo>
                <a:lnTo>
                  <a:pt x="1884299" y="98802"/>
                </a:lnTo>
                <a:lnTo>
                  <a:pt x="1863791" y="59146"/>
                </a:lnTo>
                <a:lnTo>
                  <a:pt x="1832518" y="27873"/>
                </a:lnTo>
                <a:lnTo>
                  <a:pt x="1792862" y="7365"/>
                </a:lnTo>
                <a:lnTo>
                  <a:pt x="1747202" y="0"/>
                </a:lnTo>
                <a:close/>
              </a:path>
            </a:pathLst>
          </a:custGeom>
          <a:solidFill>
            <a:srgbClr val="CCCCFF"/>
          </a:solidFill>
        </p:spPr>
        <p:txBody>
          <a:bodyPr wrap="square" lIns="0" tIns="0" rIns="0" bIns="0" rtlCol="0"/>
          <a:lstStyle/>
          <a:p>
            <a:endParaRPr/>
          </a:p>
        </p:txBody>
      </p:sp>
      <p:sp>
        <p:nvSpPr>
          <p:cNvPr id="9" name="object 9"/>
          <p:cNvSpPr txBox="1"/>
          <p:nvPr/>
        </p:nvSpPr>
        <p:spPr>
          <a:xfrm>
            <a:off x="8729412" y="5720257"/>
            <a:ext cx="1737571" cy="929640"/>
          </a:xfrm>
          <a:prstGeom prst="rect">
            <a:avLst/>
          </a:prstGeom>
        </p:spPr>
        <p:txBody>
          <a:bodyPr vert="horz" wrap="square" lIns="0" tIns="0" rIns="0" bIns="0" rtlCol="0">
            <a:spAutoFit/>
          </a:bodyPr>
          <a:lstStyle/>
          <a:p>
            <a:pPr marL="12700" marR="5080">
              <a:lnSpc>
                <a:spcPct val="121000"/>
              </a:lnSpc>
            </a:pPr>
            <a:r>
              <a:rPr sz="1000" dirty="0" err="1">
                <a:latin typeface="Arial" panose="020B0604020202020204"/>
                <a:cs typeface="Arial" panose="020B0604020202020204"/>
              </a:rPr>
              <a:t>Decida</a:t>
            </a:r>
            <a:r>
              <a:rPr sz="1000" dirty="0">
                <a:latin typeface="Arial" panose="020B0604020202020204"/>
                <a:cs typeface="Arial" panose="020B0604020202020204"/>
              </a:rPr>
              <a:t> </a:t>
            </a:r>
            <a:r>
              <a:rPr sz="1000" dirty="0" err="1">
                <a:latin typeface="Arial" panose="020B0604020202020204"/>
                <a:cs typeface="Arial" panose="020B0604020202020204"/>
              </a:rPr>
              <a:t>em</a:t>
            </a:r>
            <a:r>
              <a:rPr sz="1000" dirty="0">
                <a:latin typeface="Arial" panose="020B0604020202020204"/>
                <a:cs typeface="Arial" panose="020B0604020202020204"/>
              </a:rPr>
              <a:t> </a:t>
            </a:r>
            <a:r>
              <a:rPr sz="1000" dirty="0" err="1">
                <a:latin typeface="Arial" panose="020B0604020202020204"/>
                <a:cs typeface="Arial" panose="020B0604020202020204"/>
              </a:rPr>
              <a:t>quais</a:t>
            </a:r>
            <a:r>
              <a:rPr sz="1000" dirty="0">
                <a:latin typeface="Arial" panose="020B0604020202020204"/>
                <a:cs typeface="Arial" panose="020B0604020202020204"/>
              </a:rPr>
              <a:t> </a:t>
            </a:r>
            <a:r>
              <a:rPr sz="1000" dirty="0" err="1">
                <a:latin typeface="Arial" panose="020B0604020202020204"/>
                <a:cs typeface="Arial" panose="020B0604020202020204"/>
              </a:rPr>
              <a:t>códigos</a:t>
            </a:r>
            <a:r>
              <a:rPr sz="1000" dirty="0">
                <a:latin typeface="Arial" panose="020B0604020202020204"/>
                <a:cs typeface="Arial" panose="020B0604020202020204"/>
              </a:rPr>
              <a:t> </a:t>
            </a:r>
            <a:r>
              <a:rPr sz="1000" dirty="0" err="1">
                <a:latin typeface="Arial" panose="020B0604020202020204"/>
                <a:cs typeface="Arial" panose="020B0604020202020204"/>
              </a:rPr>
              <a:t>você</a:t>
            </a:r>
            <a:r>
              <a:rPr sz="1000" dirty="0">
                <a:latin typeface="Arial" panose="020B0604020202020204"/>
                <a:cs typeface="Arial" panose="020B0604020202020204"/>
              </a:rPr>
              <a:t> </a:t>
            </a:r>
            <a:r>
              <a:rPr sz="1000" dirty="0" err="1">
                <a:latin typeface="Arial" panose="020B0604020202020204"/>
                <a:cs typeface="Arial" panose="020B0604020202020204"/>
              </a:rPr>
              <a:t>deseja</a:t>
            </a:r>
            <a:r>
              <a:rPr sz="1000" dirty="0">
                <a:latin typeface="Arial" panose="020B0604020202020204"/>
                <a:cs typeface="Arial" panose="020B0604020202020204"/>
              </a:rPr>
              <a:t> </a:t>
            </a:r>
            <a:r>
              <a:rPr sz="1000" dirty="0" err="1">
                <a:latin typeface="Arial" panose="020B0604020202020204"/>
                <a:cs typeface="Arial" panose="020B0604020202020204"/>
              </a:rPr>
              <a:t>focar</a:t>
            </a:r>
            <a:r>
              <a:rPr sz="1000" dirty="0">
                <a:latin typeface="Arial" panose="020B0604020202020204"/>
                <a:cs typeface="Arial" panose="020B0604020202020204"/>
              </a:rPr>
              <a:t>: CH e B </a:t>
            </a:r>
            <a:r>
              <a:rPr sz="1000" dirty="0" err="1">
                <a:latin typeface="Arial" panose="020B0604020202020204"/>
                <a:cs typeface="Arial" panose="020B0604020202020204"/>
              </a:rPr>
              <a:t>são</a:t>
            </a:r>
            <a:r>
              <a:rPr sz="1000" dirty="0">
                <a:latin typeface="Arial" panose="020B0604020202020204"/>
                <a:cs typeface="Arial" panose="020B0604020202020204"/>
              </a:rPr>
              <a:t> dados </a:t>
            </a:r>
            <a:r>
              <a:rPr sz="1000" dirty="0" err="1">
                <a:latin typeface="Arial" panose="020B0604020202020204"/>
                <a:cs typeface="Arial" panose="020B0604020202020204"/>
              </a:rPr>
              <a:t>como</a:t>
            </a:r>
            <a:r>
              <a:rPr sz="1000" dirty="0">
                <a:latin typeface="Arial" panose="020B0604020202020204"/>
                <a:cs typeface="Arial" panose="020B0604020202020204"/>
              </a:rPr>
              <a:t> </a:t>
            </a:r>
            <a:r>
              <a:rPr sz="1000" dirty="0" err="1">
                <a:latin typeface="Arial" panose="020B0604020202020204"/>
                <a:cs typeface="Arial" panose="020B0604020202020204"/>
              </a:rPr>
              <a:t>exemplos</a:t>
            </a:r>
            <a:r>
              <a:rPr sz="1000" dirty="0">
                <a:latin typeface="Arial" panose="020B0604020202020204"/>
                <a:cs typeface="Arial" panose="020B0604020202020204"/>
              </a:rPr>
              <a:t>, mas </a:t>
            </a:r>
            <a:r>
              <a:rPr sz="1000" dirty="0" err="1">
                <a:latin typeface="Arial" panose="020B0604020202020204"/>
                <a:cs typeface="Arial" panose="020B0604020202020204"/>
              </a:rPr>
              <a:t>você</a:t>
            </a:r>
            <a:r>
              <a:rPr sz="1000" dirty="0">
                <a:latin typeface="Arial" panose="020B0604020202020204"/>
                <a:cs typeface="Arial" panose="020B0604020202020204"/>
              </a:rPr>
              <a:t> </a:t>
            </a:r>
            <a:r>
              <a:rPr sz="1000" dirty="0" err="1">
                <a:latin typeface="Arial" panose="020B0604020202020204"/>
                <a:cs typeface="Arial" panose="020B0604020202020204"/>
              </a:rPr>
              <a:t>pode</a:t>
            </a:r>
            <a:r>
              <a:rPr sz="1000" dirty="0">
                <a:latin typeface="Arial" panose="020B0604020202020204"/>
                <a:cs typeface="Arial" panose="020B0604020202020204"/>
              </a:rPr>
              <a:t> </a:t>
            </a:r>
            <a:r>
              <a:rPr sz="1000" dirty="0" err="1">
                <a:latin typeface="Arial" panose="020B0604020202020204"/>
                <a:cs typeface="Arial" panose="020B0604020202020204"/>
              </a:rPr>
              <a:t>usar</a:t>
            </a:r>
            <a:r>
              <a:rPr sz="1000" dirty="0">
                <a:latin typeface="Arial" panose="020B0604020202020204"/>
                <a:cs typeface="Arial" panose="020B0604020202020204"/>
              </a:rPr>
              <a:t> </a:t>
            </a:r>
            <a:r>
              <a:rPr sz="1000" dirty="0" err="1">
                <a:latin typeface="Arial" panose="020B0604020202020204"/>
                <a:cs typeface="Arial" panose="020B0604020202020204"/>
              </a:rPr>
              <a:t>qualquer</a:t>
            </a:r>
            <a:r>
              <a:rPr sz="1000" dirty="0">
                <a:latin typeface="Arial" panose="020B0604020202020204"/>
                <a:cs typeface="Arial" panose="020B0604020202020204"/>
              </a:rPr>
              <a:t> um </a:t>
            </a:r>
            <a:r>
              <a:rPr sz="1000" dirty="0" err="1">
                <a:latin typeface="Arial" panose="020B0604020202020204"/>
                <a:cs typeface="Arial" panose="020B0604020202020204"/>
              </a:rPr>
              <a:t>ou</a:t>
            </a:r>
            <a:r>
              <a:rPr sz="1000" dirty="0">
                <a:latin typeface="Arial" panose="020B0604020202020204"/>
                <a:cs typeface="Arial" panose="020B0604020202020204"/>
              </a:rPr>
              <a:t> </a:t>
            </a:r>
            <a:r>
              <a:rPr sz="1000" dirty="0" err="1">
                <a:latin typeface="Arial" panose="020B0604020202020204"/>
                <a:cs typeface="Arial" panose="020B0604020202020204"/>
              </a:rPr>
              <a:t>dois</a:t>
            </a:r>
            <a:r>
              <a:rPr sz="1000" dirty="0">
                <a:latin typeface="Arial" panose="020B0604020202020204"/>
                <a:cs typeface="Arial" panose="020B0604020202020204"/>
              </a:rPr>
              <a:t> </a:t>
            </a:r>
            <a:r>
              <a:rPr sz="1000" dirty="0" err="1">
                <a:latin typeface="Arial" panose="020B0604020202020204"/>
                <a:cs typeface="Arial" panose="020B0604020202020204"/>
              </a:rPr>
              <a:t>códigos</a:t>
            </a:r>
            <a:r>
              <a:rPr sz="1000" dirty="0">
                <a:latin typeface="Arial" panose="020B0604020202020204"/>
                <a:cs typeface="Arial" panose="020B0604020202020204"/>
              </a:rPr>
              <a:t>.</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549439" y="711569"/>
            <a:ext cx="8835696" cy="1012457"/>
          </a:xfrm>
          <a:prstGeom prst="rect">
            <a:avLst/>
          </a:prstGeom>
          <a:ln w="31733">
            <a:solidFill>
              <a:srgbClr val="2791A6"/>
            </a:solidFill>
          </a:ln>
        </p:spPr>
        <p:txBody>
          <a:bodyPr vert="horz" wrap="square" lIns="0" tIns="74930" rIns="0" bIns="0" rtlCol="0">
            <a:spAutoFit/>
          </a:bodyPr>
          <a:lstStyle/>
          <a:p>
            <a:pPr marL="83185">
              <a:lnSpc>
                <a:spcPct val="100000"/>
              </a:lnSpc>
              <a:spcBef>
                <a:spcPts val="590"/>
              </a:spcBef>
            </a:pPr>
            <a:r>
              <a:rPr sz="1400" b="1" dirty="0">
                <a:latin typeface="Arial" panose="020B0604020202020204"/>
                <a:cs typeface="Arial" panose="020B0604020202020204"/>
              </a:rPr>
              <a:t>Exemplo de modelo de amostragem de tempo preenchido:</a:t>
            </a:r>
          </a:p>
          <a:p>
            <a:pPr marL="83185" algn="just">
              <a:lnSpc>
                <a:spcPct val="120000"/>
              </a:lnSpc>
              <a:spcBef>
                <a:spcPts val="590"/>
              </a:spcBef>
            </a:pPr>
            <a:r>
              <a:rPr sz="1200" dirty="0">
                <a:latin typeface="Arial" panose="020B0604020202020204"/>
                <a:cs typeface="Arial" panose="020B0604020202020204"/>
              </a:rPr>
              <a:t>Este professor, Huseyin, observou e codificou ao vivo o trabalho em grupo com quatro alunos. Ele estava buscando raciocínio e convite ao raciocínio. Ele observou por um minuto de cada vez e depois descansou por 30 segundos, registrando quando ouvia exemplos de </a:t>
            </a:r>
            <a:r>
              <a:rPr lang="en-US" sz="1200" dirty="0">
                <a:latin typeface="Arial" panose="020B0604020202020204"/>
                <a:cs typeface="Arial" panose="020B0604020202020204"/>
              </a:rPr>
              <a:t>T</a:t>
            </a:r>
            <a:r>
              <a:rPr sz="1200" dirty="0">
                <a:latin typeface="Arial" panose="020B0604020202020204"/>
                <a:cs typeface="Arial" panose="020B0604020202020204"/>
              </a:rPr>
              <a:t>R e </a:t>
            </a:r>
            <a:r>
              <a:rPr lang="en-US" sz="1200" dirty="0">
                <a:latin typeface="Arial" panose="020B0604020202020204"/>
                <a:cs typeface="Arial" panose="020B0604020202020204"/>
              </a:rPr>
              <a:t>C</a:t>
            </a:r>
            <a:r>
              <a:rPr sz="1200" dirty="0">
                <a:latin typeface="Arial" panose="020B0604020202020204"/>
                <a:cs typeface="Arial" panose="020B0604020202020204"/>
              </a:rPr>
              <a:t>R. Ele também fez algumas notas breves sobre aspectos do diálogo que pareciam </a:t>
            </a:r>
            <a:r>
              <a:rPr sz="1200" dirty="0" err="1">
                <a:latin typeface="Arial" panose="020B0604020202020204"/>
                <a:cs typeface="Arial" panose="020B0604020202020204"/>
              </a:rPr>
              <a:t>importantes</a:t>
            </a:r>
            <a:r>
              <a:rPr sz="1200" dirty="0">
                <a:latin typeface="Arial" panose="020B0604020202020204"/>
                <a:cs typeface="Arial" panose="020B0604020202020204"/>
              </a:rPr>
              <a:t>.</a:t>
            </a:r>
            <a:endParaRPr lang="en-US" sz="1200" dirty="0">
              <a:latin typeface="Arial" panose="020B0604020202020204"/>
              <a:cs typeface="Arial" panose="020B0604020202020204"/>
            </a:endParaRPr>
          </a:p>
        </p:txBody>
      </p:sp>
      <p:sp>
        <p:nvSpPr>
          <p:cNvPr id="4" name="object 4"/>
          <p:cNvSpPr txBox="1">
            <a:spLocks noGrp="1"/>
          </p:cNvSpPr>
          <p:nvPr>
            <p:ph type="sldNum" sz="quarter" idx="7"/>
          </p:nvPr>
        </p:nvSpPr>
        <p:spPr>
          <a:prstGeom prst="rect">
            <a:avLst/>
          </a:prstGeom>
        </p:spPr>
        <p:txBody>
          <a:bodyPr vert="horz" wrap="square" lIns="0" tIns="635" rIns="0" bIns="0" rtlCol="0">
            <a:spAutoFit/>
          </a:bodyPr>
          <a:lstStyle/>
          <a:p>
            <a:pPr marL="25400">
              <a:lnSpc>
                <a:spcPct val="100000"/>
              </a:lnSpc>
              <a:spcBef>
                <a:spcPts val="5"/>
              </a:spcBef>
            </a:pPr>
            <a:r>
              <a:rPr dirty="0"/>
              <a:t>44</a:t>
            </a:r>
          </a:p>
        </p:txBody>
      </p:sp>
      <p:graphicFrame>
        <p:nvGraphicFramePr>
          <p:cNvPr id="5" name="Table 4"/>
          <p:cNvGraphicFramePr>
            <a:graphicFrameLocks noGrp="1"/>
          </p:cNvGraphicFramePr>
          <p:nvPr>
            <p:extLst>
              <p:ext uri="{D42A27DB-BD31-4B8C-83A1-F6EECF244321}">
                <p14:modId xmlns:p14="http://schemas.microsoft.com/office/powerpoint/2010/main" val="1769732074"/>
              </p:ext>
            </p:extLst>
          </p:nvPr>
        </p:nvGraphicFramePr>
        <p:xfrm>
          <a:off x="611464" y="2471140"/>
          <a:ext cx="8773671" cy="3027035"/>
        </p:xfrm>
        <a:graphic>
          <a:graphicData uri="http://schemas.openxmlformats.org/drawingml/2006/table">
            <a:tbl>
              <a:tblPr/>
              <a:tblGrid>
                <a:gridCol w="868329">
                  <a:extLst>
                    <a:ext uri="{9D8B030D-6E8A-4147-A177-3AD203B41FA5}">
                      <a16:colId xmlns:a16="http://schemas.microsoft.com/office/drawing/2014/main" val="20000"/>
                    </a:ext>
                  </a:extLst>
                </a:gridCol>
                <a:gridCol w="939765">
                  <a:extLst>
                    <a:ext uri="{9D8B030D-6E8A-4147-A177-3AD203B41FA5}">
                      <a16:colId xmlns:a16="http://schemas.microsoft.com/office/drawing/2014/main" val="20001"/>
                    </a:ext>
                  </a:extLst>
                </a:gridCol>
                <a:gridCol w="749828">
                  <a:extLst>
                    <a:ext uri="{9D8B030D-6E8A-4147-A177-3AD203B41FA5}">
                      <a16:colId xmlns:a16="http://schemas.microsoft.com/office/drawing/2014/main" val="20002"/>
                    </a:ext>
                  </a:extLst>
                </a:gridCol>
                <a:gridCol w="759695">
                  <a:extLst>
                    <a:ext uri="{9D8B030D-6E8A-4147-A177-3AD203B41FA5}">
                      <a16:colId xmlns:a16="http://schemas.microsoft.com/office/drawing/2014/main" val="20003"/>
                    </a:ext>
                  </a:extLst>
                </a:gridCol>
                <a:gridCol w="757229">
                  <a:extLst>
                    <a:ext uri="{9D8B030D-6E8A-4147-A177-3AD203B41FA5}">
                      <a16:colId xmlns:a16="http://schemas.microsoft.com/office/drawing/2014/main" val="20004"/>
                    </a:ext>
                  </a:extLst>
                </a:gridCol>
                <a:gridCol w="939765">
                  <a:extLst>
                    <a:ext uri="{9D8B030D-6E8A-4147-A177-3AD203B41FA5}">
                      <a16:colId xmlns:a16="http://schemas.microsoft.com/office/drawing/2014/main" val="20005"/>
                    </a:ext>
                  </a:extLst>
                </a:gridCol>
                <a:gridCol w="939765">
                  <a:extLst>
                    <a:ext uri="{9D8B030D-6E8A-4147-A177-3AD203B41FA5}">
                      <a16:colId xmlns:a16="http://schemas.microsoft.com/office/drawing/2014/main" val="20006"/>
                    </a:ext>
                  </a:extLst>
                </a:gridCol>
                <a:gridCol w="896641">
                  <a:extLst>
                    <a:ext uri="{9D8B030D-6E8A-4147-A177-3AD203B41FA5}">
                      <a16:colId xmlns:a16="http://schemas.microsoft.com/office/drawing/2014/main" val="20007"/>
                    </a:ext>
                  </a:extLst>
                </a:gridCol>
                <a:gridCol w="982889">
                  <a:extLst>
                    <a:ext uri="{9D8B030D-6E8A-4147-A177-3AD203B41FA5}">
                      <a16:colId xmlns:a16="http://schemas.microsoft.com/office/drawing/2014/main" val="20008"/>
                    </a:ext>
                  </a:extLst>
                </a:gridCol>
                <a:gridCol w="939765">
                  <a:extLst>
                    <a:ext uri="{9D8B030D-6E8A-4147-A177-3AD203B41FA5}">
                      <a16:colId xmlns:a16="http://schemas.microsoft.com/office/drawing/2014/main" val="20009"/>
                    </a:ext>
                  </a:extLst>
                </a:gridCol>
              </a:tblGrid>
              <a:tr h="514132">
                <a:tc>
                  <a:txBody>
                    <a:bodyPr/>
                    <a:lstStyle/>
                    <a:p>
                      <a:pPr marR="0" indent="0" algn="ctr" rtl="0">
                        <a:lnSpc>
                          <a:spcPct val="119000"/>
                        </a:lnSpc>
                        <a:spcBef>
                          <a:spcPts val="0"/>
                        </a:spcBef>
                        <a:spcAft>
                          <a:spcPts val="600"/>
                        </a:spcAft>
                      </a:pPr>
                      <a:r>
                        <a:rPr lang="en-GB" sz="1000" b="1" kern="1400" dirty="0">
                          <a:solidFill>
                            <a:srgbClr val="000000"/>
                          </a:solidFill>
                          <a:effectLst/>
                          <a:latin typeface="Calibri" panose="020F0502020204030204"/>
                        </a:rPr>
                        <a:t>Janela de Tempo</a:t>
                      </a:r>
                      <a:endParaRPr lang="en-GB" sz="1000" kern="1400" dirty="0">
                        <a:solidFill>
                          <a:srgbClr val="000000"/>
                        </a:solidFill>
                        <a:effectLst/>
                        <a:latin typeface="Calibri" panose="020F0502020204030204"/>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lang="en-GB" sz="1000" b="1" kern="1400" dirty="0">
                          <a:solidFill>
                            <a:srgbClr val="000000"/>
                          </a:solidFill>
                          <a:effectLst/>
                          <a:latin typeface="Calibri" panose="020F0502020204030204"/>
                        </a:rPr>
                        <a:t>Professor </a:t>
                      </a:r>
                      <a:r>
                        <a:rPr lang="en-GB" sz="1000" b="1" kern="1400" dirty="0" err="1">
                          <a:solidFill>
                            <a:srgbClr val="000000"/>
                          </a:solidFill>
                          <a:effectLst/>
                          <a:latin typeface="Calibri" panose="020F0502020204030204"/>
                        </a:rPr>
                        <a:t>Presente</a:t>
                      </a:r>
                      <a:endParaRPr lang="en-GB" sz="1000" b="1" kern="1400" dirty="0">
                        <a:solidFill>
                          <a:srgbClr val="000000"/>
                        </a:solidFill>
                        <a:effectLst/>
                        <a:latin typeface="Calibri" panose="020F0502020204030204"/>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marR="0" indent="0" algn="ctr" rtl="0">
                        <a:lnSpc>
                          <a:spcPct val="119000"/>
                        </a:lnSpc>
                        <a:spcBef>
                          <a:spcPts val="0"/>
                        </a:spcBef>
                        <a:spcAft>
                          <a:spcPts val="600"/>
                        </a:spcAft>
                      </a:pPr>
                      <a:r>
                        <a:rPr lang="en-GB" sz="1000" b="1" kern="1400">
                          <a:solidFill>
                            <a:srgbClr val="000000"/>
                          </a:solidFill>
                          <a:effectLst/>
                          <a:latin typeface="Calibri" panose="020F0502020204030204"/>
                        </a:rPr>
                        <a:t>Aluno 1: Rory</a:t>
                      </a:r>
                    </a:p>
                  </a:txBody>
                  <a:tcPr marL="93977" marR="93977" marT="46988" marB="4698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marR="0" indent="0" algn="ctr" rtl="0">
                        <a:lnSpc>
                          <a:spcPct val="119000"/>
                        </a:lnSpc>
                        <a:spcBef>
                          <a:spcPts val="0"/>
                        </a:spcBef>
                        <a:spcAft>
                          <a:spcPts val="600"/>
                        </a:spcAft>
                      </a:pPr>
                      <a:r>
                        <a:rPr lang="en-GB" sz="1000" b="1" kern="1400">
                          <a:solidFill>
                            <a:srgbClr val="000000"/>
                          </a:solidFill>
                          <a:effectLst/>
                          <a:latin typeface="Calibri" panose="020F0502020204030204"/>
                        </a:rPr>
                        <a:t>Aluno 2: Inez</a:t>
                      </a:r>
                    </a:p>
                  </a:txBody>
                  <a:tcPr marL="93977" marR="93977" marT="46988" marB="4698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marR="0" indent="0" algn="ctr" rtl="0">
                        <a:lnSpc>
                          <a:spcPct val="119000"/>
                        </a:lnSpc>
                        <a:spcBef>
                          <a:spcPts val="0"/>
                        </a:spcBef>
                        <a:spcAft>
                          <a:spcPts val="600"/>
                        </a:spcAft>
                      </a:pPr>
                      <a:r>
                        <a:rPr lang="en-GB" sz="1000" b="1" kern="1400" dirty="0">
                          <a:solidFill>
                            <a:srgbClr val="000000"/>
                          </a:solidFill>
                          <a:effectLst/>
                          <a:latin typeface="Calibri" panose="020F0502020204030204"/>
                        </a:rPr>
                        <a:t>Aluno 3: Luca</a:t>
                      </a:r>
                    </a:p>
                  </a:txBody>
                  <a:tcPr marL="93977" marR="93977" marT="46988" marB="4698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marR="0" indent="0" algn="ctr" rtl="0">
                        <a:lnSpc>
                          <a:spcPct val="119000"/>
                        </a:lnSpc>
                        <a:spcBef>
                          <a:spcPts val="0"/>
                        </a:spcBef>
                        <a:spcAft>
                          <a:spcPts val="600"/>
                        </a:spcAft>
                      </a:pPr>
                      <a:r>
                        <a:rPr lang="en-GB" sz="1000" b="1" kern="1400" dirty="0">
                          <a:solidFill>
                            <a:srgbClr val="000000"/>
                          </a:solidFill>
                          <a:effectLst/>
                          <a:latin typeface="Calibri" panose="020F0502020204030204"/>
                        </a:rPr>
                        <a:t>Aluno 4: Ten</a:t>
                      </a:r>
                      <a:r>
                        <a:rPr lang="en-US" altLang="en-GB" sz="1000" b="1" kern="1400" dirty="0">
                          <a:solidFill>
                            <a:srgbClr val="000000"/>
                          </a:solidFill>
                          <a:effectLst/>
                          <a:latin typeface="Calibri" panose="020F0502020204030204"/>
                        </a:rPr>
                        <a:t>i</a:t>
                      </a:r>
                    </a:p>
                  </a:txBody>
                  <a:tcPr marL="93977" marR="93977" marT="46988" marB="4698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10000"/>
                  </a:ext>
                </a:extLst>
              </a:tr>
              <a:tr h="418315">
                <a:tc>
                  <a:txBody>
                    <a:bodyPr/>
                    <a:lstStyle/>
                    <a:p>
                      <a:pPr marR="0" indent="0" algn="ctr" rtl="0">
                        <a:lnSpc>
                          <a:spcPct val="119000"/>
                        </a:lnSpc>
                        <a:spcBef>
                          <a:spcPts val="0"/>
                        </a:spcBef>
                        <a:spcAft>
                          <a:spcPts val="600"/>
                        </a:spcAft>
                      </a:pPr>
                      <a:r>
                        <a:rPr lang="en-GB" sz="1000" b="1" kern="1400">
                          <a:solidFill>
                            <a:srgbClr val="000000"/>
                          </a:solidFill>
                          <a:effectLst/>
                          <a:latin typeface="Calibri" panose="020F0502020204030204"/>
                        </a:rPr>
                        <a:t> </a:t>
                      </a:r>
                      <a:endParaRPr lang="en-GB" sz="1000" kern="1400">
                        <a:solidFill>
                          <a:srgbClr val="000000"/>
                        </a:solidFill>
                        <a:effectLst/>
                        <a:latin typeface="Calibri" panose="020F0502020204030204"/>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lang="en-GB" sz="1000" b="1" kern="1400">
                          <a:solidFill>
                            <a:srgbClr val="000000"/>
                          </a:solidFill>
                          <a:effectLst/>
                          <a:latin typeface="Calibri" panose="020F0502020204030204"/>
                        </a:rPr>
                        <a:t> </a:t>
                      </a:r>
                      <a:endParaRPr lang="en-GB" sz="1000" kern="1400">
                        <a:solidFill>
                          <a:srgbClr val="000000"/>
                        </a:solidFill>
                        <a:effectLst/>
                        <a:latin typeface="Calibri" panose="020F0502020204030204"/>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lang="en-GB" sz="1000" b="1" kern="1400" dirty="0">
                          <a:solidFill>
                            <a:srgbClr val="000000"/>
                          </a:solidFill>
                          <a:effectLst/>
                          <a:latin typeface="Calibri" panose="020F0502020204030204"/>
                        </a:rPr>
                        <a:t>TR</a:t>
                      </a:r>
                      <a:endParaRPr lang="en-GB" sz="1000" kern="1400" dirty="0">
                        <a:solidFill>
                          <a:srgbClr val="000000"/>
                        </a:solidFill>
                        <a:effectLst/>
                        <a:latin typeface="Calibri" panose="020F0502020204030204"/>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lang="en-GB" sz="1000" b="1" kern="1400" dirty="0">
                          <a:solidFill>
                            <a:srgbClr val="000000"/>
                          </a:solidFill>
                          <a:effectLst/>
                          <a:latin typeface="Calibri" panose="020F0502020204030204"/>
                        </a:rPr>
                        <a:t>CR</a:t>
                      </a:r>
                      <a:endParaRPr lang="en-GB" sz="1000" kern="1400" dirty="0">
                        <a:solidFill>
                          <a:srgbClr val="000000"/>
                        </a:solidFill>
                        <a:effectLst/>
                        <a:latin typeface="Calibri" panose="020F0502020204030204"/>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lang="en-GB" sz="1000" b="1" kern="1400" dirty="0">
                          <a:solidFill>
                            <a:srgbClr val="000000"/>
                          </a:solidFill>
                          <a:effectLst/>
                          <a:latin typeface="Calibri" panose="020F0502020204030204"/>
                        </a:rPr>
                        <a:t>TR</a:t>
                      </a:r>
                      <a:endParaRPr lang="en-GB" sz="1000" kern="1400" dirty="0">
                        <a:solidFill>
                          <a:srgbClr val="000000"/>
                        </a:solidFill>
                        <a:effectLst/>
                        <a:latin typeface="Calibri" panose="020F0502020204030204"/>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lang="en-GB" sz="1000" b="1" kern="1400" dirty="0">
                          <a:solidFill>
                            <a:srgbClr val="000000"/>
                          </a:solidFill>
                          <a:effectLst/>
                          <a:latin typeface="Calibri" panose="020F0502020204030204"/>
                        </a:rPr>
                        <a:t>CR</a:t>
                      </a:r>
                      <a:endParaRPr lang="en-GB" sz="1000" kern="1400" dirty="0">
                        <a:solidFill>
                          <a:srgbClr val="000000"/>
                        </a:solidFill>
                        <a:effectLst/>
                        <a:latin typeface="Calibri" panose="020F0502020204030204"/>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lang="en-GB" sz="1000" b="1" kern="1400" dirty="0">
                          <a:solidFill>
                            <a:srgbClr val="000000"/>
                          </a:solidFill>
                          <a:effectLst/>
                          <a:latin typeface="Calibri" panose="020F0502020204030204"/>
                        </a:rPr>
                        <a:t>TR</a:t>
                      </a:r>
                      <a:endParaRPr lang="en-GB" sz="1000" kern="1400" dirty="0">
                        <a:solidFill>
                          <a:srgbClr val="000000"/>
                        </a:solidFill>
                        <a:effectLst/>
                        <a:latin typeface="Calibri" panose="020F0502020204030204"/>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lang="en-GB" sz="1000" b="1" kern="1400" dirty="0">
                          <a:solidFill>
                            <a:srgbClr val="000000"/>
                          </a:solidFill>
                          <a:effectLst/>
                          <a:latin typeface="Calibri" panose="020F0502020204030204"/>
                        </a:rPr>
                        <a:t>CR</a:t>
                      </a:r>
                      <a:endParaRPr lang="en-GB" sz="1000" kern="1400" dirty="0">
                        <a:solidFill>
                          <a:srgbClr val="000000"/>
                        </a:solidFill>
                        <a:effectLst/>
                        <a:latin typeface="Calibri" panose="020F0502020204030204"/>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lang="en-GB" sz="1000" b="1" kern="1400" dirty="0">
                          <a:solidFill>
                            <a:srgbClr val="000000"/>
                          </a:solidFill>
                          <a:effectLst/>
                          <a:latin typeface="Calibri" panose="020F0502020204030204"/>
                        </a:rPr>
                        <a:t>TR</a:t>
                      </a:r>
                      <a:endParaRPr lang="en-GB" sz="1000" kern="1400" dirty="0">
                        <a:solidFill>
                          <a:srgbClr val="000000"/>
                        </a:solidFill>
                        <a:effectLst/>
                        <a:latin typeface="Calibri" panose="020F0502020204030204"/>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lnSpc>
                          <a:spcPct val="119000"/>
                        </a:lnSpc>
                        <a:spcBef>
                          <a:spcPts val="0"/>
                        </a:spcBef>
                        <a:spcAft>
                          <a:spcPts val="600"/>
                        </a:spcAft>
                      </a:pPr>
                      <a:r>
                        <a:rPr lang="en-GB" sz="1000" b="1" kern="1400" dirty="0">
                          <a:solidFill>
                            <a:srgbClr val="000000"/>
                          </a:solidFill>
                          <a:effectLst/>
                          <a:latin typeface="Calibri" panose="020F0502020204030204"/>
                        </a:rPr>
                        <a:t>CR</a:t>
                      </a:r>
                      <a:endParaRPr lang="en-GB" sz="1000" kern="1400" dirty="0">
                        <a:solidFill>
                          <a:srgbClr val="000000"/>
                        </a:solidFill>
                        <a:effectLst/>
                        <a:latin typeface="Calibri" panose="020F0502020204030204"/>
                      </a:endParaRPr>
                    </a:p>
                  </a:txBody>
                  <a:tcPr marL="37591" marR="37591" marT="37591" marB="3759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49098">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1</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X</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49098">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2</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X</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49098">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3</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X</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X</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dirty="0">
                          <a:solidFill>
                            <a:srgbClr val="000000"/>
                          </a:solidFill>
                          <a:effectLst/>
                          <a:latin typeface="Calibri" panose="020F0502020204030204"/>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X</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49098">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4</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X</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X</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49098">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5</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X</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49098">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6</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X</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a:solidFill>
                            <a:srgbClr val="000000"/>
                          </a:solidFill>
                          <a:effectLst/>
                          <a:latin typeface="Calibri" panose="020F0502020204030204"/>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l" rtl="0">
                        <a:lnSpc>
                          <a:spcPct val="119000"/>
                        </a:lnSpc>
                        <a:spcBef>
                          <a:spcPts val="0"/>
                        </a:spcBef>
                        <a:spcAft>
                          <a:spcPts val="600"/>
                        </a:spcAft>
                      </a:pPr>
                      <a:r>
                        <a:rPr lang="en-GB" sz="1000" kern="1400" dirty="0">
                          <a:solidFill>
                            <a:srgbClr val="000000"/>
                          </a:solidFill>
                          <a:effectLst/>
                          <a:latin typeface="Calibri" panose="020F0502020204030204"/>
                        </a:rPr>
                        <a:t> </a:t>
                      </a:r>
                    </a:p>
                  </a:txBody>
                  <a:tcPr marL="37591" marR="37591" marT="37591" marB="37591">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
        <p:nvSpPr>
          <p:cNvPr id="6" name="Control 1"/>
          <p:cNvSpPr>
            <a:spLocks noChangeArrowheads="1" noChangeShapeType="1"/>
          </p:cNvSpPr>
          <p:nvPr/>
        </p:nvSpPr>
        <p:spPr bwMode="auto">
          <a:xfrm>
            <a:off x="698500" y="6008064"/>
            <a:ext cx="8537575" cy="598731"/>
          </a:xfrm>
          <a:prstGeom prst="rect">
            <a:avLst/>
          </a:prstGeom>
          <a:noFill/>
          <a:ln>
            <a:noFill/>
          </a:ln>
          <a:effectLst/>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lstStyle/>
          <a:p>
            <a:r>
              <a:rPr lang="en-GB" sz="1300" dirty="0"/>
              <a:t>Comentários:</a:t>
            </a:r>
          </a:p>
          <a:p>
            <a:r>
              <a:rPr lang="en-GB" sz="1300" dirty="0"/>
              <a:t>Rory é bom em raciocínio - deu muitas razões para suas ideias, mas não perguntou a ninguém mais. Rory é dominante, não dá muito espaço para os outros falarem. Luca disse 'Por quê?' quando Teni disse algo, mas não explicou. Teni respondeu e deu uma razão.</a:t>
            </a:r>
            <a:r>
              <a:rPr lang="en-GB" dirty="0"/>
              <a:t> </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6179941" y="3210440"/>
            <a:ext cx="1063798" cy="307340"/>
          </a:xfrm>
          <a:prstGeom prst="rect">
            <a:avLst/>
          </a:prstGeom>
        </p:spPr>
        <p:txBody>
          <a:bodyPr vert="horz" wrap="square" lIns="0" tIns="0" rIns="0" bIns="0" rtlCol="0">
            <a:spAutoFit/>
          </a:bodyPr>
          <a:lstStyle/>
          <a:p>
            <a:pPr marL="12700">
              <a:lnSpc>
                <a:spcPct val="100000"/>
              </a:lnSpc>
            </a:pPr>
            <a:r>
              <a:rPr sz="1000" b="1" dirty="0">
                <a:latin typeface="Arial" panose="020B0604020202020204"/>
                <a:cs typeface="Arial" panose="020B0604020202020204"/>
              </a:rPr>
              <a:t>Nomes dos Alunos</a:t>
            </a:r>
          </a:p>
        </p:txBody>
      </p:sp>
      <p:sp>
        <p:nvSpPr>
          <p:cNvPr id="3" name="object 3"/>
          <p:cNvSpPr txBox="1"/>
          <p:nvPr/>
        </p:nvSpPr>
        <p:spPr>
          <a:xfrm>
            <a:off x="7783864" y="3210440"/>
            <a:ext cx="275136" cy="153888"/>
          </a:xfrm>
          <a:prstGeom prst="rect">
            <a:avLst/>
          </a:prstGeom>
        </p:spPr>
        <p:txBody>
          <a:bodyPr vert="horz" wrap="square" lIns="0" tIns="0" rIns="0" bIns="0" rtlCol="0">
            <a:spAutoFit/>
          </a:bodyPr>
          <a:lstStyle/>
          <a:p>
            <a:pPr marL="12700">
              <a:lnSpc>
                <a:spcPct val="100000"/>
              </a:lnSpc>
            </a:pPr>
            <a:r>
              <a:rPr lang="en-US" sz="1000" b="1" dirty="0">
                <a:latin typeface="Arial" panose="020B0604020202020204"/>
                <a:cs typeface="Arial" panose="020B0604020202020204"/>
              </a:rPr>
              <a:t>D</a:t>
            </a:r>
            <a:endParaRPr sz="1000" dirty="0">
              <a:latin typeface="Arial" panose="020B0604020202020204"/>
              <a:cs typeface="Arial" panose="020B0604020202020204"/>
            </a:endParaRPr>
          </a:p>
        </p:txBody>
      </p:sp>
      <p:sp>
        <p:nvSpPr>
          <p:cNvPr id="4" name="object 4"/>
          <p:cNvSpPr txBox="1"/>
          <p:nvPr/>
        </p:nvSpPr>
        <p:spPr>
          <a:xfrm>
            <a:off x="8703474" y="3210440"/>
            <a:ext cx="452597" cy="153888"/>
          </a:xfrm>
          <a:prstGeom prst="rect">
            <a:avLst/>
          </a:prstGeom>
        </p:spPr>
        <p:txBody>
          <a:bodyPr vert="horz" wrap="square" lIns="0" tIns="0" rIns="0" bIns="0" rtlCol="0">
            <a:spAutoFit/>
          </a:bodyPr>
          <a:lstStyle/>
          <a:p>
            <a:pPr marL="12700">
              <a:lnSpc>
                <a:spcPct val="100000"/>
              </a:lnSpc>
            </a:pPr>
            <a:r>
              <a:rPr lang="en-US" sz="1000" dirty="0">
                <a:latin typeface="Arial" panose="020B0604020202020204"/>
                <a:cs typeface="Arial" panose="020B0604020202020204"/>
              </a:rPr>
              <a:t>DI</a:t>
            </a:r>
            <a:endParaRPr sz="1000" dirty="0">
              <a:latin typeface="Arial" panose="020B0604020202020204"/>
              <a:cs typeface="Arial" panose="020B0604020202020204"/>
            </a:endParaRPr>
          </a:p>
        </p:txBody>
      </p:sp>
      <p:sp>
        <p:nvSpPr>
          <p:cNvPr id="5" name="object 5"/>
          <p:cNvSpPr txBox="1"/>
          <p:nvPr/>
        </p:nvSpPr>
        <p:spPr>
          <a:xfrm>
            <a:off x="9156700" y="3124200"/>
            <a:ext cx="1106805" cy="553998"/>
          </a:xfrm>
          <a:prstGeom prst="rect">
            <a:avLst/>
          </a:prstGeom>
        </p:spPr>
        <p:txBody>
          <a:bodyPr vert="horz" wrap="square" lIns="0" tIns="0" rIns="0" bIns="0" rtlCol="0">
            <a:spAutoFit/>
          </a:bodyPr>
          <a:lstStyle/>
          <a:p>
            <a:pPr marL="106363" marR="5080" indent="-11113">
              <a:lnSpc>
                <a:spcPct val="120000"/>
              </a:lnSpc>
            </a:pPr>
            <a:r>
              <a:rPr sz="1000" b="1" dirty="0">
                <a:latin typeface="Arial" panose="020B0604020202020204"/>
                <a:cs typeface="Arial" panose="020B0604020202020204"/>
              </a:rPr>
              <a:t>Classificação da </a:t>
            </a:r>
            <a:r>
              <a:rPr lang="en-US" sz="1000" b="1" dirty="0" err="1">
                <a:latin typeface="Arial" panose="020B0604020202020204"/>
                <a:cs typeface="Arial" panose="020B0604020202020204"/>
              </a:rPr>
              <a:t>p</a:t>
            </a:r>
            <a:r>
              <a:rPr sz="1000" b="1" dirty="0" err="1">
                <a:latin typeface="Arial" panose="020B0604020202020204"/>
                <a:cs typeface="Arial" panose="020B0604020202020204"/>
              </a:rPr>
              <a:t>articipação</a:t>
            </a:r>
            <a:r>
              <a:rPr lang="en-US" sz="1000" b="1" dirty="0">
                <a:latin typeface="Arial" panose="020B0604020202020204"/>
                <a:cs typeface="Arial" panose="020B0604020202020204"/>
              </a:rPr>
              <a:t> g</a:t>
            </a:r>
            <a:r>
              <a:rPr sz="1000" b="1" dirty="0">
                <a:latin typeface="Arial" panose="020B0604020202020204"/>
                <a:cs typeface="Arial" panose="020B0604020202020204"/>
              </a:rPr>
              <a:t>e</a:t>
            </a:r>
            <a:r>
              <a:rPr lang="en-US" sz="1000" b="1" dirty="0">
                <a:latin typeface="Arial" panose="020B0604020202020204"/>
                <a:cs typeface="Arial" panose="020B0604020202020204"/>
              </a:rPr>
              <a:t>neral</a:t>
            </a:r>
            <a:endParaRPr sz="1000" b="1" dirty="0">
              <a:latin typeface="Arial" panose="020B0604020202020204"/>
              <a:cs typeface="Arial" panose="020B0604020202020204"/>
            </a:endParaRPr>
          </a:p>
        </p:txBody>
      </p:sp>
      <p:sp>
        <p:nvSpPr>
          <p:cNvPr id="6" name="object 6"/>
          <p:cNvSpPr/>
          <p:nvPr/>
        </p:nvSpPr>
        <p:spPr>
          <a:xfrm>
            <a:off x="5784984" y="3038736"/>
            <a:ext cx="1691639" cy="0"/>
          </a:xfrm>
          <a:custGeom>
            <a:avLst/>
            <a:gdLst/>
            <a:ahLst/>
            <a:cxnLst/>
            <a:rect l="l" t="t" r="r" b="b"/>
            <a:pathLst>
              <a:path w="1691640">
                <a:moveTo>
                  <a:pt x="0" y="0"/>
                </a:moveTo>
                <a:lnTo>
                  <a:pt x="1691639" y="0"/>
                </a:lnTo>
              </a:path>
            </a:pathLst>
          </a:custGeom>
          <a:ln w="6096">
            <a:solidFill>
              <a:srgbClr val="000000"/>
            </a:solidFill>
          </a:ln>
        </p:spPr>
        <p:txBody>
          <a:bodyPr wrap="square" lIns="0" tIns="0" rIns="0" bIns="0" rtlCol="0"/>
          <a:lstStyle/>
          <a:p>
            <a:endParaRPr/>
          </a:p>
        </p:txBody>
      </p:sp>
      <p:sp>
        <p:nvSpPr>
          <p:cNvPr id="7" name="object 7"/>
          <p:cNvSpPr/>
          <p:nvPr/>
        </p:nvSpPr>
        <p:spPr>
          <a:xfrm>
            <a:off x="7476624" y="3038736"/>
            <a:ext cx="6350" cy="0"/>
          </a:xfrm>
          <a:custGeom>
            <a:avLst/>
            <a:gdLst/>
            <a:ahLst/>
            <a:cxnLst/>
            <a:rect l="l" t="t" r="r" b="b"/>
            <a:pathLst>
              <a:path w="6350">
                <a:moveTo>
                  <a:pt x="0" y="0"/>
                </a:moveTo>
                <a:lnTo>
                  <a:pt x="6096" y="0"/>
                </a:lnTo>
              </a:path>
            </a:pathLst>
          </a:custGeom>
          <a:ln w="6096">
            <a:solidFill>
              <a:srgbClr val="000000"/>
            </a:solidFill>
          </a:ln>
        </p:spPr>
        <p:txBody>
          <a:bodyPr wrap="square" lIns="0" tIns="0" rIns="0" bIns="0" rtlCol="0"/>
          <a:lstStyle/>
          <a:p>
            <a:endParaRPr/>
          </a:p>
        </p:txBody>
      </p:sp>
      <p:sp>
        <p:nvSpPr>
          <p:cNvPr id="8" name="object 8"/>
          <p:cNvSpPr/>
          <p:nvPr/>
        </p:nvSpPr>
        <p:spPr>
          <a:xfrm>
            <a:off x="7463844" y="3035688"/>
            <a:ext cx="862965" cy="0"/>
          </a:xfrm>
          <a:custGeom>
            <a:avLst/>
            <a:gdLst/>
            <a:ahLst/>
            <a:cxnLst/>
            <a:rect l="l" t="t" r="r" b="b"/>
            <a:pathLst>
              <a:path w="862965">
                <a:moveTo>
                  <a:pt x="0" y="0"/>
                </a:moveTo>
                <a:lnTo>
                  <a:pt x="862583" y="0"/>
                </a:lnTo>
              </a:path>
            </a:pathLst>
          </a:custGeom>
          <a:ln w="6096">
            <a:solidFill>
              <a:srgbClr val="000000"/>
            </a:solidFill>
          </a:ln>
        </p:spPr>
        <p:txBody>
          <a:bodyPr wrap="square" lIns="0" tIns="0" rIns="0" bIns="0" rtlCol="0"/>
          <a:lstStyle/>
          <a:p>
            <a:endParaRPr/>
          </a:p>
        </p:txBody>
      </p:sp>
      <p:sp>
        <p:nvSpPr>
          <p:cNvPr id="9" name="object 9"/>
          <p:cNvSpPr/>
          <p:nvPr/>
        </p:nvSpPr>
        <p:spPr>
          <a:xfrm>
            <a:off x="8345303" y="3038736"/>
            <a:ext cx="6350" cy="0"/>
          </a:xfrm>
          <a:custGeom>
            <a:avLst/>
            <a:gdLst/>
            <a:ahLst/>
            <a:cxnLst/>
            <a:rect l="l" t="t" r="r" b="b"/>
            <a:pathLst>
              <a:path w="6350">
                <a:moveTo>
                  <a:pt x="0" y="0"/>
                </a:moveTo>
                <a:lnTo>
                  <a:pt x="6096" y="0"/>
                </a:lnTo>
              </a:path>
            </a:pathLst>
          </a:custGeom>
          <a:ln w="6096">
            <a:solidFill>
              <a:srgbClr val="000000"/>
            </a:solidFill>
          </a:ln>
        </p:spPr>
        <p:txBody>
          <a:bodyPr wrap="square" lIns="0" tIns="0" rIns="0" bIns="0" rtlCol="0"/>
          <a:lstStyle/>
          <a:p>
            <a:endParaRPr/>
          </a:p>
        </p:txBody>
      </p:sp>
      <p:sp>
        <p:nvSpPr>
          <p:cNvPr id="10" name="object 10"/>
          <p:cNvSpPr/>
          <p:nvPr/>
        </p:nvSpPr>
        <p:spPr>
          <a:xfrm>
            <a:off x="8351399" y="3038736"/>
            <a:ext cx="805180" cy="0"/>
          </a:xfrm>
          <a:custGeom>
            <a:avLst/>
            <a:gdLst/>
            <a:ahLst/>
            <a:cxnLst/>
            <a:rect l="l" t="t" r="r" b="b"/>
            <a:pathLst>
              <a:path w="805179">
                <a:moveTo>
                  <a:pt x="0" y="0"/>
                </a:moveTo>
                <a:lnTo>
                  <a:pt x="804672" y="0"/>
                </a:lnTo>
              </a:path>
            </a:pathLst>
          </a:custGeom>
          <a:ln w="6096">
            <a:solidFill>
              <a:srgbClr val="000000"/>
            </a:solidFill>
          </a:ln>
        </p:spPr>
        <p:txBody>
          <a:bodyPr wrap="square" lIns="0" tIns="0" rIns="0" bIns="0" rtlCol="0"/>
          <a:lstStyle/>
          <a:p>
            <a:endParaRPr/>
          </a:p>
        </p:txBody>
      </p:sp>
      <p:sp>
        <p:nvSpPr>
          <p:cNvPr id="11" name="object 11"/>
          <p:cNvSpPr/>
          <p:nvPr/>
        </p:nvSpPr>
        <p:spPr>
          <a:xfrm>
            <a:off x="9156071" y="3038736"/>
            <a:ext cx="6350" cy="0"/>
          </a:xfrm>
          <a:custGeom>
            <a:avLst/>
            <a:gdLst/>
            <a:ahLst/>
            <a:cxnLst/>
            <a:rect l="l" t="t" r="r" b="b"/>
            <a:pathLst>
              <a:path w="6350">
                <a:moveTo>
                  <a:pt x="0" y="0"/>
                </a:moveTo>
                <a:lnTo>
                  <a:pt x="6096" y="0"/>
                </a:lnTo>
              </a:path>
            </a:pathLst>
          </a:custGeom>
          <a:ln w="6096">
            <a:solidFill>
              <a:srgbClr val="000000"/>
            </a:solidFill>
          </a:ln>
        </p:spPr>
        <p:txBody>
          <a:bodyPr wrap="square" lIns="0" tIns="0" rIns="0" bIns="0" rtlCol="0"/>
          <a:lstStyle/>
          <a:p>
            <a:endParaRPr/>
          </a:p>
        </p:txBody>
      </p:sp>
      <p:sp>
        <p:nvSpPr>
          <p:cNvPr id="12" name="object 12"/>
          <p:cNvSpPr/>
          <p:nvPr/>
        </p:nvSpPr>
        <p:spPr>
          <a:xfrm>
            <a:off x="9162167" y="3038736"/>
            <a:ext cx="1198245" cy="0"/>
          </a:xfrm>
          <a:custGeom>
            <a:avLst/>
            <a:gdLst/>
            <a:ahLst/>
            <a:cxnLst/>
            <a:rect l="l" t="t" r="r" b="b"/>
            <a:pathLst>
              <a:path w="1198245">
                <a:moveTo>
                  <a:pt x="0" y="0"/>
                </a:moveTo>
                <a:lnTo>
                  <a:pt x="1197864" y="0"/>
                </a:lnTo>
              </a:path>
            </a:pathLst>
          </a:custGeom>
          <a:ln w="6096">
            <a:solidFill>
              <a:srgbClr val="000000"/>
            </a:solidFill>
          </a:ln>
        </p:spPr>
        <p:txBody>
          <a:bodyPr wrap="square" lIns="0" tIns="0" rIns="0" bIns="0" rtlCol="0"/>
          <a:lstStyle/>
          <a:p>
            <a:endParaRPr/>
          </a:p>
        </p:txBody>
      </p:sp>
      <p:sp>
        <p:nvSpPr>
          <p:cNvPr id="13" name="object 13"/>
          <p:cNvSpPr/>
          <p:nvPr/>
        </p:nvSpPr>
        <p:spPr>
          <a:xfrm>
            <a:off x="10360031" y="3038736"/>
            <a:ext cx="6350" cy="0"/>
          </a:xfrm>
          <a:custGeom>
            <a:avLst/>
            <a:gdLst/>
            <a:ahLst/>
            <a:cxnLst/>
            <a:rect l="l" t="t" r="r" b="b"/>
            <a:pathLst>
              <a:path w="6350">
                <a:moveTo>
                  <a:pt x="0" y="0"/>
                </a:moveTo>
                <a:lnTo>
                  <a:pt x="6096" y="0"/>
                </a:lnTo>
              </a:path>
            </a:pathLst>
          </a:custGeom>
          <a:ln w="6096">
            <a:solidFill>
              <a:srgbClr val="000000"/>
            </a:solidFill>
          </a:ln>
        </p:spPr>
        <p:txBody>
          <a:bodyPr wrap="square" lIns="0" tIns="0" rIns="0" bIns="0" rtlCol="0"/>
          <a:lstStyle/>
          <a:p>
            <a:endParaRPr/>
          </a:p>
        </p:txBody>
      </p:sp>
      <p:sp>
        <p:nvSpPr>
          <p:cNvPr id="14" name="object 14"/>
          <p:cNvSpPr/>
          <p:nvPr/>
        </p:nvSpPr>
        <p:spPr>
          <a:xfrm>
            <a:off x="5784984" y="3654432"/>
            <a:ext cx="1691639" cy="0"/>
          </a:xfrm>
          <a:custGeom>
            <a:avLst/>
            <a:gdLst/>
            <a:ahLst/>
            <a:cxnLst/>
            <a:rect l="l" t="t" r="r" b="b"/>
            <a:pathLst>
              <a:path w="1691640">
                <a:moveTo>
                  <a:pt x="0" y="0"/>
                </a:moveTo>
                <a:lnTo>
                  <a:pt x="1691639" y="0"/>
                </a:lnTo>
              </a:path>
            </a:pathLst>
          </a:custGeom>
          <a:ln w="6096">
            <a:solidFill>
              <a:srgbClr val="000000"/>
            </a:solidFill>
          </a:ln>
        </p:spPr>
        <p:txBody>
          <a:bodyPr wrap="square" lIns="0" tIns="0" rIns="0" bIns="0" rtlCol="0"/>
          <a:lstStyle/>
          <a:p>
            <a:endParaRPr/>
          </a:p>
        </p:txBody>
      </p:sp>
      <p:sp>
        <p:nvSpPr>
          <p:cNvPr id="15" name="object 15"/>
          <p:cNvSpPr/>
          <p:nvPr/>
        </p:nvSpPr>
        <p:spPr>
          <a:xfrm>
            <a:off x="7482720" y="3654432"/>
            <a:ext cx="862965" cy="0"/>
          </a:xfrm>
          <a:custGeom>
            <a:avLst/>
            <a:gdLst/>
            <a:ahLst/>
            <a:cxnLst/>
            <a:rect l="l" t="t" r="r" b="b"/>
            <a:pathLst>
              <a:path w="862965">
                <a:moveTo>
                  <a:pt x="0" y="0"/>
                </a:moveTo>
                <a:lnTo>
                  <a:pt x="862583" y="0"/>
                </a:lnTo>
              </a:path>
            </a:pathLst>
          </a:custGeom>
          <a:ln w="6096">
            <a:solidFill>
              <a:srgbClr val="000000"/>
            </a:solidFill>
          </a:ln>
        </p:spPr>
        <p:txBody>
          <a:bodyPr wrap="square" lIns="0" tIns="0" rIns="0" bIns="0" rtlCol="0"/>
          <a:lstStyle/>
          <a:p>
            <a:endParaRPr/>
          </a:p>
        </p:txBody>
      </p:sp>
      <p:sp>
        <p:nvSpPr>
          <p:cNvPr id="16" name="object 16"/>
          <p:cNvSpPr/>
          <p:nvPr/>
        </p:nvSpPr>
        <p:spPr>
          <a:xfrm>
            <a:off x="8351399" y="3654432"/>
            <a:ext cx="805180" cy="0"/>
          </a:xfrm>
          <a:custGeom>
            <a:avLst/>
            <a:gdLst/>
            <a:ahLst/>
            <a:cxnLst/>
            <a:rect l="l" t="t" r="r" b="b"/>
            <a:pathLst>
              <a:path w="805179">
                <a:moveTo>
                  <a:pt x="0" y="0"/>
                </a:moveTo>
                <a:lnTo>
                  <a:pt x="804672" y="0"/>
                </a:lnTo>
              </a:path>
            </a:pathLst>
          </a:custGeom>
          <a:ln w="6096">
            <a:solidFill>
              <a:srgbClr val="000000"/>
            </a:solidFill>
          </a:ln>
        </p:spPr>
        <p:txBody>
          <a:bodyPr wrap="square" lIns="0" tIns="0" rIns="0" bIns="0" rtlCol="0"/>
          <a:lstStyle/>
          <a:p>
            <a:endParaRPr/>
          </a:p>
        </p:txBody>
      </p:sp>
      <p:sp>
        <p:nvSpPr>
          <p:cNvPr id="17" name="object 17"/>
          <p:cNvSpPr/>
          <p:nvPr/>
        </p:nvSpPr>
        <p:spPr>
          <a:xfrm>
            <a:off x="9162167" y="3654432"/>
            <a:ext cx="1198245" cy="0"/>
          </a:xfrm>
          <a:custGeom>
            <a:avLst/>
            <a:gdLst/>
            <a:ahLst/>
            <a:cxnLst/>
            <a:rect l="l" t="t" r="r" b="b"/>
            <a:pathLst>
              <a:path w="1198245">
                <a:moveTo>
                  <a:pt x="0" y="0"/>
                </a:moveTo>
                <a:lnTo>
                  <a:pt x="1197864" y="0"/>
                </a:lnTo>
              </a:path>
            </a:pathLst>
          </a:custGeom>
          <a:ln w="6096">
            <a:solidFill>
              <a:srgbClr val="000000"/>
            </a:solidFill>
          </a:ln>
        </p:spPr>
        <p:txBody>
          <a:bodyPr wrap="square" lIns="0" tIns="0" rIns="0" bIns="0" rtlCol="0"/>
          <a:lstStyle/>
          <a:p>
            <a:endParaRPr/>
          </a:p>
        </p:txBody>
      </p:sp>
      <p:sp>
        <p:nvSpPr>
          <p:cNvPr id="18" name="object 18"/>
          <p:cNvSpPr/>
          <p:nvPr/>
        </p:nvSpPr>
        <p:spPr>
          <a:xfrm>
            <a:off x="5784984" y="4065912"/>
            <a:ext cx="1691639" cy="0"/>
          </a:xfrm>
          <a:custGeom>
            <a:avLst/>
            <a:gdLst/>
            <a:ahLst/>
            <a:cxnLst/>
            <a:rect l="l" t="t" r="r" b="b"/>
            <a:pathLst>
              <a:path w="1691640">
                <a:moveTo>
                  <a:pt x="0" y="0"/>
                </a:moveTo>
                <a:lnTo>
                  <a:pt x="1691639" y="0"/>
                </a:lnTo>
              </a:path>
            </a:pathLst>
          </a:custGeom>
          <a:ln w="6096">
            <a:solidFill>
              <a:srgbClr val="000000"/>
            </a:solidFill>
          </a:ln>
        </p:spPr>
        <p:txBody>
          <a:bodyPr wrap="square" lIns="0" tIns="0" rIns="0" bIns="0" rtlCol="0"/>
          <a:lstStyle/>
          <a:p>
            <a:endParaRPr/>
          </a:p>
        </p:txBody>
      </p:sp>
      <p:sp>
        <p:nvSpPr>
          <p:cNvPr id="19" name="object 19"/>
          <p:cNvSpPr/>
          <p:nvPr/>
        </p:nvSpPr>
        <p:spPr>
          <a:xfrm>
            <a:off x="7482720" y="4065912"/>
            <a:ext cx="862965" cy="0"/>
          </a:xfrm>
          <a:custGeom>
            <a:avLst/>
            <a:gdLst/>
            <a:ahLst/>
            <a:cxnLst/>
            <a:rect l="l" t="t" r="r" b="b"/>
            <a:pathLst>
              <a:path w="862965">
                <a:moveTo>
                  <a:pt x="0" y="0"/>
                </a:moveTo>
                <a:lnTo>
                  <a:pt x="862583" y="0"/>
                </a:lnTo>
              </a:path>
            </a:pathLst>
          </a:custGeom>
          <a:ln w="6096">
            <a:solidFill>
              <a:srgbClr val="000000"/>
            </a:solidFill>
          </a:ln>
        </p:spPr>
        <p:txBody>
          <a:bodyPr wrap="square" lIns="0" tIns="0" rIns="0" bIns="0" rtlCol="0"/>
          <a:lstStyle/>
          <a:p>
            <a:endParaRPr/>
          </a:p>
        </p:txBody>
      </p:sp>
      <p:sp>
        <p:nvSpPr>
          <p:cNvPr id="20" name="object 20"/>
          <p:cNvSpPr/>
          <p:nvPr/>
        </p:nvSpPr>
        <p:spPr>
          <a:xfrm>
            <a:off x="8351399" y="4065912"/>
            <a:ext cx="805180" cy="0"/>
          </a:xfrm>
          <a:custGeom>
            <a:avLst/>
            <a:gdLst/>
            <a:ahLst/>
            <a:cxnLst/>
            <a:rect l="l" t="t" r="r" b="b"/>
            <a:pathLst>
              <a:path w="805179">
                <a:moveTo>
                  <a:pt x="0" y="0"/>
                </a:moveTo>
                <a:lnTo>
                  <a:pt x="804672" y="0"/>
                </a:lnTo>
              </a:path>
            </a:pathLst>
          </a:custGeom>
          <a:ln w="6096">
            <a:solidFill>
              <a:srgbClr val="000000"/>
            </a:solidFill>
          </a:ln>
        </p:spPr>
        <p:txBody>
          <a:bodyPr wrap="square" lIns="0" tIns="0" rIns="0" bIns="0" rtlCol="0"/>
          <a:lstStyle/>
          <a:p>
            <a:endParaRPr/>
          </a:p>
        </p:txBody>
      </p:sp>
      <p:sp>
        <p:nvSpPr>
          <p:cNvPr id="21" name="object 21"/>
          <p:cNvSpPr/>
          <p:nvPr/>
        </p:nvSpPr>
        <p:spPr>
          <a:xfrm>
            <a:off x="9162167" y="4065912"/>
            <a:ext cx="1198245" cy="0"/>
          </a:xfrm>
          <a:custGeom>
            <a:avLst/>
            <a:gdLst/>
            <a:ahLst/>
            <a:cxnLst/>
            <a:rect l="l" t="t" r="r" b="b"/>
            <a:pathLst>
              <a:path w="1198245">
                <a:moveTo>
                  <a:pt x="0" y="0"/>
                </a:moveTo>
                <a:lnTo>
                  <a:pt x="1197864" y="0"/>
                </a:lnTo>
              </a:path>
            </a:pathLst>
          </a:custGeom>
          <a:ln w="6096">
            <a:solidFill>
              <a:srgbClr val="000000"/>
            </a:solidFill>
          </a:ln>
        </p:spPr>
        <p:txBody>
          <a:bodyPr wrap="square" lIns="0" tIns="0" rIns="0" bIns="0" rtlCol="0"/>
          <a:lstStyle/>
          <a:p>
            <a:endParaRPr/>
          </a:p>
        </p:txBody>
      </p:sp>
      <p:sp>
        <p:nvSpPr>
          <p:cNvPr id="22" name="object 22"/>
          <p:cNvSpPr/>
          <p:nvPr/>
        </p:nvSpPr>
        <p:spPr>
          <a:xfrm>
            <a:off x="5784984" y="4477392"/>
            <a:ext cx="1691639" cy="0"/>
          </a:xfrm>
          <a:custGeom>
            <a:avLst/>
            <a:gdLst/>
            <a:ahLst/>
            <a:cxnLst/>
            <a:rect l="l" t="t" r="r" b="b"/>
            <a:pathLst>
              <a:path w="1691640">
                <a:moveTo>
                  <a:pt x="0" y="0"/>
                </a:moveTo>
                <a:lnTo>
                  <a:pt x="1691639" y="0"/>
                </a:lnTo>
              </a:path>
            </a:pathLst>
          </a:custGeom>
          <a:ln w="6095">
            <a:solidFill>
              <a:srgbClr val="000000"/>
            </a:solidFill>
          </a:ln>
        </p:spPr>
        <p:txBody>
          <a:bodyPr wrap="square" lIns="0" tIns="0" rIns="0" bIns="0" rtlCol="0"/>
          <a:lstStyle/>
          <a:p>
            <a:endParaRPr/>
          </a:p>
        </p:txBody>
      </p:sp>
      <p:sp>
        <p:nvSpPr>
          <p:cNvPr id="23" name="object 23"/>
          <p:cNvSpPr/>
          <p:nvPr/>
        </p:nvSpPr>
        <p:spPr>
          <a:xfrm>
            <a:off x="7482720" y="4477392"/>
            <a:ext cx="862965" cy="0"/>
          </a:xfrm>
          <a:custGeom>
            <a:avLst/>
            <a:gdLst/>
            <a:ahLst/>
            <a:cxnLst/>
            <a:rect l="l" t="t" r="r" b="b"/>
            <a:pathLst>
              <a:path w="862965">
                <a:moveTo>
                  <a:pt x="0" y="0"/>
                </a:moveTo>
                <a:lnTo>
                  <a:pt x="862583" y="0"/>
                </a:lnTo>
              </a:path>
            </a:pathLst>
          </a:custGeom>
          <a:ln w="6095">
            <a:solidFill>
              <a:srgbClr val="000000"/>
            </a:solidFill>
          </a:ln>
        </p:spPr>
        <p:txBody>
          <a:bodyPr wrap="square" lIns="0" tIns="0" rIns="0" bIns="0" rtlCol="0"/>
          <a:lstStyle/>
          <a:p>
            <a:endParaRPr/>
          </a:p>
        </p:txBody>
      </p:sp>
      <p:sp>
        <p:nvSpPr>
          <p:cNvPr id="24" name="object 24"/>
          <p:cNvSpPr/>
          <p:nvPr/>
        </p:nvSpPr>
        <p:spPr>
          <a:xfrm>
            <a:off x="8351399" y="4477392"/>
            <a:ext cx="805180" cy="0"/>
          </a:xfrm>
          <a:custGeom>
            <a:avLst/>
            <a:gdLst/>
            <a:ahLst/>
            <a:cxnLst/>
            <a:rect l="l" t="t" r="r" b="b"/>
            <a:pathLst>
              <a:path w="805179">
                <a:moveTo>
                  <a:pt x="0" y="0"/>
                </a:moveTo>
                <a:lnTo>
                  <a:pt x="804672" y="0"/>
                </a:lnTo>
              </a:path>
            </a:pathLst>
          </a:custGeom>
          <a:ln w="6095">
            <a:solidFill>
              <a:srgbClr val="000000"/>
            </a:solidFill>
          </a:ln>
        </p:spPr>
        <p:txBody>
          <a:bodyPr wrap="square" lIns="0" tIns="0" rIns="0" bIns="0" rtlCol="0"/>
          <a:lstStyle/>
          <a:p>
            <a:endParaRPr/>
          </a:p>
        </p:txBody>
      </p:sp>
      <p:sp>
        <p:nvSpPr>
          <p:cNvPr id="25" name="object 25"/>
          <p:cNvSpPr/>
          <p:nvPr/>
        </p:nvSpPr>
        <p:spPr>
          <a:xfrm>
            <a:off x="9162167" y="4477392"/>
            <a:ext cx="1198245" cy="0"/>
          </a:xfrm>
          <a:custGeom>
            <a:avLst/>
            <a:gdLst/>
            <a:ahLst/>
            <a:cxnLst/>
            <a:rect l="l" t="t" r="r" b="b"/>
            <a:pathLst>
              <a:path w="1198245">
                <a:moveTo>
                  <a:pt x="0" y="0"/>
                </a:moveTo>
                <a:lnTo>
                  <a:pt x="1197864" y="0"/>
                </a:lnTo>
              </a:path>
            </a:pathLst>
          </a:custGeom>
          <a:ln w="6095">
            <a:solidFill>
              <a:srgbClr val="000000"/>
            </a:solidFill>
          </a:ln>
        </p:spPr>
        <p:txBody>
          <a:bodyPr wrap="square" lIns="0" tIns="0" rIns="0" bIns="0" rtlCol="0"/>
          <a:lstStyle/>
          <a:p>
            <a:endParaRPr/>
          </a:p>
        </p:txBody>
      </p:sp>
      <p:sp>
        <p:nvSpPr>
          <p:cNvPr id="26" name="object 26"/>
          <p:cNvSpPr/>
          <p:nvPr/>
        </p:nvSpPr>
        <p:spPr>
          <a:xfrm>
            <a:off x="5784984" y="4888872"/>
            <a:ext cx="1691639" cy="0"/>
          </a:xfrm>
          <a:custGeom>
            <a:avLst/>
            <a:gdLst/>
            <a:ahLst/>
            <a:cxnLst/>
            <a:rect l="l" t="t" r="r" b="b"/>
            <a:pathLst>
              <a:path w="1691640">
                <a:moveTo>
                  <a:pt x="0" y="0"/>
                </a:moveTo>
                <a:lnTo>
                  <a:pt x="1691639" y="0"/>
                </a:lnTo>
              </a:path>
            </a:pathLst>
          </a:custGeom>
          <a:ln w="6095">
            <a:solidFill>
              <a:srgbClr val="000000"/>
            </a:solidFill>
          </a:ln>
        </p:spPr>
        <p:txBody>
          <a:bodyPr wrap="square" lIns="0" tIns="0" rIns="0" bIns="0" rtlCol="0"/>
          <a:lstStyle/>
          <a:p>
            <a:endParaRPr/>
          </a:p>
        </p:txBody>
      </p:sp>
      <p:sp>
        <p:nvSpPr>
          <p:cNvPr id="27" name="object 27"/>
          <p:cNvSpPr/>
          <p:nvPr/>
        </p:nvSpPr>
        <p:spPr>
          <a:xfrm>
            <a:off x="7482720" y="4888872"/>
            <a:ext cx="862965" cy="0"/>
          </a:xfrm>
          <a:custGeom>
            <a:avLst/>
            <a:gdLst/>
            <a:ahLst/>
            <a:cxnLst/>
            <a:rect l="l" t="t" r="r" b="b"/>
            <a:pathLst>
              <a:path w="862965">
                <a:moveTo>
                  <a:pt x="0" y="0"/>
                </a:moveTo>
                <a:lnTo>
                  <a:pt x="862583" y="0"/>
                </a:lnTo>
              </a:path>
            </a:pathLst>
          </a:custGeom>
          <a:ln w="6095">
            <a:solidFill>
              <a:srgbClr val="000000"/>
            </a:solidFill>
          </a:ln>
        </p:spPr>
        <p:txBody>
          <a:bodyPr wrap="square" lIns="0" tIns="0" rIns="0" bIns="0" rtlCol="0"/>
          <a:lstStyle/>
          <a:p>
            <a:endParaRPr/>
          </a:p>
        </p:txBody>
      </p:sp>
      <p:sp>
        <p:nvSpPr>
          <p:cNvPr id="28" name="object 28"/>
          <p:cNvSpPr/>
          <p:nvPr/>
        </p:nvSpPr>
        <p:spPr>
          <a:xfrm>
            <a:off x="8351399" y="4888872"/>
            <a:ext cx="805180" cy="0"/>
          </a:xfrm>
          <a:custGeom>
            <a:avLst/>
            <a:gdLst/>
            <a:ahLst/>
            <a:cxnLst/>
            <a:rect l="l" t="t" r="r" b="b"/>
            <a:pathLst>
              <a:path w="805179">
                <a:moveTo>
                  <a:pt x="0" y="0"/>
                </a:moveTo>
                <a:lnTo>
                  <a:pt x="804672" y="0"/>
                </a:lnTo>
              </a:path>
            </a:pathLst>
          </a:custGeom>
          <a:ln w="6095">
            <a:solidFill>
              <a:srgbClr val="000000"/>
            </a:solidFill>
          </a:ln>
        </p:spPr>
        <p:txBody>
          <a:bodyPr wrap="square" lIns="0" tIns="0" rIns="0" bIns="0" rtlCol="0"/>
          <a:lstStyle/>
          <a:p>
            <a:endParaRPr/>
          </a:p>
        </p:txBody>
      </p:sp>
      <p:sp>
        <p:nvSpPr>
          <p:cNvPr id="29" name="object 29"/>
          <p:cNvSpPr/>
          <p:nvPr/>
        </p:nvSpPr>
        <p:spPr>
          <a:xfrm>
            <a:off x="9162167" y="4888872"/>
            <a:ext cx="1198245" cy="0"/>
          </a:xfrm>
          <a:custGeom>
            <a:avLst/>
            <a:gdLst/>
            <a:ahLst/>
            <a:cxnLst/>
            <a:rect l="l" t="t" r="r" b="b"/>
            <a:pathLst>
              <a:path w="1198245">
                <a:moveTo>
                  <a:pt x="0" y="0"/>
                </a:moveTo>
                <a:lnTo>
                  <a:pt x="1197864" y="0"/>
                </a:lnTo>
              </a:path>
            </a:pathLst>
          </a:custGeom>
          <a:ln w="6095">
            <a:solidFill>
              <a:srgbClr val="000000"/>
            </a:solidFill>
          </a:ln>
        </p:spPr>
        <p:txBody>
          <a:bodyPr wrap="square" lIns="0" tIns="0" rIns="0" bIns="0" rtlCol="0"/>
          <a:lstStyle/>
          <a:p>
            <a:endParaRPr/>
          </a:p>
        </p:txBody>
      </p:sp>
      <p:sp>
        <p:nvSpPr>
          <p:cNvPr id="30" name="object 30"/>
          <p:cNvSpPr/>
          <p:nvPr/>
        </p:nvSpPr>
        <p:spPr>
          <a:xfrm>
            <a:off x="5781936" y="3035688"/>
            <a:ext cx="0" cy="2268220"/>
          </a:xfrm>
          <a:custGeom>
            <a:avLst/>
            <a:gdLst/>
            <a:ahLst/>
            <a:cxnLst/>
            <a:rect l="l" t="t" r="r" b="b"/>
            <a:pathLst>
              <a:path h="2268220">
                <a:moveTo>
                  <a:pt x="0" y="0"/>
                </a:moveTo>
                <a:lnTo>
                  <a:pt x="0" y="2267712"/>
                </a:lnTo>
              </a:path>
            </a:pathLst>
          </a:custGeom>
          <a:ln w="6096">
            <a:solidFill>
              <a:srgbClr val="000000"/>
            </a:solidFill>
          </a:ln>
        </p:spPr>
        <p:txBody>
          <a:bodyPr wrap="square" lIns="0" tIns="0" rIns="0" bIns="0" rtlCol="0"/>
          <a:lstStyle/>
          <a:p>
            <a:endParaRPr/>
          </a:p>
        </p:txBody>
      </p:sp>
      <p:sp>
        <p:nvSpPr>
          <p:cNvPr id="31" name="object 31"/>
          <p:cNvSpPr/>
          <p:nvPr/>
        </p:nvSpPr>
        <p:spPr>
          <a:xfrm>
            <a:off x="5784984" y="5300352"/>
            <a:ext cx="1691639" cy="0"/>
          </a:xfrm>
          <a:custGeom>
            <a:avLst/>
            <a:gdLst/>
            <a:ahLst/>
            <a:cxnLst/>
            <a:rect l="l" t="t" r="r" b="b"/>
            <a:pathLst>
              <a:path w="1691640">
                <a:moveTo>
                  <a:pt x="0" y="0"/>
                </a:moveTo>
                <a:lnTo>
                  <a:pt x="1691639" y="0"/>
                </a:lnTo>
              </a:path>
            </a:pathLst>
          </a:custGeom>
          <a:ln w="6095">
            <a:solidFill>
              <a:srgbClr val="000000"/>
            </a:solidFill>
          </a:ln>
        </p:spPr>
        <p:txBody>
          <a:bodyPr wrap="square" lIns="0" tIns="0" rIns="0" bIns="0" rtlCol="0"/>
          <a:lstStyle/>
          <a:p>
            <a:endParaRPr/>
          </a:p>
        </p:txBody>
      </p:sp>
      <p:sp>
        <p:nvSpPr>
          <p:cNvPr id="32" name="object 32"/>
          <p:cNvSpPr/>
          <p:nvPr/>
        </p:nvSpPr>
        <p:spPr>
          <a:xfrm>
            <a:off x="7479672" y="3041784"/>
            <a:ext cx="0" cy="2261870"/>
          </a:xfrm>
          <a:custGeom>
            <a:avLst/>
            <a:gdLst/>
            <a:ahLst/>
            <a:cxnLst/>
            <a:rect l="l" t="t" r="r" b="b"/>
            <a:pathLst>
              <a:path h="2261870">
                <a:moveTo>
                  <a:pt x="0" y="0"/>
                </a:moveTo>
                <a:lnTo>
                  <a:pt x="0" y="2261616"/>
                </a:lnTo>
              </a:path>
            </a:pathLst>
          </a:custGeom>
          <a:ln w="6096">
            <a:solidFill>
              <a:srgbClr val="000000"/>
            </a:solidFill>
          </a:ln>
        </p:spPr>
        <p:txBody>
          <a:bodyPr wrap="square" lIns="0" tIns="0" rIns="0" bIns="0" rtlCol="0"/>
          <a:lstStyle/>
          <a:p>
            <a:endParaRPr/>
          </a:p>
        </p:txBody>
      </p:sp>
      <p:sp>
        <p:nvSpPr>
          <p:cNvPr id="33" name="object 33"/>
          <p:cNvSpPr/>
          <p:nvPr/>
        </p:nvSpPr>
        <p:spPr>
          <a:xfrm>
            <a:off x="7482720" y="5300352"/>
            <a:ext cx="862965" cy="0"/>
          </a:xfrm>
          <a:custGeom>
            <a:avLst/>
            <a:gdLst/>
            <a:ahLst/>
            <a:cxnLst/>
            <a:rect l="l" t="t" r="r" b="b"/>
            <a:pathLst>
              <a:path w="862965">
                <a:moveTo>
                  <a:pt x="0" y="0"/>
                </a:moveTo>
                <a:lnTo>
                  <a:pt x="862583" y="0"/>
                </a:lnTo>
              </a:path>
            </a:pathLst>
          </a:custGeom>
          <a:ln w="6095">
            <a:solidFill>
              <a:srgbClr val="000000"/>
            </a:solidFill>
          </a:ln>
        </p:spPr>
        <p:txBody>
          <a:bodyPr wrap="square" lIns="0" tIns="0" rIns="0" bIns="0" rtlCol="0"/>
          <a:lstStyle/>
          <a:p>
            <a:endParaRPr/>
          </a:p>
        </p:txBody>
      </p:sp>
      <p:sp>
        <p:nvSpPr>
          <p:cNvPr id="34" name="object 34"/>
          <p:cNvSpPr/>
          <p:nvPr/>
        </p:nvSpPr>
        <p:spPr>
          <a:xfrm>
            <a:off x="8348351" y="3041784"/>
            <a:ext cx="0" cy="2261870"/>
          </a:xfrm>
          <a:custGeom>
            <a:avLst/>
            <a:gdLst/>
            <a:ahLst/>
            <a:cxnLst/>
            <a:rect l="l" t="t" r="r" b="b"/>
            <a:pathLst>
              <a:path h="2261870">
                <a:moveTo>
                  <a:pt x="0" y="0"/>
                </a:moveTo>
                <a:lnTo>
                  <a:pt x="0" y="2261616"/>
                </a:lnTo>
              </a:path>
            </a:pathLst>
          </a:custGeom>
          <a:ln w="6096">
            <a:solidFill>
              <a:srgbClr val="000000"/>
            </a:solidFill>
          </a:ln>
        </p:spPr>
        <p:txBody>
          <a:bodyPr wrap="square" lIns="0" tIns="0" rIns="0" bIns="0" rtlCol="0"/>
          <a:lstStyle/>
          <a:p>
            <a:endParaRPr/>
          </a:p>
        </p:txBody>
      </p:sp>
      <p:sp>
        <p:nvSpPr>
          <p:cNvPr id="35" name="object 35"/>
          <p:cNvSpPr/>
          <p:nvPr/>
        </p:nvSpPr>
        <p:spPr>
          <a:xfrm>
            <a:off x="8351399" y="5300352"/>
            <a:ext cx="805180" cy="0"/>
          </a:xfrm>
          <a:custGeom>
            <a:avLst/>
            <a:gdLst/>
            <a:ahLst/>
            <a:cxnLst/>
            <a:rect l="l" t="t" r="r" b="b"/>
            <a:pathLst>
              <a:path w="805179">
                <a:moveTo>
                  <a:pt x="0" y="0"/>
                </a:moveTo>
                <a:lnTo>
                  <a:pt x="804672" y="0"/>
                </a:lnTo>
              </a:path>
            </a:pathLst>
          </a:custGeom>
          <a:ln w="6095">
            <a:solidFill>
              <a:srgbClr val="000000"/>
            </a:solidFill>
          </a:ln>
        </p:spPr>
        <p:txBody>
          <a:bodyPr wrap="square" lIns="0" tIns="0" rIns="0" bIns="0" rtlCol="0"/>
          <a:lstStyle/>
          <a:p>
            <a:endParaRPr/>
          </a:p>
        </p:txBody>
      </p:sp>
      <p:sp>
        <p:nvSpPr>
          <p:cNvPr id="36" name="object 36"/>
          <p:cNvSpPr/>
          <p:nvPr/>
        </p:nvSpPr>
        <p:spPr>
          <a:xfrm>
            <a:off x="9159119" y="3041784"/>
            <a:ext cx="0" cy="2261870"/>
          </a:xfrm>
          <a:custGeom>
            <a:avLst/>
            <a:gdLst/>
            <a:ahLst/>
            <a:cxnLst/>
            <a:rect l="l" t="t" r="r" b="b"/>
            <a:pathLst>
              <a:path h="2261870">
                <a:moveTo>
                  <a:pt x="0" y="0"/>
                </a:moveTo>
                <a:lnTo>
                  <a:pt x="0" y="2261616"/>
                </a:lnTo>
              </a:path>
            </a:pathLst>
          </a:custGeom>
          <a:ln w="6096">
            <a:solidFill>
              <a:srgbClr val="000000"/>
            </a:solidFill>
          </a:ln>
        </p:spPr>
        <p:txBody>
          <a:bodyPr wrap="square" lIns="0" tIns="0" rIns="0" bIns="0" rtlCol="0"/>
          <a:lstStyle/>
          <a:p>
            <a:endParaRPr/>
          </a:p>
        </p:txBody>
      </p:sp>
      <p:sp>
        <p:nvSpPr>
          <p:cNvPr id="37" name="object 37"/>
          <p:cNvSpPr/>
          <p:nvPr/>
        </p:nvSpPr>
        <p:spPr>
          <a:xfrm>
            <a:off x="9162167" y="5300352"/>
            <a:ext cx="1198245" cy="0"/>
          </a:xfrm>
          <a:custGeom>
            <a:avLst/>
            <a:gdLst/>
            <a:ahLst/>
            <a:cxnLst/>
            <a:rect l="l" t="t" r="r" b="b"/>
            <a:pathLst>
              <a:path w="1198245">
                <a:moveTo>
                  <a:pt x="0" y="0"/>
                </a:moveTo>
                <a:lnTo>
                  <a:pt x="1197864" y="0"/>
                </a:lnTo>
              </a:path>
            </a:pathLst>
          </a:custGeom>
          <a:ln w="6095">
            <a:solidFill>
              <a:srgbClr val="000000"/>
            </a:solidFill>
          </a:ln>
        </p:spPr>
        <p:txBody>
          <a:bodyPr wrap="square" lIns="0" tIns="0" rIns="0" bIns="0" rtlCol="0"/>
          <a:lstStyle/>
          <a:p>
            <a:endParaRPr/>
          </a:p>
        </p:txBody>
      </p:sp>
      <p:sp>
        <p:nvSpPr>
          <p:cNvPr id="38" name="object 38"/>
          <p:cNvSpPr/>
          <p:nvPr/>
        </p:nvSpPr>
        <p:spPr>
          <a:xfrm>
            <a:off x="10363079" y="3035688"/>
            <a:ext cx="0" cy="2268220"/>
          </a:xfrm>
          <a:custGeom>
            <a:avLst/>
            <a:gdLst/>
            <a:ahLst/>
            <a:cxnLst/>
            <a:rect l="l" t="t" r="r" b="b"/>
            <a:pathLst>
              <a:path h="2268220">
                <a:moveTo>
                  <a:pt x="0" y="0"/>
                </a:moveTo>
                <a:lnTo>
                  <a:pt x="0" y="2267712"/>
                </a:lnTo>
              </a:path>
            </a:pathLst>
          </a:custGeom>
          <a:ln w="6096">
            <a:solidFill>
              <a:srgbClr val="000000"/>
            </a:solidFill>
          </a:ln>
        </p:spPr>
        <p:txBody>
          <a:bodyPr wrap="square" lIns="0" tIns="0" rIns="0" bIns="0" rtlCol="0"/>
          <a:lstStyle/>
          <a:p>
            <a:endParaRPr/>
          </a:p>
        </p:txBody>
      </p:sp>
      <p:sp>
        <p:nvSpPr>
          <p:cNvPr id="39" name="object 39"/>
          <p:cNvSpPr/>
          <p:nvPr/>
        </p:nvSpPr>
        <p:spPr>
          <a:xfrm>
            <a:off x="486409" y="770239"/>
            <a:ext cx="4653280" cy="6211585"/>
          </a:xfrm>
          <a:custGeom>
            <a:avLst/>
            <a:gdLst/>
            <a:ahLst/>
            <a:cxnLst/>
            <a:rect l="l" t="t" r="r" b="b"/>
            <a:pathLst>
              <a:path w="4653280" h="6085840">
                <a:moveTo>
                  <a:pt x="0" y="0"/>
                </a:moveTo>
                <a:lnTo>
                  <a:pt x="4653191" y="0"/>
                </a:lnTo>
                <a:lnTo>
                  <a:pt x="4653191" y="6085655"/>
                </a:lnTo>
                <a:lnTo>
                  <a:pt x="0" y="6085655"/>
                </a:lnTo>
                <a:lnTo>
                  <a:pt x="0" y="0"/>
                </a:lnTo>
                <a:close/>
              </a:path>
            </a:pathLst>
          </a:custGeom>
          <a:ln w="31733">
            <a:solidFill>
              <a:srgbClr val="2791A6"/>
            </a:solidFill>
          </a:ln>
        </p:spPr>
        <p:txBody>
          <a:bodyPr wrap="square" lIns="0" tIns="0" rIns="0" bIns="0" rtlCol="0"/>
          <a:lstStyle/>
          <a:p>
            <a:endParaRPr/>
          </a:p>
        </p:txBody>
      </p:sp>
      <p:sp>
        <p:nvSpPr>
          <p:cNvPr id="40" name="object 40"/>
          <p:cNvSpPr txBox="1"/>
          <p:nvPr/>
        </p:nvSpPr>
        <p:spPr>
          <a:xfrm>
            <a:off x="572395" y="861448"/>
            <a:ext cx="4460875" cy="5863144"/>
          </a:xfrm>
          <a:prstGeom prst="rect">
            <a:avLst/>
          </a:prstGeom>
        </p:spPr>
        <p:txBody>
          <a:bodyPr vert="horz" wrap="square" lIns="0" tIns="0" rIns="0" bIns="0" rtlCol="0">
            <a:spAutoFit/>
          </a:bodyPr>
          <a:lstStyle/>
          <a:p>
            <a:pPr marL="12700" algn="just">
              <a:lnSpc>
                <a:spcPct val="100000"/>
              </a:lnSpc>
            </a:pPr>
            <a:r>
              <a:rPr sz="1400" b="1" dirty="0">
                <a:latin typeface="Arial" panose="020B0604020202020204"/>
                <a:cs typeface="Arial" panose="020B0604020202020204"/>
              </a:rPr>
              <a:t>2C: Lista de Verificação para Estudantes Individuais (em Trabalho em Grupo)</a:t>
            </a:r>
          </a:p>
          <a:p>
            <a:pPr marL="12700" algn="just">
              <a:lnSpc>
                <a:spcPct val="120000"/>
              </a:lnSpc>
            </a:pPr>
            <a:endParaRPr lang="en-US" sz="1200" dirty="0">
              <a:latin typeface="Arial" panose="020B0604020202020204"/>
              <a:cs typeface="Arial" panose="020B0604020202020204"/>
            </a:endParaRPr>
          </a:p>
          <a:p>
            <a:pPr marL="12700" algn="just">
              <a:lnSpc>
                <a:spcPct val="120000"/>
              </a:lnSpc>
            </a:pPr>
            <a:r>
              <a:rPr sz="1200" dirty="0" err="1">
                <a:latin typeface="Arial" panose="020B0604020202020204"/>
                <a:cs typeface="Arial" panose="020B0604020202020204"/>
              </a:rPr>
              <a:t>Esta</a:t>
            </a:r>
            <a:r>
              <a:rPr sz="1200" dirty="0">
                <a:latin typeface="Arial" panose="020B0604020202020204"/>
                <a:cs typeface="Arial" panose="020B0604020202020204"/>
              </a:rPr>
              <a:t> lista de verificação pode ser usada de duas maneiras. Primeiro, pode servir como um resumo do 2B: você pode registrar os resultados dos alunos de vários grupos nesta lista de verificação, adicionando uma classificação de participação geral.</a:t>
            </a:r>
          </a:p>
          <a:p>
            <a:pPr marL="12700" algn="just">
              <a:lnSpc>
                <a:spcPct val="120000"/>
              </a:lnSpc>
              <a:spcBef>
                <a:spcPts val="600"/>
              </a:spcBef>
            </a:pPr>
            <a:r>
              <a:rPr sz="1200" dirty="0">
                <a:latin typeface="Arial" panose="020B0604020202020204"/>
                <a:cs typeface="Arial" panose="020B0604020202020204"/>
              </a:rPr>
              <a:t>Em segundo lugar, se não for possível realizar a amostragem de tempo, você pode usar esta alternativa: observar o diálogo e marcar quando ouvir as categorias de seu interesse. Novamente, você pode atribuir uma classificação geral a cada aluno.</a:t>
            </a:r>
          </a:p>
          <a:p>
            <a:pPr marL="12700" algn="just">
              <a:lnSpc>
                <a:spcPct val="120000"/>
              </a:lnSpc>
              <a:spcBef>
                <a:spcPts val="600"/>
              </a:spcBef>
            </a:pPr>
            <a:r>
              <a:rPr sz="1200" dirty="0">
                <a:latin typeface="Arial" panose="020B0604020202020204"/>
                <a:cs typeface="Arial" panose="020B0604020202020204"/>
              </a:rPr>
              <a:t>Listas de verificação desse tipo não conseguem capturar tudo, mas não são projetadas para isso. No entanto, é uma maneira gerenciável de prestar mais atenção ao diálogo dos alunos e identificar tendências ao longo do tempo.</a:t>
            </a:r>
          </a:p>
          <a:p>
            <a:pPr marL="12700" algn="just">
              <a:lnSpc>
                <a:spcPct val="100000"/>
              </a:lnSpc>
            </a:pPr>
            <a:endParaRPr sz="1400" b="1" dirty="0">
              <a:latin typeface="Arial" panose="020B0604020202020204"/>
              <a:cs typeface="Arial" panose="020B0604020202020204"/>
            </a:endParaRPr>
          </a:p>
          <a:p>
            <a:pPr marL="12700" algn="just">
              <a:lnSpc>
                <a:spcPct val="100000"/>
              </a:lnSpc>
            </a:pPr>
            <a:r>
              <a:rPr sz="1200" b="1" dirty="0">
                <a:latin typeface="Arial" panose="020B0604020202020204"/>
                <a:cs typeface="Arial" panose="020B0604020202020204"/>
              </a:rPr>
              <a:t>Notas de orientação:</a:t>
            </a:r>
          </a:p>
          <a:p>
            <a:pPr marL="12700" algn="just">
              <a:lnSpc>
                <a:spcPct val="120000"/>
              </a:lnSpc>
              <a:spcBef>
                <a:spcPts val="600"/>
              </a:spcBef>
            </a:pPr>
            <a:r>
              <a:rPr sz="1200" dirty="0">
                <a:latin typeface="Arial" panose="020B0604020202020204"/>
                <a:cs typeface="Arial" panose="020B0604020202020204"/>
              </a:rPr>
              <a:t>Você pode escolher uma ou duas categorias de seu interesse.</a:t>
            </a:r>
          </a:p>
          <a:p>
            <a:pPr marL="12700" algn="just">
              <a:lnSpc>
                <a:spcPct val="120000"/>
              </a:lnSpc>
              <a:spcBef>
                <a:spcPts val="600"/>
              </a:spcBef>
            </a:pPr>
            <a:r>
              <a:rPr sz="1200" dirty="0">
                <a:latin typeface="Arial" panose="020B0604020202020204"/>
                <a:cs typeface="Arial" panose="020B0604020202020204"/>
              </a:rPr>
              <a:t>Marque as caixas de código se ouvir esses códigos no diálogo de um aluno em qualquer momento de suas contribuições para a discussão.</a:t>
            </a:r>
          </a:p>
          <a:p>
            <a:pPr marL="12700" algn="just">
              <a:lnSpc>
                <a:spcPct val="120000"/>
              </a:lnSpc>
              <a:spcBef>
                <a:spcPts val="600"/>
              </a:spcBef>
            </a:pPr>
            <a:r>
              <a:rPr sz="1200" dirty="0">
                <a:latin typeface="Arial" panose="020B0604020202020204"/>
                <a:cs typeface="Arial" panose="020B0604020202020204"/>
              </a:rPr>
              <a:t>Se um aluno participar muito na discussão, ele receberá uma classificação geral de (3); uma quantidade média seria (2) e uma baixa participação seria uma classificação de (1).</a:t>
            </a:r>
          </a:p>
        </p:txBody>
      </p:sp>
      <p:sp>
        <p:nvSpPr>
          <p:cNvPr id="41" name="object 41"/>
          <p:cNvSpPr/>
          <p:nvPr/>
        </p:nvSpPr>
        <p:spPr>
          <a:xfrm>
            <a:off x="540548" y="6629405"/>
            <a:ext cx="276220" cy="276220"/>
          </a:xfrm>
          <a:prstGeom prst="rect">
            <a:avLst/>
          </a:prstGeom>
          <a:blipFill>
            <a:blip r:embed="rId3" cstate="print"/>
            <a:stretch>
              <a:fillRect/>
            </a:stretch>
          </a:blipFill>
        </p:spPr>
        <p:txBody>
          <a:bodyPr wrap="square" lIns="0" tIns="0" rIns="0" bIns="0" rtlCol="0"/>
          <a:lstStyle/>
          <a:p>
            <a:endParaRPr/>
          </a:p>
        </p:txBody>
      </p:sp>
      <p:sp>
        <p:nvSpPr>
          <p:cNvPr id="42" name="object 42"/>
          <p:cNvSpPr/>
          <p:nvPr/>
        </p:nvSpPr>
        <p:spPr>
          <a:xfrm>
            <a:off x="5453751" y="1867230"/>
            <a:ext cx="2115185" cy="627989"/>
          </a:xfrm>
          <a:custGeom>
            <a:avLst/>
            <a:gdLst/>
            <a:ahLst/>
            <a:cxnLst/>
            <a:rect l="l" t="t" r="r" b="b"/>
            <a:pathLst>
              <a:path w="2115184" h="532130">
                <a:moveTo>
                  <a:pt x="2026500" y="0"/>
                </a:moveTo>
                <a:lnTo>
                  <a:pt x="88684" y="0"/>
                </a:lnTo>
                <a:lnTo>
                  <a:pt x="54167" y="6968"/>
                </a:lnTo>
                <a:lnTo>
                  <a:pt x="25977" y="25973"/>
                </a:lnTo>
                <a:lnTo>
                  <a:pt x="6970" y="54162"/>
                </a:lnTo>
                <a:lnTo>
                  <a:pt x="0" y="88684"/>
                </a:lnTo>
                <a:lnTo>
                  <a:pt x="0" y="443433"/>
                </a:lnTo>
                <a:lnTo>
                  <a:pt x="6970" y="477957"/>
                </a:lnTo>
                <a:lnTo>
                  <a:pt x="25977" y="506150"/>
                </a:lnTo>
                <a:lnTo>
                  <a:pt x="54167" y="525159"/>
                </a:lnTo>
                <a:lnTo>
                  <a:pt x="88684" y="532130"/>
                </a:lnTo>
                <a:lnTo>
                  <a:pt x="2026500" y="532130"/>
                </a:lnTo>
                <a:lnTo>
                  <a:pt x="2061017" y="525159"/>
                </a:lnTo>
                <a:lnTo>
                  <a:pt x="2089207" y="506150"/>
                </a:lnTo>
                <a:lnTo>
                  <a:pt x="2108214" y="477957"/>
                </a:lnTo>
                <a:lnTo>
                  <a:pt x="2115185" y="443433"/>
                </a:lnTo>
                <a:lnTo>
                  <a:pt x="2115185" y="88684"/>
                </a:lnTo>
                <a:lnTo>
                  <a:pt x="2108214" y="54162"/>
                </a:lnTo>
                <a:lnTo>
                  <a:pt x="2089207" y="25973"/>
                </a:lnTo>
                <a:lnTo>
                  <a:pt x="2061017" y="6968"/>
                </a:lnTo>
                <a:lnTo>
                  <a:pt x="2026500" y="0"/>
                </a:lnTo>
                <a:close/>
              </a:path>
            </a:pathLst>
          </a:custGeom>
          <a:solidFill>
            <a:srgbClr val="CCCCFF"/>
          </a:solidFill>
        </p:spPr>
        <p:txBody>
          <a:bodyPr wrap="square" lIns="0" tIns="0" rIns="0" bIns="0" rtlCol="0"/>
          <a:lstStyle/>
          <a:p>
            <a:endParaRPr/>
          </a:p>
        </p:txBody>
      </p:sp>
      <p:sp>
        <p:nvSpPr>
          <p:cNvPr id="43" name="object 43"/>
          <p:cNvSpPr txBox="1"/>
          <p:nvPr/>
        </p:nvSpPr>
        <p:spPr>
          <a:xfrm>
            <a:off x="5575301" y="1952625"/>
            <a:ext cx="1905000" cy="553720"/>
          </a:xfrm>
          <a:prstGeom prst="rect">
            <a:avLst/>
          </a:prstGeom>
        </p:spPr>
        <p:txBody>
          <a:bodyPr vert="horz" wrap="square" lIns="0" tIns="0" rIns="0" bIns="0" rtlCol="0">
            <a:spAutoFit/>
          </a:bodyPr>
          <a:lstStyle/>
          <a:p>
            <a:pPr marL="12700" marR="5080">
              <a:lnSpc>
                <a:spcPct val="120000"/>
              </a:lnSpc>
            </a:pPr>
            <a:r>
              <a:rPr sz="1000" dirty="0">
                <a:latin typeface="Arial" panose="020B0604020202020204"/>
                <a:cs typeface="Arial" panose="020B0604020202020204"/>
              </a:rPr>
              <a:t>Adicione quantas linhas forem necessárias para os nomes de seus alunos.</a:t>
            </a:r>
          </a:p>
        </p:txBody>
      </p:sp>
      <p:sp>
        <p:nvSpPr>
          <p:cNvPr id="44" name="object 44"/>
          <p:cNvSpPr/>
          <p:nvPr/>
        </p:nvSpPr>
        <p:spPr>
          <a:xfrm>
            <a:off x="8244085" y="1867230"/>
            <a:ext cx="2115185" cy="858850"/>
          </a:xfrm>
          <a:custGeom>
            <a:avLst/>
            <a:gdLst/>
            <a:ahLst/>
            <a:cxnLst/>
            <a:rect l="l" t="t" r="r" b="b"/>
            <a:pathLst>
              <a:path w="2115184" h="695960">
                <a:moveTo>
                  <a:pt x="1999195" y="0"/>
                </a:moveTo>
                <a:lnTo>
                  <a:pt x="115989" y="0"/>
                </a:lnTo>
                <a:lnTo>
                  <a:pt x="70840" y="9115"/>
                </a:lnTo>
                <a:lnTo>
                  <a:pt x="33972" y="33972"/>
                </a:lnTo>
                <a:lnTo>
                  <a:pt x="9115" y="70840"/>
                </a:lnTo>
                <a:lnTo>
                  <a:pt x="0" y="115989"/>
                </a:lnTo>
                <a:lnTo>
                  <a:pt x="0" y="579958"/>
                </a:lnTo>
                <a:lnTo>
                  <a:pt x="9115" y="625108"/>
                </a:lnTo>
                <a:lnTo>
                  <a:pt x="33972" y="661981"/>
                </a:lnTo>
                <a:lnTo>
                  <a:pt x="70840" y="686842"/>
                </a:lnTo>
                <a:lnTo>
                  <a:pt x="115989" y="695959"/>
                </a:lnTo>
                <a:lnTo>
                  <a:pt x="1999195" y="695959"/>
                </a:lnTo>
                <a:lnTo>
                  <a:pt x="2044344" y="686842"/>
                </a:lnTo>
                <a:lnTo>
                  <a:pt x="2081212" y="661981"/>
                </a:lnTo>
                <a:lnTo>
                  <a:pt x="2106069" y="625108"/>
                </a:lnTo>
                <a:lnTo>
                  <a:pt x="2115185" y="579958"/>
                </a:lnTo>
                <a:lnTo>
                  <a:pt x="2115185" y="115989"/>
                </a:lnTo>
                <a:lnTo>
                  <a:pt x="2106069" y="70840"/>
                </a:lnTo>
                <a:lnTo>
                  <a:pt x="2081212" y="33972"/>
                </a:lnTo>
                <a:lnTo>
                  <a:pt x="2044344" y="9115"/>
                </a:lnTo>
                <a:lnTo>
                  <a:pt x="1999195" y="0"/>
                </a:lnTo>
                <a:close/>
              </a:path>
            </a:pathLst>
          </a:custGeom>
          <a:solidFill>
            <a:srgbClr val="CCCCFF"/>
          </a:solidFill>
        </p:spPr>
        <p:txBody>
          <a:bodyPr wrap="square" lIns="0" tIns="0" rIns="0" bIns="0" rtlCol="0"/>
          <a:lstStyle/>
          <a:p>
            <a:endParaRPr/>
          </a:p>
        </p:txBody>
      </p:sp>
      <p:sp>
        <p:nvSpPr>
          <p:cNvPr id="45" name="object 45"/>
          <p:cNvSpPr txBox="1"/>
          <p:nvPr/>
        </p:nvSpPr>
        <p:spPr>
          <a:xfrm>
            <a:off x="8318500" y="1967230"/>
            <a:ext cx="1906270" cy="747395"/>
          </a:xfrm>
          <a:prstGeom prst="rect">
            <a:avLst/>
          </a:prstGeom>
        </p:spPr>
        <p:txBody>
          <a:bodyPr vert="horz" wrap="square" lIns="0" tIns="0" rIns="0" bIns="0" rtlCol="0">
            <a:noAutofit/>
          </a:bodyPr>
          <a:lstStyle/>
          <a:p>
            <a:pPr marL="12700" marR="5080">
              <a:lnSpc>
                <a:spcPct val="121000"/>
              </a:lnSpc>
            </a:pPr>
            <a:r>
              <a:rPr sz="1000" dirty="0">
                <a:latin typeface="Arial" panose="020B0604020202020204"/>
                <a:cs typeface="Arial" panose="020B0604020202020204"/>
              </a:rPr>
              <a:t>Você pode atribuir a cada aluno uma classificação geral de participação entre 1 (baixa) e 3 (alta).</a:t>
            </a:r>
          </a:p>
          <a:p>
            <a:pPr marL="12700" marR="5080">
              <a:lnSpc>
                <a:spcPct val="121000"/>
              </a:lnSpc>
            </a:pPr>
            <a:endParaRPr sz="1000" dirty="0">
              <a:latin typeface="Arial" panose="020B0604020202020204"/>
              <a:cs typeface="Arial" panose="020B0604020202020204"/>
            </a:endParaRPr>
          </a:p>
          <a:p>
            <a:pPr marL="12700" marR="5080">
              <a:lnSpc>
                <a:spcPct val="121000"/>
              </a:lnSpc>
            </a:pPr>
            <a:endParaRPr sz="1000" dirty="0">
              <a:latin typeface="Arial" panose="020B0604020202020204"/>
              <a:cs typeface="Arial" panose="020B0604020202020204"/>
            </a:endParaRPr>
          </a:p>
          <a:p>
            <a:pPr marL="12700" marR="5080">
              <a:lnSpc>
                <a:spcPct val="121000"/>
              </a:lnSpc>
            </a:pPr>
            <a:r>
              <a:rPr lang="en-US" sz="1000" b="1" dirty="0">
                <a:latin typeface="Arial" panose="020B0604020202020204"/>
                <a:cs typeface="Arial" panose="020B0604020202020204"/>
              </a:rPr>
              <a:t>       </a:t>
            </a:r>
            <a:endParaRPr sz="1000" b="1" dirty="0">
              <a:latin typeface="Arial" panose="020B0604020202020204"/>
              <a:cs typeface="Arial" panose="020B0604020202020204"/>
            </a:endParaRPr>
          </a:p>
        </p:txBody>
      </p:sp>
      <p:sp>
        <p:nvSpPr>
          <p:cNvPr id="46" name="object 46"/>
          <p:cNvSpPr/>
          <p:nvPr/>
        </p:nvSpPr>
        <p:spPr>
          <a:xfrm>
            <a:off x="6474976" y="5528969"/>
            <a:ext cx="2454796" cy="695960"/>
          </a:xfrm>
          <a:custGeom>
            <a:avLst/>
            <a:gdLst/>
            <a:ahLst/>
            <a:cxnLst/>
            <a:rect l="l" t="t" r="r" b="b"/>
            <a:pathLst>
              <a:path w="2115184" h="695960">
                <a:moveTo>
                  <a:pt x="1999195" y="0"/>
                </a:moveTo>
                <a:lnTo>
                  <a:pt x="115989" y="0"/>
                </a:lnTo>
                <a:lnTo>
                  <a:pt x="70840" y="9115"/>
                </a:lnTo>
                <a:lnTo>
                  <a:pt x="33972" y="33972"/>
                </a:lnTo>
                <a:lnTo>
                  <a:pt x="9115" y="70840"/>
                </a:lnTo>
                <a:lnTo>
                  <a:pt x="0" y="115989"/>
                </a:lnTo>
                <a:lnTo>
                  <a:pt x="0" y="579958"/>
                </a:lnTo>
                <a:lnTo>
                  <a:pt x="9115" y="625108"/>
                </a:lnTo>
                <a:lnTo>
                  <a:pt x="33972" y="661981"/>
                </a:lnTo>
                <a:lnTo>
                  <a:pt x="70840" y="686842"/>
                </a:lnTo>
                <a:lnTo>
                  <a:pt x="115989" y="695960"/>
                </a:lnTo>
                <a:lnTo>
                  <a:pt x="1999195" y="695960"/>
                </a:lnTo>
                <a:lnTo>
                  <a:pt x="2044344" y="686842"/>
                </a:lnTo>
                <a:lnTo>
                  <a:pt x="2081212" y="661981"/>
                </a:lnTo>
                <a:lnTo>
                  <a:pt x="2106069" y="625108"/>
                </a:lnTo>
                <a:lnTo>
                  <a:pt x="2115185" y="579958"/>
                </a:lnTo>
                <a:lnTo>
                  <a:pt x="2115185" y="115989"/>
                </a:lnTo>
                <a:lnTo>
                  <a:pt x="2106069" y="70840"/>
                </a:lnTo>
                <a:lnTo>
                  <a:pt x="2081212" y="33972"/>
                </a:lnTo>
                <a:lnTo>
                  <a:pt x="2044344" y="9115"/>
                </a:lnTo>
                <a:lnTo>
                  <a:pt x="1999195" y="0"/>
                </a:lnTo>
                <a:close/>
              </a:path>
            </a:pathLst>
          </a:custGeom>
          <a:solidFill>
            <a:srgbClr val="CCCCFF"/>
          </a:solidFill>
        </p:spPr>
        <p:txBody>
          <a:bodyPr wrap="square" lIns="0" tIns="0" rIns="0" bIns="0" rtlCol="0"/>
          <a:lstStyle/>
          <a:p>
            <a:endParaRPr/>
          </a:p>
        </p:txBody>
      </p:sp>
      <p:sp>
        <p:nvSpPr>
          <p:cNvPr id="47" name="object 47"/>
          <p:cNvSpPr txBox="1"/>
          <p:nvPr/>
        </p:nvSpPr>
        <p:spPr>
          <a:xfrm>
            <a:off x="951864" y="6676161"/>
            <a:ext cx="4081406" cy="305663"/>
          </a:xfrm>
          <a:prstGeom prst="rect">
            <a:avLst/>
          </a:prstGeom>
        </p:spPr>
        <p:txBody>
          <a:bodyPr vert="horz" wrap="square" lIns="0" tIns="0" rIns="0" bIns="0" rtlCol="0">
            <a:noAutofit/>
          </a:bodyPr>
          <a:lstStyle/>
          <a:p>
            <a:pPr marL="12700">
              <a:lnSpc>
                <a:spcPct val="100000"/>
              </a:lnSpc>
              <a:spcBef>
                <a:spcPts val="640"/>
              </a:spcBef>
            </a:pPr>
            <a:r>
              <a:rPr sz="1200" b="1" dirty="0">
                <a:latin typeface="Arial" panose="020B0604020202020204" pitchFamily="34" charset="0"/>
                <a:cs typeface="Arial" panose="020B0604020202020204" pitchFamily="34" charset="0"/>
              </a:rPr>
              <a:t>Um modelo para download</a:t>
            </a:r>
            <a:r>
              <a:rPr sz="1200" dirty="0">
                <a:latin typeface="Arial" panose="020B0604020202020204" pitchFamily="34" charset="0"/>
                <a:cs typeface="Arial" panose="020B0604020202020204" pitchFamily="34" charset="0"/>
              </a:rPr>
              <a:t> está disponível em nosso </a:t>
            </a:r>
            <a:r>
              <a:rPr sz="1200" dirty="0">
                <a:latin typeface="Arial" panose="020B0604020202020204" pitchFamily="34" charset="0"/>
                <a:cs typeface="Arial" panose="020B0604020202020204" pitchFamily="34" charset="0"/>
                <a:hlinkClick r:id="rId4"/>
              </a:rPr>
              <a:t>site</a:t>
            </a:r>
            <a:r>
              <a:rPr sz="1200" dirty="0"/>
              <a:t>.</a:t>
            </a:r>
          </a:p>
        </p:txBody>
      </p:sp>
      <p:sp>
        <p:nvSpPr>
          <p:cNvPr id="50" name="object 50"/>
          <p:cNvSpPr/>
          <p:nvPr/>
        </p:nvSpPr>
        <p:spPr>
          <a:xfrm>
            <a:off x="5915598" y="2313567"/>
            <a:ext cx="981697" cy="984037"/>
          </a:xfrm>
          <a:prstGeom prst="rect">
            <a:avLst/>
          </a:prstGeom>
          <a:blipFill>
            <a:blip r:embed="rId5" cstate="print"/>
            <a:stretch>
              <a:fillRect/>
            </a:stretch>
          </a:blipFill>
        </p:spPr>
        <p:txBody>
          <a:bodyPr wrap="square" lIns="0" tIns="0" rIns="0" bIns="0" rtlCol="0"/>
          <a:lstStyle/>
          <a:p>
            <a:endParaRPr/>
          </a:p>
        </p:txBody>
      </p:sp>
      <p:sp>
        <p:nvSpPr>
          <p:cNvPr id="52" name="object 52"/>
          <p:cNvSpPr/>
          <p:nvPr/>
        </p:nvSpPr>
        <p:spPr>
          <a:xfrm>
            <a:off x="6670249" y="1216513"/>
            <a:ext cx="585571" cy="592613"/>
          </a:xfrm>
          <a:prstGeom prst="rect">
            <a:avLst/>
          </a:prstGeom>
          <a:blipFill>
            <a:blip r:embed="rId6" cstate="print"/>
            <a:stretch>
              <a:fillRect/>
            </a:stretch>
          </a:blipFill>
        </p:spPr>
        <p:txBody>
          <a:bodyPr wrap="square" lIns="0" tIns="0" rIns="0" bIns="0" rtlCol="0"/>
          <a:lstStyle/>
          <a:p>
            <a:endParaRPr/>
          </a:p>
        </p:txBody>
      </p:sp>
      <p:sp>
        <p:nvSpPr>
          <p:cNvPr id="55" name="object 55"/>
          <p:cNvSpPr/>
          <p:nvPr/>
        </p:nvSpPr>
        <p:spPr>
          <a:xfrm>
            <a:off x="9537547" y="2379970"/>
            <a:ext cx="981697" cy="984031"/>
          </a:xfrm>
          <a:prstGeom prst="rect">
            <a:avLst/>
          </a:prstGeom>
          <a:blipFill>
            <a:blip r:embed="rId7" cstate="print"/>
            <a:stretch>
              <a:fillRect/>
            </a:stretch>
          </a:blipFill>
        </p:spPr>
        <p:txBody>
          <a:bodyPr wrap="square" lIns="0" tIns="0" rIns="0" bIns="0" rtlCol="0"/>
          <a:lstStyle/>
          <a:p>
            <a:endParaRPr/>
          </a:p>
        </p:txBody>
      </p:sp>
      <p:sp>
        <p:nvSpPr>
          <p:cNvPr id="60" name="object 60"/>
          <p:cNvSpPr/>
          <p:nvPr/>
        </p:nvSpPr>
        <p:spPr>
          <a:xfrm>
            <a:off x="7654856" y="4756399"/>
            <a:ext cx="808288" cy="973353"/>
          </a:xfrm>
          <a:prstGeom prst="rect">
            <a:avLst/>
          </a:prstGeom>
          <a:blipFill>
            <a:blip r:embed="rId8" cstate="print"/>
            <a:stretch>
              <a:fillRect/>
            </a:stretch>
          </a:blipFill>
        </p:spPr>
        <p:txBody>
          <a:bodyPr wrap="square" lIns="0" tIns="0" rIns="0" bIns="0" rtlCol="0"/>
          <a:lstStyle/>
          <a:p>
            <a:endParaRPr/>
          </a:p>
        </p:txBody>
      </p:sp>
      <p:sp>
        <p:nvSpPr>
          <p:cNvPr id="63" name="object 63"/>
          <p:cNvSpPr txBox="1">
            <a:spLocks noGrp="1"/>
          </p:cNvSpPr>
          <p:nvPr>
            <p:ph type="sldNum" sz="quarter" idx="7"/>
          </p:nvPr>
        </p:nvSpPr>
        <p:spPr>
          <a:prstGeom prst="rect">
            <a:avLst/>
          </a:prstGeom>
        </p:spPr>
        <p:txBody>
          <a:bodyPr vert="horz" wrap="square" lIns="0" tIns="635" rIns="0" bIns="0" rtlCol="0">
            <a:spAutoFit/>
          </a:bodyPr>
          <a:lstStyle/>
          <a:p>
            <a:pPr marL="25400">
              <a:lnSpc>
                <a:spcPct val="100000"/>
              </a:lnSpc>
              <a:spcBef>
                <a:spcPts val="5"/>
              </a:spcBef>
            </a:pPr>
            <a:r>
              <a:rPr dirty="0"/>
              <a:t>45</a:t>
            </a:r>
          </a:p>
        </p:txBody>
      </p:sp>
      <p:sp>
        <p:nvSpPr>
          <p:cNvPr id="48" name="Text Box 47"/>
          <p:cNvSpPr txBox="1"/>
          <p:nvPr/>
        </p:nvSpPr>
        <p:spPr>
          <a:xfrm>
            <a:off x="6418320" y="5518406"/>
            <a:ext cx="2566035" cy="708025"/>
          </a:xfrm>
          <a:prstGeom prst="rect">
            <a:avLst/>
          </a:prstGeom>
          <a:noFill/>
        </p:spPr>
        <p:txBody>
          <a:bodyPr wrap="square" rtlCol="0">
            <a:noAutofit/>
          </a:bodyPr>
          <a:lstStyle/>
          <a:p>
            <a:r>
              <a:rPr lang="en-US" sz="1200" dirty="0" err="1"/>
              <a:t>Adicione</a:t>
            </a:r>
            <a:r>
              <a:rPr lang="en-US" sz="1200" dirty="0"/>
              <a:t> as </a:t>
            </a:r>
            <a:r>
              <a:rPr lang="en-US" sz="1200" dirty="0" err="1"/>
              <a:t>categorias</a:t>
            </a:r>
            <a:r>
              <a:rPr lang="en-US" sz="1200" dirty="0"/>
              <a:t> de </a:t>
            </a:r>
            <a:r>
              <a:rPr lang="en-US" sz="1200" dirty="0" err="1"/>
              <a:t>diálogo</a:t>
            </a:r>
            <a:r>
              <a:rPr lang="en-US" sz="1200" dirty="0"/>
              <a:t> </a:t>
            </a:r>
            <a:r>
              <a:rPr lang="en-US" sz="1200" dirty="0" err="1"/>
              <a:t>nas</a:t>
            </a:r>
            <a:r>
              <a:rPr lang="en-US" sz="1200" dirty="0"/>
              <a:t> </a:t>
            </a:r>
            <a:r>
              <a:rPr lang="en-US" sz="1200" dirty="0" err="1"/>
              <a:t>seções</a:t>
            </a:r>
            <a:r>
              <a:rPr lang="en-US" sz="1200" dirty="0"/>
              <a:t> </a:t>
            </a:r>
            <a:r>
              <a:rPr lang="en-US" sz="1200" dirty="0" err="1"/>
              <a:t>intermediárias</a:t>
            </a:r>
            <a:r>
              <a:rPr lang="en-US" sz="1200" dirty="0"/>
              <a:t>, </a:t>
            </a:r>
            <a:r>
              <a:rPr lang="en-US" sz="1200" dirty="0" err="1"/>
              <a:t>marcando</a:t>
            </a:r>
            <a:r>
              <a:rPr lang="en-US" sz="1200" dirty="0"/>
              <a:t> se </a:t>
            </a:r>
            <a:r>
              <a:rPr lang="en-US" sz="1200" dirty="0" err="1"/>
              <a:t>você</a:t>
            </a:r>
            <a:r>
              <a:rPr lang="en-US" sz="1200" dirty="0"/>
              <a:t> as </a:t>
            </a:r>
            <a:r>
              <a:rPr lang="en-US" sz="1200" dirty="0" err="1"/>
              <a:t>ouvir</a:t>
            </a:r>
            <a:r>
              <a:rPr lang="en-US" sz="1200" dirty="0"/>
              <a:t>.</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2759771748"/>
              </p:ext>
            </p:extLst>
          </p:nvPr>
        </p:nvGraphicFramePr>
        <p:xfrm>
          <a:off x="5672208" y="1929264"/>
          <a:ext cx="4626861" cy="2237232"/>
        </p:xfrm>
        <a:graphic>
          <a:graphicData uri="http://schemas.openxmlformats.org/drawingml/2006/table">
            <a:tbl>
              <a:tblPr firstRow="1" bandRow="1">
                <a:tableStyleId>{2D5ABB26-0587-4C30-8999-92F81FD0307C}</a:tableStyleId>
              </a:tblPr>
              <a:tblGrid>
                <a:gridCol w="1021080">
                  <a:extLst>
                    <a:ext uri="{9D8B030D-6E8A-4147-A177-3AD203B41FA5}">
                      <a16:colId xmlns:a16="http://schemas.microsoft.com/office/drawing/2014/main" val="20000"/>
                    </a:ext>
                  </a:extLst>
                </a:gridCol>
                <a:gridCol w="1225295">
                  <a:extLst>
                    <a:ext uri="{9D8B030D-6E8A-4147-A177-3AD203B41FA5}">
                      <a16:colId xmlns:a16="http://schemas.microsoft.com/office/drawing/2014/main" val="20001"/>
                    </a:ext>
                  </a:extLst>
                </a:gridCol>
                <a:gridCol w="2380486">
                  <a:extLst>
                    <a:ext uri="{9D8B030D-6E8A-4147-A177-3AD203B41FA5}">
                      <a16:colId xmlns:a16="http://schemas.microsoft.com/office/drawing/2014/main" val="20002"/>
                    </a:ext>
                  </a:extLst>
                </a:gridCol>
              </a:tblGrid>
              <a:tr h="746760">
                <a:tc>
                  <a:txBody>
                    <a:bodyPr/>
                    <a:lstStyle/>
                    <a:p>
                      <a:pPr>
                        <a:lnSpc>
                          <a:spcPct val="100000"/>
                        </a:lnSpc>
                        <a:spcBef>
                          <a:spcPts val="35"/>
                        </a:spcBef>
                      </a:pPr>
                      <a:r>
                        <a:rPr sz="1200" b="1" spc="0" baseline="0" dirty="0">
                          <a:solidFill>
                            <a:schemeClr val="tx1"/>
                          </a:solidFill>
                          <a:latin typeface="Arial" panose="020B0604020202020204"/>
                          <a:ea typeface="+mn-ea"/>
                          <a:cs typeface="Arial" panose="020B0604020202020204"/>
                        </a:rPr>
                        <a:t>Código de Diálogo </a:t>
                      </a:r>
                    </a:p>
                  </a:txBody>
                  <a:tcPr marL="0" marR="0" marT="4445" marB="0"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spcBef>
                          <a:spcPts val="35"/>
                        </a:spcBef>
                      </a:pPr>
                      <a:endParaRPr sz="1450" spc="0" baseline="0" dirty="0">
                        <a:latin typeface="Times New Roman" panose="02020603050405020304"/>
                        <a:cs typeface="Times New Roman" panose="02020603050405020304"/>
                      </a:endParaRPr>
                    </a:p>
                    <a:p>
                      <a:pPr marL="243840">
                        <a:lnSpc>
                          <a:spcPct val="100000"/>
                        </a:lnSpc>
                      </a:pPr>
                      <a:r>
                        <a:rPr sz="1200" b="1" spc="0" baseline="0" dirty="0">
                          <a:latin typeface="Arial" panose="020B0604020202020204"/>
                          <a:cs typeface="Arial" panose="020B0604020202020204"/>
                        </a:rPr>
                        <a:t>Classificação (1-3) </a:t>
                      </a:r>
                    </a:p>
                  </a:txBody>
                  <a:tcPr marL="0" marR="0" marT="444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spcBef>
                          <a:spcPts val="35"/>
                        </a:spcBef>
                      </a:pPr>
                      <a:endParaRPr sz="1450" spc="0" baseline="0" dirty="0">
                        <a:latin typeface="Times New Roman" panose="02020603050405020304"/>
                        <a:cs typeface="Times New Roman" panose="02020603050405020304"/>
                      </a:endParaRPr>
                    </a:p>
                    <a:p>
                      <a:pPr algn="ctr">
                        <a:lnSpc>
                          <a:spcPct val="100000"/>
                        </a:lnSpc>
                      </a:pPr>
                      <a:r>
                        <a:rPr sz="1200" b="1" spc="0" baseline="0" dirty="0">
                          <a:latin typeface="Arial" panose="020B0604020202020204"/>
                          <a:cs typeface="Arial" panose="020B0604020202020204"/>
                        </a:rPr>
                        <a:t>Comentários</a:t>
                      </a:r>
                    </a:p>
                  </a:txBody>
                  <a:tcPr marL="0" marR="0" marT="444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0"/>
                  </a:ext>
                </a:extLst>
              </a:tr>
              <a:tr h="746760">
                <a:tc>
                  <a:txBody>
                    <a:bodyPr/>
                    <a:lstStyle/>
                    <a:p>
                      <a:pPr>
                        <a:lnSpc>
                          <a:spcPct val="100000"/>
                        </a:lnSpc>
                        <a:spcBef>
                          <a:spcPts val="35"/>
                        </a:spcBef>
                      </a:pPr>
                      <a:endParaRPr sz="1450" spc="0" baseline="0" dirty="0">
                        <a:latin typeface="Times New Roman" panose="02020603050405020304"/>
                        <a:cs typeface="Times New Roman" panose="02020603050405020304"/>
                      </a:endParaRPr>
                    </a:p>
                    <a:p>
                      <a:pPr marL="635" algn="ctr">
                        <a:lnSpc>
                          <a:spcPct val="100000"/>
                        </a:lnSpc>
                      </a:pPr>
                      <a:r>
                        <a:rPr lang="en-US" sz="1200" b="1" spc="0" baseline="0" dirty="0">
                          <a:latin typeface="Arial" panose="020B0604020202020204"/>
                          <a:cs typeface="Arial" panose="020B0604020202020204"/>
                        </a:rPr>
                        <a:t>CC</a:t>
                      </a:r>
                      <a:endParaRPr sz="1200" b="1" spc="0" baseline="0" dirty="0">
                        <a:latin typeface="Arial" panose="020B0604020202020204"/>
                        <a:cs typeface="Arial" panose="020B0604020202020204"/>
                      </a:endParaRPr>
                    </a:p>
                  </a:txBody>
                  <a:tcPr marL="0" marR="0" marT="444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spc="0" baseline="0" dirty="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spc="0" baseline="0" dirty="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1"/>
                  </a:ext>
                </a:extLst>
              </a:tr>
              <a:tr h="743712">
                <a:tc>
                  <a:txBody>
                    <a:bodyPr/>
                    <a:lstStyle/>
                    <a:p>
                      <a:pPr>
                        <a:lnSpc>
                          <a:spcPct val="100000"/>
                        </a:lnSpc>
                        <a:spcBef>
                          <a:spcPts val="10"/>
                        </a:spcBef>
                      </a:pPr>
                      <a:endParaRPr sz="1450" spc="0" baseline="0" dirty="0">
                        <a:latin typeface="Times New Roman" panose="02020603050405020304"/>
                        <a:cs typeface="Times New Roman" panose="02020603050405020304"/>
                      </a:endParaRPr>
                    </a:p>
                    <a:p>
                      <a:pPr marL="635" algn="ctr">
                        <a:lnSpc>
                          <a:spcPct val="100000"/>
                        </a:lnSpc>
                      </a:pPr>
                      <a:r>
                        <a:rPr sz="1200" b="1" spc="0" baseline="0" dirty="0">
                          <a:latin typeface="Arial" panose="020B0604020202020204"/>
                          <a:cs typeface="Arial" panose="020B0604020202020204"/>
                        </a:rPr>
                        <a:t>C</a:t>
                      </a:r>
                      <a:endParaRPr sz="1200" spc="0" baseline="0" dirty="0">
                        <a:latin typeface="Arial" panose="020B0604020202020204"/>
                        <a:cs typeface="Arial" panose="020B0604020202020204"/>
                      </a:endParaRPr>
                    </a:p>
                  </a:txBody>
                  <a:tcPr marL="0" marR="0" marT="127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spc="0" baseline="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spc="0" baseline="0" dirty="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2"/>
                  </a:ext>
                </a:extLst>
              </a:tr>
            </a:tbl>
          </a:graphicData>
        </a:graphic>
      </p:graphicFrame>
      <p:sp>
        <p:nvSpPr>
          <p:cNvPr id="3" name="object 3"/>
          <p:cNvSpPr/>
          <p:nvPr/>
        </p:nvSpPr>
        <p:spPr>
          <a:xfrm>
            <a:off x="433705" y="846440"/>
            <a:ext cx="4653280" cy="5677753"/>
          </a:xfrm>
          <a:custGeom>
            <a:avLst/>
            <a:gdLst/>
            <a:ahLst/>
            <a:cxnLst/>
            <a:rect l="l" t="t" r="r" b="b"/>
            <a:pathLst>
              <a:path w="4653280" h="5281295">
                <a:moveTo>
                  <a:pt x="0" y="0"/>
                </a:moveTo>
                <a:lnTo>
                  <a:pt x="4653191" y="0"/>
                </a:lnTo>
                <a:lnTo>
                  <a:pt x="4653191" y="5280886"/>
                </a:lnTo>
                <a:lnTo>
                  <a:pt x="0" y="5280886"/>
                </a:lnTo>
                <a:lnTo>
                  <a:pt x="0" y="0"/>
                </a:lnTo>
                <a:close/>
              </a:path>
            </a:pathLst>
          </a:custGeom>
          <a:ln w="31733">
            <a:solidFill>
              <a:srgbClr val="1F497D"/>
            </a:solidFill>
          </a:ln>
        </p:spPr>
        <p:txBody>
          <a:bodyPr wrap="square" lIns="0" tIns="0" rIns="0" bIns="0" rtlCol="0"/>
          <a:lstStyle/>
          <a:p>
            <a:endParaRPr/>
          </a:p>
        </p:txBody>
      </p:sp>
      <p:sp>
        <p:nvSpPr>
          <p:cNvPr id="4" name="object 4"/>
          <p:cNvSpPr txBox="1"/>
          <p:nvPr/>
        </p:nvSpPr>
        <p:spPr>
          <a:xfrm>
            <a:off x="520580" y="937648"/>
            <a:ext cx="4459605" cy="5013680"/>
          </a:xfrm>
          <a:prstGeom prst="rect">
            <a:avLst/>
          </a:prstGeom>
        </p:spPr>
        <p:txBody>
          <a:bodyPr vert="horz" wrap="square" lIns="0" tIns="0" rIns="0" bIns="0" rtlCol="0">
            <a:spAutoFit/>
          </a:bodyPr>
          <a:lstStyle/>
          <a:p>
            <a:pPr marL="12700">
              <a:lnSpc>
                <a:spcPct val="100000"/>
              </a:lnSpc>
            </a:pPr>
            <a:r>
              <a:rPr sz="1400" b="1" dirty="0">
                <a:latin typeface="Arial" panose="020B0604020202020204"/>
                <a:cs typeface="Arial" panose="020B0604020202020204"/>
              </a:rPr>
              <a:t>2D: Avaliação do </a:t>
            </a:r>
            <a:r>
              <a:rPr lang="en-US" sz="1400" b="1" dirty="0" err="1">
                <a:latin typeface="Arial" panose="020B0604020202020204"/>
                <a:cs typeface="Arial" panose="020B0604020202020204"/>
              </a:rPr>
              <a:t>d</a:t>
            </a:r>
            <a:r>
              <a:rPr sz="1400" b="1" dirty="0" err="1">
                <a:latin typeface="Arial" panose="020B0604020202020204"/>
                <a:cs typeface="Arial" panose="020B0604020202020204"/>
              </a:rPr>
              <a:t>iálogo</a:t>
            </a:r>
            <a:r>
              <a:rPr sz="1400" b="1" dirty="0">
                <a:latin typeface="Arial" panose="020B0604020202020204"/>
                <a:cs typeface="Arial" panose="020B0604020202020204"/>
              </a:rPr>
              <a:t> do </a:t>
            </a:r>
            <a:r>
              <a:rPr lang="en-US" sz="1400" b="1" dirty="0" err="1">
                <a:latin typeface="Arial" panose="020B0604020202020204"/>
                <a:cs typeface="Arial" panose="020B0604020202020204"/>
              </a:rPr>
              <a:t>g</a:t>
            </a:r>
            <a:r>
              <a:rPr sz="1400" b="1" dirty="0" err="1">
                <a:latin typeface="Arial" panose="020B0604020202020204"/>
                <a:cs typeface="Arial" panose="020B0604020202020204"/>
              </a:rPr>
              <a:t>rupo</a:t>
            </a:r>
            <a:r>
              <a:rPr sz="1400" b="1" dirty="0">
                <a:latin typeface="Arial" panose="020B0604020202020204"/>
                <a:cs typeface="Arial" panose="020B0604020202020204"/>
              </a:rPr>
              <a:t> </a:t>
            </a:r>
            <a:r>
              <a:rPr lang="en-US" sz="1400" b="1" dirty="0" err="1">
                <a:latin typeface="Arial" panose="020B0604020202020204"/>
                <a:cs typeface="Arial" panose="020B0604020202020204"/>
              </a:rPr>
              <a:t>u</a:t>
            </a:r>
            <a:r>
              <a:rPr sz="1400" b="1" dirty="0" err="1">
                <a:latin typeface="Arial" panose="020B0604020202020204"/>
                <a:cs typeface="Arial" panose="020B0604020202020204"/>
              </a:rPr>
              <a:t>sando</a:t>
            </a:r>
            <a:r>
              <a:rPr sz="1400" b="1" dirty="0">
                <a:latin typeface="Arial" panose="020B0604020202020204"/>
                <a:cs typeface="Arial" panose="020B0604020202020204"/>
              </a:rPr>
              <a:t> </a:t>
            </a:r>
            <a:r>
              <a:rPr lang="en-US" sz="1400" b="1" dirty="0" err="1">
                <a:latin typeface="Arial" panose="020B0604020202020204"/>
                <a:cs typeface="Arial" panose="020B0604020202020204"/>
              </a:rPr>
              <a:t>c</a:t>
            </a:r>
            <a:r>
              <a:rPr sz="1400" b="1" dirty="0" err="1">
                <a:latin typeface="Arial" panose="020B0604020202020204"/>
                <a:cs typeface="Arial" panose="020B0604020202020204"/>
              </a:rPr>
              <a:t>ódigos</a:t>
            </a:r>
            <a:endParaRPr sz="1400" b="1" dirty="0">
              <a:latin typeface="Arial" panose="020B0604020202020204"/>
              <a:cs typeface="Arial" panose="020B0604020202020204"/>
            </a:endParaRPr>
          </a:p>
          <a:p>
            <a:pPr marL="12700">
              <a:lnSpc>
                <a:spcPct val="100000"/>
              </a:lnSpc>
            </a:pPr>
            <a:endParaRPr lang="en-US" sz="1200" dirty="0">
              <a:latin typeface="Arial" panose="020B0604020202020204"/>
              <a:cs typeface="Arial" panose="020B0604020202020204"/>
            </a:endParaRPr>
          </a:p>
          <a:p>
            <a:pPr marL="12700">
              <a:lnSpc>
                <a:spcPct val="120000"/>
              </a:lnSpc>
            </a:pPr>
            <a:r>
              <a:rPr sz="1200" dirty="0" err="1">
                <a:latin typeface="Arial" panose="020B0604020202020204"/>
                <a:cs typeface="Arial" panose="020B0604020202020204"/>
              </a:rPr>
              <a:t>Esta</a:t>
            </a:r>
            <a:r>
              <a:rPr sz="1200" dirty="0">
                <a:latin typeface="Arial" panose="020B0604020202020204"/>
                <a:cs typeface="Arial" panose="020B0604020202020204"/>
              </a:rPr>
              <a:t> ferramenta de avaliação do grupo é um pouco diferente de 2B e 2C porque não avalia as contribuições individuais dos alunos, mas sim o grupo como um todo. Você pode selecionar diferentes categorias de diálogo para focar - neste caso, Coordenação de Ideias e Acordo (C</a:t>
            </a:r>
            <a:r>
              <a:rPr lang="en-US" sz="1200" dirty="0">
                <a:latin typeface="Arial" panose="020B0604020202020204"/>
                <a:cs typeface="Arial" panose="020B0604020202020204"/>
              </a:rPr>
              <a:t>C</a:t>
            </a:r>
            <a:r>
              <a:rPr sz="1200" dirty="0">
                <a:latin typeface="Arial" panose="020B0604020202020204"/>
                <a:cs typeface="Arial" panose="020B0604020202020204"/>
              </a:rPr>
              <a:t>) e Conexão (C).</a:t>
            </a:r>
            <a:endParaRPr sz="1400" b="1" dirty="0">
              <a:latin typeface="Arial" panose="020B0604020202020204"/>
              <a:cs typeface="Arial" panose="020B0604020202020204"/>
            </a:endParaRPr>
          </a:p>
          <a:p>
            <a:pPr marL="12700">
              <a:lnSpc>
                <a:spcPct val="100000"/>
              </a:lnSpc>
            </a:pPr>
            <a:endParaRPr lang="en-US" sz="1400" b="1" dirty="0">
              <a:latin typeface="Arial" panose="020B0604020202020204"/>
              <a:cs typeface="Arial" panose="020B0604020202020204"/>
            </a:endParaRPr>
          </a:p>
          <a:p>
            <a:pPr marL="12700">
              <a:lnSpc>
                <a:spcPct val="100000"/>
              </a:lnSpc>
            </a:pPr>
            <a:r>
              <a:rPr sz="1200" b="1" dirty="0" err="1">
                <a:latin typeface="Arial" panose="020B0604020202020204"/>
                <a:cs typeface="Arial" panose="020B0604020202020204"/>
              </a:rPr>
              <a:t>Notas</a:t>
            </a:r>
            <a:r>
              <a:rPr sz="1200" b="1" dirty="0">
                <a:latin typeface="Arial" panose="020B0604020202020204"/>
                <a:cs typeface="Arial" panose="020B0604020202020204"/>
              </a:rPr>
              <a:t> de orientação:</a:t>
            </a:r>
          </a:p>
          <a:p>
            <a:pPr marL="12700">
              <a:lnSpc>
                <a:spcPct val="100000"/>
              </a:lnSpc>
            </a:pPr>
            <a:endParaRPr sz="1400" b="1" dirty="0">
              <a:latin typeface="Arial" panose="020B0604020202020204"/>
              <a:cs typeface="Arial" panose="020B0604020202020204"/>
            </a:endParaRPr>
          </a:p>
          <a:p>
            <a:pPr marL="184150" indent="-171450">
              <a:lnSpc>
                <a:spcPct val="120000"/>
              </a:lnSpc>
              <a:spcAft>
                <a:spcPts val="600"/>
              </a:spcAft>
              <a:buFont typeface="Arial" panose="020B0604020202020204" pitchFamily="34" charset="0"/>
              <a:buChar char="•"/>
            </a:pPr>
            <a:r>
              <a:rPr sz="1200" dirty="0">
                <a:latin typeface="Arial" panose="020B0604020202020204"/>
                <a:cs typeface="Arial" panose="020B0604020202020204"/>
              </a:rPr>
              <a:t>Use uma escala de classificação de três pontos para a frequência de cada categoria de diálogo na conversa como um todo: 1 = baixa, 2 = média, 3 = alta. Isso não é uma escala absoluta; depende do seu julgamento sobre o que é típico em seu ambiente</a:t>
            </a:r>
            <a:r>
              <a:rPr lang="pt-BR" sz="1200" dirty="0">
                <a:latin typeface="Arial" panose="020B0604020202020204"/>
                <a:cs typeface="Arial" panose="020B0604020202020204"/>
              </a:rPr>
              <a:t> escolar</a:t>
            </a:r>
            <a:r>
              <a:rPr sz="1200" dirty="0">
                <a:latin typeface="Arial" panose="020B0604020202020204"/>
                <a:cs typeface="Arial" panose="020B0604020202020204"/>
              </a:rPr>
              <a:t>.</a:t>
            </a:r>
          </a:p>
          <a:p>
            <a:pPr marL="184150" indent="-171450">
              <a:lnSpc>
                <a:spcPct val="120000"/>
              </a:lnSpc>
              <a:spcAft>
                <a:spcPts val="600"/>
              </a:spcAft>
              <a:buFont typeface="Arial" panose="020B0604020202020204" pitchFamily="34" charset="0"/>
              <a:buChar char="•"/>
            </a:pPr>
            <a:r>
              <a:rPr sz="1200" dirty="0">
                <a:latin typeface="Arial" panose="020B0604020202020204"/>
                <a:cs typeface="Arial" panose="020B0604020202020204"/>
              </a:rPr>
              <a:t>Use a coluna 'Comentários' para adicionar informações relevantes à classificação, como se os resultados são típicos ou mostram progresso.</a:t>
            </a:r>
          </a:p>
          <a:p>
            <a:pPr marL="184150" indent="-171450">
              <a:lnSpc>
                <a:spcPct val="120000"/>
              </a:lnSpc>
              <a:spcAft>
                <a:spcPts val="600"/>
              </a:spcAft>
              <a:buFont typeface="Arial" panose="020B0604020202020204" pitchFamily="34" charset="0"/>
              <a:buChar char="•"/>
            </a:pPr>
            <a:r>
              <a:rPr sz="1200" dirty="0">
                <a:latin typeface="Arial" panose="020B0604020202020204"/>
                <a:cs typeface="Arial" panose="020B0604020202020204"/>
              </a:rPr>
              <a:t>Você pode repetir isso para ver se os grupos mudam seus padrões ou tipos de diálogo ao longo do tempo.</a:t>
            </a:r>
          </a:p>
          <a:p>
            <a:pPr marL="184150" indent="-171450">
              <a:lnSpc>
                <a:spcPct val="120000"/>
              </a:lnSpc>
              <a:spcAft>
                <a:spcPts val="600"/>
              </a:spcAft>
              <a:buFont typeface="Arial" panose="020B0604020202020204" pitchFamily="34" charset="0"/>
              <a:buChar char="•"/>
            </a:pPr>
            <a:r>
              <a:rPr lang="pt-BR" sz="1200" dirty="0">
                <a:latin typeface="Arial" panose="020B0604020202020204"/>
                <a:cs typeface="Arial" panose="020B0604020202020204"/>
              </a:rPr>
              <a:t>Posteriormente, você pode usar outra ferramenta para uma exploração mais sistemática (por exemplo, 2B ou 2C).</a:t>
            </a:r>
          </a:p>
        </p:txBody>
      </p:sp>
      <p:sp>
        <p:nvSpPr>
          <p:cNvPr id="6" name="object 6"/>
          <p:cNvSpPr/>
          <p:nvPr/>
        </p:nvSpPr>
        <p:spPr>
          <a:xfrm>
            <a:off x="506847" y="6067425"/>
            <a:ext cx="276218" cy="276223"/>
          </a:xfrm>
          <a:prstGeom prst="rect">
            <a:avLst/>
          </a:prstGeom>
          <a:blipFill>
            <a:blip r:embed="rId3" cstate="print"/>
            <a:stretch>
              <a:fillRect/>
            </a:stretch>
          </a:blipFill>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635" rIns="0" bIns="0" rtlCol="0">
            <a:spAutoFit/>
          </a:bodyPr>
          <a:lstStyle/>
          <a:p>
            <a:pPr marL="25400">
              <a:lnSpc>
                <a:spcPct val="100000"/>
              </a:lnSpc>
              <a:spcBef>
                <a:spcPts val="5"/>
              </a:spcBef>
            </a:pPr>
            <a:r>
              <a:rPr dirty="0"/>
              <a:t>46</a:t>
            </a:r>
          </a:p>
        </p:txBody>
      </p:sp>
      <p:sp>
        <p:nvSpPr>
          <p:cNvPr id="8" name="object 47"/>
          <p:cNvSpPr txBox="1"/>
          <p:nvPr/>
        </p:nvSpPr>
        <p:spPr>
          <a:xfrm>
            <a:off x="850900" y="6143625"/>
            <a:ext cx="4081406" cy="305663"/>
          </a:xfrm>
          <a:prstGeom prst="rect">
            <a:avLst/>
          </a:prstGeom>
        </p:spPr>
        <p:txBody>
          <a:bodyPr vert="horz" wrap="square" lIns="0" tIns="0" rIns="0" bIns="0" rtlCol="0">
            <a:noAutofit/>
          </a:bodyPr>
          <a:lstStyle/>
          <a:p>
            <a:pPr marL="12700">
              <a:lnSpc>
                <a:spcPct val="100000"/>
              </a:lnSpc>
              <a:spcBef>
                <a:spcPts val="640"/>
              </a:spcBef>
            </a:pPr>
            <a:r>
              <a:rPr sz="1200" b="1" dirty="0">
                <a:latin typeface="Arial" panose="020B0604020202020204" pitchFamily="34" charset="0"/>
                <a:cs typeface="Arial" panose="020B0604020202020204" pitchFamily="34" charset="0"/>
              </a:rPr>
              <a:t>Um modelo para download</a:t>
            </a:r>
            <a:r>
              <a:rPr sz="1200" dirty="0">
                <a:latin typeface="Arial" panose="020B0604020202020204" pitchFamily="34" charset="0"/>
                <a:cs typeface="Arial" panose="020B0604020202020204" pitchFamily="34" charset="0"/>
              </a:rPr>
              <a:t> está disponível em nosso </a:t>
            </a:r>
            <a:r>
              <a:rPr sz="1200" dirty="0">
                <a:latin typeface="Arial" panose="020B0604020202020204" pitchFamily="34" charset="0"/>
                <a:cs typeface="Arial" panose="020B0604020202020204" pitchFamily="34" charset="0"/>
                <a:hlinkClick r:id="rId4"/>
              </a:rPr>
              <a:t>site</a:t>
            </a:r>
            <a:r>
              <a:rPr sz="1200" dirty="0"/>
              <a:t>.</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1561520323"/>
              </p:ext>
            </p:extLst>
          </p:nvPr>
        </p:nvGraphicFramePr>
        <p:xfrm>
          <a:off x="423552" y="4323971"/>
          <a:ext cx="9777980" cy="2429254"/>
        </p:xfrm>
        <a:graphic>
          <a:graphicData uri="http://schemas.openxmlformats.org/drawingml/2006/table">
            <a:tbl>
              <a:tblPr firstRow="1" bandRow="1">
                <a:tableStyleId>{2D5ABB26-0587-4C30-8999-92F81FD0307C}</a:tableStyleId>
              </a:tblPr>
              <a:tblGrid>
                <a:gridCol w="2087879">
                  <a:extLst>
                    <a:ext uri="{9D8B030D-6E8A-4147-A177-3AD203B41FA5}">
                      <a16:colId xmlns:a16="http://schemas.microsoft.com/office/drawing/2014/main" val="20000"/>
                    </a:ext>
                  </a:extLst>
                </a:gridCol>
                <a:gridCol w="1237488">
                  <a:extLst>
                    <a:ext uri="{9D8B030D-6E8A-4147-A177-3AD203B41FA5}">
                      <a16:colId xmlns:a16="http://schemas.microsoft.com/office/drawing/2014/main" val="20001"/>
                    </a:ext>
                  </a:extLst>
                </a:gridCol>
                <a:gridCol w="1603248">
                  <a:extLst>
                    <a:ext uri="{9D8B030D-6E8A-4147-A177-3AD203B41FA5}">
                      <a16:colId xmlns:a16="http://schemas.microsoft.com/office/drawing/2014/main" val="20002"/>
                    </a:ext>
                  </a:extLst>
                </a:gridCol>
                <a:gridCol w="2014727">
                  <a:extLst>
                    <a:ext uri="{9D8B030D-6E8A-4147-A177-3AD203B41FA5}">
                      <a16:colId xmlns:a16="http://schemas.microsoft.com/office/drawing/2014/main" val="20003"/>
                    </a:ext>
                  </a:extLst>
                </a:gridCol>
                <a:gridCol w="2834638">
                  <a:extLst>
                    <a:ext uri="{9D8B030D-6E8A-4147-A177-3AD203B41FA5}">
                      <a16:colId xmlns:a16="http://schemas.microsoft.com/office/drawing/2014/main" val="20004"/>
                    </a:ext>
                  </a:extLst>
                </a:gridCol>
              </a:tblGrid>
              <a:tr h="783336">
                <a:tc>
                  <a:txBody>
                    <a:bodyPr/>
                    <a:lstStyle/>
                    <a:p>
                      <a:pPr>
                        <a:lnSpc>
                          <a:spcPct val="100000"/>
                        </a:lnSpc>
                        <a:spcBef>
                          <a:spcPts val="5"/>
                        </a:spcBef>
                      </a:pPr>
                      <a:endParaRPr sz="1600" spc="0" baseline="0" dirty="0">
                        <a:latin typeface="Times New Roman" panose="02020603050405020304"/>
                        <a:cs typeface="Times New Roman" panose="02020603050405020304"/>
                      </a:endParaRPr>
                    </a:p>
                    <a:p>
                      <a:pPr marL="640080">
                        <a:lnSpc>
                          <a:spcPct val="100000"/>
                        </a:lnSpc>
                      </a:pPr>
                      <a:r>
                        <a:rPr sz="1200" b="1" spc="0" baseline="0" dirty="0">
                          <a:latin typeface="Arial" panose="020B0604020202020204"/>
                          <a:cs typeface="Arial" panose="020B0604020202020204"/>
                        </a:rPr>
                        <a:t>Tipo de Atividade</a:t>
                      </a:r>
                    </a:p>
                  </a:txBody>
                  <a:tcPr marL="0" marR="0" marT="635"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spcBef>
                          <a:spcPts val="5"/>
                        </a:spcBef>
                      </a:pPr>
                      <a:endParaRPr sz="1600" spc="0" baseline="0" dirty="0">
                        <a:latin typeface="Times New Roman" panose="02020603050405020304"/>
                        <a:cs typeface="Times New Roman" panose="02020603050405020304"/>
                      </a:endParaRPr>
                    </a:p>
                    <a:p>
                      <a:pPr algn="ctr">
                        <a:lnSpc>
                          <a:spcPct val="100000"/>
                        </a:lnSpc>
                      </a:pPr>
                      <a:r>
                        <a:rPr sz="1200" b="1" spc="0" baseline="0" dirty="0">
                          <a:latin typeface="Arial" panose="020B0604020202020204"/>
                          <a:cs typeface="Arial" panose="020B0604020202020204"/>
                        </a:rPr>
                        <a:t>Categoria</a:t>
                      </a:r>
                    </a:p>
                  </a:txBody>
                  <a:tcPr marL="0" marR="0" marT="63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179705" marR="43815" indent="-128905" algn="ctr">
                        <a:lnSpc>
                          <a:spcPct val="122000"/>
                        </a:lnSpc>
                        <a:spcBef>
                          <a:spcPts val="645"/>
                        </a:spcBef>
                      </a:pPr>
                      <a:r>
                        <a:rPr sz="1200" b="1" spc="0" baseline="0" dirty="0">
                          <a:latin typeface="Arial" panose="020B0604020202020204"/>
                          <a:cs typeface="Arial" panose="020B0604020202020204"/>
                        </a:rPr>
                        <a:t>Com que frequência os alunos fazem isso? </a:t>
                      </a:r>
                      <a:endParaRPr sz="1200" spc="0" baseline="0" dirty="0">
                        <a:latin typeface="Arial" panose="020B0604020202020204"/>
                        <a:cs typeface="Arial" panose="020B0604020202020204"/>
                      </a:endParaRPr>
                    </a:p>
                  </a:txBody>
                  <a:tcPr marL="0" marR="0" marT="8191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319405" marR="29845" indent="-281305">
                        <a:lnSpc>
                          <a:spcPct val="122000"/>
                        </a:lnSpc>
                        <a:spcBef>
                          <a:spcPts val="645"/>
                        </a:spcBef>
                      </a:pPr>
                      <a:r>
                        <a:rPr sz="1200" b="1" spc="0" baseline="0" dirty="0">
                          <a:latin typeface="Arial" panose="020B0604020202020204"/>
                          <a:cs typeface="Arial" panose="020B0604020202020204"/>
                        </a:rPr>
                        <a:t>Quantos alunos estão participando disso?</a:t>
                      </a:r>
                    </a:p>
                  </a:txBody>
                  <a:tcPr marL="0" marR="0" marT="8191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spcBef>
                          <a:spcPts val="5"/>
                        </a:spcBef>
                      </a:pPr>
                      <a:endParaRPr sz="1600" spc="0" baseline="0" dirty="0">
                        <a:latin typeface="Times New Roman" panose="02020603050405020304"/>
                        <a:cs typeface="Times New Roman" panose="02020603050405020304"/>
                      </a:endParaRPr>
                    </a:p>
                    <a:p>
                      <a:pPr marL="116205">
                        <a:lnSpc>
                          <a:spcPct val="100000"/>
                        </a:lnSpc>
                      </a:pPr>
                      <a:r>
                        <a:rPr sz="1200" b="1" spc="0" baseline="0" dirty="0">
                          <a:latin typeface="Arial" panose="020B0604020202020204"/>
                          <a:cs typeface="Arial" panose="020B0604020202020204"/>
                        </a:rPr>
                        <a:t>As contribuições são extensas ou curtas?</a:t>
                      </a:r>
                    </a:p>
                  </a:txBody>
                  <a:tcPr marL="0" marR="0" marT="63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0"/>
                  </a:ext>
                </a:extLst>
              </a:tr>
              <a:tr h="411479">
                <a:tc>
                  <a:txBody>
                    <a:bodyPr/>
                    <a:lstStyle/>
                    <a:p>
                      <a:pPr marL="33020">
                        <a:lnSpc>
                          <a:spcPct val="100000"/>
                        </a:lnSpc>
                        <a:spcBef>
                          <a:spcPts val="360"/>
                        </a:spcBef>
                      </a:pPr>
                      <a:r>
                        <a:rPr sz="1200" spc="0" baseline="0" dirty="0">
                          <a:latin typeface="Arial Unicode MS" panose="020B0604020202020204" charset="-122"/>
                          <a:cs typeface="Arial Unicode MS" panose="020B0604020202020204" charset="-122"/>
                        </a:rPr>
                        <a:t>1)</a:t>
                      </a:r>
                    </a:p>
                  </a:txBody>
                  <a:tcPr marL="0" marR="0"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360"/>
                        </a:spcBef>
                      </a:pPr>
                      <a:r>
                        <a:rPr lang="en-US" sz="1200" spc="0" baseline="0" dirty="0">
                          <a:latin typeface="Arial Unicode MS" panose="020B0604020202020204" charset="-122"/>
                          <a:cs typeface="Arial Unicode MS" panose="020B0604020202020204" charset="-122"/>
                        </a:rPr>
                        <a:t>DI</a:t>
                      </a:r>
                      <a:endParaRPr sz="1200" spc="0" baseline="0" dirty="0">
                        <a:latin typeface="Arial Unicode MS" panose="020B0604020202020204" charset="-122"/>
                        <a:cs typeface="Arial Unicode MS" panose="020B0604020202020204" charset="-122"/>
                      </a:endParaRPr>
                    </a:p>
                  </a:txBody>
                  <a:tcPr marL="0" marR="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panose="020B0604020202020204" charset="-122"/>
                        <a:cs typeface="Arial Unicode MS" panose="020B0604020202020204" charset="-122"/>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panose="020B0604020202020204" charset="-122"/>
                        <a:cs typeface="Arial Unicode MS" panose="020B0604020202020204" charset="-122"/>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panose="020B0604020202020204" charset="-122"/>
                        <a:cs typeface="Arial Unicode MS" panose="020B0604020202020204" charset="-122"/>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1"/>
                  </a:ext>
                </a:extLst>
              </a:tr>
              <a:tr h="411480">
                <a:tc>
                  <a:txBody>
                    <a:bodyPr/>
                    <a:lstStyle/>
                    <a:p>
                      <a:endParaRPr sz="1200" spc="0" baseline="0" dirty="0">
                        <a:latin typeface="Arial Unicode MS" panose="020B0604020202020204" charset="-122"/>
                        <a:cs typeface="Arial Unicode MS" panose="020B0604020202020204" charset="-122"/>
                      </a:endParaRPr>
                    </a:p>
                  </a:txBody>
                  <a:tcPr marL="0" marR="0" marT="0"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360"/>
                        </a:spcBef>
                      </a:pPr>
                      <a:r>
                        <a:rPr lang="en-US" sz="1200" spc="0" baseline="0" dirty="0">
                          <a:latin typeface="Arial Unicode MS" panose="020B0604020202020204" charset="-122"/>
                          <a:cs typeface="Arial Unicode MS" panose="020B0604020202020204" charset="-122"/>
                        </a:rPr>
                        <a:t>D</a:t>
                      </a:r>
                      <a:endParaRPr sz="1200" spc="0" baseline="0" dirty="0">
                        <a:latin typeface="Arial Unicode MS" panose="020B0604020202020204" charset="-122"/>
                        <a:cs typeface="Arial Unicode MS" panose="020B0604020202020204" charset="-122"/>
                      </a:endParaRPr>
                    </a:p>
                  </a:txBody>
                  <a:tcPr marL="0" marR="0" marT="45719"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dirty="0">
                        <a:latin typeface="Arial Unicode MS" panose="020B0604020202020204" charset="-122"/>
                        <a:cs typeface="Arial Unicode MS" panose="020B0604020202020204" charset="-122"/>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panose="020B0604020202020204" charset="-122"/>
                        <a:cs typeface="Arial Unicode MS" panose="020B0604020202020204" charset="-122"/>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panose="020B0604020202020204" charset="-122"/>
                        <a:cs typeface="Arial Unicode MS" panose="020B0604020202020204" charset="-122"/>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2"/>
                  </a:ext>
                </a:extLst>
              </a:tr>
              <a:tr h="411480">
                <a:tc>
                  <a:txBody>
                    <a:bodyPr/>
                    <a:lstStyle/>
                    <a:p>
                      <a:pPr marL="33020">
                        <a:lnSpc>
                          <a:spcPct val="100000"/>
                        </a:lnSpc>
                        <a:spcBef>
                          <a:spcPts val="360"/>
                        </a:spcBef>
                      </a:pPr>
                      <a:r>
                        <a:rPr sz="1200" spc="0" baseline="0" dirty="0">
                          <a:latin typeface="Arial Unicode MS" panose="020B0604020202020204" charset="-122"/>
                          <a:cs typeface="Arial Unicode MS" panose="020B0604020202020204" charset="-122"/>
                        </a:rPr>
                        <a:t>2)</a:t>
                      </a:r>
                      <a:endParaRPr sz="1200" spc="0" baseline="0">
                        <a:latin typeface="Arial Unicode MS" panose="020B0604020202020204" charset="-122"/>
                        <a:cs typeface="Arial Unicode MS" panose="020B0604020202020204" charset="-122"/>
                      </a:endParaRPr>
                    </a:p>
                  </a:txBody>
                  <a:tcPr marL="0" marR="0" marT="45719"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360"/>
                        </a:spcBef>
                      </a:pPr>
                      <a:r>
                        <a:rPr lang="en-US" sz="1200" spc="0" baseline="0" dirty="0">
                          <a:latin typeface="Arial Unicode MS" panose="020B0604020202020204" charset="-122"/>
                          <a:cs typeface="Arial Unicode MS" panose="020B0604020202020204" charset="-122"/>
                        </a:rPr>
                        <a:t>DI</a:t>
                      </a:r>
                      <a:endParaRPr sz="1200" spc="0" baseline="0" dirty="0">
                        <a:latin typeface="Arial Unicode MS" panose="020B0604020202020204" charset="-122"/>
                        <a:cs typeface="Arial Unicode MS" panose="020B0604020202020204" charset="-122"/>
                      </a:endParaRPr>
                    </a:p>
                  </a:txBody>
                  <a:tcPr marL="0" marR="0" marT="45719"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dirty="0">
                        <a:latin typeface="Arial Unicode MS" panose="020B0604020202020204" charset="-122"/>
                        <a:cs typeface="Arial Unicode MS" panose="020B0604020202020204" charset="-122"/>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panose="020B0604020202020204" charset="-122"/>
                        <a:cs typeface="Arial Unicode MS" panose="020B0604020202020204" charset="-122"/>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panose="020B0604020202020204" charset="-122"/>
                        <a:cs typeface="Arial Unicode MS" panose="020B0604020202020204" charset="-122"/>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3"/>
                  </a:ext>
                </a:extLst>
              </a:tr>
              <a:tr h="411479">
                <a:tc>
                  <a:txBody>
                    <a:bodyPr/>
                    <a:lstStyle/>
                    <a:p>
                      <a:endParaRPr sz="1200" spc="0" baseline="0">
                        <a:latin typeface="Arial Unicode MS" panose="020B0604020202020204" charset="-122"/>
                        <a:cs typeface="Arial Unicode MS" panose="020B0604020202020204" charset="-122"/>
                      </a:endParaRPr>
                    </a:p>
                  </a:txBody>
                  <a:tcPr marL="0" marR="0" marT="0"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360"/>
                        </a:spcBef>
                      </a:pPr>
                      <a:r>
                        <a:rPr lang="en-US" sz="1200" spc="0" baseline="0" dirty="0">
                          <a:latin typeface="Arial Unicode MS" panose="020B0604020202020204" charset="-122"/>
                          <a:cs typeface="Arial Unicode MS" panose="020B0604020202020204" charset="-122"/>
                        </a:rPr>
                        <a:t>D</a:t>
                      </a:r>
                      <a:endParaRPr sz="1200" spc="0" baseline="0" dirty="0">
                        <a:latin typeface="Arial Unicode MS" panose="020B0604020202020204" charset="-122"/>
                        <a:cs typeface="Arial Unicode MS" panose="020B0604020202020204" charset="-122"/>
                      </a:endParaRPr>
                    </a:p>
                  </a:txBody>
                  <a:tcPr marL="0" marR="0" marT="45719"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panose="020B0604020202020204" charset="-122"/>
                        <a:cs typeface="Arial Unicode MS" panose="020B0604020202020204" charset="-122"/>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panose="020B0604020202020204" charset="-122"/>
                        <a:cs typeface="Arial Unicode MS" panose="020B0604020202020204" charset="-122"/>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dirty="0">
                        <a:latin typeface="Arial Unicode MS" panose="020B0604020202020204" charset="-122"/>
                        <a:cs typeface="Arial Unicode MS" panose="020B0604020202020204" charset="-122"/>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4"/>
                  </a:ext>
                </a:extLst>
              </a:tr>
            </a:tbl>
          </a:graphicData>
        </a:graphic>
      </p:graphicFrame>
      <p:sp>
        <p:nvSpPr>
          <p:cNvPr id="3" name="object 3"/>
          <p:cNvSpPr txBox="1"/>
          <p:nvPr/>
        </p:nvSpPr>
        <p:spPr>
          <a:xfrm>
            <a:off x="469627" y="428625"/>
            <a:ext cx="5029473" cy="3695114"/>
          </a:xfrm>
          <a:prstGeom prst="rect">
            <a:avLst/>
          </a:prstGeom>
          <a:ln w="31733">
            <a:solidFill>
              <a:srgbClr val="2791A6"/>
            </a:solidFill>
          </a:ln>
        </p:spPr>
        <p:txBody>
          <a:bodyPr vert="horz" wrap="square" lIns="0" tIns="74930" rIns="0" bIns="0" rtlCol="0">
            <a:spAutoFit/>
          </a:bodyPr>
          <a:lstStyle/>
          <a:p>
            <a:pPr marL="83185">
              <a:lnSpc>
                <a:spcPct val="100000"/>
              </a:lnSpc>
              <a:spcBef>
                <a:spcPts val="590"/>
              </a:spcBef>
            </a:pPr>
            <a:r>
              <a:rPr sz="1400" b="1" dirty="0">
                <a:latin typeface="Arial" panose="020B0604020202020204"/>
                <a:cs typeface="Arial" panose="020B0604020202020204"/>
              </a:rPr>
              <a:t>2E: </a:t>
            </a:r>
            <a:r>
              <a:rPr sz="1400" b="1" dirty="0" err="1">
                <a:latin typeface="Arial" panose="020B0604020202020204"/>
                <a:cs typeface="Arial" panose="020B0604020202020204"/>
              </a:rPr>
              <a:t>Visão</a:t>
            </a:r>
            <a:r>
              <a:rPr sz="1400" b="1" dirty="0">
                <a:latin typeface="Arial" panose="020B0604020202020204"/>
                <a:cs typeface="Arial" panose="020B0604020202020204"/>
              </a:rPr>
              <a:t> </a:t>
            </a:r>
            <a:r>
              <a:rPr lang="en-US" sz="1400" b="1" dirty="0" err="1">
                <a:latin typeface="Arial" panose="020B0604020202020204"/>
                <a:cs typeface="Arial" panose="020B0604020202020204"/>
              </a:rPr>
              <a:t>g</a:t>
            </a:r>
            <a:r>
              <a:rPr sz="1400" b="1" dirty="0" err="1">
                <a:latin typeface="Arial" panose="020B0604020202020204"/>
                <a:cs typeface="Arial" panose="020B0604020202020204"/>
              </a:rPr>
              <a:t>eral</a:t>
            </a:r>
            <a:r>
              <a:rPr sz="1400" b="1" dirty="0">
                <a:latin typeface="Arial" panose="020B0604020202020204"/>
                <a:cs typeface="Arial" panose="020B0604020202020204"/>
              </a:rPr>
              <a:t> da </a:t>
            </a:r>
            <a:r>
              <a:rPr lang="en-US" sz="1400" b="1" dirty="0" err="1">
                <a:latin typeface="Arial" panose="020B0604020202020204"/>
                <a:cs typeface="Arial" panose="020B0604020202020204"/>
              </a:rPr>
              <a:t>p</a:t>
            </a:r>
            <a:r>
              <a:rPr sz="1400" b="1" dirty="0" err="1">
                <a:latin typeface="Arial" panose="020B0604020202020204"/>
                <a:cs typeface="Arial" panose="020B0604020202020204"/>
              </a:rPr>
              <a:t>articipação</a:t>
            </a:r>
            <a:r>
              <a:rPr sz="1400" b="1" dirty="0">
                <a:latin typeface="Arial" panose="020B0604020202020204"/>
                <a:cs typeface="Arial" panose="020B0604020202020204"/>
              </a:rPr>
              <a:t> de </a:t>
            </a:r>
            <a:r>
              <a:rPr lang="en-US" sz="1400" b="1" dirty="0" err="1">
                <a:latin typeface="Arial" panose="020B0604020202020204"/>
                <a:cs typeface="Arial" panose="020B0604020202020204"/>
              </a:rPr>
              <a:t>t</a:t>
            </a:r>
            <a:r>
              <a:rPr sz="1400" b="1" dirty="0" err="1">
                <a:latin typeface="Arial" panose="020B0604020202020204"/>
                <a:cs typeface="Arial" panose="020B0604020202020204"/>
              </a:rPr>
              <a:t>oda</a:t>
            </a:r>
            <a:r>
              <a:rPr sz="1400" b="1" dirty="0">
                <a:latin typeface="Arial" panose="020B0604020202020204"/>
                <a:cs typeface="Arial" panose="020B0604020202020204"/>
              </a:rPr>
              <a:t> a </a:t>
            </a:r>
            <a:r>
              <a:rPr lang="en-US" sz="1400" b="1" dirty="0" err="1">
                <a:latin typeface="Arial" panose="020B0604020202020204"/>
                <a:cs typeface="Arial" panose="020B0604020202020204"/>
              </a:rPr>
              <a:t>c</a:t>
            </a:r>
            <a:r>
              <a:rPr sz="1400" b="1" dirty="0" err="1">
                <a:latin typeface="Arial" panose="020B0604020202020204"/>
                <a:cs typeface="Arial" panose="020B0604020202020204"/>
              </a:rPr>
              <a:t>lasse</a:t>
            </a:r>
            <a:r>
              <a:rPr sz="1400" b="1" dirty="0">
                <a:latin typeface="Arial" panose="020B0604020202020204"/>
                <a:cs typeface="Arial" panose="020B0604020202020204"/>
              </a:rPr>
              <a:t> (</a:t>
            </a:r>
            <a:r>
              <a:rPr lang="en-US" sz="1400" b="1" dirty="0" err="1">
                <a:latin typeface="Arial" panose="020B0604020202020204"/>
                <a:cs typeface="Arial" panose="020B0604020202020204"/>
              </a:rPr>
              <a:t>e</a:t>
            </a:r>
            <a:r>
              <a:rPr sz="1400" b="1" dirty="0" err="1">
                <a:latin typeface="Arial" panose="020B0604020202020204"/>
                <a:cs typeface="Arial" panose="020B0604020202020204"/>
              </a:rPr>
              <a:t>scala</a:t>
            </a:r>
            <a:r>
              <a:rPr sz="1400" b="1" dirty="0">
                <a:latin typeface="Arial" panose="020B0604020202020204"/>
                <a:cs typeface="Arial" panose="020B0604020202020204"/>
              </a:rPr>
              <a:t> de </a:t>
            </a:r>
            <a:r>
              <a:rPr lang="en-US" sz="1400" b="1" dirty="0" err="1">
                <a:latin typeface="Arial" panose="020B0604020202020204"/>
                <a:cs typeface="Arial" panose="020B0604020202020204"/>
              </a:rPr>
              <a:t>c</a:t>
            </a:r>
            <a:r>
              <a:rPr sz="1400" b="1" dirty="0" err="1">
                <a:latin typeface="Arial" panose="020B0604020202020204"/>
                <a:cs typeface="Arial" panose="020B0604020202020204"/>
              </a:rPr>
              <a:t>lassificação</a:t>
            </a:r>
            <a:r>
              <a:rPr sz="1400" b="1" dirty="0">
                <a:latin typeface="Arial" panose="020B0604020202020204"/>
                <a:cs typeface="Arial" panose="020B0604020202020204"/>
              </a:rPr>
              <a:t>)</a:t>
            </a:r>
          </a:p>
          <a:p>
            <a:pPr marL="83185">
              <a:lnSpc>
                <a:spcPct val="120000"/>
              </a:lnSpc>
              <a:spcBef>
                <a:spcPts val="590"/>
              </a:spcBef>
            </a:pPr>
            <a:r>
              <a:rPr sz="1200" dirty="0">
                <a:latin typeface="Arial" panose="020B0604020202020204"/>
                <a:cs typeface="Arial" panose="020B0604020202020204"/>
              </a:rPr>
              <a:t>Esta escala de classificação da participação de toda a classe expande o 2D para focar no diálogo de toda a classe. Isso permitirá que você compreenda mais sobre como os alunos estão participando do diálogo. Você pode se concentrar em diferentes aspectos da participação dos alunos, como o comprimento das contribuições e com que frequência os alunos estão participando. Você pode fazer isso durante diferentes tipos de atividades de toda a classe para construir uma visão mais abrangente do diálogo em seu ambiente de aprendizagem.</a:t>
            </a:r>
            <a:endParaRPr sz="1400" b="1" dirty="0">
              <a:latin typeface="Arial" panose="020B0604020202020204"/>
              <a:cs typeface="Arial" panose="020B0604020202020204"/>
            </a:endParaRPr>
          </a:p>
          <a:p>
            <a:pPr marL="83185">
              <a:lnSpc>
                <a:spcPct val="120000"/>
              </a:lnSpc>
              <a:spcBef>
                <a:spcPts val="590"/>
              </a:spcBef>
            </a:pPr>
            <a:r>
              <a:rPr sz="1200" b="1" dirty="0">
                <a:latin typeface="Arial" panose="020B0604020202020204"/>
                <a:cs typeface="Arial" panose="020B0604020202020204"/>
              </a:rPr>
              <a:t>Notas de orientação:</a:t>
            </a:r>
          </a:p>
          <a:p>
            <a:pPr marL="254635" indent="-171450">
              <a:lnSpc>
                <a:spcPct val="120000"/>
              </a:lnSpc>
              <a:spcBef>
                <a:spcPts val="590"/>
              </a:spcBef>
              <a:buFont typeface="Arial" panose="020B0604020202020204" pitchFamily="34" charset="0"/>
              <a:buChar char="•"/>
            </a:pPr>
            <a:r>
              <a:rPr sz="1200" dirty="0">
                <a:latin typeface="Arial" panose="020B0604020202020204"/>
                <a:cs typeface="Arial" panose="020B0604020202020204"/>
              </a:rPr>
              <a:t>Escolha uma ou duas categorias nas quais você deseja se concentrar.</a:t>
            </a:r>
          </a:p>
          <a:p>
            <a:pPr marL="254635" indent="-171450">
              <a:lnSpc>
                <a:spcPct val="120000"/>
              </a:lnSpc>
              <a:spcBef>
                <a:spcPts val="590"/>
              </a:spcBef>
              <a:buFont typeface="Arial" panose="020B0604020202020204" pitchFamily="34" charset="0"/>
              <a:buChar char="•"/>
            </a:pPr>
            <a:r>
              <a:rPr sz="1200" dirty="0">
                <a:latin typeface="Arial" panose="020B0604020202020204"/>
                <a:cs typeface="Arial" panose="020B0604020202020204"/>
              </a:rPr>
              <a:t>Decida em quais tipos de atividades e fases da aula você deseja concentrar suas observações, como introduções de aulas, discussões de toda a classe ou conclusões de aulas / plenárias.</a:t>
            </a:r>
          </a:p>
        </p:txBody>
      </p:sp>
      <p:sp>
        <p:nvSpPr>
          <p:cNvPr id="4" name="object 4"/>
          <p:cNvSpPr txBox="1"/>
          <p:nvPr/>
        </p:nvSpPr>
        <p:spPr>
          <a:xfrm>
            <a:off x="5747327" y="428625"/>
            <a:ext cx="4435891" cy="2199961"/>
          </a:xfrm>
          <a:prstGeom prst="rect">
            <a:avLst/>
          </a:prstGeom>
          <a:ln w="31733">
            <a:solidFill>
              <a:srgbClr val="2791A6"/>
            </a:solidFill>
          </a:ln>
        </p:spPr>
        <p:txBody>
          <a:bodyPr vert="horz" wrap="square" lIns="0" tIns="75565" rIns="0" bIns="0" rtlCol="0">
            <a:spAutoFit/>
          </a:bodyPr>
          <a:lstStyle/>
          <a:p>
            <a:pPr marL="88900" indent="0">
              <a:spcBef>
                <a:spcPts val="595"/>
              </a:spcBef>
              <a:buSzPct val="83000"/>
              <a:buFont typeface="Arial" panose="020B0604020202020204" pitchFamily="34" charset="0"/>
              <a:buNone/>
              <a:tabLst>
                <a:tab pos="169545" algn="l"/>
              </a:tabLst>
            </a:pPr>
            <a:r>
              <a:rPr sz="1200" dirty="0">
                <a:latin typeface="Arial Unicode MS" panose="020B0604020202020204" charset="-122"/>
                <a:cs typeface="Arial Unicode MS" panose="020B0604020202020204" charset="-122"/>
              </a:rPr>
              <a:t>Utilize a seguinte escala de classificação:</a:t>
            </a:r>
          </a:p>
          <a:p>
            <a:pPr marL="260350" indent="-171450">
              <a:spcBef>
                <a:spcPts val="595"/>
              </a:spcBef>
              <a:buSzPct val="83000"/>
              <a:buFont typeface="Arial" panose="020B0604020202020204" pitchFamily="34" charset="0"/>
              <a:buChar char="•"/>
              <a:tabLst>
                <a:tab pos="169545" algn="l"/>
              </a:tabLst>
            </a:pPr>
            <a:r>
              <a:rPr sz="1200" dirty="0">
                <a:latin typeface="Arial Unicode MS" panose="020B0604020202020204" charset="-122"/>
                <a:cs typeface="Arial Unicode MS" panose="020B0604020202020204" charset="-122"/>
              </a:rPr>
              <a:t>5 = o tempo todo / o máximo possível de alunos</a:t>
            </a:r>
          </a:p>
          <a:p>
            <a:pPr marL="260350" indent="-171450">
              <a:spcBef>
                <a:spcPts val="595"/>
              </a:spcBef>
              <a:buSzPct val="83000"/>
              <a:buFont typeface="Arial" panose="020B0604020202020204" pitchFamily="34" charset="0"/>
              <a:buChar char="•"/>
              <a:tabLst>
                <a:tab pos="169545" algn="l"/>
              </a:tabLst>
            </a:pPr>
            <a:r>
              <a:rPr sz="1200" dirty="0">
                <a:latin typeface="Arial Unicode MS" panose="020B0604020202020204" charset="-122"/>
                <a:cs typeface="Arial Unicode MS" panose="020B0604020202020204" charset="-122"/>
              </a:rPr>
              <a:t>4 = a maior parte do tempo / a maioria dos alunos</a:t>
            </a:r>
          </a:p>
          <a:p>
            <a:pPr marL="260350" indent="-171450">
              <a:spcBef>
                <a:spcPts val="595"/>
              </a:spcBef>
              <a:buSzPct val="83000"/>
              <a:buFont typeface="Arial" panose="020B0604020202020204" pitchFamily="34" charset="0"/>
              <a:buChar char="•"/>
              <a:tabLst>
                <a:tab pos="169545" algn="l"/>
              </a:tabLst>
            </a:pPr>
            <a:r>
              <a:rPr sz="1200" dirty="0">
                <a:latin typeface="Arial Unicode MS" panose="020B0604020202020204" charset="-122"/>
                <a:cs typeface="Arial Unicode MS" panose="020B0604020202020204" charset="-122"/>
              </a:rPr>
              <a:t>3 = algumas vezes / alguns alunos</a:t>
            </a:r>
          </a:p>
          <a:p>
            <a:pPr marL="260350" indent="-171450">
              <a:spcBef>
                <a:spcPts val="595"/>
              </a:spcBef>
              <a:buSzPct val="83000"/>
              <a:buFont typeface="Arial" panose="020B0604020202020204" pitchFamily="34" charset="0"/>
              <a:buChar char="•"/>
              <a:tabLst>
                <a:tab pos="169545" algn="l"/>
              </a:tabLst>
            </a:pPr>
            <a:r>
              <a:rPr sz="1200" dirty="0">
                <a:latin typeface="Arial Unicode MS" panose="020B0604020202020204" charset="-122"/>
                <a:cs typeface="Arial Unicode MS" panose="020B0604020202020204" charset="-122"/>
              </a:rPr>
              <a:t>2 = ocasionalmente / alguns alunos</a:t>
            </a:r>
          </a:p>
          <a:p>
            <a:pPr marL="260350" indent="-171450">
              <a:spcBef>
                <a:spcPts val="595"/>
              </a:spcBef>
              <a:buSzPct val="83000"/>
              <a:buFont typeface="Arial" panose="020B0604020202020204" pitchFamily="34" charset="0"/>
              <a:buChar char="•"/>
              <a:tabLst>
                <a:tab pos="169545" algn="l"/>
              </a:tabLst>
            </a:pPr>
            <a:r>
              <a:rPr sz="1200" dirty="0">
                <a:latin typeface="Arial Unicode MS" panose="020B0604020202020204" charset="-122"/>
                <a:cs typeface="Arial Unicode MS" panose="020B0604020202020204" charset="-122"/>
              </a:rPr>
              <a:t>1 = nunca / nenhum dos </a:t>
            </a:r>
            <a:r>
              <a:rPr sz="1200" dirty="0" err="1">
                <a:latin typeface="Arial Unicode MS" panose="020B0604020202020204" charset="-122"/>
                <a:cs typeface="Arial Unicode MS" panose="020B0604020202020204" charset="-122"/>
              </a:rPr>
              <a:t>alunos</a:t>
            </a:r>
            <a:endParaRPr lang="en-US" sz="1200" dirty="0">
              <a:latin typeface="Arial Unicode MS" panose="020B0604020202020204" charset="-122"/>
              <a:cs typeface="Arial Unicode MS" panose="020B0604020202020204" charset="-122"/>
            </a:endParaRPr>
          </a:p>
          <a:p>
            <a:pPr marL="260350" indent="-171450">
              <a:spcBef>
                <a:spcPts val="595"/>
              </a:spcBef>
              <a:buSzPct val="83000"/>
              <a:buFont typeface="Arial" panose="020B0604020202020204" pitchFamily="34" charset="0"/>
              <a:buChar char="•"/>
              <a:tabLst>
                <a:tab pos="169545" algn="l"/>
              </a:tabLst>
            </a:pPr>
            <a:endParaRPr sz="1200" dirty="0">
              <a:latin typeface="Arial Unicode MS" panose="020B0604020202020204" charset="-122"/>
              <a:cs typeface="Arial Unicode MS" panose="020B0604020202020204" charset="-122"/>
            </a:endParaRPr>
          </a:p>
          <a:p>
            <a:pPr marL="394970">
              <a:lnSpc>
                <a:spcPct val="100000"/>
              </a:lnSpc>
            </a:pPr>
            <a:r>
              <a:rPr lang="pt-BR" sz="1200" b="1" dirty="0">
                <a:latin typeface="Arial" panose="020B0604020202020204" pitchFamily="34" charset="0"/>
                <a:cs typeface="Arial" panose="020B0604020202020204" pitchFamily="34" charset="0"/>
              </a:rPr>
              <a:t>Um modelo para download</a:t>
            </a:r>
            <a:r>
              <a:rPr lang="pt-BR" sz="1200" dirty="0">
                <a:latin typeface="Arial" panose="020B0604020202020204" pitchFamily="34" charset="0"/>
                <a:cs typeface="Arial" panose="020B0604020202020204" pitchFamily="34" charset="0"/>
              </a:rPr>
              <a:t> está disponível em nosso </a:t>
            </a:r>
            <a:r>
              <a:rPr lang="pt-BR" sz="1200" dirty="0">
                <a:latin typeface="Arial" panose="020B0604020202020204" pitchFamily="34" charset="0"/>
                <a:cs typeface="Arial" panose="020B0604020202020204" pitchFamily="34" charset="0"/>
                <a:hlinkClick r:id="rId3"/>
              </a:rPr>
              <a:t>site</a:t>
            </a:r>
            <a:endParaRPr lang="pt-BR" sz="1200" dirty="0">
              <a:latin typeface="Arial" panose="020B0604020202020204" pitchFamily="34" charset="0"/>
              <a:cs typeface="Arial" panose="020B0604020202020204" pitchFamily="34" charset="0"/>
            </a:endParaRPr>
          </a:p>
          <a:p>
            <a:pPr marL="394970">
              <a:lnSpc>
                <a:spcPct val="100000"/>
              </a:lnSpc>
            </a:pPr>
            <a:endParaRPr sz="1200" dirty="0"/>
          </a:p>
        </p:txBody>
      </p:sp>
      <p:sp>
        <p:nvSpPr>
          <p:cNvPr id="5" name="object 5"/>
          <p:cNvSpPr/>
          <p:nvPr/>
        </p:nvSpPr>
        <p:spPr>
          <a:xfrm>
            <a:off x="5747327" y="2181225"/>
            <a:ext cx="276218" cy="276223"/>
          </a:xfrm>
          <a:prstGeom prst="rect">
            <a:avLst/>
          </a:prstGeom>
          <a:blipFill>
            <a:blip r:embed="rId4" cstate="print"/>
            <a:stretch>
              <a:fillRect/>
            </a:stretch>
          </a:blipFill>
        </p:spPr>
        <p:txBody>
          <a:bodyPr wrap="square" lIns="0" tIns="0" rIns="0" bIns="0" rtlCol="0"/>
          <a:lstStyle/>
          <a:p>
            <a:endParaRPr/>
          </a:p>
        </p:txBody>
      </p:sp>
      <p:sp>
        <p:nvSpPr>
          <p:cNvPr id="6" name="object 6"/>
          <p:cNvSpPr txBox="1">
            <a:spLocks noGrp="1"/>
          </p:cNvSpPr>
          <p:nvPr>
            <p:ph type="sldNum" sz="quarter" idx="7"/>
          </p:nvPr>
        </p:nvSpPr>
        <p:spPr>
          <a:prstGeom prst="rect">
            <a:avLst/>
          </a:prstGeom>
        </p:spPr>
        <p:txBody>
          <a:bodyPr vert="horz" wrap="square" lIns="0" tIns="635" rIns="0" bIns="0" rtlCol="0">
            <a:spAutoFit/>
          </a:bodyPr>
          <a:lstStyle/>
          <a:p>
            <a:pPr marL="25400">
              <a:lnSpc>
                <a:spcPct val="100000"/>
              </a:lnSpc>
              <a:spcBef>
                <a:spcPts val="5"/>
              </a:spcBef>
            </a:pPr>
            <a:r>
              <a:rPr dirty="0"/>
              <a:t>47</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3"/>
          <p:cNvSpPr txBox="1"/>
          <p:nvPr/>
        </p:nvSpPr>
        <p:spPr>
          <a:xfrm>
            <a:off x="417533" y="276225"/>
            <a:ext cx="4852967" cy="1509259"/>
          </a:xfrm>
          <a:prstGeom prst="rect">
            <a:avLst/>
          </a:prstGeom>
          <a:ln w="31733">
            <a:solidFill>
              <a:srgbClr val="2791A6"/>
            </a:solidFill>
          </a:ln>
        </p:spPr>
        <p:txBody>
          <a:bodyPr vert="horz" wrap="square" lIns="0" tIns="74295" rIns="0" bIns="0" rtlCol="0">
            <a:spAutoFit/>
          </a:bodyPr>
          <a:lstStyle/>
          <a:p>
            <a:pPr marL="82550">
              <a:lnSpc>
                <a:spcPct val="100000"/>
              </a:lnSpc>
              <a:spcBef>
                <a:spcPts val="585"/>
              </a:spcBef>
            </a:pPr>
            <a:r>
              <a:rPr sz="1400" b="1" dirty="0">
                <a:latin typeface="Arial" panose="020B0604020202020204"/>
                <a:cs typeface="Arial" panose="020B0604020202020204"/>
              </a:rPr>
              <a:t>2F: Escalas de Avaliação da Participação dos Alunos e Regras Básicas</a:t>
            </a:r>
          </a:p>
          <a:p>
            <a:pPr marL="82550">
              <a:lnSpc>
                <a:spcPct val="120000"/>
              </a:lnSpc>
              <a:spcBef>
                <a:spcPts val="585"/>
              </a:spcBef>
            </a:pPr>
            <a:r>
              <a:rPr sz="1200" dirty="0">
                <a:latin typeface="Arial" panose="020B0604020202020204"/>
                <a:cs typeface="Arial" panose="020B0604020202020204"/>
              </a:rPr>
              <a:t>Esta é outra ferramenta com a qual você pode medir a participação dos alunos. Também oferece uma forma de avaliar se as regras básicas estão sendo usadas.</a:t>
            </a:r>
            <a:r>
              <a:rPr lang="en-GB" sz="1200" dirty="0">
                <a:latin typeface="Arial" panose="020B0604020202020204"/>
                <a:cs typeface="Arial" panose="020B0604020202020204"/>
              </a:rPr>
              <a:t> </a:t>
            </a:r>
          </a:p>
          <a:p>
            <a:pPr marL="82550" indent="368300">
              <a:lnSpc>
                <a:spcPct val="100000"/>
              </a:lnSpc>
              <a:spcBef>
                <a:spcPts val="585"/>
              </a:spcBef>
            </a:pPr>
            <a:r>
              <a:rPr lang="pt-BR" sz="1200" dirty="0">
                <a:latin typeface="Arial" panose="020B0604020202020204"/>
                <a:cs typeface="Arial" panose="020B0604020202020204"/>
              </a:rPr>
              <a:t>Uma versão para baixar está disponível em nosso</a:t>
            </a:r>
            <a:r>
              <a:rPr lang="en-GB" sz="1200" dirty="0">
                <a:latin typeface="Arial" panose="020B0604020202020204"/>
                <a:cs typeface="Arial" panose="020B0604020202020204"/>
              </a:rPr>
              <a:t> </a:t>
            </a:r>
            <a:r>
              <a:rPr sz="1200" dirty="0">
                <a:latin typeface="Arial Unicode MS" panose="020B0604020202020204" charset="-122"/>
                <a:cs typeface="Arial Unicode MS" panose="020B0604020202020204" charset="-122"/>
                <a:hlinkClick r:id="rId3"/>
              </a:rPr>
              <a:t>website</a:t>
            </a:r>
            <a:r>
              <a:rPr sz="1200" dirty="0">
                <a:latin typeface="Arial" panose="020B0604020202020204"/>
                <a:cs typeface="Arial" panose="020B0604020202020204"/>
              </a:rPr>
              <a:t>.</a:t>
            </a:r>
            <a:endParaRPr lang="en-US" sz="1200" dirty="0">
              <a:latin typeface="Arial" panose="020B0604020202020204"/>
              <a:cs typeface="Arial" panose="020B0604020202020204"/>
            </a:endParaRPr>
          </a:p>
        </p:txBody>
      </p:sp>
      <p:graphicFrame>
        <p:nvGraphicFramePr>
          <p:cNvPr id="2" name="object 2"/>
          <p:cNvGraphicFramePr>
            <a:graphicFrameLocks noGrp="1"/>
          </p:cNvGraphicFramePr>
          <p:nvPr>
            <p:extLst>
              <p:ext uri="{D42A27DB-BD31-4B8C-83A1-F6EECF244321}">
                <p14:modId xmlns:p14="http://schemas.microsoft.com/office/powerpoint/2010/main" val="492390385"/>
              </p:ext>
            </p:extLst>
          </p:nvPr>
        </p:nvGraphicFramePr>
        <p:xfrm>
          <a:off x="317500" y="2028825"/>
          <a:ext cx="10058400" cy="5630156"/>
        </p:xfrm>
        <a:graphic>
          <a:graphicData uri="http://schemas.openxmlformats.org/drawingml/2006/table">
            <a:tbl>
              <a:tblPr firstRow="1" bandRow="1">
                <a:tableStyleId>{2D5ABB26-0587-4C30-8999-92F81FD0307C}</a:tableStyleId>
              </a:tblPr>
              <a:tblGrid>
                <a:gridCol w="1493522">
                  <a:extLst>
                    <a:ext uri="{9D8B030D-6E8A-4147-A177-3AD203B41FA5}">
                      <a16:colId xmlns:a16="http://schemas.microsoft.com/office/drawing/2014/main" val="20000"/>
                    </a:ext>
                  </a:extLst>
                </a:gridCol>
                <a:gridCol w="2316478">
                  <a:extLst>
                    <a:ext uri="{9D8B030D-6E8A-4147-A177-3AD203B41FA5}">
                      <a16:colId xmlns:a16="http://schemas.microsoft.com/office/drawing/2014/main" val="20001"/>
                    </a:ext>
                  </a:extLst>
                </a:gridCol>
                <a:gridCol w="2819400">
                  <a:extLst>
                    <a:ext uri="{9D8B030D-6E8A-4147-A177-3AD203B41FA5}">
                      <a16:colId xmlns:a16="http://schemas.microsoft.com/office/drawing/2014/main" val="20002"/>
                    </a:ext>
                  </a:extLst>
                </a:gridCol>
                <a:gridCol w="3429000">
                  <a:extLst>
                    <a:ext uri="{9D8B030D-6E8A-4147-A177-3AD203B41FA5}">
                      <a16:colId xmlns:a16="http://schemas.microsoft.com/office/drawing/2014/main" val="20003"/>
                    </a:ext>
                  </a:extLst>
                </a:gridCol>
              </a:tblGrid>
              <a:tr h="381874">
                <a:tc>
                  <a:txBody>
                    <a:bodyPr/>
                    <a:lstStyle/>
                    <a:p>
                      <a:pPr algn="ctr">
                        <a:lnSpc>
                          <a:spcPct val="100000"/>
                        </a:lnSpc>
                        <a:spcBef>
                          <a:spcPts val="400"/>
                        </a:spcBef>
                      </a:pPr>
                      <a:r>
                        <a:rPr sz="1200" b="1" spc="0" baseline="0" dirty="0">
                          <a:latin typeface="Arial Unicode MS" panose="020B0604020202020204" charset="-122"/>
                          <a:cs typeface="Arial Unicode MS" panose="020B0604020202020204" charset="-122"/>
                        </a:rPr>
                        <a:t>Dimensão</a:t>
                      </a:r>
                    </a:p>
                  </a:txBody>
                  <a:tcPr marL="0" marR="0" marT="36195" marB="0">
                    <a:lnL w="6095">
                      <a:solidFill>
                        <a:srgbClr val="000000"/>
                      </a:solidFill>
                      <a:prstDash val="solid"/>
                    </a:lnL>
                    <a:lnR w="6096">
                      <a:solidFill>
                        <a:srgbClr val="000000"/>
                      </a:solidFill>
                      <a:prstDash val="solid"/>
                    </a:lnR>
                    <a:lnT w="6096">
                      <a:solidFill>
                        <a:srgbClr val="000000"/>
                      </a:solidFill>
                      <a:prstDash val="solid"/>
                    </a:lnT>
                    <a:lnB w="6096" cap="flat" cmpd="sng" algn="ctr">
                      <a:solidFill>
                        <a:srgbClr val="000000"/>
                      </a:solidFill>
                      <a:prstDash val="solid"/>
                      <a:round/>
                      <a:headEnd type="none" w="med" len="med"/>
                      <a:tailEnd type="none" w="med" len="med"/>
                    </a:lnB>
                  </a:tcPr>
                </a:tc>
                <a:tc>
                  <a:txBody>
                    <a:bodyPr/>
                    <a:lstStyle/>
                    <a:p>
                      <a:pPr marL="631825" indent="0">
                        <a:lnSpc>
                          <a:spcPct val="100000"/>
                        </a:lnSpc>
                        <a:spcBef>
                          <a:spcPts val="400"/>
                        </a:spcBef>
                      </a:pPr>
                      <a:r>
                        <a:rPr sz="1200" b="1" spc="0" baseline="0" dirty="0">
                          <a:latin typeface="Arial Unicode MS" panose="020B0604020202020204" charset="-122"/>
                          <a:cs typeface="Arial Unicode MS" panose="020B0604020202020204" charset="-122"/>
                        </a:rPr>
                        <a:t>0: Não Evidente</a:t>
                      </a:r>
                    </a:p>
                  </a:txBody>
                  <a:tcPr marL="0" marR="0" marT="36195" marB="0">
                    <a:lnL w="6096">
                      <a:solidFill>
                        <a:srgbClr val="000000"/>
                      </a:solidFill>
                      <a:prstDash val="solid"/>
                    </a:lnL>
                    <a:lnR w="6096">
                      <a:solidFill>
                        <a:srgbClr val="000000"/>
                      </a:solidFill>
                      <a:prstDash val="solid"/>
                    </a:lnR>
                    <a:lnT w="6096">
                      <a:solidFill>
                        <a:srgbClr val="000000"/>
                      </a:solidFill>
                      <a:prstDash val="solid"/>
                    </a:lnT>
                    <a:lnB w="6096" cap="flat" cmpd="sng" algn="ctr">
                      <a:solidFill>
                        <a:srgbClr val="000000"/>
                      </a:solidFill>
                      <a:prstDash val="solid"/>
                      <a:round/>
                      <a:headEnd type="none" w="med" len="med"/>
                      <a:tailEnd type="none" w="med" len="med"/>
                    </a:lnB>
                  </a:tcPr>
                </a:tc>
                <a:tc>
                  <a:txBody>
                    <a:bodyPr/>
                    <a:lstStyle/>
                    <a:p>
                      <a:pPr algn="ctr">
                        <a:lnSpc>
                          <a:spcPct val="100000"/>
                        </a:lnSpc>
                        <a:spcBef>
                          <a:spcPts val="400"/>
                        </a:spcBef>
                      </a:pPr>
                      <a:r>
                        <a:rPr sz="1200" b="1" spc="0" baseline="0" dirty="0">
                          <a:latin typeface="Arial Unicode MS" panose="020B0604020202020204" charset="-122"/>
                          <a:cs typeface="Arial Unicode MS" panose="020B0604020202020204" charset="-122"/>
                        </a:rPr>
                        <a:t>1: Liderado pelo Professor</a:t>
                      </a:r>
                    </a:p>
                  </a:txBody>
                  <a:tcPr marL="0" marR="0" marT="36195" marB="0">
                    <a:lnL w="6096">
                      <a:solidFill>
                        <a:srgbClr val="000000"/>
                      </a:solidFill>
                      <a:prstDash val="solid"/>
                    </a:lnL>
                    <a:lnR w="6096">
                      <a:solidFill>
                        <a:srgbClr val="000000"/>
                      </a:solidFill>
                      <a:prstDash val="solid"/>
                    </a:lnR>
                    <a:lnT w="6096">
                      <a:solidFill>
                        <a:srgbClr val="000000"/>
                      </a:solidFill>
                      <a:prstDash val="solid"/>
                    </a:lnT>
                    <a:lnB w="6096" cap="flat" cmpd="sng" algn="ctr">
                      <a:solidFill>
                        <a:srgbClr val="000000"/>
                      </a:solidFill>
                      <a:prstDash val="solid"/>
                      <a:round/>
                      <a:headEnd type="none" w="med" len="med"/>
                      <a:tailEnd type="none" w="med" len="med"/>
                    </a:lnB>
                  </a:tcPr>
                </a:tc>
                <a:tc>
                  <a:txBody>
                    <a:bodyPr/>
                    <a:lstStyle/>
                    <a:p>
                      <a:pPr marL="96838" indent="0" algn="ctr">
                        <a:lnSpc>
                          <a:spcPct val="100000"/>
                        </a:lnSpc>
                        <a:spcBef>
                          <a:spcPts val="400"/>
                        </a:spcBef>
                      </a:pPr>
                      <a:r>
                        <a:rPr sz="1200" b="1" spc="0" baseline="0" dirty="0">
                          <a:latin typeface="Arial Unicode MS" panose="020B0604020202020204" charset="-122"/>
                          <a:cs typeface="Arial Unicode MS" panose="020B0604020202020204" charset="-122"/>
                        </a:rPr>
                        <a:t>2: Liderado </a:t>
                      </a:r>
                      <a:r>
                        <a:rPr sz="1200" b="1" spc="0" baseline="0" dirty="0" err="1">
                          <a:latin typeface="Arial Unicode MS" panose="020B0604020202020204" charset="-122"/>
                          <a:cs typeface="Arial Unicode MS" panose="020B0604020202020204" charset="-122"/>
                        </a:rPr>
                        <a:t>pelo</a:t>
                      </a:r>
                      <a:r>
                        <a:rPr sz="1200" b="1" spc="0" baseline="0" dirty="0">
                          <a:latin typeface="Arial Unicode MS" panose="020B0604020202020204" charset="-122"/>
                          <a:cs typeface="Arial Unicode MS" panose="020B0604020202020204" charset="-122"/>
                        </a:rPr>
                        <a:t> </a:t>
                      </a:r>
                      <a:r>
                        <a:rPr lang="en-US" sz="1200" b="1" spc="0" baseline="0" dirty="0">
                          <a:latin typeface="Arial Unicode MS" panose="020B0604020202020204" charset="-122"/>
                          <a:cs typeface="Arial Unicode MS" panose="020B0604020202020204" charset="-122"/>
                        </a:rPr>
                        <a:t>p</a:t>
                      </a:r>
                      <a:r>
                        <a:rPr sz="1200" b="1" spc="0" baseline="0" dirty="0">
                          <a:latin typeface="Arial Unicode MS" panose="020B0604020202020204" charset="-122"/>
                          <a:cs typeface="Arial Unicode MS" panose="020B0604020202020204" charset="-122"/>
                        </a:rPr>
                        <a:t>rofessor com </a:t>
                      </a:r>
                      <a:r>
                        <a:rPr lang="en-US" sz="1200" b="1" spc="0" baseline="0" dirty="0" err="1">
                          <a:latin typeface="Arial Unicode MS" panose="020B0604020202020204" charset="-122"/>
                          <a:cs typeface="Arial Unicode MS" panose="020B0604020202020204" charset="-122"/>
                        </a:rPr>
                        <a:t>e</a:t>
                      </a:r>
                      <a:r>
                        <a:rPr sz="1200" b="1" spc="0" baseline="0" dirty="0" err="1">
                          <a:latin typeface="Arial Unicode MS" panose="020B0604020202020204" charset="-122"/>
                          <a:cs typeface="Arial Unicode MS" panose="020B0604020202020204" charset="-122"/>
                        </a:rPr>
                        <a:t>nvolvimento</a:t>
                      </a:r>
                      <a:r>
                        <a:rPr sz="1200" b="1" spc="0" baseline="0" dirty="0">
                          <a:latin typeface="Arial Unicode MS" panose="020B0604020202020204" charset="-122"/>
                          <a:cs typeface="Arial Unicode MS" panose="020B0604020202020204" charset="-122"/>
                        </a:rPr>
                        <a:t> dos </a:t>
                      </a:r>
                      <a:r>
                        <a:rPr lang="en-US" sz="1200" b="1" spc="0" baseline="0" dirty="0" err="1">
                          <a:latin typeface="Arial Unicode MS" panose="020B0604020202020204" charset="-122"/>
                          <a:cs typeface="Arial Unicode MS" panose="020B0604020202020204" charset="-122"/>
                        </a:rPr>
                        <a:t>a</a:t>
                      </a:r>
                      <a:r>
                        <a:rPr sz="1200" b="1" spc="0" baseline="0" dirty="0" err="1">
                          <a:latin typeface="Arial Unicode MS" panose="020B0604020202020204" charset="-122"/>
                          <a:cs typeface="Arial Unicode MS" panose="020B0604020202020204" charset="-122"/>
                        </a:rPr>
                        <a:t>lunos</a:t>
                      </a:r>
                      <a:endParaRPr sz="1200" b="1" spc="0" baseline="0" dirty="0">
                        <a:latin typeface="Arial Unicode MS" panose="020B0604020202020204" charset="-122"/>
                        <a:cs typeface="Arial Unicode MS" panose="020B0604020202020204" charset="-122"/>
                      </a:endParaRPr>
                    </a:p>
                  </a:txBody>
                  <a:tcPr marL="0" marR="0" marT="36195" marB="0">
                    <a:lnL w="6096">
                      <a:solidFill>
                        <a:srgbClr val="000000"/>
                      </a:solidFill>
                      <a:prstDash val="solid"/>
                    </a:lnL>
                    <a:lnR w="6096">
                      <a:solidFill>
                        <a:srgbClr val="000000"/>
                      </a:solidFill>
                      <a:prstDash val="solid"/>
                    </a:lnR>
                    <a:lnT w="6096">
                      <a:solidFill>
                        <a:srgbClr val="000000"/>
                      </a:solidFill>
                      <a:prstDash val="solid"/>
                    </a:lnT>
                    <a:lnB w="6096"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896449">
                <a:tc>
                  <a:txBody>
                    <a:bodyPr/>
                    <a:lstStyle/>
                    <a:p>
                      <a:pPr>
                        <a:lnSpc>
                          <a:spcPct val="100000"/>
                        </a:lnSpc>
                      </a:pPr>
                      <a:endParaRPr sz="1400" b="1" spc="0" baseline="0" dirty="0">
                        <a:latin typeface="Times New Roman" panose="02020603050405020304"/>
                        <a:cs typeface="Times New Roman" panose="02020603050405020304"/>
                      </a:endParaRPr>
                    </a:p>
                    <a:p>
                      <a:pPr>
                        <a:lnSpc>
                          <a:spcPct val="100000"/>
                        </a:lnSpc>
                      </a:pPr>
                      <a:endParaRPr sz="1400" b="1" spc="0" baseline="0" dirty="0">
                        <a:latin typeface="Times New Roman" panose="02020603050405020304"/>
                        <a:cs typeface="Times New Roman" panose="02020603050405020304"/>
                      </a:endParaRPr>
                    </a:p>
                    <a:p>
                      <a:pPr>
                        <a:lnSpc>
                          <a:spcPct val="100000"/>
                        </a:lnSpc>
                      </a:pPr>
                      <a:endParaRPr sz="1400" b="1" spc="0" baseline="0" dirty="0">
                        <a:latin typeface="Times New Roman" panose="02020603050405020304"/>
                        <a:cs typeface="Times New Roman" panose="02020603050405020304"/>
                      </a:endParaRPr>
                    </a:p>
                    <a:p>
                      <a:pPr>
                        <a:lnSpc>
                          <a:spcPct val="100000"/>
                        </a:lnSpc>
                        <a:spcBef>
                          <a:spcPts val="35"/>
                        </a:spcBef>
                      </a:pPr>
                      <a:endParaRPr sz="1550" b="1" spc="0" baseline="0" dirty="0">
                        <a:latin typeface="Times New Roman" panose="02020603050405020304"/>
                        <a:cs typeface="Times New Roman" panose="02020603050405020304"/>
                      </a:endParaRPr>
                    </a:p>
                    <a:p>
                      <a:pPr marL="139700" marR="201930" indent="-30480">
                        <a:lnSpc>
                          <a:spcPct val="120000"/>
                        </a:lnSpc>
                      </a:pPr>
                      <a:r>
                        <a:rPr sz="1200" b="1" spc="0" baseline="0" dirty="0">
                          <a:latin typeface="Arial Unicode MS" panose="020B0604020202020204" charset="-122"/>
                          <a:cs typeface="Arial Unicode MS" panose="020B0604020202020204" charset="-122"/>
                        </a:rPr>
                        <a:t>Participação dos Alunos</a:t>
                      </a:r>
                    </a:p>
                  </a:txBody>
                  <a:tcPr marL="0" marR="0" marT="0" marB="0">
                    <a:lnL w="6095">
                      <a:solidFill>
                        <a:srgbClr val="000000"/>
                      </a:solidFill>
                      <a:prstDash val="solid"/>
                    </a:lnL>
                    <a:lnR w="6096">
                      <a:solidFill>
                        <a:srgbClr val="000000"/>
                      </a:solidFill>
                      <a:prstDash val="solid"/>
                    </a:lnR>
                    <a:lnT w="6096">
                      <a:solidFill>
                        <a:srgbClr val="000000"/>
                      </a:solidFill>
                      <a:prstDash val="solid"/>
                    </a:lnT>
                    <a:lnB w="6096" cap="flat" cmpd="sng" algn="ctr">
                      <a:solidFill>
                        <a:srgbClr val="000000"/>
                      </a:solidFill>
                      <a:prstDash val="solid"/>
                      <a:round/>
                      <a:headEnd type="none" w="med" len="med"/>
                      <a:tailEnd type="none" w="med" len="med"/>
                    </a:lnB>
                  </a:tcPr>
                </a:tc>
                <a:tc>
                  <a:txBody>
                    <a:bodyPr/>
                    <a:lstStyle/>
                    <a:p>
                      <a:pPr>
                        <a:lnSpc>
                          <a:spcPct val="100000"/>
                        </a:lnSpc>
                        <a:spcBef>
                          <a:spcPts val="35"/>
                        </a:spcBef>
                      </a:pPr>
                      <a:endParaRPr sz="2050" spc="0" baseline="0" dirty="0">
                        <a:latin typeface="Times New Roman" panose="02020603050405020304"/>
                        <a:cs typeface="Times New Roman" panose="02020603050405020304"/>
                      </a:endParaRPr>
                    </a:p>
                    <a:p>
                      <a:pPr marL="33020" marR="471170" algn="l">
                        <a:lnSpc>
                          <a:spcPct val="120000"/>
                        </a:lnSpc>
                      </a:pPr>
                      <a:r>
                        <a:rPr sz="1200" spc="0" baseline="0" dirty="0">
                          <a:latin typeface="Arial Unicode MS" panose="020B0604020202020204" charset="-122"/>
                          <a:cs typeface="Arial Unicode MS" panose="020B0604020202020204" charset="-122"/>
                        </a:rPr>
                        <a:t>Trocas públicas em situações de aula inteira ou trabalho em grupo consistem em perguntas do professor e contribuições sucintas dos alunos</a:t>
                      </a:r>
                    </a:p>
                    <a:p>
                      <a:pPr marL="33020" marR="471170" algn="l">
                        <a:lnSpc>
                          <a:spcPct val="120000"/>
                        </a:lnSpc>
                      </a:pPr>
                      <a:r>
                        <a:rPr sz="1200" spc="0" baseline="0" dirty="0">
                          <a:latin typeface="Arial Unicode MS" panose="020B0604020202020204" charset="-122"/>
                          <a:cs typeface="Arial Unicode MS" panose="020B0604020202020204" charset="-122"/>
                        </a:rPr>
                        <a:t>ou</a:t>
                      </a:r>
                    </a:p>
                    <a:p>
                      <a:pPr marL="33020" marR="471170" algn="l" defTabSz="1065213">
                        <a:lnSpc>
                          <a:spcPct val="120000"/>
                        </a:lnSpc>
                      </a:pPr>
                      <a:r>
                        <a:rPr sz="1200" spc="0" baseline="0" dirty="0">
                          <a:latin typeface="Arial Unicode MS" panose="020B0604020202020204" charset="-122"/>
                          <a:cs typeface="Arial Unicode MS" panose="020B0604020202020204" charset="-122"/>
                        </a:rPr>
                        <a:t>Os alunos não têm oportunidades para discutir suas ideias publicamente</a:t>
                      </a:r>
                    </a:p>
                  </a:txBody>
                  <a:tcPr marL="0" marR="0" marT="4445" marB="0">
                    <a:lnL w="6096">
                      <a:solidFill>
                        <a:srgbClr val="000000"/>
                      </a:solidFill>
                      <a:prstDash val="solid"/>
                    </a:lnL>
                    <a:lnR w="6096">
                      <a:solidFill>
                        <a:srgbClr val="000000"/>
                      </a:solidFill>
                      <a:prstDash val="solid"/>
                    </a:lnR>
                    <a:lnT w="6096">
                      <a:solidFill>
                        <a:srgbClr val="000000"/>
                      </a:solidFill>
                      <a:prstDash val="solid"/>
                    </a:lnT>
                    <a:lnB w="6096" cap="flat" cmpd="sng" algn="ctr">
                      <a:solidFill>
                        <a:srgbClr val="000000"/>
                      </a:solidFill>
                      <a:prstDash val="solid"/>
                      <a:round/>
                      <a:headEnd type="none" w="med" len="med"/>
                      <a:tailEnd type="none" w="med" len="med"/>
                    </a:lnB>
                  </a:tcPr>
                </a:tc>
                <a:tc>
                  <a:txBody>
                    <a:bodyPr/>
                    <a:lstStyle/>
                    <a:p>
                      <a:pPr>
                        <a:lnSpc>
                          <a:spcPct val="100000"/>
                        </a:lnSpc>
                      </a:pPr>
                      <a:endParaRPr sz="1400" spc="0" baseline="0" dirty="0">
                        <a:latin typeface="Times New Roman" panose="02020603050405020304"/>
                        <a:cs typeface="Times New Roman" panose="02020603050405020304"/>
                      </a:endParaRPr>
                    </a:p>
                    <a:p>
                      <a:pPr>
                        <a:lnSpc>
                          <a:spcPct val="100000"/>
                        </a:lnSpc>
                      </a:pPr>
                      <a:endParaRPr sz="1400" spc="0" baseline="0" dirty="0">
                        <a:latin typeface="Times New Roman" panose="02020603050405020304"/>
                        <a:cs typeface="Times New Roman" panose="02020603050405020304"/>
                      </a:endParaRPr>
                    </a:p>
                    <a:p>
                      <a:pPr>
                        <a:lnSpc>
                          <a:spcPct val="100000"/>
                        </a:lnSpc>
                      </a:pPr>
                      <a:endParaRPr sz="1400" spc="0" baseline="0" dirty="0">
                        <a:latin typeface="Times New Roman" panose="02020603050405020304"/>
                        <a:cs typeface="Times New Roman" panose="02020603050405020304"/>
                      </a:endParaRPr>
                    </a:p>
                    <a:p>
                      <a:pPr marL="33020" marR="92075" algn="just">
                        <a:lnSpc>
                          <a:spcPct val="120000"/>
                        </a:lnSpc>
                        <a:spcBef>
                          <a:spcPts val="880"/>
                        </a:spcBef>
                      </a:pPr>
                      <a:r>
                        <a:rPr sz="1200" spc="0" baseline="0" dirty="0">
                          <a:latin typeface="Arial" panose="020B0604020202020204" pitchFamily="34" charset="0"/>
                          <a:cs typeface="Arial" panose="020B0604020202020204" pitchFamily="34" charset="0"/>
                        </a:rPr>
                        <a:t>Os alunos expressam suas ideias publicamente de forma detalhada em situações de aula inteira e trabalho em grupo, mas não se envolvem com as ideias uns dos outros.</a:t>
                      </a:r>
                    </a:p>
                    <a:p>
                      <a:pPr marL="33020" marR="92075">
                        <a:lnSpc>
                          <a:spcPct val="102000"/>
                        </a:lnSpc>
                        <a:spcBef>
                          <a:spcPts val="880"/>
                        </a:spcBef>
                      </a:pPr>
                      <a:endParaRPr sz="1200" spc="0" baseline="0" dirty="0"/>
                    </a:p>
                    <a:p>
                      <a:pPr marL="33020" marR="92075">
                        <a:lnSpc>
                          <a:spcPct val="102000"/>
                        </a:lnSpc>
                        <a:spcBef>
                          <a:spcPts val="880"/>
                        </a:spcBef>
                      </a:pPr>
                      <a:endParaRPr sz="1200" spc="0" baseline="0" dirty="0"/>
                    </a:p>
                    <a:p>
                      <a:pPr marL="33020" marR="92075">
                        <a:lnSpc>
                          <a:spcPct val="102000"/>
                        </a:lnSpc>
                        <a:spcBef>
                          <a:spcPts val="880"/>
                        </a:spcBef>
                      </a:pPr>
                      <a:endParaRPr sz="1200" spc="0" baseline="0" dirty="0"/>
                    </a:p>
                    <a:p>
                      <a:pPr marL="33020" marR="92075">
                        <a:lnSpc>
                          <a:spcPct val="102000"/>
                        </a:lnSpc>
                        <a:spcBef>
                          <a:spcPts val="880"/>
                        </a:spcBef>
                      </a:pPr>
                      <a:endParaRPr sz="1200" spc="0" baseline="0" dirty="0"/>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cap="flat" cmpd="sng" algn="ctr">
                      <a:solidFill>
                        <a:srgbClr val="000000"/>
                      </a:solidFill>
                      <a:prstDash val="solid"/>
                      <a:round/>
                      <a:headEnd type="none" w="med" len="med"/>
                      <a:tailEnd type="none" w="med" len="med"/>
                    </a:lnB>
                  </a:tcPr>
                </a:tc>
                <a:tc>
                  <a:txBody>
                    <a:bodyPr/>
                    <a:lstStyle/>
                    <a:p>
                      <a:pPr marL="33020" marR="287655">
                        <a:lnSpc>
                          <a:spcPct val="120000"/>
                        </a:lnSpc>
                        <a:spcBef>
                          <a:spcPts val="385"/>
                        </a:spcBef>
                      </a:pPr>
                      <a:r>
                        <a:rPr sz="1200" spc="0" baseline="0" dirty="0">
                          <a:latin typeface="Arial Unicode MS" panose="020B0604020202020204" charset="-122"/>
                          <a:cs typeface="Arial Unicode MS" panose="020B0604020202020204" charset="-122"/>
                        </a:rPr>
                        <a:t>Vários alunos expressam suas ideias publicamente de forma detalhada em situações de aula inteira e trabalho em grupo.</a:t>
                      </a:r>
                    </a:p>
                    <a:p>
                      <a:pPr marL="33020" marR="287655">
                        <a:lnSpc>
                          <a:spcPct val="120000"/>
                        </a:lnSpc>
                        <a:spcBef>
                          <a:spcPts val="385"/>
                        </a:spcBef>
                      </a:pPr>
                      <a:r>
                        <a:rPr lang="en-US" sz="1200" b="1" spc="0" baseline="0" dirty="0">
                          <a:latin typeface="Arial Unicode MS" panose="020B0604020202020204" charset="-122"/>
                          <a:cs typeface="Arial Unicode MS" panose="020B0604020202020204" charset="-122"/>
                        </a:rPr>
                        <a:t>E</a:t>
                      </a:r>
                      <a:endParaRPr sz="1200" b="1" spc="0" baseline="0" dirty="0">
                        <a:latin typeface="Arial Unicode MS" panose="020B0604020202020204" charset="-122"/>
                        <a:cs typeface="Arial Unicode MS" panose="020B0604020202020204" charset="-122"/>
                      </a:endParaRPr>
                    </a:p>
                    <a:p>
                      <a:pPr marL="33020" marR="287655">
                        <a:lnSpc>
                          <a:spcPct val="120000"/>
                        </a:lnSpc>
                        <a:spcBef>
                          <a:spcPts val="385"/>
                        </a:spcBef>
                      </a:pPr>
                      <a:r>
                        <a:rPr sz="1200" spc="0" baseline="0" dirty="0">
                          <a:latin typeface="Arial Unicode MS" panose="020B0604020202020204" charset="-122"/>
                          <a:cs typeface="Arial Unicode MS" panose="020B0604020202020204" charset="-122"/>
                        </a:rPr>
                        <a:t>Além disso, eles se envolvem nas ideias uns dos outros, por exemplo, referindo-se às suas contribuições, questionando ou construindo sobre elas (por exemplo, "É um pouco como o que Shootle disse, mas...", "Sam teve uma ideia tão boa, olhem [demonstra]"). Isso inclui a participação espontânea ou provocada pelo professor.</a:t>
                      </a:r>
                    </a:p>
                  </a:txBody>
                  <a:tcPr marL="0" marR="0" marT="48894" marB="0">
                    <a:lnL w="6096">
                      <a:solidFill>
                        <a:srgbClr val="000000"/>
                      </a:solidFill>
                      <a:prstDash val="solid"/>
                    </a:lnL>
                    <a:lnR w="6096">
                      <a:solidFill>
                        <a:srgbClr val="000000"/>
                      </a:solidFill>
                      <a:prstDash val="solid"/>
                    </a:lnR>
                    <a:lnT w="6096">
                      <a:solidFill>
                        <a:srgbClr val="000000"/>
                      </a:solidFill>
                      <a:prstDash val="solid"/>
                    </a:lnT>
                    <a:lnB w="6096"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179502">
                <a:tc>
                  <a:txBody>
                    <a:bodyPr/>
                    <a:lstStyle/>
                    <a:p>
                      <a:pPr algn="ctr">
                        <a:lnSpc>
                          <a:spcPct val="115000"/>
                        </a:lnSpc>
                        <a:spcBef>
                          <a:spcPts val="200"/>
                        </a:spcBef>
                        <a:spcAft>
                          <a:spcPts val="1000"/>
                        </a:spcAft>
                      </a:pPr>
                      <a:r>
                        <a:rPr lang="en-GB" sz="1200" b="1" dirty="0">
                          <a:solidFill>
                            <a:srgbClr val="000000"/>
                          </a:solidFill>
                          <a:effectLst/>
                          <a:latin typeface="Arial Unicode MS" panose="020B0604020202020204" pitchFamily="34" charset="-128"/>
                          <a:ea typeface="Arial Unicode MS" panose="020B0604020202020204" pitchFamily="34" charset="-128"/>
                          <a:cs typeface="Arial Unicode MS" panose="020B0604020202020204" pitchFamily="34" charset="-128"/>
                        </a:rPr>
                        <a:t>Regras Básicas</a:t>
                      </a:r>
                    </a:p>
                  </a:txBody>
                  <a:tcPr marL="68580" marR="68580" marT="0" marB="0" anchor="ctr">
                    <a:lnL w="6095">
                      <a:solidFill>
                        <a:srgbClr val="000000"/>
                      </a:solidFill>
                      <a:prstDash val="solid"/>
                    </a:lnL>
                    <a:lnR w="6096">
                      <a:solidFill>
                        <a:srgbClr val="000000"/>
                      </a:solidFill>
                      <a:prstDash val="solid"/>
                    </a:lnR>
                    <a:lnT w="6096" cap="flat" cmpd="sng" algn="ctr">
                      <a:solidFill>
                        <a:srgbClr val="000000"/>
                      </a:solidFill>
                      <a:prstDash val="solid"/>
                      <a:round/>
                      <a:headEnd type="none" w="med" len="med"/>
                      <a:tailEnd type="none" w="med" len="med"/>
                    </a:lnT>
                    <a:lnB w="6095">
                      <a:solidFill>
                        <a:srgbClr val="000000"/>
                      </a:solidFill>
                      <a:prstDash val="solid"/>
                    </a:lnB>
                  </a:tcPr>
                </a:tc>
                <a:tc>
                  <a:txBody>
                    <a:bodyPr/>
                    <a:lstStyle/>
                    <a:p>
                      <a:pPr algn="l">
                        <a:lnSpc>
                          <a:spcPct val="115000"/>
                        </a:lnSpc>
                        <a:spcBef>
                          <a:spcPts val="200"/>
                        </a:spcBef>
                        <a:spcAft>
                          <a:spcPts val="1000"/>
                        </a:spcAft>
                      </a:pPr>
                      <a:r>
                        <a:rPr lang="en-GB" sz="1200" dirty="0">
                          <a:solidFill>
                            <a:srgbClr val="000000"/>
                          </a:solidFill>
                          <a:effectLst/>
                          <a:latin typeface="Arial" panose="020B0604020202020204" pitchFamily="34" charset="0"/>
                          <a:ea typeface="Calibri" panose="020F0502020204030204" charset="0"/>
                          <a:cs typeface="Arial" panose="020B0604020202020204" pitchFamily="34" charset="0"/>
                        </a:rPr>
                        <a:t>Não há um foco explícito nas regras básicas para o diálogo ou práticas dialógicas evidentes.</a:t>
                      </a:r>
                    </a:p>
                  </a:txBody>
                  <a:tcPr marL="68580" marR="68580" marT="0" marB="0" anchor="ctr">
                    <a:lnL w="6096">
                      <a:solidFill>
                        <a:srgbClr val="000000"/>
                      </a:solidFill>
                      <a:prstDash val="solid"/>
                    </a:lnL>
                    <a:lnR w="6096">
                      <a:solidFill>
                        <a:srgbClr val="000000"/>
                      </a:solidFill>
                      <a:prstDash val="solid"/>
                    </a:lnR>
                    <a:lnT w="6096" cap="flat" cmpd="sng" algn="ctr">
                      <a:solidFill>
                        <a:srgbClr val="000000"/>
                      </a:solidFill>
                      <a:prstDash val="solid"/>
                      <a:round/>
                      <a:headEnd type="none" w="med" len="med"/>
                      <a:tailEnd type="none" w="med" len="med"/>
                    </a:lnT>
                    <a:lnB w="6095">
                      <a:solidFill>
                        <a:srgbClr val="000000"/>
                      </a:solidFill>
                      <a:prstDash val="solid"/>
                    </a:lnB>
                  </a:tcPr>
                </a:tc>
                <a:tc>
                  <a:txBody>
                    <a:bodyPr/>
                    <a:lstStyle/>
                    <a:p>
                      <a:pPr algn="l">
                        <a:lnSpc>
                          <a:spcPct val="115000"/>
                        </a:lnSpc>
                        <a:spcBef>
                          <a:spcPts val="200"/>
                        </a:spcBef>
                        <a:spcAft>
                          <a:spcPts val="1000"/>
                        </a:spcAft>
                      </a:pPr>
                      <a:r>
                        <a:rPr lang="en-GB" sz="1200" dirty="0">
                          <a:solidFill>
                            <a:srgbClr val="000000"/>
                          </a:solidFill>
                          <a:effectLst/>
                          <a:latin typeface="Arial" panose="020B0604020202020204" pitchFamily="34" charset="0"/>
                          <a:ea typeface="Calibri" panose="020F0502020204030204" charset="0"/>
                          <a:cs typeface="Arial" panose="020B0604020202020204" pitchFamily="34" charset="0"/>
                        </a:rPr>
                        <a:t>O professor introduz, modela ou lembra aos alunos das práticas dialógicas alvo, como regras básicas a serem seguidas, incluindo a vez de falar.</a:t>
                      </a:r>
                    </a:p>
                  </a:txBody>
                  <a:tcPr marL="68580" marR="68580" marT="0" marB="0" anchor="ctr">
                    <a:lnL w="6096">
                      <a:solidFill>
                        <a:srgbClr val="000000"/>
                      </a:solidFill>
                      <a:prstDash val="solid"/>
                    </a:lnL>
                    <a:lnR w="6096">
                      <a:solidFill>
                        <a:srgbClr val="000000"/>
                      </a:solidFill>
                      <a:prstDash val="solid"/>
                    </a:lnR>
                    <a:lnT w="6096" cap="flat" cmpd="sng" algn="ctr">
                      <a:solidFill>
                        <a:srgbClr val="000000"/>
                      </a:solidFill>
                      <a:prstDash val="solid"/>
                      <a:round/>
                      <a:headEnd type="none" w="med" len="med"/>
                      <a:tailEnd type="none" w="med" len="med"/>
                    </a:lnT>
                    <a:lnB w="6095">
                      <a:solidFill>
                        <a:srgbClr val="000000"/>
                      </a:solidFill>
                      <a:prstDash val="solid"/>
                    </a:lnB>
                  </a:tcPr>
                </a:tc>
                <a:tc>
                  <a:txBody>
                    <a:bodyPr/>
                    <a:lstStyle/>
                    <a:p>
                      <a:pPr algn="l">
                        <a:lnSpc>
                          <a:spcPct val="115000"/>
                        </a:lnSpc>
                        <a:spcBef>
                          <a:spcPts val="200"/>
                        </a:spcBef>
                        <a:spcAft>
                          <a:spcPts val="1000"/>
                        </a:spcAft>
                      </a:pPr>
                      <a:r>
                        <a:rPr lang="en-GB" sz="1200" dirty="0">
                          <a:solidFill>
                            <a:srgbClr val="000000"/>
                          </a:solidFill>
                          <a:effectLst/>
                          <a:latin typeface="Arial" panose="020B0604020202020204" pitchFamily="34" charset="0"/>
                          <a:ea typeface="Calibri" panose="020F0502020204030204" charset="0"/>
                          <a:cs typeface="Arial" panose="020B0604020202020204" pitchFamily="34" charset="0"/>
                        </a:rPr>
                        <a:t>O professor e os alunos, ou os próprios alunos, negociam as práticas dialógicas alvo, como regras básicas, talvez juntamente com lembretes ou modelagem. </a:t>
                      </a:r>
                    </a:p>
                    <a:p>
                      <a:pPr algn="l">
                        <a:lnSpc>
                          <a:spcPct val="115000"/>
                        </a:lnSpc>
                        <a:spcBef>
                          <a:spcPts val="200"/>
                        </a:spcBef>
                        <a:spcAft>
                          <a:spcPts val="1000"/>
                        </a:spcAft>
                      </a:pPr>
                      <a:r>
                        <a:rPr lang="en-GB" sz="1200" dirty="0" err="1">
                          <a:solidFill>
                            <a:srgbClr val="000000"/>
                          </a:solidFill>
                          <a:effectLst/>
                          <a:latin typeface="Arial" panose="020B0604020202020204" pitchFamily="34" charset="0"/>
                          <a:ea typeface="Calibri" panose="020F0502020204030204" charset="0"/>
                          <a:cs typeface="Arial" panose="020B0604020202020204" pitchFamily="34" charset="0"/>
                        </a:rPr>
                        <a:t>Isso</a:t>
                      </a:r>
                      <a:r>
                        <a:rPr lang="en-GB" sz="1200" dirty="0">
                          <a:solidFill>
                            <a:srgbClr val="000000"/>
                          </a:solidFill>
                          <a:effectLst/>
                          <a:latin typeface="Arial" panose="020B0604020202020204" pitchFamily="34" charset="0"/>
                          <a:ea typeface="Calibri" panose="020F0502020204030204" charset="0"/>
                          <a:cs typeface="Arial" panose="020B0604020202020204" pitchFamily="34" charset="0"/>
                        </a:rPr>
                        <a:t> pode incluir alunos sendo responsáveis por gerenciar o diálogo, bem como alunos sendo envolvidos na avaliação da eficácia das práticas dialógicas.</a:t>
                      </a:r>
                    </a:p>
                  </a:txBody>
                  <a:tcPr marL="68580" marR="68580" marT="0" marB="0" anchor="ctr">
                    <a:lnL w="6096">
                      <a:solidFill>
                        <a:srgbClr val="000000"/>
                      </a:solidFill>
                      <a:prstDash val="solid"/>
                    </a:lnL>
                    <a:lnR w="6096">
                      <a:solidFill>
                        <a:srgbClr val="000000"/>
                      </a:solidFill>
                      <a:prstDash val="solid"/>
                    </a:lnR>
                    <a:lnT w="6096" cap="flat" cmpd="sng" algn="ctr">
                      <a:solidFill>
                        <a:srgbClr val="000000"/>
                      </a:solidFill>
                      <a:prstDash val="solid"/>
                      <a:round/>
                      <a:headEnd type="none" w="med" len="med"/>
                      <a:tailEnd type="none" w="med" len="med"/>
                    </a:lnT>
                    <a:lnB w="6095">
                      <a:solidFill>
                        <a:srgbClr val="000000"/>
                      </a:solidFill>
                      <a:prstDash val="solid"/>
                    </a:lnB>
                  </a:tcPr>
                </a:tc>
                <a:extLst>
                  <a:ext uri="{0D108BD9-81ED-4DB2-BD59-A6C34878D82A}">
                    <a16:rowId xmlns:a16="http://schemas.microsoft.com/office/drawing/2014/main" val="10002"/>
                  </a:ext>
                </a:extLst>
              </a:tr>
            </a:tbl>
          </a:graphicData>
        </a:graphic>
      </p:graphicFrame>
      <p:sp>
        <p:nvSpPr>
          <p:cNvPr id="4" name="object 4"/>
          <p:cNvSpPr/>
          <p:nvPr/>
        </p:nvSpPr>
        <p:spPr>
          <a:xfrm>
            <a:off x="520585" y="1495425"/>
            <a:ext cx="276220" cy="276221"/>
          </a:xfrm>
          <a:prstGeom prst="rect">
            <a:avLst/>
          </a:prstGeom>
          <a:blipFill>
            <a:blip r:embed="rId4" cstate="print"/>
            <a:stretch>
              <a:fillRect/>
            </a:stretch>
          </a:blipFill>
        </p:spPr>
        <p:txBody>
          <a:bodyPr wrap="square" lIns="0" tIns="0" rIns="0" bIns="0" rtlCol="0"/>
          <a:lstStyle/>
          <a:p>
            <a:endParaRPr/>
          </a:p>
        </p:txBody>
      </p:sp>
      <p:sp>
        <p:nvSpPr>
          <p:cNvPr id="5" name="object 5"/>
          <p:cNvSpPr txBox="1"/>
          <p:nvPr/>
        </p:nvSpPr>
        <p:spPr>
          <a:xfrm>
            <a:off x="5426596" y="276225"/>
            <a:ext cx="4949304" cy="1602105"/>
          </a:xfrm>
          <a:prstGeom prst="rect">
            <a:avLst/>
          </a:prstGeom>
          <a:ln w="31733">
            <a:solidFill>
              <a:srgbClr val="2791A6"/>
            </a:solidFill>
          </a:ln>
        </p:spPr>
        <p:txBody>
          <a:bodyPr vert="horz" wrap="square" lIns="0" tIns="76835" rIns="0" bIns="0" rtlCol="0">
            <a:spAutoFit/>
          </a:bodyPr>
          <a:lstStyle/>
          <a:p>
            <a:pPr marL="83820">
              <a:lnSpc>
                <a:spcPct val="100000"/>
              </a:lnSpc>
              <a:spcBef>
                <a:spcPts val="605"/>
              </a:spcBef>
            </a:pPr>
            <a:r>
              <a:rPr sz="1200" b="1" dirty="0">
                <a:latin typeface="Arial" panose="020B0604020202020204"/>
                <a:cs typeface="Arial" panose="020B0604020202020204"/>
              </a:rPr>
              <a:t>Notas de Orientação:</a:t>
            </a:r>
          </a:p>
          <a:p>
            <a:pPr marL="255270" indent="-171450">
              <a:lnSpc>
                <a:spcPct val="100000"/>
              </a:lnSpc>
              <a:spcBef>
                <a:spcPts val="605"/>
              </a:spcBef>
              <a:buFont typeface="Arial" panose="020B0604020202020204" pitchFamily="34" charset="0"/>
              <a:buChar char="•"/>
            </a:pPr>
            <a:r>
              <a:rPr sz="1200" dirty="0">
                <a:latin typeface="Arial" panose="020B0604020202020204"/>
                <a:cs typeface="Arial" panose="020B0604020202020204"/>
              </a:rPr>
              <a:t>Esta ferramenta pode ser usada em toda a aula ou para diferentes atividades.</a:t>
            </a:r>
          </a:p>
          <a:p>
            <a:pPr marL="255270" indent="-171450">
              <a:lnSpc>
                <a:spcPct val="100000"/>
              </a:lnSpc>
              <a:spcBef>
                <a:spcPts val="605"/>
              </a:spcBef>
              <a:buFont typeface="Arial" panose="020B0604020202020204" pitchFamily="34" charset="0"/>
              <a:buChar char="•"/>
            </a:pPr>
            <a:r>
              <a:rPr sz="1200" dirty="0">
                <a:latin typeface="Arial" panose="020B0604020202020204"/>
                <a:cs typeface="Arial" panose="020B0604020202020204"/>
              </a:rPr>
              <a:t>Você pode usá-la em sua própria sala de aula ou ao observar um colega.</a:t>
            </a:r>
          </a:p>
          <a:p>
            <a:pPr marL="255270" indent="-171450">
              <a:lnSpc>
                <a:spcPct val="100000"/>
              </a:lnSpc>
              <a:spcBef>
                <a:spcPts val="605"/>
              </a:spcBef>
              <a:buFont typeface="Arial" panose="020B0604020202020204" pitchFamily="34" charset="0"/>
              <a:buChar char="•"/>
            </a:pPr>
            <a:r>
              <a:rPr sz="1200" dirty="0">
                <a:latin typeface="Arial" panose="020B0604020202020204"/>
                <a:cs typeface="Arial" panose="020B0604020202020204"/>
              </a:rPr>
              <a:t>Leia as descrições de cada categoria e decida qual se aplica melhor à aula que você acabou de observar.</a:t>
            </a:r>
          </a:p>
        </p:txBody>
      </p:sp>
      <p:sp>
        <p:nvSpPr>
          <p:cNvPr id="6" name="object 6"/>
          <p:cNvSpPr txBox="1">
            <a:spLocks noGrp="1"/>
          </p:cNvSpPr>
          <p:nvPr>
            <p:ph type="sldNum" sz="quarter" idx="7"/>
          </p:nvPr>
        </p:nvSpPr>
        <p:spPr>
          <a:xfrm>
            <a:off x="5249962" y="7088109"/>
            <a:ext cx="192404" cy="154529"/>
          </a:xfrm>
          <a:prstGeom prst="rect">
            <a:avLst/>
          </a:prstGeom>
        </p:spPr>
        <p:txBody>
          <a:bodyPr vert="horz" wrap="square" lIns="0" tIns="635" rIns="0" bIns="0" rtlCol="0">
            <a:spAutoFit/>
          </a:bodyPr>
          <a:lstStyle/>
          <a:p>
            <a:pPr marL="25400">
              <a:lnSpc>
                <a:spcPct val="100000"/>
              </a:lnSpc>
              <a:spcBef>
                <a:spcPts val="5"/>
              </a:spcBef>
            </a:pPr>
            <a:r>
              <a:rPr dirty="0"/>
              <a:t>48</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423552" y="352425"/>
            <a:ext cx="4846948" cy="2338524"/>
          </a:xfrm>
          <a:prstGeom prst="rect">
            <a:avLst/>
          </a:prstGeom>
          <a:ln w="31733">
            <a:solidFill>
              <a:srgbClr val="1F497D"/>
            </a:solidFill>
          </a:ln>
        </p:spPr>
        <p:txBody>
          <a:bodyPr vert="horz" wrap="square" lIns="0" tIns="29209" rIns="0" bIns="0" rtlCol="0">
            <a:spAutoFit/>
          </a:bodyPr>
          <a:lstStyle/>
          <a:p>
            <a:pPr marL="83820" marR="95250" algn="just">
              <a:lnSpc>
                <a:spcPct val="121000"/>
              </a:lnSpc>
            </a:pPr>
            <a:r>
              <a:rPr lang="en-GB" sz="1600" b="1" dirty="0">
                <a:latin typeface="Arial" panose="020B0604020202020204"/>
                <a:cs typeface="Arial" panose="020B0604020202020204"/>
              </a:rPr>
              <a:t>Avaliação Autônoma do Trabalho em Grupo</a:t>
            </a:r>
          </a:p>
          <a:p>
            <a:pPr marL="83820" marR="95250" algn="just">
              <a:lnSpc>
                <a:spcPct val="121000"/>
              </a:lnSpc>
            </a:pPr>
            <a:r>
              <a:rPr lang="en-GB" sz="1200" dirty="0">
                <a:latin typeface="Arial" panose="020B0604020202020204"/>
                <a:cs typeface="Arial" panose="020B0604020202020204"/>
              </a:rPr>
              <a:t>Este modelo é para um grupo de </a:t>
            </a:r>
            <a:r>
              <a:rPr lang="en-GB" sz="1200" dirty="0" err="1">
                <a:latin typeface="Arial" panose="020B0604020202020204"/>
                <a:cs typeface="Arial" panose="020B0604020202020204"/>
              </a:rPr>
              <a:t>alunos</a:t>
            </a:r>
            <a:r>
              <a:rPr lang="en-GB" sz="1200" dirty="0">
                <a:latin typeface="Arial" panose="020B0604020202020204"/>
                <a:cs typeface="Arial" panose="020B0604020202020204"/>
              </a:rPr>
              <a:t> avaliar seu próprio diálogo. Pode ajudá-los a entender mais sobre sua própria participação no diálogo, e a repetição da avaliação pode ajudá-los a tornar o trabalho em grupo mais eficaz ao longo do tempo. Também pode ajudá-lo a entender o que </a:t>
            </a:r>
            <a:r>
              <a:rPr lang="en-GB" sz="1200" dirty="0" err="1">
                <a:latin typeface="Arial" panose="020B0604020202020204"/>
                <a:cs typeface="Arial" panose="020B0604020202020204"/>
              </a:rPr>
              <a:t>os</a:t>
            </a:r>
            <a:r>
              <a:rPr lang="en-GB" sz="1200" dirty="0">
                <a:latin typeface="Arial" panose="020B0604020202020204"/>
                <a:cs typeface="Arial" panose="020B0604020202020204"/>
              </a:rPr>
              <a:t> </a:t>
            </a:r>
            <a:r>
              <a:rPr lang="en-GB" sz="1200" dirty="0" err="1">
                <a:latin typeface="Arial" panose="020B0604020202020204"/>
                <a:cs typeface="Arial" panose="020B0604020202020204"/>
              </a:rPr>
              <a:t>alunos</a:t>
            </a:r>
            <a:r>
              <a:rPr lang="en-GB" sz="1200" dirty="0">
                <a:latin typeface="Arial" panose="020B0604020202020204"/>
                <a:cs typeface="Arial" panose="020B0604020202020204"/>
              </a:rPr>
              <a:t> estão pensando sobre seu próprio diálogo. Você pode descobrir que tem percepções diferentes do diálogo e do trabalho em grupo deles.</a:t>
            </a:r>
          </a:p>
          <a:p>
            <a:pPr marL="83820" marR="95250" algn="just">
              <a:lnSpc>
                <a:spcPct val="121000"/>
              </a:lnSpc>
            </a:pPr>
            <a:endParaRPr lang="en-GB" sz="1200" dirty="0">
              <a:latin typeface="Arial" panose="020B0604020202020204"/>
              <a:cs typeface="Arial" panose="020B0604020202020204"/>
            </a:endParaRPr>
          </a:p>
          <a:p>
            <a:pPr marL="82550" marR="95250" indent="368300" algn="just">
              <a:lnSpc>
                <a:spcPct val="121000"/>
              </a:lnSpc>
            </a:pPr>
            <a:r>
              <a:rPr lang="en-GB" sz="1200" b="1" dirty="0">
                <a:latin typeface="Arial" panose="020B0604020202020204"/>
                <a:cs typeface="Arial" panose="020B0604020202020204"/>
              </a:rPr>
              <a:t>Modelos para download </a:t>
            </a:r>
            <a:r>
              <a:rPr lang="en-GB" sz="1200" dirty="0">
                <a:latin typeface="Arial" panose="020B0604020202020204"/>
                <a:cs typeface="Arial" panose="020B0604020202020204"/>
              </a:rPr>
              <a:t>estão disponíveis em nosso </a:t>
            </a:r>
            <a:r>
              <a:rPr lang="en-GB" sz="1200" dirty="0">
                <a:latin typeface="Arial" panose="020B0604020202020204"/>
                <a:cs typeface="Arial" panose="020B0604020202020204"/>
                <a:hlinkClick r:id="rId3"/>
              </a:rPr>
              <a:t>site</a:t>
            </a:r>
            <a:r>
              <a:rPr lang="en-GB" sz="1200" b="1" dirty="0">
                <a:latin typeface="Arial" panose="020B0604020202020204"/>
                <a:cs typeface="Arial" panose="020B0604020202020204"/>
              </a:rPr>
              <a:t>.</a:t>
            </a:r>
          </a:p>
        </p:txBody>
      </p:sp>
      <p:sp>
        <p:nvSpPr>
          <p:cNvPr id="3" name="object 3"/>
          <p:cNvSpPr txBox="1"/>
          <p:nvPr/>
        </p:nvSpPr>
        <p:spPr>
          <a:xfrm>
            <a:off x="5427979" y="352425"/>
            <a:ext cx="4719321" cy="2486835"/>
          </a:xfrm>
          <a:prstGeom prst="rect">
            <a:avLst/>
          </a:prstGeom>
          <a:ln w="31733">
            <a:solidFill>
              <a:srgbClr val="1F497D"/>
            </a:solidFill>
          </a:ln>
        </p:spPr>
        <p:txBody>
          <a:bodyPr vert="horz" wrap="square" lIns="0" tIns="76200" rIns="0" bIns="0" rtlCol="0">
            <a:spAutoFit/>
          </a:bodyPr>
          <a:lstStyle/>
          <a:p>
            <a:pPr marL="81915">
              <a:lnSpc>
                <a:spcPct val="100000"/>
              </a:lnSpc>
              <a:spcBef>
                <a:spcPts val="600"/>
              </a:spcBef>
            </a:pPr>
            <a:r>
              <a:rPr sz="1200" b="1" dirty="0">
                <a:latin typeface="Arial" panose="020B0604020202020204"/>
                <a:cs typeface="Arial" panose="020B0604020202020204"/>
              </a:rPr>
              <a:t>Notas Orientadoras:</a:t>
            </a:r>
          </a:p>
          <a:p>
            <a:pPr marL="253365" indent="-171450">
              <a:lnSpc>
                <a:spcPct val="120000"/>
              </a:lnSpc>
              <a:spcBef>
                <a:spcPts val="600"/>
              </a:spcBef>
              <a:buFont typeface="Arial" panose="020B0604020202020204" pitchFamily="34" charset="0"/>
              <a:buChar char="•"/>
            </a:pPr>
            <a:r>
              <a:rPr sz="1200" dirty="0">
                <a:latin typeface="Arial" panose="020B0604020202020204"/>
                <a:cs typeface="Arial" panose="020B0604020202020204"/>
              </a:rPr>
              <a:t>A escala de avaliação é: 1 = Não é verdade; 2 = Parcialmente verdadeiro; 3 = Muito verdadeiro</a:t>
            </a:r>
          </a:p>
          <a:p>
            <a:pPr marL="253365" indent="-171450">
              <a:lnSpc>
                <a:spcPct val="120000"/>
              </a:lnSpc>
              <a:spcBef>
                <a:spcPts val="600"/>
              </a:spcBef>
              <a:buFont typeface="Arial" panose="020B0604020202020204" pitchFamily="34" charset="0"/>
              <a:buChar char="•"/>
            </a:pPr>
            <a:r>
              <a:rPr sz="1200" dirty="0">
                <a:latin typeface="Arial" panose="020B0604020202020204"/>
                <a:cs typeface="Arial" panose="020B0604020202020204"/>
              </a:rPr>
              <a:t>Os a</a:t>
            </a:r>
            <a:r>
              <a:rPr lang="pt-BR" sz="1200" dirty="0" err="1">
                <a:latin typeface="Arial" panose="020B0604020202020204"/>
                <a:cs typeface="Arial" panose="020B0604020202020204"/>
              </a:rPr>
              <a:t>luno</a:t>
            </a:r>
            <a:r>
              <a:rPr sz="1200" dirty="0">
                <a:latin typeface="Arial" panose="020B0604020202020204"/>
                <a:cs typeface="Arial" panose="020B0604020202020204"/>
              </a:rPr>
              <a:t>s podem preencher um formulário por grupo ou um para cada um. Esta pode ser uma atividade interessante, pois diferentes membros do grupo podem ter percepções muito diferentes, o que pode levar a uma boa discussão.</a:t>
            </a:r>
          </a:p>
          <a:p>
            <a:pPr marL="253365" indent="-171450">
              <a:lnSpc>
                <a:spcPct val="120000"/>
              </a:lnSpc>
              <a:spcBef>
                <a:spcPts val="600"/>
              </a:spcBef>
              <a:buFont typeface="Arial" panose="020B0604020202020204" pitchFamily="34" charset="0"/>
              <a:buChar char="•"/>
            </a:pPr>
            <a:r>
              <a:rPr sz="1200" dirty="0">
                <a:latin typeface="Arial" panose="020B0604020202020204"/>
                <a:cs typeface="Arial" panose="020B0604020202020204"/>
              </a:rPr>
              <a:t>Este exemplo destina-se à autoavaliação pelos a</a:t>
            </a:r>
            <a:r>
              <a:rPr lang="pt-BR" sz="1200" dirty="0" err="1">
                <a:latin typeface="Arial" panose="020B0604020202020204"/>
                <a:cs typeface="Arial" panose="020B0604020202020204"/>
              </a:rPr>
              <a:t>lunos</a:t>
            </a:r>
            <a:r>
              <a:rPr sz="1200" dirty="0">
                <a:latin typeface="Arial" panose="020B0604020202020204"/>
                <a:cs typeface="Arial" panose="020B0604020202020204"/>
              </a:rPr>
              <a:t> de todas as idades, incluindo adultos. Nos modelos para download, há também uma versão para observadores adultos</a:t>
            </a:r>
            <a:r>
              <a:rPr sz="1200" b="1" dirty="0">
                <a:latin typeface="Arial" panose="020B0604020202020204"/>
                <a:cs typeface="Arial" panose="020B0604020202020204"/>
              </a:rPr>
              <a:t>.</a:t>
            </a:r>
          </a:p>
        </p:txBody>
      </p:sp>
      <p:graphicFrame>
        <p:nvGraphicFramePr>
          <p:cNvPr id="4" name="object 4"/>
          <p:cNvGraphicFramePr>
            <a:graphicFrameLocks noGrp="1"/>
          </p:cNvGraphicFramePr>
          <p:nvPr>
            <p:extLst>
              <p:ext uri="{D42A27DB-BD31-4B8C-83A1-F6EECF244321}">
                <p14:modId xmlns:p14="http://schemas.microsoft.com/office/powerpoint/2010/main" val="1608072017"/>
              </p:ext>
            </p:extLst>
          </p:nvPr>
        </p:nvGraphicFramePr>
        <p:xfrm>
          <a:off x="366096" y="2879026"/>
          <a:ext cx="9777982" cy="4559999"/>
        </p:xfrm>
        <a:graphic>
          <a:graphicData uri="http://schemas.openxmlformats.org/drawingml/2006/table">
            <a:tbl>
              <a:tblPr firstRow="1" bandRow="1">
                <a:tableStyleId>{2D5ABB26-0587-4C30-8999-92F81FD0307C}</a:tableStyleId>
              </a:tblPr>
              <a:tblGrid>
                <a:gridCol w="7833358">
                  <a:extLst>
                    <a:ext uri="{9D8B030D-6E8A-4147-A177-3AD203B41FA5}">
                      <a16:colId xmlns:a16="http://schemas.microsoft.com/office/drawing/2014/main" val="20000"/>
                    </a:ext>
                  </a:extLst>
                </a:gridCol>
                <a:gridCol w="1944624">
                  <a:extLst>
                    <a:ext uri="{9D8B030D-6E8A-4147-A177-3AD203B41FA5}">
                      <a16:colId xmlns:a16="http://schemas.microsoft.com/office/drawing/2014/main" val="20001"/>
                    </a:ext>
                  </a:extLst>
                </a:gridCol>
              </a:tblGrid>
              <a:tr h="407734">
                <a:tc>
                  <a:txBody>
                    <a:bodyPr/>
                    <a:lstStyle/>
                    <a:p>
                      <a:pPr marL="33020">
                        <a:lnSpc>
                          <a:spcPct val="100000"/>
                        </a:lnSpc>
                        <a:spcBef>
                          <a:spcPts val="230"/>
                        </a:spcBef>
                      </a:pPr>
                      <a:r>
                        <a:rPr sz="1400" b="1" spc="0" baseline="0" dirty="0">
                          <a:latin typeface="Arial" panose="020B0604020202020204"/>
                          <a:cs typeface="Arial" panose="020B0604020202020204"/>
                        </a:rPr>
                        <a:t>Critérios</a:t>
                      </a:r>
                    </a:p>
                  </a:txBody>
                  <a:tcPr marL="0" marR="0" marT="29209"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230"/>
                        </a:spcBef>
                      </a:pPr>
                      <a:r>
                        <a:rPr sz="1400" b="1" spc="0" baseline="0" dirty="0">
                          <a:latin typeface="Arial" panose="020B0604020202020204"/>
                          <a:cs typeface="Arial" panose="020B0604020202020204"/>
                        </a:rPr>
                        <a:t>Avaliação</a:t>
                      </a:r>
                    </a:p>
                  </a:txBody>
                  <a:tcPr marL="0" marR="0" marT="29209"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0"/>
                  </a:ext>
                </a:extLst>
              </a:tr>
              <a:tr h="407733">
                <a:tc>
                  <a:txBody>
                    <a:bodyPr/>
                    <a:lstStyle/>
                    <a:p>
                      <a:pPr marL="33020">
                        <a:lnSpc>
                          <a:spcPct val="100000"/>
                        </a:lnSpc>
                        <a:spcBef>
                          <a:spcPts val="265"/>
                        </a:spcBef>
                      </a:pPr>
                      <a:r>
                        <a:rPr sz="1200" b="1" spc="0" baseline="0" dirty="0">
                          <a:latin typeface="Arial" panose="020B0604020202020204"/>
                          <a:cs typeface="Arial" panose="020B0604020202020204"/>
                        </a:rPr>
                        <a:t>G1 – Todos no grupo estavam envolvidos</a:t>
                      </a:r>
                    </a:p>
                  </a:txBody>
                  <a:tcPr marL="0" marR="0" marT="33655"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1"/>
                  </a:ext>
                </a:extLst>
              </a:tr>
              <a:tr h="407733">
                <a:tc>
                  <a:txBody>
                    <a:bodyPr/>
                    <a:lstStyle/>
                    <a:p>
                      <a:pPr marL="33020">
                        <a:lnSpc>
                          <a:spcPct val="100000"/>
                        </a:lnSpc>
                        <a:spcBef>
                          <a:spcPts val="260"/>
                        </a:spcBef>
                      </a:pPr>
                      <a:r>
                        <a:rPr sz="1200" b="1" spc="0" baseline="0" dirty="0">
                          <a:latin typeface="Arial" panose="020B0604020202020204"/>
                          <a:cs typeface="Arial" panose="020B0604020202020204"/>
                        </a:rPr>
                        <a:t>G2 – Trabalhamos juntos como um único grupo e não nos separamos</a:t>
                      </a:r>
                    </a:p>
                  </a:txBody>
                  <a:tcPr marL="0" marR="0" marT="33020"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2"/>
                  </a:ext>
                </a:extLst>
              </a:tr>
              <a:tr h="407734">
                <a:tc>
                  <a:txBody>
                    <a:bodyPr/>
                    <a:lstStyle/>
                    <a:p>
                      <a:pPr marL="33020">
                        <a:lnSpc>
                          <a:spcPct val="100000"/>
                        </a:lnSpc>
                        <a:spcBef>
                          <a:spcPts val="265"/>
                        </a:spcBef>
                      </a:pPr>
                      <a:r>
                        <a:rPr sz="1200" b="1" spc="0" baseline="0" dirty="0">
                          <a:latin typeface="Arial" panose="020B0604020202020204"/>
                          <a:cs typeface="Arial" panose="020B0604020202020204"/>
                        </a:rPr>
                        <a:t>G3 – A maioria ou toda a nossa conversa foi sobre a tarefa que estávamos realizando</a:t>
                      </a:r>
                    </a:p>
                  </a:txBody>
                  <a:tcPr marL="0" marR="0" marT="33655"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3"/>
                  </a:ext>
                </a:extLst>
              </a:tr>
              <a:tr h="407733">
                <a:tc>
                  <a:txBody>
                    <a:bodyPr/>
                    <a:lstStyle/>
                    <a:p>
                      <a:pPr marL="33020">
                        <a:lnSpc>
                          <a:spcPct val="100000"/>
                        </a:lnSpc>
                        <a:spcBef>
                          <a:spcPts val="265"/>
                        </a:spcBef>
                      </a:pPr>
                      <a:r>
                        <a:rPr sz="1200" b="1" spc="0" baseline="0" dirty="0">
                          <a:latin typeface="Arial" panose="020B0604020202020204"/>
                          <a:cs typeface="Arial" panose="020B0604020202020204"/>
                        </a:rPr>
                        <a:t>G4 – Compartilhamos nossas próprias ideias e construímos umas sobre as outras</a:t>
                      </a:r>
                    </a:p>
                  </a:txBody>
                  <a:tcPr marL="0" marR="0" marT="33655"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4"/>
                  </a:ext>
                </a:extLst>
              </a:tr>
              <a:tr h="407733">
                <a:tc>
                  <a:txBody>
                    <a:bodyPr/>
                    <a:lstStyle/>
                    <a:p>
                      <a:pPr marL="33020">
                        <a:lnSpc>
                          <a:spcPct val="100000"/>
                        </a:lnSpc>
                        <a:spcBef>
                          <a:spcPts val="260"/>
                        </a:spcBef>
                      </a:pPr>
                      <a:r>
                        <a:rPr sz="1200" b="1" spc="0" baseline="0" dirty="0">
                          <a:latin typeface="Arial" panose="020B0604020202020204"/>
                          <a:cs typeface="Arial" panose="020B0604020202020204"/>
                        </a:rPr>
                        <a:t>G5 – Ouvimos atentamente quando os outros estavam falando e consideramos o que estavam dizendo</a:t>
                      </a:r>
                    </a:p>
                  </a:txBody>
                  <a:tcPr marL="0" marR="0" marT="33020"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5"/>
                  </a:ext>
                </a:extLst>
              </a:tr>
              <a:tr h="407734">
                <a:tc>
                  <a:txBody>
                    <a:bodyPr/>
                    <a:lstStyle/>
                    <a:p>
                      <a:pPr marL="33020">
                        <a:lnSpc>
                          <a:spcPct val="100000"/>
                        </a:lnSpc>
                        <a:spcBef>
                          <a:spcPts val="265"/>
                        </a:spcBef>
                      </a:pPr>
                      <a:r>
                        <a:rPr sz="1200" b="1" spc="0" baseline="0" dirty="0">
                          <a:latin typeface="Arial" panose="020B0604020202020204"/>
                          <a:cs typeface="Arial" panose="020B0604020202020204"/>
                        </a:rPr>
                        <a:t>G6 – Gostamos de trabalhar juntos em grupo</a:t>
                      </a:r>
                    </a:p>
                  </a:txBody>
                  <a:tcPr marL="0" marR="0" marT="33655"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6"/>
                  </a:ext>
                </a:extLst>
              </a:tr>
              <a:tr h="407734">
                <a:tc>
                  <a:txBody>
                    <a:bodyPr/>
                    <a:lstStyle/>
                    <a:p>
                      <a:pPr marL="33020">
                        <a:lnSpc>
                          <a:spcPct val="100000"/>
                        </a:lnSpc>
                        <a:spcBef>
                          <a:spcPts val="260"/>
                        </a:spcBef>
                      </a:pPr>
                      <a:r>
                        <a:rPr sz="1200" b="1" spc="0" baseline="0" dirty="0">
                          <a:latin typeface="Arial" panose="020B0604020202020204"/>
                          <a:cs typeface="Arial" panose="020B0604020202020204"/>
                        </a:rPr>
                        <a:t>G7 – Quando fizemos sugestões ou concordamos/discordamos com os outros, apresentamos razões</a:t>
                      </a:r>
                    </a:p>
                  </a:txBody>
                  <a:tcPr marL="0" marR="0" marT="33020"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dirty="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7"/>
                  </a:ext>
                </a:extLst>
              </a:tr>
              <a:tr h="407733">
                <a:tc>
                  <a:txBody>
                    <a:bodyPr/>
                    <a:lstStyle/>
                    <a:p>
                      <a:pPr marL="33020">
                        <a:lnSpc>
                          <a:spcPct val="100000"/>
                        </a:lnSpc>
                        <a:spcBef>
                          <a:spcPts val="260"/>
                        </a:spcBef>
                      </a:pPr>
                      <a:r>
                        <a:rPr sz="1200" b="1" spc="0" baseline="0" dirty="0">
                          <a:latin typeface="Arial" panose="020B0604020202020204"/>
                          <a:cs typeface="Arial" panose="020B0604020202020204"/>
                        </a:rPr>
                        <a:t>G8 – Desafiamos ou comentamos sobre as ideias uns dos outros de maneira respeitosa e construtiva</a:t>
                      </a:r>
                    </a:p>
                  </a:txBody>
                  <a:tcPr marL="0" marR="0" marT="33020"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dirty="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8"/>
                  </a:ext>
                </a:extLst>
              </a:tr>
              <a:tr h="445199">
                <a:tc>
                  <a:txBody>
                    <a:bodyPr/>
                    <a:lstStyle/>
                    <a:p>
                      <a:pPr marL="33020">
                        <a:lnSpc>
                          <a:spcPct val="100000"/>
                        </a:lnSpc>
                        <a:spcBef>
                          <a:spcPts val="265"/>
                        </a:spcBef>
                      </a:pPr>
                      <a:r>
                        <a:rPr sz="1200" b="1" spc="0" baseline="0" dirty="0">
                          <a:latin typeface="Arial" panose="020B0604020202020204"/>
                          <a:cs typeface="Arial" panose="020B0604020202020204"/>
                        </a:rPr>
                        <a:t>G9 – Se houve desacordo, tentamos chegar a um acordo ou encontrar um compromisso</a:t>
                      </a:r>
                      <a:endParaRPr lang="pt-BR" sz="1200" b="1" spc="0" baseline="0" dirty="0">
                        <a:latin typeface="Arial" panose="020B0604020202020204"/>
                        <a:cs typeface="Arial" panose="020B0604020202020204"/>
                      </a:endParaRPr>
                    </a:p>
                  </a:txBody>
                  <a:tcPr marL="0" marR="0" marT="33655" marB="0">
                    <a:lnL w="6095">
                      <a:solidFill>
                        <a:srgbClr val="000000"/>
                      </a:solidFill>
                      <a:prstDash val="solid"/>
                    </a:lnL>
                    <a:lnR w="6096">
                      <a:solidFill>
                        <a:srgbClr val="000000"/>
                      </a:solidFill>
                      <a:prstDash val="solid"/>
                    </a:lnR>
                    <a:lnT w="6096">
                      <a:solidFill>
                        <a:srgbClr val="000000"/>
                      </a:solidFill>
                      <a:prstDash val="solid"/>
                    </a:lnT>
                    <a:lnB w="6095">
                      <a:solidFill>
                        <a:srgbClr val="000000"/>
                      </a:solidFill>
                      <a:prstDash val="solid"/>
                    </a:lnB>
                  </a:tcPr>
                </a:tc>
                <a:tc>
                  <a:txBody>
                    <a:bodyPr/>
                    <a:lstStyle/>
                    <a:p>
                      <a:endParaRPr sz="1200" dirty="0">
                        <a:latin typeface="Arial" panose="020B0604020202020204"/>
                        <a:cs typeface="Arial" panose="020B0604020202020204"/>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5">
                      <a:solidFill>
                        <a:srgbClr val="000000"/>
                      </a:solidFill>
                      <a:prstDash val="solid"/>
                    </a:lnB>
                  </a:tcPr>
                </a:tc>
                <a:extLst>
                  <a:ext uri="{0D108BD9-81ED-4DB2-BD59-A6C34878D82A}">
                    <a16:rowId xmlns:a16="http://schemas.microsoft.com/office/drawing/2014/main" val="10009"/>
                  </a:ext>
                </a:extLst>
              </a:tr>
              <a:tr h="445199">
                <a:tc>
                  <a:txBody>
                    <a:bodyPr/>
                    <a:lstStyle/>
                    <a:p>
                      <a:pPr marL="0" indent="0" algn="ctr">
                        <a:lnSpc>
                          <a:spcPts val="475"/>
                        </a:lnSpc>
                      </a:pPr>
                      <a:endParaRPr lang="pt-BR" sz="1200" b="0" spc="0" baseline="0" dirty="0">
                        <a:latin typeface="Arial" panose="020B0604020202020204"/>
                        <a:cs typeface="Arial" panose="020B0604020202020204"/>
                      </a:endParaRPr>
                    </a:p>
                    <a:p>
                      <a:pPr marL="33020">
                        <a:lnSpc>
                          <a:spcPct val="100000"/>
                        </a:lnSpc>
                        <a:spcBef>
                          <a:spcPts val="265"/>
                        </a:spcBef>
                      </a:pPr>
                      <a:r>
                        <a:rPr lang="pt-BR" sz="1200" b="1" spc="0" baseline="0" dirty="0">
                          <a:latin typeface="Arial" panose="020B0604020202020204"/>
                          <a:cs typeface="Arial" panose="020B0604020202020204"/>
                        </a:rPr>
                        <a:t>G10 – Nossas discuss</a:t>
                      </a:r>
                      <a:r>
                        <a:rPr lang="en-GB" sz="1200" b="1" spc="0" baseline="0" dirty="0">
                          <a:latin typeface="Arial" panose="020B0604020202020204"/>
                          <a:cs typeface="Arial" panose="020B0604020202020204"/>
                        </a:rPr>
                        <a:t>õ</a:t>
                      </a:r>
                      <a:r>
                        <a:rPr lang="pt-BR" sz="1200" b="1" spc="0" baseline="0" dirty="0">
                          <a:latin typeface="Arial" panose="020B0604020202020204"/>
                          <a:cs typeface="Arial" panose="020B0604020202020204"/>
                        </a:rPr>
                        <a:t>es e desacordos nos ajudaram a aprender uns com os outros</a:t>
                      </a:r>
                    </a:p>
                  </a:txBody>
                  <a:tcPr marL="0" marR="0" marT="33655" marB="0">
                    <a:lnL w="6095">
                      <a:solidFill>
                        <a:srgbClr val="000000"/>
                      </a:solidFill>
                      <a:prstDash val="solid"/>
                    </a:lnL>
                    <a:lnR w="6096" cap="flat" cmpd="sng" algn="ctr">
                      <a:solidFill>
                        <a:srgbClr val="000000"/>
                      </a:solidFill>
                      <a:prstDash val="solid"/>
                      <a:round/>
                      <a:headEnd type="none" w="med" len="med"/>
                      <a:tailEnd type="none" w="med" len="med"/>
                    </a:lnR>
                    <a:lnT w="6095" cap="flat" cmpd="sng" algn="ctr">
                      <a:solidFill>
                        <a:srgbClr val="000000"/>
                      </a:solidFill>
                      <a:prstDash val="solid"/>
                      <a:round/>
                      <a:headEnd type="none" w="med" len="med"/>
                      <a:tailEnd type="none" w="med" len="med"/>
                    </a:lnT>
                    <a:lnB w="6095">
                      <a:solidFill>
                        <a:srgbClr val="000000"/>
                      </a:solidFill>
                      <a:prstDash val="solid"/>
                    </a:lnB>
                  </a:tcPr>
                </a:tc>
                <a:tc>
                  <a:txBody>
                    <a:bodyPr/>
                    <a:lstStyle/>
                    <a:p>
                      <a:endParaRPr sz="1200" dirty="0">
                        <a:latin typeface="Arial" panose="020B0604020202020204"/>
                        <a:cs typeface="Arial" panose="020B0604020202020204"/>
                      </a:endParaRPr>
                    </a:p>
                  </a:txBody>
                  <a:tcPr marL="0" marR="0" marT="0" marB="0">
                    <a:lnL w="6096" cap="flat" cmpd="sng" algn="ctr">
                      <a:solidFill>
                        <a:srgbClr val="000000"/>
                      </a:solidFill>
                      <a:prstDash val="solid"/>
                      <a:round/>
                      <a:headEnd type="none" w="med" len="med"/>
                      <a:tailEnd type="none" w="med" len="med"/>
                    </a:lnL>
                    <a:lnR w="6096">
                      <a:solidFill>
                        <a:srgbClr val="000000"/>
                      </a:solidFill>
                      <a:prstDash val="solid"/>
                    </a:lnR>
                    <a:lnT w="6095" cap="flat" cmpd="sng" algn="ctr">
                      <a:solidFill>
                        <a:srgbClr val="000000"/>
                      </a:solidFill>
                      <a:prstDash val="solid"/>
                      <a:round/>
                      <a:headEnd type="none" w="med" len="med"/>
                      <a:tailEnd type="none" w="med" len="med"/>
                    </a:lnT>
                    <a:lnB w="6095">
                      <a:solidFill>
                        <a:srgbClr val="000000"/>
                      </a:solidFill>
                      <a:prstDash val="solid"/>
                    </a:lnB>
                  </a:tcPr>
                </a:tc>
                <a:extLst>
                  <a:ext uri="{0D108BD9-81ED-4DB2-BD59-A6C34878D82A}">
                    <a16:rowId xmlns:a16="http://schemas.microsoft.com/office/drawing/2014/main" val="10010"/>
                  </a:ext>
                </a:extLst>
              </a:tr>
            </a:tbl>
          </a:graphicData>
        </a:graphic>
      </p:graphicFrame>
      <p:sp>
        <p:nvSpPr>
          <p:cNvPr id="5" name="object 5"/>
          <p:cNvSpPr/>
          <p:nvPr/>
        </p:nvSpPr>
        <p:spPr>
          <a:xfrm>
            <a:off x="501336" y="2409825"/>
            <a:ext cx="276220" cy="276221"/>
          </a:xfrm>
          <a:prstGeom prst="rect">
            <a:avLst/>
          </a:prstGeom>
          <a:blipFill>
            <a:blip r:embed="rId4" cstate="print"/>
            <a:stretch>
              <a:fillRect/>
            </a:stretch>
          </a:blipFill>
        </p:spPr>
        <p:txBody>
          <a:bodyPr wrap="square" lIns="0" tIns="0" rIns="0" bIns="0" rtlCol="0"/>
          <a:lstStyle/>
          <a:p>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3574029866"/>
              </p:ext>
            </p:extLst>
          </p:nvPr>
        </p:nvGraphicFramePr>
        <p:xfrm>
          <a:off x="2857823" y="2028825"/>
          <a:ext cx="4672584" cy="5160767"/>
        </p:xfrm>
        <a:graphic>
          <a:graphicData uri="http://schemas.openxmlformats.org/drawingml/2006/table">
            <a:tbl>
              <a:tblPr firstRow="1" bandRow="1">
                <a:tableStyleId>{2D5ABB26-0587-4C30-8999-92F81FD0307C}</a:tableStyleId>
              </a:tblPr>
              <a:tblGrid>
                <a:gridCol w="4672584">
                  <a:extLst>
                    <a:ext uri="{9D8B030D-6E8A-4147-A177-3AD203B41FA5}">
                      <a16:colId xmlns:a16="http://schemas.microsoft.com/office/drawing/2014/main" val="20000"/>
                    </a:ext>
                  </a:extLst>
                </a:gridCol>
              </a:tblGrid>
              <a:tr h="566927">
                <a:tc>
                  <a:txBody>
                    <a:bodyPr/>
                    <a:lstStyle/>
                    <a:p>
                      <a:pPr marL="88265">
                        <a:lnSpc>
                          <a:spcPct val="100000"/>
                        </a:lnSpc>
                        <a:spcBef>
                          <a:spcPts val="670"/>
                        </a:spcBef>
                      </a:pPr>
                      <a:r>
                        <a:rPr sz="1400" dirty="0">
                          <a:latin typeface="Arial" panose="020B0604020202020204" pitchFamily="34" charset="0"/>
                          <a:cs typeface="Arial" panose="020B0604020202020204" pitchFamily="34" charset="0"/>
                        </a:rPr>
                        <a:t>Vídeo 1: O que é diálogo educacional?</a:t>
                      </a:r>
                    </a:p>
                  </a:txBody>
                  <a:tcPr marL="0" marR="0" marT="85090" marB="0">
                    <a:lnL w="6096">
                      <a:solidFill>
                        <a:srgbClr val="1F497D"/>
                      </a:solidFill>
                      <a:prstDash val="solid"/>
                    </a:lnL>
                    <a:lnR w="6096">
                      <a:solidFill>
                        <a:srgbClr val="1F497D"/>
                      </a:solidFill>
                      <a:prstDash val="solid"/>
                    </a:lnR>
                    <a:lnT w="6096">
                      <a:solidFill>
                        <a:srgbClr val="1F497D"/>
                      </a:solidFill>
                      <a:prstDash val="solid"/>
                    </a:lnT>
                    <a:lnB w="6096">
                      <a:solidFill>
                        <a:srgbClr val="1F497D"/>
                      </a:solidFill>
                      <a:prstDash val="solid"/>
                    </a:lnB>
                  </a:tcPr>
                </a:tc>
                <a:extLst>
                  <a:ext uri="{0D108BD9-81ED-4DB2-BD59-A6C34878D82A}">
                    <a16:rowId xmlns:a16="http://schemas.microsoft.com/office/drawing/2014/main" val="10000"/>
                  </a:ext>
                </a:extLst>
              </a:tr>
              <a:tr h="563880">
                <a:tc>
                  <a:txBody>
                    <a:bodyPr/>
                    <a:lstStyle/>
                    <a:p>
                      <a:pPr marL="88265">
                        <a:lnSpc>
                          <a:spcPct val="100000"/>
                        </a:lnSpc>
                        <a:spcBef>
                          <a:spcPts val="670"/>
                        </a:spcBef>
                      </a:pPr>
                      <a:r>
                        <a:rPr sz="1400" dirty="0">
                          <a:latin typeface="Arial" panose="020B0604020202020204" pitchFamily="34" charset="0"/>
                          <a:cs typeface="Arial" panose="020B0604020202020204" pitchFamily="34" charset="0"/>
                        </a:rPr>
                        <a:t>Vídeo 2: Como o diálogo entre professor e aluno apoia a aprendizagem?</a:t>
                      </a:r>
                    </a:p>
                  </a:txBody>
                  <a:tcPr marL="0" marR="0" marT="85090" marB="0">
                    <a:lnL w="6096">
                      <a:solidFill>
                        <a:srgbClr val="1F497D"/>
                      </a:solidFill>
                      <a:prstDash val="solid"/>
                    </a:lnL>
                    <a:lnR w="6096">
                      <a:solidFill>
                        <a:srgbClr val="1F497D"/>
                      </a:solidFill>
                      <a:prstDash val="solid"/>
                    </a:lnR>
                    <a:lnT w="6096">
                      <a:solidFill>
                        <a:srgbClr val="1F497D"/>
                      </a:solidFill>
                      <a:prstDash val="solid"/>
                    </a:lnT>
                    <a:lnB w="6096">
                      <a:solidFill>
                        <a:srgbClr val="1F497D"/>
                      </a:solidFill>
                      <a:prstDash val="solid"/>
                    </a:lnB>
                  </a:tcPr>
                </a:tc>
                <a:extLst>
                  <a:ext uri="{0D108BD9-81ED-4DB2-BD59-A6C34878D82A}">
                    <a16:rowId xmlns:a16="http://schemas.microsoft.com/office/drawing/2014/main" val="10001"/>
                  </a:ext>
                </a:extLst>
              </a:tr>
              <a:tr h="563879">
                <a:tc>
                  <a:txBody>
                    <a:bodyPr/>
                    <a:lstStyle/>
                    <a:p>
                      <a:pPr marL="88265">
                        <a:lnSpc>
                          <a:spcPct val="100000"/>
                        </a:lnSpc>
                        <a:spcBef>
                          <a:spcPts val="670"/>
                        </a:spcBef>
                      </a:pPr>
                      <a:r>
                        <a:rPr sz="1400" dirty="0">
                          <a:latin typeface="Arial" panose="020B0604020202020204" pitchFamily="34" charset="0"/>
                          <a:cs typeface="Arial" panose="020B0604020202020204" pitchFamily="34" charset="0"/>
                        </a:rPr>
                        <a:t>Vídeo 3: Dicas práticas para apoiar o diálogo em sala de aula: regras básicas</a:t>
                      </a:r>
                    </a:p>
                  </a:txBody>
                  <a:tcPr marL="0" marR="0" marT="85090" marB="0">
                    <a:lnL w="6096">
                      <a:solidFill>
                        <a:srgbClr val="1F497D"/>
                      </a:solidFill>
                      <a:prstDash val="solid"/>
                    </a:lnL>
                    <a:lnR w="6096">
                      <a:solidFill>
                        <a:srgbClr val="1F497D"/>
                      </a:solidFill>
                      <a:prstDash val="solid"/>
                    </a:lnR>
                    <a:lnT w="6096">
                      <a:solidFill>
                        <a:srgbClr val="1F497D"/>
                      </a:solidFill>
                      <a:prstDash val="solid"/>
                    </a:lnT>
                    <a:lnB w="6096">
                      <a:solidFill>
                        <a:srgbClr val="1F497D"/>
                      </a:solidFill>
                      <a:prstDash val="solid"/>
                    </a:lnB>
                  </a:tcPr>
                </a:tc>
                <a:extLst>
                  <a:ext uri="{0D108BD9-81ED-4DB2-BD59-A6C34878D82A}">
                    <a16:rowId xmlns:a16="http://schemas.microsoft.com/office/drawing/2014/main" val="10002"/>
                  </a:ext>
                </a:extLst>
              </a:tr>
              <a:tr h="563879">
                <a:tc>
                  <a:txBody>
                    <a:bodyPr/>
                    <a:lstStyle/>
                    <a:p>
                      <a:pPr marL="88265">
                        <a:lnSpc>
                          <a:spcPct val="100000"/>
                        </a:lnSpc>
                        <a:spcBef>
                          <a:spcPts val="670"/>
                        </a:spcBef>
                      </a:pPr>
                      <a:r>
                        <a:rPr sz="1400" dirty="0">
                          <a:latin typeface="Arial" panose="020B0604020202020204" pitchFamily="34" charset="0"/>
                          <a:cs typeface="Arial" panose="020B0604020202020204" pitchFamily="34" charset="0"/>
                        </a:rPr>
                        <a:t>Vídeo 4: Dicas práticas para apoiar o diálogo em sala de aula: pontos de discussão</a:t>
                      </a:r>
                    </a:p>
                  </a:txBody>
                  <a:tcPr marL="0" marR="0" marT="85090" marB="0">
                    <a:lnL w="6096">
                      <a:solidFill>
                        <a:srgbClr val="1F497D"/>
                      </a:solidFill>
                      <a:prstDash val="solid"/>
                    </a:lnL>
                    <a:lnR w="6096">
                      <a:solidFill>
                        <a:srgbClr val="1F497D"/>
                      </a:solidFill>
                      <a:prstDash val="solid"/>
                    </a:lnR>
                    <a:lnT w="6096">
                      <a:solidFill>
                        <a:srgbClr val="1F497D"/>
                      </a:solidFill>
                      <a:prstDash val="solid"/>
                    </a:lnT>
                    <a:lnB w="6096">
                      <a:solidFill>
                        <a:srgbClr val="1F497D"/>
                      </a:solidFill>
                      <a:prstDash val="solid"/>
                    </a:lnB>
                  </a:tcPr>
                </a:tc>
                <a:extLst>
                  <a:ext uri="{0D108BD9-81ED-4DB2-BD59-A6C34878D82A}">
                    <a16:rowId xmlns:a16="http://schemas.microsoft.com/office/drawing/2014/main" val="10003"/>
                  </a:ext>
                </a:extLst>
              </a:tr>
              <a:tr h="566927">
                <a:tc>
                  <a:txBody>
                    <a:bodyPr/>
                    <a:lstStyle/>
                    <a:p>
                      <a:pPr marL="88265">
                        <a:lnSpc>
                          <a:spcPct val="100000"/>
                        </a:lnSpc>
                        <a:spcBef>
                          <a:spcPts val="670"/>
                        </a:spcBef>
                      </a:pPr>
                      <a:r>
                        <a:rPr lang="en-GB" sz="1400" u="none" strike="noStrike" cap="none" dirty="0">
                          <a:latin typeface="Arial" panose="020B0604020202020204" pitchFamily="34" charset="0"/>
                          <a:ea typeface="Calibri"/>
                          <a:cs typeface="Arial" panose="020B0604020202020204" pitchFamily="34" charset="0"/>
                          <a:sym typeface="Calibri"/>
                        </a:rPr>
                        <a:t>Our</a:t>
                      </a:r>
                      <a:r>
                        <a:rPr lang="en-GB" sz="1400" b="0" i="0" u="none" strike="noStrike" cap="none" spc="-65" dirty="0">
                          <a:solidFill>
                            <a:schemeClr val="tx1"/>
                          </a:solidFill>
                          <a:latin typeface="Arial" panose="020B0604020202020204" pitchFamily="34" charset="0"/>
                          <a:ea typeface="Calibri"/>
                          <a:cs typeface="Arial" panose="020B0604020202020204" pitchFamily="34" charset="0"/>
                          <a:sym typeface="Arial"/>
                        </a:rPr>
                        <a:t> </a:t>
                      </a:r>
                      <a:r>
                        <a:rPr lang="en-GB" sz="1400" b="0" i="0" u="none" strike="noStrike" cap="none" spc="-65" dirty="0">
                          <a:solidFill>
                            <a:srgbClr val="0000FF"/>
                          </a:solidFill>
                          <a:latin typeface="Arial" panose="020B0604020202020204" pitchFamily="34" charset="0"/>
                          <a:ea typeface="Calibri"/>
                          <a:cs typeface="Arial" panose="020B0604020202020204" pitchFamily="34" charset="0"/>
                          <a:sym typeface="Arial"/>
                          <a:hlinkClick r:id="rId3">
                            <a:extLst>
                              <a:ext uri="{A12FA001-AC4F-418D-AE19-62706E023703}">
                                <ahyp:hlinkClr xmlns:ahyp="http://schemas.microsoft.com/office/drawing/2018/hyperlinkcolor" val="tx"/>
                              </a:ext>
                            </a:extLst>
                          </a:hlinkClick>
                        </a:rPr>
                        <a:t>free short course D101</a:t>
                      </a:r>
                      <a:r>
                        <a:rPr sz="1400" dirty="0">
                          <a:latin typeface="Arial" panose="020B0604020202020204" pitchFamily="34" charset="0"/>
                          <a:cs typeface="Arial" panose="020B0604020202020204" pitchFamily="34" charset="0"/>
                        </a:rPr>
                        <a:t>: Guia de boas-vindas do pacote T-SEDA</a:t>
                      </a:r>
                    </a:p>
                  </a:txBody>
                  <a:tcPr marL="0" marR="0" marT="85090" marB="0">
                    <a:lnL w="6096">
                      <a:solidFill>
                        <a:srgbClr val="1F497D"/>
                      </a:solidFill>
                      <a:prstDash val="solid"/>
                    </a:lnL>
                    <a:lnR w="6096">
                      <a:solidFill>
                        <a:srgbClr val="1F497D"/>
                      </a:solidFill>
                      <a:prstDash val="solid"/>
                    </a:lnR>
                    <a:lnT w="6096">
                      <a:solidFill>
                        <a:srgbClr val="1F497D"/>
                      </a:solidFill>
                      <a:prstDash val="solid"/>
                    </a:lnT>
                    <a:lnB w="6096">
                      <a:solidFill>
                        <a:srgbClr val="1F497D"/>
                      </a:solidFill>
                      <a:prstDash val="solid"/>
                    </a:lnB>
                  </a:tcPr>
                </a:tc>
                <a:extLst>
                  <a:ext uri="{0D108BD9-81ED-4DB2-BD59-A6C34878D82A}">
                    <a16:rowId xmlns:a16="http://schemas.microsoft.com/office/drawing/2014/main" val="10004"/>
                  </a:ext>
                </a:extLst>
              </a:tr>
              <a:tr h="563880">
                <a:tc>
                  <a:txBody>
                    <a:bodyPr/>
                    <a:lstStyle/>
                    <a:p>
                      <a:pPr marL="88265">
                        <a:lnSpc>
                          <a:spcPct val="100000"/>
                        </a:lnSpc>
                        <a:spcBef>
                          <a:spcPts val="670"/>
                        </a:spcBef>
                      </a:pPr>
                      <a:r>
                        <a:rPr sz="1400" dirty="0">
                          <a:latin typeface="Arial" panose="020B0604020202020204" pitchFamily="34" charset="0"/>
                          <a:cs typeface="Arial" panose="020B0604020202020204" pitchFamily="34" charset="0"/>
                        </a:rPr>
                        <a:t>Vídeo 6: Concluindo </a:t>
                      </a:r>
                      <a:r>
                        <a:rPr sz="1400" dirty="0" err="1">
                          <a:latin typeface="Arial" panose="020B0604020202020204" pitchFamily="34" charset="0"/>
                          <a:cs typeface="Arial" panose="020B0604020202020204" pitchFamily="34" charset="0"/>
                        </a:rPr>
                        <a:t>sua</a:t>
                      </a:r>
                      <a:r>
                        <a:rPr sz="1400" dirty="0">
                          <a:latin typeface="Arial" panose="020B0604020202020204" pitchFamily="34" charset="0"/>
                          <a:cs typeface="Arial" panose="020B0604020202020204" pitchFamily="34" charset="0"/>
                        </a:rPr>
                        <a:t> </a:t>
                      </a:r>
                      <a:r>
                        <a:rPr sz="1400" dirty="0" err="1">
                          <a:latin typeface="Arial" panose="020B0604020202020204" pitchFamily="34" charset="0"/>
                          <a:cs typeface="Arial" panose="020B0604020202020204" pitchFamily="34" charset="0"/>
                        </a:rPr>
                        <a:t>autoavaliação</a:t>
                      </a:r>
                      <a:endParaRPr lang="en-GB" sz="1400" dirty="0">
                        <a:latin typeface="Arial" panose="020B0604020202020204" pitchFamily="34" charset="0"/>
                        <a:cs typeface="Arial" panose="020B0604020202020204" pitchFamily="34" charset="0"/>
                      </a:endParaRPr>
                    </a:p>
                    <a:p>
                      <a:pPr marL="88265" marR="0" lvl="0" indent="0" algn="just" defTabSz="914400" rtl="0" eaLnBrk="1" fontAlgn="auto" latinLnBrk="0" hangingPunct="1">
                        <a:lnSpc>
                          <a:spcPct val="100000"/>
                        </a:lnSpc>
                        <a:spcBef>
                          <a:spcPts val="670"/>
                        </a:spcBef>
                        <a:spcAft>
                          <a:spcPts val="0"/>
                        </a:spcAft>
                        <a:buClrTx/>
                        <a:buSzTx/>
                        <a:buFontTx/>
                        <a:buNone/>
                        <a:tabLst/>
                        <a:defRPr/>
                      </a:pPr>
                      <a:r>
                        <a:rPr lang="en-GB" sz="1400" b="0" i="0" u="none" strike="noStrike" cap="none" spc="-65" dirty="0">
                          <a:solidFill>
                            <a:schemeClr val="tx1"/>
                          </a:solidFill>
                          <a:latin typeface="Arial" panose="020B0604020202020204" pitchFamily="34" charset="0"/>
                          <a:ea typeface="Calibri"/>
                          <a:cs typeface="Arial" panose="020B0604020202020204" pitchFamily="34" charset="0"/>
                          <a:sym typeface="Arial"/>
                        </a:rPr>
                        <a:t>See  also our </a:t>
                      </a:r>
                      <a:r>
                        <a:rPr lang="en-GB" sz="1400" b="0" i="0" u="none" strike="noStrike" cap="none" spc="-65" dirty="0">
                          <a:solidFill>
                            <a:schemeClr val="tx1"/>
                          </a:solidFill>
                          <a:latin typeface="Arial" panose="020B0604020202020204" pitchFamily="34" charset="0"/>
                          <a:ea typeface="Calibri"/>
                          <a:cs typeface="Arial" panose="020B0604020202020204" pitchFamily="34" charset="0"/>
                          <a:sym typeface="Arial"/>
                          <a:hlinkClick r:id="rId4"/>
                        </a:rPr>
                        <a:t>free short course D102</a:t>
                      </a:r>
                      <a:endParaRPr lang="en-GB" sz="1400" b="0" i="0" u="none" strike="noStrike" cap="none" spc="-65" dirty="0">
                        <a:solidFill>
                          <a:schemeClr val="tx1"/>
                        </a:solidFill>
                        <a:latin typeface="Arial" panose="020B0604020202020204" pitchFamily="34" charset="0"/>
                        <a:ea typeface="Calibri"/>
                        <a:cs typeface="Arial" panose="020B0604020202020204" pitchFamily="34" charset="0"/>
                        <a:sym typeface="Arial"/>
                      </a:endParaRPr>
                    </a:p>
                  </a:txBody>
                  <a:tcPr marL="0" marR="0" marT="85090" marB="0">
                    <a:lnL w="6096">
                      <a:solidFill>
                        <a:srgbClr val="1F497D"/>
                      </a:solidFill>
                      <a:prstDash val="solid"/>
                    </a:lnL>
                    <a:lnR w="6096">
                      <a:solidFill>
                        <a:srgbClr val="1F497D"/>
                      </a:solidFill>
                      <a:prstDash val="solid"/>
                    </a:lnR>
                    <a:lnT w="6096">
                      <a:solidFill>
                        <a:srgbClr val="1F497D"/>
                      </a:solidFill>
                      <a:prstDash val="solid"/>
                    </a:lnT>
                    <a:lnB w="6096">
                      <a:solidFill>
                        <a:srgbClr val="1F497D"/>
                      </a:solidFill>
                      <a:prstDash val="solid"/>
                    </a:lnB>
                  </a:tcPr>
                </a:tc>
                <a:extLst>
                  <a:ext uri="{0D108BD9-81ED-4DB2-BD59-A6C34878D82A}">
                    <a16:rowId xmlns:a16="http://schemas.microsoft.com/office/drawing/2014/main" val="10005"/>
                  </a:ext>
                </a:extLst>
              </a:tr>
              <a:tr h="563879">
                <a:tc>
                  <a:txBody>
                    <a:bodyPr/>
                    <a:lstStyle/>
                    <a:p>
                      <a:pPr marL="88265">
                        <a:lnSpc>
                          <a:spcPct val="100000"/>
                        </a:lnSpc>
                        <a:spcBef>
                          <a:spcPts val="670"/>
                        </a:spcBef>
                      </a:pPr>
                      <a:r>
                        <a:rPr sz="1400" dirty="0">
                          <a:latin typeface="Arial" panose="020B0604020202020204" pitchFamily="34" charset="0"/>
                          <a:cs typeface="Arial" panose="020B0604020202020204" pitchFamily="34" charset="0"/>
                        </a:rPr>
                        <a:t>Vídeo 7: Concluindo seu ciclo de </a:t>
                      </a:r>
                      <a:r>
                        <a:rPr sz="1400" dirty="0" err="1">
                          <a:latin typeface="Arial" panose="020B0604020202020204" pitchFamily="34" charset="0"/>
                          <a:cs typeface="Arial" panose="020B0604020202020204" pitchFamily="34" charset="0"/>
                        </a:rPr>
                        <a:t>investigação</a:t>
                      </a:r>
                      <a:r>
                        <a:rPr sz="1400" dirty="0">
                          <a:latin typeface="Arial" panose="020B0604020202020204" pitchFamily="34" charset="0"/>
                          <a:cs typeface="Arial" panose="020B0604020202020204" pitchFamily="34" charset="0"/>
                        </a:rPr>
                        <a:t> </a:t>
                      </a:r>
                      <a:r>
                        <a:rPr sz="1400" dirty="0" err="1">
                          <a:latin typeface="Arial" panose="020B0604020202020204" pitchFamily="34" charset="0"/>
                          <a:cs typeface="Arial" panose="020B0604020202020204" pitchFamily="34" charset="0"/>
                        </a:rPr>
                        <a:t>reflexiv</a:t>
                      </a:r>
                      <a:r>
                        <a:rPr lang="en-GB" sz="1400" dirty="0">
                          <a:latin typeface="Arial" panose="020B0604020202020204" pitchFamily="34" charset="0"/>
                          <a:cs typeface="Arial" panose="020B0604020202020204" pitchFamily="34" charset="0"/>
                        </a:rPr>
                        <a:t>e</a:t>
                      </a:r>
                    </a:p>
                    <a:p>
                      <a:pPr marL="88265">
                        <a:lnSpc>
                          <a:spcPct val="100000"/>
                        </a:lnSpc>
                        <a:spcBef>
                          <a:spcPts val="670"/>
                        </a:spcBef>
                      </a:pPr>
                      <a:r>
                        <a:rPr lang="en-GB" sz="1400" spc="-65" dirty="0">
                          <a:solidFill>
                            <a:schemeClr val="tx1"/>
                          </a:solidFill>
                          <a:latin typeface="Arial" panose="020B0604020202020204" pitchFamily="34" charset="0"/>
                          <a:ea typeface="+mn-ea"/>
                          <a:cs typeface="Arial" panose="020B0604020202020204" pitchFamily="34" charset="0"/>
                        </a:rPr>
                        <a:t>See also our </a:t>
                      </a:r>
                      <a:r>
                        <a:rPr lang="en-GB" sz="1400" spc="-65" dirty="0">
                          <a:solidFill>
                            <a:schemeClr val="tx1"/>
                          </a:solidFill>
                          <a:latin typeface="Arial" panose="020B0604020202020204" pitchFamily="34" charset="0"/>
                          <a:ea typeface="+mn-ea"/>
                          <a:cs typeface="Arial" panose="020B0604020202020204" pitchFamily="34" charset="0"/>
                          <a:hlinkClick r:id="rId5"/>
                        </a:rPr>
                        <a:t>free short course D103 </a:t>
                      </a:r>
                      <a:endParaRPr lang="en-GB" sz="1400" dirty="0">
                        <a:solidFill>
                          <a:schemeClr val="tx1"/>
                        </a:solidFill>
                        <a:latin typeface="Arial" panose="020B0604020202020204" pitchFamily="34" charset="0"/>
                        <a:ea typeface="+mn-ea"/>
                        <a:cs typeface="Arial" panose="020B0604020202020204" pitchFamily="34" charset="0"/>
                      </a:endParaRPr>
                    </a:p>
                  </a:txBody>
                  <a:tcPr marL="0" marR="0" marT="85090" marB="0">
                    <a:lnL w="6096">
                      <a:solidFill>
                        <a:srgbClr val="1F497D"/>
                      </a:solidFill>
                      <a:prstDash val="solid"/>
                    </a:lnL>
                    <a:lnR w="6096">
                      <a:solidFill>
                        <a:srgbClr val="1F497D"/>
                      </a:solidFill>
                      <a:prstDash val="solid"/>
                    </a:lnR>
                    <a:lnT w="6096">
                      <a:solidFill>
                        <a:srgbClr val="1F497D"/>
                      </a:solidFill>
                      <a:prstDash val="solid"/>
                    </a:lnT>
                    <a:lnB w="6096">
                      <a:solidFill>
                        <a:srgbClr val="1F497D"/>
                      </a:solidFill>
                      <a:prstDash val="solid"/>
                    </a:lnB>
                  </a:tcPr>
                </a:tc>
                <a:extLst>
                  <a:ext uri="{0D108BD9-81ED-4DB2-BD59-A6C34878D82A}">
                    <a16:rowId xmlns:a16="http://schemas.microsoft.com/office/drawing/2014/main" val="10006"/>
                  </a:ext>
                </a:extLst>
              </a:tr>
              <a:tr h="563880">
                <a:tc>
                  <a:txBody>
                    <a:bodyPr/>
                    <a:lstStyle/>
                    <a:p>
                      <a:pPr marL="88265">
                        <a:lnSpc>
                          <a:spcPct val="100000"/>
                        </a:lnSpc>
                        <a:spcBef>
                          <a:spcPts val="670"/>
                        </a:spcBef>
                      </a:pPr>
                      <a:r>
                        <a:rPr lang="en-GB" sz="1400">
                          <a:latin typeface="Arial" panose="020B0604020202020204" pitchFamily="34" charset="0"/>
                          <a:cs typeface="Arial" panose="020B0604020202020204" pitchFamily="34" charset="0"/>
                        </a:rPr>
                        <a:t>See our </a:t>
                      </a:r>
                      <a:r>
                        <a:rPr lang="en-GB" sz="1400">
                          <a:latin typeface="Arial" panose="020B0604020202020204" pitchFamily="34" charset="0"/>
                          <a:cs typeface="Arial" panose="020B0604020202020204" pitchFamily="34" charset="0"/>
                          <a:hlinkClick r:id="rId6"/>
                        </a:rPr>
                        <a:t>free short course</a:t>
                      </a:r>
                      <a:r>
                        <a:rPr lang="en-GB" sz="1400">
                          <a:latin typeface="Arial" panose="020B0604020202020204" pitchFamily="34" charset="0"/>
                          <a:cs typeface="Arial" panose="020B0604020202020204" pitchFamily="34" charset="0"/>
                        </a:rPr>
                        <a:t> </a:t>
                      </a:r>
                      <a:r>
                        <a:rPr lang="en-GB" sz="1400">
                          <a:latin typeface="Arial" panose="020B0604020202020204" pitchFamily="34" charset="0"/>
                          <a:cs typeface="Arial" panose="020B0604020202020204" pitchFamily="34" charset="0"/>
                          <a:hlinkClick r:id="rId6"/>
                        </a:rPr>
                        <a:t>E100</a:t>
                      </a:r>
                      <a:r>
                        <a:rPr sz="140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Ética na investigação educacional</a:t>
                      </a:r>
                    </a:p>
                  </a:txBody>
                  <a:tcPr marL="0" marR="0" marT="85090" marB="0">
                    <a:lnL w="6096">
                      <a:solidFill>
                        <a:srgbClr val="1F497D"/>
                      </a:solidFill>
                      <a:prstDash val="solid"/>
                    </a:lnL>
                    <a:lnR w="6096">
                      <a:solidFill>
                        <a:srgbClr val="1F497D"/>
                      </a:solidFill>
                      <a:prstDash val="solid"/>
                    </a:lnR>
                    <a:lnT w="6096">
                      <a:solidFill>
                        <a:srgbClr val="1F497D"/>
                      </a:solidFill>
                      <a:prstDash val="solid"/>
                    </a:lnT>
                    <a:lnB w="6096">
                      <a:solidFill>
                        <a:srgbClr val="1F497D"/>
                      </a:solidFill>
                      <a:prstDash val="solid"/>
                    </a:lnB>
                  </a:tcPr>
                </a:tc>
                <a:extLst>
                  <a:ext uri="{0D108BD9-81ED-4DB2-BD59-A6C34878D82A}">
                    <a16:rowId xmlns:a16="http://schemas.microsoft.com/office/drawing/2014/main" val="10007"/>
                  </a:ext>
                </a:extLst>
              </a:tr>
              <a:tr h="569975">
                <a:tc>
                  <a:txBody>
                    <a:bodyPr/>
                    <a:lstStyle/>
                    <a:p>
                      <a:pPr marL="88265">
                        <a:lnSpc>
                          <a:spcPct val="100000"/>
                        </a:lnSpc>
                        <a:spcBef>
                          <a:spcPts val="670"/>
                        </a:spcBef>
                      </a:pPr>
                      <a:r>
                        <a:rPr sz="1400" dirty="0">
                          <a:latin typeface="Arial" panose="020B0604020202020204" pitchFamily="34" charset="0"/>
                          <a:cs typeface="Arial" panose="020B0604020202020204" pitchFamily="34" charset="0"/>
                        </a:rPr>
                        <a:t>Vídeo 9: O impacto da investigação T-SEDA</a:t>
                      </a:r>
                    </a:p>
                  </a:txBody>
                  <a:tcPr marL="0" marR="0" marT="85090" marB="0">
                    <a:lnL w="6096">
                      <a:solidFill>
                        <a:srgbClr val="1F497D"/>
                      </a:solidFill>
                      <a:prstDash val="solid"/>
                    </a:lnL>
                    <a:lnR w="6096">
                      <a:solidFill>
                        <a:srgbClr val="1F497D"/>
                      </a:solidFill>
                      <a:prstDash val="solid"/>
                    </a:lnR>
                    <a:lnT w="6096">
                      <a:solidFill>
                        <a:srgbClr val="1F497D"/>
                      </a:solidFill>
                      <a:prstDash val="solid"/>
                    </a:lnT>
                    <a:lnB w="6095">
                      <a:solidFill>
                        <a:srgbClr val="1F497D"/>
                      </a:solidFill>
                      <a:prstDash val="solid"/>
                    </a:lnB>
                  </a:tcPr>
                </a:tc>
                <a:extLst>
                  <a:ext uri="{0D108BD9-81ED-4DB2-BD59-A6C34878D82A}">
                    <a16:rowId xmlns:a16="http://schemas.microsoft.com/office/drawing/2014/main" val="10008"/>
                  </a:ext>
                </a:extLst>
              </a:tr>
            </a:tbl>
          </a:graphicData>
        </a:graphic>
      </p:graphicFrame>
      <p:sp>
        <p:nvSpPr>
          <p:cNvPr id="3" name="object 3"/>
          <p:cNvSpPr txBox="1"/>
          <p:nvPr/>
        </p:nvSpPr>
        <p:spPr>
          <a:xfrm>
            <a:off x="331603" y="742576"/>
            <a:ext cx="9725025" cy="800219"/>
          </a:xfrm>
          <a:prstGeom prst="rect">
            <a:avLst/>
          </a:prstGeom>
        </p:spPr>
        <p:txBody>
          <a:bodyPr vert="horz" wrap="square" lIns="0" tIns="0" rIns="0" bIns="0" rtlCol="0">
            <a:spAutoFit/>
          </a:bodyPr>
          <a:lstStyle/>
          <a:p>
            <a:pPr marL="375920" algn="ctr">
              <a:lnSpc>
                <a:spcPct val="100000"/>
              </a:lnSpc>
            </a:pPr>
            <a:r>
              <a:rPr sz="1400" b="1" dirty="0" err="1">
                <a:latin typeface="Arial" panose="020B0604020202020204"/>
                <a:cs typeface="Arial" panose="020B0604020202020204"/>
              </a:rPr>
              <a:t>Os</a:t>
            </a:r>
            <a:r>
              <a:rPr sz="1400" b="1" dirty="0">
                <a:latin typeface="Arial" panose="020B0604020202020204"/>
                <a:cs typeface="Arial" panose="020B0604020202020204"/>
              </a:rPr>
              <a:t> </a:t>
            </a:r>
            <a:r>
              <a:rPr lang="en-US" sz="1400" b="1" dirty="0" err="1">
                <a:latin typeface="Arial" panose="020B0604020202020204"/>
                <a:cs typeface="Arial" panose="020B0604020202020204"/>
              </a:rPr>
              <a:t>g</a:t>
            </a:r>
            <a:r>
              <a:rPr sz="1400" b="1" dirty="0" err="1">
                <a:latin typeface="Arial" panose="020B0604020202020204"/>
                <a:cs typeface="Arial" panose="020B0604020202020204"/>
              </a:rPr>
              <a:t>uias</a:t>
            </a:r>
            <a:r>
              <a:rPr sz="1400" b="1" dirty="0">
                <a:latin typeface="Arial" panose="020B0604020202020204"/>
                <a:cs typeface="Arial" panose="020B0604020202020204"/>
              </a:rPr>
              <a:t> </a:t>
            </a:r>
            <a:r>
              <a:rPr sz="1400" b="1" dirty="0" err="1">
                <a:latin typeface="Arial" panose="020B0604020202020204"/>
                <a:cs typeface="Arial" panose="020B0604020202020204"/>
              </a:rPr>
              <a:t>em</a:t>
            </a:r>
            <a:r>
              <a:rPr sz="1400" b="1" dirty="0">
                <a:latin typeface="Arial" panose="020B0604020202020204"/>
                <a:cs typeface="Arial" panose="020B0604020202020204"/>
              </a:rPr>
              <a:t> </a:t>
            </a:r>
            <a:r>
              <a:rPr lang="en-US" sz="1400" b="1" dirty="0" err="1">
                <a:latin typeface="Arial" panose="020B0604020202020204"/>
                <a:cs typeface="Arial" panose="020B0604020202020204"/>
              </a:rPr>
              <a:t>v</a:t>
            </a:r>
            <a:r>
              <a:rPr sz="1400" b="1" dirty="0" err="1">
                <a:latin typeface="Arial" panose="020B0604020202020204"/>
                <a:cs typeface="Arial" panose="020B0604020202020204"/>
              </a:rPr>
              <a:t>ídeo</a:t>
            </a:r>
            <a:r>
              <a:rPr sz="1400" b="1" dirty="0">
                <a:latin typeface="Arial" panose="020B0604020202020204"/>
                <a:cs typeface="Arial" panose="020B0604020202020204"/>
              </a:rPr>
              <a:t> do T-SEDA</a:t>
            </a:r>
            <a:endParaRPr lang="en-GB" sz="1400" b="1" dirty="0">
              <a:latin typeface="Arial" panose="020B0604020202020204"/>
              <a:cs typeface="Arial" panose="020B0604020202020204"/>
            </a:endParaRPr>
          </a:p>
          <a:p>
            <a:pPr marL="375920" algn="ctr">
              <a:lnSpc>
                <a:spcPct val="100000"/>
              </a:lnSpc>
            </a:pPr>
            <a:endParaRPr sz="1400" b="1" dirty="0">
              <a:latin typeface="Arial" panose="020B0604020202020204"/>
              <a:cs typeface="Arial" panose="020B0604020202020204"/>
            </a:endParaRPr>
          </a:p>
          <a:p>
            <a:pPr marL="177800" algn="l">
              <a:lnSpc>
                <a:spcPct val="100000"/>
              </a:lnSpc>
            </a:pPr>
            <a:endParaRPr lang="en-GB" sz="1200" dirty="0">
              <a:latin typeface="Arial" panose="020B0604020202020204"/>
              <a:cs typeface="Arial" panose="020B0604020202020204"/>
            </a:endParaRPr>
          </a:p>
          <a:p>
            <a:pPr marL="177800"/>
            <a:r>
              <a:rPr sz="1200" dirty="0">
                <a:latin typeface="Arial" panose="020B0604020202020204"/>
                <a:cs typeface="Arial" panose="020B0604020202020204"/>
              </a:rPr>
              <a:t>Fique atento ao </a:t>
            </a:r>
            <a:r>
              <a:rPr sz="1200" dirty="0" err="1">
                <a:latin typeface="Arial" panose="020B0604020202020204"/>
                <a:cs typeface="Arial" panose="020B0604020202020204"/>
              </a:rPr>
              <a:t>símbolo</a:t>
            </a:r>
            <a:r>
              <a:rPr sz="1200" dirty="0">
                <a:latin typeface="Arial" panose="020B0604020202020204"/>
                <a:cs typeface="Arial" panose="020B0604020202020204"/>
              </a:rPr>
              <a:t> </a:t>
            </a:r>
            <a:r>
              <a:rPr lang="en-US" sz="1200" dirty="0">
                <a:latin typeface="Arial" panose="020B0604020202020204"/>
                <a:cs typeface="Arial" panose="020B0604020202020204"/>
              </a:rPr>
              <a:t>         </a:t>
            </a:r>
            <a:r>
              <a:rPr sz="1200" dirty="0" err="1">
                <a:latin typeface="Arial" panose="020B0604020202020204"/>
                <a:cs typeface="Arial" panose="020B0604020202020204"/>
              </a:rPr>
              <a:t>durante</a:t>
            </a:r>
            <a:r>
              <a:rPr sz="1200" dirty="0">
                <a:latin typeface="Arial" panose="020B0604020202020204"/>
                <a:cs typeface="Arial" panose="020B0604020202020204"/>
              </a:rPr>
              <a:t> todo o processo. Todos os vídeos estão disponíveis em: </a:t>
            </a:r>
            <a:r>
              <a:rPr lang="en-GB" sz="1200" spc="-15" dirty="0">
                <a:latin typeface="Arial" panose="020B0604020202020204" pitchFamily="34" charset="0"/>
                <a:ea typeface="UD Digi Kyokasho NK-R" panose="02020400000000000000" pitchFamily="18" charset="-128"/>
                <a:cs typeface="Arial" panose="020B0604020202020204" pitchFamily="34" charset="0"/>
                <a:hlinkClick r:id="rId7"/>
              </a:rPr>
              <a:t>https://vimeo.com/showcase/12093372</a:t>
            </a:r>
            <a:r>
              <a:rPr lang="en-GB" sz="1200" spc="-15" dirty="0">
                <a:latin typeface="Arial" panose="020B0604020202020204" pitchFamily="34" charset="0"/>
                <a:ea typeface="UD Digi Kyokasho NK-R" panose="02020400000000000000" pitchFamily="18" charset="-128"/>
                <a:cs typeface="Arial" panose="020B0604020202020204" pitchFamily="34" charset="0"/>
              </a:rPr>
              <a:t> </a:t>
            </a:r>
            <a:endParaRPr sz="12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4" name="object 4"/>
          <p:cNvSpPr/>
          <p:nvPr/>
        </p:nvSpPr>
        <p:spPr>
          <a:xfrm>
            <a:off x="2146300" y="1242003"/>
            <a:ext cx="346703" cy="346704"/>
          </a:xfrm>
          <a:prstGeom prst="rect">
            <a:avLst/>
          </a:prstGeom>
          <a:blipFill>
            <a:blip r:embed="rId8" cstate="print"/>
            <a:stretch>
              <a:fillRect/>
            </a:stretch>
          </a:blipFill>
        </p:spPr>
        <p:txBody>
          <a:bodyPr wrap="square" lIns="0" tIns="0" rIns="0" bIns="0" rtlCol="0"/>
          <a:lstStyle/>
          <a:p>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51010" y="36710"/>
            <a:ext cx="5086350" cy="1524000"/>
          </a:xfrm>
          <a:custGeom>
            <a:avLst/>
            <a:gdLst/>
            <a:ahLst/>
            <a:cxnLst/>
            <a:rect l="l" t="t" r="r" b="b"/>
            <a:pathLst>
              <a:path w="5086350" h="1524000">
                <a:moveTo>
                  <a:pt x="0" y="0"/>
                </a:moveTo>
                <a:lnTo>
                  <a:pt x="5086350" y="0"/>
                </a:lnTo>
                <a:lnTo>
                  <a:pt x="5086350" y="1524000"/>
                </a:lnTo>
                <a:lnTo>
                  <a:pt x="0" y="1524000"/>
                </a:lnTo>
                <a:lnTo>
                  <a:pt x="0" y="0"/>
                </a:lnTo>
                <a:close/>
              </a:path>
            </a:pathLst>
          </a:custGeom>
          <a:solidFill>
            <a:srgbClr val="FFFFFF"/>
          </a:solidFill>
        </p:spPr>
        <p:txBody>
          <a:bodyPr wrap="square" lIns="0" tIns="0" rIns="0" bIns="0" rtlCol="0"/>
          <a:lstStyle/>
          <a:p>
            <a:endParaRPr/>
          </a:p>
        </p:txBody>
      </p:sp>
      <p:graphicFrame>
        <p:nvGraphicFramePr>
          <p:cNvPr id="3" name="object 3"/>
          <p:cNvGraphicFramePr>
            <a:graphicFrameLocks noGrp="1"/>
          </p:cNvGraphicFramePr>
          <p:nvPr>
            <p:extLst>
              <p:ext uri="{D42A27DB-BD31-4B8C-83A1-F6EECF244321}">
                <p14:modId xmlns:p14="http://schemas.microsoft.com/office/powerpoint/2010/main" val="812897421"/>
              </p:ext>
            </p:extLst>
          </p:nvPr>
        </p:nvGraphicFramePr>
        <p:xfrm>
          <a:off x="380999" y="111124"/>
          <a:ext cx="10223501" cy="7323008"/>
        </p:xfrm>
        <a:graphic>
          <a:graphicData uri="http://schemas.openxmlformats.org/drawingml/2006/table">
            <a:tbl>
              <a:tblPr firstRow="1" bandRow="1">
                <a:tableStyleId>{2D5ABB26-0587-4C30-8999-92F81FD0307C}</a:tableStyleId>
              </a:tblPr>
              <a:tblGrid>
                <a:gridCol w="53099">
                  <a:extLst>
                    <a:ext uri="{9D8B030D-6E8A-4147-A177-3AD203B41FA5}">
                      <a16:colId xmlns:a16="http://schemas.microsoft.com/office/drawing/2014/main" val="20000"/>
                    </a:ext>
                  </a:extLst>
                </a:gridCol>
                <a:gridCol w="4910557">
                  <a:extLst>
                    <a:ext uri="{9D8B030D-6E8A-4147-A177-3AD203B41FA5}">
                      <a16:colId xmlns:a16="http://schemas.microsoft.com/office/drawing/2014/main" val="20001"/>
                    </a:ext>
                  </a:extLst>
                </a:gridCol>
                <a:gridCol w="220770">
                  <a:extLst>
                    <a:ext uri="{9D8B030D-6E8A-4147-A177-3AD203B41FA5}">
                      <a16:colId xmlns:a16="http://schemas.microsoft.com/office/drawing/2014/main" val="20002"/>
                    </a:ext>
                  </a:extLst>
                </a:gridCol>
                <a:gridCol w="1429966">
                  <a:extLst>
                    <a:ext uri="{9D8B030D-6E8A-4147-A177-3AD203B41FA5}">
                      <a16:colId xmlns:a16="http://schemas.microsoft.com/office/drawing/2014/main" val="20003"/>
                    </a:ext>
                  </a:extLst>
                </a:gridCol>
                <a:gridCol w="450981">
                  <a:extLst>
                    <a:ext uri="{9D8B030D-6E8A-4147-A177-3AD203B41FA5}">
                      <a16:colId xmlns:a16="http://schemas.microsoft.com/office/drawing/2014/main" val="20004"/>
                    </a:ext>
                  </a:extLst>
                </a:gridCol>
                <a:gridCol w="526145">
                  <a:extLst>
                    <a:ext uri="{9D8B030D-6E8A-4147-A177-3AD203B41FA5}">
                      <a16:colId xmlns:a16="http://schemas.microsoft.com/office/drawing/2014/main" val="20005"/>
                    </a:ext>
                  </a:extLst>
                </a:gridCol>
                <a:gridCol w="450981">
                  <a:extLst>
                    <a:ext uri="{9D8B030D-6E8A-4147-A177-3AD203B41FA5}">
                      <a16:colId xmlns:a16="http://schemas.microsoft.com/office/drawing/2014/main" val="20006"/>
                    </a:ext>
                  </a:extLst>
                </a:gridCol>
                <a:gridCol w="526145">
                  <a:extLst>
                    <a:ext uri="{9D8B030D-6E8A-4147-A177-3AD203B41FA5}">
                      <a16:colId xmlns:a16="http://schemas.microsoft.com/office/drawing/2014/main" val="20007"/>
                    </a:ext>
                  </a:extLst>
                </a:gridCol>
                <a:gridCol w="526145">
                  <a:extLst>
                    <a:ext uri="{9D8B030D-6E8A-4147-A177-3AD203B41FA5}">
                      <a16:colId xmlns:a16="http://schemas.microsoft.com/office/drawing/2014/main" val="20008"/>
                    </a:ext>
                  </a:extLst>
                </a:gridCol>
                <a:gridCol w="526145">
                  <a:extLst>
                    <a:ext uri="{9D8B030D-6E8A-4147-A177-3AD203B41FA5}">
                      <a16:colId xmlns:a16="http://schemas.microsoft.com/office/drawing/2014/main" val="20009"/>
                    </a:ext>
                  </a:extLst>
                </a:gridCol>
                <a:gridCol w="602567">
                  <a:extLst>
                    <a:ext uri="{9D8B030D-6E8A-4147-A177-3AD203B41FA5}">
                      <a16:colId xmlns:a16="http://schemas.microsoft.com/office/drawing/2014/main" val="20010"/>
                    </a:ext>
                  </a:extLst>
                </a:gridCol>
              </a:tblGrid>
              <a:tr h="1444085">
                <a:tc gridSpan="2">
                  <a:txBody>
                    <a:bodyPr/>
                    <a:lstStyle/>
                    <a:p>
                      <a:pPr marL="81915">
                        <a:lnSpc>
                          <a:spcPct val="100000"/>
                        </a:lnSpc>
                        <a:spcBef>
                          <a:spcPts val="565"/>
                        </a:spcBef>
                      </a:pPr>
                      <a:r>
                        <a:rPr sz="1400" b="1" spc="0" baseline="0" dirty="0">
                          <a:latin typeface="Arial" panose="020B0604020202020204"/>
                          <a:cs typeface="Arial" panose="020B0604020202020204"/>
                        </a:rPr>
                        <a:t>2H: Questionário de Ensino Dialógico: Auto</a:t>
                      </a:r>
                      <a:r>
                        <a:rPr lang="pt-BR" sz="1400" b="1" spc="0" baseline="0" dirty="0">
                          <a:latin typeface="Arial" panose="020B0604020202020204"/>
                          <a:cs typeface="Arial" panose="020B0604020202020204"/>
                        </a:rPr>
                        <a:t> </a:t>
                      </a:r>
                      <a:r>
                        <a:rPr sz="1400" b="1" spc="0" baseline="0" dirty="0">
                          <a:latin typeface="Arial" panose="020B0604020202020204"/>
                          <a:cs typeface="Arial" panose="020B0604020202020204"/>
                        </a:rPr>
                        <a:t>avaliação do </a:t>
                      </a:r>
                      <a:r>
                        <a:rPr lang="en-US" sz="1400" b="1" spc="0" baseline="0" dirty="0">
                          <a:latin typeface="Arial" panose="020B0604020202020204"/>
                          <a:cs typeface="Arial" panose="020B0604020202020204"/>
                        </a:rPr>
                        <a:t>p</a:t>
                      </a:r>
                      <a:r>
                        <a:rPr sz="1400" b="1" spc="0" baseline="0" dirty="0">
                          <a:latin typeface="Arial" panose="020B0604020202020204"/>
                          <a:cs typeface="Arial" panose="020B0604020202020204"/>
                        </a:rPr>
                        <a:t>rofessor sobre a </a:t>
                      </a:r>
                      <a:r>
                        <a:rPr lang="en-US" sz="1400" b="1" spc="0" baseline="0" dirty="0" err="1">
                          <a:latin typeface="Arial" panose="020B0604020202020204"/>
                          <a:cs typeface="Arial" panose="020B0604020202020204"/>
                        </a:rPr>
                        <a:t>p</a:t>
                      </a:r>
                      <a:r>
                        <a:rPr sz="1400" b="1" spc="0" baseline="0" dirty="0" err="1">
                          <a:latin typeface="Arial" panose="020B0604020202020204"/>
                          <a:cs typeface="Arial" panose="020B0604020202020204"/>
                        </a:rPr>
                        <a:t>rática</a:t>
                      </a:r>
                      <a:r>
                        <a:rPr sz="1400" b="1" spc="0" baseline="0" dirty="0">
                          <a:latin typeface="Arial" panose="020B0604020202020204"/>
                          <a:cs typeface="Arial" panose="020B0604020202020204"/>
                        </a:rPr>
                        <a:t> </a:t>
                      </a:r>
                      <a:r>
                        <a:rPr lang="en-US" sz="1400" b="1" spc="0" baseline="0" dirty="0" err="1">
                          <a:latin typeface="Arial" panose="020B0604020202020204"/>
                          <a:cs typeface="Arial" panose="020B0604020202020204"/>
                        </a:rPr>
                        <a:t>g</a:t>
                      </a:r>
                      <a:r>
                        <a:rPr sz="1400" b="1" spc="0" baseline="0" dirty="0" err="1">
                          <a:latin typeface="Arial" panose="020B0604020202020204"/>
                          <a:cs typeface="Arial" panose="020B0604020202020204"/>
                        </a:rPr>
                        <a:t>eral</a:t>
                      </a:r>
                      <a:endParaRPr sz="1400" b="1" spc="0" baseline="0" dirty="0">
                        <a:latin typeface="Arial" panose="020B0604020202020204"/>
                        <a:cs typeface="Arial" panose="020B0604020202020204"/>
                      </a:endParaRPr>
                    </a:p>
                    <a:p>
                      <a:pPr marL="81915">
                        <a:lnSpc>
                          <a:spcPct val="100000"/>
                        </a:lnSpc>
                        <a:spcBef>
                          <a:spcPts val="565"/>
                        </a:spcBef>
                      </a:pPr>
                      <a:r>
                        <a:rPr sz="1200" b="0" spc="0" baseline="0" dirty="0">
                          <a:latin typeface="Arial" panose="020B0604020202020204"/>
                          <a:cs typeface="Arial" panose="020B0604020202020204"/>
                        </a:rPr>
                        <a:t>Este modelo destina-se a avaliar sua própria prática. Você pode fazer isso em diferentes momentos durante sua investigação para identificar como sua prática mudou. </a:t>
                      </a:r>
                      <a:endParaRPr lang="en-US" sz="1200" b="0" spc="0" baseline="0" dirty="0">
                        <a:latin typeface="Arial" panose="020B0604020202020204"/>
                        <a:cs typeface="Arial" panose="020B0604020202020204"/>
                      </a:endParaRPr>
                    </a:p>
                    <a:p>
                      <a:pPr marL="82550" marR="95250" indent="368300" algn="just">
                        <a:lnSpc>
                          <a:spcPct val="121000"/>
                        </a:lnSpc>
                      </a:pPr>
                      <a:r>
                        <a:rPr lang="en-GB" sz="1200" b="1" dirty="0" err="1">
                          <a:latin typeface="Arial" panose="020B0604020202020204"/>
                          <a:cs typeface="Arial" panose="020B0604020202020204"/>
                        </a:rPr>
                        <a:t>Modelos</a:t>
                      </a:r>
                      <a:r>
                        <a:rPr lang="en-GB" sz="1200" b="1" dirty="0">
                          <a:latin typeface="Arial" panose="020B0604020202020204"/>
                          <a:cs typeface="Arial" panose="020B0604020202020204"/>
                        </a:rPr>
                        <a:t> para download </a:t>
                      </a:r>
                      <a:r>
                        <a:rPr lang="en-GB" sz="1200" dirty="0" err="1">
                          <a:latin typeface="Arial" panose="020B0604020202020204"/>
                          <a:cs typeface="Arial" panose="020B0604020202020204"/>
                        </a:rPr>
                        <a:t>estão</a:t>
                      </a:r>
                      <a:r>
                        <a:rPr lang="en-GB" sz="1200" dirty="0">
                          <a:latin typeface="Arial" panose="020B0604020202020204"/>
                          <a:cs typeface="Arial" panose="020B0604020202020204"/>
                        </a:rPr>
                        <a:t> </a:t>
                      </a:r>
                      <a:r>
                        <a:rPr lang="en-GB" sz="1200" dirty="0" err="1">
                          <a:latin typeface="Arial" panose="020B0604020202020204"/>
                          <a:cs typeface="Arial" panose="020B0604020202020204"/>
                        </a:rPr>
                        <a:t>disponíveis</a:t>
                      </a:r>
                      <a:r>
                        <a:rPr lang="en-GB" sz="1200" dirty="0">
                          <a:latin typeface="Arial" panose="020B0604020202020204"/>
                          <a:cs typeface="Arial" panose="020B0604020202020204"/>
                        </a:rPr>
                        <a:t> </a:t>
                      </a:r>
                      <a:r>
                        <a:rPr lang="en-GB" sz="1200" dirty="0" err="1">
                          <a:latin typeface="Arial" panose="020B0604020202020204"/>
                          <a:cs typeface="Arial" panose="020B0604020202020204"/>
                        </a:rPr>
                        <a:t>em</a:t>
                      </a:r>
                      <a:r>
                        <a:rPr lang="en-GB" sz="1200" dirty="0">
                          <a:latin typeface="Arial" panose="020B0604020202020204"/>
                          <a:cs typeface="Arial" panose="020B0604020202020204"/>
                        </a:rPr>
                        <a:t> </a:t>
                      </a:r>
                      <a:r>
                        <a:rPr lang="en-GB" sz="1200" dirty="0" err="1">
                          <a:latin typeface="Arial" panose="020B0604020202020204"/>
                          <a:cs typeface="Arial" panose="020B0604020202020204"/>
                        </a:rPr>
                        <a:t>nosso</a:t>
                      </a:r>
                      <a:r>
                        <a:rPr lang="en-GB" sz="1200" dirty="0">
                          <a:latin typeface="Arial" panose="020B0604020202020204"/>
                          <a:cs typeface="Arial" panose="020B0604020202020204"/>
                        </a:rPr>
                        <a:t> </a:t>
                      </a:r>
                      <a:r>
                        <a:rPr lang="en-GB" sz="1200" dirty="0">
                          <a:latin typeface="Arial" panose="020B0604020202020204"/>
                          <a:cs typeface="Arial" panose="020B0604020202020204"/>
                          <a:hlinkClick r:id="rId3"/>
                        </a:rPr>
                        <a:t>site</a:t>
                      </a:r>
                      <a:r>
                        <a:rPr lang="en-GB" sz="1200" b="1" dirty="0">
                          <a:latin typeface="Arial" panose="020B0604020202020204"/>
                          <a:cs typeface="Arial" panose="020B0604020202020204"/>
                        </a:rPr>
                        <a:t>.</a:t>
                      </a:r>
                    </a:p>
                  </a:txBody>
                  <a:tcPr marL="0" marR="0" marT="71755" marB="0">
                    <a:lnL w="31733">
                      <a:solidFill>
                        <a:srgbClr val="2791A6"/>
                      </a:solidFill>
                      <a:prstDash val="solid"/>
                    </a:lnL>
                    <a:lnR w="31733">
                      <a:solidFill>
                        <a:srgbClr val="2791A6"/>
                      </a:solidFill>
                      <a:prstDash val="solid"/>
                    </a:lnR>
                    <a:lnT w="31733">
                      <a:solidFill>
                        <a:srgbClr val="2791A6"/>
                      </a:solidFill>
                      <a:prstDash val="solid"/>
                    </a:lnT>
                    <a:lnB w="31733">
                      <a:solidFill>
                        <a:srgbClr val="2791A6"/>
                      </a:solidFill>
                      <a:prstDash val="solid"/>
                    </a:lnB>
                  </a:tcPr>
                </a:tc>
                <a:tc hMerge="1">
                  <a:txBody>
                    <a:bodyPr/>
                    <a:lstStyle/>
                    <a:p>
                      <a:endParaRPr lang="en-US"/>
                    </a:p>
                  </a:txBody>
                  <a:tcPr marL="0" marR="0" marT="0" marB="0"/>
                </a:tc>
                <a:tc>
                  <a:txBody>
                    <a:bodyPr/>
                    <a:lstStyle/>
                    <a:p>
                      <a:endParaRPr sz="1200" dirty="0">
                        <a:latin typeface="Arial" panose="020B0604020202020204"/>
                        <a:cs typeface="Arial" panose="020B0604020202020204"/>
                      </a:endParaRPr>
                    </a:p>
                  </a:txBody>
                  <a:tcPr marL="0" marR="0" marT="0" marB="0">
                    <a:lnL w="31733">
                      <a:solidFill>
                        <a:srgbClr val="2791A6"/>
                      </a:solidFill>
                      <a:prstDash val="solid"/>
                    </a:lnL>
                    <a:lnR w="31733">
                      <a:solidFill>
                        <a:srgbClr val="2791A6"/>
                      </a:solidFill>
                      <a:prstDash val="solid"/>
                    </a:lnR>
                    <a:lnB w="12192">
                      <a:solidFill>
                        <a:srgbClr val="000000"/>
                      </a:solidFill>
                      <a:prstDash val="solid"/>
                    </a:lnB>
                  </a:tcPr>
                </a:tc>
                <a:tc gridSpan="8">
                  <a:txBody>
                    <a:bodyPr/>
                    <a:lstStyle/>
                    <a:p>
                      <a:pPr marL="81280">
                        <a:lnSpc>
                          <a:spcPct val="100000"/>
                        </a:lnSpc>
                        <a:spcBef>
                          <a:spcPts val="645"/>
                        </a:spcBef>
                      </a:pPr>
                      <a:r>
                        <a:rPr sz="1150" b="1" spc="0" baseline="0" dirty="0">
                          <a:latin typeface="Arial" panose="020B0604020202020204"/>
                          <a:cs typeface="Arial" panose="020B0604020202020204"/>
                        </a:rPr>
                        <a:t>Notas Orientadoras:</a:t>
                      </a:r>
                    </a:p>
                    <a:p>
                      <a:pPr marL="81280">
                        <a:lnSpc>
                          <a:spcPct val="100000"/>
                        </a:lnSpc>
                        <a:spcBef>
                          <a:spcPts val="645"/>
                        </a:spcBef>
                      </a:pPr>
                      <a:r>
                        <a:rPr sz="1150" b="0" spc="0" baseline="0" dirty="0">
                          <a:latin typeface="Arial" panose="020B0604020202020204"/>
                          <a:cs typeface="Arial" panose="020B0604020202020204"/>
                        </a:rPr>
                        <a:t>Existem três seções: Criando uma Abertura para o Diálogo (A - Itens 1-5), Convidando as Contribuições dos Alunos (B - Itens 6-9) e Fomentando a Participação Dialógica (C - Itens 10-18, na próxima página).</a:t>
                      </a:r>
                    </a:p>
                    <a:p>
                      <a:pPr marL="81280">
                        <a:lnSpc>
                          <a:spcPct val="100000"/>
                        </a:lnSpc>
                        <a:spcBef>
                          <a:spcPts val="645"/>
                        </a:spcBef>
                      </a:pPr>
                      <a:r>
                        <a:rPr sz="1150" b="0" spc="0" baseline="0" dirty="0">
                          <a:latin typeface="Arial" panose="020B0604020202020204"/>
                          <a:cs typeface="Arial" panose="020B0604020202020204"/>
                        </a:rPr>
                        <a:t>Para cada item, marque a caixa que for mais relevante e dê a si mesmo uma pontuação.</a:t>
                      </a:r>
                    </a:p>
                  </a:txBody>
                  <a:tcPr marL="0" marR="0" marT="81915" marB="0">
                    <a:lnL w="31733">
                      <a:solidFill>
                        <a:srgbClr val="2791A6"/>
                      </a:solidFill>
                      <a:prstDash val="solid"/>
                    </a:lnL>
                    <a:lnR w="31733">
                      <a:solidFill>
                        <a:srgbClr val="2791A6"/>
                      </a:solidFill>
                      <a:prstDash val="solid"/>
                    </a:lnR>
                    <a:lnT w="31733">
                      <a:solidFill>
                        <a:srgbClr val="2791A6"/>
                      </a:solidFill>
                      <a:prstDash val="solid"/>
                    </a:lnT>
                    <a:lnB w="31733">
                      <a:solidFill>
                        <a:srgbClr val="2791A6"/>
                      </a:solidFill>
                      <a:prstDash val="solid"/>
                    </a:lnB>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US"/>
                    </a:p>
                  </a:txBody>
                  <a:tcPr marL="0" marR="0" marT="0" marB="0"/>
                </a:tc>
                <a:extLst>
                  <a:ext uri="{0D108BD9-81ED-4DB2-BD59-A6C34878D82A}">
                    <a16:rowId xmlns:a16="http://schemas.microsoft.com/office/drawing/2014/main" val="10000"/>
                  </a:ext>
                </a:extLst>
              </a:tr>
              <a:tr h="702216">
                <a:tc rowSpan="14">
                  <a:txBody>
                    <a:bodyPr/>
                    <a:lstStyle/>
                    <a:p>
                      <a:endParaRPr sz="1000">
                        <a:latin typeface="Arial Unicode MS" panose="020B0604020202020204" charset="-122"/>
                        <a:cs typeface="Arial Unicode MS" panose="020B0604020202020204" charset="-122"/>
                      </a:endParaRPr>
                    </a:p>
                  </a:txBody>
                  <a:tcPr marL="0" marR="0" marT="0" marB="0">
                    <a:lnR w="12192">
                      <a:solidFill>
                        <a:srgbClr val="000000"/>
                      </a:solidFill>
                      <a:prstDash val="solid"/>
                    </a:lnR>
                    <a:lnT w="31733">
                      <a:solidFill>
                        <a:srgbClr val="2791A6"/>
                      </a:solidFill>
                      <a:prstDash val="solid"/>
                    </a:lnT>
                  </a:tcPr>
                </a:tc>
                <a:tc gridSpan="3">
                  <a:txBody>
                    <a:bodyPr/>
                    <a:lstStyle/>
                    <a:p>
                      <a:pPr marL="57785" marR="648335">
                        <a:lnSpc>
                          <a:spcPct val="120000"/>
                        </a:lnSpc>
                        <a:spcBef>
                          <a:spcPts val="175"/>
                        </a:spcBef>
                      </a:pPr>
                      <a:r>
                        <a:rPr sz="1100" spc="0" baseline="0" dirty="0">
                          <a:latin typeface="Arial" panose="020B0604020202020204"/>
                          <a:cs typeface="Arial" panose="020B0604020202020204"/>
                        </a:rPr>
                        <a:t>Considere as seguintes afirmações em relação à sua prática e marque seu nível de concordância de </a:t>
                      </a:r>
                      <a:r>
                        <a:rPr sz="1100" b="1" spc="0" baseline="0" dirty="0">
                          <a:latin typeface="Arial" panose="020B0604020202020204"/>
                          <a:cs typeface="Arial" panose="020B0604020202020204"/>
                        </a:rPr>
                        <a:t>(1) "discordo completamente" a (6) "concordo completamente".</a:t>
                      </a:r>
                    </a:p>
                    <a:p>
                      <a:pPr marL="57785" marR="648335">
                        <a:lnSpc>
                          <a:spcPct val="120000"/>
                        </a:lnSpc>
                        <a:spcBef>
                          <a:spcPts val="175"/>
                        </a:spcBef>
                      </a:pPr>
                      <a:r>
                        <a:rPr sz="1100" b="1" spc="0" baseline="0" dirty="0">
                          <a:latin typeface="Arial" panose="020B0604020202020204"/>
                          <a:cs typeface="Arial" panose="020B0604020202020204"/>
                        </a:rPr>
                        <a:t>Nas minhas aulas, eu...</a:t>
                      </a:r>
                    </a:p>
                  </a:txBody>
                  <a:tcPr marL="0" marR="0" marT="22225" marB="0">
                    <a:lnL w="12192">
                      <a:solidFill>
                        <a:srgbClr val="000000"/>
                      </a:solidFill>
                      <a:prstDash val="solid"/>
                    </a:lnL>
                    <a:lnR w="12192">
                      <a:solidFill>
                        <a:srgbClr val="000000"/>
                      </a:solidFill>
                      <a:prstDash val="solid"/>
                    </a:lnR>
                    <a:lnT w="31733">
                      <a:solidFill>
                        <a:srgbClr val="2791A6"/>
                      </a:solidFill>
                      <a:prstDash val="solid"/>
                    </a:lnT>
                    <a:lnB w="12192">
                      <a:solidFill>
                        <a:srgbClr val="000000"/>
                      </a:solidFill>
                      <a:prstDash val="solid"/>
                    </a:lnB>
                  </a:tcPr>
                </a:tc>
                <a:tc hMerge="1">
                  <a:txBody>
                    <a:bodyPr/>
                    <a:lstStyle/>
                    <a:p>
                      <a:endParaRPr lang="en-US"/>
                    </a:p>
                  </a:txBody>
                  <a:tcPr marL="0" marR="0" marT="0" marB="0"/>
                </a:tc>
                <a:tc hMerge="1">
                  <a:txBody>
                    <a:bodyPr/>
                    <a:lstStyle/>
                    <a:p>
                      <a:endParaRPr lang="en-US"/>
                    </a:p>
                  </a:txBody>
                  <a:tcPr marL="0" marR="0" marT="0" marB="0"/>
                </a:tc>
                <a:tc>
                  <a:txBody>
                    <a:bodyPr/>
                    <a:lstStyle/>
                    <a:p>
                      <a:pPr marL="54610">
                        <a:lnSpc>
                          <a:spcPct val="100000"/>
                        </a:lnSpc>
                        <a:spcBef>
                          <a:spcPts val="445"/>
                        </a:spcBef>
                      </a:pPr>
                      <a:r>
                        <a:rPr sz="1000" spc="0" baseline="0" dirty="0">
                          <a:latin typeface="Arial" panose="020B0604020202020204"/>
                          <a:cs typeface="Arial" panose="020B0604020202020204"/>
                        </a:rPr>
                        <a:t>(1)</a:t>
                      </a:r>
                    </a:p>
                    <a:p>
                      <a:pPr marL="53975" marR="118110" indent="0">
                        <a:lnSpc>
                          <a:spcPct val="123000"/>
                        </a:lnSpc>
                        <a:spcBef>
                          <a:spcPts val="690"/>
                        </a:spcBef>
                      </a:pPr>
                      <a:r>
                        <a:rPr sz="550" spc="0" baseline="0" dirty="0">
                          <a:latin typeface="Arial" panose="020B0604020202020204"/>
                          <a:cs typeface="Arial" panose="020B0604020202020204"/>
                        </a:rPr>
                        <a:t>Completamente Discordo</a:t>
                      </a:r>
                    </a:p>
                  </a:txBody>
                  <a:tcPr marL="0" marR="0" marT="56515" marB="0">
                    <a:lnL w="12192" cap="flat" cmpd="sng" algn="ctr">
                      <a:solidFill>
                        <a:srgbClr val="000000"/>
                      </a:solidFill>
                      <a:prstDash val="solid"/>
                      <a:round/>
                      <a:headEnd type="none" w="med" len="med"/>
                      <a:tailEnd type="none" w="med" len="med"/>
                    </a:lnL>
                    <a:lnR w="12192">
                      <a:solidFill>
                        <a:srgbClr val="000000"/>
                      </a:solidFill>
                      <a:prstDash val="solid"/>
                    </a:lnR>
                    <a:lnT w="31733" cap="flat" cmpd="sng" algn="ctr">
                      <a:solidFill>
                        <a:srgbClr val="2791A6"/>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a:txBody>
                    <a:bodyPr/>
                    <a:lstStyle/>
                    <a:p>
                      <a:pPr marL="57785">
                        <a:lnSpc>
                          <a:spcPct val="100000"/>
                        </a:lnSpc>
                        <a:spcBef>
                          <a:spcPts val="445"/>
                        </a:spcBef>
                      </a:pPr>
                      <a:r>
                        <a:rPr sz="1000" spc="0" baseline="0" dirty="0">
                          <a:latin typeface="Arial" panose="020B0604020202020204"/>
                          <a:cs typeface="Arial" panose="020B0604020202020204"/>
                        </a:rPr>
                        <a:t>(2)</a:t>
                      </a:r>
                    </a:p>
                  </a:txBody>
                  <a:tcPr marL="0" marR="0" marT="56515" marB="0">
                    <a:lnL w="12192" cap="flat" cmpd="sng" algn="ctr">
                      <a:solidFill>
                        <a:srgbClr val="000000"/>
                      </a:solidFill>
                      <a:prstDash val="solid"/>
                      <a:round/>
                      <a:headEnd type="none" w="med" len="med"/>
                      <a:tailEnd type="none" w="med" len="med"/>
                    </a:lnL>
                    <a:lnR w="12192">
                      <a:solidFill>
                        <a:srgbClr val="000000"/>
                      </a:solidFill>
                      <a:prstDash val="solid"/>
                    </a:lnR>
                    <a:lnT w="31733" cap="flat" cmpd="sng" algn="ctr">
                      <a:solidFill>
                        <a:srgbClr val="2791A6"/>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a:txBody>
                    <a:bodyPr/>
                    <a:lstStyle/>
                    <a:p>
                      <a:pPr marL="54610">
                        <a:lnSpc>
                          <a:spcPct val="100000"/>
                        </a:lnSpc>
                        <a:spcBef>
                          <a:spcPts val="445"/>
                        </a:spcBef>
                      </a:pPr>
                      <a:r>
                        <a:rPr sz="1000" spc="0" baseline="0" dirty="0">
                          <a:latin typeface="Arial" panose="020B0604020202020204"/>
                          <a:cs typeface="Arial" panose="020B0604020202020204"/>
                        </a:rPr>
                        <a:t>(3)</a:t>
                      </a:r>
                    </a:p>
                  </a:txBody>
                  <a:tcPr marL="0" marR="0" marT="56515" marB="0">
                    <a:lnL w="12192" cap="flat" cmpd="sng" algn="ctr">
                      <a:solidFill>
                        <a:srgbClr val="000000"/>
                      </a:solidFill>
                      <a:prstDash val="solid"/>
                      <a:round/>
                      <a:headEnd type="none" w="med" len="med"/>
                      <a:tailEnd type="none" w="med" len="med"/>
                    </a:lnL>
                    <a:lnR w="12192">
                      <a:solidFill>
                        <a:srgbClr val="000000"/>
                      </a:solidFill>
                      <a:prstDash val="solid"/>
                    </a:lnR>
                    <a:lnT w="31733" cap="flat" cmpd="sng" algn="ctr">
                      <a:solidFill>
                        <a:srgbClr val="2791A6"/>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a:txBody>
                    <a:bodyPr/>
                    <a:lstStyle/>
                    <a:p>
                      <a:pPr marL="57785">
                        <a:lnSpc>
                          <a:spcPct val="100000"/>
                        </a:lnSpc>
                        <a:spcBef>
                          <a:spcPts val="445"/>
                        </a:spcBef>
                      </a:pPr>
                      <a:r>
                        <a:rPr sz="1000" spc="0" baseline="0" dirty="0">
                          <a:latin typeface="Arial" panose="020B0604020202020204"/>
                          <a:cs typeface="Arial" panose="020B0604020202020204"/>
                        </a:rPr>
                        <a:t>(4)</a:t>
                      </a:r>
                    </a:p>
                  </a:txBody>
                  <a:tcPr marL="0" marR="0" marT="56515" marB="0">
                    <a:lnL w="12192" cap="flat" cmpd="sng" algn="ctr">
                      <a:solidFill>
                        <a:srgbClr val="000000"/>
                      </a:solidFill>
                      <a:prstDash val="solid"/>
                      <a:round/>
                      <a:headEnd type="none" w="med" len="med"/>
                      <a:tailEnd type="none" w="med" len="med"/>
                    </a:lnL>
                    <a:lnR w="12192">
                      <a:solidFill>
                        <a:srgbClr val="000000"/>
                      </a:solidFill>
                      <a:prstDash val="solid"/>
                    </a:lnR>
                    <a:lnT w="31733" cap="flat" cmpd="sng" algn="ctr">
                      <a:solidFill>
                        <a:srgbClr val="2791A6"/>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a:txBody>
                    <a:bodyPr/>
                    <a:lstStyle/>
                    <a:p>
                      <a:pPr marL="57785">
                        <a:lnSpc>
                          <a:spcPct val="100000"/>
                        </a:lnSpc>
                        <a:spcBef>
                          <a:spcPts val="445"/>
                        </a:spcBef>
                      </a:pPr>
                      <a:r>
                        <a:rPr sz="1000" spc="0" baseline="0" dirty="0">
                          <a:latin typeface="Arial" panose="020B0604020202020204"/>
                          <a:cs typeface="Arial" panose="020B0604020202020204"/>
                        </a:rPr>
                        <a:t>(5)</a:t>
                      </a:r>
                    </a:p>
                  </a:txBody>
                  <a:tcPr marL="0" marR="0" marT="56515" marB="0">
                    <a:lnL w="12192" cap="flat" cmpd="sng" algn="ctr">
                      <a:solidFill>
                        <a:srgbClr val="000000"/>
                      </a:solidFill>
                      <a:prstDash val="solid"/>
                      <a:round/>
                      <a:headEnd type="none" w="med" len="med"/>
                      <a:tailEnd type="none" w="med" len="med"/>
                    </a:lnL>
                    <a:lnR w="12192">
                      <a:solidFill>
                        <a:srgbClr val="000000"/>
                      </a:solidFill>
                      <a:prstDash val="solid"/>
                    </a:lnR>
                    <a:lnT w="31733" cap="flat" cmpd="sng" algn="ctr">
                      <a:solidFill>
                        <a:srgbClr val="2791A6"/>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a:txBody>
                    <a:bodyPr/>
                    <a:lstStyle/>
                    <a:p>
                      <a:pPr marL="57785">
                        <a:lnSpc>
                          <a:spcPct val="100000"/>
                        </a:lnSpc>
                        <a:spcBef>
                          <a:spcPts val="445"/>
                        </a:spcBef>
                      </a:pPr>
                      <a:r>
                        <a:rPr sz="1000" spc="0" baseline="0" dirty="0">
                          <a:latin typeface="Arial" panose="020B0604020202020204"/>
                          <a:cs typeface="Arial" panose="020B0604020202020204"/>
                        </a:rPr>
                        <a:t>(6)</a:t>
                      </a:r>
                    </a:p>
                    <a:p>
                      <a:pPr marL="57785" marR="97155">
                        <a:lnSpc>
                          <a:spcPct val="123000"/>
                        </a:lnSpc>
                        <a:spcBef>
                          <a:spcPts val="690"/>
                        </a:spcBef>
                      </a:pPr>
                      <a:r>
                        <a:rPr sz="550" spc="0" baseline="0" dirty="0">
                          <a:latin typeface="Arial" panose="020B0604020202020204"/>
                          <a:cs typeface="Arial" panose="020B0604020202020204"/>
                        </a:rPr>
                        <a:t>Completamente Discordo</a:t>
                      </a:r>
                    </a:p>
                  </a:txBody>
                  <a:tcPr marL="0" marR="0" marT="56515" marB="0">
                    <a:lnL w="12192" cap="flat" cmpd="sng" algn="ctr">
                      <a:solidFill>
                        <a:srgbClr val="000000"/>
                      </a:solidFill>
                      <a:prstDash val="solid"/>
                      <a:round/>
                      <a:headEnd type="none" w="med" len="med"/>
                      <a:tailEnd type="none" w="med" len="med"/>
                    </a:lnL>
                    <a:lnR w="12192">
                      <a:solidFill>
                        <a:srgbClr val="000000"/>
                      </a:solidFill>
                      <a:prstDash val="solid"/>
                    </a:lnR>
                    <a:lnT w="31733" cap="flat" cmpd="sng" algn="ctr">
                      <a:solidFill>
                        <a:srgbClr val="2791A6"/>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rowSpan="14">
                  <a:txBody>
                    <a:bodyPr/>
                    <a:lstStyle/>
                    <a:p>
                      <a:endParaRPr sz="600" dirty="0">
                        <a:latin typeface="Arial" panose="020B0604020202020204"/>
                        <a:cs typeface="Arial" panose="020B0604020202020204"/>
                      </a:endParaRPr>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1"/>
                  </a:ext>
                </a:extLst>
              </a:tr>
              <a:tr h="333339">
                <a:tc vMerge="1">
                  <a:txBody>
                    <a:bodyPr/>
                    <a:lstStyle/>
                    <a:p>
                      <a:endParaRPr lang="en-US"/>
                    </a:p>
                  </a:txBody>
                  <a:tcPr marL="0" marR="0" marT="0" marB="0">
                    <a:lnR w="12192">
                      <a:solidFill>
                        <a:srgbClr val="000000"/>
                      </a:solidFill>
                      <a:prstDash val="solid"/>
                    </a:lnR>
                    <a:lnT w="31733">
                      <a:solidFill>
                        <a:srgbClr val="2791A6"/>
                      </a:solidFill>
                      <a:prstDash val="solid"/>
                    </a:lnT>
                  </a:tcPr>
                </a:tc>
                <a:tc gridSpan="9">
                  <a:txBody>
                    <a:bodyPr/>
                    <a:lstStyle/>
                    <a:p>
                      <a:pPr marL="3963035">
                        <a:lnSpc>
                          <a:spcPct val="100000"/>
                        </a:lnSpc>
                        <a:spcBef>
                          <a:spcPts val="460"/>
                        </a:spcBef>
                      </a:pPr>
                      <a:r>
                        <a:rPr sz="1000" spc="0" baseline="0" dirty="0">
                          <a:latin typeface="Arial" panose="020B0604020202020204"/>
                          <a:cs typeface="Arial" panose="020B0604020202020204"/>
                        </a:rPr>
                        <a:t>A. Abertura para o Diálogo</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D9D9D9"/>
                    </a:solidFill>
                  </a:tcPr>
                </a:tc>
                <a:tc hMerge="1">
                  <a:txBody>
                    <a:bodyPr/>
                    <a:lstStyle/>
                    <a:p>
                      <a:endParaRPr lang="en-US"/>
                    </a:p>
                  </a:txBody>
                  <a:tcPr marL="0" marR="0" marT="0" marB="0"/>
                </a:tc>
                <a:tc hMerge="1">
                  <a:txBody>
                    <a:bodyPr/>
                    <a:lstStyle/>
                    <a:p>
                      <a:endParaRPr lang="en-US"/>
                    </a:p>
                  </a:txBody>
                  <a:tcPr marL="0" marR="0" marT="0" marB="0"/>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vMerge="1">
                  <a:txBody>
                    <a:bodyPr/>
                    <a:lstStyle/>
                    <a:p>
                      <a:endParaRPr lang="en-US"/>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2"/>
                  </a:ext>
                </a:extLst>
              </a:tr>
              <a:tr h="408108">
                <a:tc vMerge="1">
                  <a:txBody>
                    <a:bodyPr/>
                    <a:lstStyle/>
                    <a:p>
                      <a:endParaRPr lang="en-US"/>
                    </a:p>
                  </a:txBody>
                  <a:tcPr marL="0" marR="0" marT="0" marB="0">
                    <a:lnR w="12192">
                      <a:solidFill>
                        <a:srgbClr val="000000"/>
                      </a:solidFill>
                      <a:prstDash val="solid"/>
                    </a:lnR>
                    <a:lnT w="31733">
                      <a:solidFill>
                        <a:srgbClr val="2791A6"/>
                      </a:solidFill>
                      <a:prstDash val="solid"/>
                    </a:lnT>
                  </a:tcPr>
                </a:tc>
                <a:tc gridSpan="3">
                  <a:txBody>
                    <a:bodyPr/>
                    <a:lstStyle/>
                    <a:p>
                      <a:pPr marL="55880">
                        <a:lnSpc>
                          <a:spcPct val="100000"/>
                        </a:lnSpc>
                        <a:spcBef>
                          <a:spcPts val="465"/>
                        </a:spcBef>
                      </a:pPr>
                      <a:r>
                        <a:rPr sz="1000" spc="0" baseline="0" dirty="0">
                          <a:latin typeface="Arial" panose="020B0604020202020204"/>
                          <a:cs typeface="Arial" panose="020B0604020202020204"/>
                        </a:rPr>
                        <a:t>Construo conversas propositais como parte do meu planejamento de aula.</a:t>
                      </a:r>
                    </a:p>
                  </a:txBody>
                  <a:tcPr marL="0" marR="0" marT="5905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hMerge="1">
                  <a:txBody>
                    <a:bodyPr/>
                    <a:lstStyle/>
                    <a:p>
                      <a:endParaRPr lang="en-US"/>
                    </a:p>
                  </a:txBody>
                  <a:tcPr marL="0" marR="0" marT="0" marB="0"/>
                </a:tc>
                <a:tc hMerge="1">
                  <a:txBody>
                    <a:bodyPr/>
                    <a:lstStyle/>
                    <a:p>
                      <a:endParaRPr lang="en-US"/>
                    </a:p>
                  </a:txBody>
                  <a:tcPr marL="0" marR="0" marT="0" marB="0"/>
                </a:tc>
                <a:tc>
                  <a:txBody>
                    <a:bodyPr/>
                    <a:lstStyle/>
                    <a:p>
                      <a:endParaRPr lang="en-GB" dirty="0"/>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a:txBody>
                    <a:bodyPr/>
                    <a:lstStyle/>
                    <a:p>
                      <a:endParaRPr lang="en-GB" dirty="0"/>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a:txBody>
                    <a:bodyPr/>
                    <a:lstStyle/>
                    <a:p>
                      <a:endParaRPr lang="en-GB" dirty="0"/>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a:txBody>
                    <a:bodyPr/>
                    <a:lstStyle/>
                    <a:p>
                      <a:endParaRPr lang="en-GB" dirty="0"/>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a:txBody>
                    <a:bodyPr/>
                    <a:lstStyle/>
                    <a:p>
                      <a:endParaRPr lang="en-GB" dirty="0"/>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a:txBody>
                    <a:bodyPr/>
                    <a:lstStyle/>
                    <a:p>
                      <a:endParaRPr lang="en-GB" dirty="0"/>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vMerge="1">
                  <a:txBody>
                    <a:bodyPr/>
                    <a:lstStyle/>
                    <a:p>
                      <a:endParaRPr lang="en-US"/>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3"/>
                  </a:ext>
                </a:extLst>
              </a:tr>
              <a:tr h="408107">
                <a:tc vMerge="1">
                  <a:txBody>
                    <a:bodyPr/>
                    <a:lstStyle/>
                    <a:p>
                      <a:endParaRPr lang="en-US"/>
                    </a:p>
                  </a:txBody>
                  <a:tcPr marL="0" marR="0" marT="0" marB="0">
                    <a:lnR w="12192">
                      <a:solidFill>
                        <a:srgbClr val="000000"/>
                      </a:solidFill>
                      <a:prstDash val="solid"/>
                    </a:lnR>
                    <a:lnT w="31733">
                      <a:solidFill>
                        <a:srgbClr val="2791A6"/>
                      </a:solidFill>
                      <a:prstDash val="solid"/>
                    </a:lnT>
                  </a:tcPr>
                </a:tc>
                <a:tc gridSpan="3">
                  <a:txBody>
                    <a:bodyPr/>
                    <a:lstStyle/>
                    <a:p>
                      <a:pPr marL="55880">
                        <a:lnSpc>
                          <a:spcPct val="100000"/>
                        </a:lnSpc>
                        <a:spcBef>
                          <a:spcPts val="465"/>
                        </a:spcBef>
                      </a:pPr>
                      <a:r>
                        <a:rPr sz="1000" spc="0" baseline="0" dirty="0">
                          <a:latin typeface="Arial" panose="020B0604020202020204"/>
                          <a:cs typeface="Arial" panose="020B0604020202020204"/>
                        </a:rPr>
                        <a:t>Ofereço tempo para perguntas para que os alunos possam entender o(s) objetivo(s) de aprendizado.</a:t>
                      </a:r>
                    </a:p>
                  </a:txBody>
                  <a:tcPr marL="0" marR="0" marT="5905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hMerge="1">
                  <a:txBody>
                    <a:bodyPr/>
                    <a:lstStyle/>
                    <a:p>
                      <a:endParaRPr lang="en-US"/>
                    </a:p>
                  </a:txBody>
                  <a:tcPr marL="0" marR="0" marT="0" marB="0"/>
                </a:tc>
                <a:tc hMerge="1">
                  <a:txBody>
                    <a:bodyPr/>
                    <a:lstStyle/>
                    <a:p>
                      <a:endParaRPr lang="en-US"/>
                    </a:p>
                  </a:txBody>
                  <a:tcPr marL="0" marR="0" marT="0" marB="0"/>
                </a:tc>
                <a:tc>
                  <a:txBody>
                    <a:bodyPr/>
                    <a:lstStyle/>
                    <a:p>
                      <a:endParaRPr lang="en-GB"/>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a:txBody>
                    <a:bodyPr/>
                    <a:lstStyle/>
                    <a:p>
                      <a:endParaRPr lang="en-GB"/>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a:txBody>
                    <a:bodyPr/>
                    <a:lstStyle/>
                    <a:p>
                      <a:endParaRPr lang="en-GB"/>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a:txBody>
                    <a:bodyPr/>
                    <a:lstStyle/>
                    <a:p>
                      <a:endParaRPr lang="en-GB"/>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a:txBody>
                    <a:bodyPr/>
                    <a:lstStyle/>
                    <a:p>
                      <a:endParaRPr lang="en-GB"/>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a:txBody>
                    <a:bodyPr/>
                    <a:lstStyle/>
                    <a:p>
                      <a:endParaRPr lang="en-GB"/>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vMerge="1">
                  <a:txBody>
                    <a:bodyPr/>
                    <a:lstStyle/>
                    <a:p>
                      <a:endParaRPr lang="en-US"/>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4"/>
                  </a:ext>
                </a:extLst>
              </a:tr>
              <a:tr h="411224">
                <a:tc vMerge="1">
                  <a:txBody>
                    <a:bodyPr/>
                    <a:lstStyle/>
                    <a:p>
                      <a:endParaRPr lang="en-US"/>
                    </a:p>
                  </a:txBody>
                  <a:tcPr marL="0" marR="0" marT="0" marB="0">
                    <a:lnR w="12192">
                      <a:solidFill>
                        <a:srgbClr val="000000"/>
                      </a:solidFill>
                      <a:prstDash val="solid"/>
                    </a:lnR>
                    <a:lnT w="31733">
                      <a:solidFill>
                        <a:srgbClr val="2791A6"/>
                      </a:solidFill>
                      <a:prstDash val="solid"/>
                    </a:lnT>
                  </a:tcPr>
                </a:tc>
                <a:tc gridSpan="3">
                  <a:txBody>
                    <a:bodyPr/>
                    <a:lstStyle/>
                    <a:p>
                      <a:pPr marL="53975">
                        <a:lnSpc>
                          <a:spcPct val="100000"/>
                        </a:lnSpc>
                        <a:spcBef>
                          <a:spcPts val="465"/>
                        </a:spcBef>
                      </a:pPr>
                      <a:r>
                        <a:rPr sz="1000" spc="0" baseline="0" dirty="0">
                          <a:latin typeface="Arial" panose="020B0604020202020204"/>
                          <a:cs typeface="Arial" panose="020B0604020202020204"/>
                        </a:rPr>
                        <a:t>Permito tempo suficiente para que os alunos contribuam de forma extensa.</a:t>
                      </a:r>
                    </a:p>
                  </a:txBody>
                  <a:tcPr marL="0" marR="0" marT="5905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hMerge="1">
                  <a:txBody>
                    <a:bodyPr/>
                    <a:lstStyle/>
                    <a:p>
                      <a:endParaRPr lang="en-US"/>
                    </a:p>
                  </a:txBody>
                  <a:tcPr marL="0" marR="0" marT="0" marB="0"/>
                </a:tc>
                <a:tc hMerge="1">
                  <a:txBody>
                    <a:bodyPr/>
                    <a:lstStyle/>
                    <a:p>
                      <a:endParaRPr lang="en-US"/>
                    </a:p>
                  </a:txBody>
                  <a:tcPr marL="0" marR="0" marT="0" marB="0"/>
                </a:tc>
                <a:tc>
                  <a:txBody>
                    <a:bodyPr/>
                    <a:lstStyle/>
                    <a:p>
                      <a:endParaRPr lang="en-GB"/>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a:txBody>
                    <a:bodyPr/>
                    <a:lstStyle/>
                    <a:p>
                      <a:endParaRPr lang="en-GB"/>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a:txBody>
                    <a:bodyPr/>
                    <a:lstStyle/>
                    <a:p>
                      <a:endParaRPr lang="en-GB"/>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a:txBody>
                    <a:bodyPr/>
                    <a:lstStyle/>
                    <a:p>
                      <a:endParaRPr lang="en-GB"/>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a:txBody>
                    <a:bodyPr/>
                    <a:lstStyle/>
                    <a:p>
                      <a:endParaRPr lang="en-GB"/>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a:txBody>
                    <a:bodyPr/>
                    <a:lstStyle/>
                    <a:p>
                      <a:endParaRPr lang="en-GB"/>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vMerge="1">
                  <a:txBody>
                    <a:bodyPr/>
                    <a:lstStyle/>
                    <a:p>
                      <a:endParaRPr lang="en-US"/>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5"/>
                  </a:ext>
                </a:extLst>
              </a:tr>
              <a:tr h="408107">
                <a:tc vMerge="1">
                  <a:txBody>
                    <a:bodyPr/>
                    <a:lstStyle/>
                    <a:p>
                      <a:endParaRPr lang="en-US"/>
                    </a:p>
                  </a:txBody>
                  <a:tcPr marL="0" marR="0" marT="0" marB="0">
                    <a:lnR w="12192">
                      <a:solidFill>
                        <a:srgbClr val="000000"/>
                      </a:solidFill>
                      <a:prstDash val="solid"/>
                    </a:lnR>
                    <a:lnT w="31733">
                      <a:solidFill>
                        <a:srgbClr val="2791A6"/>
                      </a:solidFill>
                      <a:prstDash val="solid"/>
                    </a:lnT>
                  </a:tcPr>
                </a:tc>
                <a:tc gridSpan="3">
                  <a:txBody>
                    <a:bodyPr/>
                    <a:lstStyle/>
                    <a:p>
                      <a:pPr marL="55880">
                        <a:lnSpc>
                          <a:spcPct val="100000"/>
                        </a:lnSpc>
                        <a:spcBef>
                          <a:spcPts val="465"/>
                        </a:spcBef>
                      </a:pPr>
                      <a:r>
                        <a:rPr sz="1000" spc="0" baseline="0" dirty="0">
                          <a:latin typeface="Arial" panose="020B0604020202020204"/>
                          <a:cs typeface="Arial" panose="020B0604020202020204"/>
                        </a:rPr>
                        <a:t>Faço perguntas abertas e aguardo as respostas dos alunos.</a:t>
                      </a:r>
                    </a:p>
                  </a:txBody>
                  <a:tcPr marL="0" marR="0" marT="5905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hMerge="1">
                  <a:txBody>
                    <a:bodyPr/>
                    <a:lstStyle/>
                    <a:p>
                      <a:endParaRPr lang="en-US"/>
                    </a:p>
                  </a:txBody>
                  <a:tcPr marL="0" marR="0" marT="0" marB="0"/>
                </a:tc>
                <a:tc hMerge="1">
                  <a:txBody>
                    <a:bodyPr/>
                    <a:lstStyle/>
                    <a:p>
                      <a:endParaRPr lang="en-US"/>
                    </a:p>
                  </a:txBody>
                  <a:tcPr marL="0" marR="0" marT="0" marB="0"/>
                </a:tc>
                <a:tc>
                  <a:txBody>
                    <a:bodyPr/>
                    <a:lstStyle/>
                    <a:p>
                      <a:endParaRPr lang="en-GB"/>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a:txBody>
                    <a:bodyPr/>
                    <a:lstStyle/>
                    <a:p>
                      <a:endParaRPr lang="en-GB"/>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a:txBody>
                    <a:bodyPr/>
                    <a:lstStyle/>
                    <a:p>
                      <a:endParaRPr lang="en-GB"/>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a:txBody>
                    <a:bodyPr/>
                    <a:lstStyle/>
                    <a:p>
                      <a:endParaRPr lang="en-GB"/>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a:txBody>
                    <a:bodyPr/>
                    <a:lstStyle/>
                    <a:p>
                      <a:endParaRPr lang="en-GB"/>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a:txBody>
                    <a:bodyPr/>
                    <a:lstStyle/>
                    <a:p>
                      <a:endParaRPr lang="en-GB"/>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vMerge="1">
                  <a:txBody>
                    <a:bodyPr/>
                    <a:lstStyle/>
                    <a:p>
                      <a:endParaRPr lang="en-US"/>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6"/>
                  </a:ext>
                </a:extLst>
              </a:tr>
              <a:tr h="408108">
                <a:tc vMerge="1">
                  <a:txBody>
                    <a:bodyPr/>
                    <a:lstStyle/>
                    <a:p>
                      <a:endParaRPr lang="en-US"/>
                    </a:p>
                  </a:txBody>
                  <a:tcPr marL="0" marR="0" marT="0" marB="0">
                    <a:lnR w="12192">
                      <a:solidFill>
                        <a:srgbClr val="000000"/>
                      </a:solidFill>
                      <a:prstDash val="solid"/>
                    </a:lnR>
                    <a:lnT w="31733">
                      <a:solidFill>
                        <a:srgbClr val="2791A6"/>
                      </a:solidFill>
                      <a:prstDash val="solid"/>
                    </a:lnT>
                  </a:tcPr>
                </a:tc>
                <a:tc gridSpan="3">
                  <a:txBody>
                    <a:bodyPr/>
                    <a:lstStyle/>
                    <a:p>
                      <a:pPr marL="55880">
                        <a:lnSpc>
                          <a:spcPct val="100000"/>
                        </a:lnSpc>
                        <a:spcBef>
                          <a:spcPts val="460"/>
                        </a:spcBef>
                      </a:pPr>
                      <a:r>
                        <a:rPr sz="1000" spc="0" baseline="0" dirty="0">
                          <a:latin typeface="Arial" panose="020B0604020202020204"/>
                          <a:cs typeface="Arial" panose="020B0604020202020204"/>
                        </a:rPr>
                        <a:t>Ouço apreciativamente os alunos e respondo de maneira construtiva, incluindo feedback formativo.</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hMerge="1">
                  <a:txBody>
                    <a:bodyPr/>
                    <a:lstStyle/>
                    <a:p>
                      <a:endParaRPr lang="en-US"/>
                    </a:p>
                  </a:txBody>
                  <a:tcPr marL="0" marR="0" marT="0" marB="0"/>
                </a:tc>
                <a:tc hMerge="1">
                  <a:txBody>
                    <a:bodyPr/>
                    <a:lstStyle/>
                    <a:p>
                      <a:endParaRPr lang="en-US"/>
                    </a:p>
                  </a:txBody>
                  <a:tcPr marL="0" marR="0" marT="0" marB="0"/>
                </a:tc>
                <a:tc>
                  <a:txBody>
                    <a:bodyPr/>
                    <a:lstStyle/>
                    <a:p>
                      <a:endParaRPr lang="en-GB"/>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a:txBody>
                    <a:bodyPr/>
                    <a:lstStyle/>
                    <a:p>
                      <a:endParaRPr lang="en-GB"/>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a:txBody>
                    <a:bodyPr/>
                    <a:lstStyle/>
                    <a:p>
                      <a:endParaRPr lang="en-GB"/>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a:txBody>
                    <a:bodyPr/>
                    <a:lstStyle/>
                    <a:p>
                      <a:endParaRPr lang="en-GB"/>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a:txBody>
                    <a:bodyPr/>
                    <a:lstStyle/>
                    <a:p>
                      <a:endParaRPr lang="en-GB"/>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a:txBody>
                    <a:bodyPr/>
                    <a:lstStyle/>
                    <a:p>
                      <a:endParaRPr lang="en-GB"/>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vMerge="1">
                  <a:txBody>
                    <a:bodyPr/>
                    <a:lstStyle/>
                    <a:p>
                      <a:endParaRPr lang="en-US"/>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7"/>
                  </a:ext>
                </a:extLst>
              </a:tr>
              <a:tr h="290007">
                <a:tc vMerge="1">
                  <a:txBody>
                    <a:bodyPr/>
                    <a:lstStyle/>
                    <a:p>
                      <a:endParaRPr lang="en-US"/>
                    </a:p>
                  </a:txBody>
                  <a:tcPr marL="0" marR="0" marT="0" marB="0">
                    <a:lnR w="12192">
                      <a:solidFill>
                        <a:srgbClr val="000000"/>
                      </a:solidFill>
                      <a:prstDash val="solid"/>
                    </a:lnR>
                    <a:lnT w="31733">
                      <a:solidFill>
                        <a:srgbClr val="2791A6"/>
                      </a:solidFill>
                      <a:prstDash val="solid"/>
                    </a:lnT>
                  </a:tcPr>
                </a:tc>
                <a:tc gridSpan="3">
                  <a:txBody>
                    <a:bodyPr/>
                    <a:lstStyle/>
                    <a:p>
                      <a:pPr marL="284480">
                        <a:lnSpc>
                          <a:spcPct val="100000"/>
                        </a:lnSpc>
                        <a:spcBef>
                          <a:spcPts val="460"/>
                        </a:spcBef>
                      </a:pPr>
                      <a:r>
                        <a:rPr sz="1000" spc="0" baseline="0" dirty="0">
                          <a:latin typeface="Arial" panose="020B0604020202020204"/>
                          <a:cs typeface="Arial" panose="020B0604020202020204"/>
                        </a:rPr>
                        <a:t>Avaliação Agregada da Dimensão A: Abertura para o Diálogo (some suas classificações)</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EFEFEF"/>
                    </a:solidFill>
                  </a:tcPr>
                </a:tc>
                <a:tc hMerge="1">
                  <a:txBody>
                    <a:bodyPr/>
                    <a:lstStyle/>
                    <a:p>
                      <a:endParaRPr lang="en-US"/>
                    </a:p>
                  </a:txBody>
                  <a:tcPr marL="0" marR="0" marT="0" marB="0"/>
                </a:tc>
                <a:tc hMerge="1">
                  <a:txBody>
                    <a:bodyPr/>
                    <a:lstStyle/>
                    <a:p>
                      <a:endParaRPr lang="en-US"/>
                    </a:p>
                  </a:txBody>
                  <a:tcPr marL="0" marR="0" marT="0" marB="0"/>
                </a:tc>
                <a:tc gridSpan="6">
                  <a:txBody>
                    <a:bodyPr/>
                    <a:lstStyle/>
                    <a:p>
                      <a:pPr marR="43180" algn="ctr">
                        <a:lnSpc>
                          <a:spcPct val="100000"/>
                        </a:lnSpc>
                        <a:spcBef>
                          <a:spcPts val="460"/>
                        </a:spcBef>
                      </a:pPr>
                      <a:r>
                        <a:rPr sz="1000" spc="0" baseline="0" dirty="0">
                          <a:latin typeface="Arial" panose="020B0604020202020204"/>
                          <a:cs typeface="Arial" panose="020B0604020202020204"/>
                        </a:rPr>
                        <a:t>/ 30</a:t>
                      </a:r>
                      <a:endParaRPr sz="1000" spc="0" baseline="0">
                        <a:latin typeface="Arial" panose="020B0604020202020204"/>
                        <a:cs typeface="Arial" panose="020B0604020202020204"/>
                      </a:endParaRPr>
                    </a:p>
                  </a:txBody>
                  <a:tcPr marL="0" marR="0" marT="58419"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solidFill>
                      <a:srgbClr val="EFEFEF"/>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vMerge="1">
                  <a:txBody>
                    <a:bodyPr/>
                    <a:lstStyle/>
                    <a:p>
                      <a:endParaRPr lang="en-US"/>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8"/>
                  </a:ext>
                </a:extLst>
              </a:tr>
              <a:tr h="333340">
                <a:tc vMerge="1">
                  <a:txBody>
                    <a:bodyPr/>
                    <a:lstStyle/>
                    <a:p>
                      <a:endParaRPr lang="en-US"/>
                    </a:p>
                  </a:txBody>
                  <a:tcPr marL="0" marR="0" marT="0" marB="0">
                    <a:lnR w="12192">
                      <a:solidFill>
                        <a:srgbClr val="000000"/>
                      </a:solidFill>
                      <a:prstDash val="solid"/>
                    </a:lnR>
                    <a:lnT w="31733">
                      <a:solidFill>
                        <a:srgbClr val="2791A6"/>
                      </a:solidFill>
                      <a:prstDash val="solid"/>
                    </a:lnT>
                  </a:tcPr>
                </a:tc>
                <a:tc gridSpan="9">
                  <a:txBody>
                    <a:bodyPr/>
                    <a:lstStyle/>
                    <a:p>
                      <a:pPr marL="3618230">
                        <a:lnSpc>
                          <a:spcPct val="100000"/>
                        </a:lnSpc>
                        <a:spcBef>
                          <a:spcPts val="460"/>
                        </a:spcBef>
                      </a:pPr>
                      <a:r>
                        <a:rPr sz="1000" spc="0" baseline="0" dirty="0">
                          <a:latin typeface="Arial" panose="020B0604020202020204"/>
                          <a:cs typeface="Arial" panose="020B0604020202020204"/>
                        </a:rPr>
                        <a:t>B. Convidando as Contribuições dos Alunos</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CCCCCC"/>
                    </a:solidFill>
                  </a:tcPr>
                </a:tc>
                <a:tc hMerge="1">
                  <a:txBody>
                    <a:bodyPr/>
                    <a:lstStyle/>
                    <a:p>
                      <a:endParaRPr lang="en-US"/>
                    </a:p>
                  </a:txBody>
                  <a:tcPr marL="0" marR="0" marT="0" marB="0"/>
                </a:tc>
                <a:tc hMerge="1">
                  <a:txBody>
                    <a:bodyPr/>
                    <a:lstStyle/>
                    <a:p>
                      <a:endParaRPr lang="en-US"/>
                    </a:p>
                  </a:txBody>
                  <a:tcPr marL="0" marR="0" marT="0" marB="0"/>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vMerge="1">
                  <a:txBody>
                    <a:bodyPr/>
                    <a:lstStyle/>
                    <a:p>
                      <a:endParaRPr lang="en-US"/>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09"/>
                  </a:ext>
                </a:extLst>
              </a:tr>
              <a:tr h="329709">
                <a:tc vMerge="1">
                  <a:txBody>
                    <a:bodyPr/>
                    <a:lstStyle/>
                    <a:p>
                      <a:endParaRPr lang="en-US"/>
                    </a:p>
                  </a:txBody>
                  <a:tcPr marL="0" marR="0" marT="0" marB="0">
                    <a:lnR w="12192">
                      <a:solidFill>
                        <a:srgbClr val="000000"/>
                      </a:solidFill>
                      <a:prstDash val="solid"/>
                    </a:lnR>
                    <a:lnT w="31733">
                      <a:solidFill>
                        <a:srgbClr val="2791A6"/>
                      </a:solidFill>
                      <a:prstDash val="solid"/>
                    </a:lnT>
                  </a:tcPr>
                </a:tc>
                <a:tc gridSpan="3">
                  <a:txBody>
                    <a:bodyPr/>
                    <a:lstStyle/>
                    <a:p>
                      <a:pPr marL="57785">
                        <a:lnSpc>
                          <a:spcPct val="100000"/>
                        </a:lnSpc>
                        <a:spcBef>
                          <a:spcPts val="465"/>
                        </a:spcBef>
                      </a:pPr>
                      <a:r>
                        <a:rPr sz="1000" spc="0" baseline="0" dirty="0">
                          <a:latin typeface="Arial" panose="020B0604020202020204"/>
                          <a:cs typeface="Arial" panose="020B0604020202020204"/>
                        </a:rPr>
                        <a:t>Convido os alunos a compartilhar suas ideias, visões, pensamentos, interesses ou sentimentos.</a:t>
                      </a:r>
                    </a:p>
                  </a:txBody>
                  <a:tcPr marL="0" marR="0" marT="5905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hMerge="1">
                  <a:txBody>
                    <a:bodyPr/>
                    <a:lstStyle/>
                    <a:p>
                      <a:endParaRPr lang="en-US"/>
                    </a:p>
                  </a:txBody>
                  <a:tcPr marL="0" marR="0" marT="0" marB="0"/>
                </a:tc>
                <a:tc hMerge="1">
                  <a:txBody>
                    <a:bodyPr/>
                    <a:lstStyle/>
                    <a:p>
                      <a:endParaRPr lang="en-US"/>
                    </a:p>
                  </a:txBody>
                  <a:tcPr marL="0" marR="0" marT="0" marB="0"/>
                </a:tc>
                <a:tc>
                  <a:txBody>
                    <a:bodyPr/>
                    <a:lstStyle/>
                    <a:p>
                      <a:endParaRPr lang="en-GB" dirty="0"/>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a:txBody>
                    <a:bodyPr/>
                    <a:lstStyle/>
                    <a:p>
                      <a:endParaRPr lang="en-GB" dirty="0"/>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a:txBody>
                    <a:bodyPr/>
                    <a:lstStyle/>
                    <a:p>
                      <a:endParaRPr lang="en-GB" dirty="0"/>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a:txBody>
                    <a:bodyPr/>
                    <a:lstStyle/>
                    <a:p>
                      <a:endParaRPr lang="en-GB" dirty="0"/>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a:txBody>
                    <a:bodyPr/>
                    <a:lstStyle/>
                    <a:p>
                      <a:endParaRPr lang="en-GB" dirty="0"/>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a:txBody>
                    <a:bodyPr/>
                    <a:lstStyle/>
                    <a:p>
                      <a:endParaRPr lang="en-GB" dirty="0"/>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vMerge="1">
                  <a:txBody>
                    <a:bodyPr/>
                    <a:lstStyle/>
                    <a:p>
                      <a:endParaRPr lang="en-US"/>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10"/>
                  </a:ext>
                </a:extLst>
              </a:tr>
              <a:tr h="408108">
                <a:tc vMerge="1">
                  <a:txBody>
                    <a:bodyPr/>
                    <a:lstStyle/>
                    <a:p>
                      <a:endParaRPr lang="en-US"/>
                    </a:p>
                  </a:txBody>
                  <a:tcPr marL="0" marR="0" marT="0" marB="0">
                    <a:lnR w="12192">
                      <a:solidFill>
                        <a:srgbClr val="000000"/>
                      </a:solidFill>
                      <a:prstDash val="solid"/>
                    </a:lnR>
                    <a:lnT w="31733">
                      <a:solidFill>
                        <a:srgbClr val="2791A6"/>
                      </a:solidFill>
                      <a:prstDash val="solid"/>
                    </a:lnT>
                  </a:tcPr>
                </a:tc>
                <a:tc gridSpan="3">
                  <a:txBody>
                    <a:bodyPr/>
                    <a:lstStyle/>
                    <a:p>
                      <a:pPr marL="57785">
                        <a:lnSpc>
                          <a:spcPct val="100000"/>
                        </a:lnSpc>
                        <a:spcBef>
                          <a:spcPts val="465"/>
                        </a:spcBef>
                      </a:pPr>
                      <a:r>
                        <a:rPr sz="1000" spc="0" baseline="0" dirty="0">
                          <a:latin typeface="Arial" panose="020B0604020202020204"/>
                          <a:cs typeface="Arial" panose="020B0604020202020204"/>
                        </a:rPr>
                        <a:t>Convido os alunos a elaborar e construir sobre suas próprias ideias e as de outras pessoas.</a:t>
                      </a:r>
                    </a:p>
                  </a:txBody>
                  <a:tcPr marL="0" marR="0" marT="59054" marB="0">
                    <a:lnL w="12192">
                      <a:solidFill>
                        <a:srgbClr val="000000"/>
                      </a:solidFill>
                      <a:prstDash val="solid"/>
                    </a:lnL>
                    <a:lnR w="12192">
                      <a:solidFill>
                        <a:srgbClr val="000000"/>
                      </a:solidFill>
                      <a:prstDash val="solid"/>
                    </a:lnR>
                    <a:lnT w="12192">
                      <a:solidFill>
                        <a:srgbClr val="000000"/>
                      </a:solidFill>
                      <a:prstDash val="solid"/>
                    </a:lnT>
                    <a:lnB w="12191">
                      <a:solidFill>
                        <a:srgbClr val="000000"/>
                      </a:solidFill>
                      <a:prstDash val="solid"/>
                    </a:lnB>
                  </a:tcPr>
                </a:tc>
                <a:tc hMerge="1">
                  <a:txBody>
                    <a:bodyPr/>
                    <a:lstStyle/>
                    <a:p>
                      <a:endParaRPr lang="en-US"/>
                    </a:p>
                  </a:txBody>
                  <a:tcPr marL="0" marR="0" marT="0" marB="0"/>
                </a:tc>
                <a:tc hMerge="1">
                  <a:txBody>
                    <a:bodyPr/>
                    <a:lstStyle/>
                    <a:p>
                      <a:endParaRPr lang="en-US"/>
                    </a:p>
                  </a:txBody>
                  <a:tcPr marL="0" marR="0" marT="0" marB="0"/>
                </a:tc>
                <a:tc>
                  <a:txBody>
                    <a:bodyPr/>
                    <a:lstStyle/>
                    <a:p>
                      <a:endParaRPr lang="en-GB"/>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1" cap="flat" cmpd="sng" algn="ctr">
                      <a:solidFill>
                        <a:srgbClr val="000000"/>
                      </a:solidFill>
                      <a:prstDash val="solid"/>
                      <a:round/>
                      <a:headEnd type="none" w="med" len="med"/>
                      <a:tailEnd type="none" w="med" len="med"/>
                    </a:lnB>
                  </a:tcPr>
                </a:tc>
                <a:tc>
                  <a:txBody>
                    <a:bodyPr/>
                    <a:lstStyle/>
                    <a:p>
                      <a:endParaRPr lang="en-GB"/>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1" cap="flat" cmpd="sng" algn="ctr">
                      <a:solidFill>
                        <a:srgbClr val="000000"/>
                      </a:solidFill>
                      <a:prstDash val="solid"/>
                      <a:round/>
                      <a:headEnd type="none" w="med" len="med"/>
                      <a:tailEnd type="none" w="med" len="med"/>
                    </a:lnB>
                  </a:tcPr>
                </a:tc>
                <a:tc>
                  <a:txBody>
                    <a:bodyPr/>
                    <a:lstStyle/>
                    <a:p>
                      <a:endParaRPr lang="en-GB"/>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1" cap="flat" cmpd="sng" algn="ctr">
                      <a:solidFill>
                        <a:srgbClr val="000000"/>
                      </a:solidFill>
                      <a:prstDash val="solid"/>
                      <a:round/>
                      <a:headEnd type="none" w="med" len="med"/>
                      <a:tailEnd type="none" w="med" len="med"/>
                    </a:lnB>
                  </a:tcPr>
                </a:tc>
                <a:tc>
                  <a:txBody>
                    <a:bodyPr/>
                    <a:lstStyle/>
                    <a:p>
                      <a:endParaRPr lang="en-GB"/>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1" cap="flat" cmpd="sng" algn="ctr">
                      <a:solidFill>
                        <a:srgbClr val="000000"/>
                      </a:solidFill>
                      <a:prstDash val="solid"/>
                      <a:round/>
                      <a:headEnd type="none" w="med" len="med"/>
                      <a:tailEnd type="none" w="med" len="med"/>
                    </a:lnB>
                  </a:tcPr>
                </a:tc>
                <a:tc>
                  <a:txBody>
                    <a:bodyPr/>
                    <a:lstStyle/>
                    <a:p>
                      <a:endParaRPr lang="en-GB"/>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1" cap="flat" cmpd="sng" algn="ctr">
                      <a:solidFill>
                        <a:srgbClr val="000000"/>
                      </a:solidFill>
                      <a:prstDash val="solid"/>
                      <a:round/>
                      <a:headEnd type="none" w="med" len="med"/>
                      <a:tailEnd type="none" w="med" len="med"/>
                    </a:lnB>
                  </a:tcPr>
                </a:tc>
                <a:tc>
                  <a:txBody>
                    <a:bodyPr/>
                    <a:lstStyle/>
                    <a:p>
                      <a:endParaRPr lang="en-GB"/>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1" cap="flat" cmpd="sng" algn="ctr">
                      <a:solidFill>
                        <a:srgbClr val="000000"/>
                      </a:solidFill>
                      <a:prstDash val="solid"/>
                      <a:round/>
                      <a:headEnd type="none" w="med" len="med"/>
                      <a:tailEnd type="none" w="med" len="med"/>
                    </a:lnB>
                  </a:tcPr>
                </a:tc>
                <a:tc vMerge="1">
                  <a:txBody>
                    <a:bodyPr/>
                    <a:lstStyle/>
                    <a:p>
                      <a:endParaRPr lang="en-US"/>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11"/>
                  </a:ext>
                </a:extLst>
              </a:tr>
              <a:tr h="598143">
                <a:tc vMerge="1">
                  <a:txBody>
                    <a:bodyPr/>
                    <a:lstStyle/>
                    <a:p>
                      <a:endParaRPr lang="en-US"/>
                    </a:p>
                  </a:txBody>
                  <a:tcPr marL="0" marR="0" marT="0" marB="0">
                    <a:lnR w="12192">
                      <a:solidFill>
                        <a:srgbClr val="000000"/>
                      </a:solidFill>
                      <a:prstDash val="solid"/>
                    </a:lnR>
                    <a:lnT w="31733">
                      <a:solidFill>
                        <a:srgbClr val="2791A6"/>
                      </a:solidFill>
                      <a:prstDash val="solid"/>
                    </a:lnT>
                  </a:tcPr>
                </a:tc>
                <a:tc gridSpan="3">
                  <a:txBody>
                    <a:bodyPr/>
                    <a:lstStyle/>
                    <a:p>
                      <a:pPr marL="82550" marR="79375" indent="0">
                        <a:lnSpc>
                          <a:spcPct val="122000"/>
                        </a:lnSpc>
                        <a:spcBef>
                          <a:spcPts val="200"/>
                        </a:spcBef>
                      </a:pPr>
                      <a:r>
                        <a:rPr sz="1000" spc="0" baseline="0" dirty="0">
                          <a:latin typeface="Arial" panose="020B0604020202020204"/>
                          <a:cs typeface="Arial" panose="020B0604020202020204"/>
                        </a:rPr>
                        <a:t>Convido os alunos a justificar suas ideias e opiniões explicitamente, incluindo explicações detalhadas, oferecendo argumentos, contra-argumentos e/ou evidências.</a:t>
                      </a:r>
                    </a:p>
                  </a:txBody>
                  <a:tcPr marL="0" marR="0" marT="25400" marB="0">
                    <a:lnL w="12192">
                      <a:solidFill>
                        <a:srgbClr val="000000"/>
                      </a:solidFill>
                      <a:prstDash val="solid"/>
                    </a:lnL>
                    <a:lnR w="12192">
                      <a:solidFill>
                        <a:srgbClr val="000000"/>
                      </a:solidFill>
                      <a:prstDash val="solid"/>
                    </a:lnR>
                    <a:lnT w="12191">
                      <a:solidFill>
                        <a:srgbClr val="000000"/>
                      </a:solidFill>
                      <a:prstDash val="solid"/>
                    </a:lnT>
                    <a:lnB w="12192">
                      <a:solidFill>
                        <a:srgbClr val="000000"/>
                      </a:solidFill>
                      <a:prstDash val="solid"/>
                    </a:lnB>
                  </a:tcPr>
                </a:tc>
                <a:tc hMerge="1">
                  <a:txBody>
                    <a:bodyPr/>
                    <a:lstStyle/>
                    <a:p>
                      <a:endParaRPr lang="en-US"/>
                    </a:p>
                  </a:txBody>
                  <a:tcPr marL="0" marR="0" marT="0" marB="0"/>
                </a:tc>
                <a:tc hMerge="1">
                  <a:txBody>
                    <a:bodyPr/>
                    <a:lstStyle/>
                    <a:p>
                      <a:endParaRPr lang="en-US"/>
                    </a:p>
                  </a:txBody>
                  <a:tcPr marL="0" marR="0" marT="0" marB="0"/>
                </a:tc>
                <a:tc>
                  <a:txBody>
                    <a:bodyPr/>
                    <a:lstStyle/>
                    <a:p>
                      <a:endParaRPr lang="en-GB"/>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1"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a:txBody>
                    <a:bodyPr/>
                    <a:lstStyle/>
                    <a:p>
                      <a:endParaRPr lang="en-GB"/>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1"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a:txBody>
                    <a:bodyPr/>
                    <a:lstStyle/>
                    <a:p>
                      <a:endParaRPr lang="en-GB"/>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1"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a:txBody>
                    <a:bodyPr/>
                    <a:lstStyle/>
                    <a:p>
                      <a:endParaRPr lang="en-GB"/>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1"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a:txBody>
                    <a:bodyPr/>
                    <a:lstStyle/>
                    <a:p>
                      <a:endParaRPr lang="en-GB"/>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1"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a:txBody>
                    <a:bodyPr/>
                    <a:lstStyle/>
                    <a:p>
                      <a:endParaRPr lang="en-GB"/>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1"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vMerge="1">
                  <a:txBody>
                    <a:bodyPr/>
                    <a:lstStyle/>
                    <a:p>
                      <a:endParaRPr lang="en-US"/>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12"/>
                  </a:ext>
                </a:extLst>
              </a:tr>
              <a:tr h="395907">
                <a:tc vMerge="1">
                  <a:txBody>
                    <a:bodyPr/>
                    <a:lstStyle/>
                    <a:p>
                      <a:endParaRPr lang="en-US"/>
                    </a:p>
                  </a:txBody>
                  <a:tcPr marL="0" marR="0" marT="0" marB="0">
                    <a:lnR w="12192">
                      <a:solidFill>
                        <a:srgbClr val="000000"/>
                      </a:solidFill>
                      <a:prstDash val="solid"/>
                    </a:lnR>
                    <a:lnT w="31733">
                      <a:solidFill>
                        <a:srgbClr val="2791A6"/>
                      </a:solidFill>
                      <a:prstDash val="solid"/>
                    </a:lnT>
                  </a:tcPr>
                </a:tc>
                <a:tc gridSpan="3">
                  <a:txBody>
                    <a:bodyPr/>
                    <a:lstStyle/>
                    <a:p>
                      <a:pPr marL="57785">
                        <a:lnSpc>
                          <a:spcPct val="100000"/>
                        </a:lnSpc>
                        <a:spcBef>
                          <a:spcPts val="460"/>
                        </a:spcBef>
                      </a:pPr>
                      <a:r>
                        <a:rPr sz="1000" spc="0" baseline="0" dirty="0">
                          <a:latin typeface="Arial" panose="020B0604020202020204"/>
                          <a:cs typeface="Arial" panose="020B0604020202020204"/>
                        </a:rPr>
                        <a:t>Convido os alunos a desafiar, questionar e avaliar criticamente as ideias uns dos outros de maneira respeitosa.</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hMerge="1">
                  <a:txBody>
                    <a:bodyPr/>
                    <a:lstStyle/>
                    <a:p>
                      <a:endParaRPr lang="en-US"/>
                    </a:p>
                  </a:txBody>
                  <a:tcPr marL="0" marR="0" marT="0" marB="0"/>
                </a:tc>
                <a:tc hMerge="1">
                  <a:txBody>
                    <a:bodyPr/>
                    <a:lstStyle/>
                    <a:p>
                      <a:endParaRPr lang="en-US"/>
                    </a:p>
                  </a:txBody>
                  <a:tcPr marL="0" marR="0" marT="0" marB="0"/>
                </a:tc>
                <a:tc>
                  <a:txBody>
                    <a:bodyPr/>
                    <a:lstStyle/>
                    <a:p>
                      <a:endParaRPr lang="en-GB"/>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a:txBody>
                    <a:bodyPr/>
                    <a:lstStyle/>
                    <a:p>
                      <a:endParaRPr lang="en-GB"/>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a:txBody>
                    <a:bodyPr/>
                    <a:lstStyle/>
                    <a:p>
                      <a:endParaRPr lang="en-GB"/>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a:txBody>
                    <a:bodyPr/>
                    <a:lstStyle/>
                    <a:p>
                      <a:endParaRPr lang="en-GB"/>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a:txBody>
                    <a:bodyPr/>
                    <a:lstStyle/>
                    <a:p>
                      <a:endParaRPr lang="en-GB"/>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a:txBody>
                    <a:bodyPr/>
                    <a:lstStyle/>
                    <a:p>
                      <a:endParaRPr lang="en-GB"/>
                    </a:p>
                  </a:txBody>
                  <a:tcPr marL="0" marR="0" marT="0"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2" cap="flat" cmpd="sng" algn="ctr">
                      <a:solidFill>
                        <a:srgbClr val="000000"/>
                      </a:solidFill>
                      <a:prstDash val="solid"/>
                      <a:round/>
                      <a:headEnd type="none" w="med" len="med"/>
                      <a:tailEnd type="none" w="med" len="med"/>
                    </a:lnB>
                  </a:tcPr>
                </a:tc>
                <a:tc vMerge="1">
                  <a:txBody>
                    <a:bodyPr/>
                    <a:lstStyle/>
                    <a:p>
                      <a:endParaRPr lang="en-US"/>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13"/>
                  </a:ext>
                </a:extLst>
              </a:tr>
              <a:tr h="373193">
                <a:tc vMerge="1">
                  <a:txBody>
                    <a:bodyPr/>
                    <a:lstStyle/>
                    <a:p>
                      <a:endParaRPr lang="en-US"/>
                    </a:p>
                  </a:txBody>
                  <a:tcPr marL="0" marR="0" marT="0" marB="0">
                    <a:lnR w="12192">
                      <a:solidFill>
                        <a:srgbClr val="000000"/>
                      </a:solidFill>
                      <a:prstDash val="solid"/>
                    </a:lnR>
                    <a:lnT w="31733">
                      <a:solidFill>
                        <a:srgbClr val="2791A6"/>
                      </a:solidFill>
                      <a:prstDash val="solid"/>
                    </a:lnT>
                  </a:tcPr>
                </a:tc>
                <a:tc gridSpan="3">
                  <a:txBody>
                    <a:bodyPr/>
                    <a:lstStyle/>
                    <a:p>
                      <a:pPr marR="619760" indent="0" algn="l" eaLnBrk="1" fontAlgn="auto" latinLnBrk="0" hangingPunct="1">
                        <a:lnSpc>
                          <a:spcPts val="530"/>
                        </a:lnSpc>
                        <a:spcBef>
                          <a:spcPts val="600"/>
                        </a:spcBef>
                      </a:pPr>
                      <a:endParaRPr sz="1000" spc="0" baseline="0" dirty="0">
                        <a:latin typeface="Arial" panose="020B0604020202020204"/>
                        <a:cs typeface="Arial" panose="020B0604020202020204"/>
                      </a:endParaRPr>
                    </a:p>
                    <a:p>
                      <a:pPr marL="90488" marR="619760" indent="0" algn="l" eaLnBrk="1" fontAlgn="auto" latinLnBrk="0" hangingPunct="1">
                        <a:lnSpc>
                          <a:spcPct val="100000"/>
                        </a:lnSpc>
                        <a:spcBef>
                          <a:spcPts val="600"/>
                        </a:spcBef>
                        <a:tabLst/>
                      </a:pPr>
                      <a:r>
                        <a:rPr sz="1000" spc="0" baseline="0" dirty="0">
                          <a:latin typeface="Arial" panose="020B0604020202020204"/>
                          <a:cs typeface="Arial" panose="020B0604020202020204"/>
                        </a:rPr>
                        <a:t>Avaliação Agregada da Dimensão B: Convidando as </a:t>
                      </a:r>
                      <a:r>
                        <a:rPr sz="1000" spc="0" baseline="0" dirty="0" err="1">
                          <a:latin typeface="Arial" panose="020B0604020202020204"/>
                          <a:cs typeface="Arial" panose="020B0604020202020204"/>
                        </a:rPr>
                        <a:t>Contribuições</a:t>
                      </a:r>
                      <a:r>
                        <a:rPr sz="1000" spc="0" baseline="0" dirty="0">
                          <a:latin typeface="Arial" panose="020B0604020202020204"/>
                          <a:cs typeface="Arial" panose="020B0604020202020204"/>
                        </a:rPr>
                        <a:t> dos</a:t>
                      </a:r>
                      <a:r>
                        <a:rPr lang="en-US" sz="1000" spc="0" baseline="0" dirty="0">
                          <a:latin typeface="Arial" panose="020B0604020202020204"/>
                          <a:cs typeface="Arial" panose="020B0604020202020204"/>
                        </a:rPr>
                        <a:t> </a:t>
                      </a:r>
                      <a:r>
                        <a:rPr lang="en-US" sz="1000" spc="0" baseline="0" dirty="0" err="1">
                          <a:latin typeface="Arial" panose="020B0604020202020204"/>
                          <a:cs typeface="Arial" panose="020B0604020202020204"/>
                        </a:rPr>
                        <a:t>A</a:t>
                      </a:r>
                      <a:r>
                        <a:rPr sz="1000" spc="0" baseline="0" dirty="0" err="1">
                          <a:latin typeface="Arial" panose="020B0604020202020204"/>
                          <a:cs typeface="Arial" panose="020B0604020202020204"/>
                        </a:rPr>
                        <a:t>lunos</a:t>
                      </a:r>
                      <a:r>
                        <a:rPr sz="1000" spc="0" baseline="0" dirty="0">
                          <a:latin typeface="Arial" panose="020B0604020202020204"/>
                          <a:cs typeface="Arial" panose="020B0604020202020204"/>
                        </a:rPr>
                        <a:t> (some </a:t>
                      </a:r>
                      <a:r>
                        <a:rPr sz="1000" spc="0" baseline="0" dirty="0" err="1">
                          <a:latin typeface="Arial" panose="020B0604020202020204"/>
                          <a:cs typeface="Arial" panose="020B0604020202020204"/>
                        </a:rPr>
                        <a:t>suas</a:t>
                      </a:r>
                      <a:r>
                        <a:rPr lang="en-US" sz="1000" spc="0" baseline="0" dirty="0">
                          <a:latin typeface="Arial" panose="020B0604020202020204"/>
                          <a:cs typeface="Arial" panose="020B0604020202020204"/>
                        </a:rPr>
                        <a:t> </a:t>
                      </a:r>
                      <a:r>
                        <a:rPr sz="1000" spc="0" baseline="0" dirty="0">
                          <a:latin typeface="Arial" panose="020B0604020202020204"/>
                          <a:cs typeface="Arial" panose="020B0604020202020204"/>
                        </a:rPr>
                        <a:t> </a:t>
                      </a:r>
                      <a:r>
                        <a:rPr sz="1000" spc="0" baseline="0" dirty="0" err="1">
                          <a:latin typeface="Arial" panose="020B0604020202020204"/>
                          <a:cs typeface="Arial" panose="020B0604020202020204"/>
                        </a:rPr>
                        <a:t>classificações</a:t>
                      </a:r>
                      <a:r>
                        <a:rPr sz="1000" spc="0" baseline="0" dirty="0">
                          <a:latin typeface="Arial" panose="020B0604020202020204"/>
                          <a:cs typeface="Arial" panose="020B0604020202020204"/>
                        </a:rPr>
                        <a:t>)</a:t>
                      </a: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7175">
                      <a:solidFill>
                        <a:srgbClr val="000000"/>
                      </a:solidFill>
                      <a:prstDash val="solid"/>
                    </a:lnB>
                    <a:solidFill>
                      <a:srgbClr val="EFEFEF"/>
                    </a:solidFill>
                  </a:tcPr>
                </a:tc>
                <a:tc hMerge="1">
                  <a:txBody>
                    <a:bodyPr/>
                    <a:lstStyle/>
                    <a:p>
                      <a:endParaRPr lang="en-US"/>
                    </a:p>
                  </a:txBody>
                  <a:tcPr marL="0" marR="0" marT="0" marB="0"/>
                </a:tc>
                <a:tc hMerge="1">
                  <a:txBody>
                    <a:bodyPr/>
                    <a:lstStyle/>
                    <a:p>
                      <a:endParaRPr lang="en-US"/>
                    </a:p>
                  </a:txBody>
                  <a:tcPr marL="0" marR="0" marT="0" marB="0"/>
                </a:tc>
                <a:tc gridSpan="6">
                  <a:txBody>
                    <a:bodyPr/>
                    <a:lstStyle/>
                    <a:p>
                      <a:pPr marR="43180" algn="ctr">
                        <a:lnSpc>
                          <a:spcPct val="100000"/>
                        </a:lnSpc>
                        <a:spcBef>
                          <a:spcPts val="460"/>
                        </a:spcBef>
                      </a:pPr>
                      <a:r>
                        <a:rPr sz="1000" spc="0" baseline="0" dirty="0">
                          <a:latin typeface="Arial" panose="020B0604020202020204"/>
                          <a:cs typeface="Arial" panose="020B0604020202020204"/>
                        </a:rPr>
                        <a:t>/ 24</a:t>
                      </a:r>
                    </a:p>
                  </a:txBody>
                  <a:tcPr marL="0" marR="0" marT="58419" marB="0">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7175">
                      <a:solidFill>
                        <a:srgbClr val="000000"/>
                      </a:solidFill>
                      <a:prstDash val="solid"/>
                    </a:lnB>
                    <a:solidFill>
                      <a:srgbClr val="EFEFEF"/>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vMerge="1">
                  <a:txBody>
                    <a:bodyPr/>
                    <a:lstStyle/>
                    <a:p>
                      <a:endParaRPr lang="en-US"/>
                    </a:p>
                  </a:txBody>
                  <a:tcPr marL="0" marR="0" marT="0" marB="0">
                    <a:lnL w="12192">
                      <a:solidFill>
                        <a:srgbClr val="000000"/>
                      </a:solidFill>
                      <a:prstDash val="solid"/>
                    </a:lnL>
                    <a:lnT w="31733">
                      <a:solidFill>
                        <a:srgbClr val="2791A6"/>
                      </a:solidFill>
                      <a:prstDash val="solid"/>
                    </a:lnT>
                  </a:tcPr>
                </a:tc>
                <a:extLst>
                  <a:ext uri="{0D108BD9-81ED-4DB2-BD59-A6C34878D82A}">
                    <a16:rowId xmlns:a16="http://schemas.microsoft.com/office/drawing/2014/main" val="10014"/>
                  </a:ext>
                </a:extLst>
              </a:tr>
            </a:tbl>
          </a:graphicData>
        </a:graphic>
      </p:graphicFrame>
      <p:sp>
        <p:nvSpPr>
          <p:cNvPr id="4" name="object 4"/>
          <p:cNvSpPr/>
          <p:nvPr/>
        </p:nvSpPr>
        <p:spPr>
          <a:xfrm>
            <a:off x="488953" y="1266825"/>
            <a:ext cx="209547" cy="209547"/>
          </a:xfrm>
          <a:prstGeom prst="rect">
            <a:avLst/>
          </a:prstGeom>
          <a:blipFill>
            <a:blip r:embed="rId4" cstate="print"/>
            <a:stretch>
              <a:fillRect/>
            </a:stretch>
          </a:blipFill>
        </p:spPr>
        <p:txBody>
          <a:bodyPr wrap="square" lIns="0" tIns="0" rIns="0" bIns="0" rtlCol="0"/>
          <a:lstStyle/>
          <a:p>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796205666"/>
              </p:ext>
            </p:extLst>
          </p:nvPr>
        </p:nvGraphicFramePr>
        <p:xfrm>
          <a:off x="393072" y="463176"/>
          <a:ext cx="9296396" cy="5263890"/>
        </p:xfrm>
        <a:graphic>
          <a:graphicData uri="http://schemas.openxmlformats.org/drawingml/2006/table">
            <a:tbl>
              <a:tblPr firstRow="1" bandRow="1">
                <a:tableStyleId>{2D5ABB26-0587-4C30-8999-92F81FD0307C}</a:tableStyleId>
              </a:tblPr>
              <a:tblGrid>
                <a:gridCol w="6266687">
                  <a:extLst>
                    <a:ext uri="{9D8B030D-6E8A-4147-A177-3AD203B41FA5}">
                      <a16:colId xmlns:a16="http://schemas.microsoft.com/office/drawing/2014/main" val="20000"/>
                    </a:ext>
                  </a:extLst>
                </a:gridCol>
                <a:gridCol w="496824">
                  <a:extLst>
                    <a:ext uri="{9D8B030D-6E8A-4147-A177-3AD203B41FA5}">
                      <a16:colId xmlns:a16="http://schemas.microsoft.com/office/drawing/2014/main" val="20001"/>
                    </a:ext>
                  </a:extLst>
                </a:gridCol>
                <a:gridCol w="472440">
                  <a:extLst>
                    <a:ext uri="{9D8B030D-6E8A-4147-A177-3AD203B41FA5}">
                      <a16:colId xmlns:a16="http://schemas.microsoft.com/office/drawing/2014/main" val="20002"/>
                    </a:ext>
                  </a:extLst>
                </a:gridCol>
                <a:gridCol w="496822">
                  <a:extLst>
                    <a:ext uri="{9D8B030D-6E8A-4147-A177-3AD203B41FA5}">
                      <a16:colId xmlns:a16="http://schemas.microsoft.com/office/drawing/2014/main" val="20003"/>
                    </a:ext>
                  </a:extLst>
                </a:gridCol>
                <a:gridCol w="518159">
                  <a:extLst>
                    <a:ext uri="{9D8B030D-6E8A-4147-A177-3AD203B41FA5}">
                      <a16:colId xmlns:a16="http://schemas.microsoft.com/office/drawing/2014/main" val="20004"/>
                    </a:ext>
                  </a:extLst>
                </a:gridCol>
                <a:gridCol w="548640">
                  <a:extLst>
                    <a:ext uri="{9D8B030D-6E8A-4147-A177-3AD203B41FA5}">
                      <a16:colId xmlns:a16="http://schemas.microsoft.com/office/drawing/2014/main" val="20005"/>
                    </a:ext>
                  </a:extLst>
                </a:gridCol>
                <a:gridCol w="496824">
                  <a:extLst>
                    <a:ext uri="{9D8B030D-6E8A-4147-A177-3AD203B41FA5}">
                      <a16:colId xmlns:a16="http://schemas.microsoft.com/office/drawing/2014/main" val="20006"/>
                    </a:ext>
                  </a:extLst>
                </a:gridCol>
              </a:tblGrid>
              <a:tr h="338327">
                <a:tc gridSpan="7">
                  <a:txBody>
                    <a:bodyPr/>
                    <a:lstStyle/>
                    <a:p>
                      <a:pPr marL="227330" algn="ctr">
                        <a:lnSpc>
                          <a:spcPct val="100000"/>
                        </a:lnSpc>
                        <a:spcBef>
                          <a:spcPts val="460"/>
                        </a:spcBef>
                      </a:pPr>
                      <a:r>
                        <a:rPr sz="1000" spc="0" baseline="0" dirty="0">
                          <a:latin typeface="Arial" panose="020B0604020202020204"/>
                          <a:cs typeface="Arial" panose="020B0604020202020204"/>
                        </a:rPr>
                        <a:t>Dimensão C: Participação Dialógica</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CCCCCC"/>
                    </a:solidFill>
                  </a:tcPr>
                </a:tc>
                <a:tc hMerge="1">
                  <a:txBody>
                    <a:bodyPr/>
                    <a:lstStyle/>
                    <a:p>
                      <a:endParaRPr lang="en-US"/>
                    </a:p>
                  </a:txBody>
                  <a:tcPr marL="0" marR="0" marT="0" marB="0"/>
                </a:tc>
                <a:tc hMerge="1">
                  <a:txBody>
                    <a:bodyPr/>
                    <a:lstStyle/>
                    <a:p>
                      <a:endParaRPr lang="en-US"/>
                    </a:p>
                  </a:txBody>
                  <a:tcPr marL="0" marR="0" marT="0" marB="0"/>
                </a:tc>
                <a:tc hMerge="1">
                  <a:txBody>
                    <a:bodyPr/>
                    <a:lstStyle/>
                    <a:p>
                      <a:endParaRPr lang="en-US"/>
                    </a:p>
                  </a:txBody>
                  <a:tcPr marL="0" marR="0" marT="0" marB="0"/>
                </a:tc>
                <a:tc hMerge="1">
                  <a:txBody>
                    <a:bodyPr/>
                    <a:lstStyle/>
                    <a:p>
                      <a:endParaRPr lang="en-US"/>
                    </a:p>
                  </a:txBody>
                  <a:tcPr marL="0" marR="0" marT="0" marB="0"/>
                </a:tc>
                <a:tc hMerge="1">
                  <a:txBody>
                    <a:bodyPr/>
                    <a:lstStyle/>
                    <a:p>
                      <a:endParaRPr lang="en-US"/>
                    </a:p>
                  </a:txBody>
                  <a:tcPr marL="0" marR="0" marT="0" marB="0"/>
                </a:tc>
                <a:tc hMerge="1">
                  <a:txBody>
                    <a:bodyPr/>
                    <a:lstStyle/>
                    <a:p>
                      <a:endParaRPr lang="en-US"/>
                    </a:p>
                  </a:txBody>
                  <a:tcPr marL="0" marR="0" marT="0" marB="0"/>
                </a:tc>
                <a:extLst>
                  <a:ext uri="{0D108BD9-81ED-4DB2-BD59-A6C34878D82A}">
                    <a16:rowId xmlns:a16="http://schemas.microsoft.com/office/drawing/2014/main" val="10000"/>
                  </a:ext>
                </a:extLst>
              </a:tr>
              <a:tr h="435864">
                <a:tc>
                  <a:txBody>
                    <a:bodyPr/>
                    <a:lstStyle/>
                    <a:p>
                      <a:endParaRPr sz="1000" spc="0" baseline="0" dirty="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algn="ctr">
                        <a:lnSpc>
                          <a:spcPct val="100000"/>
                        </a:lnSpc>
                        <a:spcBef>
                          <a:spcPts val="460"/>
                        </a:spcBef>
                      </a:pPr>
                      <a:r>
                        <a:rPr sz="1000" spc="0" baseline="0" dirty="0">
                          <a:latin typeface="Arial" panose="020B0604020202020204"/>
                          <a:cs typeface="Arial" panose="020B0604020202020204"/>
                        </a:rPr>
                        <a:t>(1)</a:t>
                      </a:r>
                      <a:endParaRPr sz="1000" spc="0" baseline="0">
                        <a:latin typeface="Arial" panose="020B0604020202020204"/>
                        <a:cs typeface="Arial" panose="020B0604020202020204"/>
                      </a:endParaRP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1905" algn="ctr">
                        <a:lnSpc>
                          <a:spcPct val="100000"/>
                        </a:lnSpc>
                        <a:spcBef>
                          <a:spcPts val="460"/>
                        </a:spcBef>
                      </a:pPr>
                      <a:r>
                        <a:rPr sz="1000" spc="0" baseline="0" dirty="0">
                          <a:latin typeface="Arial" panose="020B0604020202020204"/>
                          <a:cs typeface="Arial" panose="020B0604020202020204"/>
                        </a:rPr>
                        <a:t>(2)</a:t>
                      </a:r>
                      <a:endParaRPr sz="1000" spc="0" baseline="0">
                        <a:latin typeface="Arial" panose="020B0604020202020204"/>
                        <a:cs typeface="Arial" panose="020B0604020202020204"/>
                      </a:endParaRP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1905" algn="ctr">
                        <a:lnSpc>
                          <a:spcPct val="100000"/>
                        </a:lnSpc>
                        <a:spcBef>
                          <a:spcPts val="460"/>
                        </a:spcBef>
                      </a:pPr>
                      <a:r>
                        <a:rPr sz="1000" spc="0" baseline="0" dirty="0">
                          <a:latin typeface="Arial" panose="020B0604020202020204"/>
                          <a:cs typeface="Arial" panose="020B0604020202020204"/>
                        </a:rPr>
                        <a:t>(3)</a:t>
                      </a:r>
                      <a:endParaRPr sz="1000" spc="0" baseline="0">
                        <a:latin typeface="Arial" panose="020B0604020202020204"/>
                        <a:cs typeface="Arial" panose="020B0604020202020204"/>
                      </a:endParaRP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635" algn="ctr">
                        <a:lnSpc>
                          <a:spcPct val="100000"/>
                        </a:lnSpc>
                        <a:spcBef>
                          <a:spcPts val="460"/>
                        </a:spcBef>
                      </a:pPr>
                      <a:r>
                        <a:rPr sz="1000" spc="0" baseline="0" dirty="0">
                          <a:latin typeface="Arial" panose="020B0604020202020204"/>
                          <a:cs typeface="Arial" panose="020B0604020202020204"/>
                        </a:rPr>
                        <a:t>(4)</a:t>
                      </a:r>
                      <a:endParaRPr sz="1000" spc="0" baseline="0">
                        <a:latin typeface="Arial" panose="020B0604020202020204"/>
                        <a:cs typeface="Arial" panose="020B0604020202020204"/>
                      </a:endParaRP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1905" algn="ctr">
                        <a:lnSpc>
                          <a:spcPct val="100000"/>
                        </a:lnSpc>
                        <a:spcBef>
                          <a:spcPts val="460"/>
                        </a:spcBef>
                      </a:pPr>
                      <a:r>
                        <a:rPr sz="1000" spc="0" baseline="0" dirty="0">
                          <a:latin typeface="Arial" panose="020B0604020202020204"/>
                          <a:cs typeface="Arial" panose="020B0604020202020204"/>
                        </a:rPr>
                        <a:t>(5)</a:t>
                      </a:r>
                      <a:endParaRPr sz="1000" spc="0" baseline="0">
                        <a:latin typeface="Arial" panose="020B0604020202020204"/>
                        <a:cs typeface="Arial" panose="020B0604020202020204"/>
                      </a:endParaRP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algn="ctr">
                        <a:lnSpc>
                          <a:spcPct val="100000"/>
                        </a:lnSpc>
                        <a:spcBef>
                          <a:spcPts val="460"/>
                        </a:spcBef>
                      </a:pPr>
                      <a:r>
                        <a:rPr sz="1000" spc="0" baseline="0" dirty="0">
                          <a:latin typeface="Arial" panose="020B0604020202020204"/>
                          <a:cs typeface="Arial" panose="020B0604020202020204"/>
                        </a:rPr>
                        <a:t>(6)</a:t>
                      </a:r>
                      <a:endParaRPr sz="1000" spc="0" baseline="0">
                        <a:latin typeface="Arial" panose="020B0604020202020204"/>
                        <a:cs typeface="Arial" panose="020B0604020202020204"/>
                      </a:endParaRP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1"/>
                  </a:ext>
                </a:extLst>
              </a:tr>
              <a:tr h="768096">
                <a:tc>
                  <a:txBody>
                    <a:bodyPr/>
                    <a:lstStyle/>
                    <a:p>
                      <a:pPr marL="82550" marR="107315" indent="0">
                        <a:lnSpc>
                          <a:spcPct val="120000"/>
                        </a:lnSpc>
                        <a:spcBef>
                          <a:spcPts val="225"/>
                        </a:spcBef>
                      </a:pPr>
                      <a:r>
                        <a:rPr sz="1000" spc="0" baseline="0" dirty="0">
                          <a:latin typeface="Arial" panose="020B0604020202020204"/>
                          <a:cs typeface="Arial" panose="020B0604020202020204"/>
                        </a:rPr>
                        <a:t>Enfatizar a importância do diálogo intencional para a aprendizagem dos meus alunos (por exemplo, comentando sobre como os alunos podem resolver um problema colaborativamente através de uma conversa produtiva ou por meio da reflexão sobre o diálogo no final de uma aula)</a:t>
                      </a:r>
                    </a:p>
                  </a:txBody>
                  <a:tcPr marL="0" marR="0" marT="28575"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2"/>
                  </a:ext>
                </a:extLst>
              </a:tr>
              <a:tr h="399287">
                <a:tc>
                  <a:txBody>
                    <a:bodyPr/>
                    <a:lstStyle/>
                    <a:p>
                      <a:pPr marL="57785">
                        <a:lnSpc>
                          <a:spcPct val="100000"/>
                        </a:lnSpc>
                        <a:spcBef>
                          <a:spcPts val="460"/>
                        </a:spcBef>
                      </a:pPr>
                      <a:r>
                        <a:rPr sz="1000" spc="0" baseline="0" dirty="0">
                          <a:latin typeface="Arial" panose="020B0604020202020204"/>
                          <a:cs typeface="Arial" panose="020B0604020202020204"/>
                        </a:rPr>
                        <a:t>Demonstrar abertura para mudar minha opinião quando os alunos trazem novas ideias ou argumentos</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3"/>
                  </a:ext>
                </a:extLst>
              </a:tr>
              <a:tr h="432816">
                <a:tc>
                  <a:txBody>
                    <a:bodyPr/>
                    <a:lstStyle/>
                    <a:p>
                      <a:pPr marL="57785">
                        <a:lnSpc>
                          <a:spcPct val="100000"/>
                        </a:lnSpc>
                        <a:spcBef>
                          <a:spcPts val="460"/>
                        </a:spcBef>
                      </a:pPr>
                      <a:r>
                        <a:rPr sz="1000" spc="0" baseline="0" dirty="0">
                          <a:latin typeface="Arial" panose="020B0604020202020204"/>
                          <a:cs typeface="Arial" panose="020B0604020202020204"/>
                        </a:rPr>
                        <a:t>Criar uma atmosfera de confiança para que os alunos se sintam à vontade para correr riscos ou tentar algo novo</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4"/>
                  </a:ext>
                </a:extLst>
              </a:tr>
              <a:tr h="402335">
                <a:tc>
                  <a:txBody>
                    <a:bodyPr/>
                    <a:lstStyle/>
                    <a:p>
                      <a:pPr marL="57785">
                        <a:lnSpc>
                          <a:spcPct val="100000"/>
                        </a:lnSpc>
                        <a:spcBef>
                          <a:spcPts val="465"/>
                        </a:spcBef>
                      </a:pPr>
                      <a:r>
                        <a:rPr sz="1000" spc="0" baseline="0" dirty="0">
                          <a:latin typeface="Arial" panose="020B0604020202020204"/>
                          <a:cs typeface="Arial" panose="020B0604020202020204"/>
                        </a:rPr>
                        <a:t>Incentivar os alunos a criar e usar conjuntamente regras para a fala</a:t>
                      </a:r>
                    </a:p>
                  </a:txBody>
                  <a:tcPr marL="0" marR="0" marT="5905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5"/>
                  </a:ext>
                </a:extLst>
              </a:tr>
              <a:tr h="399288">
                <a:tc>
                  <a:txBody>
                    <a:bodyPr/>
                    <a:lstStyle/>
                    <a:p>
                      <a:pPr marL="57785">
                        <a:lnSpc>
                          <a:spcPct val="100000"/>
                        </a:lnSpc>
                        <a:spcBef>
                          <a:spcPts val="460"/>
                        </a:spcBef>
                      </a:pPr>
                      <a:r>
                        <a:rPr sz="1000" spc="0" baseline="0" dirty="0">
                          <a:latin typeface="Arial" panose="020B0604020202020204"/>
                          <a:cs typeface="Arial" panose="020B0604020202020204"/>
                        </a:rPr>
                        <a:t>Incluir um diálogo produtivo nas diferentes fases da aula</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6"/>
                  </a:ext>
                </a:extLst>
              </a:tr>
              <a:tr h="399287">
                <a:tc>
                  <a:txBody>
                    <a:bodyPr/>
                    <a:lstStyle/>
                    <a:p>
                      <a:pPr marL="57785">
                        <a:lnSpc>
                          <a:spcPct val="100000"/>
                        </a:lnSpc>
                        <a:spcBef>
                          <a:spcPts val="460"/>
                        </a:spcBef>
                      </a:pPr>
                      <a:r>
                        <a:rPr lang="pt-BR" sz="1000" spc="0" baseline="0">
                          <a:latin typeface="Arial" panose="020B0604020202020204"/>
                          <a:cs typeface="Arial" panose="020B0604020202020204"/>
                        </a:rPr>
                        <a:t>Desenvolver o diálogo de forma progressiva, retomando a discussão em diferentes aulas.</a:t>
                      </a:r>
                      <a:endParaRPr sz="1000" spc="0" baseline="0" dirty="0">
                        <a:latin typeface="Arial" panose="020B0604020202020204"/>
                        <a:cs typeface="Arial" panose="020B0604020202020204"/>
                      </a:endParaRP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7"/>
                  </a:ext>
                </a:extLst>
              </a:tr>
              <a:tr h="402336">
                <a:tc>
                  <a:txBody>
                    <a:bodyPr/>
                    <a:lstStyle/>
                    <a:p>
                      <a:pPr marL="57785">
                        <a:lnSpc>
                          <a:spcPct val="100000"/>
                        </a:lnSpc>
                        <a:spcBef>
                          <a:spcPts val="465"/>
                        </a:spcBef>
                      </a:pPr>
                      <a:r>
                        <a:rPr sz="1000" spc="0" baseline="0" dirty="0">
                          <a:latin typeface="Arial" panose="020B0604020202020204"/>
                          <a:cs typeface="Arial" panose="020B0604020202020204"/>
                        </a:rPr>
                        <a:t>Convidar os alunos a refletirem sobre a qualidade e o sucesso do diálogo</a:t>
                      </a:r>
                    </a:p>
                  </a:txBody>
                  <a:tcPr marL="0" marR="0" marT="5905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8"/>
                  </a:ext>
                </a:extLst>
              </a:tr>
              <a:tr h="411479">
                <a:tc>
                  <a:txBody>
                    <a:bodyPr/>
                    <a:lstStyle/>
                    <a:p>
                      <a:pPr marL="57785">
                        <a:lnSpc>
                          <a:spcPct val="100000"/>
                        </a:lnSpc>
                        <a:spcBef>
                          <a:spcPts val="460"/>
                        </a:spcBef>
                      </a:pPr>
                      <a:r>
                        <a:rPr sz="1000" spc="0" baseline="0" dirty="0">
                          <a:latin typeface="Arial" panose="020B0604020202020204"/>
                          <a:cs typeface="Arial" panose="020B0604020202020204"/>
                        </a:rPr>
                        <a:t>Incentivar os alunos a demonstrar que estão ouvindo cuidadosamente as contribuições dos outros</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9"/>
                  </a:ext>
                </a:extLst>
              </a:tr>
              <a:tr h="435864">
                <a:tc>
                  <a:txBody>
                    <a:bodyPr/>
                    <a:lstStyle/>
                    <a:p>
                      <a:pPr marL="57785">
                        <a:lnSpc>
                          <a:spcPct val="100000"/>
                        </a:lnSpc>
                        <a:spcBef>
                          <a:spcPts val="465"/>
                        </a:spcBef>
                      </a:pPr>
                      <a:r>
                        <a:rPr sz="1000" spc="0" baseline="0" dirty="0">
                          <a:latin typeface="Arial" panose="020B0604020202020204"/>
                          <a:cs typeface="Arial" panose="020B0604020202020204"/>
                        </a:rPr>
                        <a:t>Incentivar explicitamente os alunos a fazerem suas próprias perguntas</a:t>
                      </a:r>
                    </a:p>
                  </a:txBody>
                  <a:tcPr marL="0" marR="0" marT="59054"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dirty="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dirty="0">
                        <a:latin typeface="Arial" panose="020B0604020202020204"/>
                        <a:cs typeface="Arial" panose="020B0604020202020204"/>
                      </a:endParaRPr>
                    </a:p>
                  </a:txBody>
                  <a:tcPr marL="0" marR="0" marT="0"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10"/>
                  </a:ext>
                </a:extLst>
              </a:tr>
              <a:tr h="438911">
                <a:tc>
                  <a:txBody>
                    <a:bodyPr/>
                    <a:lstStyle/>
                    <a:p>
                      <a:pPr marL="286385">
                        <a:lnSpc>
                          <a:spcPct val="100000"/>
                        </a:lnSpc>
                        <a:spcBef>
                          <a:spcPts val="460"/>
                        </a:spcBef>
                      </a:pPr>
                      <a:r>
                        <a:rPr sz="1000" spc="0" baseline="0" dirty="0">
                          <a:latin typeface="Arial" panose="020B0604020202020204"/>
                          <a:cs typeface="Arial" panose="020B0604020202020204"/>
                        </a:rPr>
                        <a:t>Classificação Agregada C. Participação Dialógica (some suas classificações)</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EFEFEF"/>
                    </a:solidFill>
                  </a:tcPr>
                </a:tc>
                <a:tc gridSpan="6">
                  <a:txBody>
                    <a:bodyPr/>
                    <a:lstStyle/>
                    <a:p>
                      <a:pPr marL="60960" algn="ctr">
                        <a:lnSpc>
                          <a:spcPct val="100000"/>
                        </a:lnSpc>
                        <a:spcBef>
                          <a:spcPts val="460"/>
                        </a:spcBef>
                      </a:pPr>
                      <a:r>
                        <a:rPr sz="1000" spc="0" baseline="0" dirty="0">
                          <a:latin typeface="Arial" panose="020B0604020202020204"/>
                          <a:cs typeface="Arial" panose="020B0604020202020204"/>
                        </a:rPr>
                        <a:t>/ 54</a:t>
                      </a:r>
                    </a:p>
                  </a:txBody>
                  <a:tcPr marL="0" marR="0" marT="58419" marB="0">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EFEFEF"/>
                    </a:solidFill>
                  </a:tcPr>
                </a:tc>
                <a:tc hMerge="1">
                  <a:txBody>
                    <a:bodyPr/>
                    <a:lstStyle/>
                    <a:p>
                      <a:endParaRPr lang="en-US"/>
                    </a:p>
                  </a:txBody>
                  <a:tcPr marL="0" marR="0" marT="0" marB="0"/>
                </a:tc>
                <a:tc hMerge="1">
                  <a:txBody>
                    <a:bodyPr/>
                    <a:lstStyle/>
                    <a:p>
                      <a:endParaRPr lang="en-US"/>
                    </a:p>
                  </a:txBody>
                  <a:tcPr marL="0" marR="0" marT="0" marB="0"/>
                </a:tc>
                <a:tc hMerge="1">
                  <a:txBody>
                    <a:bodyPr/>
                    <a:lstStyle/>
                    <a:p>
                      <a:endParaRPr lang="en-US"/>
                    </a:p>
                  </a:txBody>
                  <a:tcPr marL="0" marR="0" marT="0" marB="0"/>
                </a:tc>
                <a:tc hMerge="1">
                  <a:txBody>
                    <a:bodyPr/>
                    <a:lstStyle/>
                    <a:p>
                      <a:endParaRPr lang="en-US"/>
                    </a:p>
                  </a:txBody>
                  <a:tcPr marL="0" marR="0" marT="0" marB="0"/>
                </a:tc>
                <a:tc hMerge="1">
                  <a:txBody>
                    <a:bodyPr/>
                    <a:lstStyle/>
                    <a:p>
                      <a:endParaRPr lang="en-US"/>
                    </a:p>
                  </a:txBody>
                  <a:tcPr marL="0" marR="0" marT="0" marB="0"/>
                </a:tc>
                <a:extLst>
                  <a:ext uri="{0D108BD9-81ED-4DB2-BD59-A6C34878D82A}">
                    <a16:rowId xmlns:a16="http://schemas.microsoft.com/office/drawing/2014/main" val="10011"/>
                  </a:ext>
                </a:extLst>
              </a:tr>
            </a:tbl>
          </a:graphicData>
        </a:graphic>
      </p:graphicFrame>
      <p:sp>
        <p:nvSpPr>
          <p:cNvPr id="3" name="object 3"/>
          <p:cNvSpPr txBox="1"/>
          <p:nvPr/>
        </p:nvSpPr>
        <p:spPr>
          <a:xfrm>
            <a:off x="393072" y="5901219"/>
            <a:ext cx="9525628" cy="1232535"/>
          </a:xfrm>
          <a:prstGeom prst="rect">
            <a:avLst/>
          </a:prstGeom>
          <a:ln w="31733">
            <a:solidFill>
              <a:srgbClr val="2791A6"/>
            </a:solidFill>
          </a:ln>
        </p:spPr>
        <p:txBody>
          <a:bodyPr vert="horz" wrap="square" lIns="0" tIns="76835" rIns="0" bIns="0" rtlCol="0">
            <a:spAutoFit/>
          </a:bodyPr>
          <a:lstStyle/>
          <a:p>
            <a:pPr marL="81280">
              <a:spcBef>
                <a:spcPts val="605"/>
              </a:spcBef>
            </a:pPr>
            <a:r>
              <a:rPr sz="1200" dirty="0">
                <a:latin typeface="Arial" panose="020B0604020202020204" pitchFamily="34" charset="0"/>
                <a:cs typeface="Arial" panose="020B0604020202020204" pitchFamily="34" charset="0"/>
              </a:rPr>
              <a:t>Existem mais dois Questionários de Ensino Dialógico. Estes se concentram na sua perspectiva e na perspectiva dos seus alunos de uma aula específica:</a:t>
            </a:r>
          </a:p>
          <a:p>
            <a:pPr marL="252730" indent="-171450">
              <a:spcBef>
                <a:spcPts val="605"/>
              </a:spcBef>
              <a:buFont typeface="Arial" panose="020B0604020202020204" pitchFamily="34" charset="0"/>
              <a:buChar char="•"/>
            </a:pPr>
            <a:r>
              <a:rPr sz="1200" b="1" dirty="0">
                <a:latin typeface="Arial" panose="020B0604020202020204" pitchFamily="34" charset="0"/>
                <a:cs typeface="Arial" panose="020B0604020202020204" pitchFamily="34" charset="0"/>
              </a:rPr>
              <a:t>Auto</a:t>
            </a:r>
            <a:r>
              <a:rPr lang="pt-BR" sz="1200" b="1" dirty="0">
                <a:latin typeface="Arial" panose="020B0604020202020204" pitchFamily="34" charset="0"/>
                <a:cs typeface="Arial" panose="020B0604020202020204" pitchFamily="34" charset="0"/>
              </a:rPr>
              <a:t> </a:t>
            </a:r>
            <a:r>
              <a:rPr sz="1200" b="1" dirty="0">
                <a:latin typeface="Arial" panose="020B0604020202020204" pitchFamily="34" charset="0"/>
                <a:cs typeface="Arial" panose="020B0604020202020204" pitchFamily="34" charset="0"/>
              </a:rPr>
              <a:t>avaliação do professor para a sua aula</a:t>
            </a:r>
          </a:p>
          <a:p>
            <a:pPr marL="252730" indent="-171450">
              <a:spcBef>
                <a:spcPts val="605"/>
              </a:spcBef>
              <a:buFont typeface="Arial" panose="020B0604020202020204" pitchFamily="34" charset="0"/>
              <a:buChar char="•"/>
            </a:pPr>
            <a:r>
              <a:rPr sz="1200" b="1" dirty="0">
                <a:latin typeface="Arial" panose="020B0604020202020204" pitchFamily="34" charset="0"/>
                <a:cs typeface="Arial" panose="020B0604020202020204" pitchFamily="34" charset="0"/>
              </a:rPr>
              <a:t>Avaliação dos alunos de uma aula </a:t>
            </a:r>
            <a:r>
              <a:rPr sz="1200" dirty="0">
                <a:latin typeface="Arial" panose="020B0604020202020204" pitchFamily="34" charset="0"/>
                <a:cs typeface="Arial" panose="020B0604020202020204" pitchFamily="34" charset="0"/>
              </a:rPr>
              <a:t>(para alunos com idade entre 13 e 18 anos)</a:t>
            </a:r>
          </a:p>
          <a:p>
            <a:pPr marL="80963" indent="274638">
              <a:spcBef>
                <a:spcPts val="605"/>
              </a:spcBef>
            </a:pPr>
            <a:r>
              <a:rPr sz="1200" dirty="0">
                <a:latin typeface="Arial" panose="020B0604020202020204" pitchFamily="34" charset="0"/>
                <a:cs typeface="Arial" panose="020B0604020202020204" pitchFamily="34" charset="0"/>
              </a:rPr>
              <a:t>Eles estão disponíveis como </a:t>
            </a:r>
            <a:r>
              <a:rPr sz="1200" b="1" dirty="0">
                <a:latin typeface="Arial" panose="020B0604020202020204" pitchFamily="34" charset="0"/>
                <a:cs typeface="Arial" panose="020B0604020202020204" pitchFamily="34" charset="0"/>
              </a:rPr>
              <a:t>modelos para download em nosso </a:t>
            </a:r>
            <a:r>
              <a:rPr sz="1200" dirty="0">
                <a:latin typeface="Arial" panose="020B0604020202020204" pitchFamily="34" charset="0"/>
                <a:cs typeface="Arial" panose="020B0604020202020204" pitchFamily="34" charset="0"/>
                <a:hlinkClick r:id="rId3"/>
              </a:rPr>
              <a:t>site.</a:t>
            </a:r>
            <a:endParaRPr sz="1200" dirty="0">
              <a:latin typeface="Arial" panose="020B0604020202020204" pitchFamily="34" charset="0"/>
              <a:cs typeface="Arial" panose="020B0604020202020204" pitchFamily="34" charset="0"/>
            </a:endParaRPr>
          </a:p>
        </p:txBody>
      </p:sp>
      <p:sp>
        <p:nvSpPr>
          <p:cNvPr id="4" name="TextBox 3"/>
          <p:cNvSpPr txBox="1"/>
          <p:nvPr/>
        </p:nvSpPr>
        <p:spPr>
          <a:xfrm>
            <a:off x="5041270" y="7237871"/>
            <a:ext cx="457200" cy="276999"/>
          </a:xfrm>
          <a:prstGeom prst="rect">
            <a:avLst/>
          </a:prstGeom>
          <a:noFill/>
        </p:spPr>
        <p:txBody>
          <a:bodyPr wrap="square" rtlCol="0">
            <a:spAutoFit/>
          </a:bodyPr>
          <a:lstStyle/>
          <a:p>
            <a:r>
              <a:rPr lang="en-US" sz="1200" dirty="0"/>
              <a:t>51</a:t>
            </a:r>
          </a:p>
        </p:txBody>
      </p:sp>
      <p:sp>
        <p:nvSpPr>
          <p:cNvPr id="6" name="TextBox 5"/>
          <p:cNvSpPr txBox="1"/>
          <p:nvPr/>
        </p:nvSpPr>
        <p:spPr>
          <a:xfrm>
            <a:off x="6422152" y="6296025"/>
            <a:ext cx="3420348" cy="707886"/>
          </a:xfrm>
          <a:prstGeom prst="rect">
            <a:avLst/>
          </a:prstGeom>
          <a:noFill/>
        </p:spPr>
        <p:txBody>
          <a:bodyPr wrap="square" rtlCol="0">
            <a:spAutoFit/>
          </a:bodyPr>
          <a:lstStyle/>
          <a:p>
            <a:r>
              <a:rPr lang="en-GB" sz="1000" b="0" i="1" u="none" strike="noStrike" dirty="0" err="1">
                <a:solidFill>
                  <a:srgbClr val="3B4043"/>
                </a:solidFill>
              </a:rPr>
              <a:t>Gröschner</a:t>
            </a:r>
            <a:r>
              <a:rPr lang="en-GB" sz="1000" b="0" i="1" u="none" strike="noStrike" dirty="0">
                <a:solidFill>
                  <a:srgbClr val="3B4043"/>
                </a:solidFill>
              </a:rPr>
              <a:t>, A., Hennessy, S., </a:t>
            </a:r>
            <a:r>
              <a:rPr lang="en-GB" sz="1000" b="0" i="1" u="none" strike="noStrike" dirty="0" err="1">
                <a:solidFill>
                  <a:srgbClr val="3B4043"/>
                </a:solidFill>
              </a:rPr>
              <a:t>Kershner</a:t>
            </a:r>
            <a:r>
              <a:rPr lang="en-GB" sz="1000" b="0" i="1" u="none" strike="noStrike" dirty="0">
                <a:solidFill>
                  <a:srgbClr val="3B4043"/>
                </a:solidFill>
              </a:rPr>
              <a:t>, R., </a:t>
            </a:r>
            <a:r>
              <a:rPr lang="en-GB" sz="1000" b="0" i="1" u="none" strike="noStrike" dirty="0" err="1">
                <a:solidFill>
                  <a:srgbClr val="3B4043"/>
                </a:solidFill>
              </a:rPr>
              <a:t>Dehne</a:t>
            </a:r>
            <a:r>
              <a:rPr lang="en-GB" sz="1000" b="0" i="1" u="none" strike="noStrike" dirty="0">
                <a:solidFill>
                  <a:srgbClr val="3B4043"/>
                </a:solidFill>
              </a:rPr>
              <a:t>, M. &amp; </a:t>
            </a:r>
            <a:r>
              <a:rPr lang="en-GB" sz="1000" b="0" i="1" u="none" strike="noStrike" dirty="0" err="1">
                <a:solidFill>
                  <a:srgbClr val="3B4043"/>
                </a:solidFill>
              </a:rPr>
              <a:t>Calcagni</a:t>
            </a:r>
            <a:r>
              <a:rPr lang="en-GB" sz="1000" b="0" i="1" u="none" strike="noStrike" dirty="0">
                <a:solidFill>
                  <a:srgbClr val="3B4043"/>
                </a:solidFill>
              </a:rPr>
              <a:t>, E. (2021). </a:t>
            </a:r>
            <a:r>
              <a:rPr lang="en-GB" sz="1000" b="0" i="1" u="none" strike="noStrike" dirty="0" err="1">
                <a:solidFill>
                  <a:srgbClr val="3B4043"/>
                </a:solidFill>
              </a:rPr>
              <a:t>Questionário</a:t>
            </a:r>
            <a:r>
              <a:rPr lang="en-GB" sz="1000" b="0" i="1" u="none" strike="noStrike" dirty="0">
                <a:solidFill>
                  <a:srgbClr val="3B4043"/>
                </a:solidFill>
              </a:rPr>
              <a:t> de </a:t>
            </a:r>
            <a:r>
              <a:rPr lang="en-GB" sz="1000" b="0" i="1" u="none" strike="noStrike" dirty="0" err="1">
                <a:solidFill>
                  <a:srgbClr val="3B4043"/>
                </a:solidFill>
              </a:rPr>
              <a:t>Ensino</a:t>
            </a:r>
            <a:r>
              <a:rPr lang="en-GB" sz="1000" b="0" i="1" u="none" strike="noStrike" dirty="0">
                <a:solidFill>
                  <a:srgbClr val="3B4043"/>
                </a:solidFill>
              </a:rPr>
              <a:t> </a:t>
            </a:r>
            <a:r>
              <a:rPr lang="en-GB" sz="1000" b="0" i="1" u="none" strike="noStrike" dirty="0" err="1">
                <a:solidFill>
                  <a:srgbClr val="3B4043"/>
                </a:solidFill>
              </a:rPr>
              <a:t>Dialógico</a:t>
            </a:r>
            <a:r>
              <a:rPr lang="en-GB" sz="1000" b="0" i="1" u="none" strike="noStrike" dirty="0">
                <a:solidFill>
                  <a:srgbClr val="3B4043"/>
                </a:solidFill>
              </a:rPr>
              <a:t> (QED). </a:t>
            </a:r>
            <a:r>
              <a:rPr lang="en-GB" sz="1000" b="0" i="1" u="none" strike="noStrike" dirty="0" err="1">
                <a:solidFill>
                  <a:srgbClr val="3B4043"/>
                </a:solidFill>
              </a:rPr>
              <a:t>Versões</a:t>
            </a:r>
            <a:r>
              <a:rPr lang="en-GB" sz="1000" b="0" i="1" u="none" strike="noStrike" dirty="0">
                <a:solidFill>
                  <a:srgbClr val="3B4043"/>
                </a:solidFill>
              </a:rPr>
              <a:t> para </a:t>
            </a:r>
            <a:r>
              <a:rPr lang="en-GB" sz="1000" b="0" i="1" u="none" strike="noStrike" dirty="0" err="1">
                <a:solidFill>
                  <a:srgbClr val="3B4043"/>
                </a:solidFill>
              </a:rPr>
              <a:t>Professores</a:t>
            </a:r>
            <a:r>
              <a:rPr lang="en-GB" sz="1000" b="0" i="1" u="none" strike="noStrike" dirty="0">
                <a:solidFill>
                  <a:srgbClr val="3B4043"/>
                </a:solidFill>
              </a:rPr>
              <a:t> e </a:t>
            </a:r>
            <a:r>
              <a:rPr lang="en-GB" sz="1000" b="0" i="1" u="none" strike="noStrike" dirty="0" err="1">
                <a:solidFill>
                  <a:srgbClr val="3B4043"/>
                </a:solidFill>
              </a:rPr>
              <a:t>Estudantes</a:t>
            </a:r>
            <a:r>
              <a:rPr lang="en-GB" sz="1000" b="0" i="1" u="none" strike="noStrike" dirty="0">
                <a:solidFill>
                  <a:srgbClr val="3B4043"/>
                </a:solidFill>
              </a:rPr>
              <a:t>. </a:t>
            </a:r>
            <a:r>
              <a:rPr lang="en-GB" sz="1000" b="0" i="1" u="none" strike="noStrike" dirty="0" err="1">
                <a:solidFill>
                  <a:srgbClr val="3B4043"/>
                </a:solidFill>
              </a:rPr>
              <a:t>Universidades</a:t>
            </a:r>
            <a:r>
              <a:rPr lang="en-GB" sz="1000" b="0" i="1" u="none" strike="noStrike" dirty="0">
                <a:solidFill>
                  <a:srgbClr val="3B4043"/>
                </a:solidFill>
              </a:rPr>
              <a:t> de Jena e Cambridge.</a:t>
            </a:r>
          </a:p>
        </p:txBody>
      </p:sp>
      <p:sp>
        <p:nvSpPr>
          <p:cNvPr id="7" name="object 4"/>
          <p:cNvSpPr/>
          <p:nvPr/>
        </p:nvSpPr>
        <p:spPr>
          <a:xfrm>
            <a:off x="466097" y="6901822"/>
            <a:ext cx="232403" cy="232403"/>
          </a:xfrm>
          <a:prstGeom prst="rect">
            <a:avLst/>
          </a:prstGeom>
          <a:blipFill>
            <a:blip r:embed="rId4" cstate="print"/>
            <a:stretch>
              <a:fillRect/>
            </a:stretch>
          </a:blipFill>
        </p:spPr>
        <p:txBody>
          <a:bodyPr wrap="square" lIns="0" tIns="0" rIns="0" bIns="0" rtlCol="0"/>
          <a:lstStyle/>
          <a:p>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3"/>
          <p:cNvGraphicFramePr>
            <a:graphicFrameLocks noGrp="1"/>
          </p:cNvGraphicFramePr>
          <p:nvPr>
            <p:extLst>
              <p:ext uri="{D42A27DB-BD31-4B8C-83A1-F6EECF244321}">
                <p14:modId xmlns:p14="http://schemas.microsoft.com/office/powerpoint/2010/main" val="2525255074"/>
              </p:ext>
            </p:extLst>
          </p:nvPr>
        </p:nvGraphicFramePr>
        <p:xfrm>
          <a:off x="1384300" y="1351915"/>
          <a:ext cx="7570470" cy="5852160"/>
        </p:xfrm>
        <a:graphic>
          <a:graphicData uri="http://schemas.openxmlformats.org/drawingml/2006/table">
            <a:tbl>
              <a:tblPr firstRow="1" bandRow="1">
                <a:tableStyleId>{2D5ABB26-0587-4C30-8999-92F81FD0307C}</a:tableStyleId>
              </a:tblPr>
              <a:tblGrid>
                <a:gridCol w="6735445">
                  <a:extLst>
                    <a:ext uri="{9D8B030D-6E8A-4147-A177-3AD203B41FA5}">
                      <a16:colId xmlns:a16="http://schemas.microsoft.com/office/drawing/2014/main" val="20000"/>
                    </a:ext>
                  </a:extLst>
                </a:gridCol>
                <a:gridCol w="835025">
                  <a:extLst>
                    <a:ext uri="{9D8B030D-6E8A-4147-A177-3AD203B41FA5}">
                      <a16:colId xmlns:a16="http://schemas.microsoft.com/office/drawing/2014/main" val="20001"/>
                    </a:ext>
                  </a:extLst>
                </a:gridCol>
              </a:tblGrid>
              <a:tr h="408940">
                <a:tc>
                  <a:txBody>
                    <a:bodyPr/>
                    <a:lstStyle/>
                    <a:p>
                      <a:pPr marL="294005">
                        <a:lnSpc>
                          <a:spcPct val="100000"/>
                        </a:lnSpc>
                        <a:spcBef>
                          <a:spcPts val="450"/>
                        </a:spcBef>
                      </a:pPr>
                      <a:r>
                        <a:rPr sz="1300" b="1" spc="0" baseline="0" dirty="0">
                          <a:solidFill>
                            <a:srgbClr val="2E6A7B"/>
                          </a:solidFill>
                          <a:latin typeface="Arial" panose="020B0604020202020204"/>
                          <a:cs typeface="Arial" panose="020B0604020202020204"/>
                        </a:rPr>
                        <a:t>a</a:t>
                      </a:r>
                      <a:r>
                        <a:rPr sz="1300" b="1" spc="0" baseline="0" dirty="0">
                          <a:latin typeface="Arial" panose="020B0604020202020204"/>
                          <a:cs typeface="Arial" panose="020B0604020202020204"/>
                        </a:rPr>
                        <a:t>. Introdução ao T-SEDA</a:t>
                      </a:r>
                    </a:p>
                  </a:txBody>
                  <a:tcPr marL="0" marR="0" marT="5715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396875" algn="r">
                        <a:lnSpc>
                          <a:spcPct val="100000"/>
                        </a:lnSpc>
                        <a:spcBef>
                          <a:spcPts val="865"/>
                        </a:spcBef>
                      </a:pPr>
                      <a:r>
                        <a:rPr sz="1200" b="1" spc="0" baseline="0" dirty="0">
                          <a:solidFill>
                            <a:srgbClr val="1A616F"/>
                          </a:solidFill>
                          <a:latin typeface="Arial" panose="020B0604020202020204"/>
                          <a:cs typeface="Arial" panose="020B0604020202020204"/>
                        </a:rPr>
                        <a:t>1</a:t>
                      </a:r>
                      <a:endParaRPr sz="1200" spc="0" baseline="0">
                        <a:latin typeface="Arial" panose="020B0604020202020204"/>
                        <a:cs typeface="Arial" panose="020B0604020202020204"/>
                      </a:endParaRPr>
                    </a:p>
                  </a:txBody>
                  <a:tcPr marL="0" marR="0" marT="10985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0"/>
                  </a:ext>
                </a:extLst>
              </a:tr>
              <a:tr h="410845">
                <a:tc>
                  <a:txBody>
                    <a:bodyPr/>
                    <a:lstStyle/>
                    <a:p>
                      <a:pPr marL="293370">
                        <a:lnSpc>
                          <a:spcPct val="100000"/>
                        </a:lnSpc>
                        <a:spcBef>
                          <a:spcPts val="450"/>
                        </a:spcBef>
                      </a:pPr>
                      <a:r>
                        <a:rPr sz="1300" b="1" spc="0" baseline="0" dirty="0">
                          <a:solidFill>
                            <a:srgbClr val="2E6A7B"/>
                          </a:solidFill>
                          <a:latin typeface="Arial" panose="020B0604020202020204"/>
                          <a:cs typeface="Arial" panose="020B0604020202020204"/>
                        </a:rPr>
                        <a:t>b. </a:t>
                      </a:r>
                      <a:r>
                        <a:rPr sz="1300" b="1" spc="0" baseline="0" dirty="0">
                          <a:latin typeface="Arial" panose="020B0604020202020204"/>
                          <a:cs typeface="Arial" panose="020B0604020202020204"/>
                        </a:rPr>
                        <a:t>O que </a:t>
                      </a:r>
                      <a:r>
                        <a:rPr sz="1300" b="1" spc="0" baseline="0" dirty="0" err="1">
                          <a:latin typeface="Arial" panose="020B0604020202020204"/>
                          <a:cs typeface="Arial" panose="020B0604020202020204"/>
                        </a:rPr>
                        <a:t>é</a:t>
                      </a:r>
                      <a:r>
                        <a:rPr sz="1300" b="1" spc="0" baseline="0" dirty="0">
                          <a:latin typeface="Arial" panose="020B0604020202020204"/>
                          <a:cs typeface="Arial" panose="020B0604020202020204"/>
                        </a:rPr>
                        <a:t> </a:t>
                      </a:r>
                      <a:r>
                        <a:rPr lang="en-GB" sz="1300" b="1" spc="0" baseline="0" dirty="0">
                          <a:latin typeface="Arial" panose="020B0604020202020204"/>
                          <a:cs typeface="Arial" panose="020B0604020202020204"/>
                        </a:rPr>
                        <a:t>D</a:t>
                      </a:r>
                      <a:r>
                        <a:rPr sz="1300" b="1" spc="0" baseline="0" dirty="0" err="1">
                          <a:latin typeface="Arial" panose="020B0604020202020204"/>
                          <a:cs typeface="Arial" panose="020B0604020202020204"/>
                        </a:rPr>
                        <a:t>iálogo</a:t>
                      </a:r>
                      <a:r>
                        <a:rPr sz="1300" b="1" spc="0" baseline="0" dirty="0">
                          <a:latin typeface="Arial" panose="020B0604020202020204"/>
                          <a:cs typeface="Arial" panose="020B0604020202020204"/>
                        </a:rPr>
                        <a:t> </a:t>
                      </a:r>
                      <a:r>
                        <a:rPr lang="en-GB" sz="1300" b="1" spc="0" baseline="0" dirty="0">
                          <a:latin typeface="Arial" panose="020B0604020202020204"/>
                          <a:cs typeface="Arial" panose="020B0604020202020204"/>
                        </a:rPr>
                        <a:t>E</a:t>
                      </a:r>
                      <a:r>
                        <a:rPr sz="1300" b="1" spc="0" baseline="0" dirty="0" err="1">
                          <a:latin typeface="Arial" panose="020B0604020202020204"/>
                          <a:cs typeface="Arial" panose="020B0604020202020204"/>
                        </a:rPr>
                        <a:t>ducacional</a:t>
                      </a:r>
                      <a:r>
                        <a:rPr sz="1300" b="1" spc="0" baseline="0" dirty="0">
                          <a:latin typeface="Arial" panose="020B0604020202020204"/>
                          <a:cs typeface="Arial" panose="020B0604020202020204"/>
                        </a:rPr>
                        <a:t>?</a:t>
                      </a:r>
                    </a:p>
                  </a:txBody>
                  <a:tcPr marL="0" marR="0" marT="5715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404495" algn="r">
                        <a:lnSpc>
                          <a:spcPct val="100000"/>
                        </a:lnSpc>
                        <a:spcBef>
                          <a:spcPts val="985"/>
                        </a:spcBef>
                      </a:pPr>
                      <a:r>
                        <a:rPr sz="1200" b="1" spc="0" baseline="0" dirty="0">
                          <a:solidFill>
                            <a:srgbClr val="1A616F"/>
                          </a:solidFill>
                          <a:latin typeface="Arial" panose="020B0604020202020204"/>
                          <a:cs typeface="Arial" panose="020B0604020202020204"/>
                        </a:rPr>
                        <a:t>5</a:t>
                      </a:r>
                      <a:endParaRPr sz="1200" spc="0" baseline="0">
                        <a:latin typeface="Arial" panose="020B0604020202020204"/>
                        <a:cs typeface="Arial" panose="020B0604020202020204"/>
                      </a:endParaRPr>
                    </a:p>
                  </a:txBody>
                  <a:tcPr marL="0" marR="0" marT="12509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1"/>
                  </a:ext>
                </a:extLst>
              </a:tr>
              <a:tr h="407035">
                <a:tc>
                  <a:txBody>
                    <a:bodyPr/>
                    <a:lstStyle/>
                    <a:p>
                      <a:pPr marL="293370">
                        <a:lnSpc>
                          <a:spcPct val="100000"/>
                        </a:lnSpc>
                        <a:spcBef>
                          <a:spcPts val="450"/>
                        </a:spcBef>
                      </a:pPr>
                      <a:r>
                        <a:rPr sz="1300" b="1" spc="0" baseline="0" dirty="0">
                          <a:solidFill>
                            <a:srgbClr val="2E6A7B"/>
                          </a:solidFill>
                          <a:latin typeface="Arial" panose="020B0604020202020204"/>
                          <a:cs typeface="Arial" panose="020B0604020202020204"/>
                        </a:rPr>
                        <a:t>c. </a:t>
                      </a:r>
                      <a:r>
                        <a:rPr sz="1300" b="1" spc="0" baseline="0" dirty="0" err="1">
                          <a:latin typeface="Arial" panose="020B0604020202020204"/>
                          <a:cs typeface="Arial" panose="020B0604020202020204"/>
                        </a:rPr>
                        <a:t>Diálogo</a:t>
                      </a:r>
                      <a:r>
                        <a:rPr sz="1300" b="1" spc="0" baseline="0" dirty="0">
                          <a:latin typeface="Arial" panose="020B0604020202020204"/>
                          <a:cs typeface="Arial" panose="020B0604020202020204"/>
                        </a:rPr>
                        <a:t> </a:t>
                      </a:r>
                      <a:r>
                        <a:rPr lang="en-GB" sz="1300" b="1" spc="0" baseline="0" dirty="0">
                          <a:latin typeface="Arial" panose="020B0604020202020204"/>
                          <a:cs typeface="Arial" panose="020B0604020202020204"/>
                        </a:rPr>
                        <a:t>E</a:t>
                      </a:r>
                      <a:r>
                        <a:rPr sz="1300" b="1" spc="0" baseline="0" dirty="0" err="1">
                          <a:latin typeface="Arial" panose="020B0604020202020204"/>
                          <a:cs typeface="Arial" panose="020B0604020202020204"/>
                        </a:rPr>
                        <a:t>ducacional</a:t>
                      </a:r>
                      <a:r>
                        <a:rPr sz="1300" b="1" spc="0" baseline="0" dirty="0">
                          <a:latin typeface="Arial" panose="020B0604020202020204"/>
                          <a:cs typeface="Arial" panose="020B0604020202020204"/>
                        </a:rPr>
                        <a:t> e </a:t>
                      </a:r>
                      <a:r>
                        <a:rPr lang="en-GB" sz="1300" b="1" spc="0" baseline="0" dirty="0">
                          <a:latin typeface="Arial" panose="020B0604020202020204"/>
                          <a:cs typeface="Arial" panose="020B0604020202020204"/>
                        </a:rPr>
                        <a:t>A</a:t>
                      </a:r>
                      <a:r>
                        <a:rPr sz="1300" b="1" spc="0" baseline="0" dirty="0" err="1">
                          <a:latin typeface="Arial" panose="020B0604020202020204"/>
                          <a:cs typeface="Arial" panose="020B0604020202020204"/>
                        </a:rPr>
                        <a:t>prendizado</a:t>
                      </a:r>
                      <a:r>
                        <a:rPr sz="1300" b="1" spc="0" baseline="0" dirty="0">
                          <a:latin typeface="Arial" panose="020B0604020202020204"/>
                          <a:cs typeface="Arial" panose="020B0604020202020204"/>
                        </a:rPr>
                        <a:t> </a:t>
                      </a:r>
                      <a:r>
                        <a:rPr sz="1300" b="1" spc="0" baseline="0" dirty="0" err="1">
                          <a:latin typeface="Arial" panose="020B0604020202020204"/>
                          <a:cs typeface="Arial" panose="020B0604020202020204"/>
                        </a:rPr>
                        <a:t>em</a:t>
                      </a:r>
                      <a:r>
                        <a:rPr sz="1300" b="1" spc="0" baseline="0" dirty="0">
                          <a:latin typeface="Arial" panose="020B0604020202020204"/>
                          <a:cs typeface="Arial" panose="020B0604020202020204"/>
                        </a:rPr>
                        <a:t> </a:t>
                      </a:r>
                      <a:r>
                        <a:rPr lang="en-GB" sz="1300" b="1" spc="0" baseline="0" dirty="0">
                          <a:latin typeface="Arial" panose="020B0604020202020204"/>
                          <a:cs typeface="Arial" panose="020B0604020202020204"/>
                        </a:rPr>
                        <a:t>C</a:t>
                      </a:r>
                      <a:r>
                        <a:rPr sz="1300" b="1" spc="0" baseline="0" dirty="0" err="1">
                          <a:latin typeface="Arial" panose="020B0604020202020204"/>
                          <a:cs typeface="Arial" panose="020B0604020202020204"/>
                        </a:rPr>
                        <a:t>ontextos</a:t>
                      </a:r>
                      <a:r>
                        <a:rPr sz="1300" b="1" spc="0" baseline="0" dirty="0">
                          <a:latin typeface="Arial" panose="020B0604020202020204"/>
                          <a:cs typeface="Arial" panose="020B0604020202020204"/>
                        </a:rPr>
                        <a:t> </a:t>
                      </a:r>
                      <a:r>
                        <a:rPr lang="en-GB" sz="1300" b="1" spc="0" baseline="0" dirty="0">
                          <a:latin typeface="Arial" panose="020B0604020202020204"/>
                          <a:cs typeface="Arial" panose="020B0604020202020204"/>
                        </a:rPr>
                        <a:t>D</a:t>
                      </a:r>
                      <a:r>
                        <a:rPr sz="1300" b="1" spc="0" baseline="0" dirty="0" err="1">
                          <a:latin typeface="Arial" panose="020B0604020202020204"/>
                          <a:cs typeface="Arial" panose="020B0604020202020204"/>
                        </a:rPr>
                        <a:t>iversos</a:t>
                      </a:r>
                      <a:endParaRPr sz="1300" b="1" spc="0" baseline="0" dirty="0">
                        <a:latin typeface="Arial" panose="020B0604020202020204"/>
                        <a:cs typeface="Arial" panose="020B0604020202020204"/>
                      </a:endParaRPr>
                    </a:p>
                  </a:txBody>
                  <a:tcPr marL="0" marR="0" marT="5715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404495" algn="r">
                        <a:lnSpc>
                          <a:spcPct val="100000"/>
                        </a:lnSpc>
                        <a:spcBef>
                          <a:spcPts val="960"/>
                        </a:spcBef>
                      </a:pPr>
                      <a:r>
                        <a:rPr sz="1200" b="1" spc="0" baseline="0" dirty="0">
                          <a:solidFill>
                            <a:srgbClr val="1A616F"/>
                          </a:solidFill>
                          <a:latin typeface="Arial" panose="020B0604020202020204"/>
                          <a:cs typeface="Arial" panose="020B0604020202020204"/>
                        </a:rPr>
                        <a:t>7</a:t>
                      </a:r>
                      <a:endParaRPr sz="1200" spc="0" baseline="0">
                        <a:latin typeface="Arial" panose="020B0604020202020204"/>
                        <a:cs typeface="Arial" panose="020B0604020202020204"/>
                      </a:endParaRPr>
                    </a:p>
                  </a:txBody>
                  <a:tcPr marL="0" marR="0" marT="12192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2"/>
                  </a:ext>
                </a:extLst>
              </a:tr>
              <a:tr h="323850">
                <a:tc>
                  <a:txBody>
                    <a:bodyPr/>
                    <a:lstStyle/>
                    <a:p>
                      <a:pPr marL="810260">
                        <a:lnSpc>
                          <a:spcPct val="100000"/>
                        </a:lnSpc>
                        <a:spcBef>
                          <a:spcPts val="455"/>
                        </a:spcBef>
                      </a:pPr>
                      <a:r>
                        <a:rPr sz="1200" spc="0" baseline="0" dirty="0">
                          <a:latin typeface="Arial Unicode MS" panose="020B0604020202020204" charset="-122"/>
                          <a:cs typeface="Arial Unicode MS" panose="020B0604020202020204" charset="-122"/>
                        </a:rPr>
                        <a:t>Evidências de que o diálogo professor-aluno promove a aprendizagem</a:t>
                      </a:r>
                    </a:p>
                  </a:txBody>
                  <a:tcPr marL="0" marR="0" marT="5778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404495" algn="r">
                        <a:lnSpc>
                          <a:spcPct val="100000"/>
                        </a:lnSpc>
                        <a:spcBef>
                          <a:spcPts val="600"/>
                        </a:spcBef>
                      </a:pPr>
                      <a:r>
                        <a:rPr sz="1200" b="1" spc="0" baseline="0" dirty="0">
                          <a:solidFill>
                            <a:srgbClr val="1A616F"/>
                          </a:solidFill>
                          <a:latin typeface="Arial" panose="020B0604020202020204"/>
                          <a:cs typeface="Arial" panose="020B0604020202020204"/>
                        </a:rPr>
                        <a:t>7</a:t>
                      </a:r>
                      <a:endParaRPr sz="1200" spc="0" baseline="0">
                        <a:latin typeface="Arial" panose="020B0604020202020204"/>
                        <a:cs typeface="Arial" panose="020B0604020202020204"/>
                      </a:endParaRPr>
                    </a:p>
                  </a:txBody>
                  <a:tcPr marL="0" marR="0" marT="7620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3"/>
                  </a:ext>
                </a:extLst>
              </a:tr>
              <a:tr h="327025">
                <a:tc>
                  <a:txBody>
                    <a:bodyPr/>
                    <a:lstStyle/>
                    <a:p>
                      <a:pPr marL="810260">
                        <a:lnSpc>
                          <a:spcPct val="100000"/>
                        </a:lnSpc>
                        <a:spcBef>
                          <a:spcPts val="455"/>
                        </a:spcBef>
                      </a:pPr>
                      <a:r>
                        <a:rPr sz="1200" spc="0" baseline="0" dirty="0">
                          <a:latin typeface="Arial Unicode MS" panose="020B0604020202020204" charset="-122"/>
                          <a:cs typeface="Arial Unicode MS" panose="020B0604020202020204" charset="-122"/>
                        </a:rPr>
                        <a:t>Diálogo em Grupo de Pares</a:t>
                      </a:r>
                    </a:p>
                  </a:txBody>
                  <a:tcPr marL="0" marR="0" marT="5778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404495" algn="r">
                        <a:lnSpc>
                          <a:spcPct val="100000"/>
                        </a:lnSpc>
                        <a:spcBef>
                          <a:spcPts val="625"/>
                        </a:spcBef>
                      </a:pPr>
                      <a:r>
                        <a:rPr sz="1200" b="1" spc="0" baseline="0" dirty="0">
                          <a:solidFill>
                            <a:srgbClr val="1A616F"/>
                          </a:solidFill>
                          <a:latin typeface="Arial" panose="020B0604020202020204"/>
                          <a:cs typeface="Arial" panose="020B0604020202020204"/>
                        </a:rPr>
                        <a:t>8</a:t>
                      </a:r>
                      <a:endParaRPr sz="1200" spc="0" baseline="0">
                        <a:latin typeface="Arial" panose="020B0604020202020204"/>
                        <a:cs typeface="Arial" panose="020B0604020202020204"/>
                      </a:endParaRPr>
                    </a:p>
                  </a:txBody>
                  <a:tcPr marL="0" marR="0" marT="7937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4"/>
                  </a:ext>
                </a:extLst>
              </a:tr>
              <a:tr h="322580">
                <a:tc>
                  <a:txBody>
                    <a:bodyPr/>
                    <a:lstStyle/>
                    <a:p>
                      <a:pPr marL="810260">
                        <a:lnSpc>
                          <a:spcPct val="100000"/>
                        </a:lnSpc>
                        <a:spcBef>
                          <a:spcPts val="430"/>
                        </a:spcBef>
                      </a:pPr>
                      <a:r>
                        <a:rPr sz="1200" spc="0" baseline="0" dirty="0">
                          <a:latin typeface="Arial Unicode MS" panose="020B0604020202020204" charset="-122"/>
                          <a:cs typeface="Arial Unicode MS" panose="020B0604020202020204" charset="-122"/>
                        </a:rPr>
                        <a:t>Diálogo em Diferentes Contextos</a:t>
                      </a:r>
                    </a:p>
                  </a:txBody>
                  <a:tcPr marL="0" marR="0" marT="5461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404495" algn="r">
                        <a:lnSpc>
                          <a:spcPct val="100000"/>
                        </a:lnSpc>
                        <a:spcBef>
                          <a:spcPts val="600"/>
                        </a:spcBef>
                      </a:pPr>
                      <a:r>
                        <a:rPr sz="1200" b="1" spc="0" baseline="0" dirty="0">
                          <a:solidFill>
                            <a:srgbClr val="1A616F"/>
                          </a:solidFill>
                          <a:latin typeface="Arial" panose="020B0604020202020204"/>
                          <a:cs typeface="Arial" panose="020B0604020202020204"/>
                        </a:rPr>
                        <a:t>9</a:t>
                      </a:r>
                      <a:endParaRPr sz="1200" spc="0" baseline="0">
                        <a:latin typeface="Arial" panose="020B0604020202020204"/>
                        <a:cs typeface="Arial" panose="020B0604020202020204"/>
                      </a:endParaRPr>
                    </a:p>
                  </a:txBody>
                  <a:tcPr marL="0" marR="0" marT="7620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5"/>
                  </a:ext>
                </a:extLst>
              </a:tr>
              <a:tr h="328295">
                <a:tc>
                  <a:txBody>
                    <a:bodyPr/>
                    <a:lstStyle/>
                    <a:p>
                      <a:pPr marL="810260">
                        <a:lnSpc>
                          <a:spcPct val="100000"/>
                        </a:lnSpc>
                        <a:spcBef>
                          <a:spcPts val="460"/>
                        </a:spcBef>
                      </a:pPr>
                      <a:r>
                        <a:rPr sz="1200" spc="0" baseline="0" dirty="0">
                          <a:latin typeface="Arial" panose="020B0604020202020204"/>
                          <a:ea typeface="Arial Unicode MS" panose="020B0604020202020204" charset="-122"/>
                          <a:cs typeface="Arial" panose="020B0604020202020204"/>
                        </a:rPr>
                        <a:t>Diálogo com Crianças Pequenas</a:t>
                      </a:r>
                    </a:p>
                  </a:txBody>
                  <a:tcPr marL="0" marR="0" marT="58419"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361950" algn="r">
                        <a:lnSpc>
                          <a:spcPct val="100000"/>
                        </a:lnSpc>
                        <a:spcBef>
                          <a:spcPts val="620"/>
                        </a:spcBef>
                      </a:pPr>
                      <a:r>
                        <a:rPr sz="1200" b="1" spc="0" baseline="0" dirty="0">
                          <a:solidFill>
                            <a:srgbClr val="1A616F"/>
                          </a:solidFill>
                          <a:latin typeface="Arial" panose="020B0604020202020204"/>
                          <a:cs typeface="Arial" panose="020B0604020202020204"/>
                        </a:rPr>
                        <a:t>10</a:t>
                      </a:r>
                      <a:endParaRPr sz="1200" spc="0" baseline="0">
                        <a:latin typeface="Arial" panose="020B0604020202020204"/>
                        <a:cs typeface="Arial" panose="020B0604020202020204"/>
                      </a:endParaRPr>
                    </a:p>
                  </a:txBody>
                  <a:tcPr marL="0" marR="0" marT="7874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6"/>
                  </a:ext>
                </a:extLst>
              </a:tr>
              <a:tr h="325120">
                <a:tc>
                  <a:txBody>
                    <a:bodyPr/>
                    <a:lstStyle/>
                    <a:p>
                      <a:pPr marL="810260">
                        <a:lnSpc>
                          <a:spcPct val="100000"/>
                        </a:lnSpc>
                        <a:spcBef>
                          <a:spcPts val="455"/>
                        </a:spcBef>
                      </a:pPr>
                      <a:r>
                        <a:rPr sz="1200" spc="0" baseline="0" dirty="0">
                          <a:latin typeface="Arial Unicode MS" panose="020B0604020202020204" charset="-122"/>
                          <a:cs typeface="Arial Unicode MS" panose="020B0604020202020204" charset="-122"/>
                        </a:rPr>
                        <a:t>Ensino Superior e Estudantes Adultos</a:t>
                      </a:r>
                    </a:p>
                  </a:txBody>
                  <a:tcPr marL="0" marR="0" marT="5778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361950" algn="r">
                        <a:lnSpc>
                          <a:spcPct val="100000"/>
                        </a:lnSpc>
                        <a:spcBef>
                          <a:spcPts val="620"/>
                        </a:spcBef>
                      </a:pPr>
                      <a:r>
                        <a:rPr sz="1200" b="1" spc="0" baseline="0" dirty="0">
                          <a:solidFill>
                            <a:srgbClr val="1A616F"/>
                          </a:solidFill>
                          <a:latin typeface="Arial" panose="020B0604020202020204"/>
                          <a:cs typeface="Arial" panose="020B0604020202020204"/>
                        </a:rPr>
                        <a:t>11</a:t>
                      </a:r>
                      <a:endParaRPr sz="1200" spc="0" baseline="0">
                        <a:latin typeface="Arial" panose="020B0604020202020204"/>
                        <a:cs typeface="Arial" panose="020B0604020202020204"/>
                      </a:endParaRPr>
                    </a:p>
                  </a:txBody>
                  <a:tcPr marL="0" marR="0" marT="7874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7"/>
                  </a:ext>
                </a:extLst>
              </a:tr>
              <a:tr h="322580">
                <a:tc>
                  <a:txBody>
                    <a:bodyPr/>
                    <a:lstStyle/>
                    <a:p>
                      <a:pPr marL="810260">
                        <a:lnSpc>
                          <a:spcPct val="100000"/>
                        </a:lnSpc>
                        <a:spcBef>
                          <a:spcPts val="455"/>
                        </a:spcBef>
                      </a:pPr>
                      <a:r>
                        <a:rPr sz="1200" spc="0" baseline="0" dirty="0">
                          <a:latin typeface="Arial Unicode MS" panose="020B0604020202020204" charset="-122"/>
                          <a:cs typeface="Arial Unicode MS" panose="020B0604020202020204" charset="-122"/>
                        </a:rPr>
                        <a:t>Diálogo em Disciplinas do Currículo</a:t>
                      </a:r>
                    </a:p>
                  </a:txBody>
                  <a:tcPr marL="0" marR="0" marT="5778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361950" algn="r">
                        <a:lnSpc>
                          <a:spcPct val="100000"/>
                        </a:lnSpc>
                        <a:spcBef>
                          <a:spcPts val="600"/>
                        </a:spcBef>
                      </a:pPr>
                      <a:r>
                        <a:rPr sz="1200" b="1" spc="0" baseline="0" dirty="0">
                          <a:solidFill>
                            <a:srgbClr val="1A616F"/>
                          </a:solidFill>
                          <a:latin typeface="Arial" panose="020B0604020202020204"/>
                          <a:cs typeface="Arial" panose="020B0604020202020204"/>
                        </a:rPr>
                        <a:t>12</a:t>
                      </a:r>
                      <a:endParaRPr sz="1200" spc="0" baseline="0">
                        <a:latin typeface="Arial" panose="020B0604020202020204"/>
                        <a:cs typeface="Arial" panose="020B0604020202020204"/>
                      </a:endParaRPr>
                    </a:p>
                  </a:txBody>
                  <a:tcPr marL="0" marR="0" marT="7620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8"/>
                  </a:ext>
                </a:extLst>
              </a:tr>
              <a:tr h="325120">
                <a:tc>
                  <a:txBody>
                    <a:bodyPr/>
                    <a:lstStyle/>
                    <a:p>
                      <a:pPr marL="810260">
                        <a:lnSpc>
                          <a:spcPct val="100000"/>
                        </a:lnSpc>
                        <a:spcBef>
                          <a:spcPts val="455"/>
                        </a:spcBef>
                      </a:pPr>
                      <a:r>
                        <a:rPr sz="1200" spc="0" baseline="0" dirty="0">
                          <a:latin typeface="Arial Unicode MS" panose="020B0604020202020204" charset="-122"/>
                          <a:cs typeface="Arial Unicode MS" panose="020B0604020202020204" charset="-122"/>
                        </a:rPr>
                        <a:t>Igualdade e Participação de Todos os Aprendizes</a:t>
                      </a:r>
                    </a:p>
                  </a:txBody>
                  <a:tcPr marL="0" marR="0" marT="5778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361950" algn="r">
                        <a:lnSpc>
                          <a:spcPct val="100000"/>
                        </a:lnSpc>
                        <a:spcBef>
                          <a:spcPts val="600"/>
                        </a:spcBef>
                      </a:pPr>
                      <a:r>
                        <a:rPr sz="1200" b="1" spc="0" baseline="0" dirty="0">
                          <a:solidFill>
                            <a:srgbClr val="1A616F"/>
                          </a:solidFill>
                          <a:latin typeface="Arial" panose="020B0604020202020204"/>
                          <a:cs typeface="Arial" panose="020B0604020202020204"/>
                        </a:rPr>
                        <a:t>13</a:t>
                      </a:r>
                      <a:endParaRPr sz="1200" spc="0" baseline="0">
                        <a:latin typeface="Arial" panose="020B0604020202020204"/>
                        <a:cs typeface="Arial" panose="020B0604020202020204"/>
                      </a:endParaRPr>
                    </a:p>
                  </a:txBody>
                  <a:tcPr marL="0" marR="0" marT="7620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9"/>
                  </a:ext>
                </a:extLst>
              </a:tr>
              <a:tr h="331470">
                <a:tc>
                  <a:txBody>
                    <a:bodyPr/>
                    <a:lstStyle/>
                    <a:p>
                      <a:pPr marL="810260">
                        <a:lnSpc>
                          <a:spcPct val="100000"/>
                        </a:lnSpc>
                        <a:spcBef>
                          <a:spcPts val="455"/>
                        </a:spcBef>
                      </a:pPr>
                      <a:r>
                        <a:rPr sz="1200" spc="0" baseline="0" dirty="0">
                          <a:latin typeface="Arial Unicode MS" panose="020B0604020202020204" charset="-122"/>
                          <a:cs typeface="Arial Unicode MS" panose="020B0604020202020204" charset="-122"/>
                        </a:rPr>
                        <a:t>Fomentando uma Cultura Positiva na Sala </a:t>
                      </a:r>
                      <a:r>
                        <a:rPr sz="1200" spc="0" baseline="0" dirty="0">
                          <a:solidFill>
                            <a:schemeClr val="tx1"/>
                          </a:solidFill>
                          <a:latin typeface="Arial Unicode MS" panose="020B0604020202020204" charset="-122"/>
                          <a:cs typeface="Arial Unicode MS" panose="020B0604020202020204" charset="-122"/>
                        </a:rPr>
                        <a:t>de Aula para o </a:t>
                      </a:r>
                      <a:r>
                        <a:rPr sz="1200" spc="0" baseline="0" dirty="0" err="1">
                          <a:solidFill>
                            <a:schemeClr val="tx1"/>
                          </a:solidFill>
                          <a:latin typeface="Arial Unicode MS" panose="020B0604020202020204" charset="-122"/>
                          <a:cs typeface="Arial Unicode MS" panose="020B0604020202020204" charset="-122"/>
                        </a:rPr>
                        <a:t>Diálogo</a:t>
                      </a:r>
                      <a:r>
                        <a:rPr sz="1200" spc="0" baseline="0" dirty="0">
                          <a:solidFill>
                            <a:schemeClr val="tx1"/>
                          </a:solidFill>
                          <a:latin typeface="Arial Unicode MS" panose="020B0604020202020204" charset="-122"/>
                          <a:cs typeface="Arial Unicode MS" panose="020B0604020202020204" charset="-122"/>
                        </a:rPr>
                        <a:t> </a:t>
                      </a:r>
                      <a:r>
                        <a:rPr sz="1200" spc="0" baseline="0" dirty="0" err="1">
                          <a:solidFill>
                            <a:schemeClr val="tx1"/>
                          </a:solidFill>
                          <a:latin typeface="Arial Unicode MS" panose="020B0604020202020204" charset="-122"/>
                          <a:cs typeface="Arial Unicode MS" panose="020B0604020202020204" charset="-122"/>
                        </a:rPr>
                        <a:t>Educaciona</a:t>
                      </a:r>
                      <a:r>
                        <a:rPr lang="pt-BR" sz="1200" spc="0" baseline="0" dirty="0">
                          <a:solidFill>
                            <a:schemeClr val="tx1"/>
                          </a:solidFill>
                          <a:latin typeface="Arial Unicode MS" panose="020B0604020202020204" charset="-122"/>
                          <a:cs typeface="Arial Unicode MS" panose="020B0604020202020204" charset="-122"/>
                        </a:rPr>
                        <a:t>l</a:t>
                      </a:r>
                      <a:endParaRPr sz="1200" spc="0" baseline="0" dirty="0">
                        <a:solidFill>
                          <a:schemeClr val="tx1"/>
                        </a:solidFill>
                        <a:latin typeface="Arial Unicode MS" panose="020B0604020202020204" charset="-122"/>
                        <a:cs typeface="Arial Unicode MS" panose="020B0604020202020204" charset="-122"/>
                      </a:endParaRPr>
                    </a:p>
                  </a:txBody>
                  <a:tcPr marL="0" marR="0" marT="5778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361950" algn="r">
                        <a:lnSpc>
                          <a:spcPct val="100000"/>
                        </a:lnSpc>
                        <a:spcBef>
                          <a:spcPts val="645"/>
                        </a:spcBef>
                      </a:pPr>
                      <a:r>
                        <a:rPr sz="1200" b="1" spc="0" baseline="0" dirty="0">
                          <a:solidFill>
                            <a:srgbClr val="1A616F"/>
                          </a:solidFill>
                          <a:latin typeface="Arial" panose="020B0604020202020204"/>
                          <a:cs typeface="Arial" panose="020B0604020202020204"/>
                        </a:rPr>
                        <a:t>14</a:t>
                      </a:r>
                      <a:endParaRPr sz="1200" spc="0" baseline="0">
                        <a:latin typeface="Arial" panose="020B0604020202020204"/>
                        <a:cs typeface="Arial" panose="020B0604020202020204"/>
                      </a:endParaRPr>
                    </a:p>
                  </a:txBody>
                  <a:tcPr marL="0" marR="0" marT="8191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10"/>
                  </a:ext>
                </a:extLst>
              </a:tr>
              <a:tr h="454660">
                <a:tc>
                  <a:txBody>
                    <a:bodyPr/>
                    <a:lstStyle/>
                    <a:p>
                      <a:pPr marL="450850" indent="-158750">
                        <a:lnSpc>
                          <a:spcPct val="100000"/>
                        </a:lnSpc>
                        <a:spcBef>
                          <a:spcPts val="450"/>
                        </a:spcBef>
                      </a:pPr>
                      <a:r>
                        <a:rPr sz="1300" b="1" spc="0" baseline="0" dirty="0">
                          <a:solidFill>
                            <a:srgbClr val="2E6A7B"/>
                          </a:solidFill>
                          <a:latin typeface="Arial" panose="020B0604020202020204"/>
                          <a:cs typeface="Arial" panose="020B0604020202020204"/>
                        </a:rPr>
                        <a:t>d. </a:t>
                      </a:r>
                      <a:r>
                        <a:rPr sz="1300" b="1" spc="0" baseline="0" dirty="0">
                          <a:latin typeface="Arial" panose="020B0604020202020204"/>
                          <a:cs typeface="Arial" panose="020B0604020202020204"/>
                        </a:rPr>
                        <a:t>Quão Produtivo é o Diálogo na Minha Sala de Aula? Uma Autoavaliação para Professores</a:t>
                      </a:r>
                    </a:p>
                  </a:txBody>
                  <a:tcPr marL="0" marR="0" marT="5715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361950" algn="r">
                        <a:lnSpc>
                          <a:spcPct val="100000"/>
                        </a:lnSpc>
                        <a:spcBef>
                          <a:spcPts val="600"/>
                        </a:spcBef>
                      </a:pPr>
                      <a:r>
                        <a:rPr sz="1200" b="1" spc="0" baseline="0" dirty="0">
                          <a:solidFill>
                            <a:srgbClr val="1A616F"/>
                          </a:solidFill>
                          <a:latin typeface="Arial" panose="020B0604020202020204"/>
                          <a:cs typeface="Arial" panose="020B0604020202020204"/>
                        </a:rPr>
                        <a:t>15</a:t>
                      </a:r>
                      <a:endParaRPr sz="1200" spc="0" baseline="0" dirty="0">
                        <a:latin typeface="Arial" panose="020B0604020202020204"/>
                        <a:cs typeface="Arial" panose="020B0604020202020204"/>
                      </a:endParaRPr>
                    </a:p>
                  </a:txBody>
                  <a:tcPr marL="0" marR="0" marT="7620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11"/>
                  </a:ext>
                </a:extLst>
              </a:tr>
              <a:tr h="322580">
                <a:tc>
                  <a:txBody>
                    <a:bodyPr/>
                    <a:lstStyle/>
                    <a:p>
                      <a:pPr marL="293370">
                        <a:lnSpc>
                          <a:spcPct val="100000"/>
                        </a:lnSpc>
                        <a:spcBef>
                          <a:spcPts val="450"/>
                        </a:spcBef>
                      </a:pPr>
                      <a:r>
                        <a:rPr sz="1300" b="1" spc="0" baseline="0" dirty="0">
                          <a:solidFill>
                            <a:srgbClr val="2E6A7B"/>
                          </a:solidFill>
                          <a:latin typeface="Arial" panose="020B0604020202020204"/>
                          <a:cs typeface="Arial" panose="020B0604020202020204"/>
                        </a:rPr>
                        <a:t>e</a:t>
                      </a:r>
                      <a:r>
                        <a:rPr sz="1300" b="1" spc="0" baseline="0" dirty="0">
                          <a:latin typeface="Arial" panose="020B0604020202020204"/>
                          <a:cs typeface="Arial" panose="020B0604020202020204"/>
                        </a:rPr>
                        <a:t>. Ciclo Reflexivo de Investigação em Sala de Aula</a:t>
                      </a:r>
                    </a:p>
                  </a:txBody>
                  <a:tcPr marL="0" marR="0" marT="5715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361950" algn="r">
                        <a:lnSpc>
                          <a:spcPct val="100000"/>
                        </a:lnSpc>
                        <a:spcBef>
                          <a:spcPts val="600"/>
                        </a:spcBef>
                      </a:pPr>
                      <a:r>
                        <a:rPr sz="1200" b="1" spc="0" baseline="0" dirty="0">
                          <a:solidFill>
                            <a:srgbClr val="1A616F"/>
                          </a:solidFill>
                          <a:latin typeface="Arial" panose="020B0604020202020204"/>
                          <a:cs typeface="Arial" panose="020B0604020202020204"/>
                        </a:rPr>
                        <a:t>17</a:t>
                      </a:r>
                      <a:endParaRPr sz="1200" spc="0" baseline="0">
                        <a:latin typeface="Arial" panose="020B0604020202020204"/>
                        <a:cs typeface="Arial" panose="020B0604020202020204"/>
                      </a:endParaRPr>
                    </a:p>
                  </a:txBody>
                  <a:tcPr marL="0" marR="0" marT="7620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12"/>
                  </a:ext>
                </a:extLst>
              </a:tr>
              <a:tr h="339090">
                <a:tc>
                  <a:txBody>
                    <a:bodyPr/>
                    <a:lstStyle/>
                    <a:p>
                      <a:pPr marL="293370">
                        <a:lnSpc>
                          <a:spcPct val="100000"/>
                        </a:lnSpc>
                        <a:spcBef>
                          <a:spcPts val="450"/>
                        </a:spcBef>
                      </a:pPr>
                      <a:r>
                        <a:rPr sz="1300" b="1" spc="0" baseline="0" dirty="0">
                          <a:solidFill>
                            <a:srgbClr val="2E6A7B"/>
                          </a:solidFill>
                          <a:latin typeface="Arial" panose="020B0604020202020204"/>
                          <a:cs typeface="Arial" panose="020B0604020202020204"/>
                        </a:rPr>
                        <a:t>f. </a:t>
                      </a:r>
                      <a:r>
                        <a:rPr sz="1300" b="1" spc="0" baseline="0" dirty="0">
                          <a:latin typeface="Arial" panose="020B0604020202020204"/>
                          <a:cs typeface="Arial" panose="020B0604020202020204"/>
                        </a:rPr>
                        <a:t>Escolhendo um Foco de Investigação</a:t>
                      </a:r>
                    </a:p>
                  </a:txBody>
                  <a:tcPr marL="0" marR="0" marT="5715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R="361950" algn="r">
                        <a:lnSpc>
                          <a:spcPct val="100000"/>
                        </a:lnSpc>
                        <a:spcBef>
                          <a:spcPts val="670"/>
                        </a:spcBef>
                      </a:pPr>
                      <a:r>
                        <a:rPr sz="1200" b="1" spc="0" baseline="0" dirty="0">
                          <a:solidFill>
                            <a:srgbClr val="1A616F"/>
                          </a:solidFill>
                          <a:latin typeface="Arial" panose="020B0604020202020204"/>
                          <a:cs typeface="Arial" panose="020B0604020202020204"/>
                        </a:rPr>
                        <a:t>20</a:t>
                      </a:r>
                      <a:endParaRPr sz="1200" spc="0" baseline="0">
                        <a:latin typeface="Arial" panose="020B0604020202020204"/>
                        <a:cs typeface="Arial" panose="020B0604020202020204"/>
                      </a:endParaRPr>
                    </a:p>
                  </a:txBody>
                  <a:tcPr marL="0" marR="0" marT="8509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13"/>
                  </a:ext>
                </a:extLst>
              </a:tr>
              <a:tr h="318135">
                <a:tc>
                  <a:txBody>
                    <a:bodyPr/>
                    <a:lstStyle/>
                    <a:p>
                      <a:pPr marL="293370">
                        <a:lnSpc>
                          <a:spcPct val="100000"/>
                        </a:lnSpc>
                        <a:spcBef>
                          <a:spcPts val="425"/>
                        </a:spcBef>
                      </a:pPr>
                      <a:r>
                        <a:rPr sz="1300" b="1" spc="0" baseline="0" dirty="0">
                          <a:solidFill>
                            <a:srgbClr val="2E6A7B"/>
                          </a:solidFill>
                          <a:latin typeface="Arial" panose="020B0604020202020204"/>
                          <a:cs typeface="Arial" panose="020B0604020202020204"/>
                        </a:rPr>
                        <a:t>g. </a:t>
                      </a:r>
                      <a:r>
                        <a:rPr sz="1300" b="1" spc="0" baseline="0" dirty="0">
                          <a:latin typeface="Arial" panose="020B0604020202020204"/>
                          <a:cs typeface="Arial" panose="020B0604020202020204"/>
                        </a:rPr>
                        <a:t>Ética na Pesquisa</a:t>
                      </a:r>
                    </a:p>
                  </a:txBody>
                  <a:tcPr marL="0" marR="0" marT="53975" marB="0">
                    <a:lnL w="6096">
                      <a:solidFill>
                        <a:srgbClr val="000000"/>
                      </a:solidFill>
                      <a:prstDash val="solid"/>
                    </a:lnL>
                    <a:lnR w="6096">
                      <a:solidFill>
                        <a:srgbClr val="000000"/>
                      </a:solidFill>
                      <a:prstDash val="solid"/>
                    </a:lnR>
                    <a:lnT w="6096">
                      <a:solidFill>
                        <a:srgbClr val="000000"/>
                      </a:solidFill>
                      <a:prstDash val="solid"/>
                    </a:lnT>
                    <a:lnB w="6095">
                      <a:solidFill>
                        <a:srgbClr val="000000"/>
                      </a:solidFill>
                      <a:prstDash val="solid"/>
                    </a:lnB>
                  </a:tcPr>
                </a:tc>
                <a:tc>
                  <a:txBody>
                    <a:bodyPr/>
                    <a:lstStyle/>
                    <a:p>
                      <a:pPr marR="361950" algn="r">
                        <a:lnSpc>
                          <a:spcPct val="100000"/>
                        </a:lnSpc>
                        <a:spcBef>
                          <a:spcPts val="575"/>
                        </a:spcBef>
                      </a:pPr>
                      <a:r>
                        <a:rPr sz="1200" b="1" spc="0" baseline="0" dirty="0">
                          <a:solidFill>
                            <a:srgbClr val="1A616F"/>
                          </a:solidFill>
                          <a:latin typeface="Arial" panose="020B0604020202020204"/>
                          <a:cs typeface="Arial" panose="020B0604020202020204"/>
                        </a:rPr>
                        <a:t>25</a:t>
                      </a:r>
                      <a:endParaRPr sz="1200" spc="0" baseline="0" dirty="0">
                        <a:latin typeface="Arial" panose="020B0604020202020204"/>
                        <a:cs typeface="Arial" panose="020B0604020202020204"/>
                      </a:endParaRPr>
                    </a:p>
                  </a:txBody>
                  <a:tcPr marL="0" marR="0" marT="73025" marB="0">
                    <a:lnL w="6096">
                      <a:solidFill>
                        <a:srgbClr val="000000"/>
                      </a:solidFill>
                      <a:prstDash val="solid"/>
                    </a:lnL>
                    <a:lnR w="6096">
                      <a:solidFill>
                        <a:srgbClr val="000000"/>
                      </a:solidFill>
                      <a:prstDash val="solid"/>
                    </a:lnR>
                    <a:lnT w="6096">
                      <a:solidFill>
                        <a:srgbClr val="000000"/>
                      </a:solidFill>
                      <a:prstDash val="solid"/>
                    </a:lnT>
                    <a:lnB w="6095">
                      <a:solidFill>
                        <a:srgbClr val="000000"/>
                      </a:solidFill>
                      <a:prstDash val="solid"/>
                    </a:lnB>
                  </a:tcPr>
                </a:tc>
                <a:extLst>
                  <a:ext uri="{0D108BD9-81ED-4DB2-BD59-A6C34878D82A}">
                    <a16:rowId xmlns:a16="http://schemas.microsoft.com/office/drawing/2014/main" val="10014"/>
                  </a:ext>
                </a:extLst>
              </a:tr>
              <a:tr h="328295">
                <a:tc>
                  <a:txBody>
                    <a:bodyPr/>
                    <a:lstStyle/>
                    <a:p>
                      <a:pPr marL="256540">
                        <a:lnSpc>
                          <a:spcPct val="100000"/>
                        </a:lnSpc>
                        <a:spcBef>
                          <a:spcPts val="425"/>
                        </a:spcBef>
                      </a:pPr>
                      <a:r>
                        <a:rPr sz="1300" b="1" spc="0" baseline="0" dirty="0">
                          <a:solidFill>
                            <a:srgbClr val="2E6A7B"/>
                          </a:solidFill>
                          <a:latin typeface="Arial" panose="020B0604020202020204"/>
                          <a:cs typeface="Arial" panose="020B0604020202020204"/>
                        </a:rPr>
                        <a:t>h</a:t>
                      </a:r>
                      <a:r>
                        <a:rPr sz="1300" b="1" spc="0" baseline="0" dirty="0">
                          <a:latin typeface="Arial" panose="020B0604020202020204"/>
                          <a:cs typeface="Arial" panose="020B0604020202020204"/>
                        </a:rPr>
                        <a:t>. Análise da Fala em Sala de Aula: Observação Sistemática e Codificação</a:t>
                      </a:r>
                    </a:p>
                  </a:txBody>
                  <a:tcPr marL="0" marR="0" marT="53975" marB="0">
                    <a:lnL w="6096">
                      <a:solidFill>
                        <a:srgbClr val="000000"/>
                      </a:solidFill>
                      <a:prstDash val="solid"/>
                    </a:lnL>
                    <a:lnR w="6096">
                      <a:solidFill>
                        <a:srgbClr val="000000"/>
                      </a:solidFill>
                      <a:prstDash val="solid"/>
                    </a:lnR>
                    <a:lnT w="6095">
                      <a:solidFill>
                        <a:srgbClr val="000000"/>
                      </a:solidFill>
                      <a:prstDash val="solid"/>
                    </a:lnT>
                    <a:lnB w="6095">
                      <a:solidFill>
                        <a:srgbClr val="000000"/>
                      </a:solidFill>
                      <a:prstDash val="solid"/>
                    </a:lnB>
                  </a:tcPr>
                </a:tc>
                <a:tc>
                  <a:txBody>
                    <a:bodyPr/>
                    <a:lstStyle/>
                    <a:p>
                      <a:pPr marR="379095" algn="r">
                        <a:lnSpc>
                          <a:spcPct val="100000"/>
                        </a:lnSpc>
                        <a:spcBef>
                          <a:spcPts val="625"/>
                        </a:spcBef>
                      </a:pPr>
                      <a:r>
                        <a:rPr sz="1200" b="1" spc="0" baseline="0" dirty="0">
                          <a:solidFill>
                            <a:srgbClr val="1A616F"/>
                          </a:solidFill>
                          <a:latin typeface="Arial" panose="020B0604020202020204"/>
                          <a:cs typeface="Arial" panose="020B0604020202020204"/>
                        </a:rPr>
                        <a:t>26</a:t>
                      </a:r>
                      <a:endParaRPr sz="1200" spc="0" baseline="0" dirty="0">
                        <a:latin typeface="Arial" panose="020B0604020202020204"/>
                        <a:cs typeface="Arial" panose="020B0604020202020204"/>
                      </a:endParaRPr>
                    </a:p>
                  </a:txBody>
                  <a:tcPr marL="0" marR="0" marT="79375" marB="0">
                    <a:lnL w="6096">
                      <a:solidFill>
                        <a:srgbClr val="000000"/>
                      </a:solidFill>
                      <a:prstDash val="solid"/>
                    </a:lnL>
                    <a:lnR w="6096">
                      <a:solidFill>
                        <a:srgbClr val="000000"/>
                      </a:solidFill>
                      <a:prstDash val="solid"/>
                    </a:lnR>
                    <a:lnT w="6095">
                      <a:solidFill>
                        <a:srgbClr val="000000"/>
                      </a:solidFill>
                      <a:prstDash val="solid"/>
                    </a:lnT>
                    <a:lnB w="6095">
                      <a:solidFill>
                        <a:srgbClr val="000000"/>
                      </a:solidFill>
                      <a:prstDash val="solid"/>
                    </a:lnB>
                  </a:tcPr>
                </a:tc>
                <a:extLst>
                  <a:ext uri="{0D108BD9-81ED-4DB2-BD59-A6C34878D82A}">
                    <a16:rowId xmlns:a16="http://schemas.microsoft.com/office/drawing/2014/main" val="10015"/>
                  </a:ext>
                </a:extLst>
              </a:tr>
              <a:tr h="256540">
                <a:tc>
                  <a:txBody>
                    <a:bodyPr/>
                    <a:lstStyle/>
                    <a:p>
                      <a:pPr marR="2203450" algn="r">
                        <a:lnSpc>
                          <a:spcPts val="690"/>
                        </a:lnSpc>
                      </a:pPr>
                      <a:endParaRPr sz="1000" spc="0" baseline="0" dirty="0">
                        <a:solidFill>
                          <a:srgbClr val="2E6A7B"/>
                        </a:solidFill>
                        <a:latin typeface="Arial" panose="020B0604020202020204"/>
                        <a:cs typeface="Arial" panose="020B0604020202020204"/>
                      </a:endParaRPr>
                    </a:p>
                    <a:p>
                      <a:pPr marL="280670">
                        <a:lnSpc>
                          <a:spcPts val="1320"/>
                        </a:lnSpc>
                      </a:pPr>
                      <a:r>
                        <a:rPr sz="1300" b="1" spc="0" baseline="0" dirty="0">
                          <a:solidFill>
                            <a:srgbClr val="2E6A7B"/>
                          </a:solidFill>
                          <a:latin typeface="Arial" panose="020B0604020202020204"/>
                          <a:cs typeface="Arial" panose="020B0604020202020204"/>
                        </a:rPr>
                        <a:t>i.</a:t>
                      </a:r>
                      <a:r>
                        <a:rPr sz="1300" b="1" spc="0" baseline="0" dirty="0">
                          <a:latin typeface="Arial" panose="020B0604020202020204"/>
                          <a:cs typeface="Arial" panose="020B0604020202020204"/>
                        </a:rPr>
                        <a:t> Possíveis Usos do Kit de Ferramentas T-SEDA</a:t>
                      </a:r>
                    </a:p>
                  </a:txBody>
                  <a:tcPr marL="0" marR="0" marT="0" marB="0">
                    <a:lnL w="6096">
                      <a:solidFill>
                        <a:srgbClr val="000000"/>
                      </a:solidFill>
                      <a:prstDash val="solid"/>
                    </a:lnL>
                    <a:lnR w="6096">
                      <a:solidFill>
                        <a:srgbClr val="000000"/>
                      </a:solidFill>
                      <a:prstDash val="solid"/>
                    </a:lnR>
                    <a:lnT w="6095">
                      <a:solidFill>
                        <a:srgbClr val="000000"/>
                      </a:solidFill>
                      <a:prstDash val="solid"/>
                    </a:lnT>
                    <a:lnB w="6096">
                      <a:solidFill>
                        <a:srgbClr val="000000"/>
                      </a:solidFill>
                      <a:prstDash val="solid"/>
                    </a:lnB>
                  </a:tcPr>
                </a:tc>
                <a:tc>
                  <a:txBody>
                    <a:bodyPr/>
                    <a:lstStyle/>
                    <a:p>
                      <a:pPr marR="389255" algn="r">
                        <a:lnSpc>
                          <a:spcPct val="100000"/>
                        </a:lnSpc>
                        <a:spcBef>
                          <a:spcPts val="575"/>
                        </a:spcBef>
                      </a:pPr>
                      <a:r>
                        <a:rPr sz="1200" b="1" spc="0" baseline="0" dirty="0">
                          <a:solidFill>
                            <a:srgbClr val="1A616F"/>
                          </a:solidFill>
                          <a:latin typeface="Arial" panose="020B0604020202020204"/>
                          <a:cs typeface="Arial" panose="020B0604020202020204"/>
                        </a:rPr>
                        <a:t>30</a:t>
                      </a:r>
                      <a:endParaRPr sz="1200" spc="0" baseline="0" dirty="0">
                        <a:latin typeface="Arial" panose="020B0604020202020204"/>
                        <a:cs typeface="Arial" panose="020B0604020202020204"/>
                      </a:endParaRPr>
                    </a:p>
                  </a:txBody>
                  <a:tcPr marL="0" marR="0" marT="73025" marB="0">
                    <a:lnL w="6096">
                      <a:solidFill>
                        <a:srgbClr val="000000"/>
                      </a:solidFill>
                      <a:prstDash val="solid"/>
                    </a:lnL>
                    <a:lnR w="6096">
                      <a:solidFill>
                        <a:srgbClr val="000000"/>
                      </a:solidFill>
                      <a:prstDash val="solid"/>
                    </a:lnR>
                    <a:lnT w="6095">
                      <a:solidFill>
                        <a:srgbClr val="000000"/>
                      </a:solidFill>
                      <a:prstDash val="solid"/>
                    </a:lnT>
                    <a:lnB w="6096">
                      <a:solidFill>
                        <a:srgbClr val="000000"/>
                      </a:solidFill>
                      <a:prstDash val="solid"/>
                    </a:lnB>
                  </a:tcPr>
                </a:tc>
                <a:extLst>
                  <a:ext uri="{0D108BD9-81ED-4DB2-BD59-A6C34878D82A}">
                    <a16:rowId xmlns:a16="http://schemas.microsoft.com/office/drawing/2014/main" val="10016"/>
                  </a:ext>
                </a:extLst>
              </a:tr>
            </a:tbl>
          </a:graphicData>
        </a:graphic>
      </p:graphicFrame>
      <p:sp>
        <p:nvSpPr>
          <p:cNvPr id="2" name="object 2"/>
          <p:cNvSpPr txBox="1">
            <a:spLocks noGrp="1"/>
          </p:cNvSpPr>
          <p:nvPr>
            <p:ph type="title"/>
          </p:nvPr>
        </p:nvSpPr>
        <p:spPr>
          <a:xfrm>
            <a:off x="3670300" y="347980"/>
            <a:ext cx="4074160" cy="738505"/>
          </a:xfrm>
          <a:prstGeom prst="rect">
            <a:avLst/>
          </a:prstGeom>
        </p:spPr>
        <p:txBody>
          <a:bodyPr vert="horz" wrap="square" lIns="0" tIns="0" rIns="0" bIns="0" rtlCol="0">
            <a:spAutoFit/>
          </a:bodyPr>
          <a:lstStyle/>
          <a:p>
            <a:pPr marL="12700" algn="ctr">
              <a:lnSpc>
                <a:spcPct val="100000"/>
              </a:lnSpc>
            </a:pPr>
            <a:r>
              <a:rPr sz="2400" dirty="0">
                <a:solidFill>
                  <a:srgbClr val="2E6A7B"/>
                </a:solidFill>
              </a:rPr>
              <a:t>Guia</a:t>
            </a:r>
            <a:r>
              <a:rPr sz="2400" dirty="0"/>
              <a:t> do Usuário do T-SEDA</a:t>
            </a:r>
            <a:br>
              <a:rPr sz="2400" dirty="0"/>
            </a:br>
            <a:r>
              <a:rPr sz="2400" dirty="0">
                <a:solidFill>
                  <a:schemeClr val="tx1"/>
                </a:solidFill>
              </a:rPr>
              <a:t>Conteúdo</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98510" y="428625"/>
            <a:ext cx="8296379" cy="215444"/>
          </a:xfrm>
        </p:spPr>
        <p:txBody>
          <a:bodyPr/>
          <a:lstStyle/>
          <a:p>
            <a:pPr algn="ctr"/>
            <a:r>
              <a:rPr lang="pt-BR" sz="1400" dirty="0">
                <a:solidFill>
                  <a:schemeClr val="accent5">
                    <a:lumMod val="50000"/>
                  </a:schemeClr>
                </a:solidFill>
                <a:latin typeface="Arial" panose="020B0604020202020204" pitchFamily="34" charset="0"/>
                <a:ea typeface="Times New Roman" panose="02020603050405020304" pitchFamily="18" charset="0"/>
                <a:cs typeface="Arial" panose="020B0604020202020204" pitchFamily="34" charset="0"/>
              </a:rPr>
              <a:t>Traduzindo o T-SEDA e Utilizando-o em Diferentes Contextos Culturais</a:t>
            </a:r>
            <a:endParaRPr lang="en-US" dirty="0">
              <a:solidFill>
                <a:schemeClr val="accent5">
                  <a:lumMod val="50000"/>
                </a:schemeClr>
              </a:solidFill>
            </a:endParaRPr>
          </a:p>
        </p:txBody>
      </p:sp>
      <p:sp>
        <p:nvSpPr>
          <p:cNvPr id="3" name="Text Placeholder 2"/>
          <p:cNvSpPr>
            <a:spLocks noGrp="1"/>
          </p:cNvSpPr>
          <p:nvPr>
            <p:ph type="body" idx="1"/>
          </p:nvPr>
        </p:nvSpPr>
        <p:spPr>
          <a:xfrm>
            <a:off x="622299" y="809625"/>
            <a:ext cx="4572002" cy="6642735"/>
          </a:xfrm>
          <a:ln w="31750">
            <a:solidFill>
              <a:srgbClr val="2791A6"/>
            </a:solidFill>
          </a:ln>
        </p:spPr>
        <p:txBody>
          <a:bodyPr/>
          <a:lstStyle/>
          <a:p>
            <a:pPr marL="135255"/>
            <a:r>
              <a:rPr lang="en-GB" sz="1200" dirty="0">
                <a:effectLst/>
                <a:latin typeface="Arial" panose="020B0604020202020204" pitchFamily="34" charset="0"/>
                <a:ea typeface="Times New Roman" panose="02020603050405020304" pitchFamily="18" charset="0"/>
                <a:cs typeface="Arial" panose="020B0604020202020204" pitchFamily="34" charset="0"/>
              </a:rPr>
              <a:t>Em primeiro lugar, o T-SEDA está disponível para adaptação de acordo com seus próprios objetivos e contextos; sinta-se à vontade para editar, selecionar e adicionar conteúdo da maneira que achar adequada. Por favor, compartilhe suas adaptações e feedback com a equipe: t-seda@educ.cam.ac.uk.</a:t>
            </a:r>
          </a:p>
          <a:p>
            <a:pPr marL="135255"/>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35255"/>
            <a:r>
              <a:rPr lang="en-GB" sz="1200" dirty="0">
                <a:effectLst/>
                <a:latin typeface="Arial" panose="020B0604020202020204" pitchFamily="34" charset="0"/>
                <a:ea typeface="Times New Roman" panose="02020603050405020304" pitchFamily="18" charset="0"/>
                <a:cs typeface="Arial" panose="020B0604020202020204" pitchFamily="34" charset="0"/>
              </a:rPr>
              <a:t>Em segundo lugar, esta versão do T-SEDA se baseia no feedback e nos conselhos de pessoas que o utilizaram até agora em diferentes contextos internacionais - especialmente colegas que traduziram o kit de ferramentas para diferentes idiomas: espanhol, chinês, francês, italiano, japonês, árabe, holandês e hebraico. Essas traduções estão disponíveis no </a:t>
            </a:r>
            <a:r>
              <a:rPr lang="en-GB" sz="1200"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hlinkClick r:id="rId3"/>
              </a:rPr>
              <a:t>site do T-SEDA</a:t>
            </a:r>
            <a:r>
              <a:rPr lang="en-GB" sz="1200" dirty="0">
                <a:effectLst/>
                <a:latin typeface="Arial" panose="020B0604020202020204" pitchFamily="34" charset="0"/>
                <a:ea typeface="Times New Roman" panose="02020603050405020304" pitchFamily="18" charset="0"/>
                <a:cs typeface="Arial" panose="020B0604020202020204" pitchFamily="34" charset="0"/>
              </a:rPr>
              <a:t>.</a:t>
            </a:r>
          </a:p>
          <a:p>
            <a:pPr marL="107950" lvl="0" indent="0">
              <a:spcAft>
                <a:spcPts val="700"/>
              </a:spcAft>
              <a:buFont typeface="Arial" panose="020B0604020202020204" pitchFamily="34" charset="0"/>
              <a:buNone/>
              <a:tabLst>
                <a:tab pos="457200" algn="l"/>
              </a:tabLst>
            </a:pPr>
            <a:endParaRPr lang="en-GB" sz="1200" b="1" dirty="0">
              <a:effectLst/>
              <a:latin typeface="Arial" panose="020B0604020202020204" pitchFamily="34" charset="0"/>
              <a:ea typeface="Times New Roman" panose="02020603050405020304" pitchFamily="18" charset="0"/>
              <a:cs typeface="Arial" panose="020B0604020202020204" pitchFamily="34" charset="0"/>
            </a:endParaRPr>
          </a:p>
          <a:p>
            <a:pPr marL="107950" lvl="0" indent="0">
              <a:spcAft>
                <a:spcPts val="700"/>
              </a:spcAft>
              <a:buFont typeface="Arial" panose="020B0604020202020204" pitchFamily="34" charset="0"/>
              <a:buNone/>
              <a:tabLst>
                <a:tab pos="457200" algn="l"/>
              </a:tabLst>
            </a:pPr>
            <a:r>
              <a:rPr lang="en-GB" sz="1200" b="1" dirty="0">
                <a:effectLst/>
                <a:latin typeface="Arial" panose="020B0604020202020204" pitchFamily="34" charset="0"/>
                <a:ea typeface="Times New Roman" panose="02020603050405020304" pitchFamily="18" charset="0"/>
                <a:cs typeface="Arial" panose="020B0604020202020204" pitchFamily="34" charset="0"/>
              </a:rPr>
              <a:t>As discussões sobre a tradução ajudaram a desafiar e expandir o T-SEDA, que foi desenvolvido principalmente no contexto inglês pela equipe da Universidade de Cambridge após o trabalho inicial com colegas mexicanos. Várias questões práticas, linguísticas, culturais e profissionais foram observadas:</a:t>
            </a:r>
          </a:p>
          <a:p>
            <a:pPr marL="269875" lvl="0" indent="-161925">
              <a:spcAft>
                <a:spcPts val="700"/>
              </a:spcAft>
              <a:buFont typeface="Arial" panose="020B0604020202020204" pitchFamily="34" charset="0"/>
              <a:buChar char="•"/>
              <a:tabLst>
                <a:tab pos="457200" algn="l"/>
              </a:tabLst>
            </a:pPr>
            <a:r>
              <a:rPr lang="en-GB" sz="1200" b="1" dirty="0">
                <a:effectLst/>
                <a:latin typeface="Arial" panose="020B0604020202020204" pitchFamily="34" charset="0"/>
                <a:ea typeface="Times New Roman" panose="02020603050405020304" pitchFamily="18" charset="0"/>
                <a:cs typeface="Arial" panose="020B0604020202020204" pitchFamily="34" charset="0"/>
              </a:rPr>
              <a:t>A tradução pode envolver uma série de etapas para produzir uma versão final</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err="1">
                <a:latin typeface="Arial" panose="020B0604020202020204" pitchFamily="34" charset="0"/>
                <a:ea typeface="Times New Roman" panose="02020603050405020304" pitchFamily="18" charset="0"/>
                <a:cs typeface="Arial" panose="020B0604020202020204" pitchFamily="34" charset="0"/>
              </a:rPr>
              <a:t>Essas</a:t>
            </a:r>
            <a:r>
              <a:rPr lang="en-GB" sz="1200" dirty="0">
                <a:effectLst/>
                <a:latin typeface="Arial" panose="020B0604020202020204" pitchFamily="34" charset="0"/>
                <a:ea typeface="Times New Roman" panose="02020603050405020304" pitchFamily="18" charset="0"/>
                <a:cs typeface="Arial" panose="020B0604020202020204" pitchFamily="34" charset="0"/>
              </a:rPr>
              <a:t> etapas podem incluir o uso de tecnologia de tradução ou serviços de tradução profissional, verificação e/ou teste com praticantes, revisão e ajustes. Os principais pontos de referência ao longo do processo são as compreensões da prática dialógica e os objetivos locais ao usar o T-SEDA para investigação.</a:t>
            </a:r>
          </a:p>
          <a:p>
            <a:pPr marL="269875" lvl="0" indent="-161925">
              <a:spcAft>
                <a:spcPts val="700"/>
              </a:spcAft>
              <a:buFont typeface="Arial" panose="020B0604020202020204" pitchFamily="34" charset="0"/>
              <a:buChar char="•"/>
              <a:tabLst>
                <a:tab pos="457200" algn="l"/>
              </a:tabLst>
            </a:pPr>
            <a:r>
              <a:rPr lang="en-GB" sz="1200" b="1" dirty="0">
                <a:effectLst/>
                <a:latin typeface="Arial" panose="020B0604020202020204" pitchFamily="34" charset="0"/>
                <a:ea typeface="Times New Roman" panose="02020603050405020304" pitchFamily="18" charset="0"/>
                <a:cs typeface="Arial" panose="020B0604020202020204" pitchFamily="34" charset="0"/>
              </a:rPr>
              <a:t>Os tradutores precisam exercer seu próprio julgamento sobre o que é localmente significativo </a:t>
            </a:r>
            <a:r>
              <a:rPr lang="en-GB" sz="1200" dirty="0">
                <a:effectLst/>
                <a:latin typeface="Arial" panose="020B0604020202020204" pitchFamily="34" charset="0"/>
                <a:ea typeface="Times New Roman" panose="02020603050405020304" pitchFamily="18" charset="0"/>
                <a:cs typeface="Arial" panose="020B0604020202020204" pitchFamily="34" charset="0"/>
              </a:rPr>
              <a:t>no idioma do kit de ferramentas. Pode haver diferenças dentro de um idioma (incluindo o inglês) usado em diferentes países, </a:t>
            </a:r>
            <a:r>
              <a:rPr lang="en-GB" sz="1200" dirty="0" err="1">
                <a:effectLst/>
                <a:latin typeface="Arial" panose="020B0604020202020204" pitchFamily="34" charset="0"/>
                <a:ea typeface="Times New Roman" panose="02020603050405020304" pitchFamily="18" charset="0"/>
                <a:cs typeface="Arial" panose="020B0604020202020204" pitchFamily="34" charset="0"/>
              </a:rPr>
              <a:t>então</a:t>
            </a:r>
            <a:r>
              <a:rPr lang="en-GB" sz="1200" dirty="0">
                <a:effectLst/>
                <a:latin typeface="Arial" panose="020B0604020202020204" pitchFamily="34" charset="0"/>
                <a:ea typeface="Times New Roman" panose="02020603050405020304" pitchFamily="18" charset="0"/>
                <a:cs typeface="Arial" panose="020B0604020202020204" pitchFamily="34" charset="0"/>
              </a:rPr>
              <a:t> a </a:t>
            </a:r>
            <a:r>
              <a:rPr lang="en-GB" sz="1200" dirty="0" err="1">
                <a:effectLst/>
                <a:latin typeface="Arial" panose="020B0604020202020204" pitchFamily="34" charset="0"/>
                <a:ea typeface="Times New Roman" panose="02020603050405020304" pitchFamily="18" charset="0"/>
                <a:cs typeface="Arial" panose="020B0604020202020204" pitchFamily="34" charset="0"/>
              </a:rPr>
              <a:t>adaptação</a:t>
            </a:r>
            <a:r>
              <a:rPr lang="en-GB" sz="1200" dirty="0">
                <a:effectLst/>
                <a:latin typeface="Arial" panose="020B0604020202020204" pitchFamily="34" charset="0"/>
                <a:ea typeface="Times New Roman" panose="02020603050405020304" pitchFamily="18" charset="0"/>
                <a:cs typeface="Arial" panose="020B0604020202020204" pitchFamily="34" charset="0"/>
              </a:rPr>
              <a:t> local é importante. Por exemplo, os tradutores podem querer escolher seus próprios rótulos para as categorias do esquema de codificação para que sejam mais significativos </a:t>
            </a:r>
            <a:r>
              <a:rPr lang="en-GB" sz="1200" dirty="0" err="1">
                <a:effectLst/>
                <a:latin typeface="Arial" panose="020B0604020202020204" pitchFamily="34" charset="0"/>
                <a:ea typeface="Times New Roman" panose="02020603050405020304" pitchFamily="18" charset="0"/>
                <a:cs typeface="Arial" panose="020B0604020202020204" pitchFamily="34" charset="0"/>
              </a:rPr>
              <a:t>localmente</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p>
        </p:txBody>
      </p:sp>
      <p:sp>
        <p:nvSpPr>
          <p:cNvPr id="4" name="Text Placeholder 2"/>
          <p:cNvSpPr txBox="1"/>
          <p:nvPr/>
        </p:nvSpPr>
        <p:spPr>
          <a:xfrm>
            <a:off x="5499099" y="810895"/>
            <a:ext cx="4572001" cy="4418330"/>
          </a:xfrm>
          <a:prstGeom prst="rect">
            <a:avLst/>
          </a:prstGeom>
          <a:ln w="31750">
            <a:solidFill>
              <a:srgbClr val="2791A6"/>
            </a:solidFill>
          </a:ln>
        </p:spPr>
        <p:txBody>
          <a:bodyPr wrap="square" lIns="0" tIns="0" rIns="0" bIns="0">
            <a:noAutofit/>
          </a:bodyPr>
          <a:lstStyle>
            <a:lvl1pPr marL="0">
              <a:defRPr sz="1400" b="0" i="0">
                <a:solidFill>
                  <a:schemeClr val="tx1"/>
                </a:solidFill>
                <a:latin typeface="Arial" panose="020B0604020202020204"/>
                <a:ea typeface="+mn-ea"/>
                <a:cs typeface="Arial" panose="020B0604020202020204"/>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269875" indent="-161925">
              <a:spcBef>
                <a:spcPts val="400"/>
              </a:spcBef>
              <a:spcAft>
                <a:spcPts val="700"/>
              </a:spcAft>
              <a:buFont typeface="Arial" panose="020B0604020202020204" pitchFamily="34" charset="0"/>
              <a:buChar char="•"/>
              <a:tabLst>
                <a:tab pos="457200" algn="l"/>
                <a:tab pos="4119245" algn="l"/>
              </a:tabLst>
            </a:pPr>
            <a:r>
              <a:rPr lang="en-GB" sz="1200" b="1" kern="0" dirty="0">
                <a:latin typeface="Arial" panose="020B0604020202020204" pitchFamily="34" charset="0"/>
                <a:ea typeface="Times New Roman" panose="02020603050405020304" pitchFamily="18" charset="0"/>
                <a:cs typeface="Arial" panose="020B0604020202020204" pitchFamily="34" charset="0"/>
              </a:rPr>
              <a:t>Os tradutores destacaram alguns fatores linguísticos e culturais gerais que precisam ser considerados</a:t>
            </a:r>
            <a:r>
              <a:rPr lang="en-GB" sz="1200" kern="0" dirty="0">
                <a:latin typeface="Arial" panose="020B0604020202020204" pitchFamily="34" charset="0"/>
                <a:ea typeface="Times New Roman" panose="02020603050405020304" pitchFamily="18" charset="0"/>
                <a:cs typeface="Arial" panose="020B0604020202020204" pitchFamily="34" charset="0"/>
              </a:rPr>
              <a:t>, como o uso de palavras figurativas (como 'build') em inglês, as diferentes compreensões locais positivas e negativas de palavras como 'challenge', o nível apropriado de formalidade para a audiência e a fluidez natural e legibilidade do idioma. É necessário encontrar um equilíbrio entre o uso consistente de termos técnicos comuns no campo da pesquisa (por exemplo, 'code') e a adaptação significativa desses termos para uso </a:t>
            </a:r>
            <a:r>
              <a:rPr lang="en-GB" sz="1200" kern="0" dirty="0" err="1">
                <a:latin typeface="Arial" panose="020B0604020202020204" pitchFamily="34" charset="0"/>
                <a:ea typeface="Times New Roman" panose="02020603050405020304" pitchFamily="18" charset="0"/>
                <a:cs typeface="Arial" panose="020B0604020202020204" pitchFamily="34" charset="0"/>
              </a:rPr>
              <a:t>prático</a:t>
            </a:r>
            <a:r>
              <a:rPr lang="en-GB" sz="1200" kern="0" dirty="0">
                <a:latin typeface="Arial" panose="020B0604020202020204" pitchFamily="34" charset="0"/>
                <a:ea typeface="Times New Roman" panose="02020603050405020304" pitchFamily="18" charset="0"/>
                <a:cs typeface="Arial" panose="020B0604020202020204" pitchFamily="34" charset="0"/>
              </a:rPr>
              <a:t>.</a:t>
            </a:r>
            <a:r>
              <a:rPr lang="pt-BR" sz="1200" kern="0" dirty="0">
                <a:latin typeface="Arial" panose="020B0604020202020204" pitchFamily="34" charset="0"/>
                <a:ea typeface="Times New Roman" panose="02020603050405020304" pitchFamily="18" charset="0"/>
                <a:cs typeface="Arial" panose="020B0604020202020204" pitchFamily="34" charset="0"/>
              </a:rPr>
              <a:t> Um artigo sobre isso está disponível </a:t>
            </a:r>
            <a:r>
              <a:rPr lang="pt-BR" sz="1200" kern="0" dirty="0">
                <a:latin typeface="Arial" panose="020B0604020202020204" pitchFamily="34" charset="0"/>
                <a:ea typeface="Times New Roman" panose="02020603050405020304" pitchFamily="18" charset="0"/>
                <a:cs typeface="Arial" panose="020B0604020202020204" pitchFamily="34" charset="0"/>
                <a:hlinkClick r:id="rId4"/>
              </a:rPr>
              <a:t>aqui</a:t>
            </a:r>
            <a:r>
              <a:rPr lang="pt-BR" sz="1200" kern="0" dirty="0">
                <a:latin typeface="Arial" panose="020B0604020202020204" pitchFamily="34" charset="0"/>
                <a:ea typeface="Times New Roman" panose="02020603050405020304" pitchFamily="18" charset="0"/>
                <a:cs typeface="Arial" panose="020B0604020202020204" pitchFamily="34" charset="0"/>
              </a:rPr>
              <a:t>.</a:t>
            </a:r>
            <a:endParaRPr lang="en-GB" sz="1200" kern="0" dirty="0">
              <a:latin typeface="Arial" panose="020B0604020202020204" pitchFamily="34" charset="0"/>
              <a:ea typeface="Times New Roman" panose="02020603050405020304" pitchFamily="18" charset="0"/>
              <a:cs typeface="Arial" panose="020B0604020202020204" pitchFamily="34" charset="0"/>
            </a:endParaRPr>
          </a:p>
          <a:p>
            <a:pPr marL="269875" indent="-161925">
              <a:spcBef>
                <a:spcPts val="400"/>
              </a:spcBef>
              <a:spcAft>
                <a:spcPts val="700"/>
              </a:spcAft>
              <a:buFont typeface="Arial" panose="020B0604020202020204" pitchFamily="34" charset="0"/>
              <a:buChar char="•"/>
              <a:tabLst>
                <a:tab pos="457200" algn="l"/>
                <a:tab pos="4119245" algn="l"/>
              </a:tabLst>
            </a:pPr>
            <a:r>
              <a:rPr lang="en-GB" sz="1200" b="1" kern="0" dirty="0">
                <a:latin typeface="Arial" panose="020B0604020202020204" pitchFamily="34" charset="0"/>
                <a:ea typeface="Times New Roman" panose="02020603050405020304" pitchFamily="18" charset="0"/>
                <a:cs typeface="Arial" panose="020B0604020202020204" pitchFamily="34" charset="0"/>
              </a:rPr>
              <a:t>O campo da 'aprendizagem e ensino dialógicos' é bastante diversificado, e o modelo apresentado no T-SEDA pode ser questionado</a:t>
            </a:r>
            <a:r>
              <a:rPr lang="en-GB" sz="1200" kern="0" dirty="0">
                <a:latin typeface="Arial" panose="020B0604020202020204" pitchFamily="34" charset="0"/>
                <a:ea typeface="Times New Roman" panose="02020603050405020304" pitchFamily="18" charset="0"/>
                <a:cs typeface="Arial" panose="020B0604020202020204" pitchFamily="34" charset="0"/>
              </a:rPr>
              <a:t>. Crenças culturais, normas sociais e sistemas educacionais mais amplos são todos relevantes para o desenvolvimento de práticas dialógicas. Outros fatores a serem considerados incluem: disciplinas do currículo, idade e diversidade dos estudantes e estilo de ensino. Clarificar os propósitos de usar o T-SEDA ajudará na adaptação e contextualização eficazes, concentrando-se no que é mais relevante. Por exemplo, você está interessado no desenvolvimento da prática? Pesquisa acadêmica? Desenvolvimento profissional?</a:t>
            </a:r>
          </a:p>
        </p:txBody>
      </p:sp>
      <p:sp>
        <p:nvSpPr>
          <p:cNvPr id="5" name="Text Placeholder 2"/>
          <p:cNvSpPr txBox="1"/>
          <p:nvPr/>
        </p:nvSpPr>
        <p:spPr>
          <a:xfrm>
            <a:off x="5499100" y="5381625"/>
            <a:ext cx="4572000" cy="2108200"/>
          </a:xfrm>
          <a:prstGeom prst="rect">
            <a:avLst/>
          </a:prstGeom>
          <a:ln w="31750">
            <a:solidFill>
              <a:srgbClr val="2791A6"/>
            </a:solidFill>
          </a:ln>
        </p:spPr>
        <p:txBody>
          <a:bodyPr wrap="square" lIns="0" tIns="0" rIns="0" bIns="0">
            <a:spAutoFit/>
          </a:bodyPr>
          <a:lstStyle>
            <a:lvl1pPr marL="0">
              <a:defRPr sz="1400" b="0" i="0">
                <a:solidFill>
                  <a:schemeClr val="tx1"/>
                </a:solidFill>
                <a:latin typeface="Arial" panose="020B0604020202020204"/>
                <a:ea typeface="+mn-ea"/>
                <a:cs typeface="Arial" panose="020B0604020202020204"/>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93663" indent="1588">
              <a:spcAft>
                <a:spcPts val="600"/>
              </a:spcAft>
            </a:pPr>
            <a:r>
              <a:rPr lang="en-GB" sz="1200" b="1" kern="0" dirty="0">
                <a:latin typeface="Arial" panose="020B0604020202020204" pitchFamily="34" charset="0"/>
                <a:ea typeface="Times New Roman" panose="02020603050405020304" pitchFamily="18" charset="0"/>
                <a:cs typeface="Arial" panose="020B0604020202020204" pitchFamily="34" charset="0"/>
              </a:rPr>
              <a:t>Inevitavelmente, há decisões a serem tomadas e provavelmente algumas tensões, uma vez que a tradução é intrinsecamente imprecisa.</a:t>
            </a:r>
          </a:p>
          <a:p>
            <a:pPr marL="93663" indent="1588">
              <a:spcAft>
                <a:spcPts val="600"/>
              </a:spcAft>
            </a:pPr>
            <a:r>
              <a:rPr lang="en-GB" sz="1200" kern="0" dirty="0">
                <a:latin typeface="Arial" panose="020B0604020202020204" pitchFamily="34" charset="0"/>
                <a:ea typeface="Times New Roman" panose="02020603050405020304" pitchFamily="18" charset="0"/>
                <a:cs typeface="Arial" panose="020B0604020202020204" pitchFamily="34" charset="0"/>
              </a:rPr>
              <a:t>Por exemplo, há um compromisso entre o uso local em um contexto e uma padronização mais ampla? Quão 'precisa' linguisticamente deve ser uma tradução?</a:t>
            </a:r>
          </a:p>
          <a:p>
            <a:pPr marL="93980" indent="-93980">
              <a:spcAft>
                <a:spcPts val="600"/>
              </a:spcAft>
            </a:pPr>
            <a:r>
              <a:rPr lang="en-GB" sz="1200" b="1" kern="0" dirty="0">
                <a:latin typeface="Arial" panose="020B0604020202020204" pitchFamily="34" charset="0"/>
                <a:ea typeface="Times New Roman" panose="02020603050405020304" pitchFamily="18" charset="0"/>
                <a:cs typeface="Arial" panose="020B0604020202020204" pitchFamily="34" charset="0"/>
              </a:rPr>
              <a:t>  Esperamos continuar usando o T-SEDA em diferentes contextos internacionais, compartilhando experiências e desenvolvendo-o ainda mais juntos.</a:t>
            </a:r>
          </a:p>
          <a:p>
            <a:endParaRPr lang="en-US" kern="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ular Callout 2"/>
          <p:cNvSpPr/>
          <p:nvPr/>
        </p:nvSpPr>
        <p:spPr>
          <a:xfrm>
            <a:off x="4129690" y="2390775"/>
            <a:ext cx="5562600" cy="2781300"/>
          </a:xfrm>
          <a:prstGeom prst="wedgeRoundRectCallout">
            <a:avLst>
              <a:gd name="adj1" fmla="val -39976"/>
              <a:gd name="adj2" fmla="val 68971"/>
              <a:gd name="adj3" fmla="val 16667"/>
            </a:avLst>
          </a:prstGeom>
          <a:solidFill>
            <a:srgbClr val="2E6A7B"/>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bg1"/>
              </a:solidFill>
            </a:endParaRPr>
          </a:p>
        </p:txBody>
      </p:sp>
      <p:sp>
        <p:nvSpPr>
          <p:cNvPr id="2" name="object 3"/>
          <p:cNvSpPr txBox="1"/>
          <p:nvPr/>
        </p:nvSpPr>
        <p:spPr>
          <a:xfrm>
            <a:off x="4508500" y="2714625"/>
            <a:ext cx="5029200" cy="2215515"/>
          </a:xfrm>
          <a:prstGeom prst="rect">
            <a:avLst/>
          </a:prstGeom>
        </p:spPr>
        <p:txBody>
          <a:bodyPr vert="horz" wrap="square" lIns="0" tIns="0" rIns="0" bIns="0" rtlCol="0">
            <a:spAutoFit/>
          </a:bodyPr>
          <a:lstStyle/>
          <a:p>
            <a:pPr marL="12700" marR="5080" indent="-635">
              <a:spcBef>
                <a:spcPts val="980"/>
              </a:spcBef>
            </a:pPr>
            <a:r>
              <a:rPr sz="1600" b="1" kern="0" dirty="0">
                <a:solidFill>
                  <a:schemeClr val="bg1"/>
                </a:solidFill>
              </a:rPr>
              <a:t>No diálogo, os </a:t>
            </a:r>
            <a:r>
              <a:rPr sz="1600" b="1" kern="0" dirty="0" err="1">
                <a:solidFill>
                  <a:schemeClr val="bg1"/>
                </a:solidFill>
              </a:rPr>
              <a:t>participantes</a:t>
            </a:r>
            <a:r>
              <a:rPr sz="1600" b="1" kern="0" dirty="0">
                <a:solidFill>
                  <a:schemeClr val="bg1"/>
                </a:solidFill>
              </a:rPr>
              <a:t> </a:t>
            </a:r>
            <a:r>
              <a:rPr sz="1600" b="1" kern="0" dirty="0" err="1">
                <a:solidFill>
                  <a:schemeClr val="bg1"/>
                </a:solidFill>
              </a:rPr>
              <a:t>ouvem</a:t>
            </a:r>
            <a:r>
              <a:rPr lang="pt-BR" sz="1600" b="1" kern="0" dirty="0">
                <a:solidFill>
                  <a:schemeClr val="bg1"/>
                </a:solidFill>
              </a:rPr>
              <a:t>-se</a:t>
            </a:r>
            <a:r>
              <a:rPr sz="1600" b="1" kern="0" dirty="0">
                <a:solidFill>
                  <a:schemeClr val="bg1"/>
                </a:solidFill>
              </a:rPr>
              <a:t> uns aos outros, contribuem compartilhando suas ideias, justificando suas contribuições e interagindo com as visões dos outros. Em particular, eles exploram e avaliam diferentes perspectivas e razões. Perguntas e contribuições relevantes são conectadas entre os falantes, permitindo que o conhecimento seja construído coletivamente dentro de uma aula ou ao longo de uma série de aulas interconectadas.</a:t>
            </a:r>
          </a:p>
        </p:txBody>
      </p:sp>
      <p:sp>
        <p:nvSpPr>
          <p:cNvPr id="4" name="Rounded Rectangular Callout 3"/>
          <p:cNvSpPr/>
          <p:nvPr/>
        </p:nvSpPr>
        <p:spPr>
          <a:xfrm>
            <a:off x="1041400" y="767580"/>
            <a:ext cx="3467100" cy="838200"/>
          </a:xfrm>
          <a:prstGeom prst="wedgeRoundRectCallout">
            <a:avLst>
              <a:gd name="adj1" fmla="val -1725"/>
              <a:gd name="adj2" fmla="val 86011"/>
              <a:gd name="adj3" fmla="val 16667"/>
            </a:avLst>
          </a:prstGeom>
          <a:solidFill>
            <a:srgbClr val="2E6A7B"/>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bg1"/>
              </a:solidFill>
            </a:endParaRPr>
          </a:p>
        </p:txBody>
      </p:sp>
      <p:sp>
        <p:nvSpPr>
          <p:cNvPr id="5" name="object 3"/>
          <p:cNvSpPr txBox="1"/>
          <p:nvPr/>
        </p:nvSpPr>
        <p:spPr>
          <a:xfrm>
            <a:off x="1270000" y="1038225"/>
            <a:ext cx="5029200" cy="245745"/>
          </a:xfrm>
          <a:prstGeom prst="rect">
            <a:avLst/>
          </a:prstGeom>
        </p:spPr>
        <p:txBody>
          <a:bodyPr vert="horz" wrap="square" lIns="0" tIns="0" rIns="0" bIns="0" rtlCol="0">
            <a:spAutoFit/>
          </a:bodyPr>
          <a:lstStyle/>
          <a:p>
            <a:pPr marL="12700" algn="just">
              <a:lnSpc>
                <a:spcPct val="100000"/>
              </a:lnSpc>
            </a:pPr>
            <a:r>
              <a:rPr sz="1600" b="1" kern="0" dirty="0">
                <a:solidFill>
                  <a:schemeClr val="bg1"/>
                </a:solidFill>
                <a:latin typeface="Arial" panose="020B0604020202020204"/>
                <a:cs typeface="Arial" panose="020B0604020202020204"/>
              </a:rPr>
              <a:t>O que é o diálogo educacional?</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TotalTime>
  <Words>19971</Words>
  <Application>Microsoft Macintosh PowerPoint</Application>
  <PresentationFormat>Custom</PresentationFormat>
  <Paragraphs>1640</Paragraphs>
  <Slides>61</Slides>
  <Notes>61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61</vt:i4>
      </vt:variant>
    </vt:vector>
  </HeadingPairs>
  <TitlesOfParts>
    <vt:vector size="70" baseType="lpstr">
      <vt:lpstr>Arial Unicode MS</vt:lpstr>
      <vt:lpstr>Arial</vt:lpstr>
      <vt:lpstr>Arial-BoldItalicMT</vt:lpstr>
      <vt:lpstr>Calibri</vt:lpstr>
      <vt:lpstr>Calibri, Helvetica, sans-serif</vt:lpstr>
      <vt:lpstr>Helvetica</vt:lpstr>
      <vt:lpstr>Symbol</vt:lpstr>
      <vt:lpstr>Times New Roman</vt:lpstr>
      <vt:lpstr>Office Theme</vt:lpstr>
      <vt:lpstr>KIT DE FERRAMENTAS PARA ANÁLISE SISTEMÁTICA DE DIÁLOGO EDUCACIONAL (T-SEDA): Um recurso para investigação prática</vt:lpstr>
      <vt:lpstr>PowerPoint Presentation</vt:lpstr>
      <vt:lpstr>PowerPoint Presentation</vt:lpstr>
      <vt:lpstr>PowerPoint Presentation</vt:lpstr>
      <vt:lpstr>PowerPoint Presentation</vt:lpstr>
      <vt:lpstr>PowerPoint Presentation</vt:lpstr>
      <vt:lpstr>Guia do Usuário do T-SEDA Conteúdo</vt:lpstr>
      <vt:lpstr>Traduzindo o T-SEDA e Utilizando-o em Diferentes Contextos Culturais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T-SEDA: Recursos de Apoio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T-SEDA_V8a_261121 clean</dc:title>
  <dc:creator>sch30</dc:creator>
  <cp:lastModifiedBy>Sara Hennessy</cp:lastModifiedBy>
  <cp:revision>317</cp:revision>
  <cp:lastPrinted>2023-07-03T06:52:00Z</cp:lastPrinted>
  <dcterms:created xsi:type="dcterms:W3CDTF">2022-05-10T07:51:00Z</dcterms:created>
  <dcterms:modified xsi:type="dcterms:W3CDTF">2026-04-18T17:38:39Z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2021-11-28T16:00:00Z</vt:filetime>
  </property>
  <property fmtid="{D5CDD505-2E9C-101B-9397-08002B2CF9AE}" pid="3" name="Creator">
    <vt:lpwstr>Word</vt:lpwstr>
  </property>
  <property fmtid="{D5CDD505-2E9C-101B-9397-08002B2CF9AE}" pid="4" name="LastSaved">
    <vt:filetime>2022-05-10T16:00:00Z</vt:filetime>
  </property>
  <property fmtid="{D5CDD505-2E9C-101B-9397-08002B2CF9AE}" pid="5" name="ICV">
    <vt:lpwstr>A82DDCFB0C554E5DBE8298F97958EC2C_12</vt:lpwstr>
  </property>
  <property fmtid="{D5CDD505-2E9C-101B-9397-08002B2CF9AE}" pid="6" name="KSOProductBuildVer">
    <vt:lpwstr>1033-12.2.0.13266</vt:lpwstr>
  </property>
</Properties>
</file>