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7562850" cx="10693400"/>
  <p:notesSz cx="10693400" cy="7562850"/>
  <p:embeddedFontLst>
    <p:embeddedFont>
      <p:font typeface="Arimo"/>
      <p:regular r:id="rId68"/>
      <p:bold r:id="rId69"/>
      <p:italic r:id="rId70"/>
      <p:boldItalic r:id="rId71"/>
    </p:embeddedFont>
    <p:embeddedFont>
      <p:font typeface="Helvetica Neue"/>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51">
          <p15:clr>
            <a:srgbClr val="A4A3A4"/>
          </p15:clr>
        </p15:guide>
        <p15:guide id="2" pos="2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19AA0F-70C5-4B34-8BEA-8F2486CE7996}">
  <a:tblStyle styleId="{0919AA0F-70C5-4B34-8BEA-8F2486CE7996}"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4F09F04-85E4-427B-AFB1-4C224E3A0FC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4FE5FB4-EA58-42C0-A708-906DBC40E5CA}"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4D852527-1538-4AFD-8FD0-3A692C7E0395}"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16E064C7-456E-4288-8AE5-F8230A6654FE}" styleName="Table_4">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 styleId="{B1C7E573-2C01-43C0-A887-07E267D7D27A}" styleName="Table_5">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51" orient="horz"/>
        <p:guide pos="217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HelveticaNeue-bold.fntdata"/><Relationship Id="rId72" Type="http://schemas.openxmlformats.org/officeDocument/2006/relationships/font" Target="fonts/HelveticaNeue-regular.fntdata"/><Relationship Id="rId31" Type="http://schemas.openxmlformats.org/officeDocument/2006/relationships/slide" Target="slides/slide25.xml"/><Relationship Id="rId75" Type="http://schemas.openxmlformats.org/officeDocument/2006/relationships/font" Target="fonts/HelveticaNeue-boldItalic.fntdata"/><Relationship Id="rId30" Type="http://schemas.openxmlformats.org/officeDocument/2006/relationships/slide" Target="slides/slide24.xml"/><Relationship Id="rId74" Type="http://schemas.openxmlformats.org/officeDocument/2006/relationships/font" Target="fonts/HelveticaNeue-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Arimo-boldItalic.fntdata"/><Relationship Id="rId70" Type="http://schemas.openxmlformats.org/officeDocument/2006/relationships/font" Target="fonts/Arim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mo-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m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33913" cy="379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057900" y="0"/>
            <a:ext cx="4632325" cy="3794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183438"/>
            <a:ext cx="4633913" cy="3794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 name="Google Shape;46;p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1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1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Subject differences: </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200"/>
              <a:buFont typeface="Arial"/>
              <a:buNone/>
            </a:pPr>
            <a:r>
              <a:rPr b="0" i="0" lang="en-GB" u="none" strike="noStrike">
                <a:solidFill>
                  <a:srgbClr val="000000"/>
                </a:solidFill>
                <a:latin typeface="Calibri"/>
                <a:ea typeface="Calibri"/>
                <a:cs typeface="Calibri"/>
                <a:sym typeface="Calibri"/>
              </a:rPr>
              <a:t>Building on ideas [B] (combined with Connecting to the outside world: C) in English lessons is strongly related to student attainment in reading and writing at primary level (Amodia-Bidakowska, Hennessy &amp; Warwick, 2023). Furthermore, Connecting to the outside world (C) in mathematics lessons is associated with mathematics attainment when the connections are explained and justified (making reasoning explicit: R). So, focusing on these kinds of specific features of dialogue in subject lessons may be important for learning. </a:t>
            </a:r>
            <a:endParaRPr/>
          </a:p>
          <a:p>
            <a:pPr indent="0" lvl="0" marL="0" rtl="0" algn="l">
              <a:spcBef>
                <a:spcPts val="0"/>
              </a:spcBef>
              <a:spcAft>
                <a:spcPts val="0"/>
              </a:spcAft>
              <a:buClr>
                <a:srgbClr val="000000"/>
              </a:buClr>
              <a:buSzPts val="1200"/>
              <a:buFont typeface="Arial"/>
              <a:buNone/>
            </a:pPr>
            <a:br>
              <a:rPr b="0" i="0" lang="en-GB" u="none" strike="noStrike">
                <a:solidFill>
                  <a:srgbClr val="000000"/>
                </a:solidFill>
                <a:latin typeface="Calibri"/>
                <a:ea typeface="Calibri"/>
                <a:cs typeface="Calibri"/>
                <a:sym typeface="Calibri"/>
              </a:rPr>
            </a:br>
            <a:r>
              <a:rPr b="0" i="0" lang="en-GB" u="none" strike="noStrike">
                <a:solidFill>
                  <a:srgbClr val="242424"/>
                </a:solidFill>
                <a:latin typeface="Calibri"/>
                <a:ea typeface="Calibri"/>
                <a:cs typeface="Calibri"/>
                <a:sym typeface="Calibri"/>
              </a:rPr>
              <a:t>The same study showed there is significantly less classroom dialogue in science lessons than in </a:t>
            </a:r>
            <a:r>
              <a:rPr b="0" i="0" lang="en-GB" u="none" strike="noStrike">
                <a:solidFill>
                  <a:srgbClr val="000000"/>
                </a:solidFill>
                <a:latin typeface="Calibri"/>
                <a:ea typeface="Calibri"/>
                <a:cs typeface="Calibri"/>
                <a:sym typeface="Calibri"/>
              </a:rPr>
              <a:t>English and mathematics, where building on ideas is more common. Reasoning is also more frequent in mathematics. The reduced curriculum time for science in primary schools in England </a:t>
            </a:r>
            <a:r>
              <a:rPr b="0" i="0" lang="en-GB" u="none" strike="noStrike">
                <a:solidFill>
                  <a:srgbClr val="242424"/>
                </a:solidFill>
                <a:latin typeface="Calibri"/>
                <a:ea typeface="Calibri"/>
                <a:cs typeface="Calibri"/>
                <a:sym typeface="Calibri"/>
              </a:rPr>
              <a:t>(less than 90 mins./week on average</a:t>
            </a:r>
            <a:r>
              <a:rPr b="0" i="0" lang="en-GB" u="none" strike="noStrike">
                <a:solidFill>
                  <a:srgbClr val="000000"/>
                </a:solidFill>
                <a:latin typeface="Calibri"/>
                <a:ea typeface="Calibri"/>
                <a:cs typeface="Calibri"/>
                <a:sym typeface="Calibri"/>
              </a:rPr>
              <a:t>)</a:t>
            </a:r>
            <a:r>
              <a:rPr b="0" i="0" lang="en-GB" u="none" strike="noStrike">
                <a:solidFill>
                  <a:srgbClr val="242424"/>
                </a:solidFill>
                <a:latin typeface="Calibri"/>
                <a:ea typeface="Calibri"/>
                <a:cs typeface="Calibri"/>
                <a:sym typeface="Calibri"/>
              </a:rPr>
              <a:t> </a:t>
            </a:r>
            <a:r>
              <a:rPr b="0" i="0" lang="en-GB" u="none" strike="noStrike">
                <a:solidFill>
                  <a:srgbClr val="000000"/>
                </a:solidFill>
                <a:latin typeface="Calibri"/>
                <a:ea typeface="Calibri"/>
                <a:cs typeface="Calibri"/>
                <a:sym typeface="Calibri"/>
              </a:rPr>
              <a:t>may constrain time for the dialogue that is very important for developing scientific reasoning; hopefully this toolkit can help in raising awareness of that and addressing it.</a:t>
            </a:r>
            <a:endParaRPr b="0" i="0" u="none" strike="noStrike">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339" name="Google Shape;339;p2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2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2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3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3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3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3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3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3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3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3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3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3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3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3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p3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3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3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3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3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3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3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3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4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1" name="Google Shape;761;p4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4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4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p4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4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4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4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4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4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4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4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4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p4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4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4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5" name="Google Shape;805;p4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4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4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p4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p4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4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p4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4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4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p4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 name="Google Shape;827;p4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p4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4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5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5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5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5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p5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5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5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2" name="Google Shape;902;p5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5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5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5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p5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5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4" name="Google Shape;934;p5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5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5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3" name="Google Shape;943;p5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4" name="Google Shape;944;p5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5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p5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1" name="Google Shape;1001;p5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5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1" name="Google Shape;1011;p5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2" name="Google Shape;1012;p5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5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1" name="Google Shape;1021;p5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2" name="Google Shape;1022;p5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5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p5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p5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6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6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1" name="Google Shape;1041;p6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6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8" name="Google Shape;1048;p6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9" name="Google Shape;1049;p6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4"/>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5"/>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5"/>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rtl="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rtl="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rtl="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rtl="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rtl="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rtl="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rtl="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rtl="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12.png"/><Relationship Id="rId13" Type="http://schemas.openxmlformats.org/officeDocument/2006/relationships/hyperlink" Target="mailto:T-SEDA@educ.cam.ac.uk" TargetMode="External"/><Relationship Id="rId12" Type="http://schemas.openxmlformats.org/officeDocument/2006/relationships/hyperlink" Target="http://bit.ly/T-SED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2.jpg"/><Relationship Id="rId9" Type="http://schemas.openxmlformats.org/officeDocument/2006/relationships/image" Target="../media/image14.jpg"/><Relationship Id="rId15" Type="http://schemas.openxmlformats.org/officeDocument/2006/relationships/image" Target="../media/image7.png"/><Relationship Id="rId14" Type="http://schemas.openxmlformats.org/officeDocument/2006/relationships/image" Target="../media/image3.png"/><Relationship Id="rId5" Type="http://schemas.openxmlformats.org/officeDocument/2006/relationships/image" Target="../media/image6.jpg"/><Relationship Id="rId6" Type="http://schemas.openxmlformats.org/officeDocument/2006/relationships/image" Target="../media/image15.jpg"/><Relationship Id="rId7" Type="http://schemas.openxmlformats.org/officeDocument/2006/relationships/image" Target="../media/image5.jpg"/><Relationship Id="rId8"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9" Type="http://schemas.openxmlformats.org/officeDocument/2006/relationships/hyperlink" Target="http://www.camtree.org/" TargetMode="External"/><Relationship Id="rId5" Type="http://schemas.openxmlformats.org/officeDocument/2006/relationships/hyperlink" Target="http://www.edudialogue.org/" TargetMode="External"/><Relationship Id="rId6" Type="http://schemas.openxmlformats.org/officeDocument/2006/relationships/hyperlink" Target="https://www.edudialogue.org/resources/introductory-video-series/collection-2/" TargetMode="External"/><Relationship Id="rId7" Type="http://schemas.openxmlformats.org/officeDocument/2006/relationships/image" Target="../media/image8.png"/><Relationship Id="rId8" Type="http://schemas.openxmlformats.org/officeDocument/2006/relationships/hyperlink" Target="http://dx.doi.org/10.1002/rev3.326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19.png"/><Relationship Id="rId13" Type="http://schemas.openxmlformats.org/officeDocument/2006/relationships/image" Target="../media/image31.png"/><Relationship Id="rId12"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30.png"/><Relationship Id="rId5" Type="http://schemas.openxmlformats.org/officeDocument/2006/relationships/hyperlink" Target="https://www.camtree.org/" TargetMode="External"/><Relationship Id="rId6" Type="http://schemas.openxmlformats.org/officeDocument/2006/relationships/hyperlink" Target="https://library.camtree.org/" TargetMode="External"/><Relationship Id="rId7" Type="http://schemas.openxmlformats.org/officeDocument/2006/relationships/image" Target="../media/image17.png"/><Relationship Id="rId8"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edudialogue.org/resources/introductory-video-series/collection-1/"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5.jpg"/><Relationship Id="rId5" Type="http://schemas.openxmlformats.org/officeDocument/2006/relationships/hyperlink" Target="https://www.edudialogue.org/resources/introductory-video-series/collection-1/" TargetMode="External"/><Relationship Id="rId6" Type="http://schemas.openxmlformats.org/officeDocument/2006/relationships/hyperlink" Target="https://thinkingtogether.educ.cam.ac.uk/resources/" TargetMode="External"/><Relationship Id="rId7" Type="http://schemas.openxmlformats.org/officeDocument/2006/relationships/hyperlink" Target="https://www.edudialogue.org/resources/introductory-video-series/collection-4/" TargetMode="External"/></Relationships>
</file>

<file path=ppt/slides/_rels/slide17.xml.rels><?xml version="1.0" encoding="UTF-8" standalone="yes"?><Relationships xmlns="http://schemas.openxmlformats.org/package/2006/relationships"><Relationship Id="rId11" Type="http://schemas.openxmlformats.org/officeDocument/2006/relationships/image" Target="../media/image34.jpg"/><Relationship Id="rId10" Type="http://schemas.openxmlformats.org/officeDocument/2006/relationships/hyperlink" Target="http://tiich/" TargetMode="External"/><Relationship Id="rId13" Type="http://schemas.openxmlformats.org/officeDocument/2006/relationships/hyperlink" Target="http://tinyurl.com/ESRCdialogue" TargetMode="External"/><Relationship Id="rId12"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hyperlink" Target="http://tiich/" TargetMode="External"/><Relationship Id="rId15" Type="http://schemas.openxmlformats.org/officeDocument/2006/relationships/image" Target="../media/image23.png"/><Relationship Id="rId14" Type="http://schemas.openxmlformats.org/officeDocument/2006/relationships/hyperlink" Target="https://www.edudialogue.org/resources/introductory-video-series/" TargetMode="External"/><Relationship Id="rId5" Type="http://schemas.openxmlformats.org/officeDocument/2006/relationships/hyperlink" Target="https://www.sciencedirect.com/science/article/pii/S0959475218303839?via%3Dihub"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ijer.2013.02.001" TargetMode="External"/></Relationships>
</file>

<file path=ppt/slides/_rels/slide18.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g"/><Relationship Id="rId4" Type="http://schemas.openxmlformats.org/officeDocument/2006/relationships/hyperlink" Target="https://www.tandfonline.com/doi/full/10.1080/10508406.2019.1573730" TargetMode="External"/><Relationship Id="rId9" Type="http://schemas.openxmlformats.org/officeDocument/2006/relationships/hyperlink" Target="https://www.edudialogue.org/resources/introductory-video-series/collection-1/" TargetMode="External"/><Relationship Id="rId5" Type="http://schemas.openxmlformats.org/officeDocument/2006/relationships/hyperlink" Target="https://www.tandfonline.com/doi/full/10.1080/09500690802713507" TargetMode="External"/><Relationship Id="rId6" Type="http://schemas.openxmlformats.org/officeDocument/2006/relationships/hyperlink" Target="https://www.sciencedirect.com/science/article/abs/pii/S2210656120301422" TargetMode="External"/><Relationship Id="rId7" Type="http://schemas.openxmlformats.org/officeDocument/2006/relationships/hyperlink" Target="https://www.edudialogue.org/resources/introductory-video-series/collection-4/#video15" TargetMode="External"/><Relationship Id="rId8" Type="http://schemas.openxmlformats.org/officeDocument/2006/relationships/hyperlink" Target="https://www.tandfonline.com/doi/full/10.1080/10508406.2019.15737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5" Type="http://schemas.openxmlformats.org/officeDocument/2006/relationships/image" Target="../media/image36.jp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gov.uk/government/publications/national-curriculum-in-england-english-programmes-of-stu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tseda@educ.cam.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43.png"/><Relationship Id="rId5" Type="http://schemas.openxmlformats.org/officeDocument/2006/relationships/hyperlink" Target="http://www.educ.cam.ac.uk/research/projects/epistem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bit.ly/T-SEDA" TargetMode="Externa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camtree.org/" TargetMode="External"/><Relationship Id="rId4" Type="http://schemas.openxmlformats.org/officeDocument/2006/relationships/hyperlink" Target="https://library.camtree.org/" TargetMode="External"/><Relationship Id="rId9" Type="http://schemas.openxmlformats.org/officeDocument/2006/relationships/image" Target="../media/image33.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30.png"/><Relationship Id="rId8" Type="http://schemas.openxmlformats.org/officeDocument/2006/relationships/image" Target="../media/image19.png"/></Relationships>
</file>

<file path=ppt/slides/_rels/slide28.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35.png"/><Relationship Id="rId13" Type="http://schemas.openxmlformats.org/officeDocument/2006/relationships/image" Target="../media/image19.png"/><Relationship Id="rId12"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17.png"/><Relationship Id="rId14" Type="http://schemas.openxmlformats.org/officeDocument/2006/relationships/image" Target="../media/image33.png"/><Relationship Id="rId5" Type="http://schemas.openxmlformats.org/officeDocument/2006/relationships/image" Target="../media/image46.png"/><Relationship Id="rId6" Type="http://schemas.openxmlformats.org/officeDocument/2006/relationships/hyperlink" Target="http://bit.ly/T-SEDA" TargetMode="External"/><Relationship Id="rId7" Type="http://schemas.openxmlformats.org/officeDocument/2006/relationships/image" Target="../media/image41.png"/><Relationship Id="rId8"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5" Type="http://schemas.openxmlformats.org/officeDocument/2006/relationships/hyperlink" Target="https://www.edudialogue.org/resources/introductory-video-series/collection-2/" TargetMode="External"/><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i.org/10.1016/j.tate.2023.104067" TargetMode="External"/><Relationship Id="rId4" Type="http://schemas.openxmlformats.org/officeDocument/2006/relationships/hyperlink" Target="http://www.camtr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bit.ly/BERAethics2018" TargetMode="External"/><Relationship Id="rId4" Type="http://schemas.openxmlformats.org/officeDocument/2006/relationships/image" Target="../media/image52.png"/><Relationship Id="rId5" Type="http://schemas.openxmlformats.org/officeDocument/2006/relationships/hyperlink" Target="https://www.edudialogue.org/resources/introductory-video-series/collection-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edudialogue.org/resources/introductory-video-series/collection-3/" TargetMode="External"/><Relationship Id="rId4" Type="http://schemas.openxmlformats.org/officeDocument/2006/relationships/image" Target="../media/image51.png"/><Relationship Id="rId5" Type="http://schemas.openxmlformats.org/officeDocument/2006/relationships/image" Target="../media/image5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3/" TargetMode="External"/><Relationship Id="rId6" Type="http://schemas.openxmlformats.org/officeDocument/2006/relationships/hyperlink" Target="https://www.edudialogue.org/resources/introductory-video-series/collection-3/" TargetMode="External"/><Relationship Id="rId7" Type="http://schemas.openxmlformats.org/officeDocument/2006/relationships/hyperlink" Target="https://www.edudialogue.org/resources/introductory-video-series/collection-3/" TargetMode="External"/><Relationship Id="rId8"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1.png"/><Relationship Id="rId4" Type="http://schemas.openxmlformats.org/officeDocument/2006/relationships/image" Target="../media/image59.png"/><Relationship Id="rId9" Type="http://schemas.openxmlformats.org/officeDocument/2006/relationships/image" Target="../media/image67.png"/><Relationship Id="rId5" Type="http://schemas.openxmlformats.org/officeDocument/2006/relationships/image" Target="../media/image64.png"/><Relationship Id="rId6" Type="http://schemas.openxmlformats.org/officeDocument/2006/relationships/image" Target="../media/image56.png"/><Relationship Id="rId7" Type="http://schemas.openxmlformats.org/officeDocument/2006/relationships/image" Target="../media/image63.png"/><Relationship Id="rId8"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58.jpg"/><Relationship Id="rId5" Type="http://schemas.openxmlformats.org/officeDocument/2006/relationships/image" Target="../media/image66.png"/><Relationship Id="rId6" Type="http://schemas.openxmlformats.org/officeDocument/2006/relationships/image" Target="../media/image60.jpg"/><Relationship Id="rId7"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3.png"/><Relationship Id="rId4" Type="http://schemas.openxmlformats.org/officeDocument/2006/relationships/hyperlink" Target="http://bit.ly/T-SED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8.jpg"/><Relationship Id="rId4" Type="http://schemas.openxmlformats.org/officeDocument/2006/relationships/image" Target="../media/image60.jpg"/><Relationship Id="rId5" Type="http://schemas.openxmlformats.org/officeDocument/2006/relationships/image" Target="../media/image6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bit.ly/T-SEDA" TargetMode="Externa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bit.ly/T-SEDA" TargetMode="Externa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bit.ly/T-SEDA" TargetMode="External"/><Relationship Id="rId4" Type="http://schemas.openxmlformats.org/officeDocument/2006/relationships/image" Target="../media/image71.png"/><Relationship Id="rId9" Type="http://schemas.openxmlformats.org/officeDocument/2006/relationships/image" Target="../media/image41.png"/><Relationship Id="rId5" Type="http://schemas.openxmlformats.org/officeDocument/2006/relationships/image" Target="../media/image70.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3.png"/><Relationship Id="rId4" Type="http://schemas.openxmlformats.org/officeDocument/2006/relationships/hyperlink" Target="http://bit.ly/T-SEDA" TargetMode="External"/><Relationship Id="rId5" Type="http://schemas.openxmlformats.org/officeDocument/2006/relationships/image" Target="../media/image73.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3.png"/><Relationship Id="rId4" Type="http://schemas.openxmlformats.org/officeDocument/2006/relationships/hyperlink" Target="http://bit.ly/T-SED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bit.ly/T-SEDA" TargetMode="Externa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bit.ly/T-SEDA" TargetMode="Externa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bit.ly/T-SEDA"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dudialogue.org/tools-resources/introductory-video-series/" TargetMode="Externa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bit.ly/T-SEDA" TargetMode="Externa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bit.ly/T-SEDA" TargetMode="Externa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bit.ly/T-SEDA" TargetMode="External"/><Relationship Id="rId4" Type="http://schemas.openxmlformats.org/officeDocument/2006/relationships/hyperlink" Target="https://www.repository.cam.ac.uk/handle/1810/38296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7"/>
          <p:cNvSpPr/>
          <p:nvPr/>
        </p:nvSpPr>
        <p:spPr>
          <a:xfrm>
            <a:off x="3953389" y="2165865"/>
            <a:ext cx="3133083" cy="1544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7"/>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7"/>
          <p:cNvSpPr/>
          <p:nvPr/>
        </p:nvSpPr>
        <p:spPr>
          <a:xfrm>
            <a:off x="7090930" y="2162056"/>
            <a:ext cx="2045957" cy="15601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7"/>
          <p:cNvSpPr/>
          <p:nvPr/>
        </p:nvSpPr>
        <p:spPr>
          <a:xfrm>
            <a:off x="7086164" y="2157296"/>
            <a:ext cx="2054860" cy="1569085"/>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7"/>
          <p:cNvSpPr/>
          <p:nvPr/>
        </p:nvSpPr>
        <p:spPr>
          <a:xfrm>
            <a:off x="4916055" y="3712090"/>
            <a:ext cx="3634092" cy="1380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7"/>
          <p:cNvSpPr/>
          <p:nvPr/>
        </p:nvSpPr>
        <p:spPr>
          <a:xfrm>
            <a:off x="4911289" y="3707329"/>
            <a:ext cx="3642360" cy="1389380"/>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7"/>
          <p:cNvSpPr/>
          <p:nvPr/>
        </p:nvSpPr>
        <p:spPr>
          <a:xfrm>
            <a:off x="2425585" y="3702565"/>
            <a:ext cx="2482209" cy="13893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7"/>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7"/>
          <p:cNvSpPr/>
          <p:nvPr/>
        </p:nvSpPr>
        <p:spPr>
          <a:xfrm>
            <a:off x="1868049" y="2162056"/>
            <a:ext cx="2082158" cy="15538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7"/>
          <p:cNvSpPr/>
          <p:nvPr/>
        </p:nvSpPr>
        <p:spPr>
          <a:xfrm>
            <a:off x="1863289" y="2157296"/>
            <a:ext cx="2091055"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7"/>
          <p:cNvSpPr/>
          <p:nvPr/>
        </p:nvSpPr>
        <p:spPr>
          <a:xfrm>
            <a:off x="6565900" y="6600825"/>
            <a:ext cx="1596618" cy="45975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7"/>
          <p:cNvSpPr/>
          <p:nvPr/>
        </p:nvSpPr>
        <p:spPr>
          <a:xfrm>
            <a:off x="3136900" y="6616462"/>
            <a:ext cx="1447800" cy="42848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7"/>
          <p:cNvSpPr/>
          <p:nvPr/>
        </p:nvSpPr>
        <p:spPr>
          <a:xfrm>
            <a:off x="4813300" y="6616462"/>
            <a:ext cx="1643133" cy="41807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7"/>
          <p:cNvSpPr/>
          <p:nvPr/>
        </p:nvSpPr>
        <p:spPr>
          <a:xfrm>
            <a:off x="546100" y="5686425"/>
            <a:ext cx="2304166" cy="985975"/>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7"/>
          <p:cNvSpPr/>
          <p:nvPr/>
        </p:nvSpPr>
        <p:spPr>
          <a:xfrm>
            <a:off x="349369" y="625356"/>
            <a:ext cx="10046096" cy="6641465"/>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7"/>
          <p:cNvSpPr txBox="1"/>
          <p:nvPr/>
        </p:nvSpPr>
        <p:spPr>
          <a:xfrm>
            <a:off x="8358275" y="6747272"/>
            <a:ext cx="217793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u="sng">
                <a:solidFill>
                  <a:schemeClr val="hlink"/>
                </a:solidFill>
                <a:latin typeface="Arial"/>
                <a:ea typeface="Arial"/>
                <a:cs typeface="Arial"/>
                <a:sym typeface="Arial"/>
                <a:hlinkClick r:id="rId12"/>
              </a:rPr>
              <a:t>http://bit.ly/T-SEDA</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4" name="Google Shape;64;p7"/>
          <p:cNvSpPr txBox="1"/>
          <p:nvPr/>
        </p:nvSpPr>
        <p:spPr>
          <a:xfrm>
            <a:off x="158476" y="6798994"/>
            <a:ext cx="3657600" cy="276999"/>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en-GB" sz="1800" u="sng">
                <a:solidFill>
                  <a:schemeClr val="hlink"/>
                </a:solidFill>
                <a:latin typeface="Arial"/>
                <a:ea typeface="Arial"/>
                <a:cs typeface="Arial"/>
                <a:sym typeface="Arial"/>
                <a:hlinkClick r:id="rId13"/>
              </a:rPr>
              <a:t>T-SEDA@educ.cam.ac.uk</a:t>
            </a:r>
            <a:r>
              <a:rPr b="1" lang="en-GB" sz="1600">
                <a:solidFill>
                  <a:srgbClr val="0000FF"/>
                </a:solidFill>
                <a:latin typeface="Arial"/>
                <a:ea typeface="Arial"/>
                <a:cs typeface="Arial"/>
                <a:sym typeface="Arial"/>
              </a:rPr>
              <a:t>	</a:t>
            </a:r>
            <a:endParaRPr sz="1600">
              <a:solidFill>
                <a:schemeClr val="dk1"/>
              </a:solidFill>
              <a:latin typeface="Times New Roman"/>
              <a:ea typeface="Times New Roman"/>
              <a:cs typeface="Times New Roman"/>
              <a:sym typeface="Times New Roman"/>
            </a:endParaRPr>
          </a:p>
        </p:txBody>
      </p:sp>
      <p:sp>
        <p:nvSpPr>
          <p:cNvPr id="65" name="Google Shape;65;p7"/>
          <p:cNvSpPr txBox="1"/>
          <p:nvPr/>
        </p:nvSpPr>
        <p:spPr>
          <a:xfrm>
            <a:off x="3365500" y="5305425"/>
            <a:ext cx="3814245" cy="600164"/>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en-GB" sz="1500">
                <a:solidFill>
                  <a:srgbClr val="0000FF"/>
                </a:solidFill>
                <a:latin typeface="Arial"/>
                <a:ea typeface="Arial"/>
                <a:cs typeface="Arial"/>
                <a:sym typeface="Arial"/>
              </a:rPr>
              <a:t>	</a:t>
            </a:r>
            <a:endParaRPr sz="17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en-GB" sz="2400">
                <a:solidFill>
                  <a:srgbClr val="2E6A7B"/>
                </a:solidFill>
                <a:latin typeface="Calibri"/>
                <a:ea typeface="Calibri"/>
                <a:cs typeface="Calibri"/>
                <a:sym typeface="Calibri"/>
              </a:rPr>
              <a:t> </a:t>
            </a:r>
            <a:r>
              <a:rPr b="1" i="1" lang="en-GB" sz="2400">
                <a:solidFill>
                  <a:srgbClr val="1A616F"/>
                </a:solidFill>
                <a:latin typeface="Arial"/>
                <a:ea typeface="Arial"/>
                <a:cs typeface="Arial"/>
                <a:sym typeface="Arial"/>
              </a:rPr>
              <a:t>v.9   </a:t>
            </a:r>
            <a:r>
              <a:rPr b="1" lang="en-GB" sz="2200">
                <a:solidFill>
                  <a:srgbClr val="2E6A7B"/>
                </a:solidFill>
                <a:latin typeface="Calibri"/>
                <a:ea typeface="Calibri"/>
                <a:cs typeface="Calibri"/>
                <a:sym typeface="Calibri"/>
              </a:rPr>
              <a:t>©</a:t>
            </a:r>
            <a:r>
              <a:rPr b="1" i="1" lang="en-GB" sz="2200">
                <a:solidFill>
                  <a:srgbClr val="1A616F"/>
                </a:solidFill>
                <a:latin typeface="Arial"/>
                <a:ea typeface="Arial"/>
                <a:cs typeface="Arial"/>
                <a:sym typeface="Arial"/>
              </a:rPr>
              <a:t>The T-SEDA Collective</a:t>
            </a:r>
            <a:endParaRPr sz="2400">
              <a:solidFill>
                <a:schemeClr val="dk1"/>
              </a:solidFill>
              <a:latin typeface="Arial"/>
              <a:ea typeface="Arial"/>
              <a:cs typeface="Arial"/>
              <a:sym typeface="Arial"/>
            </a:endParaRPr>
          </a:p>
        </p:txBody>
      </p:sp>
      <p:sp>
        <p:nvSpPr>
          <p:cNvPr id="66" name="Google Shape;66;p7"/>
          <p:cNvSpPr txBox="1"/>
          <p:nvPr>
            <p:ph type="title"/>
          </p:nvPr>
        </p:nvSpPr>
        <p:spPr>
          <a:xfrm>
            <a:off x="393700" y="888379"/>
            <a:ext cx="9874131" cy="1217295"/>
          </a:xfrm>
          <a:prstGeom prst="rect">
            <a:avLst/>
          </a:prstGeom>
          <a:noFill/>
          <a:ln>
            <a:noFill/>
          </a:ln>
        </p:spPr>
        <p:txBody>
          <a:bodyPr anchorCtr="0" anchor="t" bIns="0" lIns="0" spcFirstLastPara="1" rIns="0" wrap="square" tIns="0">
            <a:spAutoFit/>
          </a:bodyPr>
          <a:lstStyle/>
          <a:p>
            <a:pPr indent="0" lvl="0" marL="14605" marR="5080" rtl="0" algn="ctr">
              <a:lnSpc>
                <a:spcPct val="110000"/>
              </a:lnSpc>
              <a:spcBef>
                <a:spcPts val="0"/>
              </a:spcBef>
              <a:spcAft>
                <a:spcPts val="0"/>
              </a:spcAft>
              <a:buNone/>
            </a:pPr>
            <a:r>
              <a:rPr lang="en-GB" sz="2400"/>
              <a:t>KIT DE FERRAMENTAS PARA ANÁLISE SISTEMÁTICA DE DIÁLOGO EDUCACIONAL (T-SEDA): Um recurso para investigação prática</a:t>
            </a:r>
            <a:endParaRPr/>
          </a:p>
        </p:txBody>
      </p:sp>
      <p:pic>
        <p:nvPicPr>
          <p:cNvPr descr="Logo&#10;&#10;Description automatically generated" id="67" name="Google Shape;67;p7"/>
          <p:cNvPicPr preferRelativeResize="0"/>
          <p:nvPr/>
        </p:nvPicPr>
        <p:blipFill rotWithShape="1">
          <a:blip r:embed="rId14">
            <a:alphaModFix/>
          </a:blip>
          <a:srcRect b="0" l="0" r="0" t="0"/>
          <a:stretch/>
        </p:blipFill>
        <p:spPr>
          <a:xfrm>
            <a:off x="8699500" y="5385207"/>
            <a:ext cx="1596618" cy="1596618"/>
          </a:xfrm>
          <a:prstGeom prst="rect">
            <a:avLst/>
          </a:prstGeom>
          <a:noFill/>
          <a:ln>
            <a:noFill/>
          </a:ln>
        </p:spPr>
      </p:pic>
      <p:pic>
        <p:nvPicPr>
          <p:cNvPr descr="A grey and black sign with a person in a circle&#10;&#10;Description automatically generated with low confidence" id="68" name="Google Shape;68;p7"/>
          <p:cNvPicPr preferRelativeResize="0"/>
          <p:nvPr/>
        </p:nvPicPr>
        <p:blipFill rotWithShape="1">
          <a:blip r:embed="rId15">
            <a:alphaModFix/>
          </a:blip>
          <a:srcRect b="0" l="0" r="0" t="0"/>
          <a:stretch/>
        </p:blipFill>
        <p:spPr>
          <a:xfrm>
            <a:off x="7023100" y="5534025"/>
            <a:ext cx="969884" cy="333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sp>
        <p:nvSpPr>
          <p:cNvPr id="132" name="Google Shape;132;p16"/>
          <p:cNvSpPr txBox="1"/>
          <p:nvPr/>
        </p:nvSpPr>
        <p:spPr>
          <a:xfrm>
            <a:off x="548640" y="614680"/>
            <a:ext cx="2232025" cy="292735"/>
          </a:xfrm>
          <a:prstGeom prst="rect">
            <a:avLst/>
          </a:prstGeom>
          <a:solidFill>
            <a:srgbClr val="D9F1F6"/>
          </a:solidFill>
          <a:ln>
            <a:noFill/>
          </a:ln>
        </p:spPr>
        <p:txBody>
          <a:bodyPr anchorCtr="0" anchor="t" bIns="0" lIns="0" spcFirstLastPara="1" rIns="0" wrap="square" tIns="15875">
            <a:spAutoFit/>
          </a:bodyPr>
          <a:lstStyle/>
          <a:p>
            <a:pPr indent="0" lvl="0" marL="46990" marR="0" rtl="0" algn="l">
              <a:lnSpc>
                <a:spcPct val="100000"/>
              </a:lnSpc>
              <a:spcBef>
                <a:spcPts val="0"/>
              </a:spcBef>
              <a:spcAft>
                <a:spcPts val="0"/>
              </a:spcAft>
              <a:buNone/>
            </a:pPr>
            <a:r>
              <a:rPr b="1" lang="en-GB" sz="1800">
                <a:solidFill>
                  <a:srgbClr val="1A616F"/>
                </a:solidFill>
                <a:latin typeface="Arial"/>
                <a:ea typeface="Arial"/>
                <a:cs typeface="Arial"/>
                <a:sym typeface="Arial"/>
              </a:rPr>
              <a:t>Parte a. Introdução</a:t>
            </a:r>
            <a:endParaRPr/>
          </a:p>
        </p:txBody>
      </p:sp>
      <p:sp>
        <p:nvSpPr>
          <p:cNvPr id="133" name="Google Shape;133;p16"/>
          <p:cNvSpPr txBox="1"/>
          <p:nvPr/>
        </p:nvSpPr>
        <p:spPr>
          <a:xfrm>
            <a:off x="3975100" y="733425"/>
            <a:ext cx="3321050" cy="27686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800">
                <a:solidFill>
                  <a:schemeClr val="dk1"/>
                </a:solidFill>
                <a:latin typeface="Arial"/>
                <a:ea typeface="Arial"/>
                <a:cs typeface="Arial"/>
                <a:sym typeface="Arial"/>
              </a:rPr>
              <a:t>Introdução: Sobre o T-SEDA</a:t>
            </a:r>
            <a:endParaRPr/>
          </a:p>
        </p:txBody>
      </p:sp>
      <p:sp>
        <p:nvSpPr>
          <p:cNvPr id="134" name="Google Shape;134;p16"/>
          <p:cNvSpPr txBox="1"/>
          <p:nvPr/>
        </p:nvSpPr>
        <p:spPr>
          <a:xfrm>
            <a:off x="556260" y="1390257"/>
            <a:ext cx="4850941" cy="163185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0" algn="just">
              <a:lnSpc>
                <a:spcPct val="100000"/>
              </a:lnSpc>
              <a:spcBef>
                <a:spcPts val="0"/>
              </a:spcBef>
              <a:spcAft>
                <a:spcPts val="0"/>
              </a:spcAft>
              <a:buNone/>
            </a:pPr>
            <a:r>
              <a:rPr b="1" lang="en-GB" sz="1200">
                <a:solidFill>
                  <a:schemeClr val="dk1"/>
                </a:solidFill>
                <a:latin typeface="Arial"/>
                <a:ea typeface="Arial"/>
                <a:cs typeface="Arial"/>
                <a:sym typeface="Arial"/>
              </a:rPr>
              <a:t>O que é o T-SEDA?</a:t>
            </a:r>
            <a:endParaRPr/>
          </a:p>
          <a:p>
            <a:pPr indent="0" lvl="0" marL="82550" marR="0" rtl="0" algn="l">
              <a:lnSpc>
                <a:spcPct val="100000"/>
              </a:lnSpc>
              <a:spcBef>
                <a:spcPts val="605"/>
              </a:spcBef>
              <a:spcAft>
                <a:spcPts val="0"/>
              </a:spcAft>
              <a:buNone/>
            </a:pPr>
            <a:r>
              <a:rPr lang="en-GB" sz="1200">
                <a:solidFill>
                  <a:schemeClr val="dk1"/>
                </a:solidFill>
                <a:latin typeface="Arial"/>
                <a:ea typeface="Arial"/>
                <a:cs typeface="Arial"/>
                <a:sym typeface="Arial"/>
              </a:rPr>
              <a:t>T-SEDA significa Toolkit for Systematic Educational Dialogue Analysis (Kit de Ferramentas para Análise Sistemática de Diálogo Educacional). É uma coleção de ferramentas e recursos que o ajudarão a promover um diálogo de alta qualidade em seu ambiente de aprendizado. Ele o ajudará a conduzir uma investigação para descobrir mais sobre o diálogo nesse ambiente e fazer as mudanças que você deseja ver.</a:t>
            </a:r>
            <a:endParaRPr/>
          </a:p>
        </p:txBody>
      </p:sp>
      <p:sp>
        <p:nvSpPr>
          <p:cNvPr id="135" name="Google Shape;135;p16"/>
          <p:cNvSpPr txBox="1"/>
          <p:nvPr/>
        </p:nvSpPr>
        <p:spPr>
          <a:xfrm>
            <a:off x="546100" y="5282228"/>
            <a:ext cx="4861101" cy="169959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noAutofit/>
          </a:bodyPr>
          <a:lstStyle/>
          <a:p>
            <a:pPr indent="0" lvl="0" marL="81280" marR="0" rtl="0" algn="just">
              <a:lnSpc>
                <a:spcPct val="100000"/>
              </a:lnSpc>
              <a:spcBef>
                <a:spcPts val="0"/>
              </a:spcBef>
              <a:spcAft>
                <a:spcPts val="0"/>
              </a:spcAft>
              <a:buNone/>
            </a:pPr>
            <a:r>
              <a:rPr b="1" lang="en-GB" sz="1200">
                <a:solidFill>
                  <a:schemeClr val="dk1"/>
                </a:solidFill>
                <a:latin typeface="Arial"/>
                <a:ea typeface="Arial"/>
                <a:cs typeface="Arial"/>
                <a:sym typeface="Arial"/>
              </a:rPr>
              <a:t>Para quem é o T-SEDA?</a:t>
            </a:r>
            <a:endParaRPr/>
          </a:p>
          <a:p>
            <a:pPr indent="0" lvl="0" marL="81280" marR="0" rtl="0" algn="l">
              <a:lnSpc>
                <a:spcPct val="100000"/>
              </a:lnSpc>
              <a:spcBef>
                <a:spcPts val="595"/>
              </a:spcBef>
              <a:spcAft>
                <a:spcPts val="0"/>
              </a:spcAft>
              <a:buNone/>
            </a:pPr>
            <a:r>
              <a:rPr lang="en-GB" sz="1200">
                <a:solidFill>
                  <a:schemeClr val="dk1"/>
                </a:solidFill>
                <a:latin typeface="Arial"/>
                <a:ea typeface="Arial"/>
                <a:cs typeface="Arial"/>
                <a:sym typeface="Arial"/>
              </a:rPr>
              <a:t>O T-SEDA pode ser usado por professores de estudantes de qualquer faixa etária, desde os primeiros anos até aprendizes adultos. Pode ser utilizado em ambientes formais de aprendizagem presenciais ou online, como salas de aula escolares e seminários universitários, ou em ambientes informais, como clubes infantis. Pode ser usado para o diálogo entre adultos, incluindo professores. Este kit de ferramentas oferece exemplos ao longo de como o T-SEDA foi utilizado.</a:t>
            </a:r>
            <a:endParaRPr/>
          </a:p>
        </p:txBody>
      </p:sp>
      <p:sp>
        <p:nvSpPr>
          <p:cNvPr id="136" name="Google Shape;136;p16"/>
          <p:cNvSpPr txBox="1"/>
          <p:nvPr/>
        </p:nvSpPr>
        <p:spPr>
          <a:xfrm>
            <a:off x="546099" y="3152140"/>
            <a:ext cx="4861101" cy="200088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0" algn="just">
              <a:lnSpc>
                <a:spcPct val="100000"/>
              </a:lnSpc>
              <a:spcBef>
                <a:spcPts val="0"/>
              </a:spcBef>
              <a:spcAft>
                <a:spcPts val="0"/>
              </a:spcAft>
              <a:buNone/>
            </a:pPr>
            <a:r>
              <a:rPr b="1" lang="en-GB" sz="1200">
                <a:solidFill>
                  <a:schemeClr val="dk1"/>
                </a:solidFill>
                <a:latin typeface="Arial"/>
                <a:ea typeface="Arial"/>
                <a:cs typeface="Arial"/>
                <a:sym typeface="Arial"/>
              </a:rPr>
              <a:t>Como o T-SEDA funciona?</a:t>
            </a:r>
            <a:endParaRPr/>
          </a:p>
          <a:p>
            <a:pPr indent="0" lvl="0" marL="82550" marR="0" rtl="0" algn="l">
              <a:lnSpc>
                <a:spcPct val="100000"/>
              </a:lnSpc>
              <a:spcBef>
                <a:spcPts val="605"/>
              </a:spcBef>
              <a:spcAft>
                <a:spcPts val="0"/>
              </a:spcAft>
              <a:buNone/>
            </a:pPr>
            <a:r>
              <a:rPr lang="en-GB" sz="1200">
                <a:solidFill>
                  <a:schemeClr val="dk1"/>
                </a:solidFill>
                <a:latin typeface="Arial"/>
                <a:ea typeface="Arial"/>
                <a:cs typeface="Arial"/>
                <a:sym typeface="Arial"/>
              </a:rPr>
              <a:t>Você pode usar o T-SEDA para realizar uma investigação sobre o diálogo em seu ambiente de aprendizado. Isso o ajudará a ter uma compreensão mais aprofundada de como está o diálogo atualmente, descobrir o que é um diálogo de boa qualidade e como identificá-lo, além de decidir o que você deseja descobrir sobre o diálogo em seu ambiente. O kit de ferramentas T-SEDA foi projetado para ser tanto </a:t>
            </a:r>
            <a:r>
              <a:rPr b="1" lang="en-GB" sz="1200">
                <a:solidFill>
                  <a:schemeClr val="dk1"/>
                </a:solidFill>
                <a:latin typeface="Arial"/>
                <a:ea typeface="Arial"/>
                <a:cs typeface="Arial"/>
                <a:sym typeface="Arial"/>
              </a:rPr>
              <a:t>apoiador</a:t>
            </a:r>
            <a:r>
              <a:rPr lang="en-GB" sz="1200">
                <a:solidFill>
                  <a:schemeClr val="dk1"/>
                </a:solidFill>
                <a:latin typeface="Arial"/>
                <a:ea typeface="Arial"/>
                <a:cs typeface="Arial"/>
                <a:sym typeface="Arial"/>
              </a:rPr>
              <a:t> quanto </a:t>
            </a:r>
            <a:r>
              <a:rPr b="1" lang="en-GB" sz="1200">
                <a:solidFill>
                  <a:schemeClr val="dk1"/>
                </a:solidFill>
                <a:latin typeface="Arial"/>
                <a:ea typeface="Arial"/>
                <a:cs typeface="Arial"/>
                <a:sym typeface="Arial"/>
              </a:rPr>
              <a:t>flexível</a:t>
            </a:r>
            <a:r>
              <a:rPr lang="en-GB" sz="1200">
                <a:solidFill>
                  <a:schemeClr val="dk1"/>
                </a:solidFill>
                <a:latin typeface="Arial"/>
                <a:ea typeface="Arial"/>
                <a:cs typeface="Arial"/>
                <a:sym typeface="Arial"/>
              </a:rPr>
              <a:t>. É um guia passo a passo, mas você também pode adaptar e adicionar qualquer um dos materiais de acordo com suas próprias necessidades e interesses.</a:t>
            </a:r>
            <a:endParaRPr/>
          </a:p>
        </p:txBody>
      </p:sp>
      <p:sp>
        <p:nvSpPr>
          <p:cNvPr id="137" name="Google Shape;137;p16"/>
          <p:cNvSpPr txBox="1"/>
          <p:nvPr/>
        </p:nvSpPr>
        <p:spPr>
          <a:xfrm>
            <a:off x="5700395" y="4829175"/>
            <a:ext cx="4459605" cy="215265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noAutofit/>
          </a:bodyPr>
          <a:lstStyle/>
          <a:p>
            <a:pPr indent="0" lvl="0" marL="83185" marR="0" rtl="0" algn="l">
              <a:lnSpc>
                <a:spcPct val="100000"/>
              </a:lnSpc>
              <a:spcBef>
                <a:spcPts val="0"/>
              </a:spcBef>
              <a:spcAft>
                <a:spcPts val="0"/>
              </a:spcAft>
              <a:buNone/>
            </a:pPr>
            <a:r>
              <a:rPr b="1" lang="en-GB" sz="1200">
                <a:solidFill>
                  <a:schemeClr val="dk1"/>
                </a:solidFill>
                <a:latin typeface="Arial"/>
                <a:ea typeface="Arial"/>
                <a:cs typeface="Arial"/>
                <a:sym typeface="Arial"/>
              </a:rPr>
              <a:t>O que eu preciso saber?</a:t>
            </a:r>
            <a:endParaRPr/>
          </a:p>
          <a:p>
            <a:pPr indent="0" lvl="0" marL="83185" marR="0" rtl="0" algn="l">
              <a:lnSpc>
                <a:spcPct val="100000"/>
              </a:lnSpc>
              <a:spcBef>
                <a:spcPts val="615"/>
              </a:spcBef>
              <a:spcAft>
                <a:spcPts val="0"/>
              </a:spcAft>
              <a:buNone/>
            </a:pPr>
            <a:r>
              <a:rPr lang="en-GB" sz="1200">
                <a:solidFill>
                  <a:schemeClr val="dk1"/>
                </a:solidFill>
                <a:latin typeface="Arimo"/>
                <a:ea typeface="Arimo"/>
                <a:cs typeface="Arimo"/>
                <a:sym typeface="Arimo"/>
              </a:rPr>
              <a:t>Você pode encontrar tudo o que precisa neste kit e no site do T-SEDA: </a:t>
            </a:r>
            <a:r>
              <a:rPr b="1" lang="en-GB" sz="1200" u="sng">
                <a:solidFill>
                  <a:schemeClr val="hlink"/>
                </a:solidFill>
                <a:latin typeface="Arial"/>
                <a:ea typeface="Arial"/>
                <a:cs typeface="Arial"/>
                <a:sym typeface="Arial"/>
                <a:hlinkClick r:id="rId3"/>
              </a:rPr>
              <a:t>http://bit.ly/T-SEDA</a:t>
            </a:r>
            <a:r>
              <a:rPr lang="en-GB" sz="1200" u="sng">
                <a:solidFill>
                  <a:schemeClr val="hlink"/>
                </a:solidFill>
                <a:latin typeface="Arimo"/>
                <a:ea typeface="Arimo"/>
                <a:cs typeface="Arimo"/>
                <a:sym typeface="Arimo"/>
                <a:hlinkClick r:id="rId4"/>
              </a:rPr>
              <a:t>.</a:t>
            </a:r>
            <a:r>
              <a:rPr lang="en-GB" sz="1200">
                <a:solidFill>
                  <a:schemeClr val="dk1"/>
                </a:solidFill>
                <a:latin typeface="Arimo"/>
                <a:ea typeface="Arimo"/>
                <a:cs typeface="Arimo"/>
                <a:sym typeface="Arimo"/>
              </a:rPr>
              <a:t> Uma riqueza de outros recursos para apoiá-lo está neste site:  </a:t>
            </a:r>
            <a:r>
              <a:rPr lang="en-GB" sz="1200" u="sng">
                <a:solidFill>
                  <a:schemeClr val="hlink"/>
                </a:solidFill>
                <a:latin typeface="Arimo"/>
                <a:ea typeface="Arimo"/>
                <a:cs typeface="Arimo"/>
                <a:sym typeface="Arimo"/>
                <a:hlinkClick r:id="rId5"/>
              </a:rPr>
              <a:t>www.edudialogue.org.</a:t>
            </a:r>
            <a:r>
              <a:rPr lang="en-GB" sz="1200">
                <a:solidFill>
                  <a:schemeClr val="dk1"/>
                </a:solidFill>
                <a:latin typeface="Arimo"/>
                <a:ea typeface="Arimo"/>
                <a:cs typeface="Arimo"/>
                <a:sym typeface="Arimo"/>
              </a:rPr>
              <a:t> Ao longo do kit, há indicações de onde você pode encontrar as informações de que precisa.</a:t>
            </a:r>
            <a:endParaRPr/>
          </a:p>
          <a:p>
            <a:pPr indent="0" lvl="0" marL="0" marR="0" rtl="0" algn="l">
              <a:lnSpc>
                <a:spcPct val="100000"/>
              </a:lnSpc>
              <a:spcBef>
                <a:spcPts val="45"/>
              </a:spcBef>
              <a:spcAft>
                <a:spcPts val="0"/>
              </a:spcAft>
              <a:buNone/>
            </a:pPr>
            <a:r>
              <a:t/>
            </a:r>
            <a:endParaRPr sz="800">
              <a:solidFill>
                <a:schemeClr val="dk1"/>
              </a:solidFill>
              <a:latin typeface="Times New Roman"/>
              <a:ea typeface="Times New Roman"/>
              <a:cs typeface="Times New Roman"/>
              <a:sym typeface="Times New Roman"/>
            </a:endParaRPr>
          </a:p>
          <a:p>
            <a:pPr indent="68580" lvl="0" marL="540385" marR="711200" rtl="0" algn="l">
              <a:lnSpc>
                <a:spcPct val="120000"/>
              </a:lnSpc>
              <a:spcBef>
                <a:spcPts val="0"/>
              </a:spcBef>
              <a:spcAft>
                <a:spcPts val="0"/>
              </a:spcAft>
              <a:buNone/>
            </a:pPr>
            <a:r>
              <a:rPr b="1" lang="en-GB" sz="1200" u="sng">
                <a:solidFill>
                  <a:schemeClr val="hlink"/>
                </a:solidFill>
                <a:latin typeface="Arial"/>
                <a:ea typeface="Arial"/>
                <a:cs typeface="Arial"/>
                <a:sym typeface="Arial"/>
                <a:hlinkClick r:id="rId6"/>
              </a:rPr>
              <a:t>Vídeo 5: O Pacote T-SEDA - Guia de boas-vindas</a:t>
            </a:r>
            <a:r>
              <a:rPr b="1" lang="en-GB" sz="1200" u="sng">
                <a:solidFill>
                  <a:srgbClr val="0000FF"/>
                </a:solidFill>
                <a:latin typeface="Arial"/>
                <a:ea typeface="Arial"/>
                <a:cs typeface="Arial"/>
                <a:sym typeface="Arial"/>
              </a:rPr>
              <a:t> </a:t>
            </a:r>
            <a:r>
              <a:rPr lang="en-GB" sz="1200">
                <a:solidFill>
                  <a:schemeClr val="dk1"/>
                </a:solidFill>
                <a:latin typeface="Arimo"/>
                <a:ea typeface="Arimo"/>
                <a:cs typeface="Arimo"/>
                <a:sym typeface="Arimo"/>
              </a:rPr>
              <a:t>é uma visão útil de como usar o kit.</a:t>
            </a:r>
            <a:endParaRPr/>
          </a:p>
        </p:txBody>
      </p:sp>
      <p:sp>
        <p:nvSpPr>
          <p:cNvPr id="138" name="Google Shape;138;p16"/>
          <p:cNvSpPr/>
          <p:nvPr/>
        </p:nvSpPr>
        <p:spPr>
          <a:xfrm>
            <a:off x="5880100" y="6172835"/>
            <a:ext cx="344170" cy="34480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6"/>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en-GB" sz="1000">
                <a:solidFill>
                  <a:schemeClr val="dk1"/>
                </a:solidFill>
                <a:latin typeface="Arial"/>
                <a:ea typeface="Arial"/>
                <a:cs typeface="Arial"/>
                <a:sym typeface="Arial"/>
              </a:rPr>
              <a:t>1</a:t>
            </a:r>
            <a:endParaRPr sz="1000">
              <a:solidFill>
                <a:schemeClr val="dk1"/>
              </a:solidFill>
              <a:latin typeface="Arial"/>
              <a:ea typeface="Arial"/>
              <a:cs typeface="Arial"/>
              <a:sym typeface="Arial"/>
            </a:endParaRPr>
          </a:p>
        </p:txBody>
      </p:sp>
      <p:sp>
        <p:nvSpPr>
          <p:cNvPr id="140" name="Google Shape;140;p16"/>
          <p:cNvSpPr txBox="1"/>
          <p:nvPr/>
        </p:nvSpPr>
        <p:spPr>
          <a:xfrm>
            <a:off x="5700395" y="1390015"/>
            <a:ext cx="4388485" cy="30607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noAutofit/>
          </a:bodyPr>
          <a:lstStyle/>
          <a:p>
            <a:pPr indent="0" lvl="0" marL="74930" marR="86995" rtl="0" algn="l">
              <a:lnSpc>
                <a:spcPct val="120000"/>
              </a:lnSpc>
              <a:spcBef>
                <a:spcPts val="0"/>
              </a:spcBef>
              <a:spcAft>
                <a:spcPts val="0"/>
              </a:spcAft>
              <a:buNone/>
            </a:pPr>
            <a:r>
              <a:rPr b="1" i="0" lang="en-GB" sz="1400" u="none" strike="noStrike">
                <a:solidFill>
                  <a:srgbClr val="000000"/>
                </a:solidFill>
                <a:latin typeface="Arial"/>
                <a:ea typeface="Arial"/>
                <a:cs typeface="Arial"/>
                <a:sym typeface="Arial"/>
              </a:rPr>
              <a:t>Trabalhando com Colegas</a:t>
            </a:r>
            <a:endParaRPr/>
          </a:p>
          <a:p>
            <a:pPr indent="0" lvl="0" marL="74930" marR="86995" rtl="0" algn="l">
              <a:lnSpc>
                <a:spcPct val="120000"/>
              </a:lnSpc>
              <a:spcBef>
                <a:spcPts val="525"/>
              </a:spcBef>
              <a:spcAft>
                <a:spcPts val="0"/>
              </a:spcAft>
              <a:buNone/>
            </a:pPr>
            <a:r>
              <a:rPr i="0" lang="en-GB" sz="1200" u="none" strike="noStrike">
                <a:solidFill>
                  <a:srgbClr val="000000"/>
                </a:solidFill>
                <a:latin typeface="Arial"/>
                <a:ea typeface="Arial"/>
                <a:cs typeface="Arial"/>
                <a:sym typeface="Arial"/>
              </a:rPr>
              <a:t>É possível analisar apenas a própria prática, mas é </a:t>
            </a:r>
            <a:r>
              <a:rPr b="1" i="0" lang="en-GB" sz="1200" u="none" strike="noStrike">
                <a:solidFill>
                  <a:srgbClr val="000000"/>
                </a:solidFill>
                <a:latin typeface="Arial"/>
                <a:ea typeface="Arial"/>
                <a:cs typeface="Arial"/>
                <a:sym typeface="Arial"/>
              </a:rPr>
              <a:t>muito eficaz</a:t>
            </a:r>
            <a:r>
              <a:rPr i="0" lang="en-GB" sz="1200" u="none" strike="noStrike">
                <a:solidFill>
                  <a:srgbClr val="000000"/>
                </a:solidFill>
                <a:latin typeface="Arial"/>
                <a:ea typeface="Arial"/>
                <a:cs typeface="Arial"/>
                <a:sym typeface="Arial"/>
              </a:rPr>
              <a:t> </a:t>
            </a:r>
            <a:r>
              <a:rPr b="1" i="0" lang="en-GB" sz="1200" u="none" strike="noStrike">
                <a:solidFill>
                  <a:srgbClr val="000000"/>
                </a:solidFill>
                <a:latin typeface="Arial"/>
                <a:ea typeface="Arial"/>
                <a:cs typeface="Arial"/>
                <a:sym typeface="Arial"/>
              </a:rPr>
              <a:t>conduzir a pesquisa ao lado ou em colaboração com outras pessoas</a:t>
            </a:r>
            <a:r>
              <a:rPr i="0" lang="en-GB" sz="1200" u="none" strike="noStrike">
                <a:solidFill>
                  <a:srgbClr val="000000"/>
                </a:solidFill>
                <a:latin typeface="Arial"/>
                <a:ea typeface="Arial"/>
                <a:cs typeface="Arial"/>
                <a:sym typeface="Arial"/>
              </a:rPr>
              <a:t> que compartilham o interesse em desenvolver o diálogo. Recomendamos esse modo de trabalho sempre que possível, para apoiar a reflexão crítica com os colegas. A investigação T-SEDA pode até ser o foco para toda uma escola ou instituição.</a:t>
            </a:r>
            <a:endParaRPr/>
          </a:p>
          <a:p>
            <a:pPr indent="0" lvl="0" marL="74930" marR="86995" rtl="0" algn="l">
              <a:lnSpc>
                <a:spcPct val="120000"/>
              </a:lnSpc>
              <a:spcBef>
                <a:spcPts val="525"/>
              </a:spcBef>
              <a:spcAft>
                <a:spcPts val="0"/>
              </a:spcAft>
              <a:buNone/>
            </a:pPr>
            <a:r>
              <a:rPr i="0" lang="en-GB" sz="1200" u="none" strike="noStrike">
                <a:solidFill>
                  <a:srgbClr val="000000"/>
                </a:solidFill>
                <a:latin typeface="Arial"/>
                <a:ea typeface="Arial"/>
                <a:cs typeface="Arial"/>
                <a:sym typeface="Arial"/>
              </a:rPr>
              <a:t>Descobrimos que funciona muito bem ter um </a:t>
            </a:r>
            <a:r>
              <a:rPr b="1" i="0" lang="en-GB" sz="1200" u="none" strike="noStrike">
                <a:solidFill>
                  <a:srgbClr val="000000"/>
                </a:solidFill>
                <a:latin typeface="Arial"/>
                <a:ea typeface="Arial"/>
                <a:cs typeface="Arial"/>
                <a:sym typeface="Arial"/>
              </a:rPr>
              <a:t>facilitador local </a:t>
            </a:r>
            <a:r>
              <a:rPr i="0" lang="en-GB" sz="1200" u="none" strike="noStrike">
                <a:solidFill>
                  <a:srgbClr val="000000"/>
                </a:solidFill>
                <a:latin typeface="Arial"/>
                <a:ea typeface="Arial"/>
                <a:cs typeface="Arial"/>
                <a:sym typeface="Arial"/>
              </a:rPr>
              <a:t>que possa convocar reuniões entre colegas e oferecer suporte. Um artigo publicado sobre como isso funciona pode </a:t>
            </a:r>
            <a:r>
              <a:rPr i="0" lang="en-GB" sz="1200" u="none" strike="noStrike">
                <a:solidFill>
                  <a:schemeClr val="dk1"/>
                </a:solidFill>
                <a:latin typeface="Arial"/>
                <a:ea typeface="Arial"/>
                <a:cs typeface="Arial"/>
                <a:sym typeface="Arial"/>
              </a:rPr>
              <a:t>ser lido </a:t>
            </a:r>
            <a:r>
              <a:rPr i="0" lang="en-GB" sz="1200" u="sng" strike="noStrike">
                <a:solidFill>
                  <a:schemeClr val="hlink"/>
                </a:solidFill>
                <a:latin typeface="Arial"/>
                <a:ea typeface="Arial"/>
                <a:cs typeface="Arial"/>
                <a:sym typeface="Arial"/>
                <a:hlinkClick r:id="rId8"/>
              </a:rPr>
              <a:t>aqui</a:t>
            </a:r>
            <a:r>
              <a:rPr i="0" lang="en-GB" sz="1200" u="none" strike="noStrike">
                <a:solidFill>
                  <a:schemeClr val="dk1"/>
                </a:solidFill>
                <a:latin typeface="Arial"/>
                <a:ea typeface="Arial"/>
                <a:cs typeface="Arial"/>
                <a:sym typeface="Arial"/>
              </a:rPr>
              <a:t>, e um curso </a:t>
            </a:r>
            <a:r>
              <a:rPr i="0" lang="en-GB" sz="1200" u="none" strike="noStrike">
                <a:solidFill>
                  <a:srgbClr val="000000"/>
                </a:solidFill>
                <a:latin typeface="Arial"/>
                <a:ea typeface="Arial"/>
                <a:cs typeface="Arial"/>
                <a:sym typeface="Arial"/>
              </a:rPr>
              <a:t>para facilitadores está disponível via </a:t>
            </a:r>
            <a:r>
              <a:rPr i="0" lang="en-GB" sz="1200" u="sng" strike="noStrike">
                <a:solidFill>
                  <a:schemeClr val="hlink"/>
                </a:solidFill>
                <a:latin typeface="Arial"/>
                <a:ea typeface="Arial"/>
                <a:cs typeface="Arial"/>
                <a:sym typeface="Arial"/>
                <a:hlinkClick r:id="rId9"/>
              </a:rPr>
              <a:t>Camtree</a:t>
            </a:r>
            <a:endParaRPr i="0" sz="1200" u="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5" name="Shape 145"/>
        <p:cNvGrpSpPr/>
        <p:nvPr/>
      </p:nvGrpSpPr>
      <p:grpSpPr>
        <a:xfrm>
          <a:off x="0" y="0"/>
          <a:ext cx="0" cy="0"/>
          <a:chOff x="0" y="0"/>
          <a:chExt cx="0" cy="0"/>
        </a:xfrm>
      </p:grpSpPr>
      <p:sp>
        <p:nvSpPr>
          <p:cNvPr id="146" name="Google Shape;146;p17"/>
          <p:cNvSpPr txBox="1"/>
          <p:nvPr/>
        </p:nvSpPr>
        <p:spPr>
          <a:xfrm>
            <a:off x="6331584" y="3491867"/>
            <a:ext cx="3709670" cy="115379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0" algn="l">
              <a:lnSpc>
                <a:spcPct val="121000"/>
              </a:lnSpc>
              <a:spcBef>
                <a:spcPts val="0"/>
              </a:spcBef>
              <a:spcAft>
                <a:spcPts val="0"/>
              </a:spcAft>
              <a:buNone/>
            </a:pPr>
            <a:r>
              <a:rPr lang="en-GB" sz="1200">
                <a:solidFill>
                  <a:schemeClr val="dk1"/>
                </a:solidFill>
                <a:latin typeface="Arimo"/>
                <a:ea typeface="Arimo"/>
                <a:cs typeface="Arimo"/>
                <a:sym typeface="Arimo"/>
              </a:rPr>
              <a:t>Boas pesquisas começam identificando aspectos problemáticos, intrigantes ou interessantes da prática em seu ambiente. Seu autoexame o ajudará a fazer isso e descobrir no que você quer focar sua pesquisa.</a:t>
            </a:r>
            <a:endParaRPr/>
          </a:p>
        </p:txBody>
      </p:sp>
      <p:sp>
        <p:nvSpPr>
          <p:cNvPr id="147" name="Google Shape;147;p17"/>
          <p:cNvSpPr txBox="1"/>
          <p:nvPr/>
        </p:nvSpPr>
        <p:spPr>
          <a:xfrm>
            <a:off x="6334759" y="5047615"/>
            <a:ext cx="3694429" cy="46884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185" marR="96520" rtl="0" algn="l">
              <a:lnSpc>
                <a:spcPct val="122000"/>
              </a:lnSpc>
              <a:spcBef>
                <a:spcPts val="0"/>
              </a:spcBef>
              <a:spcAft>
                <a:spcPts val="0"/>
              </a:spcAft>
              <a:buNone/>
            </a:pPr>
            <a:r>
              <a:rPr lang="en-GB" sz="1200">
                <a:solidFill>
                  <a:schemeClr val="dk1"/>
                </a:solidFill>
                <a:latin typeface="Arimo"/>
                <a:ea typeface="Arimo"/>
                <a:cs typeface="Arimo"/>
                <a:sym typeface="Arimo"/>
              </a:rPr>
              <a:t>Este guia o conduzirá pelo processo de estabelecer uma pesquisa sobre diálogo em seu ambiente.</a:t>
            </a:r>
            <a:endParaRPr/>
          </a:p>
        </p:txBody>
      </p:sp>
      <p:sp>
        <p:nvSpPr>
          <p:cNvPr id="148" name="Google Shape;148;p17"/>
          <p:cNvSpPr txBox="1"/>
          <p:nvPr/>
        </p:nvSpPr>
        <p:spPr>
          <a:xfrm>
            <a:off x="6336030" y="6050915"/>
            <a:ext cx="3705225" cy="108331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noAutofit/>
          </a:bodyPr>
          <a:lstStyle/>
          <a:p>
            <a:pPr indent="0" lvl="0" marL="81915" marR="97155" rtl="0" algn="l">
              <a:lnSpc>
                <a:spcPct val="121000"/>
              </a:lnSpc>
              <a:spcBef>
                <a:spcPts val="0"/>
              </a:spcBef>
              <a:spcAft>
                <a:spcPts val="0"/>
              </a:spcAft>
              <a:buNone/>
            </a:pPr>
            <a:r>
              <a:rPr lang="en-GB" sz="1200">
                <a:solidFill>
                  <a:schemeClr val="dk1"/>
                </a:solidFill>
                <a:latin typeface="Arimo"/>
                <a:ea typeface="Arimo"/>
                <a:cs typeface="Arimo"/>
                <a:sym typeface="Arimo"/>
              </a:rPr>
              <a:t>O esquema de codificação identifica os tipos de coisas que você pode ouvir como exemplos de diálogo de alta qualidade. Estes fornecerão um foco para sua pesquisa em sala de aula.</a:t>
            </a:r>
            <a:endParaRPr/>
          </a:p>
          <a:p>
            <a:pPr indent="0" lvl="0" marL="81915" marR="97155" rtl="0" algn="l">
              <a:lnSpc>
                <a:spcPct val="121000"/>
              </a:lnSpc>
              <a:spcBef>
                <a:spcPts val="580"/>
              </a:spcBef>
              <a:spcAft>
                <a:spcPts val="0"/>
              </a:spcAft>
              <a:buNone/>
            </a:pPr>
            <a:r>
              <a:t/>
            </a:r>
            <a:endParaRPr sz="1200">
              <a:solidFill>
                <a:schemeClr val="dk1"/>
              </a:solidFill>
              <a:latin typeface="Arimo"/>
              <a:ea typeface="Arimo"/>
              <a:cs typeface="Arimo"/>
              <a:sym typeface="Arimo"/>
            </a:endParaRPr>
          </a:p>
          <a:p>
            <a:pPr indent="0" lvl="0" marL="81915" marR="97155" rtl="0" algn="l">
              <a:lnSpc>
                <a:spcPct val="121000"/>
              </a:lnSpc>
              <a:spcBef>
                <a:spcPts val="580"/>
              </a:spcBef>
              <a:spcAft>
                <a:spcPts val="0"/>
              </a:spcAft>
              <a:buNone/>
            </a:pPr>
            <a:r>
              <a:t/>
            </a:r>
            <a:endParaRPr sz="1200">
              <a:solidFill>
                <a:schemeClr val="dk1"/>
              </a:solidFill>
              <a:latin typeface="Arimo"/>
              <a:ea typeface="Arimo"/>
              <a:cs typeface="Arimo"/>
              <a:sym typeface="Arimo"/>
            </a:endParaRPr>
          </a:p>
          <a:p>
            <a:pPr indent="0" lvl="0" marL="81915" marR="97155" rtl="0" algn="l">
              <a:lnSpc>
                <a:spcPct val="121000"/>
              </a:lnSpc>
              <a:spcBef>
                <a:spcPts val="580"/>
              </a:spcBef>
              <a:spcAft>
                <a:spcPts val="0"/>
              </a:spcAft>
              <a:buNone/>
            </a:pPr>
            <a:r>
              <a:t/>
            </a:r>
            <a:endParaRPr sz="1200">
              <a:solidFill>
                <a:schemeClr val="dk1"/>
              </a:solidFill>
              <a:latin typeface="Arimo"/>
              <a:ea typeface="Arimo"/>
              <a:cs typeface="Arimo"/>
              <a:sym typeface="Arimo"/>
            </a:endParaRPr>
          </a:p>
          <a:p>
            <a:pPr indent="0" lvl="0" marL="81915" marR="97155" rtl="0" algn="l">
              <a:lnSpc>
                <a:spcPct val="121000"/>
              </a:lnSpc>
              <a:spcBef>
                <a:spcPts val="580"/>
              </a:spcBef>
              <a:spcAft>
                <a:spcPts val="0"/>
              </a:spcAft>
              <a:buNone/>
            </a:pPr>
            <a:r>
              <a:t/>
            </a:r>
            <a:endParaRPr sz="1200">
              <a:solidFill>
                <a:schemeClr val="dk1"/>
              </a:solidFill>
              <a:latin typeface="Arimo"/>
              <a:ea typeface="Arimo"/>
              <a:cs typeface="Arimo"/>
              <a:sym typeface="Arimo"/>
            </a:endParaRPr>
          </a:p>
          <a:p>
            <a:pPr indent="0" lvl="0" marL="81915" marR="97155" rtl="0" algn="l">
              <a:lnSpc>
                <a:spcPct val="121000"/>
              </a:lnSpc>
              <a:spcBef>
                <a:spcPts val="580"/>
              </a:spcBef>
              <a:spcAft>
                <a:spcPts val="0"/>
              </a:spcAft>
              <a:buNone/>
            </a:pPr>
            <a:r>
              <a:t/>
            </a:r>
            <a:endParaRPr sz="1200">
              <a:solidFill>
                <a:schemeClr val="dk1"/>
              </a:solidFill>
              <a:latin typeface="Arimo"/>
              <a:ea typeface="Arimo"/>
              <a:cs typeface="Arimo"/>
              <a:sym typeface="Arimo"/>
            </a:endParaRPr>
          </a:p>
          <a:p>
            <a:pPr indent="0" lvl="0" marL="81915" marR="97155" rtl="0" algn="l">
              <a:lnSpc>
                <a:spcPct val="121000"/>
              </a:lnSpc>
              <a:spcBef>
                <a:spcPts val="580"/>
              </a:spcBef>
              <a:spcAft>
                <a:spcPts val="0"/>
              </a:spcAft>
              <a:buNone/>
            </a:pPr>
            <a:r>
              <a:t/>
            </a:r>
            <a:endParaRPr sz="1200">
              <a:solidFill>
                <a:schemeClr val="dk1"/>
              </a:solidFill>
              <a:latin typeface="Arimo"/>
              <a:ea typeface="Arimo"/>
              <a:cs typeface="Arimo"/>
              <a:sym typeface="Arimo"/>
            </a:endParaRPr>
          </a:p>
        </p:txBody>
      </p:sp>
      <p:sp>
        <p:nvSpPr>
          <p:cNvPr id="149" name="Google Shape;149;p17"/>
          <p:cNvSpPr txBox="1"/>
          <p:nvPr/>
        </p:nvSpPr>
        <p:spPr>
          <a:xfrm>
            <a:off x="698500" y="200026"/>
            <a:ext cx="5181599" cy="305019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547495" marR="0" rtl="0" algn="l">
              <a:lnSpc>
                <a:spcPct val="100000"/>
              </a:lnSpc>
              <a:spcBef>
                <a:spcPts val="0"/>
              </a:spcBef>
              <a:spcAft>
                <a:spcPts val="0"/>
              </a:spcAft>
              <a:buNone/>
            </a:pPr>
            <a:r>
              <a:rPr b="1" lang="en-GB" sz="1600">
                <a:solidFill>
                  <a:schemeClr val="dk1"/>
                </a:solidFill>
                <a:latin typeface="Arial"/>
                <a:ea typeface="Arial"/>
                <a:cs typeface="Arial"/>
                <a:sym typeface="Arial"/>
              </a:rPr>
              <a:t>The T-SEDA Core Tools</a:t>
            </a:r>
            <a:endParaRPr sz="1600">
              <a:solidFill>
                <a:schemeClr val="dk1"/>
              </a:solidFill>
              <a:latin typeface="Arial"/>
              <a:ea typeface="Arial"/>
              <a:cs typeface="Arial"/>
              <a:sym typeface="Arial"/>
            </a:endParaRPr>
          </a:p>
          <a:p>
            <a:pPr indent="0" lvl="0" marL="83820" marR="95250" rtl="0" algn="l">
              <a:spcBef>
                <a:spcPts val="580"/>
              </a:spcBef>
              <a:spcAft>
                <a:spcPts val="0"/>
              </a:spcAft>
              <a:buClr>
                <a:schemeClr val="dk1"/>
              </a:buClr>
              <a:buSzPts val="1200"/>
              <a:buFont typeface="Arial"/>
              <a:buNone/>
            </a:pPr>
            <a:r>
              <a:rPr lang="en-GB" sz="1200">
                <a:solidFill>
                  <a:schemeClr val="dk1"/>
                </a:solidFill>
                <a:latin typeface="Arimo"/>
                <a:ea typeface="Arimo"/>
                <a:cs typeface="Arimo"/>
                <a:sym typeface="Arimo"/>
              </a:rPr>
              <a:t>Há três ferramentas que permitirão que você conduza sua pesquisa para identificar sistematicamente o diálogo de seus alunos e sua própria prática atualmente</a:t>
            </a:r>
            <a:endParaRPr/>
          </a:p>
          <a:p>
            <a:pPr indent="-171450" lvl="0" marL="255270" marR="95250" rtl="0" algn="l">
              <a:lnSpc>
                <a:spcPct val="121000"/>
              </a:lnSpc>
              <a:spcBef>
                <a:spcPts val="580"/>
              </a:spcBef>
              <a:spcAft>
                <a:spcPts val="0"/>
              </a:spcAft>
              <a:buClr>
                <a:schemeClr val="dk1"/>
              </a:buClr>
              <a:buSzPts val="1200"/>
              <a:buFont typeface="Arial"/>
              <a:buChar char="•"/>
            </a:pPr>
            <a:r>
              <a:rPr lang="en-GB" sz="1200">
                <a:solidFill>
                  <a:schemeClr val="dk1"/>
                </a:solidFill>
                <a:latin typeface="Arimo"/>
                <a:ea typeface="Arimo"/>
                <a:cs typeface="Arimo"/>
                <a:sym typeface="Arimo"/>
              </a:rPr>
              <a:t>como está o diálogo de seus alunos e como é sua própria prática atualmente;</a:t>
            </a:r>
            <a:endParaRPr/>
          </a:p>
          <a:p>
            <a:pPr indent="-171450" lvl="0" marL="255270" marR="95250" rtl="0" algn="l">
              <a:lnSpc>
                <a:spcPct val="121000"/>
              </a:lnSpc>
              <a:spcBef>
                <a:spcPts val="580"/>
              </a:spcBef>
              <a:spcAft>
                <a:spcPts val="0"/>
              </a:spcAft>
              <a:buClr>
                <a:schemeClr val="dk1"/>
              </a:buClr>
              <a:buSzPts val="1200"/>
              <a:buFont typeface="Arial"/>
              <a:buChar char="•"/>
            </a:pPr>
            <a:r>
              <a:rPr lang="en-GB" sz="1200">
                <a:solidFill>
                  <a:schemeClr val="dk1"/>
                </a:solidFill>
                <a:latin typeface="Arimo"/>
                <a:ea typeface="Arimo"/>
                <a:cs typeface="Arimo"/>
                <a:sym typeface="Arimo"/>
              </a:rPr>
              <a:t>como usar isso como ponto de partida para desenvolver uma pesquisa;</a:t>
            </a:r>
            <a:endParaRPr sz="1200">
              <a:solidFill>
                <a:schemeClr val="dk1"/>
              </a:solidFill>
              <a:latin typeface="Arimo"/>
              <a:ea typeface="Arimo"/>
              <a:cs typeface="Arimo"/>
              <a:sym typeface="Arimo"/>
            </a:endParaRPr>
          </a:p>
          <a:p>
            <a:pPr indent="-171450" lvl="0" marL="255270" marR="95250" rtl="0" algn="l">
              <a:lnSpc>
                <a:spcPct val="121000"/>
              </a:lnSpc>
              <a:spcBef>
                <a:spcPts val="580"/>
              </a:spcBef>
              <a:spcAft>
                <a:spcPts val="0"/>
              </a:spcAft>
              <a:buClr>
                <a:schemeClr val="dk1"/>
              </a:buClr>
              <a:buSzPts val="1200"/>
              <a:buFont typeface="Arial"/>
              <a:buChar char="•"/>
            </a:pPr>
            <a:r>
              <a:rPr lang="en-GB" sz="1200">
                <a:solidFill>
                  <a:schemeClr val="dk1"/>
                </a:solidFill>
                <a:latin typeface="Arimo"/>
                <a:ea typeface="Arimo"/>
                <a:cs typeface="Arimo"/>
                <a:sym typeface="Arimo"/>
              </a:rPr>
              <a:t>um esquema de codificação de diálogo para ajudá-lo a conduzir uma investigação;</a:t>
            </a:r>
            <a:endParaRPr/>
          </a:p>
          <a:p>
            <a:pPr indent="0" lvl="0" marL="83820" marR="95250" rtl="0" algn="l">
              <a:lnSpc>
                <a:spcPct val="121000"/>
              </a:lnSpc>
              <a:spcBef>
                <a:spcPts val="580"/>
              </a:spcBef>
              <a:spcAft>
                <a:spcPts val="0"/>
              </a:spcAft>
              <a:buNone/>
            </a:pPr>
            <a:r>
              <a:rPr lang="en-GB" sz="1200">
                <a:solidFill>
                  <a:schemeClr val="dk1"/>
                </a:solidFill>
                <a:latin typeface="Arimo"/>
                <a:ea typeface="Arimo"/>
                <a:cs typeface="Arimo"/>
                <a:sym typeface="Arimo"/>
              </a:rPr>
              <a:t>O kit explica como você pode usar cada uma dessas ferramentas. Na Seção 2-5, há uma variedade de ferramentas e dicas de observação para auxiliar em sua pesquisa.</a:t>
            </a:r>
            <a:endParaRPr/>
          </a:p>
        </p:txBody>
      </p:sp>
      <p:sp>
        <p:nvSpPr>
          <p:cNvPr id="150" name="Google Shape;150;p17"/>
          <p:cNvSpPr/>
          <p:nvPr/>
        </p:nvSpPr>
        <p:spPr>
          <a:xfrm>
            <a:off x="7029336" y="881260"/>
            <a:ext cx="3006086" cy="19964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17"/>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en-GB" sz="1000">
                <a:solidFill>
                  <a:schemeClr val="dk1"/>
                </a:solidFill>
                <a:latin typeface="Arial"/>
                <a:ea typeface="Arial"/>
                <a:cs typeface="Arial"/>
                <a:sym typeface="Arial"/>
              </a:rPr>
              <a:t>2</a:t>
            </a:r>
            <a:endParaRPr sz="1000">
              <a:solidFill>
                <a:schemeClr val="dk1"/>
              </a:solidFill>
              <a:latin typeface="Arial"/>
              <a:ea typeface="Arial"/>
              <a:cs typeface="Arial"/>
              <a:sym typeface="Arial"/>
            </a:endParaRPr>
          </a:p>
        </p:txBody>
      </p:sp>
      <p:grpSp>
        <p:nvGrpSpPr>
          <p:cNvPr id="152" name="Google Shape;152;p17"/>
          <p:cNvGrpSpPr/>
          <p:nvPr/>
        </p:nvGrpSpPr>
        <p:grpSpPr>
          <a:xfrm>
            <a:off x="968127" y="3477149"/>
            <a:ext cx="5320269" cy="3672271"/>
            <a:chOff x="193427" y="524"/>
            <a:chExt cx="5320269" cy="3672271"/>
          </a:xfrm>
        </p:grpSpPr>
        <p:sp>
          <p:nvSpPr>
            <p:cNvPr id="153" name="Google Shape;153;p17"/>
            <p:cNvSpPr/>
            <p:nvPr/>
          </p:nvSpPr>
          <p:spPr>
            <a:xfrm>
              <a:off x="193427" y="524"/>
              <a:ext cx="2853562" cy="1141424"/>
            </a:xfrm>
            <a:prstGeom prst="chevron">
              <a:avLst>
                <a:gd fmla="val 50000" name="adj"/>
              </a:avLst>
            </a:prstGeom>
            <a:solidFill>
              <a:srgbClr val="2E6A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txBox="1"/>
            <p:nvPr/>
          </p:nvSpPr>
          <p:spPr>
            <a:xfrm>
              <a:off x="764139" y="524"/>
              <a:ext cx="1712138" cy="1141424"/>
            </a:xfrm>
            <a:prstGeom prst="rect">
              <a:avLst/>
            </a:prstGeom>
            <a:noFill/>
            <a:ln>
              <a:noFill/>
            </a:ln>
          </p:spPr>
          <p:txBody>
            <a:bodyPr anchorCtr="0" anchor="ctr" bIns="9525" lIns="19050" spcFirstLastPara="1" rIns="0" wrap="square" tIns="9525">
              <a:noAutofit/>
            </a:bodyPr>
            <a:lstStyle/>
            <a:p>
              <a:pPr indent="0" lvl="0" marL="0" marR="0" rtl="0" algn="ctr">
                <a:lnSpc>
                  <a:spcPct val="90000"/>
                </a:lnSpc>
                <a:spcBef>
                  <a:spcPts val="0"/>
                </a:spcBef>
                <a:spcAft>
                  <a:spcPts val="0"/>
                </a:spcAft>
                <a:buClr>
                  <a:srgbClr val="FFFF00"/>
                </a:buClr>
                <a:buSzPts val="1500"/>
                <a:buFont typeface="Calibri"/>
                <a:buNone/>
              </a:pPr>
              <a:r>
                <a:rPr lang="en-GB" sz="1500">
                  <a:solidFill>
                    <a:srgbClr val="FFFF00"/>
                  </a:solidFill>
                  <a:latin typeface="Calibri"/>
                  <a:ea typeface="Calibri"/>
                  <a:cs typeface="Calibri"/>
                  <a:sym typeface="Calibri"/>
                </a:rPr>
                <a:t>Ferramenta 1: Grade de autoavaliação</a:t>
              </a:r>
              <a:endParaRPr sz="1500">
                <a:solidFill>
                  <a:srgbClr val="FFFF00"/>
                </a:solidFill>
                <a:latin typeface="Calibri"/>
                <a:ea typeface="Calibri"/>
                <a:cs typeface="Calibri"/>
                <a:sym typeface="Calibri"/>
              </a:endParaRPr>
            </a:p>
          </p:txBody>
        </p:sp>
        <p:sp>
          <p:nvSpPr>
            <p:cNvPr id="155" name="Google Shape;155;p17"/>
            <p:cNvSpPr/>
            <p:nvPr/>
          </p:nvSpPr>
          <p:spPr>
            <a:xfrm>
              <a:off x="2676027" y="97545"/>
              <a:ext cx="2411468" cy="947382"/>
            </a:xfrm>
            <a:prstGeom prst="chevron">
              <a:avLst>
                <a:gd fmla="val 50000" name="adj"/>
              </a:avLst>
            </a:prstGeom>
            <a:solidFill>
              <a:srgbClr val="31859B">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txBox="1"/>
            <p:nvPr/>
          </p:nvSpPr>
          <p:spPr>
            <a:xfrm>
              <a:off x="3149718" y="97545"/>
              <a:ext cx="1464086" cy="947382"/>
            </a:xfrm>
            <a:prstGeom prst="rect">
              <a:avLst/>
            </a:prstGeom>
            <a:noFill/>
            <a:ln>
              <a:noFill/>
            </a:ln>
          </p:spPr>
          <p:txBody>
            <a:bodyPr anchorCtr="0" anchor="ctr" bIns="7600" lIns="15225" spcFirstLastPara="1" rIns="0" wrap="square" tIns="7600">
              <a:noAutofit/>
            </a:bodyPr>
            <a:lstStyle/>
            <a:p>
              <a:pPr indent="0" lvl="0" marL="0" marR="0" rtl="0" algn="ctr">
                <a:lnSpc>
                  <a:spcPct val="90000"/>
                </a:lnSpc>
                <a:spcBef>
                  <a:spcPts val="0"/>
                </a:spcBef>
                <a:spcAft>
                  <a:spcPts val="0"/>
                </a:spcAft>
                <a:buClr>
                  <a:srgbClr val="FFFF00"/>
                </a:buClr>
                <a:buSzPts val="1200"/>
                <a:buFont typeface="Calibri"/>
                <a:buNone/>
              </a:pPr>
              <a:r>
                <a:rPr b="0" lang="en-GB" sz="1200">
                  <a:solidFill>
                    <a:srgbClr val="FFFF00"/>
                  </a:solidFill>
                  <a:latin typeface="Calibri"/>
                  <a:ea typeface="Calibri"/>
                  <a:cs typeface="Calibri"/>
                  <a:sym typeface="Calibri"/>
                </a:rPr>
                <a:t>Comece sua jornada T-SEDA refletindo de forma sistemática sobre sua prática atual.</a:t>
              </a:r>
              <a:endParaRPr b="0" sz="1200">
                <a:solidFill>
                  <a:srgbClr val="FFFF00"/>
                </a:solidFill>
                <a:latin typeface="Calibri"/>
                <a:ea typeface="Calibri"/>
                <a:cs typeface="Calibri"/>
                <a:sym typeface="Calibri"/>
              </a:endParaRPr>
            </a:p>
          </p:txBody>
        </p:sp>
        <p:sp>
          <p:nvSpPr>
            <p:cNvPr id="157" name="Google Shape;157;p17"/>
            <p:cNvSpPr/>
            <p:nvPr/>
          </p:nvSpPr>
          <p:spPr>
            <a:xfrm>
              <a:off x="208080" y="1220775"/>
              <a:ext cx="2853562" cy="1141424"/>
            </a:xfrm>
            <a:prstGeom prst="chevron">
              <a:avLst>
                <a:gd fmla="val 50000" name="adj"/>
              </a:avLst>
            </a:prstGeom>
            <a:solidFill>
              <a:srgbClr val="2E6A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txBox="1"/>
            <p:nvPr/>
          </p:nvSpPr>
          <p:spPr>
            <a:xfrm>
              <a:off x="778792" y="1220775"/>
              <a:ext cx="1712138" cy="1141424"/>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FFFF00"/>
                </a:buClr>
                <a:buSzPts val="1600"/>
                <a:buFont typeface="Calibri"/>
                <a:buNone/>
              </a:pPr>
              <a:r>
                <a:rPr lang="en-GB" sz="1600">
                  <a:solidFill>
                    <a:srgbClr val="FFFF00"/>
                  </a:solidFill>
                  <a:latin typeface="Calibri"/>
                  <a:ea typeface="Calibri"/>
                  <a:cs typeface="Calibri"/>
                  <a:sym typeface="Calibri"/>
                </a:rPr>
                <a:t>Ferramenta 2</a:t>
              </a:r>
              <a:br>
                <a:rPr lang="en-GB" sz="1600">
                  <a:solidFill>
                    <a:srgbClr val="FFFF00"/>
                  </a:solidFill>
                  <a:latin typeface="Calibri"/>
                  <a:ea typeface="Calibri"/>
                  <a:cs typeface="Calibri"/>
                  <a:sym typeface="Calibri"/>
                </a:rPr>
              </a:br>
              <a:r>
                <a:rPr lang="en-GB" sz="1600">
                  <a:solidFill>
                    <a:srgbClr val="FFFF00"/>
                  </a:solidFill>
                  <a:latin typeface="Calibri"/>
                  <a:ea typeface="Calibri"/>
                  <a:cs typeface="Calibri"/>
                  <a:sym typeface="Calibri"/>
                </a:rPr>
                <a:t>Ciclo reflexivo para investigação em sala de aula</a:t>
              </a:r>
              <a:endParaRPr sz="1500">
                <a:solidFill>
                  <a:srgbClr val="FFFF00"/>
                </a:solidFill>
                <a:latin typeface="Calibri"/>
                <a:ea typeface="Calibri"/>
                <a:cs typeface="Calibri"/>
                <a:sym typeface="Calibri"/>
              </a:endParaRPr>
            </a:p>
          </p:txBody>
        </p:sp>
        <p:sp>
          <p:nvSpPr>
            <p:cNvPr id="159" name="Google Shape;159;p17"/>
            <p:cNvSpPr/>
            <p:nvPr/>
          </p:nvSpPr>
          <p:spPr>
            <a:xfrm>
              <a:off x="2669249" y="1338620"/>
              <a:ext cx="2491829" cy="947382"/>
            </a:xfrm>
            <a:prstGeom prst="chevron">
              <a:avLst>
                <a:gd fmla="val 50000" name="adj"/>
              </a:avLst>
            </a:prstGeom>
            <a:solidFill>
              <a:srgbClr val="31859B">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3142940" y="1338620"/>
              <a:ext cx="1544447" cy="947382"/>
            </a:xfrm>
            <a:prstGeom prst="rect">
              <a:avLst/>
            </a:prstGeom>
            <a:noFill/>
            <a:ln>
              <a:noFill/>
            </a:ln>
          </p:spPr>
          <p:txBody>
            <a:bodyPr anchorCtr="0" anchor="ctr" bIns="6975" lIns="13950" spcFirstLastPara="1" rIns="0" wrap="square" tIns="6975">
              <a:noAutofit/>
            </a:bodyPr>
            <a:lstStyle/>
            <a:p>
              <a:pPr indent="0" lvl="0" marL="0" marR="0" rtl="0" algn="ctr">
                <a:lnSpc>
                  <a:spcPct val="90000"/>
                </a:lnSpc>
                <a:spcBef>
                  <a:spcPts val="0"/>
                </a:spcBef>
                <a:spcAft>
                  <a:spcPts val="0"/>
                </a:spcAft>
                <a:buClr>
                  <a:srgbClr val="FFFF00"/>
                </a:buClr>
                <a:buSzPts val="1100"/>
                <a:buFont typeface="Calibri"/>
                <a:buNone/>
              </a:pPr>
              <a:r>
                <a:rPr b="0" lang="en-GB" sz="1100">
                  <a:solidFill>
                    <a:srgbClr val="FFFF00"/>
                  </a:solidFill>
                  <a:latin typeface="Calibri"/>
                  <a:ea typeface="Calibri"/>
                  <a:cs typeface="Calibri"/>
                  <a:sym typeface="Calibri"/>
                </a:rPr>
                <a:t>Use um ciclo reflexivo passo a passo para transformar sua prática e mantenha um registro de como isso acontece.</a:t>
              </a:r>
              <a:endParaRPr b="0" sz="1100">
                <a:solidFill>
                  <a:srgbClr val="FFFF00"/>
                </a:solidFill>
                <a:latin typeface="Calibri"/>
                <a:ea typeface="Calibri"/>
                <a:cs typeface="Calibri"/>
                <a:sym typeface="Calibri"/>
              </a:endParaRPr>
            </a:p>
          </p:txBody>
        </p:sp>
        <p:sp>
          <p:nvSpPr>
            <p:cNvPr id="161" name="Google Shape;161;p17"/>
            <p:cNvSpPr/>
            <p:nvPr/>
          </p:nvSpPr>
          <p:spPr>
            <a:xfrm>
              <a:off x="193427" y="2531371"/>
              <a:ext cx="3235568" cy="1141424"/>
            </a:xfrm>
            <a:prstGeom prst="chevron">
              <a:avLst>
                <a:gd fmla="val 50000" name="adj"/>
              </a:avLst>
            </a:prstGeom>
            <a:solidFill>
              <a:srgbClr val="2E6A7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txBox="1"/>
            <p:nvPr/>
          </p:nvSpPr>
          <p:spPr>
            <a:xfrm>
              <a:off x="764139" y="2531371"/>
              <a:ext cx="2094144" cy="1141424"/>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rgbClr val="FFFF00"/>
                </a:buClr>
                <a:buSzPts val="1600"/>
                <a:buFont typeface="Calibri"/>
                <a:buNone/>
              </a:pPr>
              <a:r>
                <a:rPr lang="en-GB" sz="1600">
                  <a:solidFill>
                    <a:srgbClr val="FFFF00"/>
                  </a:solidFill>
                  <a:latin typeface="Calibri"/>
                  <a:ea typeface="Calibri"/>
                  <a:cs typeface="Calibri"/>
                  <a:sym typeface="Calibri"/>
                </a:rPr>
                <a:t>Ferramenta 3 Esquema de codificação para identificar características dialogais chave</a:t>
              </a:r>
              <a:endParaRPr sz="1500">
                <a:solidFill>
                  <a:srgbClr val="FFFF00"/>
                </a:solidFill>
                <a:latin typeface="Calibri"/>
                <a:ea typeface="Calibri"/>
                <a:cs typeface="Calibri"/>
                <a:sym typeface="Calibri"/>
              </a:endParaRPr>
            </a:p>
          </p:txBody>
        </p:sp>
        <p:sp>
          <p:nvSpPr>
            <p:cNvPr id="163" name="Google Shape;163;p17"/>
            <p:cNvSpPr/>
            <p:nvPr/>
          </p:nvSpPr>
          <p:spPr>
            <a:xfrm>
              <a:off x="3058033" y="2646978"/>
              <a:ext cx="2455663" cy="947382"/>
            </a:xfrm>
            <a:prstGeom prst="chevron">
              <a:avLst>
                <a:gd fmla="val 50000" name="adj"/>
              </a:avLst>
            </a:prstGeom>
            <a:solidFill>
              <a:srgbClr val="31859B">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txBox="1"/>
            <p:nvPr/>
          </p:nvSpPr>
          <p:spPr>
            <a:xfrm>
              <a:off x="3531724" y="2646978"/>
              <a:ext cx="1508281" cy="947382"/>
            </a:xfrm>
            <a:prstGeom prst="rect">
              <a:avLst/>
            </a:prstGeom>
            <a:noFill/>
            <a:ln>
              <a:noFill/>
            </a:ln>
          </p:spPr>
          <p:txBody>
            <a:bodyPr anchorCtr="0" anchor="ctr" bIns="7600" lIns="15225" spcFirstLastPara="1" rIns="0" wrap="square" tIns="7600">
              <a:noAutofit/>
            </a:bodyPr>
            <a:lstStyle/>
            <a:p>
              <a:pPr indent="0" lvl="0" marL="0" marR="0" rtl="0" algn="ctr">
                <a:lnSpc>
                  <a:spcPct val="90000"/>
                </a:lnSpc>
                <a:spcBef>
                  <a:spcPts val="0"/>
                </a:spcBef>
                <a:spcAft>
                  <a:spcPts val="0"/>
                </a:spcAft>
                <a:buClr>
                  <a:srgbClr val="FFFF00"/>
                </a:buClr>
                <a:buSzPts val="1200"/>
                <a:buFont typeface="Calibri"/>
                <a:buNone/>
              </a:pPr>
              <a:r>
                <a:rPr b="0" lang="en-GB" sz="1200">
                  <a:solidFill>
                    <a:srgbClr val="FFFF00"/>
                  </a:solidFill>
                  <a:latin typeface="Calibri"/>
                  <a:ea typeface="Calibri"/>
                  <a:cs typeface="Calibri"/>
                  <a:sym typeface="Calibri"/>
                </a:rPr>
                <a:t>Identifique momentos de diálogo de alta qualidade em sua sala de aula e as condições que os criam.</a:t>
              </a:r>
              <a:endParaRPr b="0" sz="1200">
                <a:solidFill>
                  <a:srgbClr val="FFFF00"/>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9" name="Shape 169"/>
        <p:cNvGrpSpPr/>
        <p:nvPr/>
      </p:nvGrpSpPr>
      <p:grpSpPr>
        <a:xfrm>
          <a:off x="0" y="0"/>
          <a:ext cx="0" cy="0"/>
          <a:chOff x="0" y="0"/>
          <a:chExt cx="0" cy="0"/>
        </a:xfrm>
      </p:grpSpPr>
      <p:sp>
        <p:nvSpPr>
          <p:cNvPr id="170" name="Google Shape;170;p18"/>
          <p:cNvSpPr txBox="1"/>
          <p:nvPr/>
        </p:nvSpPr>
        <p:spPr>
          <a:xfrm>
            <a:off x="1322881" y="200025"/>
            <a:ext cx="7924800" cy="144462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11430" rtl="0" algn="ctr">
              <a:lnSpc>
                <a:spcPct val="100000"/>
              </a:lnSpc>
              <a:spcBef>
                <a:spcPts val="0"/>
              </a:spcBef>
              <a:spcAft>
                <a:spcPts val="0"/>
              </a:spcAft>
              <a:buNone/>
            </a:pPr>
            <a:r>
              <a:rPr b="1" lang="en-GB" sz="1400">
                <a:solidFill>
                  <a:schemeClr val="dk1"/>
                </a:solidFill>
                <a:latin typeface="Arial"/>
                <a:ea typeface="Arial"/>
                <a:cs typeface="Arial"/>
                <a:sym typeface="Arial"/>
              </a:rPr>
              <a:t>O Ciclo de Pesquisa Reflexiva</a:t>
            </a:r>
            <a:endParaRPr/>
          </a:p>
          <a:p>
            <a:pPr indent="0" lvl="0" marL="95250" marR="11430" rtl="0" algn="l">
              <a:lnSpc>
                <a:spcPct val="100000"/>
              </a:lnSpc>
              <a:spcBef>
                <a:spcPts val="585"/>
              </a:spcBef>
              <a:spcAft>
                <a:spcPts val="0"/>
              </a:spcAft>
              <a:buNone/>
            </a:pPr>
            <a:r>
              <a:rPr lang="en-GB" sz="1400">
                <a:solidFill>
                  <a:schemeClr val="dk1"/>
                </a:solidFill>
                <a:latin typeface="Arial"/>
                <a:ea typeface="Arial"/>
                <a:cs typeface="Arial"/>
                <a:sym typeface="Arial"/>
              </a:rPr>
              <a:t>O ciclo de pesquisa está no cerne do T-SEDA. Cada seção do guia do usuário o ajudará a completar as fases do ciclo de pesquisa, fornecendo informações úteis sobre o diálogo em sala de aula. Pode haver várias iterações em sua pesquisa à medida que você observa o que está acontecendo e aprimora sua abordagem. Você pode até decidir conduzir ciclos inteiros adicionais com novas perguntas de pesquisa.</a:t>
            </a:r>
            <a:endParaRPr sz="1400">
              <a:solidFill>
                <a:schemeClr val="dk1"/>
              </a:solidFill>
              <a:latin typeface="Arial"/>
              <a:ea typeface="Arial"/>
              <a:cs typeface="Arial"/>
              <a:sym typeface="Arial"/>
            </a:endParaRPr>
          </a:p>
        </p:txBody>
      </p:sp>
      <p:sp>
        <p:nvSpPr>
          <p:cNvPr id="171" name="Google Shape;171;p18"/>
          <p:cNvSpPr/>
          <p:nvPr/>
        </p:nvSpPr>
        <p:spPr>
          <a:xfrm>
            <a:off x="7404100" y="6701558"/>
            <a:ext cx="510534" cy="51053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8"/>
          <p:cNvSpPr txBox="1"/>
          <p:nvPr/>
        </p:nvSpPr>
        <p:spPr>
          <a:xfrm>
            <a:off x="8013700" y="6634536"/>
            <a:ext cx="2450465" cy="7385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200" u="sng">
                <a:solidFill>
                  <a:schemeClr val="hlink"/>
                </a:solidFill>
                <a:latin typeface="Arial"/>
                <a:ea typeface="Arial"/>
                <a:cs typeface="Arial"/>
                <a:sym typeface="Arial"/>
                <a:hlinkClick r:id="rId4"/>
              </a:rPr>
              <a:t>Vídeo 7: Conclusão do seu ciclo de pesquisa reflexiva </a:t>
            </a:r>
            <a:r>
              <a:rPr lang="en-GB" sz="1200">
                <a:solidFill>
                  <a:schemeClr val="dk1"/>
                </a:solidFill>
                <a:latin typeface="Arimo"/>
                <a:ea typeface="Arimo"/>
                <a:cs typeface="Arimo"/>
                <a:sym typeface="Arimo"/>
              </a:rPr>
              <a:t>fornece mais informações sobre o ciclo reflexivo e como concluí-lo</a:t>
            </a:r>
            <a:endParaRPr/>
          </a:p>
        </p:txBody>
      </p:sp>
      <p:sp>
        <p:nvSpPr>
          <p:cNvPr id="173" name="Google Shape;173;p18"/>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en-GB" sz="1000">
                <a:solidFill>
                  <a:schemeClr val="dk1"/>
                </a:solidFill>
                <a:latin typeface="Arial"/>
                <a:ea typeface="Arial"/>
                <a:cs typeface="Arial"/>
                <a:sym typeface="Arial"/>
              </a:rPr>
              <a:t>3</a:t>
            </a:r>
            <a:endParaRPr sz="1000">
              <a:solidFill>
                <a:schemeClr val="dk1"/>
              </a:solidFill>
              <a:latin typeface="Arial"/>
              <a:ea typeface="Arial"/>
              <a:cs typeface="Arial"/>
              <a:sym typeface="Arial"/>
            </a:endParaRPr>
          </a:p>
        </p:txBody>
      </p:sp>
      <p:sp>
        <p:nvSpPr>
          <p:cNvPr id="174" name="Google Shape;174;p18"/>
          <p:cNvSpPr/>
          <p:nvPr/>
        </p:nvSpPr>
        <p:spPr>
          <a:xfrm>
            <a:off x="3883371" y="3413214"/>
            <a:ext cx="1912985" cy="1810663"/>
          </a:xfrm>
          <a:prstGeom prst="arc">
            <a:avLst>
              <a:gd fmla="val 15399189" name="adj1"/>
              <a:gd fmla="val 14527644" name="adj2"/>
            </a:avLst>
          </a:prstGeom>
          <a:noFill/>
          <a:ln cap="flat" cmpd="sng" w="31750">
            <a:solidFill>
              <a:srgbClr val="DDD9C3"/>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8"/>
          <p:cNvSpPr/>
          <p:nvPr/>
        </p:nvSpPr>
        <p:spPr>
          <a:xfrm>
            <a:off x="4225501" y="3958662"/>
            <a:ext cx="1197399" cy="63851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Repita o necessário</a:t>
            </a:r>
            <a:endParaRPr sz="1200">
              <a:solidFill>
                <a:schemeClr val="lt1"/>
              </a:solidFill>
              <a:latin typeface="Calibri"/>
              <a:ea typeface="Calibri"/>
              <a:cs typeface="Calibri"/>
              <a:sym typeface="Calibri"/>
            </a:endParaRPr>
          </a:p>
        </p:txBody>
      </p:sp>
      <p:sp>
        <p:nvSpPr>
          <p:cNvPr id="176" name="Google Shape;176;p18"/>
          <p:cNvSpPr/>
          <p:nvPr/>
        </p:nvSpPr>
        <p:spPr>
          <a:xfrm>
            <a:off x="1405328" y="2630547"/>
            <a:ext cx="1099881" cy="459532"/>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Partilhar</a:t>
            </a:r>
            <a:endParaRPr sz="1200">
              <a:solidFill>
                <a:schemeClr val="lt1"/>
              </a:solidFill>
              <a:latin typeface="Calibri"/>
              <a:ea typeface="Calibri"/>
              <a:cs typeface="Calibri"/>
              <a:sym typeface="Calibri"/>
            </a:endParaRPr>
          </a:p>
        </p:txBody>
      </p:sp>
      <p:sp>
        <p:nvSpPr>
          <p:cNvPr id="177" name="Google Shape;177;p18"/>
          <p:cNvSpPr/>
          <p:nvPr/>
        </p:nvSpPr>
        <p:spPr>
          <a:xfrm>
            <a:off x="7529619" y="3769499"/>
            <a:ext cx="1426632" cy="41683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Esquema de codificação </a:t>
            </a:r>
            <a:endParaRPr sz="1200">
              <a:solidFill>
                <a:schemeClr val="lt1"/>
              </a:solidFill>
              <a:latin typeface="Calibri"/>
              <a:ea typeface="Calibri"/>
              <a:cs typeface="Calibri"/>
              <a:sym typeface="Calibri"/>
            </a:endParaRPr>
          </a:p>
        </p:txBody>
      </p:sp>
      <p:cxnSp>
        <p:nvCxnSpPr>
          <p:cNvPr id="178" name="Google Shape;178;p18"/>
          <p:cNvCxnSpPr>
            <a:stCxn id="179" idx="6"/>
          </p:cNvCxnSpPr>
          <p:nvPr/>
        </p:nvCxnSpPr>
        <p:spPr>
          <a:xfrm>
            <a:off x="4003200" y="2152721"/>
            <a:ext cx="237600" cy="127800"/>
          </a:xfrm>
          <a:prstGeom prst="straightConnector1">
            <a:avLst/>
          </a:prstGeom>
          <a:noFill/>
          <a:ln cap="flat" cmpd="sng" w="9525">
            <a:solidFill>
              <a:srgbClr val="262626"/>
            </a:solidFill>
            <a:prstDash val="solid"/>
            <a:round/>
            <a:headEnd len="sm" w="sm" type="none"/>
            <a:tailEnd len="med" w="med" type="triangle"/>
          </a:ln>
        </p:spPr>
      </p:cxnSp>
      <p:cxnSp>
        <p:nvCxnSpPr>
          <p:cNvPr id="180" name="Google Shape;180;p18"/>
          <p:cNvCxnSpPr>
            <a:stCxn id="176" idx="5"/>
          </p:cNvCxnSpPr>
          <p:nvPr/>
        </p:nvCxnSpPr>
        <p:spPr>
          <a:xfrm>
            <a:off x="2344135" y="3022782"/>
            <a:ext cx="156300" cy="163200"/>
          </a:xfrm>
          <a:prstGeom prst="straightConnector1">
            <a:avLst/>
          </a:prstGeom>
          <a:noFill/>
          <a:ln cap="flat" cmpd="sng" w="9525">
            <a:solidFill>
              <a:srgbClr val="262626"/>
            </a:solidFill>
            <a:prstDash val="solid"/>
            <a:round/>
            <a:headEnd len="sm" w="sm" type="none"/>
            <a:tailEnd len="med" w="med" type="triangle"/>
          </a:ln>
        </p:spPr>
      </p:cxnSp>
      <p:cxnSp>
        <p:nvCxnSpPr>
          <p:cNvPr id="181" name="Google Shape;181;p18"/>
          <p:cNvCxnSpPr/>
          <p:nvPr/>
        </p:nvCxnSpPr>
        <p:spPr>
          <a:xfrm flipH="1" rot="10800000">
            <a:off x="2967446" y="6315957"/>
            <a:ext cx="252658" cy="193054"/>
          </a:xfrm>
          <a:prstGeom prst="straightConnector1">
            <a:avLst/>
          </a:prstGeom>
          <a:noFill/>
          <a:ln cap="flat" cmpd="sng" w="9525">
            <a:solidFill>
              <a:srgbClr val="262626"/>
            </a:solidFill>
            <a:prstDash val="solid"/>
            <a:round/>
            <a:headEnd len="sm" w="sm" type="none"/>
            <a:tailEnd len="med" w="med" type="triangle"/>
          </a:ln>
        </p:spPr>
      </p:cxnSp>
      <p:cxnSp>
        <p:nvCxnSpPr>
          <p:cNvPr id="182" name="Google Shape;182;p18"/>
          <p:cNvCxnSpPr>
            <a:stCxn id="177" idx="3"/>
          </p:cNvCxnSpPr>
          <p:nvPr/>
        </p:nvCxnSpPr>
        <p:spPr>
          <a:xfrm flipH="1">
            <a:off x="7501544" y="4125286"/>
            <a:ext cx="237000" cy="170100"/>
          </a:xfrm>
          <a:prstGeom prst="straightConnector1">
            <a:avLst/>
          </a:prstGeom>
          <a:noFill/>
          <a:ln cap="flat" cmpd="sng" w="9525">
            <a:solidFill>
              <a:srgbClr val="262626"/>
            </a:solidFill>
            <a:prstDash val="solid"/>
            <a:round/>
            <a:headEnd len="sm" w="sm" type="none"/>
            <a:tailEnd len="med" w="med" type="triangle"/>
          </a:ln>
        </p:spPr>
      </p:cxnSp>
      <p:cxnSp>
        <p:nvCxnSpPr>
          <p:cNvPr id="183" name="Google Shape;183;p18"/>
          <p:cNvCxnSpPr>
            <a:stCxn id="177" idx="1"/>
          </p:cNvCxnSpPr>
          <p:nvPr/>
        </p:nvCxnSpPr>
        <p:spPr>
          <a:xfrm rot="10800000">
            <a:off x="7548044" y="3628942"/>
            <a:ext cx="190500" cy="201600"/>
          </a:xfrm>
          <a:prstGeom prst="straightConnector1">
            <a:avLst/>
          </a:prstGeom>
          <a:noFill/>
          <a:ln cap="flat" cmpd="sng" w="9525">
            <a:solidFill>
              <a:srgbClr val="262626"/>
            </a:solidFill>
            <a:prstDash val="solid"/>
            <a:round/>
            <a:headEnd len="sm" w="sm" type="none"/>
            <a:tailEnd len="med" w="med" type="triangle"/>
          </a:ln>
        </p:spPr>
      </p:cxnSp>
      <p:sp>
        <p:nvSpPr>
          <p:cNvPr id="184" name="Google Shape;184;p18"/>
          <p:cNvSpPr txBox="1"/>
          <p:nvPr/>
        </p:nvSpPr>
        <p:spPr>
          <a:xfrm>
            <a:off x="211867" y="6815413"/>
            <a:ext cx="2848833" cy="471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en-GB" sz="1400" u="sng">
                <a:solidFill>
                  <a:schemeClr val="hlink"/>
                </a:solidFill>
                <a:latin typeface="Calibri"/>
                <a:ea typeface="Calibri"/>
                <a:cs typeface="Calibri"/>
                <a:sym typeface="Calibri"/>
                <a:hlinkClick r:id="rId5"/>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en-GB" sz="1400" u="sng">
                <a:solidFill>
                  <a:schemeClr val="hlink"/>
                </a:solidFill>
                <a:latin typeface="Calibri"/>
                <a:ea typeface="Calibri"/>
                <a:cs typeface="Calibri"/>
                <a:sym typeface="Calibri"/>
                <a:hlinkClick r:id="rId6"/>
              </a:rPr>
              <a:t>https://library.camtree.org</a:t>
            </a:r>
            <a:endParaRPr b="1" sz="1400" u="none">
              <a:solidFill>
                <a:schemeClr val="lt1"/>
              </a:solidFill>
              <a:latin typeface="Calibri"/>
              <a:ea typeface="Calibri"/>
              <a:cs typeface="Calibri"/>
              <a:sym typeface="Calibri"/>
            </a:endParaRPr>
          </a:p>
        </p:txBody>
      </p:sp>
      <p:grpSp>
        <p:nvGrpSpPr>
          <p:cNvPr id="185" name="Google Shape;185;p18"/>
          <p:cNvGrpSpPr/>
          <p:nvPr/>
        </p:nvGrpSpPr>
        <p:grpSpPr>
          <a:xfrm>
            <a:off x="2248926" y="2943225"/>
            <a:ext cx="1497574" cy="995692"/>
            <a:chOff x="-77000" y="0"/>
            <a:chExt cx="1763395" cy="1152773"/>
          </a:xfrm>
        </p:grpSpPr>
        <p:pic>
          <p:nvPicPr>
            <p:cNvPr id="186" name="Google Shape;186;p18"/>
            <p:cNvPicPr preferRelativeResize="0"/>
            <p:nvPr/>
          </p:nvPicPr>
          <p:blipFill rotWithShape="1">
            <a:blip r:embed="rId7">
              <a:alphaModFix/>
            </a:blip>
            <a:srcRect b="0" l="0" r="0" t="0"/>
            <a:stretch/>
          </p:blipFill>
          <p:spPr>
            <a:xfrm>
              <a:off x="276225" y="0"/>
              <a:ext cx="1042670" cy="1042670"/>
            </a:xfrm>
            <a:prstGeom prst="rect">
              <a:avLst/>
            </a:prstGeom>
            <a:noFill/>
            <a:ln>
              <a:noFill/>
            </a:ln>
          </p:spPr>
        </p:pic>
        <p:sp>
          <p:nvSpPr>
            <p:cNvPr id="187" name="Google Shape;187;p18"/>
            <p:cNvSpPr/>
            <p:nvPr/>
          </p:nvSpPr>
          <p:spPr>
            <a:xfrm>
              <a:off x="-77000" y="691763"/>
              <a:ext cx="1763395" cy="461010"/>
            </a:xfrm>
            <a:prstGeom prst="rect">
              <a:avLst/>
            </a:prstGeom>
          </p:spPr>
          <p:txBody>
            <a:bodyPr>
              <a:prstTxWarp prst="textPlain"/>
            </a:bodyPr>
            <a:lstStyle/>
            <a:p>
              <a:pPr lvl="0" algn="ctr"/>
              <a:r>
                <a:rPr b="0" i="0">
                  <a:ln>
                    <a:noFill/>
                  </a:ln>
                  <a:solidFill>
                    <a:srgbClr val="000000"/>
                  </a:solidFill>
                  <a:latin typeface="Calibri"/>
                </a:rPr>
                <a:t>Revisão &amp; Reflexão</a:t>
              </a:r>
            </a:p>
          </p:txBody>
        </p:sp>
      </p:grpSp>
      <p:grpSp>
        <p:nvGrpSpPr>
          <p:cNvPr id="188" name="Google Shape;188;p18"/>
          <p:cNvGrpSpPr/>
          <p:nvPr/>
        </p:nvGrpSpPr>
        <p:grpSpPr>
          <a:xfrm>
            <a:off x="3975100" y="1997877"/>
            <a:ext cx="1569720" cy="1043750"/>
            <a:chOff x="-46969" y="0"/>
            <a:chExt cx="1569720" cy="1043811"/>
          </a:xfrm>
        </p:grpSpPr>
        <p:pic>
          <p:nvPicPr>
            <p:cNvPr id="189" name="Google Shape;189;p18"/>
            <p:cNvPicPr preferRelativeResize="0"/>
            <p:nvPr/>
          </p:nvPicPr>
          <p:blipFill rotWithShape="1">
            <a:blip r:embed="rId8">
              <a:alphaModFix/>
            </a:blip>
            <a:srcRect b="0" l="0" r="0" t="0"/>
            <a:stretch/>
          </p:blipFill>
          <p:spPr>
            <a:xfrm>
              <a:off x="272955" y="0"/>
              <a:ext cx="941695" cy="941695"/>
            </a:xfrm>
            <a:prstGeom prst="rect">
              <a:avLst/>
            </a:prstGeom>
            <a:noFill/>
            <a:ln>
              <a:noFill/>
            </a:ln>
          </p:spPr>
        </p:pic>
        <p:sp>
          <p:nvSpPr>
            <p:cNvPr id="190" name="Google Shape;190;p18"/>
            <p:cNvSpPr/>
            <p:nvPr/>
          </p:nvSpPr>
          <p:spPr>
            <a:xfrm>
              <a:off x="-46969" y="640586"/>
              <a:ext cx="1569720" cy="403225"/>
            </a:xfrm>
            <a:prstGeom prst="rect">
              <a:avLst/>
            </a:prstGeom>
          </p:spPr>
          <p:txBody>
            <a:bodyPr>
              <a:prstTxWarp prst="textPlain"/>
            </a:bodyPr>
            <a:lstStyle/>
            <a:p>
              <a:pPr lvl="0" algn="ctr"/>
              <a:r>
                <a:rPr b="0" i="0">
                  <a:ln>
                    <a:noFill/>
                  </a:ln>
                  <a:solidFill>
                    <a:srgbClr val="000000"/>
                  </a:solidFill>
                  <a:latin typeface="Calibri"/>
                </a:rPr>
                <a:t>Interesses &amp; Objetivos</a:t>
              </a:r>
            </a:p>
          </p:txBody>
        </p:sp>
      </p:grpSp>
      <p:grpSp>
        <p:nvGrpSpPr>
          <p:cNvPr id="191" name="Google Shape;191;p18"/>
          <p:cNvGrpSpPr/>
          <p:nvPr/>
        </p:nvGrpSpPr>
        <p:grpSpPr>
          <a:xfrm>
            <a:off x="4737100" y="5497999"/>
            <a:ext cx="1877637" cy="1028699"/>
            <a:chOff x="-251105" y="0"/>
            <a:chExt cx="2180889" cy="1223010"/>
          </a:xfrm>
        </p:grpSpPr>
        <p:pic>
          <p:nvPicPr>
            <p:cNvPr id="192" name="Google Shape;192;p18"/>
            <p:cNvPicPr preferRelativeResize="0"/>
            <p:nvPr/>
          </p:nvPicPr>
          <p:blipFill rotWithShape="1">
            <a:blip r:embed="rId9">
              <a:alphaModFix/>
            </a:blip>
            <a:srcRect b="0" l="0" r="0" t="0"/>
            <a:stretch/>
          </p:blipFill>
          <p:spPr>
            <a:xfrm>
              <a:off x="295275" y="0"/>
              <a:ext cx="1027430" cy="1027430"/>
            </a:xfrm>
            <a:prstGeom prst="rect">
              <a:avLst/>
            </a:prstGeom>
            <a:noFill/>
            <a:ln>
              <a:noFill/>
            </a:ln>
          </p:spPr>
        </p:pic>
        <p:sp>
          <p:nvSpPr>
            <p:cNvPr id="193" name="Google Shape;193;p18"/>
            <p:cNvSpPr/>
            <p:nvPr/>
          </p:nvSpPr>
          <p:spPr>
            <a:xfrm>
              <a:off x="-251105" y="563322"/>
              <a:ext cx="2180889" cy="659688"/>
            </a:xfrm>
            <a:prstGeom prst="rect">
              <a:avLst/>
            </a:prstGeom>
          </p:spPr>
          <p:txBody>
            <a:bodyPr>
              <a:prstTxWarp prst="textPlain"/>
            </a:bodyPr>
            <a:lstStyle/>
            <a:p>
              <a:pPr lvl="0" algn="ctr"/>
              <a:r>
                <a:rPr b="0" i="0">
                  <a:ln>
                    <a:noFill/>
                  </a:ln>
                  <a:solidFill>
                    <a:srgbClr val="000000"/>
                  </a:solidFill>
                  <a:latin typeface="Calibri"/>
                </a:rPr>
                <a:t>Engajamento com os Dados</a:t>
              </a:r>
            </a:p>
          </p:txBody>
        </p:sp>
      </p:grpSp>
      <p:grpSp>
        <p:nvGrpSpPr>
          <p:cNvPr id="194" name="Google Shape;194;p18"/>
          <p:cNvGrpSpPr/>
          <p:nvPr/>
        </p:nvGrpSpPr>
        <p:grpSpPr>
          <a:xfrm>
            <a:off x="5956300" y="4355372"/>
            <a:ext cx="1576704" cy="968659"/>
            <a:chOff x="-77000" y="0"/>
            <a:chExt cx="1797685" cy="1169258"/>
          </a:xfrm>
        </p:grpSpPr>
        <p:pic>
          <p:nvPicPr>
            <p:cNvPr id="195" name="Google Shape;195;p18"/>
            <p:cNvPicPr preferRelativeResize="0"/>
            <p:nvPr/>
          </p:nvPicPr>
          <p:blipFill rotWithShape="1">
            <a:blip r:embed="rId10">
              <a:alphaModFix/>
            </a:blip>
            <a:srcRect b="0" l="0" r="0" t="0"/>
            <a:stretch/>
          </p:blipFill>
          <p:spPr>
            <a:xfrm>
              <a:off x="276225" y="0"/>
              <a:ext cx="1027430" cy="1027430"/>
            </a:xfrm>
            <a:prstGeom prst="rect">
              <a:avLst/>
            </a:prstGeom>
            <a:noFill/>
            <a:ln>
              <a:noFill/>
            </a:ln>
          </p:spPr>
        </p:pic>
        <p:sp>
          <p:nvSpPr>
            <p:cNvPr id="196" name="Google Shape;196;p18"/>
            <p:cNvSpPr/>
            <p:nvPr/>
          </p:nvSpPr>
          <p:spPr>
            <a:xfrm>
              <a:off x="-77000" y="708248"/>
              <a:ext cx="1797685" cy="461010"/>
            </a:xfrm>
            <a:prstGeom prst="rect">
              <a:avLst/>
            </a:prstGeom>
          </p:spPr>
          <p:txBody>
            <a:bodyPr>
              <a:prstTxWarp prst="textPlain"/>
            </a:bodyPr>
            <a:lstStyle/>
            <a:p>
              <a:pPr lvl="0" algn="ctr"/>
              <a:r>
                <a:rPr b="0" i="0">
                  <a:ln>
                    <a:noFill/>
                  </a:ln>
                  <a:solidFill>
                    <a:srgbClr val="000000"/>
                  </a:solidFill>
                  <a:latin typeface="Calibri"/>
                </a:rPr>
                <a:t>Planos &amp; Métodos</a:t>
              </a:r>
            </a:p>
          </p:txBody>
        </p:sp>
      </p:grpSp>
      <p:grpSp>
        <p:nvGrpSpPr>
          <p:cNvPr id="197" name="Google Shape;197;p18"/>
          <p:cNvGrpSpPr/>
          <p:nvPr/>
        </p:nvGrpSpPr>
        <p:grpSpPr>
          <a:xfrm>
            <a:off x="5803900" y="2611872"/>
            <a:ext cx="1721485" cy="1017153"/>
            <a:chOff x="0" y="0"/>
            <a:chExt cx="1721851" cy="1017527"/>
          </a:xfrm>
        </p:grpSpPr>
        <p:sp>
          <p:nvSpPr>
            <p:cNvPr id="198" name="Google Shape;198;p18"/>
            <p:cNvSpPr/>
            <p:nvPr/>
          </p:nvSpPr>
          <p:spPr>
            <a:xfrm>
              <a:off x="0" y="631105"/>
              <a:ext cx="1721851" cy="386422"/>
            </a:xfrm>
            <a:prstGeom prst="rect">
              <a:avLst/>
            </a:prstGeom>
          </p:spPr>
          <p:txBody>
            <a:bodyPr>
              <a:prstTxWarp prst="textPlain"/>
            </a:bodyPr>
            <a:lstStyle/>
            <a:p>
              <a:pPr lvl="0" algn="ctr"/>
              <a:r>
                <a:rPr b="0" i="0">
                  <a:ln>
                    <a:noFill/>
                  </a:ln>
                  <a:solidFill>
                    <a:srgbClr val="000000"/>
                  </a:solidFill>
                  <a:latin typeface="Calibri"/>
                </a:rPr>
                <a:t>Foco &amp; Perguntas</a:t>
              </a:r>
            </a:p>
          </p:txBody>
        </p:sp>
        <p:pic>
          <p:nvPicPr>
            <p:cNvPr id="199" name="Google Shape;199;p18"/>
            <p:cNvPicPr preferRelativeResize="0"/>
            <p:nvPr/>
          </p:nvPicPr>
          <p:blipFill rotWithShape="1">
            <a:blip r:embed="rId11">
              <a:alphaModFix/>
            </a:blip>
            <a:srcRect b="0" l="0" r="0" t="0"/>
            <a:stretch/>
          </p:blipFill>
          <p:spPr>
            <a:xfrm>
              <a:off x="368490" y="0"/>
              <a:ext cx="914400" cy="900752"/>
            </a:xfrm>
            <a:prstGeom prst="rect">
              <a:avLst/>
            </a:prstGeom>
            <a:noFill/>
            <a:ln>
              <a:noFill/>
            </a:ln>
          </p:spPr>
        </p:pic>
      </p:grpSp>
      <p:sp>
        <p:nvSpPr>
          <p:cNvPr id="179" name="Google Shape;179;p18"/>
          <p:cNvSpPr/>
          <p:nvPr/>
        </p:nvSpPr>
        <p:spPr>
          <a:xfrm>
            <a:off x="2485178" y="1915945"/>
            <a:ext cx="1518022" cy="4735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Autoavaliação</a:t>
            </a:r>
            <a:endParaRPr sz="1200">
              <a:solidFill>
                <a:schemeClr val="lt1"/>
              </a:solidFill>
              <a:latin typeface="Calibri"/>
              <a:ea typeface="Calibri"/>
              <a:cs typeface="Calibri"/>
              <a:sym typeface="Calibri"/>
            </a:endParaRPr>
          </a:p>
        </p:txBody>
      </p:sp>
      <p:grpSp>
        <p:nvGrpSpPr>
          <p:cNvPr id="200" name="Google Shape;200;p18"/>
          <p:cNvGrpSpPr/>
          <p:nvPr/>
        </p:nvGrpSpPr>
        <p:grpSpPr>
          <a:xfrm>
            <a:off x="1415739" y="1915945"/>
            <a:ext cx="7550923" cy="5065880"/>
            <a:chOff x="1415739" y="1915945"/>
            <a:chExt cx="7550923" cy="5065880"/>
          </a:xfrm>
        </p:grpSpPr>
        <p:grpSp>
          <p:nvGrpSpPr>
            <p:cNvPr id="201" name="Google Shape;201;p18"/>
            <p:cNvGrpSpPr/>
            <p:nvPr/>
          </p:nvGrpSpPr>
          <p:grpSpPr>
            <a:xfrm>
              <a:off x="2237739" y="4314825"/>
              <a:ext cx="1203961" cy="1004023"/>
              <a:chOff x="79117" y="0"/>
              <a:chExt cx="1309370" cy="1188886"/>
            </a:xfrm>
          </p:grpSpPr>
          <p:pic>
            <p:nvPicPr>
              <p:cNvPr id="202" name="Google Shape;202;p18"/>
              <p:cNvPicPr preferRelativeResize="0"/>
              <p:nvPr/>
            </p:nvPicPr>
            <p:blipFill rotWithShape="1">
              <a:blip r:embed="rId12">
                <a:alphaModFix/>
              </a:blip>
              <a:srcRect b="0" l="0" r="0" t="0"/>
              <a:stretch/>
            </p:blipFill>
            <p:spPr>
              <a:xfrm>
                <a:off x="269296" y="0"/>
                <a:ext cx="1036320" cy="1036320"/>
              </a:xfrm>
              <a:prstGeom prst="rect">
                <a:avLst/>
              </a:prstGeom>
              <a:noFill/>
              <a:ln>
                <a:noFill/>
              </a:ln>
            </p:spPr>
          </p:pic>
          <p:sp>
            <p:nvSpPr>
              <p:cNvPr id="203" name="Google Shape;203;p18"/>
              <p:cNvSpPr/>
              <p:nvPr/>
            </p:nvSpPr>
            <p:spPr>
              <a:xfrm>
                <a:off x="79117" y="727643"/>
                <a:ext cx="1309370" cy="461243"/>
              </a:xfrm>
              <a:prstGeom prst="rect">
                <a:avLst/>
              </a:prstGeom>
            </p:spPr>
            <p:txBody>
              <a:bodyPr>
                <a:prstTxWarp prst="textPlain"/>
              </a:bodyPr>
              <a:lstStyle/>
              <a:p>
                <a:pPr lvl="0" algn="ctr"/>
                <a:r>
                  <a:rPr b="0" i="0">
                    <a:ln>
                      <a:noFill/>
                    </a:ln>
                    <a:solidFill>
                      <a:srgbClr val="000000"/>
                    </a:solidFill>
                    <a:latin typeface="Calibri"/>
                  </a:rPr>
                  <a:t>Plano de Ação</a:t>
                </a:r>
              </a:p>
            </p:txBody>
          </p:sp>
        </p:grpSp>
        <p:grpSp>
          <p:nvGrpSpPr>
            <p:cNvPr id="204" name="Google Shape;204;p18"/>
            <p:cNvGrpSpPr/>
            <p:nvPr/>
          </p:nvGrpSpPr>
          <p:grpSpPr>
            <a:xfrm>
              <a:off x="3106421" y="5457825"/>
              <a:ext cx="1402079" cy="999739"/>
              <a:chOff x="-154000" y="0"/>
              <a:chExt cx="1589405" cy="1166162"/>
            </a:xfrm>
          </p:grpSpPr>
          <p:pic>
            <p:nvPicPr>
              <p:cNvPr id="205" name="Google Shape;205;p18"/>
              <p:cNvPicPr preferRelativeResize="0"/>
              <p:nvPr/>
            </p:nvPicPr>
            <p:blipFill rotWithShape="1">
              <a:blip r:embed="rId13">
                <a:alphaModFix/>
              </a:blip>
              <a:srcRect b="0" l="0" r="0" t="0"/>
              <a:stretch/>
            </p:blipFill>
            <p:spPr>
              <a:xfrm>
                <a:off x="123825" y="0"/>
                <a:ext cx="1042670" cy="1042670"/>
              </a:xfrm>
              <a:prstGeom prst="rect">
                <a:avLst/>
              </a:prstGeom>
              <a:noFill/>
              <a:ln>
                <a:noFill/>
              </a:ln>
            </p:spPr>
          </p:pic>
          <p:sp>
            <p:nvSpPr>
              <p:cNvPr id="206" name="Google Shape;206;p18"/>
              <p:cNvSpPr/>
              <p:nvPr/>
            </p:nvSpPr>
            <p:spPr>
              <a:xfrm>
                <a:off x="-154000" y="705152"/>
                <a:ext cx="1589405" cy="461010"/>
              </a:xfrm>
              <a:prstGeom prst="rect">
                <a:avLst/>
              </a:prstGeom>
            </p:spPr>
            <p:txBody>
              <a:bodyPr>
                <a:prstTxWarp prst="textPlain"/>
              </a:bodyPr>
              <a:lstStyle/>
              <a:p>
                <a:pPr lvl="0" algn="ctr"/>
                <a:r>
                  <a:rPr b="0" i="0">
                    <a:ln>
                      <a:noFill/>
                    </a:ln>
                    <a:solidFill>
                      <a:srgbClr val="000000"/>
                    </a:solidFill>
                    <a:latin typeface="Calibri"/>
                  </a:rPr>
                  <a:t>Interpretação</a:t>
                </a:r>
              </a:p>
            </p:txBody>
          </p:sp>
        </p:grpSp>
        <p:sp>
          <p:nvSpPr>
            <p:cNvPr id="207" name="Google Shape;207;p18"/>
            <p:cNvSpPr/>
            <p:nvPr/>
          </p:nvSpPr>
          <p:spPr>
            <a:xfrm>
              <a:off x="2189419" y="6522293"/>
              <a:ext cx="1099881" cy="459532"/>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Partilhar</a:t>
              </a:r>
              <a:endParaRPr sz="1200">
                <a:solidFill>
                  <a:schemeClr val="lt1"/>
                </a:solidFill>
                <a:latin typeface="Calibri"/>
                <a:ea typeface="Calibri"/>
                <a:cs typeface="Calibri"/>
                <a:sym typeface="Calibri"/>
              </a:endParaRPr>
            </a:p>
          </p:txBody>
        </p:sp>
        <p:sp>
          <p:nvSpPr>
            <p:cNvPr id="208" name="Google Shape;208;p18"/>
            <p:cNvSpPr/>
            <p:nvPr/>
          </p:nvSpPr>
          <p:spPr>
            <a:xfrm>
              <a:off x="3893782" y="3413214"/>
              <a:ext cx="1912985" cy="1810663"/>
            </a:xfrm>
            <a:prstGeom prst="arc">
              <a:avLst>
                <a:gd fmla="val 15399189" name="adj1"/>
                <a:gd fmla="val 14527644" name="adj2"/>
              </a:avLst>
            </a:prstGeom>
            <a:noFill/>
            <a:ln cap="flat" cmpd="sng" w="31750">
              <a:solidFill>
                <a:srgbClr val="DDD9C3"/>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8"/>
            <p:cNvSpPr/>
            <p:nvPr/>
          </p:nvSpPr>
          <p:spPr>
            <a:xfrm>
              <a:off x="4235912" y="3958662"/>
              <a:ext cx="1197399" cy="63851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Repita o necessário</a:t>
              </a:r>
              <a:endParaRPr sz="1200">
                <a:solidFill>
                  <a:schemeClr val="lt1"/>
                </a:solidFill>
                <a:latin typeface="Calibri"/>
                <a:ea typeface="Calibri"/>
                <a:cs typeface="Calibri"/>
                <a:sym typeface="Calibri"/>
              </a:endParaRPr>
            </a:p>
          </p:txBody>
        </p:sp>
        <p:sp>
          <p:nvSpPr>
            <p:cNvPr id="210" name="Google Shape;210;p18"/>
            <p:cNvSpPr/>
            <p:nvPr/>
          </p:nvSpPr>
          <p:spPr>
            <a:xfrm>
              <a:off x="1415739" y="2630547"/>
              <a:ext cx="1099881" cy="459532"/>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Partilhar</a:t>
              </a:r>
              <a:endParaRPr sz="1200">
                <a:solidFill>
                  <a:schemeClr val="lt1"/>
                </a:solidFill>
                <a:latin typeface="Calibri"/>
                <a:ea typeface="Calibri"/>
                <a:cs typeface="Calibri"/>
                <a:sym typeface="Calibri"/>
              </a:endParaRPr>
            </a:p>
          </p:txBody>
        </p:sp>
        <p:sp>
          <p:nvSpPr>
            <p:cNvPr id="211" name="Google Shape;211;p18"/>
            <p:cNvSpPr/>
            <p:nvPr/>
          </p:nvSpPr>
          <p:spPr>
            <a:xfrm>
              <a:off x="7540030" y="3769499"/>
              <a:ext cx="1426632" cy="41683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Esquema de codificação </a:t>
              </a:r>
              <a:endParaRPr sz="1200">
                <a:solidFill>
                  <a:schemeClr val="lt1"/>
                </a:solidFill>
                <a:latin typeface="Calibri"/>
                <a:ea typeface="Calibri"/>
                <a:cs typeface="Calibri"/>
                <a:sym typeface="Calibri"/>
              </a:endParaRPr>
            </a:p>
          </p:txBody>
        </p:sp>
        <p:pic>
          <p:nvPicPr>
            <p:cNvPr id="212" name="Google Shape;212;p18"/>
            <p:cNvPicPr preferRelativeResize="0"/>
            <p:nvPr/>
          </p:nvPicPr>
          <p:blipFill rotWithShape="1">
            <a:blip r:embed="rId7">
              <a:alphaModFix/>
            </a:blip>
            <a:srcRect b="0" l="0" r="0" t="0"/>
            <a:stretch/>
          </p:blipFill>
          <p:spPr>
            <a:xfrm>
              <a:off x="2559316" y="2943225"/>
              <a:ext cx="885494" cy="900592"/>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4305435" y="1997877"/>
              <a:ext cx="941695" cy="941640"/>
            </a:xfrm>
            <a:prstGeom prst="rect">
              <a:avLst/>
            </a:prstGeom>
            <a:noFill/>
            <a:ln>
              <a:noFill/>
            </a:ln>
          </p:spPr>
        </p:pic>
        <p:pic>
          <p:nvPicPr>
            <p:cNvPr id="214" name="Google Shape;214;p18"/>
            <p:cNvPicPr preferRelativeResize="0"/>
            <p:nvPr/>
          </p:nvPicPr>
          <p:blipFill rotWithShape="1">
            <a:blip r:embed="rId9">
              <a:alphaModFix/>
            </a:blip>
            <a:srcRect b="0" l="0" r="0" t="0"/>
            <a:stretch/>
          </p:blipFill>
          <p:spPr>
            <a:xfrm>
              <a:off x="5217917" y="5497999"/>
              <a:ext cx="884566" cy="864193"/>
            </a:xfrm>
            <a:prstGeom prst="rect">
              <a:avLst/>
            </a:prstGeom>
            <a:noFill/>
            <a:ln>
              <a:noFill/>
            </a:ln>
          </p:spPr>
        </p:pic>
        <p:pic>
          <p:nvPicPr>
            <p:cNvPr id="215" name="Google Shape;215;p18"/>
            <p:cNvPicPr preferRelativeResize="0"/>
            <p:nvPr/>
          </p:nvPicPr>
          <p:blipFill rotWithShape="1">
            <a:blip r:embed="rId10">
              <a:alphaModFix/>
            </a:blip>
            <a:srcRect b="0" l="0" r="0" t="0"/>
            <a:stretch/>
          </p:blipFill>
          <p:spPr>
            <a:xfrm>
              <a:off x="6276515" y="4355372"/>
              <a:ext cx="901133" cy="851163"/>
            </a:xfrm>
            <a:prstGeom prst="rect">
              <a:avLst/>
            </a:prstGeom>
            <a:noFill/>
            <a:ln>
              <a:noFill/>
            </a:ln>
          </p:spPr>
        </p:pic>
        <p:pic>
          <p:nvPicPr>
            <p:cNvPr id="216" name="Google Shape;216;p18"/>
            <p:cNvPicPr preferRelativeResize="0"/>
            <p:nvPr/>
          </p:nvPicPr>
          <p:blipFill rotWithShape="1">
            <a:blip r:embed="rId11">
              <a:alphaModFix/>
            </a:blip>
            <a:srcRect b="0" l="0" r="0" t="0"/>
            <a:stretch/>
          </p:blipFill>
          <p:spPr>
            <a:xfrm>
              <a:off x="6182722" y="2611872"/>
              <a:ext cx="914206" cy="900421"/>
            </a:xfrm>
            <a:prstGeom prst="rect">
              <a:avLst/>
            </a:prstGeom>
            <a:noFill/>
            <a:ln>
              <a:noFill/>
            </a:ln>
          </p:spPr>
        </p:pic>
        <p:sp>
          <p:nvSpPr>
            <p:cNvPr id="217" name="Google Shape;217;p18"/>
            <p:cNvSpPr/>
            <p:nvPr/>
          </p:nvSpPr>
          <p:spPr>
            <a:xfrm>
              <a:off x="2495589" y="1915945"/>
              <a:ext cx="1518022" cy="4735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Autoavaliação</a:t>
              </a:r>
              <a:endParaRPr sz="12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2" name="Shape 222"/>
        <p:cNvGrpSpPr/>
        <p:nvPr/>
      </p:nvGrpSpPr>
      <p:grpSpPr>
        <a:xfrm>
          <a:off x="0" y="0"/>
          <a:ext cx="0" cy="0"/>
          <a:chOff x="0" y="0"/>
          <a:chExt cx="0" cy="0"/>
        </a:xfrm>
      </p:grpSpPr>
      <p:sp>
        <p:nvSpPr>
          <p:cNvPr id="223" name="Google Shape;223;p19"/>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en-GB" sz="1000">
                <a:solidFill>
                  <a:schemeClr val="dk1"/>
                </a:solidFill>
                <a:latin typeface="Arial"/>
                <a:ea typeface="Arial"/>
                <a:cs typeface="Arial"/>
                <a:sym typeface="Arial"/>
              </a:rPr>
              <a:t>4</a:t>
            </a:r>
            <a:endParaRPr sz="1000">
              <a:solidFill>
                <a:schemeClr val="dk1"/>
              </a:solidFill>
              <a:latin typeface="Arial"/>
              <a:ea typeface="Arial"/>
              <a:cs typeface="Arial"/>
              <a:sym typeface="Arial"/>
            </a:endParaRPr>
          </a:p>
        </p:txBody>
      </p:sp>
      <p:sp>
        <p:nvSpPr>
          <p:cNvPr id="224" name="Google Shape;224;p19"/>
          <p:cNvSpPr txBox="1"/>
          <p:nvPr/>
        </p:nvSpPr>
        <p:spPr>
          <a:xfrm>
            <a:off x="317500" y="504825"/>
            <a:ext cx="4230370" cy="9906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noAutofit/>
          </a:bodyPr>
          <a:lstStyle/>
          <a:p>
            <a:pPr indent="0" lvl="0" marL="361950" marR="0" rtl="0" algn="ctr">
              <a:lnSpc>
                <a:spcPct val="100000"/>
              </a:lnSpc>
              <a:spcBef>
                <a:spcPts val="0"/>
              </a:spcBef>
              <a:spcAft>
                <a:spcPts val="0"/>
              </a:spcAft>
              <a:buNone/>
            </a:pPr>
            <a:r>
              <a:rPr b="1" lang="en-GB" sz="1200">
                <a:solidFill>
                  <a:schemeClr val="dk1"/>
                </a:solidFill>
                <a:latin typeface="Arial"/>
                <a:ea typeface="Arial"/>
                <a:cs typeface="Arial"/>
                <a:sym typeface="Arial"/>
              </a:rPr>
              <a:t>Exemplos de pesquisas de professores</a:t>
            </a:r>
            <a:endParaRPr b="1" sz="1200">
              <a:solidFill>
                <a:schemeClr val="dk1"/>
              </a:solidFill>
              <a:latin typeface="Arial"/>
              <a:ea typeface="Arial"/>
              <a:cs typeface="Arial"/>
              <a:sym typeface="Arial"/>
            </a:endParaRPr>
          </a:p>
          <a:p>
            <a:pPr indent="0" lvl="0" marL="95250" marR="0" rtl="0" algn="l">
              <a:lnSpc>
                <a:spcPct val="100000"/>
              </a:lnSpc>
              <a:spcBef>
                <a:spcPts val="605"/>
              </a:spcBef>
              <a:spcAft>
                <a:spcPts val="0"/>
              </a:spcAft>
              <a:buNone/>
            </a:pPr>
            <a:r>
              <a:rPr lang="en-GB" sz="1200">
                <a:solidFill>
                  <a:schemeClr val="dk1"/>
                </a:solidFill>
                <a:latin typeface="Arial"/>
                <a:ea typeface="Arial"/>
                <a:cs typeface="Arial"/>
                <a:sym typeface="Arial"/>
              </a:rPr>
              <a:t>Aqui estão alguns exemplos de como os professores usaram o kit T-SEDptioA para conduzir suas próprias pesquisas em sala de aula.</a:t>
            </a:r>
            <a:endParaRPr/>
          </a:p>
        </p:txBody>
      </p:sp>
      <p:sp>
        <p:nvSpPr>
          <p:cNvPr id="225" name="Google Shape;225;p19"/>
          <p:cNvSpPr txBox="1"/>
          <p:nvPr/>
        </p:nvSpPr>
        <p:spPr>
          <a:xfrm>
            <a:off x="469900" y="1727261"/>
            <a:ext cx="3886200" cy="4721164"/>
          </a:xfrm>
          <a:prstGeom prst="rect">
            <a:avLst/>
          </a:prstGeom>
          <a:solidFill>
            <a:srgbClr val="E6CCE6"/>
          </a:solidFill>
          <a:ln cap="flat" cmpd="sng" w="9525">
            <a:solidFill>
              <a:srgbClr val="000000"/>
            </a:solidFill>
            <a:prstDash val="solid"/>
            <a:round/>
            <a:headEnd len="sm" w="sm" type="none"/>
            <a:tailEnd len="sm" w="sm" type="none"/>
          </a:ln>
        </p:spPr>
        <p:txBody>
          <a:bodyPr anchorCtr="0" anchor="t" bIns="0" lIns="0" spcFirstLastPara="1" rIns="0" wrap="square" tIns="78100">
            <a:spAutoFit/>
          </a:bodyPr>
          <a:lstStyle/>
          <a:p>
            <a:pPr indent="0" lvl="0" marL="95250" marR="0" rtl="0" algn="ctr">
              <a:lnSpc>
                <a:spcPct val="100000"/>
              </a:lnSpc>
              <a:spcBef>
                <a:spcPts val="0"/>
              </a:spcBef>
              <a:spcAft>
                <a:spcPts val="0"/>
              </a:spcAft>
              <a:buNone/>
            </a:pPr>
            <a:r>
              <a:rPr b="1" lang="en-GB" sz="1000">
                <a:solidFill>
                  <a:schemeClr val="dk1"/>
                </a:solidFill>
                <a:latin typeface="Arial"/>
                <a:ea typeface="Arial"/>
                <a:cs typeface="Arial"/>
                <a:sym typeface="Arial"/>
              </a:rPr>
              <a:t>Investigação de Gary:</a:t>
            </a:r>
            <a:endParaRPr/>
          </a:p>
          <a:p>
            <a:pPr indent="0" lvl="0" marL="95250" marR="0" rtl="0" algn="ctr">
              <a:lnSpc>
                <a:spcPct val="100000"/>
              </a:lnSpc>
              <a:spcBef>
                <a:spcPts val="800"/>
              </a:spcBef>
              <a:spcAft>
                <a:spcPts val="0"/>
              </a:spcAft>
              <a:buNone/>
            </a:pPr>
            <a:r>
              <a:rPr b="1" lang="en-GB" sz="1000">
                <a:solidFill>
                  <a:schemeClr val="dk1"/>
                </a:solidFill>
                <a:latin typeface="Arial"/>
                <a:ea typeface="Arial"/>
                <a:cs typeface="Arial"/>
                <a:sym typeface="Arial"/>
              </a:rPr>
              <a:t>Construindo diálogo em atividades de faz de conta</a:t>
            </a:r>
            <a:endParaRPr/>
          </a:p>
          <a:p>
            <a:pPr indent="0" lvl="0" marL="95250" marR="0" rtl="0" algn="l">
              <a:lnSpc>
                <a:spcPct val="100000"/>
              </a:lnSpc>
              <a:spcBef>
                <a:spcPts val="1400"/>
              </a:spcBef>
              <a:spcAft>
                <a:spcPts val="0"/>
              </a:spcAft>
              <a:buNone/>
            </a:pPr>
            <a:r>
              <a:rPr lang="en-GB" sz="1000">
                <a:solidFill>
                  <a:schemeClr val="dk1"/>
                </a:solidFill>
                <a:latin typeface="Arial"/>
                <a:ea typeface="Arial"/>
                <a:cs typeface="Arial"/>
                <a:sym typeface="Arial"/>
              </a:rPr>
              <a:t>Eu sou um professor de crianças de 4-5 anos, e a área de faz de conta é uma parte importante da sala de aula da Fundação da Primeira Infância (EYFS) porque sempre vinculamos as atividades na área de faz de conta ao </a:t>
            </a:r>
            <a:r>
              <a:rPr i="1" lang="en-GB" sz="1000">
                <a:solidFill>
                  <a:schemeClr val="dk1"/>
                </a:solidFill>
                <a:latin typeface="Arial"/>
                <a:ea typeface="Arial"/>
                <a:cs typeface="Arial"/>
                <a:sym typeface="Arial"/>
              </a:rPr>
              <a:t>framework</a:t>
            </a:r>
            <a:r>
              <a:rPr lang="en-GB" sz="1000">
                <a:solidFill>
                  <a:schemeClr val="dk1"/>
                </a:solidFill>
                <a:latin typeface="Arial"/>
                <a:ea typeface="Arial"/>
                <a:cs typeface="Arial"/>
                <a:sym typeface="Arial"/>
              </a:rPr>
              <a:t> de desenvolvimento da EYFS. Quando usei a ferramenta de autoavaliação, percebi que, devido ao fluxo livre da turma, eu precisava descobrir exatamente como as crianças estavam usando a área e, especialmente, como elas respondiam umas às outras.</a:t>
            </a:r>
            <a:endParaRPr/>
          </a:p>
          <a:p>
            <a:pPr indent="0" lvl="0" marL="95250" marR="0" rtl="0" algn="l">
              <a:lnSpc>
                <a:spcPct val="100000"/>
              </a:lnSpc>
              <a:spcBef>
                <a:spcPts val="1400"/>
              </a:spcBef>
              <a:spcAft>
                <a:spcPts val="0"/>
              </a:spcAft>
              <a:buNone/>
            </a:pPr>
            <a:r>
              <a:rPr lang="en-GB" sz="1000">
                <a:solidFill>
                  <a:schemeClr val="dk1"/>
                </a:solidFill>
                <a:latin typeface="Arial"/>
                <a:ea typeface="Arial"/>
                <a:cs typeface="Arial"/>
                <a:sym typeface="Arial"/>
              </a:rPr>
              <a:t>Decidi observar as crianças brincando na área de faz de conta para ver como elas </a:t>
            </a:r>
            <a:r>
              <a:rPr b="1" lang="en-GB" sz="1000">
                <a:solidFill>
                  <a:schemeClr val="dk1"/>
                </a:solidFill>
                <a:latin typeface="Arial"/>
                <a:ea typeface="Arial"/>
                <a:cs typeface="Arial"/>
                <a:sym typeface="Arial"/>
              </a:rPr>
              <a:t>desenvolviam as ideias umas das ou</a:t>
            </a:r>
            <a:r>
              <a:rPr lang="en-GB" sz="1000">
                <a:solidFill>
                  <a:schemeClr val="dk1"/>
                </a:solidFill>
                <a:latin typeface="Arial"/>
                <a:ea typeface="Arial"/>
                <a:cs typeface="Arial"/>
                <a:sym typeface="Arial"/>
              </a:rPr>
              <a:t>tras como base para o diálogo entre elas. Usei os modelos 2C e 2D para codificar ao vivo e descobri que algumas crianças desenvolviam sua expressão criativa em sua conversa com os outros, incorporando novas ideias em suas brincadeiras. No entanto, outras crianças brincavam principalmente sozinhas e não ouviam ou respondiam às outras crianças.</a:t>
            </a:r>
            <a:endParaRPr/>
          </a:p>
          <a:p>
            <a:pPr indent="0" lvl="0" marL="95250" marR="0" rtl="0" algn="l">
              <a:lnSpc>
                <a:spcPct val="100000"/>
              </a:lnSpc>
              <a:spcBef>
                <a:spcPts val="1400"/>
              </a:spcBef>
              <a:spcAft>
                <a:spcPts val="0"/>
              </a:spcAft>
              <a:buNone/>
            </a:pPr>
            <a:r>
              <a:rPr lang="en-GB" sz="1000">
                <a:solidFill>
                  <a:schemeClr val="dk1"/>
                </a:solidFill>
                <a:latin typeface="Arial"/>
                <a:ea typeface="Arial"/>
                <a:cs typeface="Arial"/>
                <a:sym typeface="Arial"/>
              </a:rPr>
              <a:t>Depois disso, decidi perguntar às crianças se queriam brincar na área de faz de conta em duplas e compartilhar ideias sobre como brincar. Descobri que as crianças só respondiam às ideias umas das outras se estivessem animadas com elas - mas também percebi que as crianças começaram a se conscientizar de um círculo mais amplo de parceiros de brincadeira do que seus poucos amigos usuais. Isso significava que elas estavam ouvindo uma variedade de ideias diferentes.</a:t>
            </a:r>
            <a:endParaRPr sz="1000">
              <a:solidFill>
                <a:schemeClr val="dk1"/>
              </a:solidFill>
              <a:latin typeface="Arial"/>
              <a:ea typeface="Arial"/>
              <a:cs typeface="Arial"/>
              <a:sym typeface="Arial"/>
            </a:endParaRPr>
          </a:p>
        </p:txBody>
      </p:sp>
      <p:sp>
        <p:nvSpPr>
          <p:cNvPr id="226" name="Google Shape;226;p19"/>
          <p:cNvSpPr txBox="1"/>
          <p:nvPr/>
        </p:nvSpPr>
        <p:spPr>
          <a:xfrm>
            <a:off x="4808808" y="581025"/>
            <a:ext cx="5565140" cy="2895600"/>
          </a:xfrm>
          <a:prstGeom prst="rect">
            <a:avLst/>
          </a:prstGeom>
          <a:solidFill>
            <a:srgbClr val="E6B9B8"/>
          </a:solidFill>
          <a:ln cap="flat" cmpd="sng" w="9525">
            <a:solidFill>
              <a:srgbClr val="000000"/>
            </a:solidFill>
            <a:prstDash val="solid"/>
            <a:round/>
            <a:headEnd len="sm" w="sm" type="none"/>
            <a:tailEnd len="sm" w="sm" type="none"/>
          </a:ln>
        </p:spPr>
        <p:txBody>
          <a:bodyPr anchorCtr="0" anchor="t" bIns="0" lIns="0" spcFirstLastPara="1" rIns="0" wrap="square" tIns="78725">
            <a:noAutofit/>
          </a:bodyPr>
          <a:lstStyle/>
          <a:p>
            <a:pPr indent="0" lvl="0" marL="0" marR="0" rtl="0" algn="ctr">
              <a:lnSpc>
                <a:spcPct val="100000"/>
              </a:lnSpc>
              <a:spcBef>
                <a:spcPts val="0"/>
              </a:spcBef>
              <a:spcAft>
                <a:spcPts val="0"/>
              </a:spcAft>
              <a:buNone/>
            </a:pPr>
            <a:r>
              <a:rPr b="1" lang="en-GB" sz="1000">
                <a:solidFill>
                  <a:schemeClr val="dk1"/>
                </a:solidFill>
                <a:latin typeface="Arial"/>
                <a:ea typeface="Arial"/>
                <a:cs typeface="Arial"/>
                <a:sym typeface="Arial"/>
              </a:rPr>
              <a:t>Investigação de Kiran:</a:t>
            </a:r>
            <a:endParaRPr/>
          </a:p>
          <a:p>
            <a:pPr indent="0" lvl="0" marL="0" marR="0" rtl="0" algn="ctr">
              <a:lnSpc>
                <a:spcPct val="100000"/>
              </a:lnSpc>
              <a:spcBef>
                <a:spcPts val="600"/>
              </a:spcBef>
              <a:spcAft>
                <a:spcPts val="0"/>
              </a:spcAft>
              <a:buNone/>
            </a:pPr>
            <a:r>
              <a:rPr b="1" lang="en-GB" sz="1000">
                <a:solidFill>
                  <a:schemeClr val="dk1"/>
                </a:solidFill>
                <a:latin typeface="Arial"/>
                <a:ea typeface="Arial"/>
                <a:cs typeface="Arial"/>
                <a:sym typeface="Arial"/>
              </a:rPr>
              <a:t>Questionando as ideias uns dos outros em história</a:t>
            </a:r>
            <a:endParaRPr/>
          </a:p>
          <a:p>
            <a:pPr indent="0" lvl="0" marL="95250" marR="0" rtl="0" algn="l">
              <a:lnSpc>
                <a:spcPct val="100000"/>
              </a:lnSpc>
              <a:spcBef>
                <a:spcPts val="600"/>
              </a:spcBef>
              <a:spcAft>
                <a:spcPts val="0"/>
              </a:spcAft>
              <a:buNone/>
            </a:pPr>
            <a:r>
              <a:rPr lang="en-GB" sz="1000">
                <a:solidFill>
                  <a:schemeClr val="dk1"/>
                </a:solidFill>
                <a:latin typeface="Arial"/>
                <a:ea typeface="Arial"/>
                <a:cs typeface="Arial"/>
                <a:sym typeface="Arial"/>
              </a:rPr>
              <a:t>Sou um professor de história do ensino secundário (para crianças de 11-16 anos) e, usando a ferramenta de autoavaliação, me perguntei se meus alunos entendiam como interrogar as ideias uns dos outros sobre fontes históricas. Decidi observar quanto desafio às ideias uns dos outros estava acontecendo quando os alunos estavam analisando fontes em duplas. Além disso, queria que os alunos mesmos percebessem o quão importante é questionar as ideias uns dos outros - porque algumas fontes podem ser intencionalmente enganosas.</a:t>
            </a:r>
            <a:endParaRPr/>
          </a:p>
          <a:p>
            <a:pPr indent="0" lvl="0" marL="95250" marR="0" rtl="0" algn="l">
              <a:lnSpc>
                <a:spcPct val="100000"/>
              </a:lnSpc>
              <a:spcBef>
                <a:spcPts val="620"/>
              </a:spcBef>
              <a:spcAft>
                <a:spcPts val="0"/>
              </a:spcAft>
              <a:buNone/>
            </a:pPr>
            <a:r>
              <a:t/>
            </a:r>
            <a:endParaRPr sz="1000">
              <a:solidFill>
                <a:schemeClr val="dk1"/>
              </a:solidFill>
              <a:latin typeface="Arial"/>
              <a:ea typeface="Arial"/>
              <a:cs typeface="Arial"/>
              <a:sym typeface="Arial"/>
            </a:endParaRPr>
          </a:p>
          <a:p>
            <a:pPr indent="0" lvl="0" marL="95250" marR="0" rtl="0" algn="l">
              <a:lnSpc>
                <a:spcPct val="100000"/>
              </a:lnSpc>
              <a:spcBef>
                <a:spcPts val="0"/>
              </a:spcBef>
              <a:spcAft>
                <a:spcPts val="0"/>
              </a:spcAft>
              <a:buNone/>
            </a:pPr>
            <a:r>
              <a:rPr lang="en-GB" sz="1000">
                <a:solidFill>
                  <a:schemeClr val="dk1"/>
                </a:solidFill>
                <a:latin typeface="Arial"/>
                <a:ea typeface="Arial"/>
                <a:cs typeface="Arial"/>
                <a:sym typeface="Arial"/>
              </a:rPr>
              <a:t>Enquanto alguns alunos trabalhavam em duplas, pedi a outros para fazer uma contagem de quantas vezes cada aluno no par questionava ou desafiava ao longo de um período de 10 minutos. Depois, esses alunos deram feedback à turma sobre suas observações. Isso levou a uma discussão de classe muito produtiva sobre questionar as ideias uns dos outros e a própria fonte, para que os alunos estivessem refletindo sobre sua aprendizagem, além de obterem uma compreensão mais profunda do uso de fontes na história.</a:t>
            </a:r>
            <a:endParaRPr/>
          </a:p>
        </p:txBody>
      </p:sp>
      <p:sp>
        <p:nvSpPr>
          <p:cNvPr id="227" name="Google Shape;227;p19"/>
          <p:cNvSpPr txBox="1"/>
          <p:nvPr/>
        </p:nvSpPr>
        <p:spPr>
          <a:xfrm>
            <a:off x="4790763" y="3629025"/>
            <a:ext cx="5572760" cy="2847574"/>
          </a:xfrm>
          <a:prstGeom prst="rect">
            <a:avLst/>
          </a:prstGeom>
          <a:solidFill>
            <a:srgbClr val="B9CDE5"/>
          </a:solidFill>
          <a:ln cap="flat" cmpd="sng" w="9525">
            <a:solidFill>
              <a:srgbClr val="000000"/>
            </a:solidFill>
            <a:prstDash val="solid"/>
            <a:round/>
            <a:headEnd len="sm" w="sm" type="none"/>
            <a:tailEnd len="sm" w="sm" type="none"/>
          </a:ln>
        </p:spPr>
        <p:txBody>
          <a:bodyPr anchorCtr="0" anchor="t" bIns="0" lIns="0" spcFirstLastPara="1" rIns="0" wrap="square" tIns="76825">
            <a:spAutoFit/>
          </a:bodyPr>
          <a:lstStyle/>
          <a:p>
            <a:pPr indent="0" lvl="0" marL="0" marR="9525" rtl="0" algn="ctr">
              <a:lnSpc>
                <a:spcPct val="100000"/>
              </a:lnSpc>
              <a:spcBef>
                <a:spcPts val="0"/>
              </a:spcBef>
              <a:spcAft>
                <a:spcPts val="0"/>
              </a:spcAft>
              <a:buNone/>
            </a:pPr>
            <a:r>
              <a:rPr b="1" lang="en-GB" sz="1000">
                <a:solidFill>
                  <a:schemeClr val="dk1"/>
                </a:solidFill>
                <a:latin typeface="Arial"/>
                <a:ea typeface="Arial"/>
                <a:cs typeface="Arial"/>
                <a:sym typeface="Arial"/>
              </a:rPr>
              <a:t>Investigação de Lily:</a:t>
            </a:r>
            <a:endParaRPr/>
          </a:p>
          <a:p>
            <a:pPr indent="0" lvl="0" marL="0" marR="9525" rtl="0" algn="ctr">
              <a:lnSpc>
                <a:spcPct val="100000"/>
              </a:lnSpc>
              <a:spcBef>
                <a:spcPts val="605"/>
              </a:spcBef>
              <a:spcAft>
                <a:spcPts val="0"/>
              </a:spcAft>
              <a:buNone/>
            </a:pPr>
            <a:r>
              <a:rPr b="1" lang="en-GB" sz="1000">
                <a:solidFill>
                  <a:schemeClr val="dk1"/>
                </a:solidFill>
                <a:latin typeface="Arial"/>
                <a:ea typeface="Arial"/>
                <a:cs typeface="Arial"/>
                <a:sym typeface="Arial"/>
              </a:rPr>
              <a:t>Desenvolvendo raciocínio em trabalhos em grupo de ciências</a:t>
            </a:r>
            <a:endParaRPr/>
          </a:p>
          <a:p>
            <a:pPr indent="0" lvl="0" marL="95250" marR="9525" rtl="0" algn="l">
              <a:lnSpc>
                <a:spcPct val="100000"/>
              </a:lnSpc>
              <a:spcBef>
                <a:spcPts val="605"/>
              </a:spcBef>
              <a:spcAft>
                <a:spcPts val="0"/>
              </a:spcAft>
              <a:buNone/>
            </a:pPr>
            <a:r>
              <a:rPr lang="en-GB" sz="1000">
                <a:solidFill>
                  <a:schemeClr val="dk1"/>
                </a:solidFill>
                <a:latin typeface="Arial"/>
                <a:ea typeface="Arial"/>
                <a:cs typeface="Arial"/>
                <a:sym typeface="Arial"/>
              </a:rPr>
              <a:t>Eu ensino crianças de 9-10 anos e estava preocupada que não houvesse raciocínio suficiente acontecendo em minha sala de aula, depois de usar a ferramenta de autoavaliação. Senti que isso era particularmente verdadeiro em ciências, onde nem todas as crianças estavam demonstrando seu raciocínio, por exemplo, aplicando seus conhecimentos para fazer previsões, etc.</a:t>
            </a:r>
            <a:endParaRPr/>
          </a:p>
          <a:p>
            <a:pPr indent="0" lvl="0" marL="95250" marR="9525" rtl="0" algn="l">
              <a:lnSpc>
                <a:spcPct val="100000"/>
              </a:lnSpc>
              <a:spcBef>
                <a:spcPts val="605"/>
              </a:spcBef>
              <a:spcAft>
                <a:spcPts val="0"/>
              </a:spcAft>
              <a:buNone/>
            </a:pPr>
            <a:r>
              <a:rPr lang="en-GB" sz="1000">
                <a:solidFill>
                  <a:schemeClr val="dk1"/>
                </a:solidFill>
                <a:latin typeface="Arial"/>
                <a:ea typeface="Arial"/>
                <a:cs typeface="Arial"/>
                <a:sym typeface="Arial"/>
              </a:rPr>
              <a:t>Decidi usar o esquema de codificação do T-SEDA para descobrir com que frequência o raciocínio ocorria nos trabalhos em grupo das crianças durante uma unidade de aulas de ciências. Fiz observações ao vivo de certos grupos usando a ferramenta de amostragem de tempo, modelo 2B, e registrei instâncias de raciocínio. Descobri que algumas crianças contribuíam com seu raciocínio com bastante frequência, mas outras não raciocinavam de forma alguma (pelo menos não verbalmente).</a:t>
            </a:r>
            <a:endParaRPr/>
          </a:p>
          <a:p>
            <a:pPr indent="0" lvl="0" marL="95250" marR="9525" rtl="0" algn="l">
              <a:lnSpc>
                <a:spcPct val="100000"/>
              </a:lnSpc>
              <a:spcBef>
                <a:spcPts val="605"/>
              </a:spcBef>
              <a:spcAft>
                <a:spcPts val="0"/>
              </a:spcAft>
              <a:buNone/>
            </a:pPr>
            <a:r>
              <a:rPr lang="en-GB" sz="1000">
                <a:solidFill>
                  <a:schemeClr val="dk1"/>
                </a:solidFill>
                <a:latin typeface="Arial"/>
                <a:ea typeface="Arial"/>
                <a:cs typeface="Arial"/>
                <a:sym typeface="Arial"/>
              </a:rPr>
              <a:t>Depois dessas observações, percebi que precisava estruturar atividades em grupo para que todas as crianças fossem encorajadas e tivessem a oportunidade de compartilhar seu raciocínio dentro do grupo.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2" name="Shape 232"/>
        <p:cNvGrpSpPr/>
        <p:nvPr/>
      </p:nvGrpSpPr>
      <p:grpSpPr>
        <a:xfrm>
          <a:off x="0" y="0"/>
          <a:ext cx="0" cy="0"/>
          <a:chOff x="0" y="0"/>
          <a:chExt cx="0" cy="0"/>
        </a:xfrm>
      </p:grpSpPr>
      <p:sp>
        <p:nvSpPr>
          <p:cNvPr id="233" name="Google Shape;233;p20"/>
          <p:cNvSpPr/>
          <p:nvPr/>
        </p:nvSpPr>
        <p:spPr>
          <a:xfrm>
            <a:off x="629919" y="1190625"/>
            <a:ext cx="4771390" cy="5869305"/>
          </a:xfrm>
          <a:custGeom>
            <a:rect b="b" l="l" r="r" t="t"/>
            <a:pathLst>
              <a:path extrusionOk="0" h="5716905" w="4771390">
                <a:moveTo>
                  <a:pt x="0" y="0"/>
                </a:moveTo>
                <a:lnTo>
                  <a:pt x="4771241" y="0"/>
                </a:lnTo>
                <a:lnTo>
                  <a:pt x="4771241"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20"/>
          <p:cNvSpPr txBox="1"/>
          <p:nvPr/>
        </p:nvSpPr>
        <p:spPr>
          <a:xfrm>
            <a:off x="688225" y="1343025"/>
            <a:ext cx="4602480" cy="216694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GB" sz="1400">
                <a:solidFill>
                  <a:srgbClr val="2E6A7B"/>
                </a:solidFill>
                <a:latin typeface="Arial"/>
                <a:ea typeface="Arial"/>
                <a:cs typeface="Arial"/>
                <a:sym typeface="Arial"/>
              </a:rPr>
              <a:t>O que é o diálogo educacional?</a:t>
            </a:r>
            <a:endParaRPr/>
          </a:p>
          <a:p>
            <a:pPr indent="0" lvl="0" marL="12700" marR="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93663" marR="0" rtl="0" algn="l">
              <a:lnSpc>
                <a:spcPct val="121000"/>
              </a:lnSpc>
              <a:spcBef>
                <a:spcPts val="0"/>
              </a:spcBef>
              <a:spcAft>
                <a:spcPts val="0"/>
              </a:spcAft>
              <a:buNone/>
            </a:pPr>
            <a:r>
              <a:rPr lang="en-GB" sz="1200">
                <a:solidFill>
                  <a:schemeClr val="dk1"/>
                </a:solidFill>
                <a:latin typeface="Arial"/>
                <a:ea typeface="Arial"/>
                <a:cs typeface="Arial"/>
                <a:sym typeface="Arial"/>
              </a:rPr>
              <a:t>No diálogo, os participantes </a:t>
            </a:r>
            <a:r>
              <a:rPr b="1" lang="en-GB" sz="1200">
                <a:solidFill>
                  <a:schemeClr val="dk1"/>
                </a:solidFill>
                <a:latin typeface="Arial"/>
                <a:ea typeface="Arial"/>
                <a:cs typeface="Arial"/>
                <a:sym typeface="Arial"/>
              </a:rPr>
              <a:t>ouvem</a:t>
            </a:r>
            <a:r>
              <a:rPr lang="en-GB" sz="1200">
                <a:solidFill>
                  <a:schemeClr val="dk1"/>
                </a:solidFill>
                <a:latin typeface="Arial"/>
                <a:ea typeface="Arial"/>
                <a:cs typeface="Arial"/>
                <a:sym typeface="Arial"/>
              </a:rPr>
              <a:t> uns aos outros, </a:t>
            </a:r>
            <a:r>
              <a:rPr b="1" lang="en-GB" sz="1200">
                <a:solidFill>
                  <a:schemeClr val="dk1"/>
                </a:solidFill>
                <a:latin typeface="Arial"/>
                <a:ea typeface="Arial"/>
                <a:cs typeface="Arial"/>
                <a:sym typeface="Arial"/>
              </a:rPr>
              <a:t>contribuem</a:t>
            </a:r>
            <a:r>
              <a:rPr lang="en-GB" sz="1200">
                <a:solidFill>
                  <a:schemeClr val="dk1"/>
                </a:solidFill>
                <a:latin typeface="Arial"/>
                <a:ea typeface="Arial"/>
                <a:cs typeface="Arial"/>
                <a:sym typeface="Arial"/>
              </a:rPr>
              <a:t> compartilhando suas ideias</a:t>
            </a:r>
            <a:r>
              <a:rPr b="1" lang="en-GB" sz="1200">
                <a:solidFill>
                  <a:schemeClr val="dk1"/>
                </a:solidFill>
                <a:latin typeface="Arial"/>
                <a:ea typeface="Arial"/>
                <a:cs typeface="Arial"/>
                <a:sym typeface="Arial"/>
              </a:rPr>
              <a:t>, justificam </a:t>
            </a:r>
            <a:r>
              <a:rPr lang="en-GB" sz="1200">
                <a:solidFill>
                  <a:schemeClr val="dk1"/>
                </a:solidFill>
                <a:latin typeface="Arial"/>
                <a:ea typeface="Arial"/>
                <a:cs typeface="Arial"/>
                <a:sym typeface="Arial"/>
              </a:rPr>
              <a:t>suas contribuições e se </a:t>
            </a:r>
            <a:r>
              <a:rPr b="1" lang="en-GB" sz="1200">
                <a:solidFill>
                  <a:schemeClr val="dk1"/>
                </a:solidFill>
                <a:latin typeface="Arial"/>
                <a:ea typeface="Arial"/>
                <a:cs typeface="Arial"/>
                <a:sym typeface="Arial"/>
              </a:rPr>
              <a:t>envolvem</a:t>
            </a:r>
            <a:r>
              <a:rPr lang="en-GB" sz="1200">
                <a:solidFill>
                  <a:schemeClr val="dk1"/>
                </a:solidFill>
                <a:latin typeface="Arial"/>
                <a:ea typeface="Arial"/>
                <a:cs typeface="Arial"/>
                <a:sym typeface="Arial"/>
              </a:rPr>
              <a:t> com as visões dos outros. Em particular, eles exploram e avaliam diferentes perspectivas e razões. Perguntas e contribuições relevantes são interligadas entre os falantes, permitindo que o conhecimento seja construído coletivamente dentro de uma aula ou ao longo de uma série de aulas interconectadas.</a:t>
            </a:r>
            <a:endParaRPr/>
          </a:p>
        </p:txBody>
      </p:sp>
      <p:sp>
        <p:nvSpPr>
          <p:cNvPr id="235" name="Google Shape;235;p20"/>
          <p:cNvSpPr txBox="1"/>
          <p:nvPr/>
        </p:nvSpPr>
        <p:spPr>
          <a:xfrm>
            <a:off x="697836" y="3594268"/>
            <a:ext cx="4578985" cy="1598930"/>
          </a:xfrm>
          <a:prstGeom prst="rect">
            <a:avLst/>
          </a:prstGeom>
          <a:noFill/>
          <a:ln>
            <a:noFill/>
          </a:ln>
        </p:spPr>
        <p:txBody>
          <a:bodyPr anchorCtr="0" anchor="t" bIns="0" lIns="0" spcFirstLastPara="1" rIns="0" wrap="square" tIns="37450">
            <a:spAutoFit/>
          </a:bodyPr>
          <a:lstStyle/>
          <a:p>
            <a:pPr indent="0" lvl="0" marL="82550" marR="0" rtl="0" algn="l">
              <a:lnSpc>
                <a:spcPct val="121000"/>
              </a:lnSpc>
              <a:spcBef>
                <a:spcPts val="0"/>
              </a:spcBef>
              <a:spcAft>
                <a:spcPts val="0"/>
              </a:spcAft>
              <a:buNone/>
            </a:pPr>
            <a:r>
              <a:rPr lang="en-GB" sz="1200">
                <a:solidFill>
                  <a:schemeClr val="dk1"/>
                </a:solidFill>
                <a:latin typeface="Arial"/>
                <a:ea typeface="Arial"/>
                <a:cs typeface="Arial"/>
                <a:sym typeface="Arial"/>
              </a:rPr>
              <a:t>Embora as interações verbais sejam essenciais, o diálogo pode ser apoiado por '</a:t>
            </a:r>
            <a:r>
              <a:rPr b="1" lang="en-GB" sz="1200">
                <a:solidFill>
                  <a:schemeClr val="dk1"/>
                </a:solidFill>
                <a:latin typeface="Arial"/>
                <a:ea typeface="Arial"/>
                <a:cs typeface="Arial"/>
                <a:sym typeface="Arial"/>
              </a:rPr>
              <a:t>comunicação não verbal</a:t>
            </a:r>
            <a:r>
              <a:rPr lang="en-GB" sz="1200">
                <a:solidFill>
                  <a:schemeClr val="dk1"/>
                </a:solidFill>
                <a:latin typeface="Arial"/>
                <a:ea typeface="Arial"/>
                <a:cs typeface="Arial"/>
                <a:sym typeface="Arial"/>
              </a:rPr>
              <a:t>' (por exemplo, gestos, expressões faciais e contato visual) e pelo uso de recursos visuais ou tecnológicos. O silêncio, o movimento físico, as rotinas da sala de aula e o ethos também podem ser aspectos importantes do diálogo, moldando e apoiando (ou às vezes dificultando) a conversa falada, que é o foco principal deste kit.</a:t>
            </a:r>
            <a:endParaRPr/>
          </a:p>
        </p:txBody>
      </p:sp>
      <p:sp>
        <p:nvSpPr>
          <p:cNvPr id="236" name="Google Shape;236;p20"/>
          <p:cNvSpPr txBox="1"/>
          <p:nvPr/>
        </p:nvSpPr>
        <p:spPr>
          <a:xfrm>
            <a:off x="678969" y="5290547"/>
            <a:ext cx="4577715" cy="1341393"/>
          </a:xfrm>
          <a:prstGeom prst="rect">
            <a:avLst/>
          </a:prstGeom>
          <a:noFill/>
          <a:ln>
            <a:noFill/>
          </a:ln>
        </p:spPr>
        <p:txBody>
          <a:bodyPr anchorCtr="0" anchor="t" bIns="0" lIns="0" spcFirstLastPara="1" rIns="0" wrap="square" tIns="625">
            <a:spAutoFit/>
          </a:bodyPr>
          <a:lstStyle/>
          <a:p>
            <a:pPr indent="0" lvl="0" marL="82550" marR="5080" rtl="0" algn="l">
              <a:lnSpc>
                <a:spcPct val="121000"/>
              </a:lnSpc>
              <a:spcBef>
                <a:spcPts val="0"/>
              </a:spcBef>
              <a:spcAft>
                <a:spcPts val="0"/>
              </a:spcAft>
              <a:buNone/>
            </a:pPr>
            <a:r>
              <a:rPr b="0" i="0" lang="en-GB" sz="1200" u="none" strike="noStrike">
                <a:solidFill>
                  <a:schemeClr val="dk1"/>
                </a:solidFill>
                <a:latin typeface="Arial"/>
                <a:ea typeface="Arial"/>
                <a:cs typeface="Arial"/>
                <a:sym typeface="Arial"/>
              </a:rPr>
              <a:t>Algumas características do diálogo já estão presentes em muitos ambientes educacionais, mas manter um diálogo produtivo para a aprendizagem exige tempo. Isso também pode desafiar os participantes, especialmente se não estiverem acostumados a expressar suas opiniões em detalhes ou tê-las examinadas publicamente.</a:t>
            </a:r>
            <a:endParaRPr/>
          </a:p>
        </p:txBody>
      </p:sp>
      <p:sp>
        <p:nvSpPr>
          <p:cNvPr id="237" name="Google Shape;237;p20"/>
          <p:cNvSpPr txBox="1"/>
          <p:nvPr/>
        </p:nvSpPr>
        <p:spPr>
          <a:xfrm>
            <a:off x="1300057" y="6606750"/>
            <a:ext cx="3577590" cy="36703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GB" sz="1200" u="sng">
                <a:solidFill>
                  <a:schemeClr val="hlink"/>
                </a:solidFill>
                <a:latin typeface="Arial"/>
                <a:ea typeface="Arial"/>
                <a:cs typeface="Arial"/>
                <a:sym typeface="Arial"/>
                <a:hlinkClick r:id="rId3"/>
              </a:rPr>
              <a:t>Vídeo 1: O que é o Diálogo Educacional?</a:t>
            </a:r>
            <a:endParaRPr/>
          </a:p>
          <a:p>
            <a:pPr indent="0" lvl="0" marL="12700" marR="0" rtl="0" algn="l">
              <a:lnSpc>
                <a:spcPct val="100000"/>
              </a:lnSpc>
              <a:spcBef>
                <a:spcPts val="0"/>
              </a:spcBef>
              <a:spcAft>
                <a:spcPts val="0"/>
              </a:spcAft>
              <a:buNone/>
            </a:pPr>
            <a:r>
              <a:rPr lang="en-GB" sz="1200">
                <a:solidFill>
                  <a:schemeClr val="dk1"/>
                </a:solidFill>
                <a:latin typeface="Calibri"/>
                <a:ea typeface="Calibri"/>
                <a:cs typeface="Calibri"/>
                <a:sym typeface="Calibri"/>
              </a:rPr>
              <a:t>Fornece mais informações sobre o Diálogo Educacional</a:t>
            </a:r>
            <a:endParaRPr/>
          </a:p>
        </p:txBody>
      </p:sp>
      <p:sp>
        <p:nvSpPr>
          <p:cNvPr id="238" name="Google Shape;238;p20"/>
          <p:cNvSpPr txBox="1"/>
          <p:nvPr/>
        </p:nvSpPr>
        <p:spPr>
          <a:xfrm>
            <a:off x="629919" y="657225"/>
            <a:ext cx="4488181" cy="291746"/>
          </a:xfrm>
          <a:prstGeom prst="rect">
            <a:avLst/>
          </a:prstGeom>
          <a:solidFill>
            <a:srgbClr val="D9F1F6"/>
          </a:solidFill>
          <a:ln>
            <a:noFill/>
          </a:ln>
        </p:spPr>
        <p:txBody>
          <a:bodyPr anchorCtr="0" anchor="t" bIns="0" lIns="0" spcFirstLastPara="1" rIns="0" wrap="square" tIns="14600">
            <a:spAutoFit/>
          </a:bodyPr>
          <a:lstStyle/>
          <a:p>
            <a:pPr indent="0" lvl="0" marL="26035" marR="0" rtl="0" algn="l">
              <a:lnSpc>
                <a:spcPct val="100000"/>
              </a:lnSpc>
              <a:spcBef>
                <a:spcPts val="0"/>
              </a:spcBef>
              <a:spcAft>
                <a:spcPts val="0"/>
              </a:spcAft>
              <a:buNone/>
            </a:pPr>
            <a:r>
              <a:rPr b="1" lang="en-GB" sz="1800">
                <a:solidFill>
                  <a:srgbClr val="1A616F"/>
                </a:solidFill>
                <a:latin typeface="Arial"/>
                <a:ea typeface="Arial"/>
                <a:cs typeface="Arial"/>
                <a:sym typeface="Arial"/>
              </a:rPr>
              <a:t>Part b. O que é o diálogo educacional?</a:t>
            </a:r>
            <a:endParaRPr/>
          </a:p>
        </p:txBody>
      </p:sp>
      <p:sp>
        <p:nvSpPr>
          <p:cNvPr id="239" name="Google Shape;239;p20"/>
          <p:cNvSpPr/>
          <p:nvPr/>
        </p:nvSpPr>
        <p:spPr>
          <a:xfrm>
            <a:off x="5563566" y="611574"/>
            <a:ext cx="4742180" cy="6448355"/>
          </a:xfrm>
          <a:custGeom>
            <a:rect b="b" l="l" r="r" t="t"/>
            <a:pathLst>
              <a:path extrusionOk="0" h="5716905" w="4742180">
                <a:moveTo>
                  <a:pt x="0" y="0"/>
                </a:moveTo>
                <a:lnTo>
                  <a:pt x="4742046" y="0"/>
                </a:lnTo>
                <a:lnTo>
                  <a:pt x="4742046"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20"/>
          <p:cNvSpPr txBox="1"/>
          <p:nvPr/>
        </p:nvSpPr>
        <p:spPr>
          <a:xfrm>
            <a:off x="5651500" y="821950"/>
            <a:ext cx="4549140" cy="1908175"/>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GB" sz="1400">
                <a:solidFill>
                  <a:srgbClr val="1A616F"/>
                </a:solidFill>
                <a:latin typeface="Arial"/>
                <a:ea typeface="Arial"/>
                <a:cs typeface="Arial"/>
                <a:sym typeface="Arial"/>
              </a:rPr>
              <a:t>Qual é a diferença entre diálogo e conversa?</a:t>
            </a:r>
            <a:endParaRPr/>
          </a:p>
          <a:p>
            <a:pPr indent="0" lvl="0" marL="12700" marR="0" rtl="0" algn="just">
              <a:lnSpc>
                <a:spcPct val="100000"/>
              </a:lnSpc>
              <a:spcBef>
                <a:spcPts val="0"/>
              </a:spcBef>
              <a:spcAft>
                <a:spcPts val="0"/>
              </a:spcAft>
              <a:buNone/>
            </a:pPr>
            <a:r>
              <a:t/>
            </a:r>
            <a:endParaRPr b="1" sz="1400">
              <a:solidFill>
                <a:srgbClr val="1A616F"/>
              </a:solidFill>
              <a:latin typeface="Arial"/>
              <a:ea typeface="Arial"/>
              <a:cs typeface="Arial"/>
              <a:sym typeface="Arial"/>
            </a:endParaRPr>
          </a:p>
          <a:p>
            <a:pPr indent="0" lvl="0" marL="12700" marR="0" rtl="0" algn="just">
              <a:lnSpc>
                <a:spcPct val="100000"/>
              </a:lnSpc>
              <a:spcBef>
                <a:spcPts val="0"/>
              </a:spcBef>
              <a:spcAft>
                <a:spcPts val="0"/>
              </a:spcAft>
              <a:buNone/>
            </a:pPr>
            <a:r>
              <a:rPr lang="en-GB" sz="1200">
                <a:solidFill>
                  <a:schemeClr val="dk1"/>
                </a:solidFill>
                <a:latin typeface="Arial"/>
                <a:ea typeface="Arial"/>
                <a:cs typeface="Arial"/>
                <a:sym typeface="Arial"/>
              </a:rPr>
              <a:t>Estudantes e professores, é claro, conversam muito durante o decorrer do dia. Essa conversa pode ter muitos propósitos, como dar instruções, estudantes interagindo entre si ou compartilhando informações. No entanto, esses exemplos não são o que queremos dizer com diálogo educacional. Mesmo quando os estudantes conversam durante situações de aprendizado, eles podem não estar participando de um diálogo educacional. Veja este exemplo de um professor que utilizou os recursos do T-SEDA:</a:t>
            </a:r>
            <a:endParaRPr/>
          </a:p>
        </p:txBody>
      </p:sp>
      <p:sp>
        <p:nvSpPr>
          <p:cNvPr id="241" name="Google Shape;241;p20"/>
          <p:cNvSpPr txBox="1"/>
          <p:nvPr/>
        </p:nvSpPr>
        <p:spPr>
          <a:xfrm>
            <a:off x="5820887" y="2790741"/>
            <a:ext cx="4165124" cy="1315085"/>
          </a:xfrm>
          <a:prstGeom prst="rect">
            <a:avLst/>
          </a:prstGeom>
          <a:noFill/>
          <a:ln>
            <a:noFill/>
          </a:ln>
        </p:spPr>
        <p:txBody>
          <a:bodyPr anchorCtr="0" anchor="t" bIns="0" lIns="0" spcFirstLastPara="1" rIns="0" wrap="square" tIns="0">
            <a:spAutoFit/>
          </a:bodyPr>
          <a:lstStyle/>
          <a:p>
            <a:pPr indent="0" lvl="0" marL="12700" marR="5080" rtl="0" algn="just">
              <a:lnSpc>
                <a:spcPct val="102000"/>
              </a:lnSpc>
              <a:spcBef>
                <a:spcPts val="0"/>
              </a:spcBef>
              <a:spcAft>
                <a:spcPts val="0"/>
              </a:spcAft>
              <a:buNone/>
            </a:pPr>
            <a:r>
              <a:rPr i="1" lang="en-GB" sz="1200">
                <a:solidFill>
                  <a:schemeClr val="dk1"/>
                </a:solidFill>
                <a:latin typeface="Arial"/>
                <a:ea typeface="Arial"/>
                <a:cs typeface="Arial"/>
                <a:sym typeface="Arial"/>
              </a:rPr>
              <a:t>Alguns estudantes deixavam que seus parceiros de aprendizado falassem por eles, ou expressavam seus pensamentos sem ouvir o que seus parceiros de aprendizado diziam. Alguns pares não conversavam de forma alguma ou suas conversas eram fora do contexto. As crianças não conseguiam estruturar suas discussões e não entendiam o propósito de sua conversa.(Natalie).</a:t>
            </a:r>
            <a:endParaRPr/>
          </a:p>
        </p:txBody>
      </p:sp>
      <p:sp>
        <p:nvSpPr>
          <p:cNvPr id="242" name="Google Shape;242;p20"/>
          <p:cNvSpPr txBox="1"/>
          <p:nvPr/>
        </p:nvSpPr>
        <p:spPr>
          <a:xfrm>
            <a:off x="5651528" y="4162739"/>
            <a:ext cx="4549140" cy="1175706"/>
          </a:xfrm>
          <a:prstGeom prst="rect">
            <a:avLst/>
          </a:prstGeom>
          <a:noFill/>
          <a:ln>
            <a:noFill/>
          </a:ln>
        </p:spPr>
        <p:txBody>
          <a:bodyPr anchorCtr="0" anchor="t" bIns="0" lIns="0" spcFirstLastPara="1" rIns="0" wrap="square" tIns="0">
            <a:spAutoFit/>
          </a:bodyPr>
          <a:lstStyle/>
          <a:p>
            <a:pPr indent="0" lvl="0" marL="82550" marR="5080" rtl="0" algn="l">
              <a:lnSpc>
                <a:spcPct val="121000"/>
              </a:lnSpc>
              <a:spcBef>
                <a:spcPts val="0"/>
              </a:spcBef>
              <a:spcAft>
                <a:spcPts val="0"/>
              </a:spcAft>
              <a:buNone/>
            </a:pPr>
            <a:r>
              <a:rPr lang="en-GB" sz="1200">
                <a:solidFill>
                  <a:schemeClr val="dk1"/>
                </a:solidFill>
                <a:latin typeface="Arimo"/>
                <a:ea typeface="Arimo"/>
                <a:cs typeface="Arimo"/>
                <a:sym typeface="Arimo"/>
              </a:rPr>
              <a:t>Embora os estudantes estivessem conversando entre si, eles não estavam participando de um diálogo, pois não estavam interagindo, ouvindo uns aos outros e suas conversas não faziam parte do processo de aprendizagem.</a:t>
            </a:r>
            <a:endParaRPr/>
          </a:p>
          <a:p>
            <a:pPr indent="0" lvl="0" marL="82550" marR="5080" rtl="0" algn="l">
              <a:lnSpc>
                <a:spcPct val="121000"/>
              </a:lnSpc>
              <a:spcBef>
                <a:spcPts val="580"/>
              </a:spcBef>
              <a:spcAft>
                <a:spcPts val="0"/>
              </a:spcAft>
              <a:buNone/>
            </a:pPr>
            <a:r>
              <a:t/>
            </a:r>
            <a:endParaRPr sz="1200">
              <a:solidFill>
                <a:schemeClr val="dk1"/>
              </a:solidFill>
              <a:latin typeface="Arimo"/>
              <a:ea typeface="Arimo"/>
              <a:cs typeface="Arimo"/>
              <a:sym typeface="Arimo"/>
            </a:endParaRPr>
          </a:p>
        </p:txBody>
      </p:sp>
      <p:sp>
        <p:nvSpPr>
          <p:cNvPr id="243" name="Google Shape;243;p20"/>
          <p:cNvSpPr txBox="1"/>
          <p:nvPr/>
        </p:nvSpPr>
        <p:spPr>
          <a:xfrm>
            <a:off x="5707712" y="6376978"/>
            <a:ext cx="4391660" cy="657860"/>
          </a:xfrm>
          <a:prstGeom prst="rect">
            <a:avLst/>
          </a:prstGeom>
          <a:noFill/>
          <a:ln>
            <a:noFill/>
          </a:ln>
        </p:spPr>
        <p:txBody>
          <a:bodyPr anchorCtr="0" anchor="t" bIns="0" lIns="0" spcFirstLastPara="1" rIns="0" wrap="square" tIns="0">
            <a:spAutoFit/>
          </a:bodyPr>
          <a:lstStyle/>
          <a:p>
            <a:pPr indent="0" lvl="0" marL="12700" marR="5080" rtl="0" algn="l">
              <a:lnSpc>
                <a:spcPct val="102000"/>
              </a:lnSpc>
              <a:spcBef>
                <a:spcPts val="0"/>
              </a:spcBef>
              <a:spcAft>
                <a:spcPts val="0"/>
              </a:spcAft>
              <a:buNone/>
            </a:pPr>
            <a:r>
              <a:rPr b="1" lang="en-GB" sz="1400">
                <a:solidFill>
                  <a:schemeClr val="dk1"/>
                </a:solidFill>
                <a:latin typeface="Arial"/>
                <a:ea typeface="Arial"/>
                <a:cs typeface="Arial"/>
                <a:sym typeface="Arial"/>
              </a:rPr>
              <a:t>A tabela a seguir apresenta exemplos do que você pode ouvir ou ler quando os aprendizes estão participando do diálogo educacional.</a:t>
            </a:r>
            <a:endParaRPr/>
          </a:p>
        </p:txBody>
      </p:sp>
      <p:sp>
        <p:nvSpPr>
          <p:cNvPr id="244" name="Google Shape;244;p20"/>
          <p:cNvSpPr/>
          <p:nvPr/>
        </p:nvSpPr>
        <p:spPr>
          <a:xfrm>
            <a:off x="705857" y="6573215"/>
            <a:ext cx="449575" cy="44957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20"/>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en-GB" sz="1000">
                <a:solidFill>
                  <a:schemeClr val="dk1"/>
                </a:solidFill>
                <a:latin typeface="Arial"/>
                <a:ea typeface="Arial"/>
                <a:cs typeface="Arial"/>
                <a:sym typeface="Arial"/>
              </a:rPr>
              <a:t>5</a:t>
            </a:r>
            <a:endParaRPr sz="1000">
              <a:solidFill>
                <a:schemeClr val="dk1"/>
              </a:solidFill>
              <a:latin typeface="Arial"/>
              <a:ea typeface="Arial"/>
              <a:cs typeface="Arial"/>
              <a:sym typeface="Arial"/>
            </a:endParaRPr>
          </a:p>
        </p:txBody>
      </p:sp>
      <p:sp>
        <p:nvSpPr>
          <p:cNvPr id="246" name="Google Shape;246;p20"/>
          <p:cNvSpPr txBox="1"/>
          <p:nvPr/>
        </p:nvSpPr>
        <p:spPr>
          <a:xfrm>
            <a:off x="5651499" y="5153025"/>
            <a:ext cx="4548505" cy="119888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200">
                <a:solidFill>
                  <a:srgbClr val="000000"/>
                </a:solidFill>
                <a:latin typeface="Arimo"/>
                <a:ea typeface="Arimo"/>
                <a:cs typeface="Arimo"/>
                <a:sym typeface="Arimo"/>
              </a:rPr>
              <a:t>Clipes de Vídeo</a:t>
            </a:r>
            <a:r>
              <a:rPr lang="en-GB" sz="1200">
                <a:solidFill>
                  <a:srgbClr val="000000"/>
                </a:solidFill>
                <a:latin typeface="Arimo"/>
                <a:ea typeface="Arimo"/>
                <a:cs typeface="Arimo"/>
                <a:sym typeface="Arimo"/>
              </a:rPr>
              <a:t>: Clipes de vídeo para download de ensino dialógico em salas de aula do Reino Unido (ensino fundamental, médio e secundário), filmados durante vários projetos de pesquisa, estão disponíveis em:</a:t>
            </a:r>
            <a:endParaRPr/>
          </a:p>
          <a:p>
            <a:pPr indent="0" lvl="0" marL="0" marR="0" rtl="0" algn="just">
              <a:spcBef>
                <a:spcPts val="0"/>
              </a:spcBef>
              <a:spcAft>
                <a:spcPts val="0"/>
              </a:spcAft>
              <a:buNone/>
            </a:pPr>
            <a:r>
              <a:rPr b="1" lang="en-GB" sz="1200" u="sng">
                <a:solidFill>
                  <a:srgbClr val="0000FF"/>
                </a:solidFill>
                <a:latin typeface="Arimo"/>
                <a:ea typeface="Arimo"/>
                <a:cs typeface="Arimo"/>
                <a:sym typeface="Arimo"/>
              </a:rPr>
              <a:t>https://vimeopro.com/camtree/cedir/</a:t>
            </a:r>
            <a:endParaRPr/>
          </a:p>
          <a:p>
            <a:pPr indent="0" lvl="0" marL="0" marR="0" rtl="0" algn="just">
              <a:spcBef>
                <a:spcPts val="0"/>
              </a:spcBef>
              <a:spcAft>
                <a:spcPts val="0"/>
              </a:spcAft>
              <a:buNone/>
            </a:pPr>
            <a:r>
              <a:rPr lang="en-GB" sz="1200">
                <a:solidFill>
                  <a:srgbClr val="000000"/>
                </a:solidFill>
                <a:latin typeface="Arimo"/>
                <a:ea typeface="Arimo"/>
                <a:cs typeface="Arimo"/>
                <a:sym typeface="Arimo"/>
              </a:rPr>
              <a:t>Prompts para discussão estão incluídos.)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1" name="Shape 251"/>
        <p:cNvGrpSpPr/>
        <p:nvPr/>
      </p:nvGrpSpPr>
      <p:grpSpPr>
        <a:xfrm>
          <a:off x="0" y="0"/>
          <a:ext cx="0" cy="0"/>
          <a:chOff x="0" y="0"/>
          <a:chExt cx="0" cy="0"/>
        </a:xfrm>
      </p:grpSpPr>
      <p:sp>
        <p:nvSpPr>
          <p:cNvPr id="252" name="Google Shape;252;p21"/>
          <p:cNvSpPr txBox="1"/>
          <p:nvPr/>
        </p:nvSpPr>
        <p:spPr>
          <a:xfrm>
            <a:off x="2911475" y="581025"/>
            <a:ext cx="4949825" cy="24574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 Esquema de codificação do diálogo T-SEDA</a:t>
            </a:r>
            <a:endParaRPr/>
          </a:p>
        </p:txBody>
      </p:sp>
      <p:sp>
        <p:nvSpPr>
          <p:cNvPr id="253" name="Google Shape;253;p21"/>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en-GB" sz="1000">
                <a:solidFill>
                  <a:schemeClr val="dk1"/>
                </a:solidFill>
                <a:latin typeface="Arial"/>
                <a:ea typeface="Arial"/>
                <a:cs typeface="Arial"/>
                <a:sym typeface="Arial"/>
              </a:rPr>
              <a:t>6</a:t>
            </a:r>
            <a:endParaRPr sz="1000">
              <a:solidFill>
                <a:schemeClr val="dk1"/>
              </a:solidFill>
              <a:latin typeface="Arial"/>
              <a:ea typeface="Arial"/>
              <a:cs typeface="Arial"/>
              <a:sym typeface="Arial"/>
            </a:endParaRPr>
          </a:p>
        </p:txBody>
      </p:sp>
      <p:graphicFrame>
        <p:nvGraphicFramePr>
          <p:cNvPr id="254" name="Google Shape;254;p21"/>
          <p:cNvGraphicFramePr/>
          <p:nvPr/>
        </p:nvGraphicFramePr>
        <p:xfrm>
          <a:off x="927026" y="1114505"/>
          <a:ext cx="3000000" cy="3000000"/>
        </p:xfrm>
        <a:graphic>
          <a:graphicData uri="http://schemas.openxmlformats.org/drawingml/2006/table">
            <a:tbl>
              <a:tblPr>
                <a:noFill/>
                <a:tableStyleId>{44F09F04-85E4-427B-AFB1-4C224E3A0FC0}</a:tableStyleId>
              </a:tblPr>
              <a:tblGrid>
                <a:gridCol w="2184275"/>
                <a:gridCol w="3302975"/>
                <a:gridCol w="3487275"/>
              </a:tblGrid>
              <a:tr h="307900">
                <a:tc>
                  <a:txBody>
                    <a:bodyPr/>
                    <a:lstStyle/>
                    <a:p>
                      <a:pPr indent="0" lvl="0" marL="0" marR="0" rtl="0" algn="ctr">
                        <a:spcBef>
                          <a:spcPts val="0"/>
                        </a:spcBef>
                        <a:spcAft>
                          <a:spcPts val="0"/>
                        </a:spcAft>
                        <a:buNone/>
                      </a:pPr>
                      <a:r>
                        <a:rPr b="1" i="0" lang="en-GB" sz="1100" u="none" strike="noStrike">
                          <a:latin typeface="Arial"/>
                          <a:ea typeface="Arial"/>
                          <a:cs typeface="Arial"/>
                          <a:sym typeface="Arial"/>
                        </a:rPr>
                        <a:t>Categorias do Diálogo</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ctr">
                        <a:spcBef>
                          <a:spcPts val="0"/>
                        </a:spcBef>
                        <a:spcAft>
                          <a:spcPts val="0"/>
                        </a:spcAft>
                        <a:buNone/>
                      </a:pPr>
                      <a:r>
                        <a:rPr b="1" i="0" lang="en-GB" sz="1100" u="none" strike="noStrike">
                          <a:solidFill>
                            <a:srgbClr val="000000"/>
                          </a:solidFill>
                          <a:latin typeface="Arial"/>
                          <a:ea typeface="Arial"/>
                          <a:cs typeface="Arial"/>
                          <a:sym typeface="Arial"/>
                        </a:rPr>
                        <a:t>Contribuições e Estratégias</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ctr">
                        <a:spcBef>
                          <a:spcPts val="0"/>
                        </a:spcBef>
                        <a:spcAft>
                          <a:spcPts val="0"/>
                        </a:spcAft>
                        <a:buNone/>
                      </a:pPr>
                      <a:r>
                        <a:rPr b="1" i="0" lang="en-GB" sz="1100" u="none" strike="noStrike">
                          <a:solidFill>
                            <a:srgbClr val="000000"/>
                          </a:solidFill>
                          <a:latin typeface="Arial"/>
                          <a:ea typeface="Arial"/>
                          <a:cs typeface="Arial"/>
                          <a:sym typeface="Arial"/>
                        </a:rPr>
                        <a:t>O que ouvimos? (Palavras-chave)</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r h="450600">
                <a:tc>
                  <a:txBody>
                    <a:bodyPr/>
                    <a:lstStyle/>
                    <a:p>
                      <a:pPr indent="0" lvl="0" marL="0" marR="0" rtl="0" algn="l">
                        <a:spcBef>
                          <a:spcPts val="0"/>
                        </a:spcBef>
                        <a:spcAft>
                          <a:spcPts val="0"/>
                        </a:spcAft>
                        <a:buNone/>
                      </a:pPr>
                      <a:r>
                        <a:rPr b="1" i="0" lang="en-GB" sz="1100" u="none" strike="noStrike">
                          <a:latin typeface="Arial"/>
                          <a:ea typeface="Arial"/>
                          <a:cs typeface="Arial"/>
                          <a:sym typeface="Arial"/>
                        </a:rPr>
                        <a:t>CD – Convidar para desenvolver ideias</a:t>
                      </a:r>
                      <a:endParaRPr b="1" i="0" sz="11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en-GB" sz="1000" u="none" strike="noStrike">
                          <a:latin typeface="Arial"/>
                          <a:ea typeface="Arial"/>
                          <a:cs typeface="Arial"/>
                          <a:sym typeface="Arial"/>
                        </a:rPr>
                        <a:t>Convidar outros a elaborar, desenvolver, esclarecer, comentar ou aprimorar ideias ou contribuições próprias ou de outros</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strike="noStrike">
                          <a:latin typeface="Arial"/>
                          <a:ea typeface="Arial"/>
                          <a:cs typeface="Arial"/>
                          <a:sym typeface="Arial"/>
                        </a:rPr>
                        <a:t>Pode adicionar’, ‘O quê?’ ‘Diga-me’, ‘Você pode reformular isso?’‘Você acha?’ ‘Você concorda?</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0" algn="l">
                        <a:spcBef>
                          <a:spcPts val="0"/>
                        </a:spcBef>
                        <a:spcAft>
                          <a:spcPts val="0"/>
                        </a:spcAft>
                        <a:buNone/>
                      </a:pPr>
                      <a:r>
                        <a:rPr b="1" i="0" lang="en-GB" sz="1100" u="none" strike="noStrike">
                          <a:solidFill>
                            <a:srgbClr val="000000"/>
                          </a:solidFill>
                          <a:latin typeface="Arial"/>
                          <a:ea typeface="Arial"/>
                          <a:cs typeface="Arial"/>
                          <a:sym typeface="Arial"/>
                        </a:rPr>
                        <a:t>DI– Desenvolver ideias</a:t>
                      </a:r>
                      <a:endParaRPr b="1" i="0" sz="1100" u="none" strike="noStrike">
                        <a:solidFill>
                          <a:srgbClr val="000000"/>
                        </a:solidFill>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1" lang="en-GB" sz="1000" u="none" strike="noStrike">
                          <a:solidFill>
                            <a:srgbClr val="000000"/>
                          </a:solidFill>
                          <a:latin typeface="Arial"/>
                          <a:ea typeface="Arial"/>
                          <a:cs typeface="Arial"/>
                          <a:sym typeface="Arial"/>
                        </a:rPr>
                        <a:t>Desenvolver, elaborar, esclarecer ou comentar sobre ideias próprias ou de outros expressas em turnos anteriores ou outras contribuições</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en-GB" sz="1000" u="none" strike="noStrike">
                          <a:solidFill>
                            <a:srgbClr val="000000"/>
                          </a:solidFill>
                          <a:latin typeface="Arial"/>
                          <a:ea typeface="Arial"/>
                          <a:cs typeface="Arial"/>
                          <a:sym typeface="Arial"/>
                        </a:rPr>
                        <a:t>‘também é’, ‘isso me faz pensar’, ‘quero dizer’, ‘ela quis dizer’, ‘seguindo...’, ‘construindo sobre...’, </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21200">
                <a:tc>
                  <a:txBody>
                    <a:bodyPr/>
                    <a:lstStyle/>
                    <a:p>
                      <a:pPr indent="0" lvl="0" marL="0" marR="0" rtl="0" algn="l">
                        <a:spcBef>
                          <a:spcPts val="0"/>
                        </a:spcBef>
                        <a:spcAft>
                          <a:spcPts val="0"/>
                        </a:spcAft>
                        <a:buNone/>
                      </a:pPr>
                      <a:r>
                        <a:rPr b="1" i="0" lang="en-GB" sz="1100" u="none" strike="noStrike">
                          <a:latin typeface="Arial"/>
                          <a:ea typeface="Arial"/>
                          <a:cs typeface="Arial"/>
                          <a:sym typeface="Arial"/>
                        </a:rPr>
                        <a:t>D - Desafiar</a:t>
                      </a:r>
                      <a:endParaRPr b="1" i="0" sz="11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en-GB" sz="1000" u="none" strike="noStrike">
                          <a:latin typeface="Arial"/>
                          <a:ea typeface="Arial"/>
                          <a:cs typeface="Arial"/>
                          <a:sym typeface="Arial"/>
                        </a:rPr>
                        <a:t>Questionamento, dúvida, discordância ou desafio a uma ideia</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strike="noStrike">
                          <a:latin typeface="Arial"/>
                          <a:ea typeface="Arial"/>
                          <a:cs typeface="Arial"/>
                          <a:sym typeface="Arial"/>
                        </a:rPr>
                        <a:t>‘Eu discordo’, ‘Mas’, ‘Você tem certeza...?’, ‘...ideia diferente’</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50600">
                <a:tc>
                  <a:txBody>
                    <a:bodyPr/>
                    <a:lstStyle/>
                    <a:p>
                      <a:pPr indent="0" lvl="0" marL="0" marR="0" rtl="0" algn="l">
                        <a:spcBef>
                          <a:spcPts val="0"/>
                        </a:spcBef>
                        <a:spcAft>
                          <a:spcPts val="0"/>
                        </a:spcAft>
                        <a:buNone/>
                      </a:pPr>
                      <a:r>
                        <a:rPr b="1" i="0" lang="en-GB" sz="1100" u="none" strike="noStrike">
                          <a:solidFill>
                            <a:srgbClr val="000000"/>
                          </a:solidFill>
                          <a:latin typeface="Arial"/>
                          <a:ea typeface="Arial"/>
                          <a:cs typeface="Arial"/>
                          <a:sym typeface="Arial"/>
                        </a:rPr>
                        <a:t>CR – Convidar para Raciocínio</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1" lang="en-GB" sz="1000" u="none" strike="noStrike">
                          <a:solidFill>
                            <a:srgbClr val="000000"/>
                          </a:solidFill>
                          <a:latin typeface="Arial"/>
                          <a:ea typeface="Arial"/>
                          <a:cs typeface="Arial"/>
                          <a:sym typeface="Arial"/>
                        </a:rPr>
                        <a:t>IConvidar outros a explicar, justificar e/ou usar o pensamento de possibilidades em relação às suas próprias ou outras ideias</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en-GB" sz="1000" u="none" strike="noStrike">
                          <a:solidFill>
                            <a:srgbClr val="000000"/>
                          </a:solidFill>
                          <a:latin typeface="Arial"/>
                          <a:ea typeface="Arial"/>
                          <a:cs typeface="Arial"/>
                          <a:sym typeface="Arial"/>
                        </a:rPr>
                        <a:t>Por quê?’, ‘Como?’, ‘Você acha?’, ‘...explique mais’</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50600">
                <a:tc>
                  <a:txBody>
                    <a:bodyPr/>
                    <a:lstStyle/>
                    <a:p>
                      <a:pPr indent="0" lvl="0" marL="0" marR="0" rtl="0" algn="l">
                        <a:spcBef>
                          <a:spcPts val="0"/>
                        </a:spcBef>
                        <a:spcAft>
                          <a:spcPts val="0"/>
                        </a:spcAft>
                        <a:buNone/>
                      </a:pPr>
                      <a:r>
                        <a:rPr b="1" i="0" lang="en-GB" sz="1100" u="none" strike="noStrike">
                          <a:latin typeface="Arial"/>
                          <a:ea typeface="Arial"/>
                          <a:cs typeface="Arial"/>
                          <a:sym typeface="Arial"/>
                        </a:rPr>
                        <a:t>TR – Tornar o Raciocínio Explícito</a:t>
                      </a:r>
                      <a:endParaRPr b="1" i="0" sz="11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en-GB" sz="1000" u="none" strike="noStrike">
                          <a:latin typeface="Arial"/>
                          <a:ea typeface="Arial"/>
                          <a:cs typeface="Arial"/>
                          <a:sym typeface="Arial"/>
                        </a:rPr>
                        <a:t>Explicar, justificar e/ou usar o pensamento de possibilidades em relação às suas próprias ou outras ideias</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strike="noStrike">
                          <a:latin typeface="Arial"/>
                          <a:ea typeface="Arial"/>
                          <a:cs typeface="Arial"/>
                          <a:sym typeface="Arial"/>
                        </a:rPr>
                        <a:t>‘Eu acho’, ‘porque’, ‘então’, ‘portanto’, ‘para que’, ‘se...então’, ‘é como...’, ‘imagine se...’, ‘poderia’</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65775">
                <a:tc>
                  <a:txBody>
                    <a:bodyPr/>
                    <a:lstStyle/>
                    <a:p>
                      <a:pPr indent="0" lvl="0" marL="0" marR="0" rtl="0" algn="l">
                        <a:spcBef>
                          <a:spcPts val="0"/>
                        </a:spcBef>
                        <a:spcAft>
                          <a:spcPts val="0"/>
                        </a:spcAft>
                        <a:buNone/>
                      </a:pPr>
                      <a:r>
                        <a:rPr b="1" i="0" lang="en-GB" sz="1100" u="none" strike="noStrike">
                          <a:solidFill>
                            <a:srgbClr val="000000"/>
                          </a:solidFill>
                          <a:latin typeface="Arial"/>
                          <a:ea typeface="Arial"/>
                          <a:cs typeface="Arial"/>
                          <a:sym typeface="Arial"/>
                        </a:rPr>
                        <a:t>CC - Coordenação de Ideias e Concordância</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1" lang="en-GB" sz="1000" u="none" strike="noStrike">
                          <a:solidFill>
                            <a:srgbClr val="000000"/>
                          </a:solidFill>
                          <a:latin typeface="Arial"/>
                          <a:ea typeface="Arial"/>
                          <a:cs typeface="Arial"/>
                          <a:sym typeface="Arial"/>
                        </a:rPr>
                        <a:t>Contrastar e sintetizar ideias, avaliar, expressar acordo e consenso; Convidar para coordenação/síntese</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en-GB" sz="1000" u="none" strike="noStrike">
                          <a:solidFill>
                            <a:srgbClr val="000000"/>
                          </a:solidFill>
                          <a:latin typeface="Arial"/>
                          <a:ea typeface="Arial"/>
                          <a:cs typeface="Arial"/>
                          <a:sym typeface="Arial"/>
                        </a:rPr>
                        <a:t>‘concordar’, ‘para resumir...’, ‘Então, todos pensamos que...’, ‘resumir’, ‘similar e diferente’</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577725">
                <a:tc>
                  <a:txBody>
                    <a:bodyPr/>
                    <a:lstStyle/>
                    <a:p>
                      <a:pPr indent="0" lvl="0" marL="0" marR="0" rtl="0" algn="l">
                        <a:spcBef>
                          <a:spcPts val="0"/>
                        </a:spcBef>
                        <a:spcAft>
                          <a:spcPts val="0"/>
                        </a:spcAft>
                        <a:buNone/>
                      </a:pPr>
                      <a:r>
                        <a:rPr b="1" i="0" lang="en-GB" sz="1100" u="none" strike="noStrike">
                          <a:latin typeface="Arial"/>
                          <a:ea typeface="Arial"/>
                          <a:cs typeface="Arial"/>
                          <a:sym typeface="Arial"/>
                        </a:rPr>
                        <a:t>C – Conectar </a:t>
                      </a:r>
                      <a:endParaRPr b="0" i="0" sz="15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en-GB" sz="1000" u="none" strike="noStrike">
                          <a:latin typeface="Arial"/>
                          <a:ea typeface="Arial"/>
                          <a:cs typeface="Arial"/>
                          <a:sym typeface="Arial"/>
                        </a:rPr>
                        <a:t>Tornar explícito o caminho da aprendizagem, vinculando-o a contribuições/conhecimentos/recursos/experiências além do diálogo imediato, , incluindo a vida cotidiana</a:t>
                      </a:r>
                      <a:endParaRPr b="0" i="1" sz="10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strike="noStrike">
                          <a:latin typeface="Arial"/>
                          <a:ea typeface="Arial"/>
                          <a:cs typeface="Arial"/>
                          <a:sym typeface="Arial"/>
                        </a:rPr>
                        <a:t>‘última aula’, ‘anteriormente’, ‘me lembra de’, ‘próxima aula’, ‘relacionado com’, ‘em sua casa’</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0" algn="l">
                        <a:spcBef>
                          <a:spcPts val="0"/>
                        </a:spcBef>
                        <a:spcAft>
                          <a:spcPts val="0"/>
                        </a:spcAft>
                        <a:buNone/>
                      </a:pPr>
                      <a:r>
                        <a:rPr b="1" i="0" lang="en-GB" sz="1100" u="none" strike="noStrike">
                          <a:solidFill>
                            <a:srgbClr val="000000"/>
                          </a:solidFill>
                          <a:latin typeface="Arial"/>
                          <a:ea typeface="Arial"/>
                          <a:cs typeface="Arial"/>
                          <a:sym typeface="Arial"/>
                        </a:rPr>
                        <a:t>R – Refletir sobre o diálogo ou atividade</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1" lang="en-GB" sz="1000" u="none" strike="noStrike">
                          <a:solidFill>
                            <a:srgbClr val="000000"/>
                          </a:solidFill>
                          <a:latin typeface="Arial"/>
                          <a:ea typeface="Arial"/>
                          <a:cs typeface="Arial"/>
                          <a:sym typeface="Arial"/>
                        </a:rPr>
                        <a:t>Avaliar ou refletir 'metacognitivamente' sobre os processos de diálogo ou sobre a atividade de aprendizagem; Convidar outros a fazerem o mesmo</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l">
                        <a:spcBef>
                          <a:spcPts val="0"/>
                        </a:spcBef>
                        <a:spcAft>
                          <a:spcPts val="0"/>
                        </a:spcAft>
                        <a:buNone/>
                      </a:pPr>
                      <a:r>
                        <a:rPr b="0" i="0" lang="en-GB" sz="1000" u="none" strike="noStrike">
                          <a:solidFill>
                            <a:srgbClr val="000000"/>
                          </a:solidFill>
                          <a:latin typeface="Arial"/>
                          <a:ea typeface="Arial"/>
                          <a:cs typeface="Arial"/>
                          <a:sym typeface="Arial"/>
                        </a:rPr>
                        <a:t>‘diálogo’, ‘conversa’, ‘compartilhamento’, ‘trabalhar juntos em grupo/par’, ‘tarefa’, ‘atividade’, ‘o que você aprendeu’, ‘mudei de ideia’</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606275">
                <a:tc>
                  <a:txBody>
                    <a:bodyPr/>
                    <a:lstStyle/>
                    <a:p>
                      <a:pPr indent="0" lvl="0" marL="0" marR="0" rtl="0" algn="l">
                        <a:spcBef>
                          <a:spcPts val="0"/>
                        </a:spcBef>
                        <a:spcAft>
                          <a:spcPts val="0"/>
                        </a:spcAft>
                        <a:buNone/>
                      </a:pPr>
                      <a:r>
                        <a:rPr b="1" i="0" lang="en-GB" sz="1100" u="none" strike="noStrike">
                          <a:latin typeface="Arial"/>
                          <a:ea typeface="Arial"/>
                          <a:cs typeface="Arial"/>
                          <a:sym typeface="Arial"/>
                        </a:rPr>
                        <a:t>O– Orientar a direção do diálogo ou atividade</a:t>
                      </a:r>
                      <a:endParaRPr b="1" i="0" sz="1100" u="none" strike="noStrike">
                        <a:latin typeface="Arial"/>
                        <a:ea typeface="Arial"/>
                        <a:cs typeface="Arial"/>
                        <a:sym typeface="Arial"/>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1" lang="en-GB" sz="1000" u="none" strike="noStrike">
                          <a:latin typeface="Arial"/>
                          <a:ea typeface="Arial"/>
                          <a:cs typeface="Arial"/>
                          <a:sym typeface="Arial"/>
                        </a:rPr>
                        <a:t>Assumir a responsabilidade por moldar a atividade ou focar o diálogo em uma direção desejada ou usar outras estratégias de suporte para apoiar o diálogo ou a aprendizagem</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000" u="none" strike="noStrike">
                          <a:latin typeface="Arial"/>
                          <a:ea typeface="Arial"/>
                          <a:cs typeface="Arial"/>
                          <a:sym typeface="Arial"/>
                        </a:rPr>
                        <a:t>‘Que tal’, ‘foco’, ‘concentre-se em’, ‘Vamos tentar’, ‘sem pressa’, ‘Você já pensou sobre isso…?’</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450600">
                <a:tc>
                  <a:txBody>
                    <a:bodyPr/>
                    <a:lstStyle/>
                    <a:p>
                      <a:pPr indent="0" lvl="0" marL="0" marR="0" rtl="0" algn="l">
                        <a:spcBef>
                          <a:spcPts val="0"/>
                        </a:spcBef>
                        <a:spcAft>
                          <a:spcPts val="0"/>
                        </a:spcAft>
                        <a:buNone/>
                      </a:pPr>
                      <a:r>
                        <a:rPr b="1" i="0" lang="en-GB" sz="1100" u="none" strike="noStrike">
                          <a:solidFill>
                            <a:srgbClr val="000000"/>
                          </a:solidFill>
                          <a:latin typeface="Arial"/>
                          <a:ea typeface="Arial"/>
                          <a:cs typeface="Arial"/>
                          <a:sym typeface="Arial"/>
                        </a:rPr>
                        <a:t>E – Expressar ou convidar ideias</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l">
                        <a:spcBef>
                          <a:spcPts val="0"/>
                        </a:spcBef>
                        <a:spcAft>
                          <a:spcPts val="0"/>
                        </a:spcAft>
                        <a:buNone/>
                      </a:pPr>
                      <a:r>
                        <a:rPr b="0" i="1" lang="en-GB" sz="1000" u="none" strike="noStrike">
                          <a:solidFill>
                            <a:srgbClr val="000000"/>
                          </a:solidFill>
                          <a:latin typeface="Arial"/>
                          <a:ea typeface="Arial"/>
                          <a:cs typeface="Arial"/>
                          <a:sym typeface="Arial"/>
                        </a:rPr>
                        <a:t>Oferecer ou convidar contribuições relevantes para iniciar ou avançar um diálogo (aquelas não abordadas por outras categorias)</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27305" marR="0" rtl="0" algn="l">
                        <a:spcBef>
                          <a:spcPts val="0"/>
                        </a:spcBef>
                        <a:spcAft>
                          <a:spcPts val="0"/>
                        </a:spcAft>
                        <a:buNone/>
                      </a:pPr>
                      <a:r>
                        <a:rPr b="0" i="0" lang="en-GB" sz="1000" u="none" strike="noStrike">
                          <a:solidFill>
                            <a:srgbClr val="000000"/>
                          </a:solidFill>
                          <a:latin typeface="Arial"/>
                          <a:ea typeface="Arial"/>
                          <a:cs typeface="Arial"/>
                          <a:sym typeface="Arial"/>
                        </a:rPr>
                        <a:t> ‘O que você acha de...?’, ‘Me conte’, ‘suas ideias’, ‘minha opinião é…’, ‘suas ideias’</a:t>
                      </a:r>
                      <a:endParaRPr/>
                    </a:p>
                  </a:txBody>
                  <a:tcPr marT="54050" marB="54050" marR="54050" marL="540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p:nvPr/>
        </p:nvSpPr>
        <p:spPr>
          <a:xfrm>
            <a:off x="469900" y="1038225"/>
            <a:ext cx="4999355" cy="5943600"/>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22"/>
          <p:cNvSpPr txBox="1"/>
          <p:nvPr/>
        </p:nvSpPr>
        <p:spPr>
          <a:xfrm>
            <a:off x="523490" y="1176122"/>
            <a:ext cx="4892173" cy="4302781"/>
          </a:xfrm>
          <a:prstGeom prst="rect">
            <a:avLst/>
          </a:prstGeom>
          <a:noFill/>
          <a:ln>
            <a:noFill/>
          </a:ln>
        </p:spPr>
        <p:txBody>
          <a:bodyPr anchorCtr="0" anchor="t" bIns="0" lIns="0" spcFirstLastPara="1" rIns="0" wrap="square" tIns="0">
            <a:spAutoFit/>
          </a:bodyPr>
          <a:lstStyle/>
          <a:p>
            <a:pPr indent="0" lvl="0" marL="12700" marR="6350" rtl="0" algn="l">
              <a:lnSpc>
                <a:spcPct val="121000"/>
              </a:lnSpc>
              <a:spcBef>
                <a:spcPts val="0"/>
              </a:spcBef>
              <a:spcAft>
                <a:spcPts val="0"/>
              </a:spcAft>
              <a:buNone/>
            </a:pPr>
            <a:r>
              <a:rPr lang="en-GB" sz="1200">
                <a:solidFill>
                  <a:schemeClr val="dk1"/>
                </a:solidFill>
                <a:latin typeface="Arimo"/>
                <a:ea typeface="Arimo"/>
                <a:cs typeface="Arimo"/>
                <a:sym typeface="Arimo"/>
              </a:rPr>
              <a:t>Conseguir que uma classe participe de um diálogo educacional produtivo pode levar tempo. Os alunos podem não estar acostumados a compartilhar publicamente suas ideias ou a ter colegas discordando delas.</a:t>
            </a:r>
            <a:endParaRPr/>
          </a:p>
          <a:p>
            <a:pPr indent="0" lvl="0" marL="0" marR="0" rtl="0" algn="l">
              <a:spcBef>
                <a:spcPts val="600"/>
              </a:spcBef>
              <a:spcAft>
                <a:spcPts val="0"/>
              </a:spcAft>
              <a:buNone/>
            </a:pPr>
            <a:r>
              <a:rPr lang="en-GB" sz="1200">
                <a:solidFill>
                  <a:schemeClr val="dk1"/>
                </a:solidFill>
                <a:latin typeface="Arimo"/>
                <a:ea typeface="Arimo"/>
                <a:cs typeface="Arimo"/>
                <a:sym typeface="Arimo"/>
              </a:rPr>
              <a:t>Na maioria dos ambientes, alguns alunos estarão muito interessados em compartilhar suas ideias, enquanto outros podem não querer falar de jeito nenhum. Alguns preferem falar, enquanto outros acham mais difícil se expressar verbalmente.</a:t>
            </a:r>
            <a:endParaRPr/>
          </a:p>
          <a:p>
            <a:pPr indent="0" lvl="0" marL="12700" marR="6350" rtl="0" algn="just">
              <a:lnSpc>
                <a:spcPct val="121000"/>
              </a:lnSpc>
              <a:spcBef>
                <a:spcPts val="0"/>
              </a:spcBef>
              <a:spcAft>
                <a:spcPts val="0"/>
              </a:spcAft>
              <a:buNone/>
            </a:pPr>
            <a:r>
              <a:t/>
            </a:r>
            <a:endParaRPr sz="1200">
              <a:solidFill>
                <a:schemeClr val="dk1"/>
              </a:solidFill>
              <a:latin typeface="Arimo"/>
              <a:ea typeface="Arimo"/>
              <a:cs typeface="Arimo"/>
              <a:sym typeface="Arimo"/>
            </a:endParaRPr>
          </a:p>
          <a:p>
            <a:pPr indent="0" lvl="0" marL="0" marR="0" rtl="0" algn="l">
              <a:spcBef>
                <a:spcPts val="0"/>
              </a:spcBef>
              <a:spcAft>
                <a:spcPts val="0"/>
              </a:spcAft>
              <a:buNone/>
            </a:pPr>
            <a:r>
              <a:rPr lang="en-GB" sz="1200">
                <a:solidFill>
                  <a:schemeClr val="dk1"/>
                </a:solidFill>
                <a:latin typeface="Arimo"/>
                <a:ea typeface="Arimo"/>
                <a:cs typeface="Arimo"/>
                <a:sym typeface="Arimo"/>
              </a:rPr>
              <a:t>'Regras básicas' ou 'regras de conversa' são uma boa maneira de criar uma cultura na sala de aula onde todos os alunos se sintam à vontade para compartilhar e questionar ideias. Essas regras ajudam a deixar claro o que se espera deles e dos outros durante as discussões. Elas devem no início das aulas, e incentivar aser criadas com os alunos; por exemplo, você pode pedir aos alunos que compartilhem suas ideias sobre quais devem ser as regras básicas. Em seguida, é importante relembrá-las, repetindo-as no início das aulas, e incentivar a reflexão e o monitoramento ao longo do tempo. (Veja a escala 2F para avaliar os níveis de participação dos alunos e medir a contribuição dos alunos na criação das regras básicas). Essas regras também podem ser usadas com adultos e em diálogos online.</a:t>
            </a:r>
            <a:endParaRPr/>
          </a:p>
        </p:txBody>
      </p:sp>
      <p:sp>
        <p:nvSpPr>
          <p:cNvPr id="262" name="Google Shape;262;p22"/>
          <p:cNvSpPr txBox="1"/>
          <p:nvPr/>
        </p:nvSpPr>
        <p:spPr>
          <a:xfrm>
            <a:off x="1689100" y="563404"/>
            <a:ext cx="7772400"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Promovendo uma cultura de sala de aula positiva para o diálogo educacional</a:t>
            </a:r>
            <a:endParaRPr/>
          </a:p>
        </p:txBody>
      </p:sp>
      <p:sp>
        <p:nvSpPr>
          <p:cNvPr id="263" name="Google Shape;263;p22"/>
          <p:cNvSpPr/>
          <p:nvPr/>
        </p:nvSpPr>
        <p:spPr>
          <a:xfrm>
            <a:off x="469900" y="5856609"/>
            <a:ext cx="439415" cy="4394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22"/>
          <p:cNvSpPr/>
          <p:nvPr/>
        </p:nvSpPr>
        <p:spPr>
          <a:xfrm>
            <a:off x="5880100" y="1190625"/>
            <a:ext cx="1184032" cy="8456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22"/>
          <p:cNvSpPr txBox="1"/>
          <p:nvPr/>
        </p:nvSpPr>
        <p:spPr>
          <a:xfrm>
            <a:off x="523490" y="5838825"/>
            <a:ext cx="5032148" cy="1386598"/>
          </a:xfrm>
          <a:prstGeom prst="rect">
            <a:avLst/>
          </a:prstGeom>
          <a:noFill/>
          <a:ln>
            <a:noFill/>
          </a:ln>
        </p:spPr>
        <p:txBody>
          <a:bodyPr anchorCtr="0" anchor="t" bIns="0" lIns="0" spcFirstLastPara="1" rIns="0" wrap="square" tIns="0">
            <a:spAutoFit/>
          </a:bodyPr>
          <a:lstStyle/>
          <a:p>
            <a:pPr indent="0" lvl="0" marL="469900" marR="135255" rtl="0" algn="just">
              <a:lnSpc>
                <a:spcPct val="121000"/>
              </a:lnSpc>
              <a:spcBef>
                <a:spcPts val="0"/>
              </a:spcBef>
              <a:spcAft>
                <a:spcPts val="0"/>
              </a:spcAft>
              <a:buNone/>
            </a:pPr>
            <a:r>
              <a:rPr lang="en-GB" sz="1200" u="sng">
                <a:solidFill>
                  <a:schemeClr val="hlink"/>
                </a:solidFill>
                <a:latin typeface="Arial"/>
                <a:ea typeface="Arial"/>
                <a:cs typeface="Arial"/>
                <a:sym typeface="Arial"/>
                <a:hlinkClick r:id="rId5"/>
              </a:rPr>
              <a:t>Vídeo 3: Dicas práticas: regras básicas</a:t>
            </a:r>
            <a:r>
              <a:rPr lang="en-GB" sz="1200">
                <a:solidFill>
                  <a:schemeClr val="dk1"/>
                </a:solidFill>
                <a:latin typeface="Arial"/>
                <a:ea typeface="Arial"/>
                <a:cs typeface="Arial"/>
                <a:sym typeface="Arial"/>
              </a:rPr>
              <a:t> pode fornecer mais informações sobre como estabelecê-las em sua sala de aula</a:t>
            </a:r>
            <a:endParaRPr/>
          </a:p>
          <a:p>
            <a:pPr indent="0" lvl="0" marL="171450" marR="135255" rtl="0" algn="just">
              <a:lnSpc>
                <a:spcPct val="121000"/>
              </a:lnSpc>
              <a:spcBef>
                <a:spcPts val="0"/>
              </a:spcBef>
              <a:spcAft>
                <a:spcPts val="0"/>
              </a:spcAft>
              <a:buNone/>
            </a:pPr>
            <a:r>
              <a:rPr lang="en-GB" sz="1200">
                <a:solidFill>
                  <a:schemeClr val="dk1"/>
                </a:solidFill>
                <a:latin typeface="Arial"/>
                <a:ea typeface="Arial"/>
                <a:cs typeface="Arial"/>
                <a:sym typeface="Arial"/>
              </a:rPr>
              <a:t>Este site também ajudará você a refletir sobre o diálogo em seu ambiente; dê uma olhada nas páginas que são relevantes para você:</a:t>
            </a:r>
            <a:endParaRPr/>
          </a:p>
          <a:p>
            <a:pPr indent="0" lvl="0" marL="171450" marR="135255" rtl="0" algn="just">
              <a:lnSpc>
                <a:spcPct val="121000"/>
              </a:lnSpc>
              <a:spcBef>
                <a:spcPts val="0"/>
              </a:spcBef>
              <a:spcAft>
                <a:spcPts val="0"/>
              </a:spcAft>
              <a:buNone/>
            </a:pPr>
            <a:r>
              <a:rPr lang="en-GB" sz="1200" u="sng">
                <a:solidFill>
                  <a:schemeClr val="hlink"/>
                </a:solidFill>
                <a:latin typeface="Arimo"/>
                <a:ea typeface="Arimo"/>
                <a:cs typeface="Arimo"/>
                <a:sym typeface="Arimo"/>
                <a:hlinkClick r:id="rId6"/>
              </a:rPr>
              <a:t>https://thinkingtogether.educ.cam.ac.uk/resources/</a:t>
            </a:r>
            <a:endParaRPr sz="1200">
              <a:solidFill>
                <a:schemeClr val="dk1"/>
              </a:solidFill>
              <a:latin typeface="Arimo"/>
              <a:ea typeface="Arimo"/>
              <a:cs typeface="Arimo"/>
              <a:sym typeface="Arimo"/>
            </a:endParaRPr>
          </a:p>
          <a:p>
            <a:pPr indent="0" lvl="0" marL="0" marR="5080" rtl="0" algn="r">
              <a:lnSpc>
                <a:spcPct val="100000"/>
              </a:lnSpc>
              <a:spcBef>
                <a:spcPts val="855"/>
              </a:spcBef>
              <a:spcAft>
                <a:spcPts val="0"/>
              </a:spcAft>
              <a:buNone/>
            </a:pPr>
            <a:r>
              <a:rPr lang="en-GB" sz="1000">
                <a:solidFill>
                  <a:schemeClr val="dk1"/>
                </a:solidFill>
                <a:latin typeface="Arial"/>
                <a:ea typeface="Arial"/>
                <a:cs typeface="Arial"/>
                <a:sym typeface="Arial"/>
              </a:rPr>
              <a:t>14</a:t>
            </a:r>
            <a:endParaRPr sz="1000">
              <a:solidFill>
                <a:schemeClr val="dk1"/>
              </a:solidFill>
              <a:latin typeface="Arial"/>
              <a:ea typeface="Arial"/>
              <a:cs typeface="Arial"/>
              <a:sym typeface="Arial"/>
            </a:endParaRPr>
          </a:p>
        </p:txBody>
      </p:sp>
      <p:sp>
        <p:nvSpPr>
          <p:cNvPr id="266" name="Google Shape;266;p22"/>
          <p:cNvSpPr/>
          <p:nvPr/>
        </p:nvSpPr>
        <p:spPr>
          <a:xfrm>
            <a:off x="5662814" y="1038225"/>
            <a:ext cx="4826000" cy="488227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22"/>
          <p:cNvSpPr txBox="1"/>
          <p:nvPr/>
        </p:nvSpPr>
        <p:spPr>
          <a:xfrm>
            <a:off x="5727700" y="1407939"/>
            <a:ext cx="4825999" cy="4185761"/>
          </a:xfrm>
          <a:prstGeom prst="rect">
            <a:avLst/>
          </a:prstGeom>
          <a:noFill/>
          <a:ln>
            <a:noFill/>
          </a:ln>
        </p:spPr>
        <p:txBody>
          <a:bodyPr anchorCtr="0" anchor="t" bIns="45700" lIns="91425" spcFirstLastPara="1" rIns="91425" wrap="square" tIns="45700">
            <a:spAutoFit/>
          </a:bodyPr>
          <a:lstStyle/>
          <a:p>
            <a:pPr indent="0" lvl="0" marL="47625" marR="0" rtl="0" algn="ctr">
              <a:spcBef>
                <a:spcPts val="0"/>
              </a:spcBef>
              <a:spcAft>
                <a:spcPts val="0"/>
              </a:spcAft>
              <a:buNone/>
            </a:pPr>
            <a:r>
              <a:rPr b="1" lang="en-GB" sz="1800">
                <a:solidFill>
                  <a:schemeClr val="dk1"/>
                </a:solidFill>
                <a:latin typeface="Arial"/>
                <a:ea typeface="Arial"/>
                <a:cs typeface="Arial"/>
                <a:sym typeface="Arial"/>
              </a:rPr>
              <a:t>                Exemplos de regras básicas</a:t>
            </a:r>
            <a:endParaRPr/>
          </a:p>
          <a:p>
            <a:pPr indent="0" lvl="0" marL="47625" marR="0" rtl="0" algn="ctr">
              <a:spcBef>
                <a:spcPts val="595"/>
              </a:spcBef>
              <a:spcAft>
                <a:spcPts val="0"/>
              </a:spcAft>
              <a:buNone/>
            </a:pPr>
            <a:r>
              <a:t/>
            </a:r>
            <a:endParaRPr b="1" sz="900">
              <a:solidFill>
                <a:schemeClr val="dk1"/>
              </a:solidFill>
              <a:latin typeface="Arial"/>
              <a:ea typeface="Arial"/>
              <a:cs typeface="Arial"/>
              <a:sym typeface="Arial"/>
            </a:endParaRPr>
          </a:p>
          <a:p>
            <a:pPr indent="-114300" lvl="0" marL="219075" marR="0" rtl="0" algn="ctr">
              <a:spcBef>
                <a:spcPts val="595"/>
              </a:spcBef>
              <a:spcAft>
                <a:spcPts val="0"/>
              </a:spcAft>
              <a:buClr>
                <a:schemeClr val="dk1"/>
              </a:buClr>
              <a:buSzPts val="900"/>
              <a:buFont typeface="Arial"/>
              <a:buNone/>
            </a:pPr>
            <a:r>
              <a:t/>
            </a:r>
            <a:endParaRPr b="1" sz="900">
              <a:solidFill>
                <a:schemeClr val="dk1"/>
              </a:solidFill>
              <a:latin typeface="Arial"/>
              <a:ea typeface="Arial"/>
              <a:cs typeface="Arial"/>
              <a:sym typeface="Arial"/>
            </a:endParaRPr>
          </a:p>
          <a:p>
            <a:pPr indent="-285750" lvl="0" marL="333375" marR="0" rtl="0" algn="l">
              <a:lnSpc>
                <a:spcPct val="100000"/>
              </a:lnSpc>
              <a:spcBef>
                <a:spcPts val="600"/>
              </a:spcBef>
              <a:spcAft>
                <a:spcPts val="0"/>
              </a:spcAft>
              <a:buClr>
                <a:srgbClr val="2E6A7B"/>
              </a:buClr>
              <a:buSzPts val="1250"/>
              <a:buFont typeface="Arial"/>
              <a:buChar char="•"/>
            </a:pPr>
            <a:r>
              <a:rPr b="1" lang="en-GB" sz="1250">
                <a:solidFill>
                  <a:srgbClr val="2E6A7B"/>
                </a:solidFill>
                <a:latin typeface="Arial"/>
                <a:ea typeface="Arial"/>
                <a:cs typeface="Arial"/>
                <a:sym typeface="Arial"/>
              </a:rPr>
              <a:t>Nós ouvimos sem interromper quando os outros estão falando.</a:t>
            </a:r>
            <a:endParaRPr/>
          </a:p>
          <a:p>
            <a:pPr indent="-285750" lvl="0" marL="333375" marR="0" rtl="0" algn="l">
              <a:lnSpc>
                <a:spcPct val="100000"/>
              </a:lnSpc>
              <a:spcBef>
                <a:spcPts val="600"/>
              </a:spcBef>
              <a:spcAft>
                <a:spcPts val="0"/>
              </a:spcAft>
              <a:buClr>
                <a:srgbClr val="2E6A7B"/>
              </a:buClr>
              <a:buSzPts val="1250"/>
              <a:buFont typeface="Arial"/>
              <a:buChar char="•"/>
            </a:pPr>
            <a:r>
              <a:rPr b="1" lang="en-GB" sz="1250">
                <a:solidFill>
                  <a:srgbClr val="2E6A7B"/>
                </a:solidFill>
                <a:latin typeface="Arial"/>
                <a:ea typeface="Arial"/>
                <a:cs typeface="Arial"/>
                <a:sym typeface="Arial"/>
              </a:rPr>
              <a:t>As contribuições devem responder ao que foi dito anteriormente.</a:t>
            </a:r>
            <a:endParaRPr/>
          </a:p>
          <a:p>
            <a:pPr indent="-285750" lvl="0" marL="333375" marR="0" rtl="0" algn="l">
              <a:spcBef>
                <a:spcPts val="600"/>
              </a:spcBef>
              <a:spcAft>
                <a:spcPts val="0"/>
              </a:spcAft>
              <a:buClr>
                <a:srgbClr val="2E6A7B"/>
              </a:buClr>
              <a:buSzPts val="1250"/>
              <a:buFont typeface="Arial"/>
              <a:buChar char="•"/>
            </a:pPr>
            <a:r>
              <a:rPr b="1" lang="en-GB" sz="1250">
                <a:solidFill>
                  <a:srgbClr val="2E6A7B"/>
                </a:solidFill>
                <a:latin typeface="Arial"/>
                <a:ea typeface="Arial"/>
                <a:cs typeface="Arial"/>
                <a:sym typeface="Arial"/>
              </a:rPr>
              <a:t>É permitido discordar de alguém de forma respeitosa.</a:t>
            </a:r>
            <a:endParaRPr/>
          </a:p>
          <a:p>
            <a:pPr indent="-285750" lvl="0" marL="333375" marR="0" rtl="0" algn="l">
              <a:spcBef>
                <a:spcPts val="600"/>
              </a:spcBef>
              <a:spcAft>
                <a:spcPts val="0"/>
              </a:spcAft>
              <a:buClr>
                <a:srgbClr val="2E6A7B"/>
              </a:buClr>
              <a:buSzPts val="1250"/>
              <a:buFont typeface="Arial"/>
              <a:buChar char="•"/>
            </a:pPr>
            <a:r>
              <a:rPr b="1" lang="en-GB" sz="1250">
                <a:solidFill>
                  <a:srgbClr val="2E6A7B"/>
                </a:solidFill>
                <a:latin typeface="Arial"/>
                <a:ea typeface="Arial"/>
                <a:cs typeface="Arial"/>
                <a:sym typeface="Arial"/>
              </a:rPr>
              <a:t>As pessoas devem dar razões para suas ideias.</a:t>
            </a:r>
            <a:endParaRPr/>
          </a:p>
          <a:p>
            <a:pPr indent="-285750" lvl="0" marL="333375" marR="0" rtl="0" algn="l">
              <a:spcBef>
                <a:spcPts val="600"/>
              </a:spcBef>
              <a:spcAft>
                <a:spcPts val="0"/>
              </a:spcAft>
              <a:buClr>
                <a:srgbClr val="2E6A7B"/>
              </a:buClr>
              <a:buSzPts val="1250"/>
              <a:buFont typeface="Arial"/>
              <a:buChar char="•"/>
            </a:pPr>
            <a:r>
              <a:rPr b="1" lang="en-GB" sz="1250">
                <a:solidFill>
                  <a:srgbClr val="2E6A7B"/>
                </a:solidFill>
                <a:latin typeface="Arial"/>
                <a:ea typeface="Arial"/>
                <a:cs typeface="Arial"/>
                <a:sym typeface="Arial"/>
              </a:rPr>
              <a:t>As ideias e opiniões de todos devem ser tratadas com respeito.</a:t>
            </a:r>
            <a:endParaRPr/>
          </a:p>
          <a:p>
            <a:pPr indent="-285750" lvl="0" marL="333375" marR="0" rtl="0" algn="l">
              <a:spcBef>
                <a:spcPts val="600"/>
              </a:spcBef>
              <a:spcAft>
                <a:spcPts val="0"/>
              </a:spcAft>
              <a:buClr>
                <a:srgbClr val="2E6A7B"/>
              </a:buClr>
              <a:buSzPts val="1250"/>
              <a:buFont typeface="Arial"/>
              <a:buChar char="•"/>
            </a:pPr>
            <a:r>
              <a:rPr b="1" lang="en-GB" sz="1250">
                <a:solidFill>
                  <a:srgbClr val="2E6A7B"/>
                </a:solidFill>
                <a:latin typeface="Arial"/>
                <a:ea typeface="Arial"/>
                <a:cs typeface="Arial"/>
                <a:sym typeface="Arial"/>
              </a:rPr>
              <a:t>Participar significa pensar e ouvir, não apenas falar.</a:t>
            </a:r>
            <a:endParaRPr/>
          </a:p>
          <a:p>
            <a:pPr indent="-285750" lvl="0" marL="333375" marR="0" rtl="0" algn="l">
              <a:spcBef>
                <a:spcPts val="600"/>
              </a:spcBef>
              <a:spcAft>
                <a:spcPts val="0"/>
              </a:spcAft>
              <a:buClr>
                <a:srgbClr val="2E6A7B"/>
              </a:buClr>
              <a:buSzPts val="1250"/>
              <a:buFont typeface="Arial"/>
              <a:buChar char="•"/>
            </a:pPr>
            <a:r>
              <a:rPr b="1" lang="en-GB" sz="1250">
                <a:solidFill>
                  <a:srgbClr val="2E6A7B"/>
                </a:solidFill>
                <a:latin typeface="Arial"/>
                <a:ea typeface="Arial"/>
                <a:cs typeface="Arial"/>
                <a:sym typeface="Arial"/>
              </a:rPr>
              <a:t>As pessoas devem fazer perguntas umas às outras para aprofundar o entendimento.</a:t>
            </a:r>
            <a:endParaRPr/>
          </a:p>
          <a:p>
            <a:pPr indent="-285750" lvl="0" marL="333375" marR="0" rtl="0" algn="l">
              <a:spcBef>
                <a:spcPts val="600"/>
              </a:spcBef>
              <a:spcAft>
                <a:spcPts val="0"/>
              </a:spcAft>
              <a:buClr>
                <a:srgbClr val="2E6A7B"/>
              </a:buClr>
              <a:buSzPts val="1250"/>
              <a:buFont typeface="Arial"/>
              <a:buChar char="•"/>
            </a:pPr>
            <a:r>
              <a:rPr b="1" lang="en-GB" sz="1250">
                <a:solidFill>
                  <a:srgbClr val="2E6A7B"/>
                </a:solidFill>
                <a:latin typeface="Arial"/>
                <a:ea typeface="Arial"/>
                <a:cs typeface="Arial"/>
                <a:sym typeface="Arial"/>
              </a:rPr>
              <a:t>Deve existir uma atmosfera de confiança mútua.</a:t>
            </a:r>
            <a:endParaRPr/>
          </a:p>
          <a:p>
            <a:pPr indent="-285750" lvl="0" marL="333375" marR="0" rtl="0" algn="l">
              <a:spcBef>
                <a:spcPts val="600"/>
              </a:spcBef>
              <a:spcAft>
                <a:spcPts val="0"/>
              </a:spcAft>
              <a:buClr>
                <a:srgbClr val="2E6A7B"/>
              </a:buClr>
              <a:buSzPts val="1250"/>
              <a:buFont typeface="Arial"/>
              <a:buChar char="•"/>
            </a:pPr>
            <a:r>
              <a:rPr b="1" lang="en-GB" sz="1250">
                <a:solidFill>
                  <a:srgbClr val="2E6A7B"/>
                </a:solidFill>
                <a:latin typeface="Arial"/>
                <a:ea typeface="Arial"/>
                <a:cs typeface="Arial"/>
                <a:sym typeface="Arial"/>
              </a:rPr>
              <a:t>Deve haver um senso de propósito compartilhado no diálogo.</a:t>
            </a:r>
            <a:endParaRPr/>
          </a:p>
        </p:txBody>
      </p:sp>
      <p:sp>
        <p:nvSpPr>
          <p:cNvPr id="268" name="Google Shape;268;p22"/>
          <p:cNvSpPr/>
          <p:nvPr/>
        </p:nvSpPr>
        <p:spPr>
          <a:xfrm>
            <a:off x="5662814" y="6067425"/>
            <a:ext cx="4826000" cy="87239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22"/>
          <p:cNvSpPr/>
          <p:nvPr/>
        </p:nvSpPr>
        <p:spPr>
          <a:xfrm>
            <a:off x="5810252" y="6219825"/>
            <a:ext cx="439414" cy="43941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22"/>
          <p:cNvSpPr txBox="1"/>
          <p:nvPr/>
        </p:nvSpPr>
        <p:spPr>
          <a:xfrm>
            <a:off x="6308090" y="6296025"/>
            <a:ext cx="418084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200" u="sng">
                <a:solidFill>
                  <a:schemeClr val="hlink"/>
                </a:solidFill>
                <a:latin typeface="Arial"/>
                <a:ea typeface="Arial"/>
                <a:cs typeface="Arial"/>
                <a:sym typeface="Arial"/>
                <a:hlinkClick r:id="rId7"/>
              </a:rPr>
              <a:t>Video 17: Promovendo a Participação dos Estudantes no Diálogo</a:t>
            </a:r>
            <a:endParaRPr b="1" sz="12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5" name="Shape 275"/>
        <p:cNvGrpSpPr/>
        <p:nvPr/>
      </p:nvGrpSpPr>
      <p:grpSpPr>
        <a:xfrm>
          <a:off x="0" y="0"/>
          <a:ext cx="0" cy="0"/>
          <a:chOff x="0" y="0"/>
          <a:chExt cx="0" cy="0"/>
        </a:xfrm>
      </p:grpSpPr>
      <p:sp>
        <p:nvSpPr>
          <p:cNvPr id="276" name="Google Shape;276;p23"/>
          <p:cNvSpPr txBox="1"/>
          <p:nvPr/>
        </p:nvSpPr>
        <p:spPr>
          <a:xfrm>
            <a:off x="469901" y="419798"/>
            <a:ext cx="3481070" cy="847027"/>
          </a:xfrm>
          <a:prstGeom prst="rect">
            <a:avLst/>
          </a:prstGeom>
          <a:solidFill>
            <a:srgbClr val="D9F1F6"/>
          </a:solidFill>
          <a:ln>
            <a:noFill/>
          </a:ln>
        </p:spPr>
        <p:txBody>
          <a:bodyPr anchorCtr="0" anchor="t" bIns="0" lIns="0" spcFirstLastPara="1" rIns="0" wrap="square" tIns="15875">
            <a:spAutoFit/>
          </a:bodyPr>
          <a:lstStyle/>
          <a:p>
            <a:pPr indent="0" lvl="0" marL="26035" marR="0" rtl="0" algn="l">
              <a:lnSpc>
                <a:spcPct val="100000"/>
              </a:lnSpc>
              <a:spcBef>
                <a:spcPts val="0"/>
              </a:spcBef>
              <a:spcAft>
                <a:spcPts val="0"/>
              </a:spcAft>
              <a:buNone/>
            </a:pPr>
            <a:r>
              <a:rPr b="1" lang="en-GB" sz="1800">
                <a:solidFill>
                  <a:srgbClr val="1A616F"/>
                </a:solidFill>
                <a:latin typeface="Arial"/>
                <a:ea typeface="Arial"/>
                <a:cs typeface="Arial"/>
                <a:sym typeface="Arial"/>
              </a:rPr>
              <a:t>Parte C. Diálogo educacional e aprendizado dos estudantes em contextos diversos</a:t>
            </a:r>
            <a:endParaRPr b="1" sz="1800">
              <a:solidFill>
                <a:srgbClr val="1A616F"/>
              </a:solidFill>
              <a:latin typeface="Arial"/>
              <a:ea typeface="Arial"/>
              <a:cs typeface="Arial"/>
              <a:sym typeface="Arial"/>
            </a:endParaRPr>
          </a:p>
        </p:txBody>
      </p:sp>
      <p:sp>
        <p:nvSpPr>
          <p:cNvPr id="277" name="Google Shape;277;p23"/>
          <p:cNvSpPr txBox="1"/>
          <p:nvPr/>
        </p:nvSpPr>
        <p:spPr>
          <a:xfrm>
            <a:off x="393700" y="1647825"/>
            <a:ext cx="4800600" cy="395114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3800">
            <a:spAutoFit/>
          </a:bodyPr>
          <a:lstStyle/>
          <a:p>
            <a:pPr indent="0" lvl="0" marL="83185" marR="94615" rtl="0" algn="l">
              <a:lnSpc>
                <a:spcPct val="121000"/>
              </a:lnSpc>
              <a:spcBef>
                <a:spcPts val="0"/>
              </a:spcBef>
              <a:spcAft>
                <a:spcPts val="0"/>
              </a:spcAft>
              <a:buNone/>
            </a:pPr>
            <a:r>
              <a:rPr lang="en-GB" sz="1050">
                <a:solidFill>
                  <a:schemeClr val="dk1"/>
                </a:solidFill>
                <a:latin typeface="Arial"/>
                <a:ea typeface="Arial"/>
                <a:cs typeface="Arial"/>
                <a:sym typeface="Arial"/>
              </a:rPr>
              <a:t>Existe uma base crescente de pesquisa internacional que apoia a ideia de que o ensino dialógico é benéfico para o aprendizado dos alunos e outros resultados de desenvolvimento pessoal. Resultados da avaliação de programas de desenvolvimento profissional incluem:</a:t>
            </a:r>
            <a:endParaRPr/>
          </a:p>
          <a:p>
            <a:pPr indent="-171449" lvl="0" marL="254634" marR="94615" rtl="0" algn="l">
              <a:lnSpc>
                <a:spcPct val="121000"/>
              </a:lnSpc>
              <a:spcBef>
                <a:spcPts val="345"/>
              </a:spcBef>
              <a:spcAft>
                <a:spcPts val="0"/>
              </a:spcAft>
              <a:buClr>
                <a:schemeClr val="dk1"/>
              </a:buClr>
              <a:buSzPts val="1050"/>
              <a:buFont typeface="Arial"/>
              <a:buChar char="•"/>
            </a:pPr>
            <a:r>
              <a:rPr lang="en-GB" sz="1050">
                <a:solidFill>
                  <a:schemeClr val="dk1"/>
                </a:solidFill>
                <a:latin typeface="Arial"/>
                <a:ea typeface="Arial"/>
                <a:cs typeface="Arial"/>
                <a:sym typeface="Arial"/>
              </a:rPr>
              <a:t>Melhoria no desempenho acadêmico de estudantes do ensino fundamental no Reino Unido (</a:t>
            </a:r>
            <a:r>
              <a:rPr lang="en-GB" sz="1050" u="sng">
                <a:solidFill>
                  <a:schemeClr val="hlink"/>
                </a:solidFill>
                <a:latin typeface="Arial"/>
                <a:ea typeface="Arial"/>
                <a:cs typeface="Arial"/>
                <a:sym typeface="Arial"/>
                <a:hlinkClick r:id="rId3"/>
              </a:rPr>
              <a:t>Alexander, 2018</a:t>
            </a:r>
            <a:r>
              <a:rPr lang="en-GB" sz="1050">
                <a:solidFill>
                  <a:srgbClr val="0000FF"/>
                </a:solidFill>
                <a:latin typeface="Arial"/>
                <a:ea typeface="Arial"/>
                <a:cs typeface="Arial"/>
                <a:sym typeface="Arial"/>
              </a:rPr>
              <a:t>).</a:t>
            </a:r>
            <a:endParaRPr sz="1050">
              <a:solidFill>
                <a:schemeClr val="dk1"/>
              </a:solidFill>
              <a:latin typeface="Arial"/>
              <a:ea typeface="Arial"/>
              <a:cs typeface="Arial"/>
              <a:sym typeface="Arial"/>
            </a:endParaRPr>
          </a:p>
          <a:p>
            <a:pPr indent="-171449" lvl="0" marL="254634" marR="94615" rtl="0" algn="l">
              <a:lnSpc>
                <a:spcPct val="121000"/>
              </a:lnSpc>
              <a:spcBef>
                <a:spcPts val="345"/>
              </a:spcBef>
              <a:spcAft>
                <a:spcPts val="0"/>
              </a:spcAft>
              <a:buClr>
                <a:schemeClr val="dk1"/>
              </a:buClr>
              <a:buSzPts val="1050"/>
              <a:buFont typeface="Arial"/>
              <a:buChar char="•"/>
            </a:pPr>
            <a:r>
              <a:rPr lang="en-GB" sz="1050">
                <a:solidFill>
                  <a:schemeClr val="dk1"/>
                </a:solidFill>
                <a:latin typeface="Arial"/>
                <a:ea typeface="Arial"/>
                <a:cs typeface="Arial"/>
                <a:sym typeface="Arial"/>
              </a:rPr>
              <a:t>Aumento da motivação para aprender, autonomia percebida e interesse em disciplinas de STEM entre estudantes do ensino médio na Alemanha, ligado ao aumento do feedback construtivo dos professores </a:t>
            </a:r>
            <a:r>
              <a:rPr lang="en-GB" sz="1050">
                <a:solidFill>
                  <a:srgbClr val="0000FF"/>
                </a:solidFill>
                <a:latin typeface="Arial"/>
                <a:ea typeface="Arial"/>
                <a:cs typeface="Arial"/>
                <a:sym typeface="Arial"/>
              </a:rPr>
              <a:t>(</a:t>
            </a:r>
            <a:r>
              <a:rPr lang="en-GB" sz="1050" u="sng">
                <a:solidFill>
                  <a:schemeClr val="hlink"/>
                </a:solidFill>
                <a:latin typeface="Arial"/>
                <a:ea typeface="Arial"/>
                <a:cs typeface="Arial"/>
                <a:sym typeface="Arial"/>
                <a:hlinkClick r:id="rId4"/>
              </a:rPr>
              <a:t>Kiemer et al., 2015</a:t>
            </a:r>
            <a:r>
              <a:rPr lang="en-GB" sz="1050">
                <a:solidFill>
                  <a:srgbClr val="0000FF"/>
                </a:solidFill>
                <a:latin typeface="Arial"/>
                <a:ea typeface="Arial"/>
                <a:cs typeface="Arial"/>
                <a:sym typeface="Arial"/>
              </a:rPr>
              <a:t>)</a:t>
            </a:r>
            <a:r>
              <a:rPr lang="en-GB" sz="1050">
                <a:solidFill>
                  <a:schemeClr val="dk1"/>
                </a:solidFill>
                <a:latin typeface="Arial"/>
                <a:ea typeface="Arial"/>
                <a:cs typeface="Arial"/>
                <a:sym typeface="Arial"/>
              </a:rPr>
              <a:t>.</a:t>
            </a:r>
            <a:endParaRPr/>
          </a:p>
          <a:p>
            <a:pPr indent="0" lvl="0" marL="83185" marR="94615" rtl="0" algn="l">
              <a:lnSpc>
                <a:spcPct val="121000"/>
              </a:lnSpc>
              <a:spcBef>
                <a:spcPts val="345"/>
              </a:spcBef>
              <a:spcAft>
                <a:spcPts val="0"/>
              </a:spcAft>
              <a:buClr>
                <a:schemeClr val="dk1"/>
              </a:buClr>
              <a:buSzPts val="1050"/>
              <a:buFont typeface="Arial"/>
              <a:buNone/>
            </a:pPr>
            <a:r>
              <a:rPr lang="en-GB" sz="1050">
                <a:solidFill>
                  <a:schemeClr val="dk1"/>
                </a:solidFill>
                <a:latin typeface="Arial"/>
                <a:ea typeface="Arial"/>
                <a:cs typeface="Arial"/>
                <a:sym typeface="Arial"/>
              </a:rPr>
              <a:t>Outros estudos se concentram no impacto das 'variações naturais' no diálogo em sala de aula. Os resultados incluem:</a:t>
            </a:r>
            <a:endParaRPr/>
          </a:p>
          <a:p>
            <a:pPr indent="-171449" lvl="0" marL="254634" marR="94615" rtl="0" algn="l">
              <a:lnSpc>
                <a:spcPct val="121000"/>
              </a:lnSpc>
              <a:spcBef>
                <a:spcPts val="345"/>
              </a:spcBef>
              <a:spcAft>
                <a:spcPts val="0"/>
              </a:spcAft>
              <a:buClr>
                <a:schemeClr val="dk1"/>
              </a:buClr>
              <a:buSzPts val="1050"/>
              <a:buFont typeface="Arial"/>
              <a:buChar char="•"/>
            </a:pPr>
            <a:r>
              <a:rPr lang="en-GB" sz="1050">
                <a:solidFill>
                  <a:schemeClr val="dk1"/>
                </a:solidFill>
                <a:latin typeface="Arial"/>
                <a:ea typeface="Arial"/>
                <a:cs typeface="Arial"/>
                <a:sym typeface="Arial"/>
              </a:rPr>
              <a:t>Estudantes que falam mais usando raciocínio de alta qualidade em língua portuguesa alcançam melhores resultados </a:t>
            </a:r>
            <a:r>
              <a:rPr lang="en-GB" sz="1050">
                <a:solidFill>
                  <a:srgbClr val="0000FF"/>
                </a:solidFill>
                <a:latin typeface="Arial"/>
                <a:ea typeface="Arial"/>
                <a:cs typeface="Arial"/>
                <a:sym typeface="Arial"/>
              </a:rPr>
              <a:t>(</a:t>
            </a:r>
            <a:r>
              <a:rPr lang="en-GB" sz="1050" u="sng">
                <a:solidFill>
                  <a:schemeClr val="hlink"/>
                </a:solidFill>
                <a:latin typeface="Arial"/>
                <a:ea typeface="Arial"/>
                <a:cs typeface="Arial"/>
                <a:sym typeface="Arial"/>
                <a:hlinkClick r:id="rId5"/>
              </a:rPr>
              <a:t>Šeďová et al., 2019</a:t>
            </a:r>
            <a:r>
              <a:rPr lang="en-GB" sz="1050">
                <a:solidFill>
                  <a:srgbClr val="0000FF"/>
                </a:solidFill>
                <a:latin typeface="Arial"/>
                <a:ea typeface="Arial"/>
                <a:cs typeface="Arial"/>
                <a:sym typeface="Arial"/>
              </a:rPr>
              <a:t>, </a:t>
            </a:r>
            <a:r>
              <a:rPr lang="en-GB" sz="1050">
                <a:solidFill>
                  <a:schemeClr val="dk1"/>
                </a:solidFill>
                <a:latin typeface="Arial"/>
                <a:ea typeface="Arial"/>
                <a:cs typeface="Arial"/>
                <a:sym typeface="Arial"/>
              </a:rPr>
              <a:t>República Tcheca).</a:t>
            </a:r>
            <a:endParaRPr/>
          </a:p>
          <a:p>
            <a:pPr indent="-171449" lvl="0" marL="254634" marR="94615" rtl="0" algn="l">
              <a:lnSpc>
                <a:spcPct val="121000"/>
              </a:lnSpc>
              <a:spcBef>
                <a:spcPts val="345"/>
              </a:spcBef>
              <a:spcAft>
                <a:spcPts val="0"/>
              </a:spcAft>
              <a:buClr>
                <a:schemeClr val="dk1"/>
              </a:buClr>
              <a:buSzPts val="1050"/>
              <a:buFont typeface="Arial"/>
              <a:buChar char="•"/>
            </a:pPr>
            <a:r>
              <a:rPr lang="en-GB" sz="1050">
                <a:solidFill>
                  <a:schemeClr val="dk1"/>
                </a:solidFill>
                <a:latin typeface="Arial"/>
                <a:ea typeface="Arial"/>
                <a:cs typeface="Arial"/>
                <a:sym typeface="Arial"/>
              </a:rPr>
              <a:t>Estudos sobre matemática no ensino fundamental nos EUA descobriram que fornecer explicações detalhadas e corretas apoiadas por evidências está relacionado a um desempenho mais alto (Webb et al., </a:t>
            </a:r>
            <a:r>
              <a:rPr lang="en-GB" sz="1050" u="sng">
                <a:solidFill>
                  <a:schemeClr val="hlink"/>
                </a:solidFill>
                <a:latin typeface="Arial"/>
                <a:ea typeface="Arial"/>
                <a:cs typeface="Arial"/>
                <a:sym typeface="Arial"/>
                <a:hlinkClick r:id="rId6"/>
              </a:rPr>
              <a:t>2008</a:t>
            </a:r>
            <a:r>
              <a:rPr lang="en-GB" sz="1050">
                <a:solidFill>
                  <a:srgbClr val="0000FF"/>
                </a:solidFill>
                <a:latin typeface="Arial"/>
                <a:ea typeface="Arial"/>
                <a:cs typeface="Arial"/>
                <a:sym typeface="Arial"/>
              </a:rPr>
              <a:t>, </a:t>
            </a:r>
            <a:r>
              <a:rPr lang="en-GB" sz="1050" u="sng">
                <a:solidFill>
                  <a:schemeClr val="hlink"/>
                </a:solidFill>
                <a:latin typeface="Arial"/>
                <a:ea typeface="Arial"/>
                <a:cs typeface="Arial"/>
                <a:sym typeface="Arial"/>
                <a:hlinkClick r:id="rId7"/>
              </a:rPr>
              <a:t>2009</a:t>
            </a:r>
            <a:r>
              <a:rPr lang="en-GB" sz="1050">
                <a:solidFill>
                  <a:srgbClr val="0000FF"/>
                </a:solidFill>
                <a:latin typeface="Arial"/>
                <a:ea typeface="Arial"/>
                <a:cs typeface="Arial"/>
                <a:sym typeface="Arial"/>
              </a:rPr>
              <a:t>, </a:t>
            </a:r>
            <a:r>
              <a:rPr lang="en-GB" sz="1050" u="sng">
                <a:solidFill>
                  <a:schemeClr val="hlink"/>
                </a:solidFill>
                <a:latin typeface="Arial"/>
                <a:ea typeface="Arial"/>
                <a:cs typeface="Arial"/>
                <a:sym typeface="Arial"/>
                <a:hlinkClick r:id="rId8"/>
              </a:rPr>
              <a:t>2014</a:t>
            </a:r>
            <a:r>
              <a:rPr lang="en-GB" sz="1050">
                <a:solidFill>
                  <a:schemeClr val="dk1"/>
                </a:solidFill>
                <a:latin typeface="Arial"/>
                <a:ea typeface="Arial"/>
                <a:cs typeface="Arial"/>
                <a:sym typeface="Arial"/>
              </a:rPr>
              <a:t>).</a:t>
            </a:r>
            <a:endParaRPr/>
          </a:p>
        </p:txBody>
      </p:sp>
      <p:sp>
        <p:nvSpPr>
          <p:cNvPr id="278" name="Google Shape;278;p23"/>
          <p:cNvSpPr txBox="1"/>
          <p:nvPr/>
        </p:nvSpPr>
        <p:spPr>
          <a:xfrm>
            <a:off x="4360847" y="654032"/>
            <a:ext cx="6020133" cy="262829"/>
          </a:xfrm>
          <a:prstGeom prst="rect">
            <a:avLst/>
          </a:prstGeom>
          <a:noFill/>
          <a:ln>
            <a:noFill/>
          </a:ln>
        </p:spPr>
        <p:txBody>
          <a:bodyPr anchorCtr="0" anchor="t" bIns="0" lIns="0" spcFirstLastPara="1" rIns="0" wrap="square" tIns="0">
            <a:spAutoFit/>
          </a:bodyPr>
          <a:lstStyle/>
          <a:p>
            <a:pPr indent="-94615" lvl="0" marL="106679" marR="5080" rtl="0" algn="l">
              <a:lnSpc>
                <a:spcPct val="122000"/>
              </a:lnSpc>
              <a:spcBef>
                <a:spcPts val="0"/>
              </a:spcBef>
              <a:spcAft>
                <a:spcPts val="0"/>
              </a:spcAft>
              <a:buNone/>
            </a:pPr>
            <a:r>
              <a:rPr b="1" lang="en-GB" sz="1400">
                <a:solidFill>
                  <a:schemeClr val="dk1"/>
                </a:solidFill>
                <a:latin typeface="Arial"/>
                <a:ea typeface="Arial"/>
                <a:cs typeface="Arial"/>
                <a:sym typeface="Arial"/>
              </a:rPr>
              <a:t>Evidências de que o diálogo professor-aluno promove o aprendizado</a:t>
            </a:r>
            <a:endParaRPr b="1" sz="1400">
              <a:solidFill>
                <a:schemeClr val="dk1"/>
              </a:solidFill>
              <a:latin typeface="Arial"/>
              <a:ea typeface="Arial"/>
              <a:cs typeface="Arial"/>
              <a:sym typeface="Arial"/>
            </a:endParaRPr>
          </a:p>
        </p:txBody>
      </p:sp>
      <p:sp>
        <p:nvSpPr>
          <p:cNvPr id="279" name="Google Shape;279;p23"/>
          <p:cNvSpPr/>
          <p:nvPr/>
        </p:nvSpPr>
        <p:spPr>
          <a:xfrm>
            <a:off x="5631815" y="1303019"/>
            <a:ext cx="4749165" cy="3418840"/>
          </a:xfrm>
          <a:custGeom>
            <a:rect b="b" l="l" r="r" t="t"/>
            <a:pathLst>
              <a:path extrusionOk="0" h="3418840" w="4749165">
                <a:moveTo>
                  <a:pt x="0" y="0"/>
                </a:moveTo>
                <a:lnTo>
                  <a:pt x="4749027" y="0"/>
                </a:lnTo>
                <a:lnTo>
                  <a:pt x="4749027" y="3418746"/>
                </a:lnTo>
                <a:lnTo>
                  <a:pt x="0" y="3418746"/>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23"/>
          <p:cNvSpPr txBox="1"/>
          <p:nvPr/>
        </p:nvSpPr>
        <p:spPr>
          <a:xfrm>
            <a:off x="5618995" y="1271509"/>
            <a:ext cx="4777105" cy="982384"/>
          </a:xfrm>
          <a:prstGeom prst="rect">
            <a:avLst/>
          </a:prstGeom>
          <a:noFill/>
          <a:ln>
            <a:noFill/>
          </a:ln>
        </p:spPr>
        <p:txBody>
          <a:bodyPr anchorCtr="0" anchor="t" bIns="0" lIns="0" spcFirstLastPara="1" rIns="0" wrap="square" tIns="45700">
            <a:spAutoFit/>
          </a:bodyPr>
          <a:lstStyle/>
          <a:p>
            <a:pPr indent="0" lvl="0" marL="55880" marR="0" rtl="0" algn="l">
              <a:lnSpc>
                <a:spcPct val="53030"/>
              </a:lnSpc>
              <a:spcBef>
                <a:spcPts val="0"/>
              </a:spcBef>
              <a:spcAft>
                <a:spcPts val="0"/>
              </a:spcAft>
              <a:buNone/>
            </a:pPr>
            <a:r>
              <a:rPr baseline="30000" lang="en-GB" sz="1650">
                <a:solidFill>
                  <a:schemeClr val="dk1"/>
                </a:solidFill>
                <a:latin typeface="Arial"/>
                <a:ea typeface="Arial"/>
                <a:cs typeface="Arial"/>
                <a:sym typeface="Arial"/>
              </a:rPr>
              <a:t>(</a:t>
            </a:r>
            <a:r>
              <a:rPr lang="en-GB" sz="1100">
                <a:solidFill>
                  <a:schemeClr val="dk1"/>
                </a:solidFill>
                <a:latin typeface="Arial"/>
                <a:ea typeface="Arial"/>
                <a:cs typeface="Arial"/>
                <a:sym typeface="Arial"/>
              </a:rPr>
              <a:t>Wh</a:t>
            </a:r>
            <a:r>
              <a:rPr baseline="30000" lang="en-GB" sz="1650" u="sng">
                <a:solidFill>
                  <a:schemeClr val="hlink"/>
                </a:solidFill>
                <a:latin typeface="Arial"/>
                <a:ea typeface="Arial"/>
                <a:cs typeface="Arial"/>
                <a:sym typeface="Arial"/>
                <a:hlinkClick r:id="rId9"/>
              </a:rPr>
              <a:t>http://ti</a:t>
            </a:r>
            <a:r>
              <a:rPr lang="en-GB" sz="1100" u="sng">
                <a:solidFill>
                  <a:schemeClr val="hlink"/>
                </a:solidFill>
                <a:latin typeface="Arial"/>
                <a:ea typeface="Arial"/>
                <a:cs typeface="Arial"/>
                <a:sym typeface="Arial"/>
                <a:hlinkClick r:id="rId10"/>
              </a:rPr>
              <a:t>ich</a:t>
            </a:r>
            <a:r>
              <a:rPr lang="en-GB" sz="1100">
                <a:solidFill>
                  <a:schemeClr val="dk1"/>
                </a:solidFill>
                <a:latin typeface="Arial"/>
                <a:ea typeface="Arial"/>
                <a:cs typeface="Arial"/>
                <a:sym typeface="Arial"/>
              </a:rPr>
              <a:t> ta</a:t>
            </a:r>
            <a:r>
              <a:rPr baseline="30000" lang="en-GB" sz="1650">
                <a:solidFill>
                  <a:srgbClr val="0000FF"/>
                </a:solidFill>
                <a:latin typeface="Arial"/>
                <a:ea typeface="Arial"/>
                <a:cs typeface="Arial"/>
                <a:sym typeface="Arial"/>
              </a:rPr>
              <a:t>ny</a:t>
            </a:r>
            <a:r>
              <a:rPr lang="en-GB" sz="1100">
                <a:solidFill>
                  <a:schemeClr val="dk1"/>
                </a:solidFill>
                <a:latin typeface="Arial"/>
                <a:ea typeface="Arial"/>
                <a:cs typeface="Arial"/>
                <a:sym typeface="Arial"/>
              </a:rPr>
              <a:t>lk m</a:t>
            </a:r>
            <a:r>
              <a:rPr baseline="30000" lang="en-GB" sz="1650">
                <a:solidFill>
                  <a:srgbClr val="0000FF"/>
                </a:solidFill>
                <a:latin typeface="Arial"/>
                <a:ea typeface="Arial"/>
                <a:cs typeface="Arial"/>
                <a:sym typeface="Arial"/>
              </a:rPr>
              <a:t>url</a:t>
            </a:r>
            <a:r>
              <a:rPr lang="en-GB" sz="1100">
                <a:solidFill>
                  <a:schemeClr val="dk1"/>
                </a:solidFill>
                <a:latin typeface="Arial"/>
                <a:ea typeface="Arial"/>
                <a:cs typeface="Arial"/>
                <a:sym typeface="Arial"/>
              </a:rPr>
              <a:t>o</a:t>
            </a:r>
            <a:r>
              <a:rPr baseline="30000" lang="en-GB" sz="1650">
                <a:solidFill>
                  <a:srgbClr val="0000FF"/>
                </a:solidFill>
                <a:latin typeface="Arial"/>
                <a:ea typeface="Arial"/>
                <a:cs typeface="Arial"/>
                <a:sym typeface="Arial"/>
              </a:rPr>
              <a:t>.</a:t>
            </a:r>
            <a:r>
              <a:rPr lang="en-GB" sz="1100">
                <a:solidFill>
                  <a:schemeClr val="dk1"/>
                </a:solidFill>
                <a:latin typeface="Arial"/>
                <a:ea typeface="Arial"/>
                <a:cs typeface="Arial"/>
                <a:sym typeface="Arial"/>
              </a:rPr>
              <a:t>v</a:t>
            </a:r>
            <a:r>
              <a:rPr baseline="30000" lang="en-GB" sz="1650">
                <a:solidFill>
                  <a:srgbClr val="0000FF"/>
                </a:solidFill>
                <a:latin typeface="Arial"/>
                <a:ea typeface="Arial"/>
                <a:cs typeface="Arial"/>
                <a:sym typeface="Arial"/>
              </a:rPr>
              <a:t>com</a:t>
            </a:r>
            <a:r>
              <a:rPr lang="en-GB" sz="1100">
                <a:solidFill>
                  <a:schemeClr val="dk1"/>
                </a:solidFill>
                <a:latin typeface="Arial"/>
                <a:ea typeface="Arial"/>
                <a:cs typeface="Arial"/>
                <a:sym typeface="Arial"/>
              </a:rPr>
              <a:t>es      a</a:t>
            </a:r>
            <a:r>
              <a:rPr baseline="30000" lang="en-GB" sz="1650">
                <a:solidFill>
                  <a:srgbClr val="0000FF"/>
                </a:solidFill>
                <a:latin typeface="Arial"/>
                <a:ea typeface="Arial"/>
                <a:cs typeface="Arial"/>
                <a:sym typeface="Arial"/>
              </a:rPr>
              <a:t>/ESR</a:t>
            </a:r>
            <a:r>
              <a:rPr lang="en-GB" sz="1100">
                <a:solidFill>
                  <a:schemeClr val="dk1"/>
                </a:solidFill>
                <a:latin typeface="Arial"/>
                <a:ea typeface="Arial"/>
                <a:cs typeface="Arial"/>
                <a:sym typeface="Arial"/>
              </a:rPr>
              <a:t>re   st</a:t>
            </a:r>
            <a:r>
              <a:rPr baseline="30000" lang="en-GB" sz="1650">
                <a:solidFill>
                  <a:srgbClr val="0000FF"/>
                </a:solidFill>
                <a:latin typeface="Arial"/>
                <a:ea typeface="Arial"/>
                <a:cs typeface="Arial"/>
                <a:sym typeface="Arial"/>
              </a:rPr>
              <a:t>Cdi</a:t>
            </a:r>
            <a:r>
              <a:rPr lang="en-GB" sz="1100">
                <a:solidFill>
                  <a:schemeClr val="dk1"/>
                </a:solidFill>
                <a:latin typeface="Arial"/>
                <a:ea typeface="Arial"/>
                <a:cs typeface="Arial"/>
                <a:sym typeface="Arial"/>
              </a:rPr>
              <a:t>ron</a:t>
            </a:r>
            <a:r>
              <a:rPr baseline="30000" lang="en-GB" sz="1650">
                <a:solidFill>
                  <a:srgbClr val="0000FF"/>
                </a:solidFill>
                <a:latin typeface="Arial"/>
                <a:ea typeface="Arial"/>
                <a:cs typeface="Arial"/>
                <a:sym typeface="Arial"/>
              </a:rPr>
              <a:t>al</a:t>
            </a:r>
            <a:r>
              <a:rPr lang="en-GB" sz="1100">
                <a:solidFill>
                  <a:schemeClr val="dk1"/>
                </a:solidFill>
                <a:latin typeface="Arial"/>
                <a:ea typeface="Arial"/>
                <a:cs typeface="Arial"/>
                <a:sym typeface="Arial"/>
              </a:rPr>
              <a:t>g</a:t>
            </a:r>
            <a:r>
              <a:rPr baseline="30000" lang="en-GB" sz="1650">
                <a:solidFill>
                  <a:srgbClr val="0000FF"/>
                </a:solidFill>
                <a:latin typeface="Arial"/>
                <a:ea typeface="Arial"/>
                <a:cs typeface="Arial"/>
                <a:sym typeface="Arial"/>
              </a:rPr>
              <a:t>og</a:t>
            </a:r>
            <a:r>
              <a:rPr lang="en-GB" sz="1100">
                <a:solidFill>
                  <a:schemeClr val="dk1"/>
                </a:solidFill>
                <a:latin typeface="Arial"/>
                <a:ea typeface="Arial"/>
                <a:cs typeface="Arial"/>
                <a:sym typeface="Arial"/>
              </a:rPr>
              <a:t>ly  a</a:t>
            </a:r>
            <a:r>
              <a:rPr baseline="30000" lang="en-GB" sz="1650">
                <a:solidFill>
                  <a:srgbClr val="0000FF"/>
                </a:solidFill>
                <a:latin typeface="Arial"/>
                <a:ea typeface="Arial"/>
                <a:cs typeface="Arial"/>
                <a:sym typeface="Arial"/>
              </a:rPr>
              <a:t>ue</a:t>
            </a:r>
            <a:r>
              <a:rPr lang="en-GB" sz="1100">
                <a:solidFill>
                  <a:schemeClr val="dk1"/>
                </a:solidFill>
                <a:latin typeface="Arial"/>
                <a:ea typeface="Arial"/>
                <a:cs typeface="Arial"/>
                <a:sym typeface="Arial"/>
              </a:rPr>
              <a:t>ss</a:t>
            </a:r>
            <a:r>
              <a:rPr baseline="30000" lang="en-GB" sz="1650">
                <a:solidFill>
                  <a:schemeClr val="dk1"/>
                </a:solidFill>
                <a:latin typeface="Arial"/>
                <a:ea typeface="Arial"/>
                <a:cs typeface="Arial"/>
                <a:sym typeface="Arial"/>
              </a:rPr>
              <a:t>).</a:t>
            </a:r>
            <a:r>
              <a:rPr lang="en-GB" sz="1100">
                <a:solidFill>
                  <a:schemeClr val="dk1"/>
                </a:solidFill>
                <a:latin typeface="Arial"/>
                <a:ea typeface="Arial"/>
                <a:cs typeface="Arial"/>
                <a:sym typeface="Arial"/>
              </a:rPr>
              <a:t>ociated  with learning gains?</a:t>
            </a:r>
            <a:endParaRPr sz="1100">
              <a:solidFill>
                <a:schemeClr val="dk1"/>
              </a:solidFill>
              <a:latin typeface="Arial"/>
              <a:ea typeface="Arial"/>
              <a:cs typeface="Arial"/>
              <a:sym typeface="Arial"/>
            </a:endParaRPr>
          </a:p>
          <a:p>
            <a:pPr indent="0" lvl="0" marL="55880" marR="0" rtl="0" algn="l">
              <a:lnSpc>
                <a:spcPct val="50909"/>
              </a:lnSpc>
              <a:spcBef>
                <a:spcPts val="0"/>
              </a:spcBef>
              <a:spcAft>
                <a:spcPts val="0"/>
              </a:spcAft>
              <a:buNone/>
            </a:pPr>
            <a:r>
              <a:rPr baseline="-25000" lang="en-GB" sz="1650">
                <a:solidFill>
                  <a:schemeClr val="dk1"/>
                </a:solidFill>
                <a:latin typeface="Arial"/>
                <a:ea typeface="Arial"/>
                <a:cs typeface="Arial"/>
                <a:sym typeface="Arial"/>
              </a:rPr>
              <a:t>·</a:t>
            </a:r>
            <a:r>
              <a:rPr lang="en-GB" sz="1100">
                <a:solidFill>
                  <a:schemeClr val="dk1"/>
                </a:solidFill>
                <a:latin typeface="Arial"/>
                <a:ea typeface="Arial"/>
                <a:cs typeface="Arial"/>
                <a:sym typeface="Arial"/>
              </a:rPr>
              <a:t>·              </a:t>
            </a:r>
            <a:r>
              <a:rPr b="1" baseline="-25000" lang="en-GB" sz="1650">
                <a:solidFill>
                  <a:schemeClr val="dk1"/>
                </a:solidFill>
                <a:latin typeface="Arial"/>
                <a:ea typeface="Arial"/>
                <a:cs typeface="Arial"/>
                <a:sym typeface="Arial"/>
              </a:rPr>
              <a:t>in</a:t>
            </a:r>
            <a:r>
              <a:rPr b="1" lang="en-GB" sz="1100">
                <a:solidFill>
                  <a:schemeClr val="dk1"/>
                </a:solidFill>
                <a:latin typeface="Arial"/>
                <a:ea typeface="Arial"/>
                <a:cs typeface="Arial"/>
                <a:sym typeface="Arial"/>
              </a:rPr>
              <a:t>bui</a:t>
            </a:r>
            <a:r>
              <a:rPr b="1" baseline="-25000" lang="en-GB" sz="1650">
                <a:solidFill>
                  <a:schemeClr val="dk1"/>
                </a:solidFill>
                <a:latin typeface="Arial"/>
                <a:ea typeface="Arial"/>
                <a:cs typeface="Arial"/>
                <a:sym typeface="Arial"/>
              </a:rPr>
              <a:t>vita</a:t>
            </a:r>
            <a:r>
              <a:rPr b="1" lang="en-GB" sz="1100">
                <a:solidFill>
                  <a:schemeClr val="dk1"/>
                </a:solidFill>
                <a:latin typeface="Arial"/>
                <a:ea typeface="Arial"/>
                <a:cs typeface="Arial"/>
                <a:sym typeface="Arial"/>
              </a:rPr>
              <a:t>ldi</a:t>
            </a:r>
            <a:r>
              <a:rPr b="1" baseline="-25000" lang="en-GB" sz="1650">
                <a:solidFill>
                  <a:schemeClr val="dk1"/>
                </a:solidFill>
                <a:latin typeface="Arial"/>
                <a:ea typeface="Arial"/>
                <a:cs typeface="Arial"/>
                <a:sym typeface="Arial"/>
              </a:rPr>
              <a:t>tio</a:t>
            </a:r>
            <a:r>
              <a:rPr b="1" lang="en-GB" sz="1100">
                <a:solidFill>
                  <a:schemeClr val="dk1"/>
                </a:solidFill>
                <a:latin typeface="Arial"/>
                <a:ea typeface="Arial"/>
                <a:cs typeface="Arial"/>
                <a:sym typeface="Arial"/>
              </a:rPr>
              <a:t>ng </a:t>
            </a:r>
            <a:r>
              <a:rPr b="1" baseline="-25000" lang="en-GB" sz="1650">
                <a:solidFill>
                  <a:schemeClr val="dk1"/>
                </a:solidFill>
                <a:latin typeface="Arial"/>
                <a:ea typeface="Arial"/>
                <a:cs typeface="Arial"/>
                <a:sym typeface="Arial"/>
              </a:rPr>
              <a:t>n</a:t>
            </a:r>
            <a:r>
              <a:rPr b="1" lang="en-GB" sz="1100">
                <a:solidFill>
                  <a:schemeClr val="dk1"/>
                </a:solidFill>
                <a:latin typeface="Arial"/>
                <a:ea typeface="Arial"/>
                <a:cs typeface="Arial"/>
                <a:sym typeface="Arial"/>
              </a:rPr>
              <a:t>on</a:t>
            </a:r>
            <a:r>
              <a:rPr b="1" baseline="-25000" lang="en-GB" sz="1650">
                <a:solidFill>
                  <a:schemeClr val="dk1"/>
                </a:solidFill>
                <a:latin typeface="Arial"/>
                <a:ea typeface="Arial"/>
                <a:cs typeface="Arial"/>
                <a:sym typeface="Arial"/>
              </a:rPr>
              <a:t>s to</a:t>
            </a:r>
            <a:r>
              <a:rPr b="1" lang="en-GB" sz="1100">
                <a:solidFill>
                  <a:schemeClr val="dk1"/>
                </a:solidFill>
                <a:latin typeface="Arial"/>
                <a:ea typeface="Arial"/>
                <a:cs typeface="Arial"/>
                <a:sym typeface="Arial"/>
              </a:rPr>
              <a:t>ide</a:t>
            </a:r>
            <a:r>
              <a:rPr b="1" baseline="-25000" lang="en-GB" sz="1650">
                <a:solidFill>
                  <a:schemeClr val="dk1"/>
                </a:solidFill>
                <a:latin typeface="Arial"/>
                <a:ea typeface="Arial"/>
                <a:cs typeface="Arial"/>
                <a:sym typeface="Arial"/>
              </a:rPr>
              <a:t>b</a:t>
            </a:r>
            <a:r>
              <a:rPr b="1" lang="en-GB" sz="1100">
                <a:solidFill>
                  <a:schemeClr val="dk1"/>
                </a:solidFill>
                <a:latin typeface="Arial"/>
                <a:ea typeface="Arial"/>
                <a:cs typeface="Arial"/>
                <a:sym typeface="Arial"/>
              </a:rPr>
              <a:t>as</a:t>
            </a:r>
            <a:r>
              <a:rPr b="1" baseline="-25000" lang="en-GB" sz="1650">
                <a:solidFill>
                  <a:schemeClr val="dk1"/>
                </a:solidFill>
                <a:latin typeface="Arial"/>
                <a:ea typeface="Arial"/>
                <a:cs typeface="Arial"/>
                <a:sym typeface="Arial"/>
              </a:rPr>
              <a:t>uild</a:t>
            </a:r>
            <a:r>
              <a:rPr lang="en-GB" sz="1100">
                <a:solidFill>
                  <a:schemeClr val="dk1"/>
                </a:solidFill>
                <a:latin typeface="Arial"/>
                <a:ea typeface="Arial"/>
                <a:cs typeface="Arial"/>
                <a:sym typeface="Arial"/>
              </a:rPr>
              <a:t>is   </a:t>
            </a:r>
            <a:r>
              <a:rPr b="1" baseline="-25000" lang="en-GB" sz="1650">
                <a:solidFill>
                  <a:schemeClr val="dk1"/>
                </a:solidFill>
                <a:latin typeface="Arial"/>
                <a:ea typeface="Arial"/>
                <a:cs typeface="Arial"/>
                <a:sym typeface="Arial"/>
              </a:rPr>
              <a:t>o</a:t>
            </a:r>
            <a:r>
              <a:rPr lang="en-GB" sz="1100">
                <a:solidFill>
                  <a:schemeClr val="dk1"/>
                </a:solidFill>
                <a:latin typeface="Arial"/>
                <a:ea typeface="Arial"/>
                <a:cs typeface="Arial"/>
                <a:sym typeface="Arial"/>
              </a:rPr>
              <a:t>p</a:t>
            </a:r>
            <a:r>
              <a:rPr b="1" baseline="-25000" lang="en-GB" sz="1650">
                <a:solidFill>
                  <a:schemeClr val="dk1"/>
                </a:solidFill>
                <a:latin typeface="Arial"/>
                <a:ea typeface="Arial"/>
                <a:cs typeface="Arial"/>
                <a:sym typeface="Arial"/>
              </a:rPr>
              <a:t>n</a:t>
            </a:r>
            <a:r>
              <a:rPr lang="en-GB" sz="1100">
                <a:solidFill>
                  <a:schemeClr val="dk1"/>
                </a:solidFill>
                <a:latin typeface="Arial"/>
                <a:ea typeface="Arial"/>
                <a:cs typeface="Arial"/>
                <a:sym typeface="Arial"/>
              </a:rPr>
              <a:t>ar</a:t>
            </a:r>
            <a:r>
              <a:rPr b="1" baseline="-25000" lang="en-GB" sz="1650">
                <a:solidFill>
                  <a:schemeClr val="dk1"/>
                </a:solidFill>
                <a:latin typeface="Arial"/>
                <a:ea typeface="Arial"/>
                <a:cs typeface="Arial"/>
                <a:sym typeface="Arial"/>
              </a:rPr>
              <a:t>id</a:t>
            </a:r>
            <a:r>
              <a:rPr lang="en-GB" sz="1100">
                <a:solidFill>
                  <a:schemeClr val="dk1"/>
                </a:solidFill>
                <a:latin typeface="Arial"/>
                <a:ea typeface="Arial"/>
                <a:cs typeface="Arial"/>
                <a:sym typeface="Arial"/>
              </a:rPr>
              <a:t>tic</a:t>
            </a:r>
            <a:r>
              <a:rPr b="1" baseline="-25000" lang="en-GB" sz="1650">
                <a:solidFill>
                  <a:schemeClr val="dk1"/>
                </a:solidFill>
                <a:latin typeface="Arial"/>
                <a:ea typeface="Arial"/>
                <a:cs typeface="Arial"/>
                <a:sym typeface="Arial"/>
              </a:rPr>
              <a:t>ea</a:t>
            </a:r>
            <a:r>
              <a:rPr lang="en-GB" sz="1100">
                <a:solidFill>
                  <a:schemeClr val="dk1"/>
                </a:solidFill>
                <a:latin typeface="Arial"/>
                <a:ea typeface="Arial"/>
                <a:cs typeface="Arial"/>
                <a:sym typeface="Arial"/>
              </a:rPr>
              <a:t>ula</a:t>
            </a:r>
            <a:r>
              <a:rPr b="1" baseline="-25000" lang="en-GB" sz="1650">
                <a:solidFill>
                  <a:schemeClr val="dk1"/>
                </a:solidFill>
                <a:latin typeface="Arial"/>
                <a:ea typeface="Arial"/>
                <a:cs typeface="Arial"/>
                <a:sym typeface="Arial"/>
              </a:rPr>
              <a:t>s    </a:t>
            </a:r>
            <a:r>
              <a:rPr lang="en-GB" sz="1100">
                <a:solidFill>
                  <a:schemeClr val="dk1"/>
                </a:solidFill>
                <a:latin typeface="Arial"/>
                <a:ea typeface="Arial"/>
                <a:cs typeface="Arial"/>
                <a:sym typeface="Arial"/>
              </a:rPr>
              <a:t>rly important</a:t>
            </a:r>
            <a:endParaRPr sz="1100">
              <a:solidFill>
                <a:schemeClr val="dk1"/>
              </a:solidFill>
              <a:latin typeface="Arial"/>
              <a:ea typeface="Arial"/>
              <a:cs typeface="Arial"/>
              <a:sym typeface="Arial"/>
            </a:endParaRPr>
          </a:p>
          <a:p>
            <a:pPr indent="0" lvl="0" marL="55245" marR="73025" rtl="0" algn="l">
              <a:lnSpc>
                <a:spcPct val="65454"/>
              </a:lnSpc>
              <a:spcBef>
                <a:spcPts val="200"/>
              </a:spcBef>
              <a:spcAft>
                <a:spcPts val="0"/>
              </a:spcAft>
              <a:buNone/>
            </a:pPr>
            <a:r>
              <a:rPr baseline="-25000" lang="en-GB" sz="1650">
                <a:solidFill>
                  <a:schemeClr val="dk1"/>
                </a:solidFill>
                <a:latin typeface="Arial"/>
                <a:ea typeface="Arial"/>
                <a:cs typeface="Arial"/>
                <a:sym typeface="Arial"/>
              </a:rPr>
              <a:t>wh</a:t>
            </a:r>
            <a:r>
              <a:rPr baseline="30000" lang="en-GB" sz="1650">
                <a:solidFill>
                  <a:schemeClr val="dk1"/>
                </a:solidFill>
                <a:latin typeface="Arial"/>
                <a:ea typeface="Arial"/>
                <a:cs typeface="Arial"/>
                <a:sym typeface="Arial"/>
              </a:rPr>
              <a:t>·</a:t>
            </a:r>
            <a:r>
              <a:rPr lang="en-GB" sz="1100">
                <a:solidFill>
                  <a:schemeClr val="dk1"/>
                </a:solidFill>
                <a:latin typeface="Arial"/>
                <a:ea typeface="Arial"/>
                <a:cs typeface="Arial"/>
                <a:sym typeface="Arial"/>
              </a:rPr>
              <a:t>The</a:t>
            </a:r>
            <a:r>
              <a:rPr b="1" baseline="30000" lang="en-GB" sz="1650">
                <a:solidFill>
                  <a:schemeClr val="dk1"/>
                </a:solidFill>
                <a:latin typeface="Arial"/>
                <a:ea typeface="Arial"/>
                <a:cs typeface="Arial"/>
                <a:sym typeface="Arial"/>
              </a:rPr>
              <a:t>ch</a:t>
            </a:r>
            <a:r>
              <a:rPr baseline="-25000" lang="en-GB" sz="1650">
                <a:solidFill>
                  <a:schemeClr val="dk1"/>
                </a:solidFill>
                <a:latin typeface="Arial"/>
                <a:ea typeface="Arial"/>
                <a:cs typeface="Arial"/>
                <a:sym typeface="Arial"/>
              </a:rPr>
              <a:t>ic</a:t>
            </a:r>
            <a:r>
              <a:rPr lang="en-GB" sz="1100">
                <a:solidFill>
                  <a:schemeClr val="dk1"/>
                </a:solidFill>
                <a:latin typeface="Arial"/>
                <a:ea typeface="Arial"/>
                <a:cs typeface="Arial"/>
                <a:sym typeface="Arial"/>
              </a:rPr>
              <a:t>se</a:t>
            </a:r>
            <a:r>
              <a:rPr baseline="-25000" lang="en-GB" sz="1650">
                <a:solidFill>
                  <a:schemeClr val="dk1"/>
                </a:solidFill>
                <a:latin typeface="Arial"/>
                <a:ea typeface="Arial"/>
                <a:cs typeface="Arial"/>
                <a:sym typeface="Arial"/>
              </a:rPr>
              <a:t>h</a:t>
            </a:r>
            <a:r>
              <a:rPr b="1" baseline="30000" lang="en-GB" sz="1650">
                <a:solidFill>
                  <a:schemeClr val="dk1"/>
                </a:solidFill>
                <a:latin typeface="Arial"/>
                <a:ea typeface="Arial"/>
                <a:cs typeface="Arial"/>
                <a:sym typeface="Arial"/>
              </a:rPr>
              <a:t>allen</a:t>
            </a:r>
            <a:r>
              <a:rPr baseline="-25000" lang="en-GB" sz="1650">
                <a:solidFill>
                  <a:schemeClr val="dk1"/>
                </a:solidFill>
                <a:latin typeface="Arial"/>
                <a:ea typeface="Arial"/>
                <a:cs typeface="Arial"/>
                <a:sym typeface="Arial"/>
              </a:rPr>
              <a:t>t</a:t>
            </a:r>
            <a:r>
              <a:rPr lang="en-GB" sz="1100">
                <a:solidFill>
                  <a:schemeClr val="dk1"/>
                </a:solidFill>
                <a:latin typeface="Arial"/>
                <a:ea typeface="Arial"/>
                <a:cs typeface="Arial"/>
                <a:sym typeface="Arial"/>
              </a:rPr>
              <a:t>tal</a:t>
            </a:r>
            <a:r>
              <a:rPr baseline="-25000" lang="en-GB" sz="1650">
                <a:solidFill>
                  <a:schemeClr val="dk1"/>
                </a:solidFill>
                <a:latin typeface="Arial"/>
                <a:ea typeface="Arial"/>
                <a:cs typeface="Arial"/>
                <a:sym typeface="Arial"/>
              </a:rPr>
              <a:t>hes</a:t>
            </a:r>
            <a:r>
              <a:rPr lang="en-GB" sz="1100">
                <a:solidFill>
                  <a:schemeClr val="dk1"/>
                </a:solidFill>
                <a:latin typeface="Arial"/>
                <a:ea typeface="Arial"/>
                <a:cs typeface="Arial"/>
                <a:sym typeface="Arial"/>
              </a:rPr>
              <a:t>k</a:t>
            </a:r>
            <a:r>
              <a:rPr b="1" baseline="30000" lang="en-GB" sz="1650">
                <a:solidFill>
                  <a:schemeClr val="dk1"/>
                </a:solidFill>
                <a:latin typeface="Arial"/>
                <a:ea typeface="Arial"/>
                <a:cs typeface="Arial"/>
                <a:sym typeface="Arial"/>
              </a:rPr>
              <a:t>g</a:t>
            </a:r>
            <a:r>
              <a:rPr baseline="-25000" lang="en-GB" sz="1650">
                <a:solidFill>
                  <a:schemeClr val="dk1"/>
                </a:solidFill>
                <a:latin typeface="Arial"/>
                <a:ea typeface="Arial"/>
                <a:cs typeface="Arial"/>
                <a:sym typeface="Arial"/>
              </a:rPr>
              <a:t>e</a:t>
            </a:r>
            <a:r>
              <a:rPr b="1" baseline="30000" lang="en-GB" sz="1650">
                <a:solidFill>
                  <a:schemeClr val="dk1"/>
                </a:solidFill>
                <a:latin typeface="Arial"/>
                <a:ea typeface="Arial"/>
                <a:cs typeface="Arial"/>
                <a:sym typeface="Arial"/>
              </a:rPr>
              <a:t>in</a:t>
            </a:r>
            <a:r>
              <a:rPr lang="en-GB" sz="1100">
                <a:solidFill>
                  <a:schemeClr val="dk1"/>
                </a:solidFill>
                <a:latin typeface="Arial"/>
                <a:ea typeface="Arial"/>
                <a:cs typeface="Arial"/>
                <a:sym typeface="Arial"/>
              </a:rPr>
              <a:t>m</a:t>
            </a:r>
            <a:r>
              <a:rPr baseline="-25000" lang="en-GB" sz="1650">
                <a:solidFill>
                  <a:schemeClr val="dk1"/>
                </a:solidFill>
                <a:latin typeface="Arial"/>
                <a:ea typeface="Arial"/>
                <a:cs typeface="Arial"/>
                <a:sym typeface="Arial"/>
              </a:rPr>
              <a:t>e</a:t>
            </a:r>
            <a:r>
              <a:rPr b="1" baseline="30000" lang="en-GB" sz="1650">
                <a:solidFill>
                  <a:schemeClr val="dk1"/>
                </a:solidFill>
                <a:latin typeface="Arial"/>
                <a:ea typeface="Arial"/>
                <a:cs typeface="Arial"/>
                <a:sym typeface="Arial"/>
              </a:rPr>
              <a:t>g</a:t>
            </a:r>
            <a:r>
              <a:rPr lang="en-GB" sz="1100">
                <a:solidFill>
                  <a:schemeClr val="dk1"/>
                </a:solidFill>
                <a:latin typeface="Arial"/>
                <a:ea typeface="Arial"/>
                <a:cs typeface="Arial"/>
                <a:sym typeface="Arial"/>
              </a:rPr>
              <a:t>ov</a:t>
            </a:r>
            <a:r>
              <a:rPr baseline="-25000" lang="en-GB" sz="1650">
                <a:solidFill>
                  <a:schemeClr val="dk1"/>
                </a:solidFill>
                <a:latin typeface="Arial"/>
                <a:ea typeface="Arial"/>
                <a:cs typeface="Arial"/>
                <a:sym typeface="Arial"/>
              </a:rPr>
              <a:t>le</a:t>
            </a:r>
            <a:r>
              <a:rPr b="1" baseline="30000" lang="en-GB" sz="1650">
                <a:solidFill>
                  <a:schemeClr val="dk1"/>
                </a:solidFill>
                <a:latin typeface="Arial"/>
                <a:ea typeface="Arial"/>
                <a:cs typeface="Arial"/>
                <a:sym typeface="Arial"/>
              </a:rPr>
              <a:t>a</a:t>
            </a:r>
            <a:r>
              <a:rPr baseline="-25000" lang="en-GB" sz="1650">
                <a:solidFill>
                  <a:schemeClr val="dk1"/>
                </a:solidFill>
                <a:latin typeface="Arial"/>
                <a:ea typeface="Arial"/>
                <a:cs typeface="Arial"/>
                <a:sym typeface="Arial"/>
              </a:rPr>
              <a:t>me</a:t>
            </a:r>
            <a:r>
              <a:rPr lang="en-GB" sz="1100">
                <a:solidFill>
                  <a:schemeClr val="dk1"/>
                </a:solidFill>
                <a:latin typeface="Arial"/>
                <a:ea typeface="Arial"/>
                <a:cs typeface="Arial"/>
                <a:sym typeface="Arial"/>
              </a:rPr>
              <a:t>e</a:t>
            </a:r>
            <a:r>
              <a:rPr b="1" baseline="30000" lang="en-GB" sz="1650">
                <a:solidFill>
                  <a:schemeClr val="dk1"/>
                </a:solidFill>
                <a:latin typeface="Arial"/>
                <a:ea typeface="Arial"/>
                <a:cs typeface="Arial"/>
                <a:sym typeface="Arial"/>
              </a:rPr>
              <a:t>n</a:t>
            </a:r>
            <a:r>
              <a:rPr lang="en-GB" sz="1100">
                <a:solidFill>
                  <a:schemeClr val="dk1"/>
                </a:solidFill>
                <a:latin typeface="Arial"/>
                <a:ea typeface="Arial"/>
                <a:cs typeface="Arial"/>
                <a:sym typeface="Arial"/>
              </a:rPr>
              <a:t>s</a:t>
            </a:r>
            <a:r>
              <a:rPr b="1" baseline="30000" lang="en-GB" sz="1650">
                <a:solidFill>
                  <a:schemeClr val="dk1"/>
                </a:solidFill>
                <a:latin typeface="Arial"/>
                <a:ea typeface="Arial"/>
                <a:cs typeface="Arial"/>
                <a:sym typeface="Arial"/>
              </a:rPr>
              <a:t>d</a:t>
            </a:r>
            <a:r>
              <a:rPr baseline="-25000" lang="en-GB" sz="1650">
                <a:solidFill>
                  <a:schemeClr val="dk1"/>
                </a:solidFill>
                <a:latin typeface="Arial"/>
                <a:ea typeface="Arial"/>
                <a:cs typeface="Arial"/>
                <a:sym typeface="Arial"/>
              </a:rPr>
              <a:t>n</a:t>
            </a:r>
            <a:r>
              <a:rPr lang="en-GB" sz="1100">
                <a:solidFill>
                  <a:schemeClr val="dk1"/>
                </a:solidFill>
                <a:latin typeface="Arial"/>
                <a:ea typeface="Arial"/>
                <a:cs typeface="Arial"/>
                <a:sym typeface="Arial"/>
              </a:rPr>
              <a:t>ne</a:t>
            </a:r>
            <a:r>
              <a:rPr b="1" baseline="30000" lang="en-GB" sz="1650">
                <a:solidFill>
                  <a:schemeClr val="dk1"/>
                </a:solidFill>
                <a:latin typeface="Arial"/>
                <a:ea typeface="Arial"/>
                <a:cs typeface="Arial"/>
                <a:sym typeface="Arial"/>
              </a:rPr>
              <a:t>q</a:t>
            </a:r>
            <a:r>
              <a:rPr baseline="-25000" lang="en-GB" sz="1650">
                <a:solidFill>
                  <a:schemeClr val="dk1"/>
                </a:solidFill>
                <a:latin typeface="Arial"/>
                <a:ea typeface="Arial"/>
                <a:cs typeface="Arial"/>
                <a:sym typeface="Arial"/>
              </a:rPr>
              <a:t>t</a:t>
            </a:r>
            <a:r>
              <a:rPr b="1" baseline="30000" lang="en-GB" sz="1650">
                <a:solidFill>
                  <a:schemeClr val="dk1"/>
                </a:solidFill>
                <a:latin typeface="Arial"/>
                <a:ea typeface="Arial"/>
                <a:cs typeface="Arial"/>
                <a:sym typeface="Arial"/>
              </a:rPr>
              <a:t>u</a:t>
            </a:r>
            <a:r>
              <a:rPr baseline="-25000" lang="en-GB" sz="1650">
                <a:solidFill>
                  <a:schemeClr val="dk1"/>
                </a:solidFill>
                <a:latin typeface="Arial"/>
                <a:ea typeface="Arial"/>
                <a:cs typeface="Arial"/>
                <a:sym typeface="Arial"/>
              </a:rPr>
              <a:t>s</a:t>
            </a:r>
            <a:r>
              <a:rPr lang="en-GB" sz="1100">
                <a:solidFill>
                  <a:schemeClr val="dk1"/>
                </a:solidFill>
                <a:latin typeface="Arial"/>
                <a:ea typeface="Arial"/>
                <a:cs typeface="Arial"/>
                <a:sym typeface="Arial"/>
              </a:rPr>
              <a:t>e</a:t>
            </a:r>
            <a:r>
              <a:rPr b="1" baseline="30000" lang="en-GB" sz="1650">
                <a:solidFill>
                  <a:schemeClr val="dk1"/>
                </a:solidFill>
                <a:latin typeface="Arial"/>
                <a:ea typeface="Arial"/>
                <a:cs typeface="Arial"/>
                <a:sym typeface="Arial"/>
              </a:rPr>
              <a:t>est</a:t>
            </a:r>
            <a:r>
              <a:rPr baseline="-25000" lang="en-GB" sz="1650">
                <a:solidFill>
                  <a:schemeClr val="dk1"/>
                </a:solidFill>
                <a:latin typeface="Arial"/>
                <a:ea typeface="Arial"/>
                <a:cs typeface="Arial"/>
                <a:sym typeface="Arial"/>
              </a:rPr>
              <a:t>a</a:t>
            </a:r>
            <a:r>
              <a:rPr lang="en-GB" sz="1100">
                <a:solidFill>
                  <a:schemeClr val="dk1"/>
                </a:solidFill>
                <a:latin typeface="Arial"/>
                <a:ea typeface="Arial"/>
                <a:cs typeface="Arial"/>
                <a:sym typeface="Arial"/>
              </a:rPr>
              <a:t>d</a:t>
            </a:r>
            <a:r>
              <a:rPr baseline="-25000" lang="en-GB" sz="1650">
                <a:solidFill>
                  <a:schemeClr val="dk1"/>
                </a:solidFill>
                <a:latin typeface="Arial"/>
                <a:ea typeface="Arial"/>
                <a:cs typeface="Arial"/>
                <a:sym typeface="Arial"/>
              </a:rPr>
              <a:t>re</a:t>
            </a:r>
            <a:r>
              <a:rPr lang="en-GB" sz="1100">
                <a:solidFill>
                  <a:schemeClr val="dk1"/>
                </a:solidFill>
                <a:latin typeface="Arial"/>
                <a:ea typeface="Arial"/>
                <a:cs typeface="Arial"/>
                <a:sym typeface="Arial"/>
              </a:rPr>
              <a:t>to</a:t>
            </a:r>
            <a:r>
              <a:rPr b="1" baseline="30000" lang="en-GB" sz="1650">
                <a:solidFill>
                  <a:schemeClr val="dk1"/>
                </a:solidFill>
                <a:latin typeface="Arial"/>
                <a:ea typeface="Arial"/>
                <a:cs typeface="Arial"/>
                <a:sym typeface="Arial"/>
              </a:rPr>
              <a:t>io</a:t>
            </a:r>
            <a:r>
              <a:rPr baseline="-25000" lang="en-GB" sz="1650">
                <a:solidFill>
                  <a:schemeClr val="dk1"/>
                </a:solidFill>
                <a:latin typeface="Arial"/>
                <a:ea typeface="Arial"/>
                <a:cs typeface="Arial"/>
                <a:sym typeface="Arial"/>
              </a:rPr>
              <a:t>fo</a:t>
            </a:r>
            <a:r>
              <a:rPr b="1" baseline="30000" lang="en-GB" sz="1650">
                <a:solidFill>
                  <a:schemeClr val="dk1"/>
                </a:solidFill>
                <a:latin typeface="Arial"/>
                <a:ea typeface="Arial"/>
                <a:cs typeface="Arial"/>
                <a:sym typeface="Arial"/>
              </a:rPr>
              <a:t>n</a:t>
            </a:r>
            <a:r>
              <a:rPr lang="en-GB" sz="1100">
                <a:solidFill>
                  <a:schemeClr val="dk1"/>
                </a:solidFill>
                <a:latin typeface="Arial"/>
                <a:ea typeface="Arial"/>
                <a:cs typeface="Arial"/>
                <a:sym typeface="Arial"/>
              </a:rPr>
              <a:t>happe</a:t>
            </a:r>
            <a:r>
              <a:rPr baseline="-25000" lang="en-GB" sz="1650">
                <a:solidFill>
                  <a:schemeClr val="dk1"/>
                </a:solidFill>
                <a:latin typeface="Arial"/>
                <a:ea typeface="Arial"/>
                <a:cs typeface="Arial"/>
                <a:sym typeface="Arial"/>
              </a:rPr>
              <a:t>u</a:t>
            </a:r>
            <a:r>
              <a:rPr b="1" baseline="30000" lang="en-GB" sz="1650">
                <a:solidFill>
                  <a:schemeClr val="dk1"/>
                </a:solidFill>
                <a:latin typeface="Arial"/>
                <a:ea typeface="Arial"/>
                <a:cs typeface="Arial"/>
                <a:sym typeface="Arial"/>
              </a:rPr>
              <a:t>in</a:t>
            </a:r>
            <a:r>
              <a:rPr baseline="-25000" lang="en-GB" sz="1650">
                <a:solidFill>
                  <a:schemeClr val="dk1"/>
                </a:solidFill>
                <a:latin typeface="Arial"/>
                <a:ea typeface="Arial"/>
                <a:cs typeface="Arial"/>
                <a:sym typeface="Arial"/>
              </a:rPr>
              <a:t>n</a:t>
            </a:r>
            <a:r>
              <a:rPr b="1" baseline="30000" lang="en-GB" sz="1650">
                <a:solidFill>
                  <a:schemeClr val="dk1"/>
                </a:solidFill>
                <a:latin typeface="Arial"/>
                <a:ea typeface="Arial"/>
                <a:cs typeface="Arial"/>
                <a:sym typeface="Arial"/>
              </a:rPr>
              <a:t>g</a:t>
            </a:r>
            <a:r>
              <a:rPr baseline="-25000" lang="en-GB" sz="1650">
                <a:solidFill>
                  <a:schemeClr val="dk1"/>
                </a:solidFill>
                <a:latin typeface="Arial"/>
                <a:ea typeface="Arial"/>
                <a:cs typeface="Arial"/>
                <a:sym typeface="Arial"/>
              </a:rPr>
              <a:t>d</a:t>
            </a:r>
            <a:r>
              <a:rPr b="1" baseline="30000" lang="en-GB" sz="1650">
                <a:solidFill>
                  <a:schemeClr val="dk1"/>
                </a:solidFill>
                <a:latin typeface="Arial"/>
                <a:ea typeface="Arial"/>
                <a:cs typeface="Arial"/>
                <a:sym typeface="Arial"/>
              </a:rPr>
              <a:t>o</a:t>
            </a:r>
            <a:r>
              <a:rPr baseline="-25000" lang="en-GB" sz="1650">
                <a:solidFill>
                  <a:schemeClr val="dk1"/>
                </a:solidFill>
                <a:latin typeface="Arial"/>
                <a:ea typeface="Arial"/>
                <a:cs typeface="Arial"/>
                <a:sym typeface="Arial"/>
              </a:rPr>
              <a:t>: </a:t>
            </a:r>
            <a:r>
              <a:rPr b="1" baseline="30000" lang="en-GB" sz="1650">
                <a:solidFill>
                  <a:schemeClr val="dk1"/>
                </a:solidFill>
                <a:latin typeface="Arial"/>
                <a:ea typeface="Arial"/>
                <a:cs typeface="Arial"/>
                <a:sym typeface="Arial"/>
              </a:rPr>
              <a:t>th</a:t>
            </a:r>
            <a:r>
              <a:rPr lang="en-GB" sz="1100">
                <a:solidFill>
                  <a:schemeClr val="dk1"/>
                </a:solidFill>
                <a:latin typeface="Arial"/>
                <a:ea typeface="Arial"/>
                <a:cs typeface="Arial"/>
                <a:sym typeface="Arial"/>
              </a:rPr>
              <a:t>n</a:t>
            </a:r>
            <a:r>
              <a:rPr b="1" baseline="30000" lang="en-GB" sz="1650">
                <a:solidFill>
                  <a:schemeClr val="dk1"/>
                </a:solidFill>
                <a:latin typeface="Arial"/>
                <a:ea typeface="Arial"/>
                <a:cs typeface="Arial"/>
                <a:sym typeface="Arial"/>
              </a:rPr>
              <a:t>ers’</a:t>
            </a:r>
            <a:r>
              <a:rPr lang="en-GB" sz="1100">
                <a:solidFill>
                  <a:schemeClr val="dk1"/>
                </a:solidFill>
                <a:latin typeface="Arial"/>
                <a:ea typeface="Arial"/>
                <a:cs typeface="Arial"/>
                <a:sym typeface="Arial"/>
              </a:rPr>
              <a:t>in the</a:t>
            </a:r>
            <a:r>
              <a:rPr b="1" baseline="30000" lang="en-GB" sz="1650">
                <a:solidFill>
                  <a:schemeClr val="dk1"/>
                </a:solidFill>
                <a:latin typeface="Arial"/>
                <a:ea typeface="Arial"/>
                <a:cs typeface="Arial"/>
                <a:sym typeface="Arial"/>
              </a:rPr>
              <a:t>view</a:t>
            </a:r>
            <a:r>
              <a:rPr lang="en-GB" sz="1100">
                <a:solidFill>
                  <a:schemeClr val="dk1"/>
                </a:solidFill>
                <a:latin typeface="Arial"/>
                <a:ea typeface="Arial"/>
                <a:cs typeface="Arial"/>
                <a:sym typeface="Arial"/>
              </a:rPr>
              <a:t>conte</a:t>
            </a:r>
            <a:r>
              <a:rPr b="1" baseline="30000" lang="en-GB" sz="1650">
                <a:solidFill>
                  <a:schemeClr val="dk1"/>
                </a:solidFill>
                <a:latin typeface="Arial"/>
                <a:ea typeface="Arial"/>
                <a:cs typeface="Arial"/>
                <a:sym typeface="Arial"/>
              </a:rPr>
              <a:t>s  resp</a:t>
            </a:r>
            <a:r>
              <a:rPr lang="en-GB" sz="1100">
                <a:solidFill>
                  <a:schemeClr val="dk1"/>
                </a:solidFill>
                <a:latin typeface="Arial"/>
                <a:ea typeface="Arial"/>
                <a:cs typeface="Arial"/>
                <a:sym typeface="Arial"/>
              </a:rPr>
              <a:t>xt</a:t>
            </a:r>
            <a:r>
              <a:rPr b="1" baseline="30000" lang="en-GB" sz="1650">
                <a:solidFill>
                  <a:schemeClr val="dk1"/>
                </a:solidFill>
                <a:latin typeface="Arial"/>
                <a:ea typeface="Arial"/>
                <a:cs typeface="Arial"/>
                <a:sym typeface="Arial"/>
              </a:rPr>
              <a:t>ect</a:t>
            </a:r>
            <a:r>
              <a:rPr lang="en-GB" sz="1100">
                <a:solidFill>
                  <a:schemeClr val="dk1"/>
                </a:solidFill>
                <a:latin typeface="Arial"/>
                <a:ea typeface="Arial"/>
                <a:cs typeface="Arial"/>
                <a:sym typeface="Arial"/>
              </a:rPr>
              <a:t>of</a:t>
            </a:r>
            <a:r>
              <a:rPr b="1" baseline="30000" lang="en-GB" sz="1650">
                <a:solidFill>
                  <a:schemeClr val="dk1"/>
                </a:solidFill>
                <a:latin typeface="Arial"/>
                <a:ea typeface="Arial"/>
                <a:cs typeface="Arial"/>
                <a:sym typeface="Arial"/>
              </a:rPr>
              <a:t>fu</a:t>
            </a:r>
            <a:r>
              <a:rPr lang="en-GB" sz="1100">
                <a:solidFill>
                  <a:schemeClr val="dk1"/>
                </a:solidFill>
                <a:latin typeface="Arial"/>
                <a:ea typeface="Arial"/>
                <a:cs typeface="Arial"/>
                <a:sym typeface="Arial"/>
              </a:rPr>
              <a:t>a</a:t>
            </a:r>
            <a:r>
              <a:rPr b="1" baseline="30000" lang="en-GB" sz="1650">
                <a:solidFill>
                  <a:schemeClr val="dk1"/>
                </a:solidFill>
                <a:latin typeface="Arial"/>
                <a:ea typeface="Arial"/>
                <a:cs typeface="Arial"/>
                <a:sym typeface="Arial"/>
              </a:rPr>
              <a:t>lly</a:t>
            </a:r>
            <a:r>
              <a:rPr lang="en-GB" sz="1100">
                <a:solidFill>
                  <a:schemeClr val="dk1"/>
                </a:solidFill>
                <a:latin typeface="Arial"/>
                <a:ea typeface="Arial"/>
                <a:cs typeface="Arial"/>
                <a:sym typeface="Arial"/>
              </a:rPr>
              <a:t>supporti</a:t>
            </a:r>
            <a:r>
              <a:rPr baseline="30000" lang="en-GB" sz="1650">
                <a:solidFill>
                  <a:schemeClr val="dk1"/>
                </a:solidFill>
                <a:latin typeface="Arial"/>
                <a:ea typeface="Arial"/>
                <a:cs typeface="Arial"/>
                <a:sym typeface="Arial"/>
              </a:rPr>
              <a:t>*	</a:t>
            </a:r>
            <a:r>
              <a:rPr lang="en-GB" sz="1100">
                <a:solidFill>
                  <a:schemeClr val="dk1"/>
                </a:solidFill>
                <a:latin typeface="Arial"/>
                <a:ea typeface="Arial"/>
                <a:cs typeface="Arial"/>
                <a:sym typeface="Arial"/>
              </a:rPr>
              <a:t>ve classroom, in  </a:t>
            </a:r>
            <a:r>
              <a:rPr baseline="-25000" lang="en-GB" sz="1650">
                <a:solidFill>
                  <a:schemeClr val="dk1"/>
                </a:solidFill>
                <a:latin typeface="Arial"/>
                <a:ea typeface="Arial"/>
                <a:cs typeface="Arial"/>
                <a:sym typeface="Arial"/>
              </a:rPr>
              <a:t>wi</a:t>
            </a:r>
            <a:r>
              <a:rPr lang="en-GB" sz="1100">
                <a:solidFill>
                  <a:schemeClr val="dk1"/>
                </a:solidFill>
                <a:latin typeface="Arial"/>
                <a:ea typeface="Arial"/>
                <a:cs typeface="Arial"/>
                <a:sym typeface="Arial"/>
              </a:rPr>
              <a:t>·</a:t>
            </a:r>
            <a:r>
              <a:rPr baseline="30000" lang="en-GB" sz="1650">
                <a:solidFill>
                  <a:schemeClr val="dk1"/>
                </a:solidFill>
                <a:latin typeface="Arial"/>
                <a:ea typeface="Arial"/>
                <a:cs typeface="Arial"/>
                <a:sym typeface="Arial"/>
              </a:rPr>
              <a:t>and· </a:t>
            </a:r>
            <a:r>
              <a:rPr baseline="-25000" lang="en-GB" sz="1650">
                <a:solidFill>
                  <a:schemeClr val="dk1"/>
                </a:solidFill>
                <a:latin typeface="Arial"/>
                <a:ea typeface="Arial"/>
                <a:cs typeface="Arial"/>
                <a:sym typeface="Arial"/>
              </a:rPr>
              <a:t>t</a:t>
            </a:r>
            <a:r>
              <a:rPr baseline="30000" lang="en-GB" sz="1650">
                <a:solidFill>
                  <a:schemeClr val="dk1"/>
                </a:solidFill>
                <a:latin typeface="Arial"/>
                <a:ea typeface="Arial"/>
                <a:cs typeface="Arial"/>
                <a:sym typeface="Arial"/>
              </a:rPr>
              <a:t>acti</a:t>
            </a:r>
            <a:r>
              <a:rPr lang="en-GB" sz="1100">
                <a:solidFill>
                  <a:schemeClr val="dk1"/>
                </a:solidFill>
                <a:latin typeface="Arial"/>
                <a:ea typeface="Arial"/>
                <a:cs typeface="Arial"/>
                <a:sym typeface="Arial"/>
              </a:rPr>
              <a:t>ex</a:t>
            </a:r>
            <a:r>
              <a:rPr baseline="-25000" lang="en-GB" sz="1650">
                <a:solidFill>
                  <a:schemeClr val="dk1"/>
                </a:solidFill>
                <a:latin typeface="Arial"/>
                <a:ea typeface="Arial"/>
                <a:cs typeface="Arial"/>
                <a:sym typeface="Arial"/>
              </a:rPr>
              <a:t>h</a:t>
            </a:r>
            <a:r>
              <a:rPr baseline="30000" lang="en-GB" sz="1650">
                <a:solidFill>
                  <a:schemeClr val="dk1"/>
                </a:solidFill>
                <a:latin typeface="Arial"/>
                <a:ea typeface="Arial"/>
                <a:cs typeface="Arial"/>
                <a:sym typeface="Arial"/>
              </a:rPr>
              <a:t>e</a:t>
            </a:r>
            <a:r>
              <a:rPr baseline="-25000" lang="en-GB" sz="1650">
                <a:solidFill>
                  <a:schemeClr val="dk1"/>
                </a:solidFill>
                <a:latin typeface="Arial"/>
                <a:ea typeface="Arial"/>
                <a:cs typeface="Arial"/>
                <a:sym typeface="Arial"/>
              </a:rPr>
              <a:t>s</a:t>
            </a:r>
            <a:r>
              <a:rPr lang="en-GB" sz="1100">
                <a:solidFill>
                  <a:schemeClr val="dk1"/>
                </a:solidFill>
                <a:latin typeface="Arial"/>
                <a:ea typeface="Arial"/>
                <a:cs typeface="Arial"/>
                <a:sym typeface="Arial"/>
              </a:rPr>
              <a:t>p</a:t>
            </a:r>
            <a:r>
              <a:rPr baseline="30000" lang="en-GB" sz="1650">
                <a:solidFill>
                  <a:schemeClr val="dk1"/>
                </a:solidFill>
                <a:latin typeface="Arial"/>
                <a:ea typeface="Arial"/>
                <a:cs typeface="Arial"/>
                <a:sym typeface="Arial"/>
              </a:rPr>
              <a:t>nga</a:t>
            </a:r>
            <a:r>
              <a:rPr baseline="-25000" lang="en-GB" sz="1650">
                <a:solidFill>
                  <a:schemeClr val="dk1"/>
                </a:solidFill>
                <a:latin typeface="Arial"/>
                <a:ea typeface="Arial"/>
                <a:cs typeface="Arial"/>
                <a:sym typeface="Arial"/>
              </a:rPr>
              <a:t>t</a:t>
            </a:r>
            <a:r>
              <a:rPr baseline="30000" lang="en-GB" sz="1650">
                <a:solidFill>
                  <a:schemeClr val="dk1"/>
                </a:solidFill>
                <a:latin typeface="Arial"/>
                <a:ea typeface="Arial"/>
                <a:cs typeface="Arial"/>
                <a:sym typeface="Arial"/>
              </a:rPr>
              <a:t>ve</a:t>
            </a:r>
            <a:r>
              <a:rPr lang="en-GB" sz="1100">
                <a:solidFill>
                  <a:schemeClr val="dk1"/>
                </a:solidFill>
                <a:latin typeface="Arial"/>
                <a:ea typeface="Arial"/>
                <a:cs typeface="Arial"/>
                <a:sym typeface="Arial"/>
              </a:rPr>
              <a:t>l</a:t>
            </a:r>
            <a:r>
              <a:rPr baseline="-25000" lang="en-GB" sz="1650">
                <a:solidFill>
                  <a:schemeClr val="dk1"/>
                </a:solidFill>
                <a:latin typeface="Arial"/>
                <a:ea typeface="Arial"/>
                <a:cs typeface="Arial"/>
                <a:sym typeface="Arial"/>
              </a:rPr>
              <a:t>u</a:t>
            </a:r>
            <a:r>
              <a:rPr lang="en-GB" sz="1100">
                <a:solidFill>
                  <a:schemeClr val="dk1"/>
                </a:solidFill>
                <a:latin typeface="Arial"/>
                <a:ea typeface="Arial"/>
                <a:cs typeface="Arial"/>
                <a:sym typeface="Arial"/>
              </a:rPr>
              <a:t>ic</a:t>
            </a:r>
            <a:r>
              <a:rPr baseline="-25000" lang="en-GB" sz="1650">
                <a:solidFill>
                  <a:schemeClr val="dk1"/>
                </a:solidFill>
                <a:latin typeface="Arial"/>
                <a:ea typeface="Arial"/>
                <a:cs typeface="Arial"/>
                <a:sym typeface="Arial"/>
              </a:rPr>
              <a:t>d</a:t>
            </a:r>
            <a:r>
              <a:rPr lang="en-GB" sz="1100">
                <a:solidFill>
                  <a:schemeClr val="dk1"/>
                </a:solidFill>
                <a:latin typeface="Arial"/>
                <a:ea typeface="Arial"/>
                <a:cs typeface="Arial"/>
                <a:sym typeface="Arial"/>
              </a:rPr>
              <a:t>i</a:t>
            </a:r>
            <a:r>
              <a:rPr baseline="30000" lang="en-GB" sz="1650">
                <a:solidFill>
                  <a:schemeClr val="dk1"/>
                </a:solidFill>
                <a:latin typeface="Arial"/>
                <a:ea typeface="Arial"/>
                <a:cs typeface="Arial"/>
                <a:sym typeface="Arial"/>
              </a:rPr>
              <a:t>ge</a:t>
            </a:r>
            <a:r>
              <a:rPr lang="en-GB" sz="1100">
                <a:solidFill>
                  <a:schemeClr val="dk1"/>
                </a:solidFill>
                <a:latin typeface="Arial"/>
                <a:ea typeface="Arial"/>
                <a:cs typeface="Arial"/>
                <a:sym typeface="Arial"/>
              </a:rPr>
              <a:t>t</a:t>
            </a:r>
            <a:r>
              <a:rPr baseline="-25000" lang="en-GB" sz="1650">
                <a:solidFill>
                  <a:schemeClr val="dk1"/>
                </a:solidFill>
                <a:latin typeface="Arial"/>
                <a:ea typeface="Arial"/>
                <a:cs typeface="Arial"/>
                <a:sym typeface="Arial"/>
              </a:rPr>
              <a:t>e</a:t>
            </a:r>
            <a:r>
              <a:rPr baseline="30000" lang="en-GB" sz="1650">
                <a:solidFill>
                  <a:schemeClr val="dk1"/>
                </a:solidFill>
                <a:latin typeface="Arial"/>
                <a:ea typeface="Arial"/>
                <a:cs typeface="Arial"/>
                <a:sym typeface="Arial"/>
              </a:rPr>
              <a:t>stude</a:t>
            </a:r>
            <a:r>
              <a:rPr baseline="-25000" lang="en-GB" sz="1650">
                <a:solidFill>
                  <a:schemeClr val="dk1"/>
                </a:solidFill>
                <a:latin typeface="Arial"/>
                <a:ea typeface="Arial"/>
                <a:cs typeface="Arial"/>
                <a:sym typeface="Arial"/>
              </a:rPr>
              <a:t>n</a:t>
            </a:r>
            <a:r>
              <a:rPr lang="en-GB" sz="1100">
                <a:solidFill>
                  <a:schemeClr val="dk1"/>
                </a:solidFill>
                <a:latin typeface="Arial"/>
                <a:ea typeface="Arial"/>
                <a:cs typeface="Arial"/>
                <a:sym typeface="Arial"/>
              </a:rPr>
              <a:t>u</a:t>
            </a:r>
            <a:r>
              <a:rPr baseline="-25000" lang="en-GB" sz="1650">
                <a:solidFill>
                  <a:schemeClr val="dk1"/>
                </a:solidFill>
                <a:latin typeface="Arial"/>
                <a:ea typeface="Arial"/>
                <a:cs typeface="Arial"/>
                <a:sym typeface="Arial"/>
              </a:rPr>
              <a:t>t</a:t>
            </a:r>
            <a:r>
              <a:rPr baseline="30000" lang="en-GB" sz="1650">
                <a:solidFill>
                  <a:schemeClr val="dk1"/>
                </a:solidFill>
                <a:latin typeface="Arial"/>
                <a:ea typeface="Arial"/>
                <a:cs typeface="Arial"/>
                <a:sym typeface="Arial"/>
              </a:rPr>
              <a:t>w</a:t>
            </a:r>
            <a:r>
              <a:rPr lang="en-GB" sz="1100">
                <a:solidFill>
                  <a:schemeClr val="dk1"/>
                </a:solidFill>
                <a:latin typeface="Arial"/>
                <a:ea typeface="Arial"/>
                <a:cs typeface="Arial"/>
                <a:sym typeface="Arial"/>
              </a:rPr>
              <a:t>s</a:t>
            </a:r>
            <a:r>
              <a:rPr baseline="-25000" lang="en-GB" sz="1650">
                <a:solidFill>
                  <a:schemeClr val="dk1"/>
                </a:solidFill>
                <a:latin typeface="Arial"/>
                <a:ea typeface="Arial"/>
                <a:cs typeface="Arial"/>
                <a:sym typeface="Arial"/>
              </a:rPr>
              <a:t>s</a:t>
            </a:r>
            <a:r>
              <a:rPr lang="en-GB" sz="1100">
                <a:solidFill>
                  <a:schemeClr val="dk1"/>
                </a:solidFill>
                <a:latin typeface="Arial"/>
                <a:ea typeface="Arial"/>
                <a:cs typeface="Arial"/>
                <a:sym typeface="Arial"/>
              </a:rPr>
              <a:t>e</a:t>
            </a:r>
            <a:r>
              <a:rPr baseline="30000" lang="en-GB" sz="1650">
                <a:solidFill>
                  <a:schemeClr val="dk1"/>
                </a:solidFill>
                <a:latin typeface="Arial"/>
                <a:ea typeface="Arial"/>
                <a:cs typeface="Arial"/>
                <a:sym typeface="Arial"/>
              </a:rPr>
              <a:t>it</a:t>
            </a:r>
            <a:r>
              <a:rPr lang="en-GB" sz="1100">
                <a:solidFill>
                  <a:schemeClr val="dk1"/>
                </a:solidFill>
                <a:latin typeface="Arial"/>
                <a:ea typeface="Arial"/>
                <a:cs typeface="Arial"/>
                <a:sym typeface="Arial"/>
              </a:rPr>
              <a:t>o</a:t>
            </a:r>
            <a:r>
              <a:rPr baseline="30000" lang="en-GB" sz="1650">
                <a:solidFill>
                  <a:schemeClr val="dk1"/>
                </a:solidFill>
                <a:latin typeface="Arial"/>
                <a:ea typeface="Arial"/>
                <a:cs typeface="Arial"/>
                <a:sym typeface="Arial"/>
              </a:rPr>
              <a:t>hnt</a:t>
            </a:r>
            <a:r>
              <a:rPr lang="en-GB" sz="1100">
                <a:solidFill>
                  <a:schemeClr val="dk1"/>
                </a:solidFill>
                <a:latin typeface="Arial"/>
                <a:ea typeface="Arial"/>
                <a:cs typeface="Arial"/>
                <a:sym typeface="Arial"/>
              </a:rPr>
              <a:t>f</a:t>
            </a:r>
            <a:r>
              <a:rPr baseline="30000" lang="en-GB" sz="1650">
                <a:solidFill>
                  <a:schemeClr val="dk1"/>
                </a:solidFill>
                <a:latin typeface="Arial"/>
                <a:ea typeface="Arial"/>
                <a:cs typeface="Arial"/>
                <a:sym typeface="Arial"/>
              </a:rPr>
              <a:t>ot</a:t>
            </a:r>
            <a:r>
              <a:rPr lang="en-GB" sz="1100">
                <a:solidFill>
                  <a:schemeClr val="dk1"/>
                </a:solidFill>
                <a:latin typeface="Arial"/>
                <a:ea typeface="Arial"/>
                <a:cs typeface="Arial"/>
                <a:sym typeface="Arial"/>
              </a:rPr>
              <a:t>gr</a:t>
            </a:r>
            <a:r>
              <a:rPr baseline="30000" lang="en-GB" sz="1650">
                <a:solidFill>
                  <a:schemeClr val="dk1"/>
                </a:solidFill>
                <a:latin typeface="Arial"/>
                <a:ea typeface="Arial"/>
                <a:cs typeface="Arial"/>
                <a:sym typeface="Arial"/>
              </a:rPr>
              <a:t>partih</a:t>
            </a:r>
            <a:r>
              <a:rPr lang="en-GB" sz="1100">
                <a:solidFill>
                  <a:schemeClr val="dk1"/>
                </a:solidFill>
                <a:latin typeface="Arial"/>
                <a:ea typeface="Arial"/>
                <a:cs typeface="Arial"/>
                <a:sym typeface="Arial"/>
              </a:rPr>
              <a:t>o</a:t>
            </a:r>
            <a:r>
              <a:rPr baseline="30000" lang="en-GB" sz="1650">
                <a:solidFill>
                  <a:schemeClr val="dk1"/>
                </a:solidFill>
                <a:latin typeface="Arial"/>
                <a:ea typeface="Arial"/>
                <a:cs typeface="Arial"/>
                <a:sym typeface="Arial"/>
              </a:rPr>
              <a:t>ers</a:t>
            </a:r>
            <a:r>
              <a:rPr lang="en-GB" sz="1100">
                <a:solidFill>
                  <a:schemeClr val="dk1"/>
                </a:solidFill>
                <a:latin typeface="Arial"/>
                <a:ea typeface="Arial"/>
                <a:cs typeface="Arial"/>
                <a:sym typeface="Arial"/>
              </a:rPr>
              <a:t>un</a:t>
            </a:r>
            <a:r>
              <a:rPr baseline="30000" lang="en-GB" sz="1650">
                <a:solidFill>
                  <a:schemeClr val="dk1"/>
                </a:solidFill>
                <a:latin typeface="Arial"/>
                <a:ea typeface="Arial"/>
                <a:cs typeface="Arial"/>
                <a:sym typeface="Arial"/>
              </a:rPr>
              <a:t>ci</a:t>
            </a:r>
            <a:r>
              <a:rPr lang="en-GB" sz="1100">
                <a:solidFill>
                  <a:schemeClr val="dk1"/>
                </a:solidFill>
                <a:latin typeface="Arial"/>
                <a:ea typeface="Arial"/>
                <a:cs typeface="Arial"/>
                <a:sym typeface="Arial"/>
              </a:rPr>
              <a:t>d</a:t>
            </a:r>
            <a:r>
              <a:rPr baseline="30000" lang="en-GB" sz="1650">
                <a:solidFill>
                  <a:schemeClr val="dk1"/>
                </a:solidFill>
                <a:latin typeface="Arial"/>
                <a:ea typeface="Arial"/>
                <a:cs typeface="Arial"/>
                <a:sym typeface="Arial"/>
              </a:rPr>
              <a:t>’ ipatid</a:t>
            </a:r>
            <a:r>
              <a:rPr lang="en-GB" sz="1100">
                <a:solidFill>
                  <a:schemeClr val="dk1"/>
                </a:solidFill>
                <a:latin typeface="Arial"/>
                <a:ea typeface="Arial"/>
                <a:cs typeface="Arial"/>
                <a:sym typeface="Arial"/>
              </a:rPr>
              <a:t>ru</a:t>
            </a:r>
            <a:r>
              <a:rPr baseline="30000" lang="en-GB" sz="1650">
                <a:solidFill>
                  <a:schemeClr val="dk1"/>
                </a:solidFill>
                <a:latin typeface="Arial"/>
                <a:ea typeface="Arial"/>
                <a:cs typeface="Arial"/>
                <a:sym typeface="Arial"/>
              </a:rPr>
              <a:t>eas</a:t>
            </a:r>
            <a:r>
              <a:rPr lang="en-GB" sz="1100">
                <a:solidFill>
                  <a:schemeClr val="dk1"/>
                </a:solidFill>
                <a:latin typeface="Arial"/>
                <a:ea typeface="Arial"/>
                <a:cs typeface="Arial"/>
                <a:sym typeface="Arial"/>
              </a:rPr>
              <a:t>les</a:t>
            </a:r>
            <a:r>
              <a:rPr baseline="30000" lang="en-GB" sz="1650">
                <a:solidFill>
                  <a:schemeClr val="dk1"/>
                </a:solidFill>
                <a:latin typeface="Arial"/>
                <a:ea typeface="Arial"/>
                <a:cs typeface="Arial"/>
                <a:sym typeface="Arial"/>
              </a:rPr>
              <a:t>on</a:t>
            </a:r>
            <a:r>
              <a:rPr lang="en-GB" sz="1100">
                <a:solidFill>
                  <a:schemeClr val="dk1"/>
                </a:solidFill>
                <a:latin typeface="Arial"/>
                <a:ea typeface="Arial"/>
                <a:cs typeface="Arial"/>
                <a:sym typeface="Arial"/>
              </a:rPr>
              <a:t>fo</a:t>
            </a:r>
            <a:r>
              <a:rPr baseline="30000" lang="en-GB" sz="1650">
                <a:solidFill>
                  <a:schemeClr val="dk1"/>
                </a:solidFill>
                <a:latin typeface="Arial"/>
                <a:ea typeface="Arial"/>
                <a:cs typeface="Arial"/>
                <a:sym typeface="Arial"/>
              </a:rPr>
              <a:t>–</a:t>
            </a:r>
            <a:r>
              <a:rPr lang="en-GB" sz="1100">
                <a:solidFill>
                  <a:schemeClr val="dk1"/>
                </a:solidFill>
                <a:latin typeface="Arial"/>
                <a:ea typeface="Arial"/>
                <a:cs typeface="Arial"/>
                <a:sym typeface="Arial"/>
              </a:rPr>
              <a:t>r </a:t>
            </a:r>
            <a:r>
              <a:rPr baseline="30000" lang="en-GB" sz="1650">
                <a:solidFill>
                  <a:schemeClr val="dk1"/>
                </a:solidFill>
                <a:latin typeface="Arial"/>
                <a:ea typeface="Arial"/>
                <a:cs typeface="Arial"/>
                <a:sym typeface="Arial"/>
              </a:rPr>
              <a:t>mu</a:t>
            </a:r>
            <a:r>
              <a:rPr lang="en-GB" sz="1100">
                <a:solidFill>
                  <a:schemeClr val="dk1"/>
                </a:solidFill>
                <a:latin typeface="Arial"/>
                <a:ea typeface="Arial"/>
                <a:cs typeface="Arial"/>
                <a:sym typeface="Arial"/>
              </a:rPr>
              <a:t>talk</a:t>
            </a:r>
            <a:r>
              <a:rPr baseline="30000" lang="en-GB" sz="1650">
                <a:solidFill>
                  <a:schemeClr val="dk1"/>
                </a:solidFill>
                <a:latin typeface="Arial"/>
                <a:ea typeface="Arial"/>
                <a:cs typeface="Arial"/>
                <a:sym typeface="Arial"/>
              </a:rPr>
              <a:t>lti</a:t>
            </a:r>
            <a:r>
              <a:rPr lang="en-GB" sz="1100">
                <a:solidFill>
                  <a:schemeClr val="dk1"/>
                </a:solidFill>
                <a:latin typeface="Arial"/>
                <a:ea typeface="Arial"/>
                <a:cs typeface="Arial"/>
                <a:sym typeface="Arial"/>
              </a:rPr>
              <a:t>–</a:t>
            </a:r>
            <a:r>
              <a:rPr baseline="30000" lang="en-GB" sz="1650">
                <a:solidFill>
                  <a:schemeClr val="dk1"/>
                </a:solidFill>
                <a:latin typeface="Arial"/>
                <a:ea typeface="Arial"/>
                <a:cs typeface="Arial"/>
                <a:sym typeface="Arial"/>
              </a:rPr>
              <a:t>pl</a:t>
            </a:r>
            <a:r>
              <a:rPr lang="en-GB" sz="1100">
                <a:solidFill>
                  <a:schemeClr val="dk1"/>
                </a:solidFill>
                <a:latin typeface="Arial"/>
                <a:ea typeface="Arial"/>
                <a:cs typeface="Arial"/>
                <a:sym typeface="Arial"/>
              </a:rPr>
              <a:t>supporti</a:t>
            </a:r>
            <a:r>
              <a:rPr baseline="30000" lang="en-GB" sz="1650">
                <a:solidFill>
                  <a:schemeClr val="dk1"/>
                </a:solidFill>
                <a:latin typeface="Arial"/>
                <a:ea typeface="Arial"/>
                <a:cs typeface="Arial"/>
                <a:sym typeface="Arial"/>
              </a:rPr>
              <a:t>e  studen</a:t>
            </a:r>
            <a:r>
              <a:rPr lang="en-GB" sz="1100">
                <a:solidFill>
                  <a:schemeClr val="dk1"/>
                </a:solidFill>
                <a:latin typeface="Arial"/>
                <a:ea typeface="Arial"/>
                <a:cs typeface="Arial"/>
                <a:sym typeface="Arial"/>
              </a:rPr>
              <a:t>ng</a:t>
            </a:r>
            <a:r>
              <a:rPr baseline="30000" lang="en-GB" sz="1650">
                <a:solidFill>
                  <a:schemeClr val="dk1"/>
                </a:solidFill>
                <a:latin typeface="Arial"/>
                <a:ea typeface="Arial"/>
                <a:cs typeface="Arial"/>
                <a:sym typeface="Arial"/>
              </a:rPr>
              <a:t>ts</a:t>
            </a:r>
            <a:r>
              <a:rPr lang="en-GB" sz="1100">
                <a:solidFill>
                  <a:schemeClr val="dk1"/>
                </a:solidFill>
                <a:latin typeface="Arial"/>
                <a:ea typeface="Arial"/>
                <a:cs typeface="Arial"/>
                <a:sym typeface="Arial"/>
              </a:rPr>
              <a:t>di</a:t>
            </a:r>
            <a:r>
              <a:rPr baseline="30000" lang="en-GB" sz="1650">
                <a:solidFill>
                  <a:schemeClr val="dk1"/>
                </a:solidFill>
                <a:latin typeface="Arial"/>
                <a:ea typeface="Arial"/>
                <a:cs typeface="Arial"/>
                <a:sym typeface="Arial"/>
              </a:rPr>
              <a:t>g</a:t>
            </a:r>
            <a:r>
              <a:rPr lang="en-GB" sz="1100">
                <a:solidFill>
                  <a:schemeClr val="dk1"/>
                </a:solidFill>
                <a:latin typeface="Arial"/>
                <a:ea typeface="Arial"/>
                <a:cs typeface="Arial"/>
                <a:sym typeface="Arial"/>
              </a:rPr>
              <a:t>al</a:t>
            </a:r>
            <a:r>
              <a:rPr baseline="30000" lang="en-GB" sz="1650">
                <a:solidFill>
                  <a:schemeClr val="dk1"/>
                </a:solidFill>
                <a:latin typeface="Arial"/>
                <a:ea typeface="Arial"/>
                <a:cs typeface="Arial"/>
                <a:sym typeface="Arial"/>
              </a:rPr>
              <a:t>ive</a:t>
            </a:r>
            <a:r>
              <a:rPr lang="en-GB" sz="1100">
                <a:solidFill>
                  <a:schemeClr val="dk1"/>
                </a:solidFill>
                <a:latin typeface="Arial"/>
                <a:ea typeface="Arial"/>
                <a:cs typeface="Arial"/>
                <a:sym typeface="Arial"/>
              </a:rPr>
              <a:t>og</a:t>
            </a:r>
            <a:r>
              <a:rPr baseline="30000" lang="en-GB" sz="1650">
                <a:solidFill>
                  <a:schemeClr val="dk1"/>
                </a:solidFill>
                <a:latin typeface="Arial"/>
                <a:ea typeface="Arial"/>
                <a:cs typeface="Arial"/>
                <a:sym typeface="Arial"/>
              </a:rPr>
              <a:t>e</a:t>
            </a:r>
            <a:r>
              <a:rPr lang="en-GB" sz="1100">
                <a:solidFill>
                  <a:schemeClr val="dk1"/>
                </a:solidFill>
                <a:latin typeface="Arial"/>
                <a:ea typeface="Arial"/>
                <a:cs typeface="Arial"/>
                <a:sym typeface="Arial"/>
              </a:rPr>
              <a:t>ic</a:t>
            </a:r>
            <a:r>
              <a:rPr baseline="30000" lang="en-GB" sz="1650">
                <a:solidFill>
                  <a:schemeClr val="dk1"/>
                </a:solidFill>
                <a:latin typeface="Arial"/>
                <a:ea typeface="Arial"/>
                <a:cs typeface="Arial"/>
                <a:sym typeface="Arial"/>
              </a:rPr>
              <a:t>xt</a:t>
            </a:r>
            <a:r>
              <a:rPr lang="en-GB" sz="1100">
                <a:solidFill>
                  <a:schemeClr val="dk1"/>
                </a:solidFill>
                <a:latin typeface="Arial"/>
                <a:ea typeface="Arial"/>
                <a:cs typeface="Arial"/>
                <a:sym typeface="Arial"/>
              </a:rPr>
              <a:t>practi</a:t>
            </a:r>
            <a:r>
              <a:rPr baseline="30000" lang="en-GB" sz="1650">
                <a:solidFill>
                  <a:schemeClr val="dk1"/>
                </a:solidFill>
                <a:latin typeface="Arial"/>
                <a:ea typeface="Arial"/>
                <a:cs typeface="Arial"/>
                <a:sym typeface="Arial"/>
              </a:rPr>
              <a:t>ended</a:t>
            </a:r>
            <a:r>
              <a:rPr lang="en-GB" sz="1100">
                <a:solidFill>
                  <a:schemeClr val="dk1"/>
                </a:solidFill>
                <a:latin typeface="Arial"/>
                <a:ea typeface="Arial"/>
                <a:cs typeface="Arial"/>
                <a:sym typeface="Arial"/>
              </a:rPr>
              <a:t>ce</a:t>
            </a:r>
            <a:r>
              <a:rPr baseline="30000" lang="en-GB" sz="1650">
                <a:solidFill>
                  <a:schemeClr val="dk1"/>
                </a:solidFill>
                <a:latin typeface="Arial"/>
                <a:ea typeface="Arial"/>
                <a:cs typeface="Arial"/>
                <a:sym typeface="Arial"/>
              </a:rPr>
              <a:t>c</a:t>
            </a:r>
            <a:r>
              <a:rPr lang="en-GB" sz="1100">
                <a:solidFill>
                  <a:schemeClr val="dk1"/>
                </a:solidFill>
                <a:latin typeface="Arial"/>
                <a:ea typeface="Arial"/>
                <a:cs typeface="Arial"/>
                <a:sym typeface="Arial"/>
              </a:rPr>
              <a:t>s,</a:t>
            </a:r>
            <a:r>
              <a:rPr baseline="30000" lang="en-GB" sz="1650">
                <a:solidFill>
                  <a:schemeClr val="dk1"/>
                </a:solidFill>
                <a:latin typeface="Arial"/>
                <a:ea typeface="Arial"/>
                <a:cs typeface="Arial"/>
                <a:sym typeface="Arial"/>
              </a:rPr>
              <a:t>on</a:t>
            </a:r>
            <a:r>
              <a:rPr lang="en-GB" sz="1100">
                <a:solidFill>
                  <a:schemeClr val="dk1"/>
                </a:solidFill>
                <a:latin typeface="Arial"/>
                <a:ea typeface="Arial"/>
                <a:cs typeface="Arial"/>
                <a:sym typeface="Arial"/>
              </a:rPr>
              <a:t>ne</a:t>
            </a:r>
            <a:r>
              <a:rPr baseline="30000" lang="en-GB" sz="1650">
                <a:solidFill>
                  <a:schemeClr val="dk1"/>
                </a:solidFill>
                <a:latin typeface="Arial"/>
                <a:ea typeface="Arial"/>
                <a:cs typeface="Arial"/>
                <a:sym typeface="Arial"/>
              </a:rPr>
              <a:t>tr</a:t>
            </a:r>
            <a:r>
              <a:rPr lang="en-GB" sz="1100">
                <a:solidFill>
                  <a:schemeClr val="dk1"/>
                </a:solidFill>
                <a:latin typeface="Arial"/>
                <a:ea typeface="Arial"/>
                <a:cs typeface="Arial"/>
                <a:sym typeface="Arial"/>
              </a:rPr>
              <a:t>g</a:t>
            </a:r>
            <a:r>
              <a:rPr baseline="30000" lang="en-GB" sz="1650">
                <a:solidFill>
                  <a:schemeClr val="dk1"/>
                </a:solidFill>
                <a:latin typeface="Arial"/>
                <a:ea typeface="Arial"/>
                <a:cs typeface="Arial"/>
                <a:sym typeface="Arial"/>
              </a:rPr>
              <a:t>ib</a:t>
            </a:r>
            <a:r>
              <a:rPr lang="en-GB" sz="1100">
                <a:solidFill>
                  <a:schemeClr val="dk1"/>
                </a:solidFill>
                <a:latin typeface="Arial"/>
                <a:ea typeface="Arial"/>
                <a:cs typeface="Arial"/>
                <a:sym typeface="Arial"/>
              </a:rPr>
              <a:t>oti</a:t>
            </a:r>
            <a:r>
              <a:rPr baseline="30000" lang="en-GB" sz="1650">
                <a:solidFill>
                  <a:schemeClr val="dk1"/>
                </a:solidFill>
                <a:latin typeface="Arial"/>
                <a:ea typeface="Arial"/>
                <a:cs typeface="Arial"/>
                <a:sym typeface="Arial"/>
              </a:rPr>
              <a:t>ut</a:t>
            </a:r>
            <a:r>
              <a:rPr lang="en-GB" sz="1100">
                <a:solidFill>
                  <a:schemeClr val="dk1"/>
                </a:solidFill>
                <a:latin typeface="Arial"/>
                <a:ea typeface="Arial"/>
                <a:cs typeface="Arial"/>
                <a:sym typeface="Arial"/>
              </a:rPr>
              <a:t>ate</a:t>
            </a:r>
            <a:r>
              <a:rPr baseline="30000" lang="en-GB" sz="1650">
                <a:solidFill>
                  <a:schemeClr val="dk1"/>
                </a:solidFill>
                <a:latin typeface="Arial"/>
                <a:ea typeface="Arial"/>
                <a:cs typeface="Arial"/>
                <a:sym typeface="Arial"/>
              </a:rPr>
              <a:t>ion</a:t>
            </a:r>
            <a:r>
              <a:rPr lang="en-GB" sz="1100">
                <a:solidFill>
                  <a:schemeClr val="dk1"/>
                </a:solidFill>
                <a:latin typeface="Arial"/>
                <a:ea typeface="Arial"/>
                <a:cs typeface="Arial"/>
                <a:sym typeface="Arial"/>
              </a:rPr>
              <a:t>d</a:t>
            </a:r>
            <a:r>
              <a:rPr baseline="30000" lang="en-GB" sz="1650">
                <a:solidFill>
                  <a:schemeClr val="dk1"/>
                </a:solidFill>
                <a:latin typeface="Arial"/>
                <a:ea typeface="Arial"/>
                <a:cs typeface="Arial"/>
                <a:sym typeface="Arial"/>
              </a:rPr>
              <a:t>s</a:t>
            </a:r>
            <a:endParaRPr baseline="30000" sz="1650">
              <a:solidFill>
                <a:schemeClr val="dk1"/>
              </a:solidFill>
              <a:latin typeface="Arial"/>
              <a:ea typeface="Arial"/>
              <a:cs typeface="Arial"/>
              <a:sym typeface="Arial"/>
            </a:endParaRPr>
          </a:p>
          <a:p>
            <a:pPr indent="0" lvl="0" marL="55245" marR="0" rtl="0" algn="l">
              <a:lnSpc>
                <a:spcPct val="64333"/>
              </a:lnSpc>
              <a:spcBef>
                <a:spcPts val="0"/>
              </a:spcBef>
              <a:spcAft>
                <a:spcPts val="0"/>
              </a:spcAft>
              <a:buNone/>
            </a:pPr>
            <a:r>
              <a:rPr lang="en-GB" sz="1100">
                <a:solidFill>
                  <a:schemeClr val="dk1"/>
                </a:solidFill>
                <a:latin typeface="Arial"/>
                <a:ea typeface="Arial"/>
                <a:cs typeface="Arial"/>
                <a:sym typeface="Arial"/>
              </a:rPr>
              <a:t>*</a:t>
            </a:r>
            <a:r>
              <a:rPr baseline="-25000" lang="en-GB" sz="1500">
                <a:solidFill>
                  <a:schemeClr val="dk1"/>
                </a:solidFill>
                <a:latin typeface="Arial"/>
                <a:ea typeface="Arial"/>
                <a:cs typeface="Arial"/>
                <a:sym typeface="Arial"/>
              </a:rPr>
              <a:t>ef</a:t>
            </a:r>
            <a:r>
              <a:rPr lang="en-GB" sz="1000">
                <a:solidFill>
                  <a:schemeClr val="dk1"/>
                </a:solidFill>
                <a:latin typeface="Arial"/>
                <a:ea typeface="Arial"/>
                <a:cs typeface="Arial"/>
                <a:sym typeface="Arial"/>
              </a:rPr>
              <a:t>Too</a:t>
            </a:r>
            <a:r>
              <a:rPr baseline="-25000" lang="en-GB" sz="1500">
                <a:solidFill>
                  <a:schemeClr val="dk1"/>
                </a:solidFill>
                <a:latin typeface="Arial"/>
                <a:ea typeface="Arial"/>
                <a:cs typeface="Arial"/>
                <a:sym typeface="Arial"/>
              </a:rPr>
              <a:t>fect!</a:t>
            </a:r>
            <a:r>
              <a:rPr lang="en-GB" sz="1000">
                <a:solidFill>
                  <a:schemeClr val="dk1"/>
                </a:solidFill>
                <a:latin typeface="Arial"/>
                <a:ea typeface="Arial"/>
                <a:cs typeface="Arial"/>
                <a:sym typeface="Arial"/>
              </a:rPr>
              <a:t>much  challenging without the other supportive elements can even have a   negative</a:t>
            </a:r>
            <a:endParaRPr sz="1000">
              <a:solidFill>
                <a:schemeClr val="dk1"/>
              </a:solidFill>
              <a:latin typeface="Arial"/>
              <a:ea typeface="Arial"/>
              <a:cs typeface="Arial"/>
              <a:sym typeface="Arial"/>
            </a:endParaRPr>
          </a:p>
        </p:txBody>
      </p:sp>
      <p:sp>
        <p:nvSpPr>
          <p:cNvPr id="281" name="Google Shape;281;p23"/>
          <p:cNvSpPr/>
          <p:nvPr/>
        </p:nvSpPr>
        <p:spPr>
          <a:xfrm>
            <a:off x="6420691" y="4984830"/>
            <a:ext cx="2958774" cy="2381683"/>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23"/>
          <p:cNvSpPr/>
          <p:nvPr/>
        </p:nvSpPr>
        <p:spPr>
          <a:xfrm>
            <a:off x="6420690" y="4984830"/>
            <a:ext cx="2958775" cy="2394710"/>
          </a:xfrm>
          <a:custGeom>
            <a:rect b="b" l="l" r="r" t="t"/>
            <a:pathLst>
              <a:path extrusionOk="0" h="2531109" w="2971800">
                <a:moveTo>
                  <a:pt x="0" y="0"/>
                </a:moveTo>
                <a:lnTo>
                  <a:pt x="2971553" y="0"/>
                </a:lnTo>
                <a:lnTo>
                  <a:pt x="2971553" y="2531088"/>
                </a:lnTo>
                <a:lnTo>
                  <a:pt x="0" y="2531088"/>
                </a:lnTo>
                <a:lnTo>
                  <a:pt x="0" y="0"/>
                </a:lnTo>
                <a:close/>
              </a:path>
            </a:pathLst>
          </a:custGeom>
          <a:noFill/>
          <a:ln cap="flat" cmpd="sng" w="285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23"/>
          <p:cNvSpPr/>
          <p:nvPr/>
        </p:nvSpPr>
        <p:spPr>
          <a:xfrm>
            <a:off x="1313935" y="5686425"/>
            <a:ext cx="3127769" cy="1600412"/>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23"/>
          <p:cNvSpPr/>
          <p:nvPr/>
        </p:nvSpPr>
        <p:spPr>
          <a:xfrm>
            <a:off x="5618995" y="1114425"/>
            <a:ext cx="4777105" cy="3652759"/>
          </a:xfrm>
          <a:custGeom>
            <a:rect b="b" l="l" r="r" t="t"/>
            <a:pathLst>
              <a:path extrusionOk="0" h="3476625" w="4777105">
                <a:moveTo>
                  <a:pt x="0" y="0"/>
                </a:moveTo>
                <a:lnTo>
                  <a:pt x="4777105" y="0"/>
                </a:lnTo>
                <a:lnTo>
                  <a:pt x="4777105" y="3476625"/>
                </a:lnTo>
                <a:lnTo>
                  <a:pt x="0" y="34766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23"/>
          <p:cNvSpPr txBox="1"/>
          <p:nvPr/>
        </p:nvSpPr>
        <p:spPr>
          <a:xfrm>
            <a:off x="5407201" y="1190625"/>
            <a:ext cx="4986600" cy="374288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1915" marR="95250" rtl="0" algn="l">
              <a:lnSpc>
                <a:spcPct val="102000"/>
              </a:lnSpc>
              <a:spcBef>
                <a:spcPts val="0"/>
              </a:spcBef>
              <a:spcAft>
                <a:spcPts val="0"/>
              </a:spcAft>
              <a:buNone/>
            </a:pPr>
            <a:r>
              <a:rPr lang="en-GB" sz="1100">
                <a:solidFill>
                  <a:schemeClr val="dk1"/>
                </a:solidFill>
                <a:latin typeface="Calibri"/>
                <a:ea typeface="Calibri"/>
                <a:cs typeface="Calibri"/>
                <a:sym typeface="Calibri"/>
              </a:rPr>
              <a:t>Uma equipe da Universidade de Cambridge produziu evidências convincentes sobre o impacto do diálogo professor-aluno. Os dados foram obtidos a partir de análises detalhadas de 144 aulas ministradas por 72 professores em 48 escolas primárias na Inglaterra </a:t>
            </a:r>
            <a:r>
              <a:rPr lang="en-GB" sz="1100">
                <a:solidFill>
                  <a:srgbClr val="0000FF"/>
                </a:solidFill>
                <a:latin typeface="Calibri"/>
                <a:ea typeface="Calibri"/>
                <a:cs typeface="Calibri"/>
                <a:sym typeface="Calibri"/>
              </a:rPr>
              <a:t>(</a:t>
            </a:r>
            <a:r>
              <a:rPr lang="en-GB" sz="1100" u="sng">
                <a:solidFill>
                  <a:schemeClr val="hlink"/>
                </a:solidFill>
                <a:latin typeface="Calibri"/>
                <a:ea typeface="Calibri"/>
                <a:cs typeface="Calibri"/>
                <a:sym typeface="Calibri"/>
                <a:hlinkClick r:id="rId13"/>
              </a:rPr>
              <a:t>http://tinyurl.com/ESRCdialogue</a:t>
            </a:r>
            <a:r>
              <a:rPr lang="en-GB" sz="1100">
                <a:solidFill>
                  <a:srgbClr val="0000FF"/>
                </a:solidFill>
                <a:latin typeface="Calibri"/>
                <a:ea typeface="Calibri"/>
                <a:cs typeface="Calibri"/>
                <a:sym typeface="Calibri"/>
              </a:rPr>
              <a:t>)</a:t>
            </a:r>
            <a:r>
              <a:rPr lang="en-GB" sz="1100">
                <a:solidFill>
                  <a:schemeClr val="dk1"/>
                </a:solidFill>
                <a:latin typeface="Calibri"/>
                <a:ea typeface="Calibri"/>
                <a:cs typeface="Calibri"/>
                <a:sym typeface="Calibri"/>
              </a:rPr>
              <a:t>. Quais elementos do diálogo estão fortemente associados aos ganhos de aprendizado?</a:t>
            </a:r>
            <a:endParaRPr sz="1100">
              <a:solidFill>
                <a:schemeClr val="dk1"/>
              </a:solidFill>
              <a:latin typeface="Calibri"/>
              <a:ea typeface="Calibri"/>
              <a:cs typeface="Calibri"/>
              <a:sym typeface="Calibri"/>
            </a:endParaRPr>
          </a:p>
          <a:p>
            <a:pPr indent="-171450" lvl="0" marL="253365" marR="95250" rtl="0" algn="l">
              <a:lnSpc>
                <a:spcPct val="102000"/>
              </a:lnSpc>
              <a:spcBef>
                <a:spcPts val="585"/>
              </a:spcBef>
              <a:spcAft>
                <a:spcPts val="0"/>
              </a:spcAft>
              <a:buClr>
                <a:schemeClr val="dk1"/>
              </a:buClr>
              <a:buSzPts val="1100"/>
              <a:buFont typeface="Arial"/>
              <a:buChar char="•"/>
            </a:pPr>
            <a:r>
              <a:rPr b="1" lang="en-GB" sz="1100">
                <a:solidFill>
                  <a:schemeClr val="dk1"/>
                </a:solidFill>
                <a:latin typeface="Arial"/>
                <a:ea typeface="Arial"/>
                <a:cs typeface="Arial"/>
                <a:sym typeface="Arial"/>
              </a:rPr>
              <a:t>Ampliar ideias </a:t>
            </a:r>
            <a:r>
              <a:rPr lang="en-GB" sz="1100">
                <a:solidFill>
                  <a:schemeClr val="dk1"/>
                </a:solidFill>
                <a:latin typeface="Arial"/>
                <a:ea typeface="Arial"/>
                <a:cs typeface="Arial"/>
                <a:sym typeface="Arial"/>
              </a:rPr>
              <a:t>é particularmente importante</a:t>
            </a:r>
            <a:endParaRPr sz="1100">
              <a:solidFill>
                <a:schemeClr val="dk1"/>
              </a:solidFill>
              <a:latin typeface="Arial"/>
              <a:ea typeface="Arial"/>
              <a:cs typeface="Arial"/>
              <a:sym typeface="Arial"/>
            </a:endParaRPr>
          </a:p>
          <a:p>
            <a:pPr indent="-171450" lvl="0" marL="253365" marR="0" rtl="0" algn="l">
              <a:lnSpc>
                <a:spcPct val="100000"/>
              </a:lnSpc>
              <a:spcBef>
                <a:spcPts val="310"/>
              </a:spcBef>
              <a:spcAft>
                <a:spcPts val="0"/>
              </a:spcAft>
              <a:buClr>
                <a:schemeClr val="dk1"/>
              </a:buClr>
              <a:buSzPts val="1001"/>
              <a:buFont typeface="Arial"/>
              <a:buChar char="•"/>
            </a:pPr>
            <a:r>
              <a:rPr b="1" lang="en-GB" sz="1100">
                <a:solidFill>
                  <a:schemeClr val="dk1"/>
                </a:solidFill>
                <a:latin typeface="Arial"/>
                <a:ea typeface="Arial"/>
                <a:cs typeface="Arial"/>
                <a:sym typeface="Arial"/>
              </a:rPr>
              <a:t>Convites para ampliar ideias</a:t>
            </a:r>
            <a:endParaRPr b="1" sz="1100">
              <a:solidFill>
                <a:schemeClr val="dk1"/>
              </a:solidFill>
              <a:latin typeface="Arial"/>
              <a:ea typeface="Arial"/>
              <a:cs typeface="Arial"/>
              <a:sym typeface="Arial"/>
            </a:endParaRPr>
          </a:p>
          <a:p>
            <a:pPr indent="-171450" lvl="0" marL="253365" marR="0" rtl="0" algn="l">
              <a:lnSpc>
                <a:spcPct val="100000"/>
              </a:lnSpc>
              <a:spcBef>
                <a:spcPts val="310"/>
              </a:spcBef>
              <a:spcAft>
                <a:spcPts val="0"/>
              </a:spcAft>
              <a:buClr>
                <a:schemeClr val="dk1"/>
              </a:buClr>
              <a:buSzPts val="1001"/>
              <a:buFont typeface="Arial"/>
              <a:buChar char="•"/>
            </a:pPr>
            <a:r>
              <a:rPr b="1" lang="en-GB" sz="1100">
                <a:solidFill>
                  <a:schemeClr val="dk1"/>
                </a:solidFill>
                <a:latin typeface="Arial"/>
                <a:ea typeface="Arial"/>
                <a:cs typeface="Arial"/>
                <a:sym typeface="Arial"/>
              </a:rPr>
              <a:t>Questionar e desafiar respeitosamente as opiniões dos outros </a:t>
            </a:r>
            <a:endParaRPr b="1" sz="1100">
              <a:solidFill>
                <a:schemeClr val="dk1"/>
              </a:solidFill>
              <a:latin typeface="Arial"/>
              <a:ea typeface="Arial"/>
              <a:cs typeface="Arial"/>
              <a:sym typeface="Arial"/>
            </a:endParaRPr>
          </a:p>
          <a:p>
            <a:pPr indent="0" lvl="0" marL="81915" marR="0" rtl="0" algn="l">
              <a:lnSpc>
                <a:spcPct val="100000"/>
              </a:lnSpc>
              <a:spcBef>
                <a:spcPts val="310"/>
              </a:spcBef>
              <a:spcAft>
                <a:spcPts val="0"/>
              </a:spcAft>
              <a:buClr>
                <a:schemeClr val="dk1"/>
              </a:buClr>
              <a:buSzPts val="1001"/>
              <a:buFont typeface="Arial"/>
              <a:buNone/>
            </a:pPr>
            <a:r>
              <a:rPr lang="en-GB" sz="1100">
                <a:solidFill>
                  <a:schemeClr val="dk1"/>
                </a:solidFill>
                <a:latin typeface="Arial"/>
                <a:ea typeface="Arial"/>
                <a:cs typeface="Arial"/>
                <a:sym typeface="Arial"/>
              </a:rPr>
              <a:t>Esses elementos precisam ocorrer dentro do contexto de uma cultura de apoio, na qual exista:</a:t>
            </a:r>
            <a:endParaRPr/>
          </a:p>
          <a:p>
            <a:pPr indent="-171450" lvl="0" marL="253365" marR="0" rtl="0" algn="l">
              <a:lnSpc>
                <a:spcPct val="100000"/>
              </a:lnSpc>
              <a:spcBef>
                <a:spcPts val="310"/>
              </a:spcBef>
              <a:spcAft>
                <a:spcPts val="0"/>
              </a:spcAft>
              <a:buClr>
                <a:schemeClr val="dk1"/>
              </a:buClr>
              <a:buSzPts val="1001"/>
              <a:buFont typeface="Arial"/>
              <a:buChar char="•"/>
            </a:pPr>
            <a:r>
              <a:rPr lang="en-GB" sz="1100">
                <a:solidFill>
                  <a:schemeClr val="dk1"/>
                </a:solidFill>
                <a:latin typeface="Arial"/>
                <a:ea typeface="Arial"/>
                <a:cs typeface="Arial"/>
                <a:sym typeface="Arial"/>
              </a:rPr>
              <a:t>participação ativa dos alunos - vários alunos oferecem contribuições extensas e interagem com as ideias dos outros.</a:t>
            </a:r>
            <a:endParaRPr/>
          </a:p>
          <a:p>
            <a:pPr indent="-171450" lvl="0" marL="253365" marR="0" rtl="0" algn="l">
              <a:lnSpc>
                <a:spcPct val="100000"/>
              </a:lnSpc>
              <a:spcBef>
                <a:spcPts val="310"/>
              </a:spcBef>
              <a:spcAft>
                <a:spcPts val="0"/>
              </a:spcAft>
              <a:buClr>
                <a:schemeClr val="dk1"/>
              </a:buClr>
              <a:buSzPts val="1001"/>
              <a:buFont typeface="Arial"/>
              <a:buChar char="•"/>
            </a:pPr>
            <a:r>
              <a:rPr lang="en-GB" sz="1100">
                <a:solidFill>
                  <a:schemeClr val="dk1"/>
                </a:solidFill>
                <a:latin typeface="Arial"/>
                <a:ea typeface="Arial"/>
                <a:cs typeface="Arial"/>
                <a:sym typeface="Arial"/>
              </a:rPr>
              <a:t>uso explícito de regras básicas para o diálogo - apoiando práticas dialógicas, negociadas com os alunos.</a:t>
            </a:r>
            <a:endParaRPr sz="1100">
              <a:solidFill>
                <a:schemeClr val="dk1"/>
              </a:solidFill>
              <a:latin typeface="Arial"/>
              <a:ea typeface="Arial"/>
              <a:cs typeface="Arial"/>
              <a:sym typeface="Arial"/>
            </a:endParaRPr>
          </a:p>
          <a:p>
            <a:pPr indent="-107886" lvl="0" marL="253365" marR="0" rtl="0" algn="l">
              <a:lnSpc>
                <a:spcPct val="100000"/>
              </a:lnSpc>
              <a:spcBef>
                <a:spcPts val="310"/>
              </a:spcBef>
              <a:spcAft>
                <a:spcPts val="0"/>
              </a:spcAft>
              <a:buClr>
                <a:schemeClr val="dk1"/>
              </a:buClr>
              <a:buSzPts val="1001"/>
              <a:buFont typeface="Arial"/>
              <a:buNone/>
            </a:pPr>
            <a:r>
              <a:t/>
            </a:r>
            <a:endParaRPr sz="1100">
              <a:solidFill>
                <a:schemeClr val="dk1"/>
              </a:solidFill>
              <a:latin typeface="Arial"/>
              <a:ea typeface="Arial"/>
              <a:cs typeface="Arial"/>
              <a:sym typeface="Arial"/>
            </a:endParaRPr>
          </a:p>
          <a:p>
            <a:pPr indent="0" lvl="0" marL="81915" marR="95250" rtl="0" algn="l">
              <a:lnSpc>
                <a:spcPct val="102000"/>
              </a:lnSpc>
              <a:spcBef>
                <a:spcPts val="0"/>
              </a:spcBef>
              <a:spcAft>
                <a:spcPts val="0"/>
              </a:spcAft>
              <a:buNone/>
            </a:pPr>
            <a:r>
              <a:rPr lang="en-GB" sz="1000">
                <a:solidFill>
                  <a:schemeClr val="dk1"/>
                </a:solidFill>
                <a:latin typeface="Arial"/>
                <a:ea typeface="Arial"/>
                <a:cs typeface="Arial"/>
                <a:sym typeface="Arial"/>
              </a:rPr>
              <a:t>Muito desafio sem os outros elementos de apoio pode até mesmo ter um efeito negativo!</a:t>
            </a:r>
            <a:endParaRPr sz="1000">
              <a:solidFill>
                <a:schemeClr val="dk1"/>
              </a:solidFill>
              <a:latin typeface="Arial"/>
              <a:ea typeface="Arial"/>
              <a:cs typeface="Arial"/>
              <a:sym typeface="Arial"/>
            </a:endParaRPr>
          </a:p>
          <a:p>
            <a:pPr indent="0" lvl="0" marL="81915" marR="95250" rtl="0" algn="l">
              <a:lnSpc>
                <a:spcPct val="102000"/>
              </a:lnSpc>
              <a:spcBef>
                <a:spcPts val="0"/>
              </a:spcBef>
              <a:spcAft>
                <a:spcPts val="0"/>
              </a:spcAft>
              <a:buNone/>
            </a:pPr>
            <a:r>
              <a:t/>
            </a:r>
            <a:endParaRPr sz="1000">
              <a:solidFill>
                <a:schemeClr val="dk1"/>
              </a:solidFill>
              <a:latin typeface="Arial"/>
              <a:ea typeface="Arial"/>
              <a:cs typeface="Arial"/>
              <a:sym typeface="Arial"/>
            </a:endParaRPr>
          </a:p>
          <a:p>
            <a:pPr indent="0" lvl="0" marL="81915" marR="95250" rtl="0" algn="l">
              <a:lnSpc>
                <a:spcPct val="102000"/>
              </a:lnSpc>
              <a:spcBef>
                <a:spcPts val="0"/>
              </a:spcBef>
              <a:spcAft>
                <a:spcPts val="0"/>
              </a:spcAft>
              <a:buNone/>
            </a:pPr>
            <a:r>
              <a:rPr lang="en-GB" sz="1000">
                <a:solidFill>
                  <a:schemeClr val="dk1"/>
                </a:solidFill>
                <a:latin typeface="Arial"/>
                <a:ea typeface="Arial"/>
                <a:cs typeface="Arial"/>
                <a:sym typeface="Arial"/>
              </a:rPr>
              <a:t>               </a:t>
            </a:r>
            <a:r>
              <a:rPr b="1" lang="en-GB" sz="1000" u="sng">
                <a:solidFill>
                  <a:schemeClr val="hlink"/>
                </a:solidFill>
                <a:latin typeface="Arial"/>
                <a:ea typeface="Arial"/>
                <a:cs typeface="Arial"/>
                <a:sym typeface="Arial"/>
                <a:hlinkClick r:id="rId14"/>
              </a:rPr>
              <a:t> Vídeo 2: Como o diálogo professor-aluno apoia a aprendizagem?</a:t>
            </a:r>
            <a:r>
              <a:rPr lang="en-GB" sz="1000">
                <a:solidFill>
                  <a:schemeClr val="dk1"/>
                </a:solidFill>
                <a:latin typeface="Arial"/>
                <a:ea typeface="Arial"/>
                <a:cs typeface="Arial"/>
                <a:sym typeface="Arial"/>
              </a:rPr>
              <a:t>    </a:t>
            </a:r>
            <a:endParaRPr/>
          </a:p>
          <a:p>
            <a:pPr indent="0" lvl="0" marL="81915" marR="95250" rtl="0" algn="l">
              <a:lnSpc>
                <a:spcPct val="102000"/>
              </a:lnSpc>
              <a:spcBef>
                <a:spcPts val="0"/>
              </a:spcBef>
              <a:spcAft>
                <a:spcPts val="0"/>
              </a:spcAft>
              <a:buNone/>
            </a:pPr>
            <a:r>
              <a:rPr lang="en-GB"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p:txBody>
      </p:sp>
      <p:sp>
        <p:nvSpPr>
          <p:cNvPr id="286" name="Google Shape;286;p23"/>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en-GB" sz="1000">
                <a:solidFill>
                  <a:schemeClr val="dk1"/>
                </a:solidFill>
                <a:latin typeface="Arial"/>
                <a:ea typeface="Arial"/>
                <a:cs typeface="Arial"/>
                <a:sym typeface="Arial"/>
              </a:rPr>
              <a:t>7</a:t>
            </a:r>
            <a:endParaRPr sz="1000">
              <a:solidFill>
                <a:schemeClr val="dk1"/>
              </a:solidFill>
              <a:latin typeface="Arial"/>
              <a:ea typeface="Arial"/>
              <a:cs typeface="Arial"/>
              <a:sym typeface="Arial"/>
            </a:endParaRPr>
          </a:p>
        </p:txBody>
      </p:sp>
      <p:sp>
        <p:nvSpPr>
          <p:cNvPr id="287" name="Google Shape;287;p23"/>
          <p:cNvSpPr/>
          <p:nvPr/>
        </p:nvSpPr>
        <p:spPr>
          <a:xfrm>
            <a:off x="5475248" y="4408811"/>
            <a:ext cx="439414" cy="439414"/>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4"/>
          <p:cNvSpPr/>
          <p:nvPr/>
        </p:nvSpPr>
        <p:spPr>
          <a:xfrm>
            <a:off x="1179715" y="5076825"/>
            <a:ext cx="3501384" cy="19926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24"/>
          <p:cNvSpPr txBox="1"/>
          <p:nvPr/>
        </p:nvSpPr>
        <p:spPr>
          <a:xfrm>
            <a:off x="3967480" y="428625"/>
            <a:ext cx="2988310" cy="24574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Diálogo em grupo de pares</a:t>
            </a:r>
            <a:endParaRPr/>
          </a:p>
        </p:txBody>
      </p:sp>
      <p:sp>
        <p:nvSpPr>
          <p:cNvPr id="295" name="Google Shape;295;p24"/>
          <p:cNvSpPr txBox="1"/>
          <p:nvPr/>
        </p:nvSpPr>
        <p:spPr>
          <a:xfrm>
            <a:off x="558487" y="809625"/>
            <a:ext cx="4639945" cy="401129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0" algn="l">
              <a:lnSpc>
                <a:spcPct val="100000"/>
              </a:lnSpc>
              <a:spcBef>
                <a:spcPts val="0"/>
              </a:spcBef>
              <a:spcAft>
                <a:spcPts val="0"/>
              </a:spcAft>
              <a:buNone/>
            </a:pPr>
            <a:r>
              <a:rPr b="1" lang="en-GB" sz="1400">
                <a:solidFill>
                  <a:schemeClr val="dk1"/>
                </a:solidFill>
                <a:latin typeface="Arial"/>
                <a:ea typeface="Arial"/>
                <a:cs typeface="Arial"/>
                <a:sym typeface="Arial"/>
              </a:rPr>
              <a:t>Qual é o valor do trabalho em grupo?</a:t>
            </a:r>
            <a:endParaRPr/>
          </a:p>
          <a:p>
            <a:pPr indent="-171450" lvl="0" marL="25527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O trabalho em grupo de alta qualidade está fortemente ligado aos ganhos de aprendizado (por exemplo, </a:t>
            </a:r>
            <a:r>
              <a:rPr lang="en-GB" sz="1200" u="sng">
                <a:solidFill>
                  <a:schemeClr val="hlink"/>
                </a:solidFill>
                <a:latin typeface="Arial"/>
                <a:ea typeface="Arial"/>
                <a:cs typeface="Arial"/>
                <a:sym typeface="Arial"/>
                <a:hlinkClick r:id="rId4"/>
              </a:rPr>
              <a:t>Howe et al., 2019</a:t>
            </a:r>
            <a:r>
              <a:rPr lang="en-GB" sz="1200">
                <a:solidFill>
                  <a:schemeClr val="dk1"/>
                </a:solidFill>
                <a:latin typeface="Arial"/>
                <a:ea typeface="Arial"/>
                <a:cs typeface="Arial"/>
                <a:sym typeface="Arial"/>
              </a:rPr>
              <a:t>), especialmente quando os participantes têm visões diferentes (</a:t>
            </a:r>
            <a:r>
              <a:rPr lang="en-GB" sz="1200" u="sng">
                <a:solidFill>
                  <a:schemeClr val="hlink"/>
                </a:solidFill>
                <a:latin typeface="Arial"/>
                <a:ea typeface="Arial"/>
                <a:cs typeface="Arial"/>
                <a:sym typeface="Arial"/>
                <a:hlinkClick r:id="rId5"/>
              </a:rPr>
              <a:t>Bennett et al., 2009</a:t>
            </a:r>
            <a:r>
              <a:rPr lang="en-GB" sz="1200">
                <a:solidFill>
                  <a:schemeClr val="dk1"/>
                </a:solidFill>
                <a:latin typeface="Arial"/>
                <a:ea typeface="Arial"/>
                <a:cs typeface="Arial"/>
                <a:sym typeface="Arial"/>
              </a:rPr>
              <a:t>).</a:t>
            </a:r>
            <a:endParaRPr/>
          </a:p>
          <a:p>
            <a:pPr indent="-171450" lvl="0" marL="25527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Os alunos podem aprender uns com os outros.</a:t>
            </a:r>
            <a:endParaRPr/>
          </a:p>
          <a:p>
            <a:pPr indent="-171450" lvl="0" marL="25527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Os aprendizes podem praticar o uso do diálogo para aprender, raciocinar e resolver problemas sem um professor.</a:t>
            </a:r>
            <a:endParaRPr/>
          </a:p>
          <a:p>
            <a:pPr indent="-171450" lvl="0" marL="25527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Eles podem ensaiar ideias em um ambiente menos estressante antes de compartilhar seu progresso com alunos em outros grupos / na frente da classe inteira - "tornando o pensamento visível" para os outros; isso promove ganhos de aprendizado (</a:t>
            </a:r>
            <a:r>
              <a:rPr lang="en-GB" sz="1200" u="sng">
                <a:solidFill>
                  <a:schemeClr val="hlink"/>
                </a:solidFill>
                <a:latin typeface="Arial"/>
                <a:ea typeface="Arial"/>
                <a:cs typeface="Arial"/>
                <a:sym typeface="Arial"/>
                <a:hlinkClick r:id="rId6"/>
              </a:rPr>
              <a:t>Howe 2020</a:t>
            </a:r>
            <a:r>
              <a:rPr lang="en-GB" sz="1200">
                <a:solidFill>
                  <a:schemeClr val="dk1"/>
                </a:solidFill>
                <a:latin typeface="Arial"/>
                <a:ea typeface="Arial"/>
                <a:cs typeface="Arial"/>
                <a:sym typeface="Arial"/>
              </a:rPr>
              <a:t>).</a:t>
            </a:r>
            <a:endParaRPr/>
          </a:p>
          <a:p>
            <a:pPr indent="-171450" lvl="0" marL="25527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Outros alunos podem refletir e avaliar as novas ideias, incluindo o uso de rubricas formais; indo além da escuta passiva.</a:t>
            </a:r>
            <a:r>
              <a:rPr lang="en-GB" sz="1200">
                <a:solidFill>
                  <a:schemeClr val="dk1"/>
                </a:solidFill>
                <a:latin typeface="Arimo"/>
                <a:ea typeface="Arimo"/>
                <a:cs typeface="Arimo"/>
                <a:sym typeface="Arimo"/>
              </a:rPr>
              <a:t> </a:t>
            </a:r>
            <a:endParaRPr/>
          </a:p>
          <a:p>
            <a:pPr indent="0" lvl="0" marL="83820" marR="0" rtl="0" algn="l">
              <a:lnSpc>
                <a:spcPct val="100000"/>
              </a:lnSpc>
              <a:spcBef>
                <a:spcPts val="605"/>
              </a:spcBef>
              <a:spcAft>
                <a:spcPts val="0"/>
              </a:spcAft>
              <a:buClr>
                <a:schemeClr val="dk1"/>
              </a:buClr>
              <a:buSzPts val="1200"/>
              <a:buFont typeface="Arial"/>
              <a:buNone/>
            </a:pPr>
            <a:r>
              <a:rPr lang="en-GB" sz="1200">
                <a:solidFill>
                  <a:schemeClr val="dk1"/>
                </a:solidFill>
                <a:latin typeface="Arimo"/>
                <a:ea typeface="Arimo"/>
                <a:cs typeface="Arimo"/>
                <a:sym typeface="Arimo"/>
              </a:rPr>
              <a:t>            </a:t>
            </a:r>
            <a:endParaRPr/>
          </a:p>
          <a:p>
            <a:pPr indent="0" lvl="0" marL="83820" marR="0" rtl="0" algn="l">
              <a:lnSpc>
                <a:spcPct val="100000"/>
              </a:lnSpc>
              <a:spcBef>
                <a:spcPts val="605"/>
              </a:spcBef>
              <a:spcAft>
                <a:spcPts val="0"/>
              </a:spcAft>
              <a:buNone/>
            </a:pPr>
            <a:r>
              <a:rPr lang="en-GB" sz="1200">
                <a:solidFill>
                  <a:schemeClr val="dk1"/>
                </a:solidFill>
                <a:latin typeface="Arimo"/>
                <a:ea typeface="Arimo"/>
                <a:cs typeface="Arimo"/>
                <a:sym typeface="Arimo"/>
              </a:rPr>
              <a:t>            </a:t>
            </a:r>
            <a:r>
              <a:rPr b="1" lang="en-GB" sz="1200" u="sng">
                <a:solidFill>
                  <a:schemeClr val="hlink"/>
                </a:solidFill>
                <a:latin typeface="Arial"/>
                <a:ea typeface="Arial"/>
                <a:cs typeface="Arial"/>
                <a:sym typeface="Arial"/>
                <a:hlinkClick r:id="rId7"/>
              </a:rPr>
              <a:t>Vídeo 15: O Valor do Diálogo em Grupo</a:t>
            </a:r>
            <a:endParaRPr b="1" sz="1200">
              <a:solidFill>
                <a:schemeClr val="dk1"/>
              </a:solidFill>
              <a:latin typeface="Arial"/>
              <a:ea typeface="Arial"/>
              <a:cs typeface="Arial"/>
              <a:sym typeface="Arial"/>
            </a:endParaRPr>
          </a:p>
          <a:p>
            <a:pPr indent="0" lvl="0" marL="83820" marR="235584" rtl="0" algn="l">
              <a:lnSpc>
                <a:spcPct val="120000"/>
              </a:lnSpc>
              <a:spcBef>
                <a:spcPts val="0"/>
              </a:spcBef>
              <a:spcAft>
                <a:spcPts val="0"/>
              </a:spcAft>
              <a:buNone/>
            </a:pPr>
            <a:r>
              <a:rPr lang="en-GB" sz="1200">
                <a:solidFill>
                  <a:schemeClr val="dk1"/>
                </a:solidFill>
                <a:latin typeface="Arimo"/>
                <a:ea typeface="Arimo"/>
                <a:cs typeface="Arimo"/>
                <a:sym typeface="Arimo"/>
              </a:rPr>
              <a:t>		</a:t>
            </a:r>
            <a:endParaRPr sz="1200">
              <a:solidFill>
                <a:schemeClr val="dk1"/>
              </a:solidFill>
              <a:latin typeface="Arimo"/>
              <a:ea typeface="Arimo"/>
              <a:cs typeface="Arimo"/>
              <a:sym typeface="Arimo"/>
            </a:endParaRPr>
          </a:p>
        </p:txBody>
      </p:sp>
      <p:sp>
        <p:nvSpPr>
          <p:cNvPr id="296" name="Google Shape;296;p24"/>
          <p:cNvSpPr txBox="1"/>
          <p:nvPr/>
        </p:nvSpPr>
        <p:spPr>
          <a:xfrm>
            <a:off x="5407202" y="809625"/>
            <a:ext cx="5044898" cy="40386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noAutofit/>
          </a:bodyPr>
          <a:lstStyle/>
          <a:p>
            <a:pPr indent="0" lvl="0" marL="82550" marR="0" rtl="0" algn="just">
              <a:lnSpc>
                <a:spcPct val="100000"/>
              </a:lnSpc>
              <a:spcBef>
                <a:spcPts val="0"/>
              </a:spcBef>
              <a:spcAft>
                <a:spcPts val="0"/>
              </a:spcAft>
              <a:buNone/>
            </a:pPr>
            <a:r>
              <a:rPr b="1" lang="en-GB" sz="1400">
                <a:solidFill>
                  <a:schemeClr val="dk1"/>
                </a:solidFill>
                <a:latin typeface="Arimo"/>
                <a:ea typeface="Arimo"/>
                <a:cs typeface="Arimo"/>
                <a:sym typeface="Arimo"/>
              </a:rPr>
              <a:t>Como Tornar o Trabalho em Grupo Eficaz?</a:t>
            </a:r>
            <a:endParaRPr/>
          </a:p>
          <a:p>
            <a:pPr indent="0" lvl="0" marL="174625" marR="94615" rtl="0" algn="l">
              <a:lnSpc>
                <a:spcPct val="102000"/>
              </a:lnSpc>
              <a:spcBef>
                <a:spcPts val="600"/>
              </a:spcBef>
              <a:spcAft>
                <a:spcPts val="0"/>
              </a:spcAft>
              <a:buNone/>
            </a:pPr>
            <a:r>
              <a:rPr lang="en-GB" sz="1200">
                <a:solidFill>
                  <a:schemeClr val="dk1"/>
                </a:solidFill>
                <a:latin typeface="Arimo"/>
                <a:ea typeface="Arimo"/>
                <a:cs typeface="Arimo"/>
                <a:sym typeface="Arimo"/>
              </a:rPr>
              <a:t>Os aprendizes precisam </a:t>
            </a:r>
            <a:r>
              <a:rPr i="1" lang="en-GB" sz="1200">
                <a:solidFill>
                  <a:schemeClr val="dk1"/>
                </a:solidFill>
                <a:latin typeface="Arimo"/>
                <a:ea typeface="Arimo"/>
                <a:cs typeface="Arimo"/>
                <a:sym typeface="Arimo"/>
              </a:rPr>
              <a:t>aprender</a:t>
            </a:r>
            <a:r>
              <a:rPr lang="en-GB" sz="1200">
                <a:solidFill>
                  <a:schemeClr val="dk1"/>
                </a:solidFill>
                <a:latin typeface="Arimo"/>
                <a:ea typeface="Arimo"/>
                <a:cs typeface="Arimo"/>
                <a:sym typeface="Arimo"/>
              </a:rPr>
              <a:t> a falar e trabalhar eficazmente juntos em grupos; muitas vezes, eles não têm habilidades nesse aspecto. "</a:t>
            </a:r>
            <a:r>
              <a:rPr b="1" lang="en-GB" sz="1200">
                <a:solidFill>
                  <a:schemeClr val="dk1"/>
                </a:solidFill>
                <a:latin typeface="Arimo"/>
                <a:ea typeface="Arimo"/>
                <a:cs typeface="Arimo"/>
                <a:sym typeface="Arimo"/>
              </a:rPr>
              <a:t>Regras básicas</a:t>
            </a:r>
            <a:r>
              <a:rPr lang="en-GB" sz="1200">
                <a:solidFill>
                  <a:schemeClr val="dk1"/>
                </a:solidFill>
                <a:latin typeface="Arimo"/>
                <a:ea typeface="Arimo"/>
                <a:cs typeface="Arimo"/>
                <a:sym typeface="Arimo"/>
              </a:rPr>
              <a:t>" (introduzidas anteriormente) e </a:t>
            </a:r>
            <a:r>
              <a:rPr b="1" lang="en-GB" sz="1200">
                <a:solidFill>
                  <a:schemeClr val="dk1"/>
                </a:solidFill>
                <a:latin typeface="Arimo"/>
                <a:ea typeface="Arimo"/>
                <a:cs typeface="Arimo"/>
                <a:sym typeface="Arimo"/>
              </a:rPr>
              <a:t>estruturas de frases</a:t>
            </a:r>
            <a:r>
              <a:rPr lang="en-GB" sz="1200">
                <a:solidFill>
                  <a:schemeClr val="dk1"/>
                </a:solidFill>
                <a:latin typeface="Arimo"/>
                <a:ea typeface="Arimo"/>
                <a:cs typeface="Arimo"/>
                <a:sym typeface="Arimo"/>
              </a:rPr>
              <a:t> podem fazer com que os aprendizes adquiram o hábito de ouvir, fazer referência aos outros, expressar concordância e desafiar respeitosamente, dando razões.</a:t>
            </a:r>
            <a:endParaRPr sz="1200">
              <a:solidFill>
                <a:schemeClr val="dk1"/>
              </a:solidFill>
              <a:latin typeface="Arimo"/>
              <a:ea typeface="Arimo"/>
              <a:cs typeface="Arimo"/>
              <a:sym typeface="Arimo"/>
            </a:endParaRPr>
          </a:p>
          <a:p>
            <a:pPr indent="0" lvl="0" marL="174625" marR="94615" rtl="0" algn="l">
              <a:lnSpc>
                <a:spcPct val="102000"/>
              </a:lnSpc>
              <a:spcBef>
                <a:spcPts val="50"/>
              </a:spcBef>
              <a:spcAft>
                <a:spcPts val="0"/>
              </a:spcAft>
              <a:buNone/>
            </a:pPr>
            <a:r>
              <a:t/>
            </a:r>
            <a:endParaRPr sz="1200">
              <a:solidFill>
                <a:schemeClr val="dk1"/>
              </a:solidFill>
              <a:latin typeface="Arimo"/>
              <a:ea typeface="Arimo"/>
              <a:cs typeface="Arimo"/>
              <a:sym typeface="Arimo"/>
            </a:endParaRPr>
          </a:p>
          <a:p>
            <a:pPr indent="0" lvl="0" marL="174625" marR="95250" rtl="0" algn="l">
              <a:lnSpc>
                <a:spcPct val="102000"/>
              </a:lnSpc>
              <a:spcBef>
                <a:spcPts val="50"/>
              </a:spcBef>
              <a:spcAft>
                <a:spcPts val="0"/>
              </a:spcAft>
              <a:buNone/>
            </a:pPr>
            <a:r>
              <a:rPr lang="en-GB" sz="1200">
                <a:solidFill>
                  <a:schemeClr val="dk1"/>
                </a:solidFill>
                <a:latin typeface="Arimo"/>
                <a:ea typeface="Arimo"/>
                <a:cs typeface="Arimo"/>
                <a:sym typeface="Arimo"/>
              </a:rPr>
              <a:t>O apoio ao diálogo no qual os alunos </a:t>
            </a:r>
            <a:r>
              <a:rPr b="1" lang="en-GB" sz="1200">
                <a:solidFill>
                  <a:schemeClr val="dk1"/>
                </a:solidFill>
                <a:latin typeface="Arimo"/>
                <a:ea typeface="Arimo"/>
                <a:cs typeface="Arimo"/>
                <a:sym typeface="Arimo"/>
              </a:rPr>
              <a:t>se envolvem com as ideias uns dos outros </a:t>
            </a:r>
            <a:r>
              <a:rPr lang="en-GB" sz="1200">
                <a:solidFill>
                  <a:schemeClr val="dk1"/>
                </a:solidFill>
                <a:latin typeface="Arimo"/>
                <a:ea typeface="Arimo"/>
                <a:cs typeface="Arimo"/>
                <a:sym typeface="Arimo"/>
              </a:rPr>
              <a:t>precisa ser integrado no design das atividades, por exemplo, exigindo que os alunos trabalhem juntos para terem sucesso e visando estimular o debate fundamentado. </a:t>
            </a:r>
            <a:r>
              <a:rPr b="1" lang="en-GB" sz="1200">
                <a:solidFill>
                  <a:schemeClr val="dk1"/>
                </a:solidFill>
                <a:latin typeface="Arimo"/>
                <a:ea typeface="Arimo"/>
                <a:cs typeface="Arimo"/>
                <a:sym typeface="Arimo"/>
              </a:rPr>
              <a:t>Pontos de discussão </a:t>
            </a:r>
            <a:r>
              <a:rPr lang="en-GB" sz="1200">
                <a:solidFill>
                  <a:schemeClr val="dk1"/>
                </a:solidFill>
                <a:latin typeface="Arimo"/>
                <a:ea typeface="Arimo"/>
                <a:cs typeface="Arimo"/>
                <a:sym typeface="Arimo"/>
              </a:rPr>
              <a:t>são uma ótima atividade para isso - veja a caixa abaixo.</a:t>
            </a:r>
            <a:endParaRPr sz="1200">
              <a:solidFill>
                <a:schemeClr val="dk1"/>
              </a:solidFill>
              <a:latin typeface="Arimo"/>
              <a:ea typeface="Arimo"/>
              <a:cs typeface="Arimo"/>
              <a:sym typeface="Arimo"/>
            </a:endParaRPr>
          </a:p>
          <a:p>
            <a:pPr indent="0" lvl="0" marL="174625" marR="95250" rtl="0" algn="l">
              <a:lnSpc>
                <a:spcPct val="102000"/>
              </a:lnSpc>
              <a:spcBef>
                <a:spcPts val="50"/>
              </a:spcBef>
              <a:spcAft>
                <a:spcPts val="0"/>
              </a:spcAft>
              <a:buNone/>
            </a:pPr>
            <a:r>
              <a:t/>
            </a:r>
            <a:endParaRPr sz="1200">
              <a:solidFill>
                <a:schemeClr val="dk1"/>
              </a:solidFill>
              <a:latin typeface="Arimo"/>
              <a:ea typeface="Arimo"/>
              <a:cs typeface="Arimo"/>
              <a:sym typeface="Arimo"/>
            </a:endParaRPr>
          </a:p>
          <a:p>
            <a:pPr indent="0" lvl="0" marL="174625" marR="0" rtl="0" algn="l">
              <a:lnSpc>
                <a:spcPct val="102000"/>
              </a:lnSpc>
              <a:spcBef>
                <a:spcPts val="50"/>
              </a:spcBef>
              <a:spcAft>
                <a:spcPts val="0"/>
              </a:spcAft>
              <a:buNone/>
            </a:pPr>
            <a:r>
              <a:rPr b="1" lang="en-GB" sz="1200">
                <a:solidFill>
                  <a:schemeClr val="dk1"/>
                </a:solidFill>
                <a:latin typeface="Arimo"/>
                <a:ea typeface="Arimo"/>
                <a:cs typeface="Arimo"/>
                <a:sym typeface="Arimo"/>
              </a:rPr>
              <a:t>Como você pode saber se o trabalho em grupo está apoiando a aprendizagem?</a:t>
            </a:r>
            <a:r>
              <a:rPr lang="en-GB" sz="1200">
                <a:solidFill>
                  <a:schemeClr val="dk1"/>
                </a:solidFill>
                <a:latin typeface="Arimo"/>
                <a:ea typeface="Arimo"/>
                <a:cs typeface="Arimo"/>
                <a:sym typeface="Arimo"/>
              </a:rPr>
              <a:t> A Ferramenta 2G fornece uma escala de classificação para a qualidade do trabalho em grupo; existem versões para observar alunos mais jovens e mais velhos, e uma para a autoavaliação dos alunos. Pontuações altas nessas escalas estão fortemente relacionadas com os resultados de aprendizagem (por exemplo, </a:t>
            </a:r>
            <a:r>
              <a:rPr lang="en-GB" sz="1200" u="sng">
                <a:solidFill>
                  <a:schemeClr val="hlink"/>
                </a:solidFill>
                <a:latin typeface="Arimo"/>
                <a:ea typeface="Arimo"/>
                <a:cs typeface="Arimo"/>
                <a:sym typeface="Arimo"/>
                <a:hlinkClick r:id="rId8"/>
              </a:rPr>
              <a:t>Howe et al., 2019</a:t>
            </a:r>
            <a:r>
              <a:rPr lang="en-GB" sz="1200">
                <a:solidFill>
                  <a:schemeClr val="dk1"/>
                </a:solidFill>
                <a:latin typeface="Arimo"/>
                <a:ea typeface="Arimo"/>
                <a:cs typeface="Arimo"/>
                <a:sym typeface="Arimo"/>
              </a:rPr>
              <a:t>).</a:t>
            </a:r>
            <a:endParaRPr/>
          </a:p>
        </p:txBody>
      </p:sp>
      <p:sp>
        <p:nvSpPr>
          <p:cNvPr id="297" name="Google Shape;297;p24"/>
          <p:cNvSpPr txBox="1"/>
          <p:nvPr/>
        </p:nvSpPr>
        <p:spPr>
          <a:xfrm>
            <a:off x="5461635" y="4924425"/>
            <a:ext cx="4990465" cy="233717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3820" marR="0" rtl="0" algn="l">
              <a:lnSpc>
                <a:spcPct val="100000"/>
              </a:lnSpc>
              <a:spcBef>
                <a:spcPts val="0"/>
              </a:spcBef>
              <a:spcAft>
                <a:spcPts val="0"/>
              </a:spcAft>
              <a:buNone/>
            </a:pPr>
            <a:r>
              <a:rPr b="1" lang="en-GB" sz="1400">
                <a:solidFill>
                  <a:schemeClr val="dk1"/>
                </a:solidFill>
                <a:latin typeface="Arial"/>
                <a:ea typeface="Arial"/>
                <a:cs typeface="Arial"/>
                <a:sym typeface="Arial"/>
              </a:rPr>
              <a:t>O que são pontos de discussão?</a:t>
            </a:r>
            <a:endParaRPr/>
          </a:p>
          <a:p>
            <a:pPr indent="-95250" lvl="0" marL="177800" marR="0" rtl="0" algn="l">
              <a:lnSpc>
                <a:spcPct val="100000"/>
              </a:lnSpc>
              <a:spcBef>
                <a:spcPts val="585"/>
              </a:spcBef>
              <a:spcAft>
                <a:spcPts val="0"/>
              </a:spcAft>
              <a:buClr>
                <a:schemeClr val="dk1"/>
              </a:buClr>
              <a:buSzPts val="1200"/>
              <a:buFont typeface="Arial"/>
              <a:buChar char="•"/>
            </a:pPr>
            <a:r>
              <a:rPr b="1" lang="en-GB" sz="1200">
                <a:solidFill>
                  <a:schemeClr val="dk1"/>
                </a:solidFill>
                <a:latin typeface="Arimo"/>
                <a:ea typeface="Arimo"/>
                <a:cs typeface="Arimo"/>
                <a:sym typeface="Arimo"/>
              </a:rPr>
              <a:t>Declarações</a:t>
            </a:r>
            <a:r>
              <a:rPr lang="en-GB" sz="1200">
                <a:solidFill>
                  <a:schemeClr val="dk1"/>
                </a:solidFill>
                <a:latin typeface="Arimo"/>
                <a:ea typeface="Arimo"/>
                <a:cs typeface="Arimo"/>
                <a:sym typeface="Arimo"/>
              </a:rPr>
              <a:t> - não perguntas - com as quais os alunos são solicitados a concordar/discordar (respeitosamente) durante a discussão.</a:t>
            </a:r>
            <a:endParaRPr sz="1200">
              <a:solidFill>
                <a:schemeClr val="dk1"/>
              </a:solidFill>
              <a:latin typeface="Arimo"/>
              <a:ea typeface="Arimo"/>
              <a:cs typeface="Arimo"/>
              <a:sym typeface="Arimo"/>
            </a:endParaRPr>
          </a:p>
          <a:p>
            <a:pPr indent="-95250" lvl="0" marL="177800" marR="0" rtl="0" algn="l">
              <a:lnSpc>
                <a:spcPct val="100000"/>
              </a:lnSpc>
              <a:spcBef>
                <a:spcPts val="585"/>
              </a:spcBef>
              <a:spcAft>
                <a:spcPts val="0"/>
              </a:spcAft>
              <a:buClr>
                <a:schemeClr val="dk1"/>
              </a:buClr>
              <a:buSzPts val="1200"/>
              <a:buFont typeface="Arial"/>
              <a:buChar char="•"/>
            </a:pPr>
            <a:r>
              <a:rPr lang="en-GB" sz="1200">
                <a:solidFill>
                  <a:schemeClr val="dk1"/>
                </a:solidFill>
                <a:latin typeface="Arimo"/>
                <a:ea typeface="Arimo"/>
                <a:cs typeface="Arimo"/>
                <a:sym typeface="Arimo"/>
              </a:rPr>
              <a:t>Provocativos, curiosos, interessantes, verdadeiros, falsos. </a:t>
            </a:r>
            <a:endParaRPr sz="1200">
              <a:solidFill>
                <a:schemeClr val="dk1"/>
              </a:solidFill>
              <a:latin typeface="Arimo"/>
              <a:ea typeface="Arimo"/>
              <a:cs typeface="Arimo"/>
              <a:sym typeface="Arimo"/>
            </a:endParaRPr>
          </a:p>
          <a:p>
            <a:pPr indent="-95250" lvl="0" marL="177800" marR="0" rtl="0" algn="l">
              <a:lnSpc>
                <a:spcPct val="100000"/>
              </a:lnSpc>
              <a:spcBef>
                <a:spcPts val="585"/>
              </a:spcBef>
              <a:spcAft>
                <a:spcPts val="0"/>
              </a:spcAft>
              <a:buClr>
                <a:schemeClr val="dk1"/>
              </a:buClr>
              <a:buSzPts val="1200"/>
              <a:buFont typeface="Arial"/>
              <a:buChar char="•"/>
            </a:pPr>
            <a:r>
              <a:rPr lang="en-GB" sz="1200">
                <a:solidFill>
                  <a:schemeClr val="dk1"/>
                </a:solidFill>
                <a:latin typeface="Arimo"/>
                <a:ea typeface="Arimo"/>
                <a:cs typeface="Arimo"/>
                <a:sym typeface="Arimo"/>
              </a:rPr>
              <a:t>Podem ser usados para gerar respostas factuais ou imaginativas.</a:t>
            </a:r>
            <a:endParaRPr sz="1200">
              <a:solidFill>
                <a:schemeClr val="dk1"/>
              </a:solidFill>
              <a:latin typeface="Arimo"/>
              <a:ea typeface="Arimo"/>
              <a:cs typeface="Arimo"/>
              <a:sym typeface="Arimo"/>
            </a:endParaRPr>
          </a:p>
          <a:p>
            <a:pPr indent="-95250" lvl="0" marL="177800" marR="0" rtl="0" algn="l">
              <a:lnSpc>
                <a:spcPct val="100000"/>
              </a:lnSpc>
              <a:spcBef>
                <a:spcPts val="585"/>
              </a:spcBef>
              <a:spcAft>
                <a:spcPts val="0"/>
              </a:spcAft>
              <a:buClr>
                <a:schemeClr val="dk1"/>
              </a:buClr>
              <a:buSzPts val="1200"/>
              <a:buFont typeface="Arial"/>
              <a:buChar char="•"/>
            </a:pPr>
            <a:r>
              <a:rPr lang="en-GB" sz="1200">
                <a:solidFill>
                  <a:schemeClr val="dk1"/>
                </a:solidFill>
                <a:latin typeface="Arimo"/>
                <a:ea typeface="Arimo"/>
                <a:cs typeface="Arimo"/>
                <a:sym typeface="Arimo"/>
              </a:rPr>
              <a:t> Assim como as regras básicas, podem ser usados no trabalho em grupo ou em discussões em toda a classe.</a:t>
            </a:r>
            <a:endParaRPr sz="1200">
              <a:solidFill>
                <a:schemeClr val="dk1"/>
              </a:solidFill>
              <a:latin typeface="Arimo"/>
              <a:ea typeface="Arimo"/>
              <a:cs typeface="Arimo"/>
              <a:sym typeface="Arimo"/>
            </a:endParaRPr>
          </a:p>
          <a:p>
            <a:pPr indent="-19050" lvl="0" marL="177800" marR="0" rtl="0" algn="l">
              <a:lnSpc>
                <a:spcPct val="100000"/>
              </a:lnSpc>
              <a:spcBef>
                <a:spcPts val="585"/>
              </a:spcBef>
              <a:spcAft>
                <a:spcPts val="0"/>
              </a:spcAft>
              <a:buClr>
                <a:schemeClr val="dk1"/>
              </a:buClr>
              <a:buSzPts val="1200"/>
              <a:buFont typeface="Arial"/>
              <a:buNone/>
            </a:pPr>
            <a:r>
              <a:t/>
            </a:r>
            <a:endParaRPr sz="1200">
              <a:solidFill>
                <a:schemeClr val="dk1"/>
              </a:solidFill>
              <a:latin typeface="Arimo"/>
              <a:ea typeface="Arimo"/>
              <a:cs typeface="Arimo"/>
              <a:sym typeface="Arimo"/>
            </a:endParaRPr>
          </a:p>
          <a:p>
            <a:pPr indent="0" lvl="0" marL="484505" marR="0" rtl="0" algn="l">
              <a:lnSpc>
                <a:spcPct val="100000"/>
              </a:lnSpc>
              <a:spcBef>
                <a:spcPts val="0"/>
              </a:spcBef>
              <a:spcAft>
                <a:spcPts val="0"/>
              </a:spcAft>
              <a:buNone/>
            </a:pPr>
            <a:r>
              <a:rPr b="1" lang="en-GB" sz="1200" u="sng">
                <a:solidFill>
                  <a:schemeClr val="hlink"/>
                </a:solidFill>
                <a:latin typeface="Arial"/>
                <a:ea typeface="Arial"/>
                <a:cs typeface="Arial"/>
                <a:sym typeface="Arial"/>
                <a:hlinkClick r:id="rId9"/>
              </a:rPr>
              <a:t>Vídeo 4: Dicas Práticas para Apoiar o Diálogo em Sala de Aula: Pontos de Discussão</a:t>
            </a:r>
            <a:endParaRPr b="1" sz="1200" u="sng">
              <a:solidFill>
                <a:srgbClr val="0000FF"/>
              </a:solidFill>
              <a:latin typeface="Arial"/>
              <a:ea typeface="Arial"/>
              <a:cs typeface="Arial"/>
              <a:sym typeface="Arial"/>
            </a:endParaRPr>
          </a:p>
        </p:txBody>
      </p:sp>
      <p:sp>
        <p:nvSpPr>
          <p:cNvPr id="298" name="Google Shape;298;p24"/>
          <p:cNvSpPr/>
          <p:nvPr/>
        </p:nvSpPr>
        <p:spPr>
          <a:xfrm>
            <a:off x="5499100" y="6771011"/>
            <a:ext cx="439414" cy="43941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24"/>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en-GB" sz="1000">
                <a:solidFill>
                  <a:schemeClr val="dk1"/>
                </a:solidFill>
                <a:latin typeface="Arial"/>
                <a:ea typeface="Arial"/>
                <a:cs typeface="Arial"/>
                <a:sym typeface="Arial"/>
              </a:rPr>
              <a:t>8</a:t>
            </a:r>
            <a:endParaRPr sz="1000">
              <a:solidFill>
                <a:schemeClr val="dk1"/>
              </a:solidFill>
              <a:latin typeface="Arial"/>
              <a:ea typeface="Arial"/>
              <a:cs typeface="Arial"/>
              <a:sym typeface="Arial"/>
            </a:endParaRPr>
          </a:p>
        </p:txBody>
      </p:sp>
      <p:sp>
        <p:nvSpPr>
          <p:cNvPr id="300" name="Google Shape;300;p24"/>
          <p:cNvSpPr/>
          <p:nvPr/>
        </p:nvSpPr>
        <p:spPr>
          <a:xfrm>
            <a:off x="622300" y="4238625"/>
            <a:ext cx="439414" cy="43941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5" name="Shape 305"/>
        <p:cNvGrpSpPr/>
        <p:nvPr/>
      </p:nvGrpSpPr>
      <p:grpSpPr>
        <a:xfrm>
          <a:off x="0" y="0"/>
          <a:ext cx="0" cy="0"/>
          <a:chOff x="0" y="0"/>
          <a:chExt cx="0" cy="0"/>
        </a:xfrm>
      </p:grpSpPr>
      <p:graphicFrame>
        <p:nvGraphicFramePr>
          <p:cNvPr id="306" name="Google Shape;306;p25"/>
          <p:cNvGraphicFramePr/>
          <p:nvPr/>
        </p:nvGraphicFramePr>
        <p:xfrm>
          <a:off x="420504" y="4224408"/>
          <a:ext cx="3000000" cy="3000000"/>
        </p:xfrm>
        <a:graphic>
          <a:graphicData uri="http://schemas.openxmlformats.org/drawingml/2006/table">
            <a:tbl>
              <a:tblPr bandRow="1" firstRow="1">
                <a:noFill/>
                <a:tableStyleId>{0919AA0F-70C5-4B34-8BEA-8F2486CE7996}</a:tableStyleId>
              </a:tblPr>
              <a:tblGrid>
                <a:gridCol w="1347225"/>
                <a:gridCol w="3901450"/>
                <a:gridCol w="4498850"/>
              </a:tblGrid>
              <a:tr h="819900">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550" marR="0" rtl="0" algn="l">
                        <a:lnSpc>
                          <a:spcPct val="121000"/>
                        </a:lnSpc>
                        <a:spcBef>
                          <a:spcPts val="0"/>
                        </a:spcBef>
                        <a:spcAft>
                          <a:spcPts val="0"/>
                        </a:spcAft>
                        <a:buNone/>
                      </a:pPr>
                      <a:r>
                        <a:rPr b="1" lang="en-GB" sz="1200">
                          <a:latin typeface="Arimo"/>
                          <a:ea typeface="Arimo"/>
                          <a:cs typeface="Arimo"/>
                          <a:sym typeface="Arimo"/>
                        </a:rPr>
                        <a:t>Alunos mais jovens</a:t>
                      </a:r>
                      <a:r>
                        <a:rPr lang="en-GB" sz="1200">
                          <a:latin typeface="Arimo"/>
                          <a:ea typeface="Arimo"/>
                          <a:cs typeface="Arimo"/>
                          <a:sym typeface="Arimo"/>
                        </a:rPr>
                        <a:t>: você pode ouvir uma linguagem mais simples, e a construção ou desafios podem ser expressos por meio dessas frases:</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550" marR="43180" rtl="0" algn="l">
                        <a:lnSpc>
                          <a:spcPct val="121000"/>
                        </a:lnSpc>
                        <a:spcBef>
                          <a:spcPts val="0"/>
                        </a:spcBef>
                        <a:spcAft>
                          <a:spcPts val="0"/>
                        </a:spcAft>
                        <a:buNone/>
                      </a:pPr>
                      <a:r>
                        <a:rPr b="1" lang="en-GB" sz="1200">
                          <a:latin typeface="Arimo"/>
                          <a:ea typeface="Arimo"/>
                          <a:cs typeface="Arimo"/>
                          <a:sym typeface="Arimo"/>
                        </a:rPr>
                        <a:t>Alunos mais velhos</a:t>
                      </a:r>
                      <a:r>
                        <a:rPr lang="en-GB" sz="1200">
                          <a:latin typeface="Arimo"/>
                          <a:ea typeface="Arimo"/>
                          <a:cs typeface="Arimo"/>
                          <a:sym typeface="Arimo"/>
                        </a:rPr>
                        <a:t>: você pode ouvir inícios de frases mais formais ou uma linguagem mais sofisticada</a:t>
                      </a:r>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r>
              <a:tr h="603500">
                <a:tc>
                  <a:txBody>
                    <a:bodyPr/>
                    <a:lstStyle/>
                    <a:p>
                      <a:pPr indent="0" lvl="0" marL="29844" marR="0" rtl="0" algn="l">
                        <a:lnSpc>
                          <a:spcPct val="100000"/>
                        </a:lnSpc>
                        <a:spcBef>
                          <a:spcPts val="0"/>
                        </a:spcBef>
                        <a:spcAft>
                          <a:spcPts val="0"/>
                        </a:spcAft>
                        <a:buNone/>
                      </a:pPr>
                      <a:r>
                        <a:rPr lang="en-GB" sz="1200">
                          <a:latin typeface="Arimo"/>
                          <a:ea typeface="Arimo"/>
                          <a:cs typeface="Arimo"/>
                          <a:sym typeface="Arimo"/>
                        </a:rPr>
                        <a:t>Ampliar Ideias</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29844" marR="0" rtl="0" algn="l">
                        <a:lnSpc>
                          <a:spcPct val="100000"/>
                        </a:lnSpc>
                        <a:spcBef>
                          <a:spcPts val="0"/>
                        </a:spcBef>
                        <a:spcAft>
                          <a:spcPts val="0"/>
                        </a:spcAft>
                        <a:buNone/>
                      </a:pPr>
                      <a:r>
                        <a:rPr lang="en-GB" sz="1200">
                          <a:latin typeface="Arimo"/>
                          <a:ea typeface="Arimo"/>
                          <a:cs typeface="Arimo"/>
                          <a:sym typeface="Arimo"/>
                        </a:rPr>
                        <a:t>‘E então..."; "Então..."; "Ah, sim...</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30480" marR="220345" rtl="0" algn="l">
                        <a:lnSpc>
                          <a:spcPct val="145833"/>
                        </a:lnSpc>
                        <a:spcBef>
                          <a:spcPts val="0"/>
                        </a:spcBef>
                        <a:spcAft>
                          <a:spcPts val="0"/>
                        </a:spcAft>
                        <a:buNone/>
                      </a:pPr>
                      <a:r>
                        <a:rPr lang="en-GB" sz="1200">
                          <a:latin typeface="Arimo"/>
                          <a:ea typeface="Arimo"/>
                          <a:cs typeface="Arimo"/>
                          <a:sym typeface="Arimo"/>
                        </a:rPr>
                        <a:t>‘Concordo que...'; 'Isso é um bom ponto'; 'Começamos pensando..., e então...</a:t>
                      </a:r>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r>
              <a:tr h="606550">
                <a:tc>
                  <a:txBody>
                    <a:bodyPr/>
                    <a:lstStyle/>
                    <a:p>
                      <a:pPr indent="0" lvl="0" marL="29844" marR="0" rtl="0" algn="l">
                        <a:lnSpc>
                          <a:spcPct val="100000"/>
                        </a:lnSpc>
                        <a:spcBef>
                          <a:spcPts val="0"/>
                        </a:spcBef>
                        <a:spcAft>
                          <a:spcPts val="0"/>
                        </a:spcAft>
                        <a:buNone/>
                      </a:pPr>
                      <a:r>
                        <a:rPr lang="en-GB" sz="1200">
                          <a:latin typeface="Arimo"/>
                          <a:ea typeface="Arimo"/>
                          <a:cs typeface="Arimo"/>
                          <a:sym typeface="Arimo"/>
                        </a:rPr>
                        <a:t>Desafiar</a:t>
                      </a:r>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29844" marR="0" rtl="0" algn="l">
                        <a:lnSpc>
                          <a:spcPct val="100000"/>
                        </a:lnSpc>
                        <a:spcBef>
                          <a:spcPts val="0"/>
                        </a:spcBef>
                        <a:spcAft>
                          <a:spcPts val="0"/>
                        </a:spcAft>
                        <a:buNone/>
                      </a:pPr>
                      <a:r>
                        <a:rPr lang="en-GB" sz="1200">
                          <a:latin typeface="Arimo"/>
                          <a:ea typeface="Arimo"/>
                          <a:cs typeface="Arimo"/>
                          <a:sym typeface="Arimo"/>
                        </a:rPr>
                        <a:t>‘Não!’; ’Mas…’; ‘Pode ser que…’;</a:t>
                      </a:r>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30480" marR="426085" rtl="0" algn="l">
                        <a:lnSpc>
                          <a:spcPct val="144166"/>
                        </a:lnSpc>
                        <a:spcBef>
                          <a:spcPts val="0"/>
                        </a:spcBef>
                        <a:spcAft>
                          <a:spcPts val="0"/>
                        </a:spcAft>
                        <a:buNone/>
                      </a:pPr>
                      <a:r>
                        <a:rPr lang="en-GB" sz="1200">
                          <a:latin typeface="Arimo"/>
                          <a:ea typeface="Arimo"/>
                          <a:cs typeface="Arimo"/>
                          <a:sym typeface="Arimo"/>
                        </a:rPr>
                        <a:t>‘Discordo que...'; 'Isso não parece certo'; 'Isso não é possível, porque...'; 'Acho que está meio certo'; 'Isso não é possível'</a:t>
                      </a:r>
                      <a:endParaRPr/>
                    </a:p>
                  </a:txBody>
                  <a:tcPr marT="101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r>
              <a:tr h="573025">
                <a:tc>
                  <a:txBody>
                    <a:bodyPr/>
                    <a:lstStyle/>
                    <a:p>
                      <a:pPr indent="0" lvl="0" marL="29844" marR="0" rtl="0" algn="l">
                        <a:lnSpc>
                          <a:spcPct val="100000"/>
                        </a:lnSpc>
                        <a:spcBef>
                          <a:spcPts val="0"/>
                        </a:spcBef>
                        <a:spcAft>
                          <a:spcPts val="0"/>
                        </a:spcAft>
                        <a:buNone/>
                      </a:pPr>
                      <a:r>
                        <a:rPr lang="en-GB" sz="1200">
                          <a:latin typeface="Arimo"/>
                          <a:ea typeface="Arimo"/>
                          <a:cs typeface="Arimo"/>
                          <a:sym typeface="Arimo"/>
                        </a:rPr>
                        <a:t>Justificação</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29844" marR="0" rtl="0" algn="l">
                        <a:lnSpc>
                          <a:spcPct val="100000"/>
                        </a:lnSpc>
                        <a:spcBef>
                          <a:spcPts val="0"/>
                        </a:spcBef>
                        <a:spcAft>
                          <a:spcPts val="0"/>
                        </a:spcAft>
                        <a:buNone/>
                      </a:pPr>
                      <a:r>
                        <a:rPr lang="en-GB" sz="1200">
                          <a:latin typeface="Arimo"/>
                          <a:ea typeface="Arimo"/>
                          <a:cs typeface="Arimo"/>
                          <a:sym typeface="Arimo"/>
                        </a:rPr>
                        <a:t>‘Porque…’ </a:t>
                      </a:r>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r>
            </a:tbl>
          </a:graphicData>
        </a:graphic>
      </p:graphicFrame>
      <p:sp>
        <p:nvSpPr>
          <p:cNvPr id="307" name="Google Shape;307;p25"/>
          <p:cNvSpPr txBox="1"/>
          <p:nvPr/>
        </p:nvSpPr>
        <p:spPr>
          <a:xfrm>
            <a:off x="3189036" y="411004"/>
            <a:ext cx="3378193"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Diálogo em contextos diferentes </a:t>
            </a:r>
            <a:endParaRPr/>
          </a:p>
        </p:txBody>
      </p:sp>
      <p:sp>
        <p:nvSpPr>
          <p:cNvPr id="308" name="Google Shape;308;p25"/>
          <p:cNvSpPr txBox="1"/>
          <p:nvPr/>
        </p:nvSpPr>
        <p:spPr>
          <a:xfrm>
            <a:off x="419734" y="826956"/>
            <a:ext cx="4926507" cy="163987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6520" rtl="0" algn="just">
              <a:lnSpc>
                <a:spcPct val="121000"/>
              </a:lnSpc>
              <a:spcBef>
                <a:spcPts val="0"/>
              </a:spcBef>
              <a:spcAft>
                <a:spcPts val="0"/>
              </a:spcAft>
              <a:buNone/>
            </a:pPr>
            <a:r>
              <a:rPr lang="en-GB" sz="1200">
                <a:solidFill>
                  <a:schemeClr val="dk1"/>
                </a:solidFill>
                <a:latin typeface="Arimo"/>
                <a:ea typeface="Arimo"/>
                <a:cs typeface="Arimo"/>
                <a:sym typeface="Arimo"/>
              </a:rPr>
              <a:t>Diálogo Educacional pode ser praticado com diversos grupos de aprendizes, em grupos de todas as idades e em várias disciplinas e conteúdos. Por isso, o toolkit T-SEDA foi projetado para ser versátil e adaptável, e já foi utilizado por profissionais em contextos variados. </a:t>
            </a:r>
            <a:endParaRPr/>
          </a:p>
          <a:p>
            <a:pPr indent="0" lvl="0" marL="81915" marR="96520" rtl="0" algn="just">
              <a:lnSpc>
                <a:spcPct val="121000"/>
              </a:lnSpc>
              <a:spcBef>
                <a:spcPts val="290"/>
              </a:spcBef>
              <a:spcAft>
                <a:spcPts val="0"/>
              </a:spcAft>
              <a:buNone/>
            </a:pPr>
            <a:r>
              <a:rPr lang="en-GB" sz="1200">
                <a:solidFill>
                  <a:schemeClr val="dk1"/>
                </a:solidFill>
                <a:latin typeface="Arimo"/>
                <a:ea typeface="Arimo"/>
                <a:cs typeface="Arimo"/>
                <a:sym typeface="Arimo"/>
              </a:rPr>
              <a:t>          </a:t>
            </a:r>
            <a:r>
              <a:rPr b="1" lang="en-GB" sz="1200" u="sng">
                <a:solidFill>
                  <a:schemeClr val="hlink"/>
                </a:solidFill>
                <a:latin typeface="Arimo"/>
                <a:ea typeface="Arimo"/>
                <a:cs typeface="Arimo"/>
                <a:sym typeface="Arimo"/>
                <a:hlinkClick r:id="rId3"/>
              </a:rPr>
              <a:t>Vídeo 9: O Impacto da Investigação T-SEDA</a:t>
            </a:r>
            <a:r>
              <a:rPr lang="en-GB" sz="1200" u="sng">
                <a:solidFill>
                  <a:schemeClr val="hlink"/>
                </a:solidFill>
                <a:latin typeface="Arimo"/>
                <a:ea typeface="Arimo"/>
                <a:cs typeface="Arimo"/>
                <a:sym typeface="Arimo"/>
                <a:hlinkClick r:id="rId4"/>
              </a:rPr>
              <a:t> </a:t>
            </a:r>
            <a:r>
              <a:rPr lang="en-GB" sz="1200">
                <a:solidFill>
                  <a:schemeClr val="dk1"/>
                </a:solidFill>
                <a:latin typeface="Arimo"/>
                <a:ea typeface="Arimo"/>
                <a:cs typeface="Arimo"/>
                <a:sym typeface="Arimo"/>
              </a:rPr>
              <a:t>As próximas páginas vão ajudá-lo a pensar sobre o diálogo em seu contexto: dê uma olhada nas páginas relevantes para você.</a:t>
            </a:r>
            <a:endParaRPr/>
          </a:p>
        </p:txBody>
      </p:sp>
      <p:sp>
        <p:nvSpPr>
          <p:cNvPr id="309" name="Google Shape;309;p25"/>
          <p:cNvSpPr txBox="1"/>
          <p:nvPr/>
        </p:nvSpPr>
        <p:spPr>
          <a:xfrm>
            <a:off x="436124" y="2707640"/>
            <a:ext cx="4723130" cy="1149985"/>
          </a:xfrm>
          <a:prstGeom prst="rect">
            <a:avLst/>
          </a:prstGeom>
          <a:solidFill>
            <a:srgbClr val="D9F1F6"/>
          </a:solidFill>
          <a:ln>
            <a:noFill/>
          </a:ln>
        </p:spPr>
        <p:txBody>
          <a:bodyPr anchorCtr="0" anchor="t" bIns="0" lIns="0" spcFirstLastPara="1" rIns="0" wrap="square" tIns="34275">
            <a:spAutoFit/>
          </a:bodyPr>
          <a:lstStyle/>
          <a:p>
            <a:pPr indent="0" lvl="0" marL="78740" marR="168275" rtl="0" algn="l">
              <a:lnSpc>
                <a:spcPct val="121000"/>
              </a:lnSpc>
              <a:spcBef>
                <a:spcPts val="0"/>
              </a:spcBef>
              <a:spcAft>
                <a:spcPts val="0"/>
              </a:spcAft>
              <a:buNone/>
            </a:pPr>
            <a:r>
              <a:rPr lang="en-GB" sz="1200">
                <a:solidFill>
                  <a:schemeClr val="dk1"/>
                </a:solidFill>
                <a:latin typeface="Arimo"/>
                <a:ea typeface="Arimo"/>
                <a:cs typeface="Arimo"/>
                <a:sym typeface="Arimo"/>
              </a:rPr>
              <a:t>Ponto de Reflexão: Dê uma olhada nos códigos de diálogo na Parte B, junto com os exemplos do que você poderia ouvir, e observe os exemplos abaixo. Como você acha que os alunos em seu contexto expressariam os diferentes códigos de diálogo? O que você esperaria ouvir em sua sala de aula?</a:t>
            </a:r>
            <a:endParaRPr/>
          </a:p>
        </p:txBody>
      </p:sp>
      <p:sp>
        <p:nvSpPr>
          <p:cNvPr id="310" name="Google Shape;310;p25"/>
          <p:cNvSpPr/>
          <p:nvPr/>
        </p:nvSpPr>
        <p:spPr>
          <a:xfrm>
            <a:off x="6198755" y="943115"/>
            <a:ext cx="3378193" cy="253351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25"/>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en-GB" sz="1000">
                <a:solidFill>
                  <a:schemeClr val="dk1"/>
                </a:solidFill>
                <a:latin typeface="Arial"/>
                <a:ea typeface="Arial"/>
                <a:cs typeface="Arial"/>
                <a:sym typeface="Arial"/>
              </a:rPr>
              <a:t>9</a:t>
            </a:r>
            <a:endParaRPr sz="1000">
              <a:solidFill>
                <a:schemeClr val="dk1"/>
              </a:solidFill>
              <a:latin typeface="Arial"/>
              <a:ea typeface="Arial"/>
              <a:cs typeface="Arial"/>
              <a:sym typeface="Arial"/>
            </a:endParaRPr>
          </a:p>
        </p:txBody>
      </p:sp>
      <p:sp>
        <p:nvSpPr>
          <p:cNvPr id="312" name="Google Shape;312;p25"/>
          <p:cNvSpPr/>
          <p:nvPr/>
        </p:nvSpPr>
        <p:spPr>
          <a:xfrm>
            <a:off x="420370" y="1724135"/>
            <a:ext cx="353015" cy="35301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8"/>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75" name="Google Shape;75;p8"/>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7" name="Shape 317"/>
        <p:cNvGrpSpPr/>
        <p:nvPr/>
      </p:nvGrpSpPr>
      <p:grpSpPr>
        <a:xfrm>
          <a:off x="0" y="0"/>
          <a:ext cx="0" cy="0"/>
          <a:chOff x="0" y="0"/>
          <a:chExt cx="0" cy="0"/>
        </a:xfrm>
      </p:grpSpPr>
      <p:graphicFrame>
        <p:nvGraphicFramePr>
          <p:cNvPr id="318" name="Google Shape;318;p26"/>
          <p:cNvGraphicFramePr/>
          <p:nvPr/>
        </p:nvGraphicFramePr>
        <p:xfrm>
          <a:off x="386976" y="1952625"/>
          <a:ext cx="3000000" cy="3000000"/>
        </p:xfrm>
        <a:graphic>
          <a:graphicData uri="http://schemas.openxmlformats.org/drawingml/2006/table">
            <a:tbl>
              <a:tblPr bandRow="1" firstRow="1">
                <a:noFill/>
                <a:tableStyleId>{0919AA0F-70C5-4B34-8BEA-8F2486CE7996}</a:tableStyleId>
              </a:tblPr>
              <a:tblGrid>
                <a:gridCol w="3514350"/>
                <a:gridCol w="3867900"/>
                <a:gridCol w="2398775"/>
              </a:tblGrid>
              <a:tr h="544075">
                <a:tc>
                  <a:txBody>
                    <a:bodyPr/>
                    <a:lstStyle/>
                    <a:p>
                      <a:pPr indent="0" lvl="0" marL="82550" marR="0" rtl="0" algn="l">
                        <a:lnSpc>
                          <a:spcPct val="117272"/>
                        </a:lnSpc>
                        <a:spcBef>
                          <a:spcPts val="0"/>
                        </a:spcBef>
                        <a:spcAft>
                          <a:spcPts val="0"/>
                        </a:spcAft>
                        <a:buNone/>
                      </a:pPr>
                      <a:r>
                        <a:rPr b="1" lang="en-GB" sz="1100">
                          <a:latin typeface="Arial"/>
                          <a:ea typeface="Arial"/>
                          <a:cs typeface="Arial"/>
                          <a:sym typeface="Arial"/>
                        </a:rPr>
                        <a:t>Ouvir, Atenção e Compreensão.</a:t>
                      </a:r>
                      <a:endParaRPr/>
                    </a:p>
                    <a:p>
                      <a:pPr indent="0" lvl="0" marL="82550" marR="0" rtl="0" algn="l">
                        <a:lnSpc>
                          <a:spcPct val="117272"/>
                        </a:lnSpc>
                        <a:spcBef>
                          <a:spcPts val="400"/>
                        </a:spcBef>
                        <a:spcAft>
                          <a:spcPts val="0"/>
                        </a:spcAft>
                        <a:buNone/>
                      </a:pPr>
                      <a:r>
                        <a:rPr b="1" lang="en-GB" sz="1100">
                          <a:latin typeface="Arial"/>
                          <a:ea typeface="Arial"/>
                          <a:cs typeface="Arial"/>
                          <a:sym typeface="Arial"/>
                        </a:rPr>
                        <a:t>Crianças no nível esperado de desenvolvimento irão:</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550" marR="0" rtl="0" algn="l">
                        <a:lnSpc>
                          <a:spcPct val="117272"/>
                        </a:lnSpc>
                        <a:spcBef>
                          <a:spcPts val="0"/>
                        </a:spcBef>
                        <a:spcAft>
                          <a:spcPts val="0"/>
                        </a:spcAft>
                        <a:buNone/>
                      </a:pPr>
                      <a:r>
                        <a:rPr b="1" lang="en-GB" sz="1100">
                          <a:latin typeface="Arial"/>
                          <a:ea typeface="Arial"/>
                          <a:cs typeface="Arial"/>
                          <a:sym typeface="Arial"/>
                        </a:rPr>
                        <a:t>Possíveis códigos de diálogo T-SEDA</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550" marR="0" rtl="0" algn="l">
                        <a:lnSpc>
                          <a:spcPct val="117272"/>
                        </a:lnSpc>
                        <a:spcBef>
                          <a:spcPts val="0"/>
                        </a:spcBef>
                        <a:spcAft>
                          <a:spcPts val="0"/>
                        </a:spcAft>
                        <a:buNone/>
                      </a:pPr>
                      <a:r>
                        <a:rPr b="1" lang="en-GB" sz="1100">
                          <a:latin typeface="Arial"/>
                          <a:ea typeface="Arial"/>
                          <a:cs typeface="Arial"/>
                          <a:sym typeface="Arial"/>
                        </a:rPr>
                        <a:t>O que você pode ouvir</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77825">
                <a:tc>
                  <a:txBody>
                    <a:bodyPr/>
                    <a:lstStyle/>
                    <a:p>
                      <a:pPr indent="0" lvl="0" marL="82550" marR="0" rtl="0" algn="l">
                        <a:lnSpc>
                          <a:spcPct val="121000"/>
                        </a:lnSpc>
                        <a:spcBef>
                          <a:spcPts val="0"/>
                        </a:spcBef>
                        <a:spcAft>
                          <a:spcPts val="0"/>
                        </a:spcAft>
                        <a:buNone/>
                      </a:pPr>
                      <a:r>
                        <a:rPr lang="en-GB" sz="1100">
                          <a:solidFill>
                            <a:schemeClr val="dk1"/>
                          </a:solidFill>
                          <a:latin typeface="Arial"/>
                          <a:ea typeface="Arial"/>
                          <a:cs typeface="Arial"/>
                          <a:sym typeface="Arial"/>
                        </a:rPr>
                        <a:t>Ouvir atentamente e responder ao que ouvem com perguntas, comentários e ações relevantes quando estiverem sendo lidas histórias ou durante discussões em toda a turma e interações em grupos pequenos</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21000"/>
                        </a:lnSpc>
                        <a:spcBef>
                          <a:spcPts val="0"/>
                        </a:spcBef>
                        <a:spcAft>
                          <a:spcPts val="0"/>
                        </a:spcAft>
                        <a:buNone/>
                      </a:pPr>
                      <a:r>
                        <a:rPr lang="en-GB" sz="1100">
                          <a:solidFill>
                            <a:schemeClr val="dk1"/>
                          </a:solidFill>
                          <a:latin typeface="Arial"/>
                          <a:ea typeface="Arial"/>
                          <a:cs typeface="Arial"/>
                          <a:sym typeface="Arial"/>
                        </a:rPr>
                        <a:t>Desenvolver ideias (DI): elaborar, esclarecer ou comentar sobre ideias próprias ou de outros expressas em turnos ou contribuições anteriores</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21000"/>
                        </a:lnSpc>
                        <a:spcBef>
                          <a:spcPts val="0"/>
                        </a:spcBef>
                        <a:spcAft>
                          <a:spcPts val="0"/>
                        </a:spcAft>
                        <a:buNone/>
                      </a:pPr>
                      <a:r>
                        <a:rPr lang="en-GB" sz="1100">
                          <a:solidFill>
                            <a:schemeClr val="dk1"/>
                          </a:solidFill>
                          <a:latin typeface="Arial"/>
                          <a:ea typeface="Arial"/>
                          <a:cs typeface="Arial"/>
                          <a:sym typeface="Arial"/>
                        </a:rPr>
                        <a:t>Fico feliz por não ter visto um Gruffalo (monstro). O rato foi corajoso.</a:t>
                      </a:r>
                      <a:endParaRPr/>
                    </a:p>
                    <a:p>
                      <a:pPr indent="0" lvl="0" marL="82550" marR="0" rtl="0" algn="l">
                        <a:lnSpc>
                          <a:spcPct val="115909"/>
                        </a:lnSpc>
                        <a:spcBef>
                          <a:spcPts val="400"/>
                        </a:spcBef>
                        <a:spcAft>
                          <a:spcPts val="0"/>
                        </a:spcAft>
                        <a:buNone/>
                      </a:pPr>
                      <a:r>
                        <a:t/>
                      </a:r>
                      <a:endParaRPr sz="1100">
                        <a:latin typeface="Arial"/>
                        <a:ea typeface="Arial"/>
                        <a:cs typeface="Arial"/>
                        <a:sym typeface="Arial"/>
                      </a:endParaRPr>
                    </a:p>
                    <a:p>
                      <a:pPr indent="0" lvl="0" marL="82550" marR="0" rtl="0" algn="l">
                        <a:lnSpc>
                          <a:spcPct val="115909"/>
                        </a:lnSpc>
                        <a:spcBef>
                          <a:spcPts val="400"/>
                        </a:spcBef>
                        <a:spcAft>
                          <a:spcPts val="0"/>
                        </a:spcAft>
                        <a:buNone/>
                      </a:pPr>
                      <a:r>
                        <a:rPr lang="en-GB" sz="1100">
                          <a:latin typeface="Arial"/>
                          <a:ea typeface="Arial"/>
                          <a:cs typeface="Arial"/>
                          <a:sym typeface="Arial"/>
                        </a:rPr>
                        <a:t>Sim, o rato foi corajoso e astuto</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1024125">
                <a:tc>
                  <a:txBody>
                    <a:bodyPr/>
                    <a:lstStyle/>
                    <a:p>
                      <a:pPr indent="0" lvl="0" marL="82550" marR="0" rtl="0" algn="l">
                        <a:lnSpc>
                          <a:spcPct val="115909"/>
                        </a:lnSpc>
                        <a:spcBef>
                          <a:spcPts val="0"/>
                        </a:spcBef>
                        <a:spcAft>
                          <a:spcPts val="0"/>
                        </a:spcAft>
                        <a:buNone/>
                      </a:pPr>
                      <a:r>
                        <a:rPr lang="en-GB" sz="1100">
                          <a:latin typeface="Arial"/>
                          <a:ea typeface="Arial"/>
                          <a:cs typeface="Arial"/>
                          <a:sym typeface="Arial"/>
                        </a:rPr>
                        <a:t>Fazer comentários sobre o que ouviram e fazer perguntas para esclarecer sua compreensão</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21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Desenvolver ideias (DI), elaborar, esclarecer ou comentar sobre ideias próprias ou de outros expressas em turnos anteriores ou outras contribuições</a:t>
                      </a:r>
                      <a:endParaRPr sz="1100">
                        <a:solidFill>
                          <a:schemeClr val="dk1"/>
                        </a:solidFill>
                        <a:latin typeface="Arial"/>
                        <a:ea typeface="Arial"/>
                        <a:cs typeface="Arial"/>
                        <a:sym typeface="Arial"/>
                      </a:endParaRPr>
                    </a:p>
                    <a:p>
                      <a:pPr indent="0" lvl="0" marL="82550" marR="0" rtl="0" algn="l">
                        <a:lnSpc>
                          <a:spcPct val="115909"/>
                        </a:lnSpc>
                        <a:spcBef>
                          <a:spcPts val="400"/>
                        </a:spcBef>
                        <a:spcAft>
                          <a:spcPts val="0"/>
                        </a:spcAft>
                        <a:buNone/>
                      </a:pPr>
                      <a:r>
                        <a:rPr lang="en-GB" sz="1100">
                          <a:solidFill>
                            <a:schemeClr val="dk1"/>
                          </a:solidFill>
                          <a:latin typeface="Arial"/>
                          <a:ea typeface="Arial"/>
                          <a:cs typeface="Arial"/>
                          <a:sym typeface="Arial"/>
                        </a:rPr>
                        <a:t>Desafiar (D): </a:t>
                      </a:r>
                      <a:r>
                        <a:rPr lang="en-GB" sz="1100">
                          <a:latin typeface="Arial"/>
                          <a:ea typeface="Arial"/>
                          <a:cs typeface="Arial"/>
                          <a:sym typeface="Arial"/>
                        </a:rPr>
                        <a:t>Questionar, discordar ou desafiar uma ideia</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15909"/>
                        </a:lnSpc>
                        <a:spcBef>
                          <a:spcPts val="0"/>
                        </a:spcBef>
                        <a:spcAft>
                          <a:spcPts val="0"/>
                        </a:spcAft>
                        <a:buNone/>
                      </a:pPr>
                      <a:r>
                        <a:rPr lang="en-GB" sz="1100">
                          <a:latin typeface="Arial"/>
                          <a:ea typeface="Arial"/>
                          <a:cs typeface="Arial"/>
                          <a:sym typeface="Arial"/>
                        </a:rPr>
                        <a:t>De onde vieram os esqueletos então?</a:t>
                      </a:r>
                      <a:endParaRPr/>
                    </a:p>
                    <a:p>
                      <a:pPr indent="0" lvl="0" marL="82550" marR="0" rtl="0" algn="l">
                        <a:lnSpc>
                          <a:spcPct val="115909"/>
                        </a:lnSpc>
                        <a:spcBef>
                          <a:spcPts val="400"/>
                        </a:spcBef>
                        <a:spcAft>
                          <a:spcPts val="0"/>
                        </a:spcAft>
                        <a:buNone/>
                      </a:pPr>
                      <a:r>
                        <a:t/>
                      </a:r>
                      <a:endParaRPr sz="1100">
                        <a:latin typeface="Arial"/>
                        <a:ea typeface="Arial"/>
                        <a:cs typeface="Arial"/>
                        <a:sym typeface="Arial"/>
                      </a:endParaRPr>
                    </a:p>
                    <a:p>
                      <a:pPr indent="0" lvl="0" marL="82550" marR="0" rtl="0" algn="l">
                        <a:lnSpc>
                          <a:spcPct val="115909"/>
                        </a:lnSpc>
                        <a:spcBef>
                          <a:spcPts val="400"/>
                        </a:spcBef>
                        <a:spcAft>
                          <a:spcPts val="0"/>
                        </a:spcAft>
                        <a:buNone/>
                      </a:pPr>
                      <a:r>
                        <a:rPr lang="en-GB" sz="1100">
                          <a:latin typeface="Arial"/>
                          <a:ea typeface="Arial"/>
                          <a:cs typeface="Arial"/>
                          <a:sym typeface="Arial"/>
                        </a:rPr>
                        <a:t>Não, eu não tenho medo dos esqueletos, eles parecem amigáveis.</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550" marR="0" rtl="0" algn="l">
                        <a:lnSpc>
                          <a:spcPct val="115909"/>
                        </a:lnSpc>
                        <a:spcBef>
                          <a:spcPts val="0"/>
                        </a:spcBef>
                        <a:spcAft>
                          <a:spcPts val="0"/>
                        </a:spcAft>
                        <a:buNone/>
                      </a:pPr>
                      <a:r>
                        <a:rPr lang="en-GB" sz="1100">
                          <a:latin typeface="Arial"/>
                          <a:ea typeface="Arial"/>
                          <a:cs typeface="Arial"/>
                          <a:sym typeface="Arial"/>
                        </a:rPr>
                        <a:t>Manter conversas quando envolvidos em trocas de diálogo com seu professor e colegas.</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21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Conectar (C): Fazer conexões com contribuições/conhecimento/experiências além do diálogo imediato, incluindo a vida cotidiana</a:t>
                      </a:r>
                      <a:endParaRPr sz="1100">
                        <a:solidFill>
                          <a:schemeClr val="dk1"/>
                        </a:solidFill>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15909"/>
                        </a:lnSpc>
                        <a:spcBef>
                          <a:spcPts val="0"/>
                        </a:spcBef>
                        <a:spcAft>
                          <a:spcPts val="0"/>
                        </a:spcAft>
                        <a:buNone/>
                      </a:pPr>
                      <a:r>
                        <a:rPr lang="en-GB" sz="1100">
                          <a:latin typeface="Arial"/>
                          <a:ea typeface="Arial"/>
                          <a:cs typeface="Arial"/>
                          <a:sym typeface="Arial"/>
                        </a:rPr>
                        <a:t>Fomos para a floresta, fomos</a:t>
                      </a:r>
                      <a:endParaRPr/>
                    </a:p>
                    <a:p>
                      <a:pPr indent="0" lvl="0" marL="82550" marR="0" rtl="0" algn="l">
                        <a:lnSpc>
                          <a:spcPct val="115909"/>
                        </a:lnSpc>
                        <a:spcBef>
                          <a:spcPts val="400"/>
                        </a:spcBef>
                        <a:spcAft>
                          <a:spcPts val="0"/>
                        </a:spcAft>
                        <a:buNone/>
                      </a:pPr>
                      <a:r>
                        <a:rPr lang="en-GB" sz="1100">
                          <a:latin typeface="Arial"/>
                          <a:ea typeface="Arial"/>
                          <a:cs typeface="Arial"/>
                          <a:sym typeface="Arial"/>
                        </a:rPr>
                        <a:t>tropeçar, tropeçar, tropeçar, tropeçar.</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550" marR="0" rtl="0" algn="l">
                        <a:lnSpc>
                          <a:spcPct val="115909"/>
                        </a:lnSpc>
                        <a:spcBef>
                          <a:spcPts val="0"/>
                        </a:spcBef>
                        <a:spcAft>
                          <a:spcPts val="0"/>
                        </a:spcAft>
                        <a:buNone/>
                      </a:pPr>
                      <a:r>
                        <a:rPr lang="en-GB" sz="1100">
                          <a:latin typeface="Arial"/>
                          <a:ea typeface="Arial"/>
                          <a:cs typeface="Arial"/>
                          <a:sym typeface="Arial"/>
                        </a:rPr>
                        <a:t>Falando.</a:t>
                      </a:r>
                      <a:endParaRPr/>
                    </a:p>
                    <a:p>
                      <a:pPr indent="0" lvl="0" marL="82550" marR="0" rtl="0" algn="l">
                        <a:lnSpc>
                          <a:spcPct val="115909"/>
                        </a:lnSpc>
                        <a:spcBef>
                          <a:spcPts val="400"/>
                        </a:spcBef>
                        <a:spcAft>
                          <a:spcPts val="0"/>
                        </a:spcAft>
                        <a:buNone/>
                      </a:pPr>
                      <a:r>
                        <a:rPr lang="en-GB" sz="1100">
                          <a:latin typeface="Arial"/>
                          <a:ea typeface="Arial"/>
                          <a:cs typeface="Arial"/>
                          <a:sym typeface="Arial"/>
                        </a:rPr>
                        <a:t>Crianças no nível esperado de desenvolvimento irão:</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550" marR="0" rtl="0" algn="l">
                        <a:spcBef>
                          <a:spcPts val="0"/>
                        </a:spcBef>
                        <a:spcAft>
                          <a:spcPts val="0"/>
                        </a:spcAft>
                        <a:buNone/>
                      </a:pPr>
                      <a:r>
                        <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550" marR="0" rtl="0" algn="l">
                        <a:spcBef>
                          <a:spcPts val="0"/>
                        </a:spcBef>
                        <a:spcAft>
                          <a:spcPts val="0"/>
                        </a:spcAft>
                        <a:buNone/>
                      </a:pPr>
                      <a:r>
                        <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22950">
                <a:tc>
                  <a:txBody>
                    <a:bodyPr/>
                    <a:lstStyle/>
                    <a:p>
                      <a:pPr indent="0" lvl="0" marL="82550" marR="0" rtl="0" algn="l">
                        <a:lnSpc>
                          <a:spcPct val="121000"/>
                        </a:lnSpc>
                        <a:spcBef>
                          <a:spcPts val="0"/>
                        </a:spcBef>
                        <a:spcAft>
                          <a:spcPts val="0"/>
                        </a:spcAft>
                        <a:buNone/>
                      </a:pPr>
                      <a:r>
                        <a:rPr lang="en-GB" sz="1100">
                          <a:solidFill>
                            <a:schemeClr val="dk1"/>
                          </a:solidFill>
                          <a:latin typeface="Arial"/>
                          <a:ea typeface="Arial"/>
                          <a:cs typeface="Arial"/>
                          <a:sym typeface="Arial"/>
                        </a:rPr>
                        <a:t>Participar de discussões em grupos pequenos, em toda a turma e em conversas individuais, oferecendo suas próprias ideias e usando vocabulário recentemente introduzido</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21000"/>
                        </a:lnSpc>
                        <a:spcBef>
                          <a:spcPts val="0"/>
                        </a:spcBef>
                        <a:spcAft>
                          <a:spcPts val="0"/>
                        </a:spcAft>
                        <a:buNone/>
                      </a:pPr>
                      <a:r>
                        <a:rPr lang="en-GB" sz="1100">
                          <a:latin typeface="Arial"/>
                          <a:ea typeface="Arial"/>
                          <a:cs typeface="Arial"/>
                          <a:sym typeface="Arial"/>
                        </a:rPr>
                        <a:t>Orientar o Direcionamento do Diálogo ou </a:t>
                      </a:r>
                      <a:r>
                        <a:rPr lang="en-GB" sz="1100">
                          <a:solidFill>
                            <a:schemeClr val="dk1"/>
                          </a:solidFill>
                          <a:latin typeface="Arial"/>
                          <a:ea typeface="Arial"/>
                          <a:cs typeface="Arial"/>
                          <a:sym typeface="Arial"/>
                        </a:rPr>
                        <a:t>Atividade (O):</a:t>
                      </a:r>
                      <a:r>
                        <a:rPr lang="en-GB" sz="1100">
                          <a:latin typeface="Arial"/>
                          <a:ea typeface="Arial"/>
                          <a:cs typeface="Arial"/>
                          <a:sym typeface="Arial"/>
                        </a:rPr>
                        <a:t> Assumir a responsabilidade por moldar a atividade ou focar o diálogo em uma direção desejada</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15909"/>
                        </a:lnSpc>
                        <a:spcBef>
                          <a:spcPts val="0"/>
                        </a:spcBef>
                        <a:spcAft>
                          <a:spcPts val="0"/>
                        </a:spcAft>
                        <a:buNone/>
                      </a:pPr>
                      <a:r>
                        <a:rPr lang="en-GB" sz="1100">
                          <a:latin typeface="Arial"/>
                          <a:ea typeface="Arial"/>
                          <a:cs typeface="Arial"/>
                          <a:sym typeface="Arial"/>
                        </a:rPr>
                        <a:t>Pegue essa tigela grande, então você pode ser o papai urso. Eu vou ser a mamãe urso.</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621800">
                <a:tc>
                  <a:txBody>
                    <a:bodyPr/>
                    <a:lstStyle/>
                    <a:p>
                      <a:pPr indent="0" lvl="0" marL="82550" marR="0" rtl="0" algn="l">
                        <a:lnSpc>
                          <a:spcPct val="121000"/>
                        </a:lnSpc>
                        <a:spcBef>
                          <a:spcPts val="0"/>
                        </a:spcBef>
                        <a:spcAft>
                          <a:spcPts val="0"/>
                        </a:spcAft>
                        <a:buNone/>
                      </a:pPr>
                      <a:r>
                        <a:rPr lang="en-GB" sz="1100">
                          <a:latin typeface="Arial"/>
                          <a:ea typeface="Arial"/>
                          <a:cs typeface="Arial"/>
                          <a:sym typeface="Arial"/>
                        </a:rPr>
                        <a:t>Oferecer explicações sobre por que coisas podem acontecer, fazendo uso do vocabulário recentemente introduzido de histórias, não-ficção, rimas e poemas quando apropriado.</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21000"/>
                        </a:lnSpc>
                        <a:spcBef>
                          <a:spcPts val="0"/>
                        </a:spcBef>
                        <a:spcAft>
                          <a:spcPts val="0"/>
                        </a:spcAft>
                        <a:buNone/>
                      </a:pPr>
                      <a:r>
                        <a:rPr lang="en-GB" sz="1100">
                          <a:latin typeface="Arial"/>
                          <a:ea typeface="Arial"/>
                          <a:cs typeface="Arial"/>
                          <a:sym typeface="Arial"/>
                        </a:rPr>
                        <a:t>Tornar o Raciocínio </a:t>
                      </a:r>
                      <a:r>
                        <a:rPr lang="en-GB" sz="1100">
                          <a:solidFill>
                            <a:schemeClr val="dk1"/>
                          </a:solidFill>
                          <a:latin typeface="Arial"/>
                          <a:ea typeface="Arial"/>
                          <a:cs typeface="Arial"/>
                          <a:sym typeface="Arial"/>
                        </a:rPr>
                        <a:t>Explícito (TR): explicar, justificar ou usar o pensamento de possibilidade </a:t>
                      </a:r>
                      <a:r>
                        <a:rPr lang="en-GB" sz="1100">
                          <a:latin typeface="Arial"/>
                          <a:ea typeface="Arial"/>
                          <a:cs typeface="Arial"/>
                          <a:sym typeface="Arial"/>
                        </a:rPr>
                        <a:t>relacionado às próprias ideias ou às ideias dos outros</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l">
                        <a:lnSpc>
                          <a:spcPct val="115909"/>
                        </a:lnSpc>
                        <a:spcBef>
                          <a:spcPts val="0"/>
                        </a:spcBef>
                        <a:spcAft>
                          <a:spcPts val="0"/>
                        </a:spcAft>
                        <a:buNone/>
                      </a:pPr>
                      <a:r>
                        <a:rPr lang="en-GB" sz="1100">
                          <a:latin typeface="Arial"/>
                          <a:ea typeface="Arial"/>
                          <a:cs typeface="Arial"/>
                          <a:sym typeface="Arial"/>
                        </a:rPr>
                        <a:t>Acho que se eu fizesse uma sanduíche de geleia gigante, o pão ficaria muito molhado.</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bl>
          </a:graphicData>
        </a:graphic>
      </p:graphicFrame>
      <p:sp>
        <p:nvSpPr>
          <p:cNvPr id="319" name="Google Shape;319;p26"/>
          <p:cNvSpPr txBox="1"/>
          <p:nvPr/>
        </p:nvSpPr>
        <p:spPr>
          <a:xfrm>
            <a:off x="407033" y="181609"/>
            <a:ext cx="4711067" cy="169341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95250" marR="0" rtl="0" algn="ctr">
              <a:lnSpc>
                <a:spcPct val="100000"/>
              </a:lnSpc>
              <a:spcBef>
                <a:spcPts val="0"/>
              </a:spcBef>
              <a:spcAft>
                <a:spcPts val="0"/>
              </a:spcAft>
              <a:buNone/>
            </a:pPr>
            <a:r>
              <a:rPr b="1" lang="en-GB" sz="1600">
                <a:solidFill>
                  <a:schemeClr val="dk1"/>
                </a:solidFill>
                <a:latin typeface="Arial"/>
                <a:ea typeface="Arial"/>
                <a:cs typeface="Arial"/>
                <a:sym typeface="Arial"/>
              </a:rPr>
              <a:t>Diálogo com crianças pequenas</a:t>
            </a:r>
            <a:endParaRPr/>
          </a:p>
          <a:p>
            <a:pPr indent="0" lvl="0" marL="95250" marR="0" rtl="0" algn="l">
              <a:lnSpc>
                <a:spcPct val="100000"/>
              </a:lnSpc>
              <a:spcBef>
                <a:spcPts val="600"/>
              </a:spcBef>
              <a:spcAft>
                <a:spcPts val="0"/>
              </a:spcAft>
              <a:buNone/>
            </a:pPr>
            <a:r>
              <a:rPr lang="en-GB" sz="1200">
                <a:solidFill>
                  <a:schemeClr val="dk1"/>
                </a:solidFill>
                <a:latin typeface="Arimo"/>
                <a:ea typeface="Arimo"/>
                <a:cs typeface="Arimo"/>
                <a:sym typeface="Arimo"/>
              </a:rPr>
              <a:t>O diálogo está no centro da educação nos anos pré-escolares (idades de 2 a 5 anos). Existem várias maneiras pelas quais realizar uma investigação T-SEDA ajudará a identificar os tipos de diálogo que as crianças estão utilizando nesta fase. A tabela abaixo mostra habilidades de fala e escuta retiradas de um currículo nacional (Inglaterra). Você poderia aplicar essas habilidades em seu próprio contexto nacional?</a:t>
            </a:r>
            <a:endParaRPr/>
          </a:p>
        </p:txBody>
      </p:sp>
      <p:sp>
        <p:nvSpPr>
          <p:cNvPr id="320" name="Google Shape;320;p26"/>
          <p:cNvSpPr/>
          <p:nvPr/>
        </p:nvSpPr>
        <p:spPr>
          <a:xfrm>
            <a:off x="6718299" y="200025"/>
            <a:ext cx="2790697" cy="16459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26"/>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10</a:t>
            </a:r>
            <a:endParaRPr sz="1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6" name="Shape 326"/>
        <p:cNvGrpSpPr/>
        <p:nvPr/>
      </p:nvGrpSpPr>
      <p:grpSpPr>
        <a:xfrm>
          <a:off x="0" y="0"/>
          <a:ext cx="0" cy="0"/>
          <a:chOff x="0" y="0"/>
          <a:chExt cx="0" cy="0"/>
        </a:xfrm>
      </p:grpSpPr>
      <p:sp>
        <p:nvSpPr>
          <p:cNvPr id="327" name="Google Shape;327;p27"/>
          <p:cNvSpPr txBox="1"/>
          <p:nvPr/>
        </p:nvSpPr>
        <p:spPr>
          <a:xfrm>
            <a:off x="2733226" y="352425"/>
            <a:ext cx="4975674" cy="24574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Diálogo no Ensino Superior e com alunos adultos</a:t>
            </a:r>
            <a:endParaRPr b="1" sz="1600">
              <a:solidFill>
                <a:schemeClr val="dk1"/>
              </a:solidFill>
              <a:latin typeface="Arial"/>
              <a:ea typeface="Arial"/>
              <a:cs typeface="Arial"/>
              <a:sym typeface="Arial"/>
            </a:endParaRPr>
          </a:p>
        </p:txBody>
      </p:sp>
      <p:sp>
        <p:nvSpPr>
          <p:cNvPr id="328" name="Google Shape;328;p27"/>
          <p:cNvSpPr/>
          <p:nvPr/>
        </p:nvSpPr>
        <p:spPr>
          <a:xfrm>
            <a:off x="393700" y="809625"/>
            <a:ext cx="5035967" cy="6629400"/>
          </a:xfrm>
          <a:custGeom>
            <a:rect b="b" l="l" r="r" t="t"/>
            <a:pathLst>
              <a:path extrusionOk="0" h="6042025" w="4718685">
                <a:moveTo>
                  <a:pt x="0" y="0"/>
                </a:moveTo>
                <a:lnTo>
                  <a:pt x="4718563" y="0"/>
                </a:lnTo>
                <a:lnTo>
                  <a:pt x="4718563" y="6041863"/>
                </a:lnTo>
                <a:lnTo>
                  <a:pt x="0" y="6041863"/>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27"/>
          <p:cNvSpPr txBox="1"/>
          <p:nvPr/>
        </p:nvSpPr>
        <p:spPr>
          <a:xfrm>
            <a:off x="519242" y="809625"/>
            <a:ext cx="4794129" cy="6694170"/>
          </a:xfrm>
          <a:prstGeom prst="rect">
            <a:avLst/>
          </a:prstGeom>
          <a:noFill/>
          <a:ln>
            <a:noFill/>
          </a:ln>
        </p:spPr>
        <p:txBody>
          <a:bodyPr anchorCtr="0" anchor="t" bIns="0" lIns="0" spcFirstLastPara="1" rIns="0" wrap="square" tIns="0">
            <a:spAutoFit/>
          </a:bodyPr>
          <a:lstStyle/>
          <a:p>
            <a:pPr indent="0" lvl="0" marL="93663" marR="5080" rtl="0" algn="l">
              <a:lnSpc>
                <a:spcPct val="121000"/>
              </a:lnSpc>
              <a:spcBef>
                <a:spcPts val="0"/>
              </a:spcBef>
              <a:spcAft>
                <a:spcPts val="0"/>
              </a:spcAft>
              <a:buNone/>
            </a:pPr>
            <a:r>
              <a:rPr lang="en-GB" sz="1200">
                <a:solidFill>
                  <a:schemeClr val="dk1"/>
                </a:solidFill>
                <a:latin typeface="Arimo"/>
                <a:ea typeface="Arimo"/>
                <a:cs typeface="Arimo"/>
                <a:sym typeface="Arimo"/>
              </a:rPr>
              <a:t>O diálogo educacional também desempenha um papel valioso no ensino superior (ES) e na aprendizagem de adultos. Professores universitários em vários países conduziram investigações bem-sucedidas usando os recursos do T-SEDA em suas universidades, onde acreditavam que mais diálogo seria valioso para a aprendizagem dos alunos. Aqui estão alguns exemplos de contextos do ensino superior.</a:t>
            </a:r>
            <a:endParaRPr/>
          </a:p>
          <a:p>
            <a:pPr indent="0" lvl="0" marL="93663" marR="5080" rtl="0" algn="l">
              <a:lnSpc>
                <a:spcPct val="121000"/>
              </a:lnSpc>
              <a:spcBef>
                <a:spcPts val="0"/>
              </a:spcBef>
              <a:spcAft>
                <a:spcPts val="0"/>
              </a:spcAft>
              <a:buNone/>
            </a:pPr>
            <a:r>
              <a:rPr lang="en-GB" sz="1200">
                <a:solidFill>
                  <a:schemeClr val="dk1"/>
                </a:solidFill>
                <a:latin typeface="Arimo"/>
                <a:ea typeface="Arimo"/>
                <a:cs typeface="Arimo"/>
                <a:sym typeface="Arimo"/>
              </a:rPr>
              <a:t>Steven é um professor de direito que utilizou os recursos do T-SEDA para conduzir sua própria investigação. Ele observou que o valor da educação dialógica está em promover as habilidades de aprendizado autodirigido, que são importantes nos contextos do ensino superior.</a:t>
            </a:r>
            <a:endParaRPr/>
          </a:p>
          <a:p>
            <a:pPr indent="0" lvl="0" marL="93663" marR="5080" rtl="0" algn="l">
              <a:lnSpc>
                <a:spcPct val="121000"/>
              </a:lnSpc>
              <a:spcBef>
                <a:spcPts val="0"/>
              </a:spcBef>
              <a:spcAft>
                <a:spcPts val="0"/>
              </a:spcAft>
              <a:buNone/>
            </a:pPr>
            <a:r>
              <a:rPr lang="en-GB" sz="1200">
                <a:solidFill>
                  <a:schemeClr val="dk1"/>
                </a:solidFill>
                <a:latin typeface="Arimo"/>
                <a:ea typeface="Arimo"/>
                <a:cs typeface="Arimo"/>
                <a:sym typeface="Arimo"/>
              </a:rPr>
              <a:t>Steven também percebeu que os diferentes tipos de ambiente de aprendizado no ensino superior poderiam promover diferentes formas de interação dialógica. Em uma situação de palestra maior, ele descobriu que fazer perguntas abertas era uma maneira de incentivar os alunos a se envolverem no diálogo.</a:t>
            </a:r>
            <a:endParaRPr/>
          </a:p>
          <a:p>
            <a:pPr indent="0" lvl="0" marL="93663" marR="5080" rtl="0" algn="l">
              <a:lnSpc>
                <a:spcPct val="121000"/>
              </a:lnSpc>
              <a:spcBef>
                <a:spcPts val="0"/>
              </a:spcBef>
              <a:spcAft>
                <a:spcPts val="0"/>
              </a:spcAft>
              <a:buNone/>
            </a:pPr>
            <a:r>
              <a:rPr lang="en-GB" sz="1200">
                <a:solidFill>
                  <a:schemeClr val="dk1"/>
                </a:solidFill>
                <a:latin typeface="Arimo"/>
                <a:ea typeface="Arimo"/>
                <a:cs typeface="Arimo"/>
                <a:sym typeface="Arimo"/>
              </a:rPr>
              <a:t>Por exemplo, quando fez a pergunta em uma palestra 'Deveria a Lei de Investimento Internacional estar de alguma forma envolvida com os esforços de Combate à Lavagem de Dinheiro / Financiamento ao Terrorismo, ou deveriam ser mutuamente exclusivos?', ele não estava procurando uma resposta predefinida. Em vez disso, ele queria que os alunos 'começassem a explorar, analisar e avaliar a pergunta usando seu diálogo interno'. Em seguida, eles poderiam discutir a pergunta em um grupo de seminário menor em um momento posterior e considerar como os outros tinham pensado sobre a questão.</a:t>
            </a:r>
            <a:endParaRPr/>
          </a:p>
          <a:p>
            <a:pPr indent="0" lvl="0" marL="93663" marR="5080" rtl="0" algn="l">
              <a:lnSpc>
                <a:spcPct val="121000"/>
              </a:lnSpc>
              <a:spcBef>
                <a:spcPts val="0"/>
              </a:spcBef>
              <a:spcAft>
                <a:spcPts val="0"/>
              </a:spcAft>
              <a:buNone/>
            </a:pPr>
            <a:r>
              <a:rPr lang="en-GB" sz="1200">
                <a:solidFill>
                  <a:schemeClr val="dk1"/>
                </a:solidFill>
                <a:latin typeface="Arimo"/>
                <a:ea typeface="Arimo"/>
                <a:cs typeface="Arimo"/>
                <a:sym typeface="Arimo"/>
              </a:rPr>
              <a:t>Steven concluiu que as práticas dialógicas sugeridas no toolkit T-SEDA poderiam ser usadas em conjunto com o conteúdo do ensino superior para permitir que os alunos discutissem questões com maior profundidade e desenvolvessem maior criticidade sobre o assunto.</a:t>
            </a:r>
            <a:endParaRPr sz="1200">
              <a:solidFill>
                <a:schemeClr val="dk1"/>
              </a:solidFill>
              <a:latin typeface="Arimo"/>
              <a:ea typeface="Arimo"/>
              <a:cs typeface="Arimo"/>
              <a:sym typeface="Arimo"/>
            </a:endParaRPr>
          </a:p>
        </p:txBody>
      </p:sp>
      <p:sp>
        <p:nvSpPr>
          <p:cNvPr id="330" name="Google Shape;330;p27"/>
          <p:cNvSpPr txBox="1"/>
          <p:nvPr/>
        </p:nvSpPr>
        <p:spPr>
          <a:xfrm>
            <a:off x="5678042" y="809625"/>
            <a:ext cx="4718685" cy="253563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1915" marR="95885" rtl="0" algn="just">
              <a:lnSpc>
                <a:spcPct val="121000"/>
              </a:lnSpc>
              <a:spcBef>
                <a:spcPts val="0"/>
              </a:spcBef>
              <a:spcAft>
                <a:spcPts val="0"/>
              </a:spcAft>
              <a:buNone/>
            </a:pPr>
            <a:r>
              <a:rPr lang="en-GB" sz="1200">
                <a:solidFill>
                  <a:schemeClr val="dk1"/>
                </a:solidFill>
                <a:latin typeface="Arimo"/>
                <a:ea typeface="Arimo"/>
                <a:cs typeface="Arimo"/>
                <a:sym typeface="Arimo"/>
              </a:rPr>
              <a:t>Kathren ensina inglês como segunda língua (ESL) para adultos. Ela conduziu uma investigação T-SEDA para criar um ambiente de sala de aula de apoio, aumentar o envolvimento e permitir que os alunos explorem o conteúdo de suas lições de forma mais criativa. Ela estava particularmente interessada no uso de regras para as interações verbais.</a:t>
            </a:r>
            <a:endParaRPr/>
          </a:p>
          <a:p>
            <a:pPr indent="0" lvl="0" marL="81915" marR="95885" rtl="0" algn="just">
              <a:lnSpc>
                <a:spcPct val="121000"/>
              </a:lnSpc>
              <a:spcBef>
                <a:spcPts val="305"/>
              </a:spcBef>
              <a:spcAft>
                <a:spcPts val="0"/>
              </a:spcAft>
              <a:buNone/>
            </a:pPr>
            <a:r>
              <a:rPr lang="en-GB" sz="1200">
                <a:solidFill>
                  <a:schemeClr val="dk1"/>
                </a:solidFill>
                <a:latin typeface="Arimo"/>
                <a:ea typeface="Arimo"/>
                <a:cs typeface="Arimo"/>
                <a:sym typeface="Arimo"/>
              </a:rPr>
              <a:t>Kathren descobriu que a investigação permitiu que ela prestasse mais atenção a aspectos de seu próprio ensino, como os tipos de perguntas que estava fazendo. Seus alunos falavam muito durante suas aulas, desafiando as ideias uns dos outros e expandindo o que os outros haviam dito.</a:t>
            </a:r>
            <a:endParaRPr sz="1200">
              <a:solidFill>
                <a:schemeClr val="dk1"/>
              </a:solidFill>
              <a:latin typeface="Arimo"/>
              <a:ea typeface="Arimo"/>
              <a:cs typeface="Arimo"/>
              <a:sym typeface="Arimo"/>
            </a:endParaRPr>
          </a:p>
        </p:txBody>
      </p:sp>
      <p:sp>
        <p:nvSpPr>
          <p:cNvPr id="331" name="Google Shape;331;p27"/>
          <p:cNvSpPr/>
          <p:nvPr/>
        </p:nvSpPr>
        <p:spPr>
          <a:xfrm>
            <a:off x="7764030" y="5307210"/>
            <a:ext cx="2632697" cy="197484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27"/>
          <p:cNvSpPr/>
          <p:nvPr/>
        </p:nvSpPr>
        <p:spPr>
          <a:xfrm>
            <a:off x="5493264" y="4111507"/>
            <a:ext cx="3129401" cy="2125980"/>
          </a:xfrm>
          <a:custGeom>
            <a:rect b="b" l="l" r="r" t="t"/>
            <a:pathLst>
              <a:path extrusionOk="0" h="2125979" w="3318509">
                <a:moveTo>
                  <a:pt x="1382712" y="1382395"/>
                </a:moveTo>
                <a:lnTo>
                  <a:pt x="553085" y="1382395"/>
                </a:lnTo>
                <a:lnTo>
                  <a:pt x="1635760" y="2125751"/>
                </a:lnTo>
                <a:lnTo>
                  <a:pt x="1382712" y="1382395"/>
                </a:lnTo>
                <a:close/>
              </a:path>
              <a:path extrusionOk="0" h="2125979" w="3318509">
                <a:moveTo>
                  <a:pt x="3088106" y="0"/>
                </a:moveTo>
                <a:lnTo>
                  <a:pt x="230403" y="0"/>
                </a:lnTo>
                <a:lnTo>
                  <a:pt x="183967" y="4680"/>
                </a:lnTo>
                <a:lnTo>
                  <a:pt x="140717" y="18105"/>
                </a:lnTo>
                <a:lnTo>
                  <a:pt x="101580" y="39347"/>
                </a:lnTo>
                <a:lnTo>
                  <a:pt x="67481" y="67481"/>
                </a:lnTo>
                <a:lnTo>
                  <a:pt x="39347" y="101580"/>
                </a:lnTo>
                <a:lnTo>
                  <a:pt x="18105" y="140717"/>
                </a:lnTo>
                <a:lnTo>
                  <a:pt x="4680" y="183967"/>
                </a:lnTo>
                <a:lnTo>
                  <a:pt x="0" y="230403"/>
                </a:lnTo>
                <a:lnTo>
                  <a:pt x="0" y="1151991"/>
                </a:lnTo>
                <a:lnTo>
                  <a:pt x="4680" y="1198423"/>
                </a:lnTo>
                <a:lnTo>
                  <a:pt x="18105" y="1241672"/>
                </a:lnTo>
                <a:lnTo>
                  <a:pt x="39347" y="1280809"/>
                </a:lnTo>
                <a:lnTo>
                  <a:pt x="67481" y="1314908"/>
                </a:lnTo>
                <a:lnTo>
                  <a:pt x="101580" y="1343043"/>
                </a:lnTo>
                <a:lnTo>
                  <a:pt x="140717" y="1364287"/>
                </a:lnTo>
                <a:lnTo>
                  <a:pt x="183967" y="1377713"/>
                </a:lnTo>
                <a:lnTo>
                  <a:pt x="230403" y="1382395"/>
                </a:lnTo>
                <a:lnTo>
                  <a:pt x="3088106" y="1382395"/>
                </a:lnTo>
                <a:lnTo>
                  <a:pt x="3134542" y="1377713"/>
                </a:lnTo>
                <a:lnTo>
                  <a:pt x="3177792" y="1364287"/>
                </a:lnTo>
                <a:lnTo>
                  <a:pt x="3216929" y="1343043"/>
                </a:lnTo>
                <a:lnTo>
                  <a:pt x="3251028" y="1314908"/>
                </a:lnTo>
                <a:lnTo>
                  <a:pt x="3279162" y="1280809"/>
                </a:lnTo>
                <a:lnTo>
                  <a:pt x="3300404" y="1241672"/>
                </a:lnTo>
                <a:lnTo>
                  <a:pt x="3313829" y="1198423"/>
                </a:lnTo>
                <a:lnTo>
                  <a:pt x="3318510" y="1151991"/>
                </a:lnTo>
                <a:lnTo>
                  <a:pt x="3318510" y="230403"/>
                </a:lnTo>
                <a:lnTo>
                  <a:pt x="3313829" y="183967"/>
                </a:lnTo>
                <a:lnTo>
                  <a:pt x="3300404" y="140717"/>
                </a:lnTo>
                <a:lnTo>
                  <a:pt x="3279162" y="101580"/>
                </a:lnTo>
                <a:lnTo>
                  <a:pt x="3251028" y="67481"/>
                </a:lnTo>
                <a:lnTo>
                  <a:pt x="3216929" y="39347"/>
                </a:lnTo>
                <a:lnTo>
                  <a:pt x="3177792" y="18105"/>
                </a:lnTo>
                <a:lnTo>
                  <a:pt x="3134542" y="4680"/>
                </a:lnTo>
                <a:lnTo>
                  <a:pt x="308810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7"/>
          <p:cNvSpPr/>
          <p:nvPr/>
        </p:nvSpPr>
        <p:spPr>
          <a:xfrm>
            <a:off x="5537714" y="4111507"/>
            <a:ext cx="3237986" cy="2125980"/>
          </a:xfrm>
          <a:custGeom>
            <a:rect b="b" l="l" r="r" t="t"/>
            <a:pathLst>
              <a:path extrusionOk="0" h="2125979" w="3382009">
                <a:moveTo>
                  <a:pt x="50749" y="898702"/>
                </a:moveTo>
                <a:lnTo>
                  <a:pt x="31750" y="899183"/>
                </a:lnTo>
                <a:lnTo>
                  <a:pt x="31750" y="1151991"/>
                </a:lnTo>
                <a:lnTo>
                  <a:pt x="36436" y="1198422"/>
                </a:lnTo>
                <a:lnTo>
                  <a:pt x="49860" y="1241679"/>
                </a:lnTo>
                <a:lnTo>
                  <a:pt x="71094" y="1280807"/>
                </a:lnTo>
                <a:lnTo>
                  <a:pt x="99237" y="1314907"/>
                </a:lnTo>
                <a:lnTo>
                  <a:pt x="133337" y="1343050"/>
                </a:lnTo>
                <a:lnTo>
                  <a:pt x="172466" y="1364284"/>
                </a:lnTo>
                <a:lnTo>
                  <a:pt x="215722" y="1377708"/>
                </a:lnTo>
                <a:lnTo>
                  <a:pt x="262153" y="1382395"/>
                </a:lnTo>
                <a:lnTo>
                  <a:pt x="584835" y="1382395"/>
                </a:lnTo>
                <a:lnTo>
                  <a:pt x="1667510" y="2125751"/>
                </a:lnTo>
                <a:lnTo>
                  <a:pt x="1640169" y="2045436"/>
                </a:lnTo>
                <a:lnTo>
                  <a:pt x="1606626" y="2045436"/>
                </a:lnTo>
                <a:lnTo>
                  <a:pt x="594690" y="1350645"/>
                </a:lnTo>
                <a:lnTo>
                  <a:pt x="262953" y="1350645"/>
                </a:lnTo>
                <a:lnTo>
                  <a:pt x="241795" y="1349578"/>
                </a:lnTo>
                <a:lnTo>
                  <a:pt x="203073" y="1341678"/>
                </a:lnTo>
                <a:lnTo>
                  <a:pt x="167500" y="1326654"/>
                </a:lnTo>
                <a:lnTo>
                  <a:pt x="135826" y="1305267"/>
                </a:lnTo>
                <a:lnTo>
                  <a:pt x="108877" y="1278318"/>
                </a:lnTo>
                <a:lnTo>
                  <a:pt x="87490" y="1246644"/>
                </a:lnTo>
                <a:lnTo>
                  <a:pt x="72466" y="1211072"/>
                </a:lnTo>
                <a:lnTo>
                  <a:pt x="64566" y="1172337"/>
                </a:lnTo>
                <a:lnTo>
                  <a:pt x="63539" y="1151991"/>
                </a:lnTo>
                <a:lnTo>
                  <a:pt x="63500" y="1151210"/>
                </a:lnTo>
                <a:lnTo>
                  <a:pt x="50749" y="898702"/>
                </a:lnTo>
                <a:close/>
              </a:path>
              <a:path extrusionOk="0" h="2125979" w="3382009">
                <a:moveTo>
                  <a:pt x="3331260" y="898702"/>
                </a:moveTo>
                <a:lnTo>
                  <a:pt x="3318510" y="1151210"/>
                </a:lnTo>
                <a:lnTo>
                  <a:pt x="3318510" y="1151991"/>
                </a:lnTo>
                <a:lnTo>
                  <a:pt x="3314433" y="1192060"/>
                </a:lnTo>
                <a:lnTo>
                  <a:pt x="3302876" y="1229296"/>
                </a:lnTo>
                <a:lnTo>
                  <a:pt x="3284562" y="1263015"/>
                </a:lnTo>
                <a:lnTo>
                  <a:pt x="3260305" y="1292428"/>
                </a:lnTo>
                <a:lnTo>
                  <a:pt x="3230880" y="1316697"/>
                </a:lnTo>
                <a:lnTo>
                  <a:pt x="3197161" y="1335011"/>
                </a:lnTo>
                <a:lnTo>
                  <a:pt x="3159925" y="1346568"/>
                </a:lnTo>
                <a:lnTo>
                  <a:pt x="3119056" y="1350645"/>
                </a:lnTo>
                <a:lnTo>
                  <a:pt x="1370114" y="1350645"/>
                </a:lnTo>
                <a:lnTo>
                  <a:pt x="1606626" y="2045436"/>
                </a:lnTo>
                <a:lnTo>
                  <a:pt x="1640169" y="2045436"/>
                </a:lnTo>
                <a:lnTo>
                  <a:pt x="1414462" y="1382395"/>
                </a:lnTo>
                <a:lnTo>
                  <a:pt x="3119856" y="1382395"/>
                </a:lnTo>
                <a:lnTo>
                  <a:pt x="3166287" y="1377708"/>
                </a:lnTo>
                <a:lnTo>
                  <a:pt x="3209544" y="1364284"/>
                </a:lnTo>
                <a:lnTo>
                  <a:pt x="3248672" y="1343050"/>
                </a:lnTo>
                <a:lnTo>
                  <a:pt x="3282772" y="1314907"/>
                </a:lnTo>
                <a:lnTo>
                  <a:pt x="3310915" y="1280807"/>
                </a:lnTo>
                <a:lnTo>
                  <a:pt x="3332149" y="1241679"/>
                </a:lnTo>
                <a:lnTo>
                  <a:pt x="3345573" y="1198422"/>
                </a:lnTo>
                <a:lnTo>
                  <a:pt x="3350260" y="1151991"/>
                </a:lnTo>
                <a:lnTo>
                  <a:pt x="3350260" y="899183"/>
                </a:lnTo>
                <a:lnTo>
                  <a:pt x="3331260" y="898702"/>
                </a:lnTo>
                <a:close/>
              </a:path>
              <a:path extrusionOk="0" h="2125979" w="3382009">
                <a:moveTo>
                  <a:pt x="31750" y="899183"/>
                </a:moveTo>
                <a:lnTo>
                  <a:pt x="0" y="899985"/>
                </a:lnTo>
                <a:lnTo>
                  <a:pt x="0" y="1151991"/>
                </a:lnTo>
                <a:lnTo>
                  <a:pt x="31750" y="1151991"/>
                </a:lnTo>
                <a:lnTo>
                  <a:pt x="31750" y="899183"/>
                </a:lnTo>
                <a:close/>
              </a:path>
              <a:path extrusionOk="0" h="2125979" w="3382009">
                <a:moveTo>
                  <a:pt x="63500" y="1151210"/>
                </a:moveTo>
                <a:lnTo>
                  <a:pt x="63500" y="1151991"/>
                </a:lnTo>
                <a:lnTo>
                  <a:pt x="63500" y="1151210"/>
                </a:lnTo>
                <a:close/>
              </a:path>
              <a:path extrusionOk="0" h="2125979" w="3382009">
                <a:moveTo>
                  <a:pt x="3318510" y="1151210"/>
                </a:moveTo>
                <a:lnTo>
                  <a:pt x="3318470" y="1151991"/>
                </a:lnTo>
                <a:lnTo>
                  <a:pt x="3318510" y="1151210"/>
                </a:lnTo>
                <a:close/>
              </a:path>
              <a:path extrusionOk="0" h="2125979" w="3382009">
                <a:moveTo>
                  <a:pt x="3350260" y="899183"/>
                </a:moveTo>
                <a:lnTo>
                  <a:pt x="3350260" y="1151991"/>
                </a:lnTo>
                <a:lnTo>
                  <a:pt x="3382010" y="1151991"/>
                </a:lnTo>
                <a:lnTo>
                  <a:pt x="3382010" y="899985"/>
                </a:lnTo>
                <a:lnTo>
                  <a:pt x="3350260" y="899183"/>
                </a:lnTo>
                <a:close/>
              </a:path>
              <a:path extrusionOk="0" h="2125979" w="3382009">
                <a:moveTo>
                  <a:pt x="63500" y="898702"/>
                </a:moveTo>
                <a:lnTo>
                  <a:pt x="50749" y="898702"/>
                </a:lnTo>
                <a:lnTo>
                  <a:pt x="63500" y="1151210"/>
                </a:lnTo>
                <a:lnTo>
                  <a:pt x="63500" y="898702"/>
                </a:lnTo>
                <a:close/>
              </a:path>
              <a:path extrusionOk="0" h="2125979" w="3382009">
                <a:moveTo>
                  <a:pt x="3236168" y="31750"/>
                </a:moveTo>
                <a:lnTo>
                  <a:pt x="3119056" y="31750"/>
                </a:lnTo>
                <a:lnTo>
                  <a:pt x="3140214" y="32816"/>
                </a:lnTo>
                <a:lnTo>
                  <a:pt x="3159925" y="35826"/>
                </a:lnTo>
                <a:lnTo>
                  <a:pt x="3197161" y="47383"/>
                </a:lnTo>
                <a:lnTo>
                  <a:pt x="3230880" y="65684"/>
                </a:lnTo>
                <a:lnTo>
                  <a:pt x="3260305" y="89954"/>
                </a:lnTo>
                <a:lnTo>
                  <a:pt x="3284562" y="119367"/>
                </a:lnTo>
                <a:lnTo>
                  <a:pt x="3302876" y="153098"/>
                </a:lnTo>
                <a:lnTo>
                  <a:pt x="3314433" y="190334"/>
                </a:lnTo>
                <a:lnTo>
                  <a:pt x="3318469" y="230403"/>
                </a:lnTo>
                <a:lnTo>
                  <a:pt x="3318510" y="1151210"/>
                </a:lnTo>
                <a:lnTo>
                  <a:pt x="3331260" y="898702"/>
                </a:lnTo>
                <a:lnTo>
                  <a:pt x="3350260" y="898702"/>
                </a:lnTo>
                <a:lnTo>
                  <a:pt x="3350260" y="230403"/>
                </a:lnTo>
                <a:lnTo>
                  <a:pt x="3345573" y="183972"/>
                </a:lnTo>
                <a:lnTo>
                  <a:pt x="3332149" y="140716"/>
                </a:lnTo>
                <a:lnTo>
                  <a:pt x="3310915" y="101587"/>
                </a:lnTo>
                <a:lnTo>
                  <a:pt x="3282772" y="67487"/>
                </a:lnTo>
                <a:lnTo>
                  <a:pt x="3248672" y="39344"/>
                </a:lnTo>
                <a:lnTo>
                  <a:pt x="3236168" y="31750"/>
                </a:lnTo>
                <a:close/>
              </a:path>
              <a:path extrusionOk="0" h="2125979" w="3382009">
                <a:moveTo>
                  <a:pt x="3119856" y="0"/>
                </a:moveTo>
                <a:lnTo>
                  <a:pt x="262153" y="0"/>
                </a:lnTo>
                <a:lnTo>
                  <a:pt x="238594" y="1181"/>
                </a:lnTo>
                <a:lnTo>
                  <a:pt x="193636" y="10363"/>
                </a:lnTo>
                <a:lnTo>
                  <a:pt x="152336" y="27813"/>
                </a:lnTo>
                <a:lnTo>
                  <a:pt x="115595" y="52616"/>
                </a:lnTo>
                <a:lnTo>
                  <a:pt x="84366" y="83845"/>
                </a:lnTo>
                <a:lnTo>
                  <a:pt x="59562" y="120573"/>
                </a:lnTo>
                <a:lnTo>
                  <a:pt x="42113" y="161886"/>
                </a:lnTo>
                <a:lnTo>
                  <a:pt x="32943" y="206844"/>
                </a:lnTo>
                <a:lnTo>
                  <a:pt x="31750" y="230403"/>
                </a:lnTo>
                <a:lnTo>
                  <a:pt x="31750" y="899183"/>
                </a:lnTo>
                <a:lnTo>
                  <a:pt x="50749" y="898702"/>
                </a:lnTo>
                <a:lnTo>
                  <a:pt x="63500" y="898702"/>
                </a:lnTo>
                <a:lnTo>
                  <a:pt x="63540" y="230403"/>
                </a:lnTo>
                <a:lnTo>
                  <a:pt x="67576" y="190334"/>
                </a:lnTo>
                <a:lnTo>
                  <a:pt x="79133" y="153098"/>
                </a:lnTo>
                <a:lnTo>
                  <a:pt x="97447" y="119367"/>
                </a:lnTo>
                <a:lnTo>
                  <a:pt x="121704" y="89954"/>
                </a:lnTo>
                <a:lnTo>
                  <a:pt x="151130" y="65684"/>
                </a:lnTo>
                <a:lnTo>
                  <a:pt x="184848" y="47383"/>
                </a:lnTo>
                <a:lnTo>
                  <a:pt x="222084" y="35826"/>
                </a:lnTo>
                <a:lnTo>
                  <a:pt x="262953" y="31750"/>
                </a:lnTo>
                <a:lnTo>
                  <a:pt x="3236168" y="31750"/>
                </a:lnTo>
                <a:lnTo>
                  <a:pt x="3229686" y="27813"/>
                </a:lnTo>
                <a:lnTo>
                  <a:pt x="3209544" y="18110"/>
                </a:lnTo>
                <a:lnTo>
                  <a:pt x="3188373" y="10363"/>
                </a:lnTo>
                <a:lnTo>
                  <a:pt x="3166287" y="4686"/>
                </a:lnTo>
                <a:lnTo>
                  <a:pt x="3143415" y="1181"/>
                </a:lnTo>
                <a:lnTo>
                  <a:pt x="3119856" y="0"/>
                </a:lnTo>
                <a:close/>
              </a:path>
              <a:path extrusionOk="0" h="2125979" w="3382009">
                <a:moveTo>
                  <a:pt x="3350260" y="898702"/>
                </a:moveTo>
                <a:lnTo>
                  <a:pt x="3331260" y="898702"/>
                </a:lnTo>
                <a:lnTo>
                  <a:pt x="3350260" y="899183"/>
                </a:lnTo>
                <a:lnTo>
                  <a:pt x="3350260" y="898702"/>
                </a:lnTo>
                <a:close/>
              </a:path>
            </a:pathLst>
          </a:custGeom>
          <a:solidFill>
            <a:srgbClr val="1A616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27"/>
          <p:cNvSpPr txBox="1"/>
          <p:nvPr/>
        </p:nvSpPr>
        <p:spPr>
          <a:xfrm>
            <a:off x="5728970" y="4192831"/>
            <a:ext cx="2893695" cy="1273810"/>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en-GB" sz="1150">
                <a:solidFill>
                  <a:schemeClr val="dk1"/>
                </a:solidFill>
                <a:latin typeface="Arimo"/>
                <a:ea typeface="Arimo"/>
                <a:cs typeface="Arimo"/>
                <a:sym typeface="Arimo"/>
              </a:rPr>
              <a:t>Acredito que, quando os professores percebem o poder de apenas mudar a forma como fazem perguntas, ou mudar a forma como os alunos fazem perguntas, pode ser realmente um momento surpreendente.</a:t>
            </a:r>
            <a:endParaRPr/>
          </a:p>
        </p:txBody>
      </p:sp>
      <p:sp>
        <p:nvSpPr>
          <p:cNvPr id="335" name="Google Shape;335;p27"/>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11</a:t>
            </a:r>
            <a:endParaRPr sz="1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8"/>
          <p:cNvSpPr txBox="1"/>
          <p:nvPr/>
        </p:nvSpPr>
        <p:spPr>
          <a:xfrm>
            <a:off x="5701665" y="1266825"/>
            <a:ext cx="4730115" cy="537038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1280" marR="97155" rtl="0" algn="just">
              <a:lnSpc>
                <a:spcPct val="121000"/>
              </a:lnSpc>
              <a:spcBef>
                <a:spcPts val="0"/>
              </a:spcBef>
              <a:spcAft>
                <a:spcPts val="0"/>
              </a:spcAft>
              <a:buNone/>
            </a:pPr>
            <a:r>
              <a:rPr lang="en-GB" sz="1200">
                <a:solidFill>
                  <a:schemeClr val="dk1"/>
                </a:solidFill>
                <a:latin typeface="Arimo"/>
                <a:ea typeface="Arimo"/>
                <a:cs typeface="Arimo"/>
                <a:sym typeface="Arimo"/>
              </a:rPr>
              <a:t>Em inglês:</a:t>
            </a:r>
            <a:endParaRPr/>
          </a:p>
          <a:p>
            <a:pPr indent="0" lvl="0" marL="81280" marR="97155" rtl="0" algn="just">
              <a:lnSpc>
                <a:spcPct val="121000"/>
              </a:lnSpc>
              <a:spcBef>
                <a:spcPts val="300"/>
              </a:spcBef>
              <a:spcAft>
                <a:spcPts val="0"/>
              </a:spcAft>
              <a:buNone/>
            </a:pPr>
            <a:r>
              <a:rPr lang="en-GB" sz="1200">
                <a:solidFill>
                  <a:schemeClr val="dk1"/>
                </a:solidFill>
                <a:latin typeface="Arimo"/>
                <a:ea typeface="Arimo"/>
                <a:cs typeface="Arimo"/>
                <a:sym typeface="Arimo"/>
              </a:rPr>
              <a:t>No Reino Unido, o documento do Currículo Nacional¹ para idades de 5 a 16 anos afirma que os alunos devem se tornar proficientes em Língua Falada durante o tempo que passam na escola:</a:t>
            </a:r>
            <a:endParaRPr sz="1200">
              <a:solidFill>
                <a:schemeClr val="dk1"/>
              </a:solidFill>
              <a:latin typeface="Arimo"/>
              <a:ea typeface="Arimo"/>
              <a:cs typeface="Arimo"/>
              <a:sym typeface="Arimo"/>
            </a:endParaRPr>
          </a:p>
          <a:p>
            <a:pPr indent="0" lvl="0" marL="81280" marR="97155" rtl="0" algn="just">
              <a:lnSpc>
                <a:spcPct val="121000"/>
              </a:lnSpc>
              <a:spcBef>
                <a:spcPts val="300"/>
              </a:spcBef>
              <a:spcAft>
                <a:spcPts val="0"/>
              </a:spcAft>
              <a:buNone/>
            </a:pPr>
            <a:r>
              <a:t/>
            </a:r>
            <a:endParaRPr sz="1200">
              <a:solidFill>
                <a:schemeClr val="dk1"/>
              </a:solidFill>
              <a:latin typeface="Arimo"/>
              <a:ea typeface="Arimo"/>
              <a:cs typeface="Arimo"/>
              <a:sym typeface="Arimo"/>
            </a:endParaRPr>
          </a:p>
          <a:p>
            <a:pPr indent="0" lvl="0" marL="530225" marR="97155" rtl="0" algn="just">
              <a:lnSpc>
                <a:spcPct val="121000"/>
              </a:lnSpc>
              <a:spcBef>
                <a:spcPts val="300"/>
              </a:spcBef>
              <a:spcAft>
                <a:spcPts val="0"/>
              </a:spcAft>
              <a:buNone/>
            </a:pPr>
            <a:r>
              <a:rPr i="1" lang="en-GB" sz="1200">
                <a:solidFill>
                  <a:schemeClr val="dk1"/>
                </a:solidFill>
                <a:latin typeface="Arimo"/>
                <a:ea typeface="Arimo"/>
                <a:cs typeface="Arimo"/>
                <a:sym typeface="Arimo"/>
              </a:rPr>
              <a:t>6.2 Os alunos devem ser ensinados a falar claramente e </a:t>
            </a:r>
            <a:r>
              <a:rPr b="1" i="1" lang="en-GB" sz="1200">
                <a:solidFill>
                  <a:schemeClr val="dk1"/>
                </a:solidFill>
                <a:latin typeface="Arimo"/>
                <a:ea typeface="Arimo"/>
                <a:cs typeface="Arimo"/>
                <a:sym typeface="Arimo"/>
              </a:rPr>
              <a:t>expressar ideias com confiança </a:t>
            </a:r>
            <a:r>
              <a:rPr i="1" lang="en-GB" sz="1200">
                <a:solidFill>
                  <a:schemeClr val="dk1"/>
                </a:solidFill>
                <a:latin typeface="Arimo"/>
                <a:ea typeface="Arimo"/>
                <a:cs typeface="Arimo"/>
                <a:sym typeface="Arimo"/>
              </a:rPr>
              <a:t>usando o inglês padrão. Eles devem aprender a </a:t>
            </a:r>
            <a:r>
              <a:rPr b="1" i="1" lang="en-GB" sz="1200">
                <a:solidFill>
                  <a:schemeClr val="dk1"/>
                </a:solidFill>
                <a:latin typeface="Arimo"/>
                <a:ea typeface="Arimo"/>
                <a:cs typeface="Arimo"/>
                <a:sym typeface="Arimo"/>
              </a:rPr>
              <a:t>justificar ideias com razões</a:t>
            </a:r>
            <a:r>
              <a:rPr i="1" lang="en-GB" sz="1200">
                <a:solidFill>
                  <a:schemeClr val="dk1"/>
                </a:solidFill>
                <a:latin typeface="Arimo"/>
                <a:ea typeface="Arimo"/>
                <a:cs typeface="Arimo"/>
                <a:sym typeface="Arimo"/>
              </a:rPr>
              <a:t>; fazer perguntas para verificar o entendimento; desenvolver vocabulário e construir conhecimento; negociar; avaliar e </a:t>
            </a:r>
            <a:r>
              <a:rPr b="1" i="1" lang="en-GB" sz="1200">
                <a:solidFill>
                  <a:schemeClr val="dk1"/>
                </a:solidFill>
                <a:latin typeface="Arimo"/>
                <a:ea typeface="Arimo"/>
                <a:cs typeface="Arimo"/>
                <a:sym typeface="Arimo"/>
              </a:rPr>
              <a:t>desenvolver as ideias dos outros</a:t>
            </a:r>
            <a:r>
              <a:rPr i="1" lang="en-GB" sz="1200">
                <a:solidFill>
                  <a:schemeClr val="dk1"/>
                </a:solidFill>
                <a:latin typeface="Arimo"/>
                <a:ea typeface="Arimo"/>
                <a:cs typeface="Arimo"/>
                <a:sym typeface="Arimo"/>
              </a:rPr>
              <a:t>; e selecionar o registro apropriado para comunicação eficaz. Eles devem ser ensinados a fornecer descrições e explicações bem estruturadas e desenvolver seu entendimento através de especulações, hipóteses e exploração de ideias. Isso lhes permitirá esclarecer seu pensamento e organizar suas ideias para a escrita.</a:t>
            </a:r>
            <a:endParaRPr i="1" sz="1200">
              <a:solidFill>
                <a:schemeClr val="dk1"/>
              </a:solidFill>
              <a:latin typeface="Arimo"/>
              <a:ea typeface="Arimo"/>
              <a:cs typeface="Arimo"/>
              <a:sym typeface="Arimo"/>
            </a:endParaRPr>
          </a:p>
          <a:p>
            <a:pPr indent="0" lvl="0" marL="530225" marR="97155" rtl="0" algn="just">
              <a:lnSpc>
                <a:spcPct val="121000"/>
              </a:lnSpc>
              <a:spcBef>
                <a:spcPts val="300"/>
              </a:spcBef>
              <a:spcAft>
                <a:spcPts val="0"/>
              </a:spcAft>
              <a:buNone/>
            </a:pPr>
            <a:r>
              <a:t/>
            </a:r>
            <a:endParaRPr i="1" sz="1200">
              <a:solidFill>
                <a:schemeClr val="dk1"/>
              </a:solidFill>
              <a:latin typeface="Arimo"/>
              <a:ea typeface="Arimo"/>
              <a:cs typeface="Arimo"/>
              <a:sym typeface="Arimo"/>
            </a:endParaRPr>
          </a:p>
          <a:p>
            <a:pPr indent="0" lvl="0" marL="81280" marR="97155" rtl="0" algn="just">
              <a:lnSpc>
                <a:spcPct val="121000"/>
              </a:lnSpc>
              <a:spcBef>
                <a:spcPts val="300"/>
              </a:spcBef>
              <a:spcAft>
                <a:spcPts val="0"/>
              </a:spcAft>
              <a:buNone/>
            </a:pPr>
            <a:r>
              <a:rPr lang="en-GB" sz="1200">
                <a:solidFill>
                  <a:schemeClr val="dk1"/>
                </a:solidFill>
                <a:latin typeface="Arimo"/>
                <a:ea typeface="Arimo"/>
                <a:cs typeface="Arimo"/>
                <a:sym typeface="Arimo"/>
              </a:rPr>
              <a:t>As frases destacadas na declaração acima mostram as semelhanças entre os objetivos de Língua Falada e o diálogo que é fundamental para a aprendizagem, conforme mostrado na Parte B. É claro que o que você ouvirá em sua sala de aula depende da idade e estágio de seus alunos.</a:t>
            </a:r>
            <a:endParaRPr/>
          </a:p>
        </p:txBody>
      </p:sp>
      <p:sp>
        <p:nvSpPr>
          <p:cNvPr id="342" name="Google Shape;342;p28"/>
          <p:cNvSpPr txBox="1"/>
          <p:nvPr/>
        </p:nvSpPr>
        <p:spPr>
          <a:xfrm>
            <a:off x="3670300" y="800488"/>
            <a:ext cx="3810000"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Diálogo nas disciplinas do currículo</a:t>
            </a:r>
            <a:endParaRPr b="1" sz="1600">
              <a:solidFill>
                <a:schemeClr val="dk1"/>
              </a:solidFill>
              <a:latin typeface="Arial"/>
              <a:ea typeface="Arial"/>
              <a:cs typeface="Arial"/>
              <a:sym typeface="Arial"/>
            </a:endParaRPr>
          </a:p>
        </p:txBody>
      </p:sp>
      <p:sp>
        <p:nvSpPr>
          <p:cNvPr id="343" name="Google Shape;343;p28"/>
          <p:cNvSpPr txBox="1"/>
          <p:nvPr/>
        </p:nvSpPr>
        <p:spPr>
          <a:xfrm>
            <a:off x="554848" y="6829425"/>
            <a:ext cx="9415628" cy="507831"/>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aseline="30000" lang="en-GB" sz="1100">
                <a:solidFill>
                  <a:schemeClr val="dk1"/>
                </a:solidFill>
                <a:latin typeface="Arial"/>
                <a:ea typeface="Arial"/>
                <a:cs typeface="Arial"/>
                <a:sym typeface="Arial"/>
              </a:rPr>
              <a:t>1</a:t>
            </a:r>
            <a:r>
              <a:rPr lang="en-GB" sz="1100">
                <a:solidFill>
                  <a:schemeClr val="dk1"/>
                </a:solidFill>
                <a:latin typeface="Arial"/>
                <a:ea typeface="Arial"/>
                <a:cs typeface="Arial"/>
                <a:sym typeface="Arial"/>
              </a:rPr>
              <a:t> </a:t>
            </a:r>
            <a:r>
              <a:rPr lang="en-GB" sz="1100" u="sng">
                <a:solidFill>
                  <a:schemeClr val="hlink"/>
                </a:solidFill>
                <a:latin typeface="Arial"/>
                <a:ea typeface="Arial"/>
                <a:cs typeface="Arial"/>
                <a:sym typeface="Arial"/>
                <a:hlinkClick r:id="rId3"/>
              </a:rPr>
              <a:t>https://www.gov.uk/government/publications/national-curriculum-in-england-english-programmes-of-study</a:t>
            </a:r>
            <a:r>
              <a:rPr lang="en-GB" sz="1100" u="sng">
                <a:solidFill>
                  <a:srgbClr val="0000FF"/>
                </a:solidFill>
                <a:latin typeface="Arial"/>
                <a:ea typeface="Arial"/>
                <a:cs typeface="Arial"/>
                <a:sym typeface="Arial"/>
              </a:rPr>
              <a:t>  </a:t>
            </a:r>
            <a:r>
              <a:rPr lang="en-GB" sz="1100">
                <a:solidFill>
                  <a:schemeClr val="dk1"/>
                </a:solidFill>
                <a:latin typeface="Arimo"/>
                <a:ea typeface="Arimo"/>
                <a:cs typeface="Arimo"/>
                <a:sym typeface="Arimo"/>
              </a:rPr>
              <a:t>Nota: O termo "Currículo Nacional" refere-se ao National Curriculum do Reino Unido.</a:t>
            </a:r>
            <a:endParaRPr/>
          </a:p>
          <a:p>
            <a:pPr indent="0" lvl="0" marL="12700" marR="0" rtl="0" algn="l">
              <a:lnSpc>
                <a:spcPct val="100000"/>
              </a:lnSpc>
              <a:spcBef>
                <a:spcPts val="0"/>
              </a:spcBef>
              <a:spcAft>
                <a:spcPts val="0"/>
              </a:spcAft>
              <a:buNone/>
            </a:pPr>
            <a:r>
              <a:t/>
            </a:r>
            <a:endParaRPr sz="1100">
              <a:solidFill>
                <a:schemeClr val="dk1"/>
              </a:solidFill>
              <a:latin typeface="Arial"/>
              <a:ea typeface="Arial"/>
              <a:cs typeface="Arial"/>
              <a:sym typeface="Arial"/>
            </a:endParaRPr>
          </a:p>
        </p:txBody>
      </p:sp>
      <p:sp>
        <p:nvSpPr>
          <p:cNvPr id="344" name="Google Shape;344;p28"/>
          <p:cNvSpPr txBox="1"/>
          <p:nvPr/>
        </p:nvSpPr>
        <p:spPr>
          <a:xfrm>
            <a:off x="619125" y="1266825"/>
            <a:ext cx="4699000" cy="540702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noAutofit/>
          </a:bodyPr>
          <a:lstStyle/>
          <a:p>
            <a:pPr indent="0" lvl="0" marL="83820" marR="203834" rtl="0" algn="l">
              <a:lnSpc>
                <a:spcPct val="121000"/>
              </a:lnSpc>
              <a:spcBef>
                <a:spcPts val="0"/>
              </a:spcBef>
              <a:spcAft>
                <a:spcPts val="0"/>
              </a:spcAft>
              <a:buNone/>
            </a:pPr>
            <a:r>
              <a:rPr lang="en-GB" sz="1200">
                <a:solidFill>
                  <a:schemeClr val="dk1"/>
                </a:solidFill>
                <a:latin typeface="Arimo"/>
                <a:ea typeface="Arimo"/>
                <a:cs typeface="Arimo"/>
                <a:sym typeface="Arimo"/>
              </a:rPr>
              <a:t>As investigações do T-SEDA podem ser realizadas em todas as disciplinas, com alunos de qualquer idade. Ajudar os alunos a melhorar seu diálogo pode auxiliar na aprendizagem desde os primeiros anos do ensino fundamental até os alunos que estão prestes a sair da escola.</a:t>
            </a:r>
            <a:endParaRPr/>
          </a:p>
          <a:p>
            <a:pPr indent="0" lvl="0" marL="83820" marR="203834" rtl="0" algn="l">
              <a:lnSpc>
                <a:spcPct val="121000"/>
              </a:lnSpc>
              <a:spcBef>
                <a:spcPts val="580"/>
              </a:spcBef>
              <a:spcAft>
                <a:spcPts val="0"/>
              </a:spcAft>
              <a:buNone/>
            </a:pPr>
            <a:r>
              <a:rPr lang="en-GB" sz="1200">
                <a:solidFill>
                  <a:schemeClr val="dk1"/>
                </a:solidFill>
                <a:latin typeface="Arimo"/>
                <a:ea typeface="Arimo"/>
                <a:cs typeface="Arimo"/>
                <a:sym typeface="Arimo"/>
              </a:rPr>
              <a:t>Professores têm utilizado o kit de ferramentas T-SEDA de diversas maneiras: em matemática do ensino fundamental, aulas de física com alunos de 16 anos, aulas de psicologia com alunos de 16 anos, além de aulas de história e inglês do ensino médio. Estes são apenas alguns exemplos.</a:t>
            </a:r>
            <a:endParaRPr/>
          </a:p>
          <a:p>
            <a:pPr indent="0" lvl="0" marL="83820" marR="203834" rtl="0" algn="l">
              <a:lnSpc>
                <a:spcPct val="121000"/>
              </a:lnSpc>
              <a:spcBef>
                <a:spcPts val="580"/>
              </a:spcBef>
              <a:spcAft>
                <a:spcPts val="0"/>
              </a:spcAft>
              <a:buNone/>
            </a:pPr>
            <a:r>
              <a:rPr lang="en-GB" sz="1200">
                <a:solidFill>
                  <a:schemeClr val="dk1"/>
                </a:solidFill>
                <a:latin typeface="Arimo"/>
                <a:ea typeface="Arimo"/>
                <a:cs typeface="Arimo"/>
                <a:sym typeface="Arimo"/>
              </a:rPr>
              <a:t>Uma resposta típica desses professores é que as práticas dialógicas "realmente ajudam a desenvolver o conhecimento [dos alunos] sobre o tópico", e que "ter suas ideias desafiadas os fez pensar nelas de uma perspectiva diferente" (Jacob).</a:t>
            </a:r>
            <a:endParaRPr/>
          </a:p>
          <a:p>
            <a:pPr indent="0" lvl="0" marL="83820" marR="203834" rtl="0" algn="l">
              <a:lnSpc>
                <a:spcPct val="121000"/>
              </a:lnSpc>
              <a:spcBef>
                <a:spcPts val="580"/>
              </a:spcBef>
              <a:spcAft>
                <a:spcPts val="0"/>
              </a:spcAft>
              <a:buNone/>
            </a:pPr>
            <a:r>
              <a:rPr lang="en-GB" sz="1200">
                <a:solidFill>
                  <a:schemeClr val="dk1"/>
                </a:solidFill>
                <a:latin typeface="Arimo"/>
                <a:ea typeface="Arimo"/>
                <a:cs typeface="Arimo"/>
                <a:sym typeface="Arimo"/>
              </a:rPr>
              <a:t>Outros professores desejavam observar e melhorar o diálogo de seus alunos como parte da cultura da sala de aula, em vez de focar em uma disciplina específica. Por exemplo, Nadia queria investigar se as crianças poderiam construir sobre as ideias uns dos outros em uma variedade de disciplinas, como inglês, matemática, geografia e história. Outra professora, Lucy, descobriu que os alunos de sua turma usavam regras de conversação e pistas de escuta para desenvolver as ideias uns dos outros durante as discussões em sala de aula.</a:t>
            </a:r>
            <a:endParaRPr/>
          </a:p>
          <a:p>
            <a:pPr indent="0" lvl="0" marL="83820" marR="203834" rtl="0" algn="l">
              <a:lnSpc>
                <a:spcPct val="121000"/>
              </a:lnSpc>
              <a:spcBef>
                <a:spcPts val="580"/>
              </a:spcBef>
              <a:spcAft>
                <a:spcPts val="0"/>
              </a:spcAft>
              <a:buNone/>
            </a:pPr>
            <a:r>
              <a:t/>
            </a:r>
            <a:endParaRPr sz="1200">
              <a:solidFill>
                <a:schemeClr val="dk1"/>
              </a:solidFill>
              <a:latin typeface="Arimo"/>
              <a:ea typeface="Arimo"/>
              <a:cs typeface="Arimo"/>
              <a:sym typeface="Arimo"/>
            </a:endParaRPr>
          </a:p>
          <a:p>
            <a:pPr indent="0" lvl="0" marL="83820" marR="203834" rtl="0" algn="l">
              <a:lnSpc>
                <a:spcPct val="121000"/>
              </a:lnSpc>
              <a:spcBef>
                <a:spcPts val="580"/>
              </a:spcBef>
              <a:spcAft>
                <a:spcPts val="0"/>
              </a:spcAft>
              <a:buNone/>
            </a:pPr>
            <a:r>
              <a:rPr lang="en-GB" sz="1200">
                <a:solidFill>
                  <a:schemeClr val="dk1"/>
                </a:solidFill>
                <a:latin typeface="Arimo"/>
                <a:ea typeface="Arimo"/>
                <a:cs typeface="Arimo"/>
                <a:sym typeface="Arimo"/>
              </a:rPr>
              <a:t> </a:t>
            </a:r>
            <a:endParaRPr sz="1200">
              <a:solidFill>
                <a:schemeClr val="dk1"/>
              </a:solidFill>
              <a:latin typeface="Arimo"/>
              <a:ea typeface="Arimo"/>
              <a:cs typeface="Arimo"/>
              <a:sym typeface="Arimo"/>
            </a:endParaRPr>
          </a:p>
          <a:p>
            <a:pPr indent="0" lvl="0" marL="83820" marR="203834" rtl="0" algn="l">
              <a:lnSpc>
                <a:spcPct val="121000"/>
              </a:lnSpc>
              <a:spcBef>
                <a:spcPts val="580"/>
              </a:spcBef>
              <a:spcAft>
                <a:spcPts val="0"/>
              </a:spcAft>
              <a:buNone/>
            </a:pPr>
            <a:r>
              <a:t/>
            </a:r>
            <a:endParaRPr sz="1200">
              <a:solidFill>
                <a:schemeClr val="dk1"/>
              </a:solidFill>
              <a:latin typeface="Arimo"/>
              <a:ea typeface="Arimo"/>
              <a:cs typeface="Arimo"/>
              <a:sym typeface="Arimo"/>
            </a:endParaRPr>
          </a:p>
        </p:txBody>
      </p:sp>
      <p:sp>
        <p:nvSpPr>
          <p:cNvPr id="345" name="Google Shape;345;p28"/>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12</a:t>
            </a:r>
            <a:endParaRPr sz="1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0" name="Shape 350"/>
        <p:cNvGrpSpPr/>
        <p:nvPr/>
      </p:nvGrpSpPr>
      <p:grpSpPr>
        <a:xfrm>
          <a:off x="0" y="0"/>
          <a:ext cx="0" cy="0"/>
          <a:chOff x="0" y="0"/>
          <a:chExt cx="0" cy="0"/>
        </a:xfrm>
      </p:grpSpPr>
      <p:sp>
        <p:nvSpPr>
          <p:cNvPr id="351" name="Google Shape;351;p29"/>
          <p:cNvSpPr/>
          <p:nvPr/>
        </p:nvSpPr>
        <p:spPr>
          <a:xfrm>
            <a:off x="627260" y="5408496"/>
            <a:ext cx="9768840" cy="1847850"/>
          </a:xfrm>
          <a:custGeom>
            <a:rect b="b" l="l" r="r" t="t"/>
            <a:pathLst>
              <a:path extrusionOk="0" h="1847850" w="9768840">
                <a:moveTo>
                  <a:pt x="0" y="0"/>
                </a:moveTo>
                <a:lnTo>
                  <a:pt x="9768840" y="0"/>
                </a:lnTo>
                <a:lnTo>
                  <a:pt x="9768840" y="1847850"/>
                </a:lnTo>
                <a:lnTo>
                  <a:pt x="0" y="184785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52" name="Google Shape;352;p29"/>
          <p:cNvGraphicFramePr/>
          <p:nvPr/>
        </p:nvGraphicFramePr>
        <p:xfrm>
          <a:off x="469900" y="120778"/>
          <a:ext cx="3000000" cy="3000000"/>
        </p:xfrm>
        <a:graphic>
          <a:graphicData uri="http://schemas.openxmlformats.org/drawingml/2006/table">
            <a:tbl>
              <a:tblPr bandRow="1" firstRow="1">
                <a:noFill/>
                <a:tableStyleId>{0919AA0F-70C5-4B34-8BEA-8F2486CE7996}</a:tableStyleId>
              </a:tblPr>
              <a:tblGrid>
                <a:gridCol w="3263700"/>
                <a:gridCol w="3242100"/>
                <a:gridCol w="3247800"/>
              </a:tblGrid>
              <a:tr h="825775">
                <a:tc gridSpan="3">
                  <a:txBody>
                    <a:bodyPr/>
                    <a:lstStyle/>
                    <a:p>
                      <a:pPr indent="0" lvl="0" marL="0" marR="0" rtl="0" algn="ctr">
                        <a:lnSpc>
                          <a:spcPct val="100000"/>
                        </a:lnSpc>
                        <a:spcBef>
                          <a:spcPts val="0"/>
                        </a:spcBef>
                        <a:spcAft>
                          <a:spcPts val="0"/>
                        </a:spcAft>
                        <a:buNone/>
                      </a:pPr>
                      <a:r>
                        <a:rPr b="1" lang="en-GB" sz="1600">
                          <a:latin typeface="Arial"/>
                          <a:ea typeface="Arial"/>
                          <a:cs typeface="Arial"/>
                          <a:sym typeface="Arial"/>
                        </a:rPr>
                        <a:t>Igualdade e participação de todos os alunos</a:t>
                      </a:r>
                      <a:endParaRPr b="1" sz="1600">
                        <a:latin typeface="Arial"/>
                        <a:ea typeface="Arial"/>
                        <a:cs typeface="Arial"/>
                        <a:sym typeface="Arial"/>
                      </a:endParaRPr>
                    </a:p>
                    <a:p>
                      <a:pPr indent="0" lvl="0" marL="95250" marR="0" rtl="0" algn="l">
                        <a:lnSpc>
                          <a:spcPct val="100000"/>
                        </a:lnSpc>
                        <a:spcBef>
                          <a:spcPts val="500"/>
                        </a:spcBef>
                        <a:spcAft>
                          <a:spcPts val="0"/>
                        </a:spcAft>
                        <a:buNone/>
                      </a:pPr>
                      <a:r>
                        <a:rPr b="0" lang="en-GB" sz="1200">
                          <a:latin typeface="Arimo"/>
                          <a:ea typeface="Arimo"/>
                          <a:cs typeface="Arimo"/>
                          <a:sym typeface="Arimo"/>
                        </a:rPr>
                        <a:t>O diálogo educacional pode ajudar a criar </a:t>
                      </a:r>
                      <a:r>
                        <a:rPr b="0" lang="en-GB" sz="1200">
                          <a:solidFill>
                            <a:schemeClr val="dk1"/>
                          </a:solidFill>
                          <a:latin typeface="Arimo"/>
                          <a:ea typeface="Arimo"/>
                          <a:cs typeface="Arimo"/>
                          <a:sym typeface="Arimo"/>
                        </a:rPr>
                        <a:t>um</a:t>
                      </a:r>
                      <a:r>
                        <a:rPr b="0" lang="en-GB" sz="1200">
                          <a:latin typeface="Arimo"/>
                          <a:ea typeface="Arimo"/>
                          <a:cs typeface="Arimo"/>
                          <a:sym typeface="Arimo"/>
                        </a:rPr>
                        <a:t> espaço para as vozes de todos os estudantes e </a:t>
                      </a:r>
                      <a:r>
                        <a:rPr b="0" lang="en-GB" sz="1200">
                          <a:solidFill>
                            <a:schemeClr val="dk1"/>
                          </a:solidFill>
                          <a:latin typeface="Arimo"/>
                          <a:ea typeface="Arimo"/>
                          <a:cs typeface="Arimo"/>
                          <a:sym typeface="Arimo"/>
                        </a:rPr>
                        <a:t>para promover </a:t>
                      </a:r>
                      <a:r>
                        <a:rPr b="0" lang="en-GB" sz="1200">
                          <a:latin typeface="Arimo"/>
                          <a:ea typeface="Arimo"/>
                          <a:cs typeface="Arimo"/>
                          <a:sym typeface="Arimo"/>
                        </a:rPr>
                        <a:t>uma ética de sala de aula mais inclusiva.</a:t>
                      </a:r>
                      <a:endParaRPr/>
                    </a:p>
                  </a:txBody>
                  <a:tcPr marT="74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r>
              <a:tr h="4233100">
                <a:tc>
                  <a:txBody>
                    <a:bodyPr/>
                    <a:lstStyle/>
                    <a:p>
                      <a:pPr indent="0" lvl="0" marL="44450" marR="0" rtl="0" algn="l">
                        <a:lnSpc>
                          <a:spcPct val="100000"/>
                        </a:lnSpc>
                        <a:spcBef>
                          <a:spcPts val="0"/>
                        </a:spcBef>
                        <a:spcAft>
                          <a:spcPts val="0"/>
                        </a:spcAft>
                        <a:buNone/>
                      </a:pPr>
                      <a:r>
                        <a:rPr b="1" lang="en-GB" sz="1200">
                          <a:latin typeface="Arial"/>
                          <a:ea typeface="Arial"/>
                          <a:cs typeface="Arial"/>
                          <a:sym typeface="Arial"/>
                        </a:rPr>
                        <a:t>Princípios Dialógicos para Participação Equitativa</a:t>
                      </a:r>
                      <a:endParaRPr b="1" sz="1200">
                        <a:latin typeface="Arial"/>
                        <a:ea typeface="Arial"/>
                        <a:cs typeface="Arial"/>
                        <a:sym typeface="Arial"/>
                      </a:endParaRPr>
                    </a:p>
                    <a:p>
                      <a:pPr indent="0" lvl="0" marL="44450" marR="0" rtl="0" algn="l">
                        <a:lnSpc>
                          <a:spcPct val="100000"/>
                        </a:lnSpc>
                        <a:spcBef>
                          <a:spcPts val="230"/>
                        </a:spcBef>
                        <a:spcAft>
                          <a:spcPts val="0"/>
                        </a:spcAft>
                        <a:buNone/>
                      </a:pPr>
                      <a:r>
                        <a:t/>
                      </a:r>
                      <a:endParaRPr b="1" sz="1200">
                        <a:latin typeface="Arial"/>
                        <a:ea typeface="Arial"/>
                        <a:cs typeface="Arial"/>
                        <a:sym typeface="Arial"/>
                      </a:endParaRPr>
                    </a:p>
                    <a:p>
                      <a:pPr indent="-171450" lvl="0" marL="215900" marR="0" rtl="0" algn="l">
                        <a:lnSpc>
                          <a:spcPct val="100000"/>
                        </a:lnSpc>
                        <a:spcBef>
                          <a:spcPts val="230"/>
                        </a:spcBef>
                        <a:spcAft>
                          <a:spcPts val="0"/>
                        </a:spcAft>
                        <a:buSzPts val="1200"/>
                        <a:buFont typeface="Arial"/>
                        <a:buChar char="•"/>
                      </a:pPr>
                      <a:r>
                        <a:rPr b="0" lang="en-GB" sz="1200">
                          <a:latin typeface="Arial"/>
                          <a:ea typeface="Arial"/>
                          <a:cs typeface="Arial"/>
                          <a:sym typeface="Arial"/>
                        </a:rPr>
                        <a:t>A ideia de diálogo é intrinsecamente inclusiva</a:t>
                      </a:r>
                      <a:r>
                        <a:rPr b="0" lang="en-GB" sz="1200">
                          <a:solidFill>
                            <a:schemeClr val="dk1"/>
                          </a:solidFill>
                          <a:latin typeface="Arial"/>
                          <a:ea typeface="Arial"/>
                          <a:cs typeface="Arial"/>
                          <a:sym typeface="Arial"/>
                        </a:rPr>
                        <a:t>, reconhecendo as diversas opiniões e conhecimentos das pessoas</a:t>
                      </a:r>
                      <a:endParaRPr b="0" sz="1200">
                        <a:solidFill>
                          <a:schemeClr val="dk1"/>
                        </a:solidFill>
                        <a:latin typeface="Arial"/>
                        <a:ea typeface="Arial"/>
                        <a:cs typeface="Arial"/>
                        <a:sym typeface="Arial"/>
                      </a:endParaRPr>
                    </a:p>
                    <a:p>
                      <a:pPr indent="-95250" lvl="0" marL="215900" marR="0" rtl="0" algn="l">
                        <a:lnSpc>
                          <a:spcPct val="100000"/>
                        </a:lnSpc>
                        <a:spcBef>
                          <a:spcPts val="230"/>
                        </a:spcBef>
                        <a:spcAft>
                          <a:spcPts val="0"/>
                        </a:spcAft>
                        <a:buSzPts val="1200"/>
                        <a:buFont typeface="Arial"/>
                        <a:buNone/>
                      </a:pPr>
                      <a:r>
                        <a:t/>
                      </a:r>
                      <a:endParaRPr b="0" sz="1200">
                        <a:solidFill>
                          <a:schemeClr val="dk1"/>
                        </a:solidFill>
                        <a:latin typeface="Arial"/>
                        <a:ea typeface="Arial"/>
                        <a:cs typeface="Arial"/>
                        <a:sym typeface="Arial"/>
                      </a:endParaRPr>
                    </a:p>
                    <a:p>
                      <a:pPr indent="-171450" lvl="0" marL="215900" marR="0" rtl="0" algn="l">
                        <a:lnSpc>
                          <a:spcPct val="100000"/>
                        </a:lnSpc>
                        <a:spcBef>
                          <a:spcPts val="230"/>
                        </a:spcBef>
                        <a:spcAft>
                          <a:spcPts val="0"/>
                        </a:spcAft>
                        <a:buClr>
                          <a:schemeClr val="dk1"/>
                        </a:buClr>
                        <a:buSzPts val="1200"/>
                        <a:buFont typeface="Arial"/>
                        <a:buChar char="•"/>
                      </a:pPr>
                      <a:r>
                        <a:rPr b="0" lang="en-GB" sz="1200">
                          <a:solidFill>
                            <a:schemeClr val="dk1"/>
                          </a:solidFill>
                          <a:latin typeface="Arial"/>
                          <a:ea typeface="Arial"/>
                          <a:cs typeface="Arial"/>
                          <a:sym typeface="Arial"/>
                        </a:rPr>
                        <a:t>Todos têm o direito de ser ouvidos</a:t>
                      </a:r>
                      <a:endParaRPr b="0" sz="1200">
                        <a:solidFill>
                          <a:schemeClr val="dk1"/>
                        </a:solidFill>
                        <a:latin typeface="Arial"/>
                        <a:ea typeface="Arial"/>
                        <a:cs typeface="Arial"/>
                        <a:sym typeface="Arial"/>
                      </a:endParaRPr>
                    </a:p>
                    <a:p>
                      <a:pPr indent="-95250" lvl="0" marL="215900" marR="0" rtl="0" algn="l">
                        <a:lnSpc>
                          <a:spcPct val="100000"/>
                        </a:lnSpc>
                        <a:spcBef>
                          <a:spcPts val="230"/>
                        </a:spcBef>
                        <a:spcAft>
                          <a:spcPts val="0"/>
                        </a:spcAft>
                        <a:buSzPts val="1200"/>
                        <a:buFont typeface="Arial"/>
                        <a:buNone/>
                      </a:pPr>
                      <a:r>
                        <a:t/>
                      </a:r>
                      <a:endParaRPr b="0" sz="1200">
                        <a:solidFill>
                          <a:schemeClr val="dk1"/>
                        </a:solidFill>
                        <a:latin typeface="Arial"/>
                        <a:ea typeface="Arial"/>
                        <a:cs typeface="Arial"/>
                        <a:sym typeface="Arial"/>
                      </a:endParaRPr>
                    </a:p>
                    <a:p>
                      <a:pPr indent="-171450" lvl="0" marL="215900" marR="0" rtl="0" algn="l">
                        <a:lnSpc>
                          <a:spcPct val="100000"/>
                        </a:lnSpc>
                        <a:spcBef>
                          <a:spcPts val="230"/>
                        </a:spcBef>
                        <a:spcAft>
                          <a:spcPts val="0"/>
                        </a:spcAft>
                        <a:buClr>
                          <a:schemeClr val="dk1"/>
                        </a:buClr>
                        <a:buSzPts val="1200"/>
                        <a:buFont typeface="Arial"/>
                        <a:buChar char="•"/>
                      </a:pPr>
                      <a:r>
                        <a:rPr b="0" lang="en-GB" sz="1200">
                          <a:solidFill>
                            <a:schemeClr val="dk1"/>
                          </a:solidFill>
                          <a:latin typeface="Arial"/>
                          <a:ea typeface="Arial"/>
                          <a:cs typeface="Arial"/>
                          <a:sym typeface="Arial"/>
                        </a:rPr>
                        <a:t>Todos precisam participar para promover a aprendizagem coletiva</a:t>
                      </a:r>
                      <a:endParaRPr b="0" sz="1200">
                        <a:solidFill>
                          <a:schemeClr val="dk1"/>
                        </a:solidFill>
                        <a:latin typeface="Arial"/>
                        <a:ea typeface="Arial"/>
                        <a:cs typeface="Arial"/>
                        <a:sym typeface="Arial"/>
                      </a:endParaRPr>
                    </a:p>
                    <a:p>
                      <a:pPr indent="-95250" lvl="0" marL="215900" marR="0" rtl="0" algn="l">
                        <a:lnSpc>
                          <a:spcPct val="100000"/>
                        </a:lnSpc>
                        <a:spcBef>
                          <a:spcPts val="230"/>
                        </a:spcBef>
                        <a:spcAft>
                          <a:spcPts val="0"/>
                        </a:spcAft>
                        <a:buSzPts val="1200"/>
                        <a:buFont typeface="Arial"/>
                        <a:buNone/>
                      </a:pPr>
                      <a:r>
                        <a:t/>
                      </a:r>
                      <a:endParaRPr b="0" sz="1200">
                        <a:latin typeface="Arial"/>
                        <a:ea typeface="Arial"/>
                        <a:cs typeface="Arial"/>
                        <a:sym typeface="Arial"/>
                      </a:endParaRPr>
                    </a:p>
                    <a:p>
                      <a:pPr indent="-171450" lvl="0" marL="215900" marR="0" rtl="0" algn="l">
                        <a:lnSpc>
                          <a:spcPct val="100000"/>
                        </a:lnSpc>
                        <a:spcBef>
                          <a:spcPts val="230"/>
                        </a:spcBef>
                        <a:spcAft>
                          <a:spcPts val="0"/>
                        </a:spcAft>
                        <a:buSzPts val="1200"/>
                        <a:buFont typeface="Arial"/>
                        <a:buChar char="•"/>
                      </a:pPr>
                      <a:r>
                        <a:rPr b="0" lang="en-GB" sz="1200">
                          <a:latin typeface="Arial"/>
                          <a:ea typeface="Arial"/>
                          <a:cs typeface="Arial"/>
                          <a:sym typeface="Arial"/>
                        </a:rPr>
                        <a:t>A inclusão de vozes e perspectivas diversas contribuirá para o entendimento do que significa diálogo na prática.</a:t>
                      </a:r>
                      <a:endParaRPr/>
                    </a:p>
                  </a:txBody>
                  <a:tcPr marT="29200"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41275" marR="457835" rtl="0" algn="l">
                        <a:lnSpc>
                          <a:spcPct val="102000"/>
                        </a:lnSpc>
                        <a:spcBef>
                          <a:spcPts val="0"/>
                        </a:spcBef>
                        <a:spcAft>
                          <a:spcPts val="0"/>
                        </a:spcAft>
                        <a:buNone/>
                      </a:pPr>
                      <a:r>
                        <a:rPr b="1" lang="en-GB" sz="1200">
                          <a:latin typeface="Arial"/>
                          <a:ea typeface="Arial"/>
                          <a:cs typeface="Arial"/>
                          <a:sym typeface="Arial"/>
                        </a:rPr>
                        <a:t>MAS existem barreiras para a participação dialógica de todos os aprendizes em:</a:t>
                      </a:r>
                      <a:endParaRPr/>
                    </a:p>
                    <a:p>
                      <a:pPr indent="0" lvl="0" marL="41275" marR="457835" rtl="0" algn="l">
                        <a:lnSpc>
                          <a:spcPct val="102000"/>
                        </a:lnSpc>
                        <a:spcBef>
                          <a:spcPts val="275"/>
                        </a:spcBef>
                        <a:spcAft>
                          <a:spcPts val="0"/>
                        </a:spcAft>
                        <a:buNone/>
                      </a:pPr>
                      <a:r>
                        <a:t/>
                      </a:r>
                      <a:endParaRPr b="1" sz="1200">
                        <a:latin typeface="Arial"/>
                        <a:ea typeface="Arial"/>
                        <a:cs typeface="Arial"/>
                        <a:sym typeface="Arial"/>
                      </a:endParaRPr>
                    </a:p>
                    <a:p>
                      <a:pPr indent="-171450" lvl="0" marL="212725" marR="457835" rtl="0" algn="l">
                        <a:lnSpc>
                          <a:spcPct val="102000"/>
                        </a:lnSpc>
                        <a:spcBef>
                          <a:spcPts val="275"/>
                        </a:spcBef>
                        <a:spcAft>
                          <a:spcPts val="0"/>
                        </a:spcAft>
                        <a:buSzPts val="1200"/>
                        <a:buFont typeface="Arial"/>
                        <a:buChar char="•"/>
                      </a:pPr>
                      <a:r>
                        <a:rPr b="1" lang="en-GB" sz="1200">
                          <a:latin typeface="Arial"/>
                          <a:ea typeface="Arial"/>
                          <a:cs typeface="Arial"/>
                          <a:sym typeface="Arial"/>
                        </a:rPr>
                        <a:t>Fo</a:t>
                      </a:r>
                      <a:r>
                        <a:rPr b="0" lang="en-GB" sz="1200">
                          <a:latin typeface="Arial"/>
                          <a:ea typeface="Arial"/>
                          <a:cs typeface="Arial"/>
                          <a:sym typeface="Arial"/>
                        </a:rPr>
                        <a:t>rmas de Comunicação</a:t>
                      </a:r>
                      <a:endParaRPr/>
                    </a:p>
                    <a:p>
                      <a:pPr indent="-171450" lvl="0" marL="212725" marR="457835" rtl="0" algn="l">
                        <a:lnSpc>
                          <a:spcPct val="102000"/>
                        </a:lnSpc>
                        <a:spcBef>
                          <a:spcPts val="275"/>
                        </a:spcBef>
                        <a:spcAft>
                          <a:spcPts val="0"/>
                        </a:spcAft>
                        <a:buSzPts val="1200"/>
                        <a:buFont typeface="Arial"/>
                        <a:buChar char="•"/>
                      </a:pPr>
                      <a:r>
                        <a:rPr b="0" lang="en-GB" sz="1200">
                          <a:latin typeface="Arial"/>
                          <a:ea typeface="Arial"/>
                          <a:cs typeface="Arial"/>
                          <a:sym typeface="Arial"/>
                        </a:rPr>
                        <a:t>Falta de Confiança para Participar</a:t>
                      </a:r>
                      <a:endParaRPr/>
                    </a:p>
                    <a:p>
                      <a:pPr indent="-171450" lvl="0" marL="212725" marR="457835" rtl="0" algn="l">
                        <a:lnSpc>
                          <a:spcPct val="102000"/>
                        </a:lnSpc>
                        <a:spcBef>
                          <a:spcPts val="275"/>
                        </a:spcBef>
                        <a:spcAft>
                          <a:spcPts val="0"/>
                        </a:spcAft>
                        <a:buSzPts val="1200"/>
                        <a:buFont typeface="Arial"/>
                        <a:buChar char="•"/>
                      </a:pPr>
                      <a:r>
                        <a:rPr b="0" lang="en-GB" sz="1200">
                          <a:latin typeface="Arial"/>
                          <a:ea typeface="Arial"/>
                          <a:cs typeface="Arial"/>
                          <a:sym typeface="Arial"/>
                        </a:rPr>
                        <a:t>Compreensão de Perspectivas Diferentes e Modos de Pensar</a:t>
                      </a:r>
                      <a:endParaRPr/>
                    </a:p>
                    <a:p>
                      <a:pPr indent="-171450" lvl="0" marL="212725" marR="457835" rtl="0" algn="l">
                        <a:lnSpc>
                          <a:spcPct val="102000"/>
                        </a:lnSpc>
                        <a:spcBef>
                          <a:spcPts val="275"/>
                        </a:spcBef>
                        <a:spcAft>
                          <a:spcPts val="0"/>
                        </a:spcAft>
                        <a:buSzPts val="1200"/>
                        <a:buFont typeface="Arial"/>
                        <a:buChar char="•"/>
                      </a:pPr>
                      <a:r>
                        <a:rPr b="0" lang="en-GB" sz="1200">
                          <a:latin typeface="Arial"/>
                          <a:ea typeface="Arial"/>
                          <a:cs typeface="Arial"/>
                          <a:sym typeface="Arial"/>
                        </a:rPr>
                        <a:t>Aceitação e Valorização de Opiniões Diversas</a:t>
                      </a:r>
                      <a:endParaRPr/>
                    </a:p>
                    <a:p>
                      <a:pPr indent="-171450" lvl="0" marL="212725" marR="457835" rtl="0" algn="l">
                        <a:lnSpc>
                          <a:spcPct val="102000"/>
                        </a:lnSpc>
                        <a:spcBef>
                          <a:spcPts val="275"/>
                        </a:spcBef>
                        <a:spcAft>
                          <a:spcPts val="0"/>
                        </a:spcAft>
                        <a:buSzPts val="1200"/>
                        <a:buFont typeface="Arial"/>
                        <a:buChar char="•"/>
                      </a:pPr>
                      <a:r>
                        <a:rPr b="0" lang="en-GB" sz="1200">
                          <a:latin typeface="Arial"/>
                          <a:ea typeface="Arial"/>
                          <a:cs typeface="Arial"/>
                          <a:sym typeface="Arial"/>
                        </a:rPr>
                        <a:t>Percepções Contrastantes e Motivações para Participação</a:t>
                      </a:r>
                      <a:endParaRPr/>
                    </a:p>
                    <a:p>
                      <a:pPr indent="-171450" lvl="0" marL="212725" marR="457835" rtl="0" algn="l">
                        <a:lnSpc>
                          <a:spcPct val="102000"/>
                        </a:lnSpc>
                        <a:spcBef>
                          <a:spcPts val="275"/>
                        </a:spcBef>
                        <a:spcAft>
                          <a:spcPts val="0"/>
                        </a:spcAft>
                        <a:buSzPts val="1200"/>
                        <a:buFont typeface="Arial"/>
                        <a:buChar char="•"/>
                      </a:pPr>
                      <a:r>
                        <a:rPr b="0" lang="en-GB" sz="1200">
                          <a:latin typeface="Arial"/>
                          <a:ea typeface="Arial"/>
                          <a:cs typeface="Arial"/>
                          <a:sym typeface="Arial"/>
                        </a:rPr>
                        <a:t>Ideias Preconcebidas sobre 'Habilidade' e Capacidade de Participar</a:t>
                      </a:r>
                      <a:endParaRPr/>
                    </a:p>
                    <a:p>
                      <a:pPr indent="-171450" lvl="0" marL="212725" marR="457835" rtl="0" algn="l">
                        <a:lnSpc>
                          <a:spcPct val="102000"/>
                        </a:lnSpc>
                        <a:spcBef>
                          <a:spcPts val="275"/>
                        </a:spcBef>
                        <a:spcAft>
                          <a:spcPts val="0"/>
                        </a:spcAft>
                        <a:buSzPts val="1200"/>
                        <a:buFont typeface="Arial"/>
                        <a:buChar char="•"/>
                      </a:pPr>
                      <a:r>
                        <a:rPr b="0" lang="en-GB" sz="1200">
                          <a:latin typeface="Arial"/>
                          <a:ea typeface="Arial"/>
                          <a:cs typeface="Arial"/>
                          <a:sym typeface="Arial"/>
                        </a:rPr>
                        <a:t>Desafio Cognitivo</a:t>
                      </a:r>
                      <a:endParaRPr/>
                    </a:p>
                  </a:txBody>
                  <a:tcPr marT="34925" marB="0" marR="0" marL="0">
                    <a:lnT cap="flat" cmpd="sng" w="31725">
                      <a:solidFill>
                        <a:srgbClr val="2791A6"/>
                      </a:solidFill>
                      <a:prstDash val="solid"/>
                      <a:round/>
                      <a:headEnd len="sm" w="sm" type="none"/>
                      <a:tailEnd len="sm" w="sm" type="none"/>
                    </a:lnT>
                    <a:solidFill>
                      <a:srgbClr val="D9F1F6"/>
                    </a:solidFill>
                  </a:tcPr>
                </a:tc>
                <a:tc>
                  <a:txBody>
                    <a:bodyPr/>
                    <a:lstStyle/>
                    <a:p>
                      <a:pPr indent="0" lvl="0" marL="50800" marR="165735" rtl="0" algn="l">
                        <a:lnSpc>
                          <a:spcPct val="102000"/>
                        </a:lnSpc>
                        <a:spcBef>
                          <a:spcPts val="0"/>
                        </a:spcBef>
                        <a:spcAft>
                          <a:spcPts val="0"/>
                        </a:spcAft>
                        <a:buNone/>
                      </a:pPr>
                      <a:r>
                        <a:rPr b="1" lang="en-GB" sz="1200">
                          <a:latin typeface="Arial"/>
                          <a:ea typeface="Arial"/>
                          <a:cs typeface="Arial"/>
                          <a:sym typeface="Arial"/>
                        </a:rPr>
                        <a:t>Portanto, é importante considerar fatores relacionados às pessoas que estão participando e ao contexto, como:</a:t>
                      </a:r>
                      <a:endParaRPr/>
                    </a:p>
                    <a:p>
                      <a:pPr indent="-171450" lvl="0" marL="222250" marR="165735" rtl="0" algn="l">
                        <a:lnSpc>
                          <a:spcPct val="102000"/>
                        </a:lnSpc>
                        <a:spcBef>
                          <a:spcPts val="275"/>
                        </a:spcBef>
                        <a:spcAft>
                          <a:spcPts val="0"/>
                        </a:spcAft>
                        <a:buSzPts val="1200"/>
                        <a:buFont typeface="Arial"/>
                        <a:buChar char="•"/>
                      </a:pPr>
                      <a:r>
                        <a:rPr b="0" lang="en-GB" sz="1200">
                          <a:latin typeface="Arial"/>
                          <a:ea typeface="Arial"/>
                          <a:cs typeface="Arial"/>
                          <a:sym typeface="Arial"/>
                        </a:rPr>
                        <a:t>Diferenças individuais na comunicação, incluindo a não verbal</a:t>
                      </a:r>
                      <a:endParaRPr/>
                    </a:p>
                    <a:p>
                      <a:pPr indent="-171450" lvl="0" marL="222250" marR="165735" rtl="0" algn="l">
                        <a:lnSpc>
                          <a:spcPct val="102000"/>
                        </a:lnSpc>
                        <a:spcBef>
                          <a:spcPts val="675"/>
                        </a:spcBef>
                        <a:spcAft>
                          <a:spcPts val="0"/>
                        </a:spcAft>
                        <a:buSzPts val="1200"/>
                        <a:buFont typeface="Arial"/>
                        <a:buChar char="•"/>
                      </a:pPr>
                      <a:r>
                        <a:rPr b="0" lang="en-GB" sz="1200">
                          <a:latin typeface="Arial"/>
                          <a:ea typeface="Arial"/>
                          <a:cs typeface="Arial"/>
                          <a:sym typeface="Arial"/>
                        </a:rPr>
                        <a:t>Diferenças e semelhanças culturais</a:t>
                      </a:r>
                      <a:endParaRPr/>
                    </a:p>
                    <a:p>
                      <a:pPr indent="-171450" lvl="0" marL="222250" marR="165735" rtl="0" algn="l">
                        <a:lnSpc>
                          <a:spcPct val="102000"/>
                        </a:lnSpc>
                        <a:spcBef>
                          <a:spcPts val="675"/>
                        </a:spcBef>
                        <a:spcAft>
                          <a:spcPts val="0"/>
                        </a:spcAft>
                        <a:buSzPts val="1200"/>
                        <a:buFont typeface="Arial"/>
                        <a:buChar char="•"/>
                      </a:pPr>
                      <a:r>
                        <a:rPr b="0" lang="en-GB" sz="1200">
                          <a:latin typeface="Arial"/>
                          <a:ea typeface="Arial"/>
                          <a:cs typeface="Arial"/>
                          <a:sym typeface="Arial"/>
                        </a:rPr>
                        <a:t>Estruturas, rotinas, atividades e ambiente da sala de aula (físico e social)</a:t>
                      </a:r>
                      <a:endParaRPr/>
                    </a:p>
                    <a:p>
                      <a:pPr indent="0" lvl="0" marL="50800" marR="0" rtl="0" algn="l">
                        <a:lnSpc>
                          <a:spcPct val="100000"/>
                        </a:lnSpc>
                        <a:spcBef>
                          <a:spcPts val="405"/>
                        </a:spcBef>
                        <a:spcAft>
                          <a:spcPts val="0"/>
                        </a:spcAft>
                        <a:buNone/>
                      </a:pPr>
                      <a:r>
                        <a:t/>
                      </a:r>
                      <a:endParaRPr b="1" sz="1100">
                        <a:latin typeface="Arial"/>
                        <a:ea typeface="Arial"/>
                        <a:cs typeface="Arial"/>
                        <a:sym typeface="Arial"/>
                      </a:endParaRPr>
                    </a:p>
                    <a:p>
                      <a:pPr indent="0" lvl="0" marL="50800" marR="0" rtl="0" algn="l">
                        <a:lnSpc>
                          <a:spcPct val="100000"/>
                        </a:lnSpc>
                        <a:spcBef>
                          <a:spcPts val="5"/>
                        </a:spcBef>
                        <a:spcAft>
                          <a:spcPts val="0"/>
                        </a:spcAft>
                        <a:buNone/>
                      </a:pPr>
                      <a:r>
                        <a:rPr b="1" lang="en-GB" sz="1200">
                          <a:latin typeface="Arial"/>
                          <a:ea typeface="Arial"/>
                          <a:cs typeface="Arial"/>
                          <a:sym typeface="Arial"/>
                        </a:rPr>
                        <a:t>MEDIDAS PRÁTICAS poderiam incluir:</a:t>
                      </a:r>
                      <a:endParaRPr/>
                    </a:p>
                    <a:p>
                      <a:pPr indent="0" lvl="0" marL="50800" marR="0" rtl="0" algn="l">
                        <a:lnSpc>
                          <a:spcPct val="100000"/>
                        </a:lnSpc>
                        <a:spcBef>
                          <a:spcPts val="5"/>
                        </a:spcBef>
                        <a:spcAft>
                          <a:spcPts val="0"/>
                        </a:spcAft>
                        <a:buNone/>
                      </a:pPr>
                      <a:r>
                        <a:t/>
                      </a:r>
                      <a:endParaRPr b="1" sz="1200">
                        <a:latin typeface="Arial"/>
                        <a:ea typeface="Arial"/>
                        <a:cs typeface="Arial"/>
                        <a:sym typeface="Arial"/>
                      </a:endParaRPr>
                    </a:p>
                    <a:p>
                      <a:pPr indent="-171450" lvl="0" marL="222250" marR="0" rtl="0" algn="l">
                        <a:lnSpc>
                          <a:spcPct val="100000"/>
                        </a:lnSpc>
                        <a:spcBef>
                          <a:spcPts val="5"/>
                        </a:spcBef>
                        <a:spcAft>
                          <a:spcPts val="0"/>
                        </a:spcAft>
                        <a:buSzPts val="1200"/>
                        <a:buFont typeface="Arial"/>
                        <a:buChar char="•"/>
                      </a:pPr>
                      <a:r>
                        <a:rPr b="0" lang="en-GB" sz="1200">
                          <a:latin typeface="Arial"/>
                          <a:ea typeface="Arial"/>
                          <a:cs typeface="Arial"/>
                          <a:sym typeface="Arial"/>
                        </a:rPr>
                        <a:t>Discutir o valor de ouvir outras vozes em seu ambiente</a:t>
                      </a:r>
                      <a:endParaRPr/>
                    </a:p>
                    <a:p>
                      <a:pPr indent="0" lvl="0" marL="50800" marR="0" rtl="0" algn="l">
                        <a:lnSpc>
                          <a:spcPct val="100000"/>
                        </a:lnSpc>
                        <a:spcBef>
                          <a:spcPts val="5"/>
                        </a:spcBef>
                        <a:spcAft>
                          <a:spcPts val="0"/>
                        </a:spcAft>
                        <a:buSzPts val="1200"/>
                        <a:buFont typeface="Arial"/>
                        <a:buNone/>
                      </a:pPr>
                      <a:r>
                        <a:t/>
                      </a:r>
                      <a:endParaRPr b="0" sz="1200">
                        <a:latin typeface="Arial"/>
                        <a:ea typeface="Arial"/>
                        <a:cs typeface="Arial"/>
                        <a:sym typeface="Arial"/>
                      </a:endParaRPr>
                    </a:p>
                    <a:p>
                      <a:pPr indent="-171450" lvl="0" marL="222250" marR="0" rtl="0" algn="l">
                        <a:lnSpc>
                          <a:spcPct val="100000"/>
                        </a:lnSpc>
                        <a:spcBef>
                          <a:spcPts val="5"/>
                        </a:spcBef>
                        <a:spcAft>
                          <a:spcPts val="0"/>
                        </a:spcAft>
                        <a:buSzPts val="1200"/>
                        <a:buFont typeface="Arial"/>
                        <a:buChar char="•"/>
                      </a:pPr>
                      <a:r>
                        <a:rPr b="0" lang="en-GB" sz="1200">
                          <a:latin typeface="Arial"/>
                          <a:ea typeface="Arial"/>
                          <a:cs typeface="Arial"/>
                          <a:sym typeface="Arial"/>
                        </a:rPr>
                        <a:t>Adaptar e estender os modelos de observação no toolkit T-SEDA para responder a perguntas específicas sobre inclusão</a:t>
                      </a:r>
                      <a:endParaRPr/>
                    </a:p>
                    <a:p>
                      <a:pPr indent="-95250" lvl="0" marL="222250" marR="0" rtl="0" algn="l">
                        <a:lnSpc>
                          <a:spcPct val="100000"/>
                        </a:lnSpc>
                        <a:spcBef>
                          <a:spcPts val="5"/>
                        </a:spcBef>
                        <a:spcAft>
                          <a:spcPts val="0"/>
                        </a:spcAft>
                        <a:buSzPts val="1200"/>
                        <a:buFont typeface="Arial"/>
                        <a:buNone/>
                      </a:pPr>
                      <a:r>
                        <a:t/>
                      </a:r>
                      <a:endParaRPr b="0" sz="1200">
                        <a:latin typeface="Arial"/>
                        <a:ea typeface="Arial"/>
                        <a:cs typeface="Arial"/>
                        <a:sym typeface="Arial"/>
                      </a:endParaRPr>
                    </a:p>
                    <a:p>
                      <a:pPr indent="-171450" lvl="0" marL="222250" marR="0" rtl="0" algn="l">
                        <a:lnSpc>
                          <a:spcPct val="100000"/>
                        </a:lnSpc>
                        <a:spcBef>
                          <a:spcPts val="5"/>
                        </a:spcBef>
                        <a:spcAft>
                          <a:spcPts val="0"/>
                        </a:spcAft>
                        <a:buSzPts val="1200"/>
                        <a:buFont typeface="Arial"/>
                        <a:buChar char="•"/>
                      </a:pPr>
                      <a:r>
                        <a:rPr b="0" lang="en-GB" sz="1200">
                          <a:latin typeface="Arial"/>
                          <a:ea typeface="Arial"/>
                          <a:cs typeface="Arial"/>
                          <a:sym typeface="Arial"/>
                        </a:rPr>
                        <a:t>Desenvolver novas estruturas de suporte para interação em grupo e conscientização cultural</a:t>
                      </a:r>
                      <a:endParaRPr/>
                    </a:p>
                  </a:txBody>
                  <a:tcPr marT="34925" marB="0" marR="0" marL="0">
                    <a:lnT cap="flat" cmpd="sng" w="31725">
                      <a:solidFill>
                        <a:srgbClr val="2791A6"/>
                      </a:solidFill>
                      <a:prstDash val="solid"/>
                      <a:round/>
                      <a:headEnd len="sm" w="sm" type="none"/>
                      <a:tailEnd len="sm" w="sm" type="none"/>
                    </a:lnT>
                    <a:solidFill>
                      <a:srgbClr val="D9F1F6"/>
                    </a:solidFill>
                  </a:tcPr>
                </a:tc>
              </a:tr>
              <a:tr h="2229475">
                <a:tc gridSpan="3">
                  <a:txBody>
                    <a:bodyPr/>
                    <a:lstStyle/>
                    <a:p>
                      <a:pPr indent="0" lvl="0" marL="151765" marR="0" rtl="0" algn="just">
                        <a:lnSpc>
                          <a:spcPct val="100000"/>
                        </a:lnSpc>
                        <a:spcBef>
                          <a:spcPts val="0"/>
                        </a:spcBef>
                        <a:spcAft>
                          <a:spcPts val="0"/>
                        </a:spcAft>
                        <a:buNone/>
                      </a:pPr>
                      <a:r>
                        <a:rPr b="1" lang="en-GB" sz="1400">
                          <a:latin typeface="Arial"/>
                          <a:ea typeface="Arial"/>
                          <a:cs typeface="Arial"/>
                          <a:sym typeface="Arial"/>
                        </a:rPr>
                        <a:t>Envolver estudantes no espectro autista no diálogo</a:t>
                      </a:r>
                      <a:endParaRPr/>
                    </a:p>
                    <a:p>
                      <a:pPr indent="0" lvl="0" marL="151765" marR="0" rtl="0" algn="just">
                        <a:lnSpc>
                          <a:spcPct val="100000"/>
                        </a:lnSpc>
                        <a:spcBef>
                          <a:spcPts val="845"/>
                        </a:spcBef>
                        <a:spcAft>
                          <a:spcPts val="0"/>
                        </a:spcAft>
                        <a:buNone/>
                      </a:pPr>
                      <a:r>
                        <a:rPr b="0" lang="en-GB" sz="1200">
                          <a:latin typeface="Arimo"/>
                          <a:ea typeface="Arimo"/>
                          <a:cs typeface="Arimo"/>
                          <a:sym typeface="Arimo"/>
                        </a:rPr>
                        <a:t>Por exemplo, Ana Laura Clapés desenvolveu maneiras de ajustar o esquema de codificação do T-SEDA às características de comunicação associadas ao autismo. Algumas das estratégias foram aprimoradas, </a:t>
                      </a:r>
                      <a:r>
                        <a:rPr b="0" lang="en-GB" sz="1200">
                          <a:solidFill>
                            <a:schemeClr val="dk1"/>
                          </a:solidFill>
                          <a:latin typeface="Arimo"/>
                          <a:ea typeface="Arimo"/>
                          <a:cs typeface="Arimo"/>
                          <a:sym typeface="Arimo"/>
                        </a:rPr>
                        <a:t>incluindo sugestões de como </a:t>
                      </a:r>
                      <a:r>
                        <a:rPr b="0" lang="en-GB" sz="1200">
                          <a:latin typeface="Arimo"/>
                          <a:ea typeface="Arimo"/>
                          <a:cs typeface="Arimo"/>
                          <a:sym typeface="Arimo"/>
                        </a:rPr>
                        <a:t>podem ser implementadas para apoiar a compreensão dos alunos sobre o conteúdo e a estrutura do diálogo e o que se espera de sua participação. Foram adicionadas seis principais características, incluindo incorporar representações visuais ou físicas, ser explícito, dividir as informações em etapas, fornecer opções, mediar o diálogo com colegas e oferecer suporte individual. Outras novas estratégias relacionaram-se à configuração do ambiente físico da sala de aula e ao planejamento de atividades mais amigáveis que criam oportunidades para diferentes formas de contribuição. Entre em contato </a:t>
                      </a:r>
                      <a:r>
                        <a:rPr b="0" lang="en-GB" sz="1200" u="sng">
                          <a:solidFill>
                            <a:schemeClr val="hlink"/>
                          </a:solidFill>
                          <a:latin typeface="Arimo"/>
                          <a:ea typeface="Arimo"/>
                          <a:cs typeface="Arimo"/>
                          <a:sym typeface="Arimo"/>
                          <a:hlinkClick r:id="rId3"/>
                        </a:rPr>
                        <a:t>t-seda@educ.cam.ac.uk</a:t>
                      </a:r>
                      <a:r>
                        <a:rPr b="0" lang="en-GB" sz="1200">
                          <a:latin typeface="Arimo"/>
                          <a:ea typeface="Arimo"/>
                          <a:cs typeface="Arimo"/>
                          <a:sym typeface="Arimo"/>
                        </a:rPr>
                        <a:t> para mais informações sobre os recursos</a:t>
                      </a:r>
                      <a:r>
                        <a:rPr b="1" lang="en-GB" sz="1200">
                          <a:latin typeface="Arimo"/>
                          <a:ea typeface="Arimo"/>
                          <a:cs typeface="Arimo"/>
                          <a:sym typeface="Arimo"/>
                        </a:rPr>
                        <a:t> </a:t>
                      </a:r>
                      <a:r>
                        <a:rPr b="0" lang="en-GB" sz="1200">
                          <a:latin typeface="Arimo"/>
                          <a:ea typeface="Arimo"/>
                          <a:cs typeface="Arimo"/>
                          <a:sym typeface="Arimo"/>
                        </a:rPr>
                        <a:t>gratuitos</a:t>
                      </a:r>
                      <a:r>
                        <a:rPr b="1" lang="en-GB" sz="1200">
                          <a:latin typeface="Arimo"/>
                          <a:ea typeface="Arimo"/>
                          <a:cs typeface="Arimo"/>
                          <a:sym typeface="Arimo"/>
                        </a:rPr>
                        <a:t> </a:t>
                      </a:r>
                      <a:r>
                        <a:rPr b="0" lang="en-GB" sz="1200">
                          <a:latin typeface="Arimo"/>
                          <a:ea typeface="Arimo"/>
                          <a:cs typeface="Arimo"/>
                          <a:sym typeface="Arimo"/>
                        </a:rPr>
                        <a:t>disponíveis</a:t>
                      </a:r>
                      <a:r>
                        <a:rPr b="0" lang="en-GB" sz="1400">
                          <a:latin typeface="Arial"/>
                          <a:ea typeface="Arial"/>
                          <a:cs typeface="Arial"/>
                          <a:sym typeface="Arial"/>
                        </a:rPr>
                        <a:t>.</a:t>
                      </a:r>
                      <a:endParaRPr b="0" sz="1400">
                        <a:latin typeface="Arial"/>
                        <a:ea typeface="Arial"/>
                        <a:cs typeface="Arial"/>
                        <a:sym typeface="Arial"/>
                      </a:endParaRPr>
                    </a:p>
                    <a:p>
                      <a:pPr indent="0" lvl="0" marL="151765" marR="0" rtl="0" algn="ctr">
                        <a:lnSpc>
                          <a:spcPct val="100000"/>
                        </a:lnSpc>
                        <a:spcBef>
                          <a:spcPts val="845"/>
                        </a:spcBef>
                        <a:spcAft>
                          <a:spcPts val="0"/>
                        </a:spcAft>
                        <a:buNone/>
                      </a:pPr>
                      <a:r>
                        <a:rPr b="0" lang="en-GB" sz="1000">
                          <a:latin typeface="Arial"/>
                          <a:ea typeface="Arial"/>
                          <a:cs typeface="Arial"/>
                          <a:sym typeface="Arial"/>
                        </a:rPr>
                        <a:t>13</a:t>
                      </a:r>
                      <a:endParaRPr/>
                    </a:p>
                  </a:txBody>
                  <a:tcPr marT="107325" marB="0" marR="0" marL="0"/>
                </a:tc>
                <a:tc hMerge="1"/>
                <a:tc h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7" name="Shape 357"/>
        <p:cNvGrpSpPr/>
        <p:nvPr/>
      </p:nvGrpSpPr>
      <p:grpSpPr>
        <a:xfrm>
          <a:off x="0" y="0"/>
          <a:ext cx="0" cy="0"/>
          <a:chOff x="0" y="0"/>
          <a:chExt cx="0" cy="0"/>
        </a:xfrm>
      </p:grpSpPr>
      <p:sp>
        <p:nvSpPr>
          <p:cNvPr id="358" name="Google Shape;358;p30"/>
          <p:cNvSpPr txBox="1"/>
          <p:nvPr/>
        </p:nvSpPr>
        <p:spPr>
          <a:xfrm>
            <a:off x="616464" y="614560"/>
            <a:ext cx="4044436" cy="859851"/>
          </a:xfrm>
          <a:prstGeom prst="rect">
            <a:avLst/>
          </a:prstGeom>
          <a:solidFill>
            <a:srgbClr val="D9F1F6"/>
          </a:solidFill>
          <a:ln>
            <a:noFill/>
          </a:ln>
        </p:spPr>
        <p:txBody>
          <a:bodyPr anchorCtr="0" anchor="t" bIns="0" lIns="0" spcFirstLastPara="1" rIns="0" wrap="square" tIns="15875">
            <a:spAutoFit/>
          </a:bodyPr>
          <a:lstStyle/>
          <a:p>
            <a:pPr indent="0" lvl="0" marL="26035" marR="0" rtl="0" algn="l">
              <a:lnSpc>
                <a:spcPct val="100000"/>
              </a:lnSpc>
              <a:spcBef>
                <a:spcPts val="0"/>
              </a:spcBef>
              <a:spcAft>
                <a:spcPts val="0"/>
              </a:spcAft>
              <a:buNone/>
            </a:pPr>
            <a:r>
              <a:rPr b="1" lang="en-GB" sz="1800">
                <a:solidFill>
                  <a:srgbClr val="1A616F"/>
                </a:solidFill>
                <a:latin typeface="Arial"/>
                <a:ea typeface="Arial"/>
                <a:cs typeface="Arial"/>
                <a:sym typeface="Arial"/>
              </a:rPr>
              <a:t>Parte d. Quão produtivo é o diálogo na minha sala de aula? </a:t>
            </a:r>
            <a:endParaRPr b="1" sz="1800">
              <a:solidFill>
                <a:srgbClr val="1A616F"/>
              </a:solidFill>
              <a:latin typeface="Arial"/>
              <a:ea typeface="Arial"/>
              <a:cs typeface="Arial"/>
              <a:sym typeface="Arial"/>
            </a:endParaRPr>
          </a:p>
          <a:p>
            <a:pPr indent="0" lvl="0" marL="26035" marR="0" rtl="0" algn="l">
              <a:lnSpc>
                <a:spcPct val="100000"/>
              </a:lnSpc>
              <a:spcBef>
                <a:spcPts val="125"/>
              </a:spcBef>
              <a:spcAft>
                <a:spcPts val="0"/>
              </a:spcAft>
              <a:buNone/>
            </a:pPr>
            <a:r>
              <a:rPr b="1" lang="en-GB" sz="1800">
                <a:solidFill>
                  <a:srgbClr val="1A616F"/>
                </a:solidFill>
                <a:latin typeface="Arial"/>
                <a:ea typeface="Arial"/>
                <a:cs typeface="Arial"/>
                <a:sym typeface="Arial"/>
              </a:rPr>
              <a:t>Uma autoavaliação para professores</a:t>
            </a:r>
            <a:endParaRPr/>
          </a:p>
        </p:txBody>
      </p:sp>
      <p:sp>
        <p:nvSpPr>
          <p:cNvPr id="359" name="Google Shape;359;p30"/>
          <p:cNvSpPr txBox="1"/>
          <p:nvPr/>
        </p:nvSpPr>
        <p:spPr>
          <a:xfrm>
            <a:off x="5156835" y="766680"/>
            <a:ext cx="1942465" cy="24574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Sua Auto avaliação</a:t>
            </a:r>
            <a:endParaRPr/>
          </a:p>
        </p:txBody>
      </p:sp>
      <p:sp>
        <p:nvSpPr>
          <p:cNvPr id="360" name="Google Shape;360;p30"/>
          <p:cNvSpPr txBox="1"/>
          <p:nvPr/>
        </p:nvSpPr>
        <p:spPr>
          <a:xfrm>
            <a:off x="630555" y="2001410"/>
            <a:ext cx="9746615" cy="389196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3980" rtl="0" algn="l">
              <a:lnSpc>
                <a:spcPct val="122000"/>
              </a:lnSpc>
              <a:spcBef>
                <a:spcPts val="0"/>
              </a:spcBef>
              <a:spcAft>
                <a:spcPts val="0"/>
              </a:spcAft>
              <a:buNone/>
            </a:pPr>
            <a:r>
              <a:rPr lang="en-GB" sz="1200">
                <a:solidFill>
                  <a:schemeClr val="dk1"/>
                </a:solidFill>
                <a:latin typeface="Arial"/>
                <a:ea typeface="Arial"/>
                <a:cs typeface="Arial"/>
                <a:sym typeface="Arial"/>
              </a:rPr>
              <a:t>Você pode começar conduzindo uma autoavaliação</a:t>
            </a:r>
            <a:r>
              <a:rPr baseline="30000" lang="en-GB" sz="1200">
                <a:solidFill>
                  <a:schemeClr val="dk1"/>
                </a:solidFill>
                <a:latin typeface="Arial"/>
                <a:ea typeface="Arial"/>
                <a:cs typeface="Arial"/>
                <a:sym typeface="Arial"/>
              </a:rPr>
              <a:t>1</a:t>
            </a:r>
            <a:r>
              <a:rPr lang="en-GB" sz="1200">
                <a:solidFill>
                  <a:schemeClr val="dk1"/>
                </a:solidFill>
                <a:latin typeface="Arial"/>
                <a:ea typeface="Arial"/>
                <a:cs typeface="Arial"/>
                <a:sym typeface="Arial"/>
              </a:rPr>
              <a:t>. Mas lembre-se de que, às vezes, entendemos as declarações de avaliação de maneiras diferentes. Por exemplo, uma regra básica, como ‘</a:t>
            </a:r>
            <a:r>
              <a:rPr b="1" lang="en-GB" sz="1200">
                <a:solidFill>
                  <a:schemeClr val="dk1"/>
                </a:solidFill>
                <a:latin typeface="Arial"/>
                <a:ea typeface="Arial"/>
                <a:cs typeface="Arial"/>
                <a:sym typeface="Arial"/>
              </a:rPr>
              <a:t>todos nós confiamos e ouvimos uns aos outros</a:t>
            </a:r>
            <a:r>
              <a:rPr lang="en-GB" sz="1200">
                <a:solidFill>
                  <a:schemeClr val="dk1"/>
                </a:solidFill>
                <a:latin typeface="Arial"/>
                <a:ea typeface="Arial"/>
                <a:cs typeface="Arial"/>
                <a:sym typeface="Arial"/>
              </a:rPr>
              <a:t>’, tem diferentes significados possíveis, tais como</a:t>
            </a:r>
            <a:r>
              <a:rPr baseline="30000" lang="en-GB" sz="1200">
                <a:solidFill>
                  <a:schemeClr val="dk1"/>
                </a:solidFill>
                <a:latin typeface="Arial"/>
                <a:ea typeface="Arial"/>
                <a:cs typeface="Arial"/>
                <a:sym typeface="Arial"/>
              </a:rPr>
              <a:t>2</a:t>
            </a:r>
            <a:r>
              <a:rPr lang="en-GB" sz="1200">
                <a:solidFill>
                  <a:schemeClr val="dk1"/>
                </a:solidFill>
                <a:latin typeface="Arial"/>
                <a:ea typeface="Arial"/>
                <a:cs typeface="Arial"/>
                <a:sym typeface="Arial"/>
              </a:rPr>
              <a:t>:</a:t>
            </a:r>
            <a:endParaRPr/>
          </a:p>
          <a:p>
            <a:pPr indent="-171450" lvl="0" marL="253365" marR="93980" rtl="0" algn="l">
              <a:lnSpc>
                <a:spcPct val="122000"/>
              </a:lnSpc>
              <a:spcBef>
                <a:spcPts val="290"/>
              </a:spcBef>
              <a:spcAft>
                <a:spcPts val="0"/>
              </a:spcAft>
              <a:buClr>
                <a:schemeClr val="dk1"/>
              </a:buClr>
              <a:buSzPts val="1200"/>
              <a:buFont typeface="Arial"/>
              <a:buChar char="•"/>
            </a:pPr>
            <a:r>
              <a:rPr lang="en-GB" sz="1200">
                <a:solidFill>
                  <a:schemeClr val="dk1"/>
                </a:solidFill>
                <a:latin typeface="Arial"/>
                <a:ea typeface="Arial"/>
                <a:cs typeface="Arial"/>
                <a:sym typeface="Arial"/>
              </a:rPr>
              <a:t>Promover Relacionamentos Interpessoais</a:t>
            </a:r>
            <a:endParaRPr/>
          </a:p>
          <a:p>
            <a:pPr indent="-171450" lvl="0" marL="253365" marR="93980" rtl="0" algn="l">
              <a:lnSpc>
                <a:spcPct val="122000"/>
              </a:lnSpc>
              <a:spcBef>
                <a:spcPts val="290"/>
              </a:spcBef>
              <a:spcAft>
                <a:spcPts val="0"/>
              </a:spcAft>
              <a:buClr>
                <a:schemeClr val="dk1"/>
              </a:buClr>
              <a:buSzPts val="1200"/>
              <a:buFont typeface="Arial"/>
              <a:buChar char="•"/>
            </a:pPr>
            <a:r>
              <a:rPr lang="en-GB" sz="1200">
                <a:solidFill>
                  <a:schemeClr val="dk1"/>
                </a:solidFill>
                <a:latin typeface="Arial"/>
                <a:ea typeface="Arial"/>
                <a:cs typeface="Arial"/>
                <a:sym typeface="Arial"/>
              </a:rPr>
              <a:t>Ouvir as Ideias de Todos</a:t>
            </a:r>
            <a:endParaRPr/>
          </a:p>
          <a:p>
            <a:pPr indent="-171450" lvl="0" marL="253365" marR="93980" rtl="0" algn="l">
              <a:lnSpc>
                <a:spcPct val="122000"/>
              </a:lnSpc>
              <a:spcBef>
                <a:spcPts val="290"/>
              </a:spcBef>
              <a:spcAft>
                <a:spcPts val="0"/>
              </a:spcAft>
              <a:buClr>
                <a:schemeClr val="dk1"/>
              </a:buClr>
              <a:buSzPts val="1200"/>
              <a:buFont typeface="Arial"/>
              <a:buChar char="•"/>
            </a:pPr>
            <a:r>
              <a:rPr lang="en-GB" sz="1200">
                <a:solidFill>
                  <a:schemeClr val="dk1"/>
                </a:solidFill>
                <a:latin typeface="Arial"/>
                <a:ea typeface="Arial"/>
                <a:cs typeface="Arial"/>
                <a:sym typeface="Arial"/>
              </a:rPr>
              <a:t>Aprender com o Pensamento dos Outros</a:t>
            </a:r>
            <a:endParaRPr/>
          </a:p>
          <a:p>
            <a:pPr indent="0" lvl="0" marL="81915" marR="93980" rtl="0" algn="l">
              <a:lnSpc>
                <a:spcPct val="122000"/>
              </a:lnSpc>
              <a:spcBef>
                <a:spcPts val="290"/>
              </a:spcBef>
              <a:spcAft>
                <a:spcPts val="0"/>
              </a:spcAft>
              <a:buClr>
                <a:schemeClr val="dk1"/>
              </a:buClr>
              <a:buSzPts val="1200"/>
              <a:buFont typeface="Arial"/>
              <a:buNone/>
            </a:pPr>
            <a:r>
              <a:rPr lang="en-GB" sz="1200">
                <a:solidFill>
                  <a:schemeClr val="dk1"/>
                </a:solidFill>
                <a:latin typeface="Arimo"/>
                <a:ea typeface="Arimo"/>
                <a:cs typeface="Arimo"/>
                <a:sym typeface="Arimo"/>
              </a:rPr>
              <a:t>Sua autoavaliação ajudará você a identificar as características de sua prática atual em sala de aula. Também ajudará você a</a:t>
            </a:r>
            <a:endParaRPr/>
          </a:p>
          <a:p>
            <a:pPr indent="-171450" lvl="0" marL="475615" marR="0" rtl="0" algn="l">
              <a:lnSpc>
                <a:spcPct val="100000"/>
              </a:lnSpc>
              <a:spcBef>
                <a:spcPts val="355"/>
              </a:spcBef>
              <a:spcAft>
                <a:spcPts val="0"/>
              </a:spcAft>
              <a:buClr>
                <a:schemeClr val="dk1"/>
              </a:buClr>
              <a:buSzPts val="1200"/>
              <a:buFont typeface="Arial"/>
              <a:buChar char="•"/>
            </a:pPr>
            <a:r>
              <a:rPr lang="en-GB" sz="1200">
                <a:solidFill>
                  <a:schemeClr val="dk1"/>
                </a:solidFill>
                <a:latin typeface="Arimo"/>
                <a:ea typeface="Arimo"/>
                <a:cs typeface="Arimo"/>
                <a:sym typeface="Arimo"/>
              </a:rPr>
              <a:t>Iniciar seu ciclo reflexivo ao focar em seus interesses e objetivos para começar a pensar sobre sua investigação.</a:t>
            </a:r>
            <a:endParaRPr/>
          </a:p>
          <a:p>
            <a:pPr indent="-171450" lvl="0" marL="475615" marR="0" rtl="0" algn="l">
              <a:lnSpc>
                <a:spcPct val="100000"/>
              </a:lnSpc>
              <a:spcBef>
                <a:spcPts val="355"/>
              </a:spcBef>
              <a:spcAft>
                <a:spcPts val="0"/>
              </a:spcAft>
              <a:buClr>
                <a:schemeClr val="dk1"/>
              </a:buClr>
              <a:buSzPts val="1200"/>
              <a:buFont typeface="Arial"/>
              <a:buChar char="•"/>
            </a:pPr>
            <a:r>
              <a:rPr lang="en-GB" sz="1200">
                <a:solidFill>
                  <a:schemeClr val="dk1"/>
                </a:solidFill>
                <a:latin typeface="Arimo"/>
                <a:ea typeface="Arimo"/>
                <a:cs typeface="Arimo"/>
                <a:sym typeface="Arimo"/>
              </a:rPr>
              <a:t>Refletir e monitorar o que acontece à medida que você avança.</a:t>
            </a:r>
            <a:endParaRPr/>
          </a:p>
          <a:p>
            <a:pPr indent="-171450" lvl="0" marL="475615" marR="0" rtl="0" algn="l">
              <a:lnSpc>
                <a:spcPct val="100000"/>
              </a:lnSpc>
              <a:spcBef>
                <a:spcPts val="355"/>
              </a:spcBef>
              <a:spcAft>
                <a:spcPts val="0"/>
              </a:spcAft>
              <a:buClr>
                <a:schemeClr val="dk1"/>
              </a:buClr>
              <a:buSzPts val="1200"/>
              <a:buFont typeface="Arial"/>
              <a:buChar char="•"/>
            </a:pPr>
            <a:r>
              <a:rPr lang="en-GB" sz="1200">
                <a:solidFill>
                  <a:schemeClr val="dk1"/>
                </a:solidFill>
                <a:latin typeface="Arimo"/>
                <a:ea typeface="Arimo"/>
                <a:cs typeface="Arimo"/>
                <a:sym typeface="Arimo"/>
              </a:rPr>
              <a:t>Observar como o diálogo em sua sala de aula mudou ao repetir a avaliação após sua investigação.</a:t>
            </a:r>
            <a:endParaRPr/>
          </a:p>
          <a:p>
            <a:pPr indent="0" lvl="0" marL="0" marR="0" rtl="0" algn="l">
              <a:lnSpc>
                <a:spcPct val="100000"/>
              </a:lnSpc>
              <a:spcBef>
                <a:spcPts val="15"/>
              </a:spcBef>
              <a:spcAft>
                <a:spcPts val="0"/>
              </a:spcAft>
              <a:buNone/>
            </a:pPr>
            <a:r>
              <a:t/>
            </a:r>
            <a:endParaRPr sz="800">
              <a:solidFill>
                <a:schemeClr val="dk1"/>
              </a:solidFill>
              <a:latin typeface="Times New Roman"/>
              <a:ea typeface="Times New Roman"/>
              <a:cs typeface="Times New Roman"/>
              <a:sym typeface="Times New Roman"/>
            </a:endParaRPr>
          </a:p>
          <a:p>
            <a:pPr indent="0" lvl="0" marL="81915" marR="0" rtl="0" algn="l">
              <a:lnSpc>
                <a:spcPct val="100000"/>
              </a:lnSpc>
              <a:spcBef>
                <a:spcPts val="0"/>
              </a:spcBef>
              <a:spcAft>
                <a:spcPts val="0"/>
              </a:spcAft>
              <a:buNone/>
            </a:pPr>
            <a:r>
              <a:rPr lang="en-GB" sz="1200">
                <a:solidFill>
                  <a:schemeClr val="dk1"/>
                </a:solidFill>
                <a:latin typeface="Arimo"/>
                <a:ea typeface="Arimo"/>
                <a:cs typeface="Arimo"/>
                <a:sym typeface="Arimo"/>
              </a:rPr>
              <a:t>Você encontrará a autoavaliação na próxima página, e uma versão para download está disponível no site da T-SEDA para você completar.</a:t>
            </a:r>
            <a:endParaRPr sz="1200">
              <a:solidFill>
                <a:schemeClr val="dk1"/>
              </a:solidFill>
              <a:latin typeface="Arimo"/>
              <a:ea typeface="Arimo"/>
              <a:cs typeface="Arimo"/>
              <a:sym typeface="Arimo"/>
            </a:endParaRPr>
          </a:p>
          <a:p>
            <a:pPr indent="0" lvl="0" marL="81915" marR="0" rtl="0" algn="l">
              <a:lnSpc>
                <a:spcPct val="100000"/>
              </a:lnSpc>
              <a:spcBef>
                <a:spcPts val="0"/>
              </a:spcBef>
              <a:spcAft>
                <a:spcPts val="0"/>
              </a:spcAft>
              <a:buNone/>
            </a:pPr>
            <a:r>
              <a:t/>
            </a:r>
            <a:endParaRPr sz="1200">
              <a:solidFill>
                <a:schemeClr val="dk1"/>
              </a:solidFill>
              <a:latin typeface="Arimo"/>
              <a:ea typeface="Arimo"/>
              <a:cs typeface="Arimo"/>
              <a:sym typeface="Arimo"/>
            </a:endParaRPr>
          </a:p>
          <a:p>
            <a:pPr indent="0" lvl="0" marL="81915" marR="0" rtl="0" algn="l">
              <a:lnSpc>
                <a:spcPct val="100000"/>
              </a:lnSpc>
              <a:spcBef>
                <a:spcPts val="0"/>
              </a:spcBef>
              <a:spcAft>
                <a:spcPts val="0"/>
              </a:spcAft>
              <a:buNone/>
            </a:pPr>
            <a:r>
              <a:rPr b="1" lang="en-GB" sz="1200">
                <a:solidFill>
                  <a:schemeClr val="dk1"/>
                </a:solidFill>
                <a:latin typeface="Arial"/>
                <a:ea typeface="Arial"/>
                <a:cs typeface="Arial"/>
                <a:sym typeface="Arial"/>
              </a:rPr>
              <a:t>A Ferramenta 2H, Questionário de Ensino Dialógico - Avaliação de sua prática</a:t>
            </a:r>
            <a:r>
              <a:rPr lang="en-GB" sz="1200">
                <a:solidFill>
                  <a:schemeClr val="dk1"/>
                </a:solidFill>
                <a:latin typeface="Arial"/>
                <a:ea typeface="Arial"/>
                <a:cs typeface="Arial"/>
                <a:sym typeface="Arial"/>
              </a:rPr>
              <a:t>, também oferece a oportunidade de refletir sobre sua prática. Você pode fazer isso em diferentes momentos durante sua investigação para registrar como sua prática pode estar mudando.</a:t>
            </a:r>
            <a:endParaRPr/>
          </a:p>
          <a:p>
            <a:pPr indent="0" lvl="0" marL="81915"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81915" marR="0" rtl="0" algn="l">
              <a:lnSpc>
                <a:spcPct val="100000"/>
              </a:lnSpc>
              <a:spcBef>
                <a:spcPts val="0"/>
              </a:spcBef>
              <a:spcAft>
                <a:spcPts val="0"/>
              </a:spcAft>
              <a:buNone/>
            </a:pPr>
            <a:r>
              <a:t/>
            </a:r>
            <a:endParaRPr sz="1200">
              <a:solidFill>
                <a:schemeClr val="dk1"/>
              </a:solidFill>
              <a:latin typeface="Arimo"/>
              <a:ea typeface="Arimo"/>
              <a:cs typeface="Arimo"/>
              <a:sym typeface="Arimo"/>
            </a:endParaRPr>
          </a:p>
          <a:p>
            <a:pPr indent="0" lvl="0" marL="539115" marR="0" rtl="0" algn="l">
              <a:lnSpc>
                <a:spcPct val="100000"/>
              </a:lnSpc>
              <a:spcBef>
                <a:spcPts val="0"/>
              </a:spcBef>
              <a:spcAft>
                <a:spcPts val="0"/>
              </a:spcAft>
              <a:buNone/>
            </a:pPr>
            <a:r>
              <a:rPr b="1" lang="en-GB" sz="1200">
                <a:solidFill>
                  <a:srgbClr val="0000FF"/>
                </a:solidFill>
                <a:latin typeface="Arial"/>
                <a:ea typeface="Arial"/>
                <a:cs typeface="Arial"/>
                <a:sym typeface="Arial"/>
              </a:rPr>
              <a:t>Vídeo 6: Concluindo sua autoavaliação</a:t>
            </a:r>
            <a:endParaRPr/>
          </a:p>
        </p:txBody>
      </p:sp>
      <p:sp>
        <p:nvSpPr>
          <p:cNvPr id="361" name="Google Shape;361;p30"/>
          <p:cNvSpPr txBox="1"/>
          <p:nvPr/>
        </p:nvSpPr>
        <p:spPr>
          <a:xfrm>
            <a:off x="8166100" y="1692028"/>
            <a:ext cx="2286000"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en-GB" sz="1200">
                <a:solidFill>
                  <a:schemeClr val="dk1"/>
                </a:solidFill>
                <a:latin typeface="Arial"/>
                <a:ea typeface="Arial"/>
                <a:cs typeface="Arial"/>
                <a:sym typeface="Arial"/>
              </a:rPr>
              <a:t>Secção do ciclo de investigação</a:t>
            </a:r>
            <a:endParaRPr sz="1200">
              <a:solidFill>
                <a:schemeClr val="dk1"/>
              </a:solidFill>
              <a:latin typeface="Arial"/>
              <a:ea typeface="Arial"/>
              <a:cs typeface="Arial"/>
              <a:sym typeface="Arial"/>
            </a:endParaRPr>
          </a:p>
        </p:txBody>
      </p:sp>
      <p:sp>
        <p:nvSpPr>
          <p:cNvPr id="362" name="Google Shape;362;p30"/>
          <p:cNvSpPr/>
          <p:nvPr/>
        </p:nvSpPr>
        <p:spPr>
          <a:xfrm>
            <a:off x="723785" y="5856607"/>
            <a:ext cx="439415" cy="4394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30"/>
          <p:cNvSpPr/>
          <p:nvPr/>
        </p:nvSpPr>
        <p:spPr>
          <a:xfrm>
            <a:off x="8089900" y="581025"/>
            <a:ext cx="2285358" cy="10934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30"/>
          <p:cNvSpPr txBox="1"/>
          <p:nvPr/>
        </p:nvSpPr>
        <p:spPr>
          <a:xfrm>
            <a:off x="630555" y="6372225"/>
            <a:ext cx="9593580" cy="615315"/>
          </a:xfrm>
          <a:prstGeom prst="rect">
            <a:avLst/>
          </a:prstGeom>
          <a:noFill/>
          <a:ln>
            <a:noFill/>
          </a:ln>
        </p:spPr>
        <p:txBody>
          <a:bodyPr anchorCtr="0" anchor="t" bIns="0" lIns="0" spcFirstLastPara="1" rIns="0" wrap="square" tIns="0">
            <a:spAutoFit/>
          </a:bodyPr>
          <a:lstStyle/>
          <a:p>
            <a:pPr indent="-63500" lvl="0" marL="12700" marR="0" rtl="0" algn="l">
              <a:lnSpc>
                <a:spcPct val="100000"/>
              </a:lnSpc>
              <a:spcBef>
                <a:spcPts val="0"/>
              </a:spcBef>
              <a:spcAft>
                <a:spcPts val="0"/>
              </a:spcAft>
              <a:buClr>
                <a:schemeClr val="dk1"/>
              </a:buClr>
              <a:buSzPts val="1000"/>
              <a:buFont typeface="Arial"/>
              <a:buAutoNum type="arabicPeriod"/>
            </a:pPr>
            <a:r>
              <a:rPr lang="en-GB" sz="1000">
                <a:solidFill>
                  <a:schemeClr val="dk1"/>
                </a:solidFill>
                <a:latin typeface="Arial"/>
                <a:ea typeface="Arial"/>
                <a:cs typeface="Arial"/>
                <a:sym typeface="Arial"/>
              </a:rPr>
              <a:t>Esta autoavaliação é baseada em uma tabela original criada por Diane Rawlins, uma de nossas co-pesquisadoras em Cambridge. (Projeto de Bolsa do Conselho de Pesquisa Econômica e Social nº RES063270081). </a:t>
            </a:r>
            <a:endParaRPr sz="1000">
              <a:solidFill>
                <a:schemeClr val="dk1"/>
              </a:solidFill>
              <a:latin typeface="Arial"/>
              <a:ea typeface="Arial"/>
              <a:cs typeface="Arial"/>
              <a:sym typeface="Arial"/>
            </a:endParaRPr>
          </a:p>
          <a:p>
            <a:pPr indent="-63500" lvl="0" marL="12700" marR="0" rtl="0" algn="l">
              <a:lnSpc>
                <a:spcPct val="100000"/>
              </a:lnSpc>
              <a:spcBef>
                <a:spcPts val="0"/>
              </a:spcBef>
              <a:spcAft>
                <a:spcPts val="0"/>
              </a:spcAft>
              <a:buClr>
                <a:schemeClr val="dk1"/>
              </a:buClr>
              <a:buSzPts val="1000"/>
              <a:buFont typeface="Arial"/>
              <a:buAutoNum type="arabicPeriod"/>
            </a:pPr>
            <a:r>
              <a:rPr lang="en-GB" sz="1000">
                <a:solidFill>
                  <a:schemeClr val="dk1"/>
                </a:solidFill>
                <a:latin typeface="Arial"/>
                <a:ea typeface="Arial"/>
                <a:cs typeface="Arial"/>
                <a:sym typeface="Arial"/>
              </a:rPr>
              <a:t>Esta distinção entre as três camadas e elementos diferentes do diálogo em sala de aula foi destacada em um estudo de intervenção de grande escala, com métodos mistos, sobre o diálogo em sala de aula no ensino de ciências e matemática (</a:t>
            </a:r>
            <a:r>
              <a:rPr lang="en-GB" sz="1000" u="sng">
                <a:solidFill>
                  <a:schemeClr val="hlink"/>
                </a:solidFill>
                <a:latin typeface="Arial"/>
                <a:ea typeface="Arial"/>
                <a:cs typeface="Arial"/>
                <a:sym typeface="Arial"/>
                <a:hlinkClick r:id="rId5"/>
              </a:rPr>
              <a:t>www.educ.cam.ac.uk/research/projects/episteme/</a:t>
            </a:r>
            <a:r>
              <a:rPr lang="en-GB" sz="1000">
                <a:solidFill>
                  <a:schemeClr val="dk1"/>
                </a:solidFill>
                <a:latin typeface="Arial"/>
                <a:ea typeface="Arial"/>
                <a:cs typeface="Arial"/>
                <a:sym typeface="Arial"/>
              </a:rPr>
              <a:t>)    </a:t>
            </a:r>
            <a:r>
              <a:rPr baseline="-25000" lang="en-GB" sz="1500">
                <a:solidFill>
                  <a:schemeClr val="dk1"/>
                </a:solidFill>
                <a:latin typeface="Arial"/>
                <a:ea typeface="Arial"/>
                <a:cs typeface="Arial"/>
                <a:sym typeface="Arial"/>
              </a:rPr>
              <a:t>15</a:t>
            </a:r>
            <a:endParaRPr baseline="-25000" sz="1500">
              <a:solidFill>
                <a:schemeClr val="dk1"/>
              </a:solidFill>
              <a:latin typeface="Arial"/>
              <a:ea typeface="Arial"/>
              <a:cs typeface="Arial"/>
              <a:sym typeface="Arial"/>
            </a:endParaRPr>
          </a:p>
        </p:txBody>
      </p:sp>
      <p:sp>
        <p:nvSpPr>
          <p:cNvPr id="365" name="Google Shape;365;p30"/>
          <p:cNvSpPr txBox="1"/>
          <p:nvPr/>
        </p:nvSpPr>
        <p:spPr>
          <a:xfrm>
            <a:off x="8928735" y="788147"/>
            <a:ext cx="1295400" cy="584775"/>
          </a:xfrm>
          <a:prstGeom prst="rect">
            <a:avLst/>
          </a:prstGeom>
          <a:solidFill>
            <a:srgbClr val="F4740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lt1"/>
                </a:solidFill>
                <a:latin typeface="Calibri"/>
                <a:ea typeface="Calibri"/>
                <a:cs typeface="Calibri"/>
                <a:sym typeface="Calibri"/>
              </a:rPr>
              <a:t>Interresses e objectivos</a:t>
            </a:r>
            <a:endParaRPr sz="16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0" name="Shape 370"/>
        <p:cNvGrpSpPr/>
        <p:nvPr/>
      </p:nvGrpSpPr>
      <p:grpSpPr>
        <a:xfrm>
          <a:off x="0" y="0"/>
          <a:ext cx="0" cy="0"/>
          <a:chOff x="0" y="0"/>
          <a:chExt cx="0" cy="0"/>
        </a:xfrm>
      </p:grpSpPr>
      <p:sp>
        <p:nvSpPr>
          <p:cNvPr id="371" name="Google Shape;371;p31"/>
          <p:cNvSpPr txBox="1"/>
          <p:nvPr/>
        </p:nvSpPr>
        <p:spPr>
          <a:xfrm>
            <a:off x="542706" y="314920"/>
            <a:ext cx="9799320" cy="982320"/>
          </a:xfrm>
          <a:prstGeom prst="rect">
            <a:avLst/>
          </a:prstGeom>
          <a:solidFill>
            <a:srgbClr val="CCCCFF"/>
          </a:solidFill>
          <a:ln>
            <a:noFill/>
          </a:ln>
        </p:spPr>
        <p:txBody>
          <a:bodyPr anchorCtr="0" anchor="t" bIns="0" lIns="0" spcFirstLastPara="1" rIns="0" wrap="square" tIns="73650">
            <a:spAutoFit/>
          </a:bodyPr>
          <a:lstStyle/>
          <a:p>
            <a:pPr indent="0" lvl="0" marL="79375" marR="0" rtl="0" algn="l">
              <a:lnSpc>
                <a:spcPct val="100000"/>
              </a:lnSpc>
              <a:spcBef>
                <a:spcPts val="0"/>
              </a:spcBef>
              <a:spcAft>
                <a:spcPts val="0"/>
              </a:spcAft>
              <a:buNone/>
            </a:pPr>
            <a:r>
              <a:rPr lang="en-GB" sz="1100">
                <a:solidFill>
                  <a:schemeClr val="dk1"/>
                </a:solidFill>
                <a:latin typeface="Arial"/>
                <a:ea typeface="Arial"/>
                <a:cs typeface="Arial"/>
                <a:sym typeface="Arial"/>
              </a:rPr>
              <a:t>Ponto de Reflexão: Ao analisar a auto avaliação, pergunte a si mesmo:</a:t>
            </a:r>
            <a:endParaRPr/>
          </a:p>
          <a:p>
            <a:pPr indent="-171450" lvl="0" marL="250825" marR="0" rtl="0" algn="l">
              <a:lnSpc>
                <a:spcPct val="100000"/>
              </a:lnSpc>
              <a:spcBef>
                <a:spcPts val="580"/>
              </a:spcBef>
              <a:spcAft>
                <a:spcPts val="0"/>
              </a:spcAft>
              <a:buClr>
                <a:schemeClr val="dk1"/>
              </a:buClr>
              <a:buSzPts val="1100"/>
              <a:buFont typeface="Arial"/>
              <a:buChar char="•"/>
            </a:pPr>
            <a:r>
              <a:rPr b="1" lang="en-GB" sz="1100">
                <a:solidFill>
                  <a:schemeClr val="dk1"/>
                </a:solidFill>
                <a:latin typeface="Arial"/>
                <a:ea typeface="Arial"/>
                <a:cs typeface="Arial"/>
                <a:sym typeface="Arial"/>
              </a:rPr>
              <a:t>O que esses itens significam na minha prática e como sei que estão realmente acontecendo?</a:t>
            </a:r>
            <a:endParaRPr/>
          </a:p>
          <a:p>
            <a:pPr indent="-171450" lvl="0" marL="250825" marR="0" rtl="0" algn="l">
              <a:lnSpc>
                <a:spcPct val="100000"/>
              </a:lnSpc>
              <a:spcBef>
                <a:spcPts val="580"/>
              </a:spcBef>
              <a:spcAft>
                <a:spcPts val="0"/>
              </a:spcAft>
              <a:buClr>
                <a:schemeClr val="dk1"/>
              </a:buClr>
              <a:buSzPts val="1100"/>
              <a:buFont typeface="Arial"/>
              <a:buChar char="•"/>
            </a:pPr>
            <a:r>
              <a:rPr b="1" lang="en-GB" sz="1100">
                <a:solidFill>
                  <a:schemeClr val="dk1"/>
                </a:solidFill>
                <a:latin typeface="Arial"/>
                <a:ea typeface="Arial"/>
                <a:cs typeface="Arial"/>
                <a:sym typeface="Arial"/>
              </a:rPr>
              <a:t>Até que ponto o ambiente na minha sala de aula apoia o diálogo para aprendizado?</a:t>
            </a:r>
            <a:endParaRPr/>
          </a:p>
          <a:p>
            <a:pPr indent="-171450" lvl="0" marL="250825" marR="0" rtl="0" algn="l">
              <a:lnSpc>
                <a:spcPct val="100000"/>
              </a:lnSpc>
              <a:spcBef>
                <a:spcPts val="580"/>
              </a:spcBef>
              <a:spcAft>
                <a:spcPts val="0"/>
              </a:spcAft>
              <a:buClr>
                <a:schemeClr val="dk1"/>
              </a:buClr>
              <a:buSzPts val="1100"/>
              <a:buFont typeface="Arial"/>
              <a:buChar char="•"/>
            </a:pPr>
            <a:r>
              <a:rPr b="1" lang="en-GB" sz="1100">
                <a:solidFill>
                  <a:schemeClr val="dk1"/>
                </a:solidFill>
                <a:latin typeface="Arial"/>
                <a:ea typeface="Arial"/>
                <a:cs typeface="Arial"/>
                <a:sym typeface="Arial"/>
              </a:rPr>
              <a:t>Qual é a diferença entre as colunas 'Eu' e 'Nós'? Existe uma diferença entre o que planejo e o que acontece na prática?</a:t>
            </a:r>
            <a:endParaRPr/>
          </a:p>
        </p:txBody>
      </p:sp>
      <p:sp>
        <p:nvSpPr>
          <p:cNvPr id="372" name="Google Shape;372;p3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16</a:t>
            </a:r>
            <a:endParaRPr/>
          </a:p>
        </p:txBody>
      </p:sp>
      <p:graphicFrame>
        <p:nvGraphicFramePr>
          <p:cNvPr id="373" name="Google Shape;373;p31"/>
          <p:cNvGraphicFramePr/>
          <p:nvPr/>
        </p:nvGraphicFramePr>
        <p:xfrm>
          <a:off x="542705" y="1419225"/>
          <a:ext cx="3000000" cy="3000000"/>
        </p:xfrm>
        <a:graphic>
          <a:graphicData uri="http://schemas.openxmlformats.org/drawingml/2006/table">
            <a:tbl>
              <a:tblPr>
                <a:noFill/>
                <a:tableStyleId>{44F09F04-85E4-427B-AFB1-4C224E3A0FC0}</a:tableStyleId>
              </a:tblPr>
              <a:tblGrid>
                <a:gridCol w="4423000"/>
                <a:gridCol w="1371600"/>
                <a:gridCol w="2819400"/>
                <a:gridCol w="1185325"/>
              </a:tblGrid>
              <a:tr h="452000">
                <a:tc gridSpan="4">
                  <a:txBody>
                    <a:bodyPr/>
                    <a:lstStyle/>
                    <a:p>
                      <a:pPr indent="0" lvl="0" marL="0" marR="0" rtl="0" algn="l">
                        <a:spcBef>
                          <a:spcPts val="0"/>
                        </a:spcBef>
                        <a:spcAft>
                          <a:spcPts val="0"/>
                        </a:spcAft>
                        <a:buNone/>
                      </a:pPr>
                      <a:r>
                        <a:rPr b="1" i="0" lang="en-GB" sz="1200" u="none" strike="noStrike">
                          <a:latin typeface="Arial"/>
                          <a:ea typeface="Arial"/>
                          <a:cs typeface="Arial"/>
                          <a:sym typeface="Arial"/>
                        </a:rPr>
                        <a:t>Autoavaliação: Apoiando o Desenvolvimento do Diálogo no Ensino e Aprendizado</a:t>
                      </a:r>
                      <a:endParaRPr/>
                    </a:p>
                    <a:p>
                      <a:pPr indent="0" lvl="0" marL="0" marR="0" rtl="0" algn="l">
                        <a:spcBef>
                          <a:spcPts val="0"/>
                        </a:spcBef>
                        <a:spcAft>
                          <a:spcPts val="0"/>
                        </a:spcAft>
                        <a:buNone/>
                      </a:pPr>
                      <a:r>
                        <a:rPr i="0" lang="en-GB" sz="1200" u="none" strike="noStrike">
                          <a:latin typeface="Arial"/>
                          <a:ea typeface="Arial"/>
                          <a:cs typeface="Arial"/>
                          <a:sym typeface="Arial"/>
                        </a:rPr>
                        <a:t>Reflexão sobre o ensino e aprendizado em seu ambiente e avalie </a:t>
                      </a:r>
                      <a:r>
                        <a:rPr b="1" i="0" lang="en-GB" sz="1200" u="none" strike="noStrike">
                          <a:latin typeface="Arial"/>
                          <a:ea typeface="Arial"/>
                          <a:cs typeface="Arial"/>
                          <a:sym typeface="Arial"/>
                        </a:rPr>
                        <a:t>cada afirmação usando</a:t>
                      </a:r>
                      <a:r>
                        <a:rPr i="0" lang="en-GB" sz="1200" u="none" strike="noStrike">
                          <a:latin typeface="Arial"/>
                          <a:ea typeface="Arial"/>
                          <a:cs typeface="Arial"/>
                          <a:sym typeface="Arial"/>
                        </a:rPr>
                        <a:t>: (1) raramente (2) às vezes (3) geralmente</a:t>
                      </a:r>
                      <a:r>
                        <a:rPr b="0" i="0" lang="en-GB" sz="1200" u="none" strike="noStrike">
                          <a:latin typeface="Arial"/>
                          <a:ea typeface="Arial"/>
                          <a:cs typeface="Arial"/>
                          <a:sym typeface="Arial"/>
                        </a:rPr>
                        <a:t> </a:t>
                      </a:r>
                      <a:endParaRPr b="0" i="0" sz="1200" u="none" strike="noStrike">
                        <a:latin typeface="Arial"/>
                        <a:ea typeface="Arial"/>
                        <a:cs typeface="Arial"/>
                        <a:sym typeface="Arial"/>
                      </a:endParaRPr>
                    </a:p>
                  </a:txBody>
                  <a:tcPr marT="33100" marB="33100" marR="66200" marL="66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610950">
                <a:tc>
                  <a:txBody>
                    <a:bodyPr/>
                    <a:lstStyle/>
                    <a:p>
                      <a:pPr indent="0" lvl="0" marL="91440" marR="0" rtl="0" algn="l">
                        <a:spcBef>
                          <a:spcPts val="0"/>
                        </a:spcBef>
                        <a:spcAft>
                          <a:spcPts val="0"/>
                        </a:spcAft>
                        <a:buNone/>
                      </a:pPr>
                      <a:r>
                        <a:rPr b="1" i="0" lang="en-GB" sz="1200" u="none" strike="noStrike">
                          <a:solidFill>
                            <a:schemeClr val="dk1"/>
                          </a:solidFill>
                          <a:latin typeface="Arial"/>
                          <a:ea typeface="Arial"/>
                          <a:cs typeface="Arial"/>
                          <a:sym typeface="Arial"/>
                        </a:rPr>
                        <a:t>Na minha prática de ensino, eu... ?</a:t>
                      </a:r>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en-GB" sz="1200" u="none" strike="noStrike">
                          <a:solidFill>
                            <a:srgbClr val="000000"/>
                          </a:solidFill>
                          <a:latin typeface="Arial"/>
                          <a:ea typeface="Arial"/>
                          <a:cs typeface="Arial"/>
                          <a:sym typeface="Arial"/>
                        </a:rPr>
                        <a:t>Minha classificação</a:t>
                      </a:r>
                      <a:endParaRPr b="1" i="0" sz="1200" u="none" strike="noStrike">
                        <a:solidFill>
                          <a:srgbClr val="000000"/>
                        </a:solidFill>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200" u="none" strike="noStrike">
                          <a:solidFill>
                            <a:srgbClr val="000000"/>
                          </a:solidFill>
                          <a:latin typeface="Arial"/>
                          <a:ea typeface="Arial"/>
                          <a:cs typeface="Arial"/>
                          <a:sym typeface="Arial"/>
                        </a:rPr>
                        <a:t>Em nosso ambiente/sala de aula, os alunos e eu...</a:t>
                      </a:r>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en-GB" sz="1200" u="none" strike="noStrike">
                          <a:solidFill>
                            <a:srgbClr val="000000"/>
                          </a:solidFill>
                          <a:latin typeface="Arial"/>
                          <a:ea typeface="Arial"/>
                          <a:cs typeface="Arial"/>
                          <a:sym typeface="Arial"/>
                        </a:rPr>
                        <a:t>Minha classificação</a:t>
                      </a:r>
                      <a:endParaRPr b="1" i="0" sz="1200" u="none" strike="noStrike">
                        <a:solidFill>
                          <a:srgbClr val="000000"/>
                        </a:solidFill>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06700">
                <a:tc>
                  <a:txBody>
                    <a:bodyPr/>
                    <a:lstStyle/>
                    <a:p>
                      <a:pPr indent="-171450" lvl="0" marL="266700" marR="0" rtl="0" algn="l">
                        <a:spcBef>
                          <a:spcPts val="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Valorizo as falas dos aprendizes e planejar para que ocorram em situações de grupo e na classe inteira</a:t>
                      </a:r>
                      <a:endParaRPr b="0" i="0" sz="1200" u="none" strike="noStrike">
                        <a:solidFill>
                          <a:schemeClr val="dk1"/>
                        </a:solidFill>
                        <a:latin typeface="Arial"/>
                        <a:ea typeface="Arial"/>
                        <a:cs typeface="Arial"/>
                        <a:sym typeface="Arial"/>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Garanto que todos participem às vezes no diálogo em sala de aula,</a:t>
                      </a:r>
                      <a:r>
                        <a:rPr b="0" i="0" lang="en-GB" sz="1200" u="none" strike="noStrike">
                          <a:solidFill>
                            <a:schemeClr val="dk1"/>
                          </a:solidFill>
                          <a:latin typeface="Arial"/>
                          <a:ea typeface="Arial"/>
                          <a:cs typeface="Arial"/>
                          <a:sym typeface="Arial"/>
                        </a:rPr>
                        <a:t> </a:t>
                      </a:r>
                      <a:r>
                        <a:rPr b="0" i="0" lang="en-GB" sz="1200" u="none" strike="noStrike">
                          <a:solidFill>
                            <a:schemeClr val="dk1"/>
                          </a:solidFill>
                          <a:latin typeface="Arial"/>
                          <a:ea typeface="Arial"/>
                          <a:cs typeface="Arial"/>
                          <a:sym typeface="Arial"/>
                        </a:rPr>
                        <a:t>incluindo a mim mesmo</a:t>
                      </a:r>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Levo em consideração as necessidades e interesses individuais dos aprendizes ao desenvolver o diálogo</a:t>
                      </a:r>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Incentivo os aprendizes a serem responsáveis por seu próprio aprendizado (individual e coletivamente)</a:t>
                      </a:r>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Convido os aprendizes a elaborar e desenvolver suas próprias ideias e as dos outros</a:t>
                      </a:r>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Convido os aprendizes a justificar suas ideias e opiniões</a:t>
                      </a:r>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Incentivo os aprendizes a fazerem perguntas uns aos outros sobre suas ideias</a:t>
                      </a:r>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Apoio os aprendizes de diversas maneiras para que possam compartilhar suas ideias, pontos de vista e sentimentos</a:t>
                      </a:r>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Aproveito as contribuições dos aprendizes para avançar no diálogo usando meu próprio conhecimento e compreensão do assunto</a:t>
                      </a:r>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Corro riscos e experimentar novas abordagens de ensino dialógico</a:t>
                      </a:r>
                      <a:endParaRPr/>
                    </a:p>
                    <a:p>
                      <a:pPr indent="-171450" lvl="0" marL="266700"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Ouço os aprendizes, fornecer feedback e responder de maneira construtiva</a:t>
                      </a:r>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200" u="none" strike="noStrike">
                          <a:latin typeface="Arial"/>
                          <a:ea typeface="Arial"/>
                          <a:cs typeface="Arial"/>
                          <a:sym typeface="Arial"/>
                        </a:rPr>
                        <a:t> </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347345" marR="0" rtl="0" algn="l">
                        <a:spcBef>
                          <a:spcPts val="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Criamos uma conversa inclusiva</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Confiamos e ouvir uns aos outros</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Expressamos uma variedade de pontos de vista</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Desafiamos uns aos outros de forma respeitosa</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Explicamos nosso raciocínio claramente</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Estamos disposto a às vezes mudar de opinião</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Chegamos às vezes a um acordo</a:t>
                      </a:r>
                      <a:endParaRPr b="0" i="0" sz="1200" u="none" strike="noStrike">
                        <a:solidFill>
                          <a:schemeClr val="dk1"/>
                        </a:solidFill>
                        <a:latin typeface="Arial"/>
                        <a:ea typeface="Arial"/>
                        <a:cs typeface="Arial"/>
                        <a:sym typeface="Arial"/>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Ajudamos uns aos outros a entender as coisas de uma nova maneira</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Construimos novos conhecimentos juntos</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Expandimos e aprimorar o que já sabemos</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Mantemos um diálogo ao longo do tempo, de uma lição para outra</a:t>
                      </a:r>
                      <a:endParaRPr/>
                    </a:p>
                    <a:p>
                      <a:pPr indent="-228600" lvl="0" marL="347345" marR="0" rtl="0" algn="l">
                        <a:spcBef>
                          <a:spcPts val="400"/>
                        </a:spcBef>
                        <a:spcAft>
                          <a:spcPts val="0"/>
                        </a:spcAft>
                        <a:buClr>
                          <a:schemeClr val="dk1"/>
                        </a:buClr>
                        <a:buSzPts val="1500"/>
                        <a:buFont typeface="Arial"/>
                        <a:buChar char="•"/>
                      </a:pPr>
                      <a:r>
                        <a:rPr b="0" i="0" lang="en-GB" sz="1200" u="none" strike="noStrike">
                          <a:solidFill>
                            <a:schemeClr val="dk1"/>
                          </a:solidFill>
                          <a:latin typeface="Arial"/>
                          <a:ea typeface="Arial"/>
                          <a:cs typeface="Arial"/>
                          <a:sym typeface="Arial"/>
                        </a:rPr>
                        <a:t>Percebemos o que ainda precisamos ou queremos </a:t>
                      </a:r>
                      <a:r>
                        <a:rPr b="0" i="0" lang="en-GB" sz="1200" u="none" strike="noStrike">
                          <a:solidFill>
                            <a:srgbClr val="000000"/>
                          </a:solidFill>
                          <a:latin typeface="Arial"/>
                          <a:ea typeface="Arial"/>
                          <a:cs typeface="Arial"/>
                          <a:sym typeface="Arial"/>
                        </a:rPr>
                        <a:t>aprender e como podemos fazer isso</a:t>
                      </a:r>
                      <a:endParaRPr b="0" i="0" sz="1200" u="none" strike="noStrike">
                        <a:solidFill>
                          <a:srgbClr val="000000"/>
                        </a:solidFill>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200" u="none" strike="noStrike">
                          <a:latin typeface="Arial"/>
                          <a:ea typeface="Arial"/>
                          <a:cs typeface="Arial"/>
                          <a:sym typeface="Arial"/>
                        </a:rPr>
                        <a:t> </a:t>
                      </a:r>
                      <a:endParaRPr b="0" i="0" sz="1200" u="none" strike="noStrike">
                        <a:latin typeface="Arial"/>
                        <a:ea typeface="Arial"/>
                        <a:cs typeface="Arial"/>
                        <a:sym typeface="Arial"/>
                      </a:endParaRPr>
                    </a:p>
                  </a:txBody>
                  <a:tcPr marT="68950" marB="68950" marR="48250" marL="482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8" name="Shape 378"/>
        <p:cNvGrpSpPr/>
        <p:nvPr/>
      </p:nvGrpSpPr>
      <p:grpSpPr>
        <a:xfrm>
          <a:off x="0" y="0"/>
          <a:ext cx="0" cy="0"/>
          <a:chOff x="0" y="0"/>
          <a:chExt cx="0" cy="0"/>
        </a:xfrm>
      </p:grpSpPr>
      <p:sp>
        <p:nvSpPr>
          <p:cNvPr id="379" name="Google Shape;379;p3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17</a:t>
            </a:r>
            <a:endParaRPr/>
          </a:p>
        </p:txBody>
      </p:sp>
      <p:sp>
        <p:nvSpPr>
          <p:cNvPr id="380" name="Google Shape;380;p32"/>
          <p:cNvSpPr txBox="1"/>
          <p:nvPr/>
        </p:nvSpPr>
        <p:spPr>
          <a:xfrm>
            <a:off x="629284" y="556477"/>
            <a:ext cx="3498216" cy="582852"/>
          </a:xfrm>
          <a:prstGeom prst="rect">
            <a:avLst/>
          </a:prstGeom>
          <a:solidFill>
            <a:srgbClr val="D9F1F6"/>
          </a:solidFill>
          <a:ln>
            <a:noFill/>
          </a:ln>
        </p:spPr>
        <p:txBody>
          <a:bodyPr anchorCtr="0" anchor="t" bIns="0" lIns="0" spcFirstLastPara="1" rIns="0" wrap="square" tIns="15875">
            <a:spAutoFit/>
          </a:bodyPr>
          <a:lstStyle/>
          <a:p>
            <a:pPr indent="0" lvl="0" marL="26035" marR="0" rtl="0" algn="l">
              <a:lnSpc>
                <a:spcPct val="100000"/>
              </a:lnSpc>
              <a:spcBef>
                <a:spcPts val="0"/>
              </a:spcBef>
              <a:spcAft>
                <a:spcPts val="0"/>
              </a:spcAft>
              <a:buNone/>
            </a:pPr>
            <a:r>
              <a:rPr b="1" lang="en-GB" sz="1800">
                <a:solidFill>
                  <a:srgbClr val="1A616F"/>
                </a:solidFill>
                <a:latin typeface="Arial"/>
                <a:ea typeface="Arial"/>
                <a:cs typeface="Arial"/>
                <a:sym typeface="Arial"/>
              </a:rPr>
              <a:t>Parte e. Ciclo reflexivo</a:t>
            </a:r>
            <a:endParaRPr/>
          </a:p>
          <a:p>
            <a:pPr indent="0" lvl="0" marL="26035" marR="0" rtl="0" algn="l">
              <a:lnSpc>
                <a:spcPct val="100000"/>
              </a:lnSpc>
              <a:spcBef>
                <a:spcPts val="125"/>
              </a:spcBef>
              <a:spcAft>
                <a:spcPts val="0"/>
              </a:spcAft>
              <a:buNone/>
            </a:pPr>
            <a:r>
              <a:rPr b="1" lang="en-GB" sz="1800">
                <a:solidFill>
                  <a:srgbClr val="1A616F"/>
                </a:solidFill>
                <a:latin typeface="Arial"/>
                <a:ea typeface="Arial"/>
                <a:cs typeface="Arial"/>
                <a:sym typeface="Arial"/>
              </a:rPr>
              <a:t>da investigação em sala de aula</a:t>
            </a:r>
            <a:endParaRPr/>
          </a:p>
        </p:txBody>
      </p:sp>
      <p:sp>
        <p:nvSpPr>
          <p:cNvPr id="381" name="Google Shape;381;p32"/>
          <p:cNvSpPr txBox="1"/>
          <p:nvPr/>
        </p:nvSpPr>
        <p:spPr>
          <a:xfrm>
            <a:off x="629284" y="1651001"/>
            <a:ext cx="4869816" cy="480804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0" algn="just">
              <a:lnSpc>
                <a:spcPct val="121000"/>
              </a:lnSpc>
              <a:spcBef>
                <a:spcPts val="0"/>
              </a:spcBef>
              <a:spcAft>
                <a:spcPts val="0"/>
              </a:spcAft>
              <a:buNone/>
            </a:pPr>
            <a:r>
              <a:rPr lang="en-GB" sz="1200">
                <a:solidFill>
                  <a:schemeClr val="dk1"/>
                </a:solidFill>
                <a:latin typeface="Arial"/>
                <a:ea typeface="Arial"/>
                <a:cs typeface="Arial"/>
                <a:sym typeface="Arial"/>
              </a:rPr>
              <a:t>O T-SEDA é particularmente adequado para situações em que os professores identificaram um </a:t>
            </a:r>
            <a:r>
              <a:rPr b="1" lang="en-GB" sz="1200">
                <a:solidFill>
                  <a:schemeClr val="dk1"/>
                </a:solidFill>
                <a:latin typeface="Arial"/>
                <a:ea typeface="Arial"/>
                <a:cs typeface="Arial"/>
                <a:sym typeface="Arial"/>
              </a:rPr>
              <a:t>interesse específico</a:t>
            </a:r>
            <a:r>
              <a:rPr lang="en-GB" sz="1200">
                <a:solidFill>
                  <a:schemeClr val="dk1"/>
                </a:solidFill>
                <a:latin typeface="Arial"/>
                <a:ea typeface="Arial"/>
                <a:cs typeface="Arial"/>
                <a:sym typeface="Arial"/>
              </a:rPr>
              <a:t> ou </a:t>
            </a:r>
            <a:r>
              <a:rPr b="1" lang="en-GB" sz="1200">
                <a:solidFill>
                  <a:schemeClr val="dk1"/>
                </a:solidFill>
                <a:latin typeface="Arial"/>
                <a:ea typeface="Arial"/>
                <a:cs typeface="Arial"/>
                <a:sym typeface="Arial"/>
              </a:rPr>
              <a:t>preocupação</a:t>
            </a:r>
            <a:r>
              <a:rPr lang="en-GB" sz="1200">
                <a:solidFill>
                  <a:schemeClr val="dk1"/>
                </a:solidFill>
                <a:latin typeface="Arial"/>
                <a:ea typeface="Arial"/>
                <a:cs typeface="Arial"/>
                <a:sym typeface="Arial"/>
              </a:rPr>
              <a:t> sobre a fala em sala de aula e a aprendizagem. Neste ponto, você pode ter identificado a partir da sua auto avaliação que tem um objetivo específico para o seu ambiente, ou você pode ter identificado isso durante conversas com colegas ou até mesmo com seus alunos.</a:t>
            </a:r>
            <a:endParaRPr/>
          </a:p>
          <a:p>
            <a:pPr indent="0" lvl="0" marL="83185" marR="95250" rtl="0" algn="just">
              <a:lnSpc>
                <a:spcPct val="121000"/>
              </a:lnSpc>
              <a:spcBef>
                <a:spcPts val="300"/>
              </a:spcBef>
              <a:spcAft>
                <a:spcPts val="0"/>
              </a:spcAft>
              <a:buNone/>
            </a:pPr>
            <a:r>
              <a:t/>
            </a:r>
            <a:endParaRPr sz="1200">
              <a:solidFill>
                <a:schemeClr val="dk1"/>
              </a:solidFill>
              <a:latin typeface="Arial"/>
              <a:ea typeface="Arial"/>
              <a:cs typeface="Arial"/>
              <a:sym typeface="Arial"/>
            </a:endParaRPr>
          </a:p>
          <a:p>
            <a:pPr indent="0" lvl="0" marL="83185" marR="95250" rtl="0" algn="just">
              <a:lnSpc>
                <a:spcPct val="121000"/>
              </a:lnSpc>
              <a:spcBef>
                <a:spcPts val="300"/>
              </a:spcBef>
              <a:spcAft>
                <a:spcPts val="0"/>
              </a:spcAft>
              <a:buNone/>
            </a:pPr>
            <a:r>
              <a:rPr lang="en-GB" sz="1200">
                <a:solidFill>
                  <a:schemeClr val="dk1"/>
                </a:solidFill>
                <a:latin typeface="Arial"/>
                <a:ea typeface="Arial"/>
                <a:cs typeface="Arial"/>
                <a:sym typeface="Arial"/>
              </a:rPr>
              <a:t>As abordagens delineadas no toolkit T-SEDA são fundamentadas na crença de que a </a:t>
            </a:r>
            <a:r>
              <a:rPr b="1" lang="en-GB" sz="1200">
                <a:solidFill>
                  <a:schemeClr val="dk1"/>
                </a:solidFill>
                <a:latin typeface="Arial"/>
                <a:ea typeface="Arial"/>
                <a:cs typeface="Arial"/>
                <a:sym typeface="Arial"/>
              </a:rPr>
              <a:t>investigação reflexiva </a:t>
            </a:r>
            <a:r>
              <a:rPr lang="en-GB" sz="1200">
                <a:solidFill>
                  <a:schemeClr val="dk1"/>
                </a:solidFill>
                <a:latin typeface="Arial"/>
                <a:ea typeface="Arial"/>
                <a:cs typeface="Arial"/>
                <a:sym typeface="Arial"/>
              </a:rPr>
              <a:t>está no cerne do ensino. Focar nas </a:t>
            </a:r>
            <a:r>
              <a:rPr b="1" lang="en-GB" sz="1200">
                <a:solidFill>
                  <a:schemeClr val="dk1"/>
                </a:solidFill>
                <a:latin typeface="Arial"/>
                <a:ea typeface="Arial"/>
                <a:cs typeface="Arial"/>
                <a:sym typeface="Arial"/>
              </a:rPr>
              <a:t>perguntas de investigação </a:t>
            </a:r>
            <a:r>
              <a:rPr lang="en-GB" sz="1200">
                <a:solidFill>
                  <a:schemeClr val="dk1"/>
                </a:solidFill>
                <a:latin typeface="Arial"/>
                <a:ea typeface="Arial"/>
                <a:cs typeface="Arial"/>
                <a:sym typeface="Arial"/>
              </a:rPr>
              <a:t>e conduzir uma </a:t>
            </a:r>
            <a:r>
              <a:rPr b="1" lang="en-GB" sz="1200">
                <a:solidFill>
                  <a:schemeClr val="dk1"/>
                </a:solidFill>
                <a:latin typeface="Arial"/>
                <a:ea typeface="Arial"/>
                <a:cs typeface="Arial"/>
                <a:sym typeface="Arial"/>
              </a:rPr>
              <a:t>breve investigação em sala </a:t>
            </a:r>
            <a:r>
              <a:rPr lang="en-GB" sz="1200">
                <a:solidFill>
                  <a:schemeClr val="dk1"/>
                </a:solidFill>
                <a:latin typeface="Arial"/>
                <a:ea typeface="Arial"/>
                <a:cs typeface="Arial"/>
                <a:sym typeface="Arial"/>
              </a:rPr>
              <a:t>de aula pode ajudar a direcionar a atenção, aprimorar a conscientização e construir uma compreensão do que </a:t>
            </a:r>
            <a:r>
              <a:rPr b="1" lang="en-GB" sz="1200">
                <a:solidFill>
                  <a:schemeClr val="dk1"/>
                </a:solidFill>
                <a:latin typeface="Arial"/>
                <a:ea typeface="Arial"/>
                <a:cs typeface="Arial"/>
                <a:sym typeface="Arial"/>
              </a:rPr>
              <a:t>realmente está acontecendo </a:t>
            </a:r>
            <a:r>
              <a:rPr lang="en-GB" sz="1200">
                <a:solidFill>
                  <a:schemeClr val="dk1"/>
                </a:solidFill>
                <a:latin typeface="Arial"/>
                <a:ea typeface="Arial"/>
                <a:cs typeface="Arial"/>
                <a:sym typeface="Arial"/>
              </a:rPr>
              <a:t>no ambiente acelerado da sala de aula. Refletir sobre a evidência observacional e discuti-la com colegas apoia a tomada de decisões subsequentes sobre a definição de prioridades e a decisão de intervir ou não, e como intervir. Esse processo de investigação se assemelha à pesquisa-ação baseada na escola, na qual o conhecimento e a compreensão são desenvolvidos por meio de ciclos iterativos de planejamento, testes em sala de aula, observação, avaliação, reflexão e modificação.</a:t>
            </a:r>
            <a:endParaRPr/>
          </a:p>
        </p:txBody>
      </p:sp>
      <p:sp>
        <p:nvSpPr>
          <p:cNvPr id="382" name="Google Shape;382;p32"/>
          <p:cNvSpPr txBox="1"/>
          <p:nvPr/>
        </p:nvSpPr>
        <p:spPr>
          <a:xfrm>
            <a:off x="4720648" y="699904"/>
            <a:ext cx="4131252" cy="294640"/>
          </a:xfrm>
          <a:prstGeom prst="rect">
            <a:avLst/>
          </a:prstGeom>
          <a:noFill/>
          <a:ln>
            <a:noFill/>
          </a:ln>
        </p:spPr>
        <p:txBody>
          <a:bodyPr anchorCtr="0" anchor="t" bIns="0" lIns="0" spcFirstLastPara="1" rIns="0" wrap="square" tIns="0">
            <a:spAutoFit/>
          </a:bodyPr>
          <a:lstStyle/>
          <a:p>
            <a:pPr indent="335915" lvl="0" marL="12700" marR="5080" rtl="0" algn="l">
              <a:lnSpc>
                <a:spcPct val="120000"/>
              </a:lnSpc>
              <a:spcBef>
                <a:spcPts val="0"/>
              </a:spcBef>
              <a:spcAft>
                <a:spcPts val="0"/>
              </a:spcAft>
              <a:buNone/>
            </a:pPr>
            <a:r>
              <a:rPr b="1" lang="en-GB" sz="1600">
                <a:solidFill>
                  <a:schemeClr val="dk1"/>
                </a:solidFill>
                <a:latin typeface="Arial"/>
                <a:ea typeface="Arial"/>
                <a:cs typeface="Arial"/>
                <a:sym typeface="Arial"/>
              </a:rPr>
              <a:t>Focando no diálogo educacional</a:t>
            </a:r>
            <a:endParaRPr/>
          </a:p>
        </p:txBody>
      </p:sp>
      <p:sp>
        <p:nvSpPr>
          <p:cNvPr id="383" name="Google Shape;383;p32"/>
          <p:cNvSpPr txBox="1"/>
          <p:nvPr/>
        </p:nvSpPr>
        <p:spPr>
          <a:xfrm>
            <a:off x="5756789" y="1649610"/>
            <a:ext cx="4640580" cy="4707699"/>
          </a:xfrm>
          <a:prstGeom prst="rect">
            <a:avLst/>
          </a:prstGeom>
          <a:solidFill>
            <a:srgbClr val="D9F1F6"/>
          </a:solidFill>
          <a:ln>
            <a:noFill/>
          </a:ln>
        </p:spPr>
        <p:txBody>
          <a:bodyPr anchorCtr="0" anchor="t" bIns="0" lIns="0" spcFirstLastPara="1" rIns="0" wrap="square" tIns="72375">
            <a:spAutoFit/>
          </a:bodyPr>
          <a:lstStyle/>
          <a:p>
            <a:pPr indent="0" lvl="0" marL="80010" marR="0" rtl="0" algn="l">
              <a:lnSpc>
                <a:spcPct val="100000"/>
              </a:lnSpc>
              <a:spcBef>
                <a:spcPts val="0"/>
              </a:spcBef>
              <a:spcAft>
                <a:spcPts val="0"/>
              </a:spcAft>
              <a:buNone/>
            </a:pPr>
            <a:r>
              <a:rPr b="1" lang="en-GB" sz="1200">
                <a:solidFill>
                  <a:schemeClr val="dk1"/>
                </a:solidFill>
                <a:latin typeface="Arial"/>
                <a:ea typeface="Arial"/>
                <a:cs typeface="Arial"/>
                <a:sym typeface="Arial"/>
              </a:rPr>
              <a:t>Pontos de reflexão:</a:t>
            </a:r>
            <a:endParaRPr/>
          </a:p>
          <a:p>
            <a:pPr indent="-3175" lvl="0" marL="95250" marR="0" rtl="0" algn="l">
              <a:lnSpc>
                <a:spcPct val="141666"/>
              </a:lnSpc>
              <a:spcBef>
                <a:spcPts val="580"/>
              </a:spcBef>
              <a:spcAft>
                <a:spcPts val="0"/>
              </a:spcAft>
              <a:buClr>
                <a:schemeClr val="dk1"/>
              </a:buClr>
              <a:buSzPts val="1200"/>
              <a:buFont typeface="Calibri"/>
              <a:buAutoNum type="arabicPeriod"/>
            </a:pPr>
            <a:r>
              <a:rPr lang="en-GB" sz="1200">
                <a:solidFill>
                  <a:schemeClr val="dk1"/>
                </a:solidFill>
                <a:latin typeface="Arimo"/>
                <a:ea typeface="Arimo"/>
                <a:cs typeface="Arimo"/>
                <a:sym typeface="Arimo"/>
              </a:rPr>
              <a:t>Agora que você completou sua autoavaliação, quais são as coisas que mais lhe interessam em investigar? O que você deseja descobrir ou mudar sobre o diálogo em seu ambiente? Anote algumas ideias para possíveis investigações.</a:t>
            </a:r>
            <a:endParaRPr/>
          </a:p>
          <a:p>
            <a:pPr indent="-3175" lvl="0" marL="95250" marR="0" rtl="0" algn="l">
              <a:lnSpc>
                <a:spcPct val="141666"/>
              </a:lnSpc>
              <a:spcBef>
                <a:spcPts val="580"/>
              </a:spcBef>
              <a:spcAft>
                <a:spcPts val="0"/>
              </a:spcAft>
              <a:buClr>
                <a:schemeClr val="dk1"/>
              </a:buClr>
              <a:buSzPts val="1200"/>
              <a:buFont typeface="Calibri"/>
              <a:buAutoNum type="arabicPeriod"/>
            </a:pPr>
            <a:r>
              <a:rPr lang="en-GB" sz="1200">
                <a:solidFill>
                  <a:schemeClr val="dk1"/>
                </a:solidFill>
                <a:latin typeface="Arimo"/>
                <a:ea typeface="Arimo"/>
                <a:cs typeface="Arimo"/>
                <a:sym typeface="Arimo"/>
              </a:rPr>
              <a:t>Volte e dê uma olhada no esquema de codificação T-SEDA na Parte b. Quais dos códigos você acha mais relevantes para você? Escreva os códigos ao lado de suas ideias para possíveis investigações.</a:t>
            </a:r>
            <a:endParaRPr/>
          </a:p>
          <a:p>
            <a:pPr indent="-3175" lvl="0" marL="95250" marR="0" rtl="0" algn="l">
              <a:lnSpc>
                <a:spcPct val="141666"/>
              </a:lnSpc>
              <a:spcBef>
                <a:spcPts val="580"/>
              </a:spcBef>
              <a:spcAft>
                <a:spcPts val="0"/>
              </a:spcAft>
              <a:buClr>
                <a:schemeClr val="dk1"/>
              </a:buClr>
              <a:buSzPts val="1200"/>
              <a:buFont typeface="Calibri"/>
              <a:buAutoNum type="arabicPeriod"/>
            </a:pPr>
            <a:r>
              <a:rPr lang="en-GB" sz="1200">
                <a:solidFill>
                  <a:schemeClr val="dk1"/>
                </a:solidFill>
                <a:latin typeface="Arimo"/>
                <a:ea typeface="Arimo"/>
                <a:cs typeface="Arimo"/>
                <a:sym typeface="Arimo"/>
              </a:rPr>
              <a:t>Você também pode estar interessado em outros aspectos do diálogo, como as regras do ambiente e/ou os níveis gerais de participação em uma sessão (modelo 2F) ou na auto avaliação dos alunos sobre a qualidade do trabalho em grupo (modelo 2G).</a:t>
            </a:r>
            <a:endParaRPr/>
          </a:p>
          <a:p>
            <a:pPr indent="-3175" lvl="0" marL="95250" marR="0" rtl="0" algn="l">
              <a:lnSpc>
                <a:spcPct val="141666"/>
              </a:lnSpc>
              <a:spcBef>
                <a:spcPts val="580"/>
              </a:spcBef>
              <a:spcAft>
                <a:spcPts val="0"/>
              </a:spcAft>
              <a:buClr>
                <a:schemeClr val="dk1"/>
              </a:buClr>
              <a:buSzPts val="1200"/>
              <a:buFont typeface="Calibri"/>
              <a:buAutoNum type="arabicPeriod"/>
            </a:pPr>
            <a:r>
              <a:rPr lang="en-GB" sz="1200">
                <a:solidFill>
                  <a:schemeClr val="dk1"/>
                </a:solidFill>
                <a:latin typeface="Arimo"/>
                <a:ea typeface="Arimo"/>
                <a:cs typeface="Arimo"/>
                <a:sym typeface="Arimo"/>
              </a:rPr>
              <a:t>Agora, dê uma olhada no ciclo de investigação na próxima página. Você esteve trabalhando na seção superior, Interesses e Objetivos, para a qual identificou pontos de interesse e metas possíveis. Você também começou a pensar sobre os códigos T-SEDA relevantes do esquema. A próxima seção do toolkit ajudará você a estreitar o foco para que você possa planejar sua investigação.</a:t>
            </a:r>
            <a:endParaRPr/>
          </a:p>
        </p:txBody>
      </p:sp>
      <p:sp>
        <p:nvSpPr>
          <p:cNvPr id="384" name="Google Shape;384;p32"/>
          <p:cNvSpPr txBox="1"/>
          <p:nvPr/>
        </p:nvSpPr>
        <p:spPr>
          <a:xfrm>
            <a:off x="5756789" y="6630035"/>
            <a:ext cx="4640580" cy="275590"/>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Um modelo para download está disponível em nosso </a:t>
            </a:r>
            <a:r>
              <a:rPr lang="en-GB" sz="1200" u="sng">
                <a:solidFill>
                  <a:schemeClr val="hlink"/>
                </a:solidFill>
                <a:latin typeface="Arial"/>
                <a:ea typeface="Arial"/>
                <a:cs typeface="Arial"/>
                <a:sym typeface="Arial"/>
                <a:hlinkClick r:id="rId3"/>
              </a:rPr>
              <a:t>site</a:t>
            </a:r>
            <a:r>
              <a:rPr lang="en-GB" sz="1200">
                <a:solidFill>
                  <a:schemeClr val="dk1"/>
                </a:solidFill>
                <a:latin typeface="Arial"/>
                <a:ea typeface="Arial"/>
                <a:cs typeface="Arial"/>
                <a:sym typeface="Arial"/>
              </a:rPr>
              <a:t>.</a:t>
            </a:r>
            <a:endParaRPr/>
          </a:p>
        </p:txBody>
      </p:sp>
      <p:sp>
        <p:nvSpPr>
          <p:cNvPr id="385" name="Google Shape;385;p32"/>
          <p:cNvSpPr/>
          <p:nvPr/>
        </p:nvSpPr>
        <p:spPr>
          <a:xfrm>
            <a:off x="9863160" y="6673222"/>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0" name="Shape 390"/>
        <p:cNvGrpSpPr/>
        <p:nvPr/>
      </p:nvGrpSpPr>
      <p:grpSpPr>
        <a:xfrm>
          <a:off x="0" y="0"/>
          <a:ext cx="0" cy="0"/>
          <a:chOff x="0" y="0"/>
          <a:chExt cx="0" cy="0"/>
        </a:xfrm>
      </p:grpSpPr>
      <p:sp>
        <p:nvSpPr>
          <p:cNvPr id="391" name="Google Shape;391;p33"/>
          <p:cNvSpPr txBox="1"/>
          <p:nvPr/>
        </p:nvSpPr>
        <p:spPr>
          <a:xfrm>
            <a:off x="420184" y="428625"/>
            <a:ext cx="3657484" cy="93166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820" marR="231140" rtl="0" algn="l">
              <a:lnSpc>
                <a:spcPct val="121000"/>
              </a:lnSpc>
              <a:spcBef>
                <a:spcPts val="0"/>
              </a:spcBef>
              <a:spcAft>
                <a:spcPts val="0"/>
              </a:spcAft>
              <a:buNone/>
            </a:pPr>
            <a:r>
              <a:rPr lang="en-GB" sz="1200">
                <a:solidFill>
                  <a:schemeClr val="dk1"/>
                </a:solidFill>
                <a:latin typeface="Arimo"/>
                <a:ea typeface="Arimo"/>
                <a:cs typeface="Arimo"/>
                <a:sym typeface="Arimo"/>
              </a:rPr>
              <a:t>Esta página apresenta o ciclo de investigação reflexiva com informações adicionais sobre cada estágio para ajudá-lo a preencher seu próprio ciclo de investigação.</a:t>
            </a:r>
            <a:endParaRPr/>
          </a:p>
        </p:txBody>
      </p:sp>
      <p:sp>
        <p:nvSpPr>
          <p:cNvPr id="392" name="Google Shape;392;p3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18</a:t>
            </a:r>
            <a:endParaRPr/>
          </a:p>
        </p:txBody>
      </p:sp>
      <p:sp>
        <p:nvSpPr>
          <p:cNvPr id="393" name="Google Shape;393;p33"/>
          <p:cNvSpPr txBox="1"/>
          <p:nvPr/>
        </p:nvSpPr>
        <p:spPr>
          <a:xfrm>
            <a:off x="366861" y="6375248"/>
            <a:ext cx="28076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en-GB" sz="1400" u="sng">
                <a:solidFill>
                  <a:schemeClr val="hlink"/>
                </a:solidFill>
                <a:latin typeface="Calibri"/>
                <a:ea typeface="Calibri"/>
                <a:cs typeface="Calibri"/>
                <a:sym typeface="Calibri"/>
                <a:hlinkClick r:id="rId3"/>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en-GB" sz="1400" u="sng">
                <a:solidFill>
                  <a:schemeClr val="hlink"/>
                </a:solidFill>
                <a:latin typeface="Calibri"/>
                <a:ea typeface="Calibri"/>
                <a:cs typeface="Calibri"/>
                <a:sym typeface="Calibri"/>
                <a:hlinkClick r:id="rId4"/>
              </a:rPr>
              <a:t>https://library.camtree.org</a:t>
            </a:r>
            <a:endParaRPr b="1" sz="1400" u="none">
              <a:solidFill>
                <a:schemeClr val="lt1"/>
              </a:solidFill>
              <a:latin typeface="Calibri"/>
              <a:ea typeface="Calibri"/>
              <a:cs typeface="Calibri"/>
              <a:sym typeface="Calibri"/>
            </a:endParaRPr>
          </a:p>
        </p:txBody>
      </p:sp>
      <p:sp>
        <p:nvSpPr>
          <p:cNvPr id="394" name="Google Shape;394;p33"/>
          <p:cNvSpPr txBox="1"/>
          <p:nvPr/>
        </p:nvSpPr>
        <p:spPr>
          <a:xfrm>
            <a:off x="7480300" y="4478655"/>
            <a:ext cx="2898555" cy="521970"/>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70413C"/>
                </a:solidFill>
                <a:latin typeface="Calibri"/>
                <a:ea typeface="Calibri"/>
                <a:cs typeface="Calibri"/>
                <a:sym typeface="Calibri"/>
              </a:rPr>
              <a:t>Planejando a investigação e escolhendo métodos e ferramentas</a:t>
            </a:r>
            <a:endParaRPr/>
          </a:p>
        </p:txBody>
      </p:sp>
      <p:sp>
        <p:nvSpPr>
          <p:cNvPr id="395" name="Google Shape;395;p33"/>
          <p:cNvSpPr txBox="1"/>
          <p:nvPr/>
        </p:nvSpPr>
        <p:spPr>
          <a:xfrm>
            <a:off x="5499100" y="1876425"/>
            <a:ext cx="3001226" cy="521970"/>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B38834"/>
                </a:solidFill>
                <a:latin typeface="Calibri"/>
                <a:ea typeface="Calibri"/>
                <a:cs typeface="Calibri"/>
                <a:sym typeface="Calibri"/>
              </a:rPr>
              <a:t>Identificando pontos de interesse e metas possíveis</a:t>
            </a:r>
            <a:endParaRPr/>
          </a:p>
        </p:txBody>
      </p:sp>
      <p:sp>
        <p:nvSpPr>
          <p:cNvPr id="396" name="Google Shape;396;p33"/>
          <p:cNvSpPr txBox="1"/>
          <p:nvPr/>
        </p:nvSpPr>
        <p:spPr>
          <a:xfrm>
            <a:off x="7309543" y="2820995"/>
            <a:ext cx="3218757" cy="523220"/>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507696"/>
                </a:solidFill>
                <a:latin typeface="Calibri"/>
                <a:ea typeface="Calibri"/>
                <a:cs typeface="Calibri"/>
                <a:sym typeface="Calibri"/>
              </a:rPr>
              <a:t>Refinando o foco e as perguntas de pesquisa, relacionando-se com o T-SEDA</a:t>
            </a:r>
            <a:endParaRPr/>
          </a:p>
        </p:txBody>
      </p:sp>
      <p:sp>
        <p:nvSpPr>
          <p:cNvPr id="397" name="Google Shape;397;p33"/>
          <p:cNvSpPr txBox="1"/>
          <p:nvPr/>
        </p:nvSpPr>
        <p:spPr>
          <a:xfrm>
            <a:off x="6489700" y="5534025"/>
            <a:ext cx="2917036" cy="521970"/>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812C75"/>
                </a:solidFill>
                <a:latin typeface="Calibri"/>
                <a:ea typeface="Calibri"/>
                <a:cs typeface="Calibri"/>
                <a:sym typeface="Calibri"/>
              </a:rPr>
              <a:t>Conduzindo a investigação e reunindo evidências</a:t>
            </a:r>
            <a:endParaRPr/>
          </a:p>
        </p:txBody>
      </p:sp>
      <p:sp>
        <p:nvSpPr>
          <p:cNvPr id="398" name="Google Shape;398;p33"/>
          <p:cNvSpPr txBox="1"/>
          <p:nvPr/>
        </p:nvSpPr>
        <p:spPr>
          <a:xfrm>
            <a:off x="88899" y="5620405"/>
            <a:ext cx="3124201" cy="523220"/>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F857B"/>
                </a:solidFill>
                <a:latin typeface="Calibri"/>
                <a:ea typeface="Calibri"/>
                <a:cs typeface="Calibri"/>
                <a:sym typeface="Calibri"/>
              </a:rPr>
              <a:t>Considerando os resultados e refletindo sobre o que eles podem significar</a:t>
            </a:r>
            <a:endParaRPr/>
          </a:p>
        </p:txBody>
      </p:sp>
      <p:sp>
        <p:nvSpPr>
          <p:cNvPr id="399" name="Google Shape;399;p33"/>
          <p:cNvSpPr txBox="1"/>
          <p:nvPr/>
        </p:nvSpPr>
        <p:spPr>
          <a:xfrm>
            <a:off x="88900" y="4258857"/>
            <a:ext cx="2057984" cy="521970"/>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CE6328"/>
                </a:solidFill>
                <a:latin typeface="Calibri"/>
                <a:ea typeface="Calibri"/>
                <a:cs typeface="Calibri"/>
                <a:sym typeface="Calibri"/>
              </a:rPr>
              <a:t>Desenvolvendo prática com base nos resultados</a:t>
            </a:r>
            <a:endParaRPr/>
          </a:p>
        </p:txBody>
      </p:sp>
      <p:sp>
        <p:nvSpPr>
          <p:cNvPr id="400" name="Google Shape;400;p33"/>
          <p:cNvSpPr txBox="1"/>
          <p:nvPr/>
        </p:nvSpPr>
        <p:spPr>
          <a:xfrm>
            <a:off x="88900" y="3183255"/>
            <a:ext cx="2385935" cy="521970"/>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C61624"/>
                </a:solidFill>
                <a:latin typeface="Calibri"/>
                <a:ea typeface="Calibri"/>
                <a:cs typeface="Calibri"/>
                <a:sym typeface="Calibri"/>
              </a:rPr>
              <a:t>Considerando como todo o processo funcionou</a:t>
            </a:r>
            <a:endParaRPr/>
          </a:p>
        </p:txBody>
      </p:sp>
      <p:sp>
        <p:nvSpPr>
          <p:cNvPr id="401" name="Google Shape;401;p33"/>
          <p:cNvSpPr/>
          <p:nvPr/>
        </p:nvSpPr>
        <p:spPr>
          <a:xfrm>
            <a:off x="3883371" y="3413214"/>
            <a:ext cx="1912985" cy="1810663"/>
          </a:xfrm>
          <a:prstGeom prst="arc">
            <a:avLst>
              <a:gd fmla="val 15399189" name="adj1"/>
              <a:gd fmla="val 14527644" name="adj2"/>
            </a:avLst>
          </a:prstGeom>
          <a:noFill/>
          <a:ln cap="flat" cmpd="sng" w="31750">
            <a:solidFill>
              <a:srgbClr val="DDD9C3"/>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33"/>
          <p:cNvSpPr/>
          <p:nvPr/>
        </p:nvSpPr>
        <p:spPr>
          <a:xfrm>
            <a:off x="4225501" y="3958662"/>
            <a:ext cx="1197399" cy="63851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Repita o necessário</a:t>
            </a:r>
            <a:endParaRPr sz="1200">
              <a:solidFill>
                <a:schemeClr val="lt1"/>
              </a:solidFill>
              <a:latin typeface="Calibri"/>
              <a:ea typeface="Calibri"/>
              <a:cs typeface="Calibri"/>
              <a:sym typeface="Calibri"/>
            </a:endParaRPr>
          </a:p>
        </p:txBody>
      </p:sp>
      <p:cxnSp>
        <p:nvCxnSpPr>
          <p:cNvPr id="403" name="Google Shape;403;p33"/>
          <p:cNvCxnSpPr>
            <a:stCxn id="404" idx="6"/>
          </p:cNvCxnSpPr>
          <p:nvPr/>
        </p:nvCxnSpPr>
        <p:spPr>
          <a:xfrm>
            <a:off x="4003200" y="2152721"/>
            <a:ext cx="237600" cy="127800"/>
          </a:xfrm>
          <a:prstGeom prst="straightConnector1">
            <a:avLst/>
          </a:prstGeom>
          <a:noFill/>
          <a:ln cap="flat" cmpd="sng" w="9525">
            <a:solidFill>
              <a:srgbClr val="262626"/>
            </a:solidFill>
            <a:prstDash val="solid"/>
            <a:round/>
            <a:headEnd len="sm" w="sm" type="none"/>
            <a:tailEnd len="med" w="med" type="triangle"/>
          </a:ln>
        </p:spPr>
      </p:cxnSp>
      <p:cxnSp>
        <p:nvCxnSpPr>
          <p:cNvPr id="405" name="Google Shape;405;p33"/>
          <p:cNvCxnSpPr/>
          <p:nvPr/>
        </p:nvCxnSpPr>
        <p:spPr>
          <a:xfrm>
            <a:off x="2432328" y="3020202"/>
            <a:ext cx="156182" cy="163053"/>
          </a:xfrm>
          <a:prstGeom prst="straightConnector1">
            <a:avLst/>
          </a:prstGeom>
          <a:noFill/>
          <a:ln cap="flat" cmpd="sng" w="9525">
            <a:solidFill>
              <a:srgbClr val="262626"/>
            </a:solidFill>
            <a:prstDash val="solid"/>
            <a:round/>
            <a:headEnd len="sm" w="sm" type="none"/>
            <a:tailEnd len="med" w="med" type="triangle"/>
          </a:ln>
        </p:spPr>
      </p:cxnSp>
      <p:cxnSp>
        <p:nvCxnSpPr>
          <p:cNvPr id="406" name="Google Shape;406;p33"/>
          <p:cNvCxnSpPr/>
          <p:nvPr/>
        </p:nvCxnSpPr>
        <p:spPr>
          <a:xfrm flipH="1" rot="10800000">
            <a:off x="3036341" y="6411815"/>
            <a:ext cx="160218" cy="229766"/>
          </a:xfrm>
          <a:prstGeom prst="straightConnector1">
            <a:avLst/>
          </a:prstGeom>
          <a:noFill/>
          <a:ln cap="flat" cmpd="sng" w="9525">
            <a:solidFill>
              <a:srgbClr val="262626"/>
            </a:solidFill>
            <a:prstDash val="solid"/>
            <a:round/>
            <a:headEnd len="sm" w="sm" type="none"/>
            <a:tailEnd len="med" w="med" type="triangle"/>
          </a:ln>
        </p:spPr>
      </p:cxnSp>
      <p:cxnSp>
        <p:nvCxnSpPr>
          <p:cNvPr id="407" name="Google Shape;407;p33"/>
          <p:cNvCxnSpPr/>
          <p:nvPr/>
        </p:nvCxnSpPr>
        <p:spPr>
          <a:xfrm flipH="1">
            <a:off x="7177648" y="4148351"/>
            <a:ext cx="302653" cy="207021"/>
          </a:xfrm>
          <a:prstGeom prst="straightConnector1">
            <a:avLst/>
          </a:prstGeom>
          <a:noFill/>
          <a:ln cap="flat" cmpd="sng" w="9525">
            <a:solidFill>
              <a:srgbClr val="262626"/>
            </a:solidFill>
            <a:prstDash val="solid"/>
            <a:round/>
            <a:headEnd len="sm" w="sm" type="none"/>
            <a:tailEnd len="med" w="med" type="triangle"/>
          </a:ln>
        </p:spPr>
      </p:cxnSp>
      <p:cxnSp>
        <p:nvCxnSpPr>
          <p:cNvPr id="408" name="Google Shape;408;p33"/>
          <p:cNvCxnSpPr/>
          <p:nvPr/>
        </p:nvCxnSpPr>
        <p:spPr>
          <a:xfrm rot="10800000">
            <a:off x="7177648" y="3678269"/>
            <a:ext cx="279082" cy="182460"/>
          </a:xfrm>
          <a:prstGeom prst="straightConnector1">
            <a:avLst/>
          </a:prstGeom>
          <a:noFill/>
          <a:ln cap="flat" cmpd="sng" w="9525">
            <a:solidFill>
              <a:srgbClr val="262626"/>
            </a:solidFill>
            <a:prstDash val="solid"/>
            <a:round/>
            <a:headEnd len="sm" w="sm" type="none"/>
            <a:tailEnd len="med" w="med" type="triangle"/>
          </a:ln>
        </p:spPr>
      </p:cxnSp>
      <p:grpSp>
        <p:nvGrpSpPr>
          <p:cNvPr id="409" name="Google Shape;409;p33"/>
          <p:cNvGrpSpPr/>
          <p:nvPr/>
        </p:nvGrpSpPr>
        <p:grpSpPr>
          <a:xfrm>
            <a:off x="2248926" y="2943225"/>
            <a:ext cx="1497574" cy="995692"/>
            <a:chOff x="-77000" y="0"/>
            <a:chExt cx="1763395" cy="1152773"/>
          </a:xfrm>
        </p:grpSpPr>
        <p:pic>
          <p:nvPicPr>
            <p:cNvPr id="410" name="Google Shape;410;p33"/>
            <p:cNvPicPr preferRelativeResize="0"/>
            <p:nvPr/>
          </p:nvPicPr>
          <p:blipFill rotWithShape="1">
            <a:blip r:embed="rId5">
              <a:alphaModFix/>
            </a:blip>
            <a:srcRect b="0" l="0" r="0" t="0"/>
            <a:stretch/>
          </p:blipFill>
          <p:spPr>
            <a:xfrm>
              <a:off x="276225" y="0"/>
              <a:ext cx="1042670" cy="1042670"/>
            </a:xfrm>
            <a:prstGeom prst="rect">
              <a:avLst/>
            </a:prstGeom>
            <a:noFill/>
            <a:ln>
              <a:noFill/>
            </a:ln>
          </p:spPr>
        </p:pic>
        <p:sp>
          <p:nvSpPr>
            <p:cNvPr id="411" name="Google Shape;411;p33"/>
            <p:cNvSpPr/>
            <p:nvPr/>
          </p:nvSpPr>
          <p:spPr>
            <a:xfrm>
              <a:off x="-77000" y="691763"/>
              <a:ext cx="1763395" cy="461010"/>
            </a:xfrm>
            <a:prstGeom prst="rect">
              <a:avLst/>
            </a:prstGeom>
          </p:spPr>
          <p:txBody>
            <a:bodyPr>
              <a:prstTxWarp prst="textPlain"/>
            </a:bodyPr>
            <a:lstStyle/>
            <a:p>
              <a:pPr lvl="0" algn="ctr"/>
              <a:r>
                <a:rPr b="0" i="0">
                  <a:ln>
                    <a:noFill/>
                  </a:ln>
                  <a:solidFill>
                    <a:srgbClr val="000000"/>
                  </a:solidFill>
                  <a:latin typeface="Calibri"/>
                </a:rPr>
                <a:t>Revisão &amp; Reflexão</a:t>
              </a:r>
            </a:p>
          </p:txBody>
        </p:sp>
      </p:grpSp>
      <p:grpSp>
        <p:nvGrpSpPr>
          <p:cNvPr id="412" name="Google Shape;412;p33"/>
          <p:cNvGrpSpPr/>
          <p:nvPr/>
        </p:nvGrpSpPr>
        <p:grpSpPr>
          <a:xfrm>
            <a:off x="3975100" y="1997877"/>
            <a:ext cx="1569720" cy="1043750"/>
            <a:chOff x="-46969" y="0"/>
            <a:chExt cx="1569720" cy="1043811"/>
          </a:xfrm>
        </p:grpSpPr>
        <p:pic>
          <p:nvPicPr>
            <p:cNvPr id="413" name="Google Shape;413;p33"/>
            <p:cNvPicPr preferRelativeResize="0"/>
            <p:nvPr/>
          </p:nvPicPr>
          <p:blipFill rotWithShape="1">
            <a:blip r:embed="rId6">
              <a:alphaModFix/>
            </a:blip>
            <a:srcRect b="0" l="0" r="0" t="0"/>
            <a:stretch/>
          </p:blipFill>
          <p:spPr>
            <a:xfrm>
              <a:off x="272955" y="0"/>
              <a:ext cx="941695" cy="941695"/>
            </a:xfrm>
            <a:prstGeom prst="rect">
              <a:avLst/>
            </a:prstGeom>
            <a:noFill/>
            <a:ln>
              <a:noFill/>
            </a:ln>
          </p:spPr>
        </p:pic>
        <p:sp>
          <p:nvSpPr>
            <p:cNvPr id="414" name="Google Shape;414;p33"/>
            <p:cNvSpPr/>
            <p:nvPr/>
          </p:nvSpPr>
          <p:spPr>
            <a:xfrm>
              <a:off x="-46969" y="640586"/>
              <a:ext cx="1569720" cy="403225"/>
            </a:xfrm>
            <a:prstGeom prst="rect">
              <a:avLst/>
            </a:prstGeom>
          </p:spPr>
          <p:txBody>
            <a:bodyPr>
              <a:prstTxWarp prst="textPlain"/>
            </a:bodyPr>
            <a:lstStyle/>
            <a:p>
              <a:pPr lvl="0" algn="ctr"/>
              <a:r>
                <a:rPr b="0" i="0">
                  <a:ln>
                    <a:noFill/>
                  </a:ln>
                  <a:solidFill>
                    <a:srgbClr val="000000"/>
                  </a:solidFill>
                  <a:latin typeface="Calibri"/>
                </a:rPr>
                <a:t>Interesses &amp; Objetivos</a:t>
              </a:r>
            </a:p>
          </p:txBody>
        </p:sp>
      </p:grpSp>
      <p:grpSp>
        <p:nvGrpSpPr>
          <p:cNvPr id="415" name="Google Shape;415;p33"/>
          <p:cNvGrpSpPr/>
          <p:nvPr/>
        </p:nvGrpSpPr>
        <p:grpSpPr>
          <a:xfrm>
            <a:off x="4737100" y="5497999"/>
            <a:ext cx="1877637" cy="1028699"/>
            <a:chOff x="-251105" y="0"/>
            <a:chExt cx="2180889" cy="1223010"/>
          </a:xfrm>
        </p:grpSpPr>
        <p:pic>
          <p:nvPicPr>
            <p:cNvPr id="416" name="Google Shape;416;p33"/>
            <p:cNvPicPr preferRelativeResize="0"/>
            <p:nvPr/>
          </p:nvPicPr>
          <p:blipFill rotWithShape="1">
            <a:blip r:embed="rId7">
              <a:alphaModFix/>
            </a:blip>
            <a:srcRect b="0" l="0" r="0" t="0"/>
            <a:stretch/>
          </p:blipFill>
          <p:spPr>
            <a:xfrm>
              <a:off x="295275" y="0"/>
              <a:ext cx="1027430" cy="1027430"/>
            </a:xfrm>
            <a:prstGeom prst="rect">
              <a:avLst/>
            </a:prstGeom>
            <a:noFill/>
            <a:ln>
              <a:noFill/>
            </a:ln>
          </p:spPr>
        </p:pic>
        <p:sp>
          <p:nvSpPr>
            <p:cNvPr id="417" name="Google Shape;417;p33"/>
            <p:cNvSpPr/>
            <p:nvPr/>
          </p:nvSpPr>
          <p:spPr>
            <a:xfrm>
              <a:off x="-251105" y="563322"/>
              <a:ext cx="2180889" cy="659688"/>
            </a:xfrm>
            <a:prstGeom prst="rect">
              <a:avLst/>
            </a:prstGeom>
          </p:spPr>
          <p:txBody>
            <a:bodyPr>
              <a:prstTxWarp prst="textPlain"/>
            </a:bodyPr>
            <a:lstStyle/>
            <a:p>
              <a:pPr lvl="0" algn="ctr"/>
              <a:r>
                <a:rPr b="0" i="0">
                  <a:ln>
                    <a:noFill/>
                  </a:ln>
                  <a:solidFill>
                    <a:srgbClr val="000000"/>
                  </a:solidFill>
                  <a:latin typeface="Calibri"/>
                </a:rPr>
                <a:t>Engajamento com os Dados</a:t>
              </a:r>
            </a:p>
          </p:txBody>
        </p:sp>
      </p:grpSp>
      <p:grpSp>
        <p:nvGrpSpPr>
          <p:cNvPr id="418" name="Google Shape;418;p33"/>
          <p:cNvGrpSpPr/>
          <p:nvPr/>
        </p:nvGrpSpPr>
        <p:grpSpPr>
          <a:xfrm>
            <a:off x="5956300" y="4355372"/>
            <a:ext cx="1576704" cy="968659"/>
            <a:chOff x="-77000" y="0"/>
            <a:chExt cx="1797685" cy="1169258"/>
          </a:xfrm>
        </p:grpSpPr>
        <p:pic>
          <p:nvPicPr>
            <p:cNvPr id="419" name="Google Shape;419;p33"/>
            <p:cNvPicPr preferRelativeResize="0"/>
            <p:nvPr/>
          </p:nvPicPr>
          <p:blipFill rotWithShape="1">
            <a:blip r:embed="rId8">
              <a:alphaModFix/>
            </a:blip>
            <a:srcRect b="0" l="0" r="0" t="0"/>
            <a:stretch/>
          </p:blipFill>
          <p:spPr>
            <a:xfrm>
              <a:off x="276225" y="0"/>
              <a:ext cx="1027430" cy="1027430"/>
            </a:xfrm>
            <a:prstGeom prst="rect">
              <a:avLst/>
            </a:prstGeom>
            <a:noFill/>
            <a:ln>
              <a:noFill/>
            </a:ln>
          </p:spPr>
        </p:pic>
        <p:sp>
          <p:nvSpPr>
            <p:cNvPr id="420" name="Google Shape;420;p33"/>
            <p:cNvSpPr/>
            <p:nvPr/>
          </p:nvSpPr>
          <p:spPr>
            <a:xfrm>
              <a:off x="-77000" y="708248"/>
              <a:ext cx="1797685" cy="461010"/>
            </a:xfrm>
            <a:prstGeom prst="rect">
              <a:avLst/>
            </a:prstGeom>
          </p:spPr>
          <p:txBody>
            <a:bodyPr>
              <a:prstTxWarp prst="textPlain"/>
            </a:bodyPr>
            <a:lstStyle/>
            <a:p>
              <a:pPr lvl="0" algn="ctr"/>
              <a:r>
                <a:rPr b="0" i="0">
                  <a:ln>
                    <a:noFill/>
                  </a:ln>
                  <a:solidFill>
                    <a:srgbClr val="000000"/>
                  </a:solidFill>
                  <a:latin typeface="Calibri"/>
                </a:rPr>
                <a:t>Planos &amp; Métodos</a:t>
              </a:r>
            </a:p>
          </p:txBody>
        </p:sp>
      </p:grpSp>
      <p:grpSp>
        <p:nvGrpSpPr>
          <p:cNvPr id="421" name="Google Shape;421;p33"/>
          <p:cNvGrpSpPr/>
          <p:nvPr/>
        </p:nvGrpSpPr>
        <p:grpSpPr>
          <a:xfrm>
            <a:off x="5823099" y="2611872"/>
            <a:ext cx="1721485" cy="1017153"/>
            <a:chOff x="0" y="0"/>
            <a:chExt cx="1721851" cy="1017527"/>
          </a:xfrm>
        </p:grpSpPr>
        <p:sp>
          <p:nvSpPr>
            <p:cNvPr id="422" name="Google Shape;422;p33"/>
            <p:cNvSpPr/>
            <p:nvPr/>
          </p:nvSpPr>
          <p:spPr>
            <a:xfrm>
              <a:off x="0" y="631105"/>
              <a:ext cx="1721851" cy="386422"/>
            </a:xfrm>
            <a:prstGeom prst="rect">
              <a:avLst/>
            </a:prstGeom>
          </p:spPr>
          <p:txBody>
            <a:bodyPr>
              <a:prstTxWarp prst="textPlain"/>
            </a:bodyPr>
            <a:lstStyle/>
            <a:p>
              <a:pPr lvl="0" algn="ctr"/>
              <a:r>
                <a:rPr b="0" i="0">
                  <a:ln>
                    <a:noFill/>
                  </a:ln>
                  <a:solidFill>
                    <a:srgbClr val="000000"/>
                  </a:solidFill>
                  <a:latin typeface="Calibri"/>
                </a:rPr>
                <a:t>Foco &amp; Perguntas</a:t>
              </a:r>
            </a:p>
          </p:txBody>
        </p:sp>
        <p:pic>
          <p:nvPicPr>
            <p:cNvPr id="423" name="Google Shape;423;p33"/>
            <p:cNvPicPr preferRelativeResize="0"/>
            <p:nvPr/>
          </p:nvPicPr>
          <p:blipFill rotWithShape="1">
            <a:blip r:embed="rId9">
              <a:alphaModFix/>
            </a:blip>
            <a:srcRect b="0" l="0" r="0" t="0"/>
            <a:stretch/>
          </p:blipFill>
          <p:spPr>
            <a:xfrm>
              <a:off x="368490" y="0"/>
              <a:ext cx="914400" cy="900752"/>
            </a:xfrm>
            <a:prstGeom prst="rect">
              <a:avLst/>
            </a:prstGeom>
            <a:noFill/>
            <a:ln>
              <a:noFill/>
            </a:ln>
          </p:spPr>
        </p:pic>
      </p:grpSp>
      <p:sp>
        <p:nvSpPr>
          <p:cNvPr id="404" name="Google Shape;404;p33"/>
          <p:cNvSpPr/>
          <p:nvPr/>
        </p:nvSpPr>
        <p:spPr>
          <a:xfrm>
            <a:off x="2485178" y="1915945"/>
            <a:ext cx="1518022" cy="4735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Autoavaliação</a:t>
            </a:r>
            <a:endParaRPr sz="1200">
              <a:solidFill>
                <a:schemeClr val="lt1"/>
              </a:solidFill>
              <a:latin typeface="Calibri"/>
              <a:ea typeface="Calibri"/>
              <a:cs typeface="Calibri"/>
              <a:sym typeface="Calibri"/>
            </a:endParaRPr>
          </a:p>
        </p:txBody>
      </p:sp>
      <p:grpSp>
        <p:nvGrpSpPr>
          <p:cNvPr id="424" name="Google Shape;424;p33"/>
          <p:cNvGrpSpPr/>
          <p:nvPr/>
        </p:nvGrpSpPr>
        <p:grpSpPr>
          <a:xfrm>
            <a:off x="1656019" y="1915945"/>
            <a:ext cx="7098513" cy="5175814"/>
            <a:chOff x="1656019" y="1915945"/>
            <a:chExt cx="7098513" cy="5175814"/>
          </a:xfrm>
        </p:grpSpPr>
        <p:grpSp>
          <p:nvGrpSpPr>
            <p:cNvPr id="425" name="Google Shape;425;p33"/>
            <p:cNvGrpSpPr/>
            <p:nvPr/>
          </p:nvGrpSpPr>
          <p:grpSpPr>
            <a:xfrm>
              <a:off x="2161540" y="4314825"/>
              <a:ext cx="1203960" cy="1004023"/>
              <a:chOff x="-3753" y="0"/>
              <a:chExt cx="1309370" cy="1188886"/>
            </a:xfrm>
          </p:grpSpPr>
          <p:pic>
            <p:nvPicPr>
              <p:cNvPr id="426" name="Google Shape;426;p33"/>
              <p:cNvPicPr preferRelativeResize="0"/>
              <p:nvPr/>
            </p:nvPicPr>
            <p:blipFill rotWithShape="1">
              <a:blip r:embed="rId10">
                <a:alphaModFix/>
              </a:blip>
              <a:srcRect b="0" l="0" r="0" t="0"/>
              <a:stretch/>
            </p:blipFill>
            <p:spPr>
              <a:xfrm>
                <a:off x="186425" y="0"/>
                <a:ext cx="1036320" cy="1036320"/>
              </a:xfrm>
              <a:prstGeom prst="rect">
                <a:avLst/>
              </a:prstGeom>
              <a:noFill/>
              <a:ln>
                <a:noFill/>
              </a:ln>
            </p:spPr>
          </p:pic>
          <p:sp>
            <p:nvSpPr>
              <p:cNvPr id="427" name="Google Shape;427;p33"/>
              <p:cNvSpPr/>
              <p:nvPr/>
            </p:nvSpPr>
            <p:spPr>
              <a:xfrm>
                <a:off x="-3753" y="727643"/>
                <a:ext cx="1309370" cy="461243"/>
              </a:xfrm>
              <a:prstGeom prst="rect">
                <a:avLst/>
              </a:prstGeom>
            </p:spPr>
            <p:txBody>
              <a:bodyPr>
                <a:prstTxWarp prst="textPlain"/>
              </a:bodyPr>
              <a:lstStyle/>
              <a:p>
                <a:pPr lvl="0" algn="ctr"/>
                <a:r>
                  <a:rPr b="0" i="0">
                    <a:ln>
                      <a:noFill/>
                    </a:ln>
                    <a:solidFill>
                      <a:srgbClr val="000000"/>
                    </a:solidFill>
                    <a:latin typeface="Calibri"/>
                  </a:rPr>
                  <a:t>Plano de Ação</a:t>
                </a:r>
              </a:p>
            </p:txBody>
          </p:sp>
        </p:grpSp>
        <p:grpSp>
          <p:nvGrpSpPr>
            <p:cNvPr id="428" name="Google Shape;428;p33"/>
            <p:cNvGrpSpPr/>
            <p:nvPr/>
          </p:nvGrpSpPr>
          <p:grpSpPr>
            <a:xfrm>
              <a:off x="3106421" y="5457825"/>
              <a:ext cx="1402079" cy="999739"/>
              <a:chOff x="-154000" y="0"/>
              <a:chExt cx="1589405" cy="1166162"/>
            </a:xfrm>
          </p:grpSpPr>
          <p:pic>
            <p:nvPicPr>
              <p:cNvPr id="429" name="Google Shape;429;p33"/>
              <p:cNvPicPr preferRelativeResize="0"/>
              <p:nvPr/>
            </p:nvPicPr>
            <p:blipFill rotWithShape="1">
              <a:blip r:embed="rId11">
                <a:alphaModFix/>
              </a:blip>
              <a:srcRect b="0" l="0" r="0" t="0"/>
              <a:stretch/>
            </p:blipFill>
            <p:spPr>
              <a:xfrm>
                <a:off x="123825" y="0"/>
                <a:ext cx="1042670" cy="1042670"/>
              </a:xfrm>
              <a:prstGeom prst="rect">
                <a:avLst/>
              </a:prstGeom>
              <a:noFill/>
              <a:ln>
                <a:noFill/>
              </a:ln>
            </p:spPr>
          </p:pic>
          <p:sp>
            <p:nvSpPr>
              <p:cNvPr id="430" name="Google Shape;430;p33"/>
              <p:cNvSpPr/>
              <p:nvPr/>
            </p:nvSpPr>
            <p:spPr>
              <a:xfrm>
                <a:off x="-154000" y="705152"/>
                <a:ext cx="1589405" cy="461010"/>
              </a:xfrm>
              <a:prstGeom prst="rect">
                <a:avLst/>
              </a:prstGeom>
            </p:spPr>
            <p:txBody>
              <a:bodyPr>
                <a:prstTxWarp prst="textPlain"/>
              </a:bodyPr>
              <a:lstStyle/>
              <a:p>
                <a:pPr lvl="0" algn="ctr"/>
                <a:r>
                  <a:rPr b="0" i="0">
                    <a:ln>
                      <a:noFill/>
                    </a:ln>
                    <a:solidFill>
                      <a:srgbClr val="000000"/>
                    </a:solidFill>
                    <a:latin typeface="Calibri"/>
                  </a:rPr>
                  <a:t>Interpretação</a:t>
                </a:r>
              </a:p>
            </p:txBody>
          </p:sp>
        </p:grpSp>
        <p:sp>
          <p:nvSpPr>
            <p:cNvPr id="431" name="Google Shape;431;p33"/>
            <p:cNvSpPr/>
            <p:nvPr/>
          </p:nvSpPr>
          <p:spPr>
            <a:xfrm>
              <a:off x="2646619" y="6632227"/>
              <a:ext cx="1099881" cy="459532"/>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Partilhar</a:t>
              </a:r>
              <a:endParaRPr sz="1200">
                <a:solidFill>
                  <a:schemeClr val="lt1"/>
                </a:solidFill>
                <a:latin typeface="Calibri"/>
                <a:ea typeface="Calibri"/>
                <a:cs typeface="Calibri"/>
                <a:sym typeface="Calibri"/>
              </a:endParaRPr>
            </a:p>
          </p:txBody>
        </p:sp>
        <p:sp>
          <p:nvSpPr>
            <p:cNvPr id="432" name="Google Shape;432;p33"/>
            <p:cNvSpPr/>
            <p:nvPr/>
          </p:nvSpPr>
          <p:spPr>
            <a:xfrm>
              <a:off x="3893782" y="3413214"/>
              <a:ext cx="1912985" cy="1810663"/>
            </a:xfrm>
            <a:prstGeom prst="arc">
              <a:avLst>
                <a:gd fmla="val 15399189" name="adj1"/>
                <a:gd fmla="val 14527644" name="adj2"/>
              </a:avLst>
            </a:prstGeom>
            <a:noFill/>
            <a:ln cap="flat" cmpd="sng" w="31750">
              <a:solidFill>
                <a:srgbClr val="DDD9C3"/>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33"/>
            <p:cNvSpPr/>
            <p:nvPr/>
          </p:nvSpPr>
          <p:spPr>
            <a:xfrm>
              <a:off x="4235912" y="3958662"/>
              <a:ext cx="1197399" cy="638518"/>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Repita o necessário</a:t>
              </a:r>
              <a:endParaRPr sz="1200">
                <a:solidFill>
                  <a:schemeClr val="lt1"/>
                </a:solidFill>
                <a:latin typeface="Calibri"/>
                <a:ea typeface="Calibri"/>
                <a:cs typeface="Calibri"/>
                <a:sym typeface="Calibri"/>
              </a:endParaRPr>
            </a:p>
          </p:txBody>
        </p:sp>
        <p:sp>
          <p:nvSpPr>
            <p:cNvPr id="434" name="Google Shape;434;p33"/>
            <p:cNvSpPr/>
            <p:nvPr/>
          </p:nvSpPr>
          <p:spPr>
            <a:xfrm>
              <a:off x="1656019" y="2562225"/>
              <a:ext cx="1099881" cy="459532"/>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Partilhar</a:t>
              </a:r>
              <a:endParaRPr sz="1200">
                <a:solidFill>
                  <a:schemeClr val="lt1"/>
                </a:solidFill>
                <a:latin typeface="Calibri"/>
                <a:ea typeface="Calibri"/>
                <a:cs typeface="Calibri"/>
                <a:sym typeface="Calibri"/>
              </a:endParaRPr>
            </a:p>
          </p:txBody>
        </p:sp>
        <p:sp>
          <p:nvSpPr>
            <p:cNvPr id="435" name="Google Shape;435;p33"/>
            <p:cNvSpPr/>
            <p:nvPr/>
          </p:nvSpPr>
          <p:spPr>
            <a:xfrm>
              <a:off x="7327900" y="3769499"/>
              <a:ext cx="1426632" cy="41683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Esquema de codificação </a:t>
              </a:r>
              <a:endParaRPr sz="1200">
                <a:solidFill>
                  <a:schemeClr val="lt1"/>
                </a:solidFill>
                <a:latin typeface="Calibri"/>
                <a:ea typeface="Calibri"/>
                <a:cs typeface="Calibri"/>
                <a:sym typeface="Calibri"/>
              </a:endParaRPr>
            </a:p>
          </p:txBody>
        </p:sp>
        <p:pic>
          <p:nvPicPr>
            <p:cNvPr id="436" name="Google Shape;436;p33"/>
            <p:cNvPicPr preferRelativeResize="0"/>
            <p:nvPr/>
          </p:nvPicPr>
          <p:blipFill rotWithShape="1">
            <a:blip r:embed="rId5">
              <a:alphaModFix/>
            </a:blip>
            <a:srcRect b="0" l="0" r="0" t="0"/>
            <a:stretch/>
          </p:blipFill>
          <p:spPr>
            <a:xfrm>
              <a:off x="2559316" y="2943225"/>
              <a:ext cx="885494" cy="900592"/>
            </a:xfrm>
            <a:prstGeom prst="rect">
              <a:avLst/>
            </a:prstGeom>
            <a:noFill/>
            <a:ln>
              <a:noFill/>
            </a:ln>
          </p:spPr>
        </p:pic>
        <p:pic>
          <p:nvPicPr>
            <p:cNvPr id="437" name="Google Shape;437;p33"/>
            <p:cNvPicPr preferRelativeResize="0"/>
            <p:nvPr/>
          </p:nvPicPr>
          <p:blipFill rotWithShape="1">
            <a:blip r:embed="rId6">
              <a:alphaModFix/>
            </a:blip>
            <a:srcRect b="0" l="0" r="0" t="0"/>
            <a:stretch/>
          </p:blipFill>
          <p:spPr>
            <a:xfrm>
              <a:off x="4305435" y="1997877"/>
              <a:ext cx="941695" cy="941640"/>
            </a:xfrm>
            <a:prstGeom prst="rect">
              <a:avLst/>
            </a:prstGeom>
            <a:noFill/>
            <a:ln>
              <a:noFill/>
            </a:ln>
          </p:spPr>
        </p:pic>
        <p:pic>
          <p:nvPicPr>
            <p:cNvPr id="438" name="Google Shape;438;p33"/>
            <p:cNvPicPr preferRelativeResize="0"/>
            <p:nvPr/>
          </p:nvPicPr>
          <p:blipFill rotWithShape="1">
            <a:blip r:embed="rId7">
              <a:alphaModFix/>
            </a:blip>
            <a:srcRect b="0" l="0" r="0" t="0"/>
            <a:stretch/>
          </p:blipFill>
          <p:spPr>
            <a:xfrm>
              <a:off x="5217917" y="5497999"/>
              <a:ext cx="884566" cy="864193"/>
            </a:xfrm>
            <a:prstGeom prst="rect">
              <a:avLst/>
            </a:prstGeom>
            <a:noFill/>
            <a:ln>
              <a:noFill/>
            </a:ln>
          </p:spPr>
        </p:pic>
        <p:pic>
          <p:nvPicPr>
            <p:cNvPr id="439" name="Google Shape;439;p33"/>
            <p:cNvPicPr preferRelativeResize="0"/>
            <p:nvPr/>
          </p:nvPicPr>
          <p:blipFill rotWithShape="1">
            <a:blip r:embed="rId8">
              <a:alphaModFix/>
            </a:blip>
            <a:srcRect b="0" l="0" r="0" t="0"/>
            <a:stretch/>
          </p:blipFill>
          <p:spPr>
            <a:xfrm>
              <a:off x="6276515" y="4355372"/>
              <a:ext cx="901133" cy="851163"/>
            </a:xfrm>
            <a:prstGeom prst="rect">
              <a:avLst/>
            </a:prstGeom>
            <a:noFill/>
            <a:ln>
              <a:noFill/>
            </a:ln>
          </p:spPr>
        </p:pic>
        <p:pic>
          <p:nvPicPr>
            <p:cNvPr id="440" name="Google Shape;440;p33"/>
            <p:cNvPicPr preferRelativeResize="0"/>
            <p:nvPr/>
          </p:nvPicPr>
          <p:blipFill rotWithShape="1">
            <a:blip r:embed="rId9">
              <a:alphaModFix/>
            </a:blip>
            <a:srcRect b="0" l="0" r="0" t="0"/>
            <a:stretch/>
          </p:blipFill>
          <p:spPr>
            <a:xfrm>
              <a:off x="6182722" y="2611872"/>
              <a:ext cx="914206" cy="900421"/>
            </a:xfrm>
            <a:prstGeom prst="rect">
              <a:avLst/>
            </a:prstGeom>
            <a:noFill/>
            <a:ln>
              <a:noFill/>
            </a:ln>
          </p:spPr>
        </p:pic>
        <p:sp>
          <p:nvSpPr>
            <p:cNvPr id="441" name="Google Shape;441;p33"/>
            <p:cNvSpPr/>
            <p:nvPr/>
          </p:nvSpPr>
          <p:spPr>
            <a:xfrm>
              <a:off x="2495589" y="1915945"/>
              <a:ext cx="1518022" cy="4735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1"/>
                  </a:solidFill>
                  <a:latin typeface="Calibri"/>
                  <a:ea typeface="Calibri"/>
                  <a:cs typeface="Calibri"/>
                  <a:sym typeface="Calibri"/>
                </a:rPr>
                <a:t>Autoavaliação</a:t>
              </a:r>
              <a:endParaRPr sz="1200">
                <a:solidFill>
                  <a:schemeClr val="lt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6" name="Shape 446"/>
        <p:cNvGrpSpPr/>
        <p:nvPr/>
      </p:nvGrpSpPr>
      <p:grpSpPr>
        <a:xfrm>
          <a:off x="0" y="0"/>
          <a:ext cx="0" cy="0"/>
          <a:chOff x="0" y="0"/>
          <a:chExt cx="0" cy="0"/>
        </a:xfrm>
      </p:grpSpPr>
      <p:sp>
        <p:nvSpPr>
          <p:cNvPr id="447" name="Google Shape;447;p34"/>
          <p:cNvSpPr txBox="1"/>
          <p:nvPr/>
        </p:nvSpPr>
        <p:spPr>
          <a:xfrm>
            <a:off x="896728" y="709543"/>
            <a:ext cx="2925050" cy="55372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800">
                <a:solidFill>
                  <a:srgbClr val="800000"/>
                </a:solidFill>
                <a:latin typeface="Arial"/>
                <a:ea typeface="Arial"/>
                <a:cs typeface="Arial"/>
                <a:sym typeface="Arial"/>
              </a:rPr>
              <a:t>Ciclo Reflexivo de Investigação</a:t>
            </a:r>
            <a:endParaRPr/>
          </a:p>
        </p:txBody>
      </p:sp>
      <p:sp>
        <p:nvSpPr>
          <p:cNvPr id="448" name="Google Shape;448;p34"/>
          <p:cNvSpPr txBox="1"/>
          <p:nvPr/>
        </p:nvSpPr>
        <p:spPr>
          <a:xfrm>
            <a:off x="7093576" y="701778"/>
            <a:ext cx="2191943" cy="27686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800">
                <a:solidFill>
                  <a:srgbClr val="800000"/>
                </a:solidFill>
                <a:latin typeface="Arial"/>
                <a:ea typeface="Arial"/>
                <a:cs typeface="Arial"/>
                <a:sym typeface="Arial"/>
              </a:rPr>
              <a:t>Nome: Julia Monks</a:t>
            </a:r>
            <a:endParaRPr/>
          </a:p>
        </p:txBody>
      </p:sp>
      <p:sp>
        <p:nvSpPr>
          <p:cNvPr id="449" name="Google Shape;449;p34"/>
          <p:cNvSpPr txBox="1"/>
          <p:nvPr/>
        </p:nvSpPr>
        <p:spPr>
          <a:xfrm>
            <a:off x="323215" y="200025"/>
            <a:ext cx="3498563" cy="44704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1280" marR="0" rtl="0" algn="l">
              <a:lnSpc>
                <a:spcPct val="100000"/>
              </a:lnSpc>
              <a:spcBef>
                <a:spcPts val="0"/>
              </a:spcBef>
              <a:spcAft>
                <a:spcPts val="0"/>
              </a:spcAft>
              <a:buNone/>
            </a:pPr>
            <a:r>
              <a:rPr lang="en-GB" sz="1200">
                <a:solidFill>
                  <a:schemeClr val="dk1"/>
                </a:solidFill>
                <a:latin typeface="Arimo"/>
                <a:ea typeface="Arimo"/>
                <a:cs typeface="Arimo"/>
                <a:sym typeface="Arimo"/>
              </a:rPr>
              <a:t>Aqui está um exemplo de um ciclo de investigação concluído</a:t>
            </a:r>
            <a:endParaRPr/>
          </a:p>
        </p:txBody>
      </p:sp>
      <p:sp>
        <p:nvSpPr>
          <p:cNvPr id="450" name="Google Shape;450;p34"/>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34"/>
          <p:cNvSpPr/>
          <p:nvPr/>
        </p:nvSpPr>
        <p:spPr>
          <a:xfrm>
            <a:off x="7012048" y="3883081"/>
            <a:ext cx="2578601" cy="138379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34"/>
          <p:cNvSpPr/>
          <p:nvPr/>
        </p:nvSpPr>
        <p:spPr>
          <a:xfrm>
            <a:off x="2210743" y="5712910"/>
            <a:ext cx="2886450" cy="116262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34"/>
          <p:cNvSpPr txBox="1"/>
          <p:nvPr>
            <p:ph idx="12" type="sldNum"/>
          </p:nvPr>
        </p:nvSpPr>
        <p:spPr>
          <a:xfrm>
            <a:off x="5168690" y="6804034"/>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19</a:t>
            </a:r>
            <a:endParaRPr/>
          </a:p>
        </p:txBody>
      </p:sp>
      <p:sp>
        <p:nvSpPr>
          <p:cNvPr id="454" name="Google Shape;454;p34"/>
          <p:cNvSpPr txBox="1"/>
          <p:nvPr/>
        </p:nvSpPr>
        <p:spPr>
          <a:xfrm>
            <a:off x="5648199" y="7178885"/>
            <a:ext cx="41987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Um modelo para download está disponível em nosso </a:t>
            </a:r>
            <a:r>
              <a:rPr lang="en-GB" sz="1200" u="sng">
                <a:solidFill>
                  <a:schemeClr val="hlink"/>
                </a:solidFill>
                <a:latin typeface="Arial"/>
                <a:ea typeface="Arial"/>
                <a:cs typeface="Arial"/>
                <a:sym typeface="Arial"/>
                <a:hlinkClick r:id="rId6"/>
              </a:rPr>
              <a:t>site</a:t>
            </a:r>
            <a:r>
              <a:rPr lang="en-GB" sz="1200">
                <a:solidFill>
                  <a:schemeClr val="dk1"/>
                </a:solidFill>
                <a:latin typeface="Arial"/>
                <a:ea typeface="Arial"/>
                <a:cs typeface="Arial"/>
                <a:sym typeface="Arial"/>
              </a:rPr>
              <a:t>.</a:t>
            </a:r>
            <a:endParaRPr/>
          </a:p>
        </p:txBody>
      </p:sp>
      <p:sp>
        <p:nvSpPr>
          <p:cNvPr id="455" name="Google Shape;455;p34"/>
          <p:cNvSpPr/>
          <p:nvPr/>
        </p:nvSpPr>
        <p:spPr>
          <a:xfrm>
            <a:off x="9673612" y="7178885"/>
            <a:ext cx="232403" cy="2324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56" name="Google Shape;456;p34"/>
          <p:cNvGrpSpPr/>
          <p:nvPr/>
        </p:nvGrpSpPr>
        <p:grpSpPr>
          <a:xfrm>
            <a:off x="724148" y="1577650"/>
            <a:ext cx="9078692" cy="5366977"/>
            <a:chOff x="1569213" y="1027685"/>
            <a:chExt cx="9078692" cy="5366977"/>
          </a:xfrm>
        </p:grpSpPr>
        <p:grpSp>
          <p:nvGrpSpPr>
            <p:cNvPr id="457" name="Google Shape;457;p34"/>
            <p:cNvGrpSpPr/>
            <p:nvPr/>
          </p:nvGrpSpPr>
          <p:grpSpPr>
            <a:xfrm>
              <a:off x="4649872" y="1027685"/>
              <a:ext cx="2917373" cy="1240065"/>
              <a:chOff x="4408711" y="897056"/>
              <a:chExt cx="2917373" cy="1240065"/>
            </a:xfrm>
          </p:grpSpPr>
          <p:sp>
            <p:nvSpPr>
              <p:cNvPr id="458" name="Google Shape;458;p34"/>
              <p:cNvSpPr/>
              <p:nvPr/>
            </p:nvSpPr>
            <p:spPr>
              <a:xfrm>
                <a:off x="4408711" y="897056"/>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34"/>
              <p:cNvSpPr txBox="1"/>
              <p:nvPr/>
            </p:nvSpPr>
            <p:spPr>
              <a:xfrm>
                <a:off x="4434405" y="1195831"/>
                <a:ext cx="2667324" cy="866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Quando tento incentivar crianças de diferentes níveis a trabalharem juntas, o aluno com maior desempenho costuma apenas dizer a resposta para aqueles que estão com dificuldades.</a:t>
                </a:r>
                <a:endParaRPr/>
              </a:p>
            </p:txBody>
          </p:sp>
        </p:grpSp>
        <p:grpSp>
          <p:nvGrpSpPr>
            <p:cNvPr id="460" name="Google Shape;460;p34"/>
            <p:cNvGrpSpPr/>
            <p:nvPr/>
          </p:nvGrpSpPr>
          <p:grpSpPr>
            <a:xfrm>
              <a:off x="7671489" y="2001602"/>
              <a:ext cx="2976416" cy="1240066"/>
              <a:chOff x="7430328" y="1870973"/>
              <a:chExt cx="2976416" cy="1240066"/>
            </a:xfrm>
          </p:grpSpPr>
          <p:sp>
            <p:nvSpPr>
              <p:cNvPr id="461" name="Google Shape;461;p34"/>
              <p:cNvSpPr/>
              <p:nvPr/>
            </p:nvSpPr>
            <p:spPr>
              <a:xfrm>
                <a:off x="7489371" y="1870973"/>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34"/>
              <p:cNvSpPr txBox="1"/>
              <p:nvPr/>
            </p:nvSpPr>
            <p:spPr>
              <a:xfrm>
                <a:off x="7430328" y="1957831"/>
                <a:ext cx="2754630" cy="1107996"/>
              </a:xfrm>
              <a:prstGeom prst="rect">
                <a:avLst/>
              </a:prstGeom>
              <a:noFill/>
              <a:ln>
                <a:noFill/>
              </a:ln>
            </p:spPr>
            <p:txBody>
              <a:bodyPr anchorCtr="0" anchor="t" bIns="45700" lIns="91425" spcFirstLastPara="1" rIns="91425" wrap="square" tIns="45700">
                <a:spAutoFit/>
              </a:bodyPr>
              <a:lstStyle/>
              <a:p>
                <a:pPr indent="0" lvl="0" marL="3810" marR="0" rtl="0" algn="ctr">
                  <a:lnSpc>
                    <a:spcPct val="100000"/>
                  </a:lnSpc>
                  <a:spcBef>
                    <a:spcPts val="0"/>
                  </a:spcBef>
                  <a:spcAft>
                    <a:spcPts val="0"/>
                  </a:spcAft>
                  <a:buNone/>
                </a:pPr>
                <a:r>
                  <a:rPr lang="en-GB" sz="1100">
                    <a:solidFill>
                      <a:schemeClr val="dk1"/>
                    </a:solidFill>
                    <a:latin typeface="Calibri"/>
                    <a:ea typeface="Calibri"/>
                    <a:cs typeface="Calibri"/>
                    <a:sym typeface="Calibri"/>
                  </a:rPr>
                  <a:t>Os estudantes estão construindo ideias?</a:t>
                </a:r>
                <a:endParaRPr/>
              </a:p>
              <a:p>
                <a:pPr indent="0" lvl="0" marL="3810" marR="0" rtl="0" algn="ctr">
                  <a:lnSpc>
                    <a:spcPct val="100000"/>
                  </a:lnSpc>
                  <a:spcBef>
                    <a:spcPts val="0"/>
                  </a:spcBef>
                  <a:spcAft>
                    <a:spcPts val="0"/>
                  </a:spcAft>
                  <a:buNone/>
                </a:pPr>
                <a:r>
                  <a:rPr lang="en-GB" sz="1100">
                    <a:solidFill>
                      <a:schemeClr val="dk1"/>
                    </a:solidFill>
                    <a:latin typeface="Calibri"/>
                    <a:ea typeface="Calibri"/>
                    <a:cs typeface="Calibri"/>
                    <a:sym typeface="Calibri"/>
                  </a:rPr>
                  <a:t>Todos os alunos contribuem?</a:t>
                </a:r>
                <a:endParaRPr/>
              </a:p>
              <a:p>
                <a:pPr indent="0" lvl="0" marL="3810" marR="0" rtl="0" algn="ctr">
                  <a:lnSpc>
                    <a:spcPct val="100000"/>
                  </a:lnSpc>
                  <a:spcBef>
                    <a:spcPts val="0"/>
                  </a:spcBef>
                  <a:spcAft>
                    <a:spcPts val="0"/>
                  </a:spcAft>
                  <a:buNone/>
                </a:pPr>
                <a:r>
                  <a:rPr lang="en-GB" sz="1100">
                    <a:solidFill>
                      <a:schemeClr val="dk1"/>
                    </a:solidFill>
                    <a:latin typeface="Calibri"/>
                    <a:ea typeface="Calibri"/>
                    <a:cs typeface="Calibri"/>
                    <a:sym typeface="Calibri"/>
                  </a:rPr>
                  <a:t>Os alunos mais quietos estão envolvidos?</a:t>
                </a:r>
                <a:endParaRPr/>
              </a:p>
              <a:p>
                <a:pPr indent="0" lvl="0" marL="3810" marR="0" rtl="0" algn="ctr">
                  <a:lnSpc>
                    <a:spcPct val="100000"/>
                  </a:lnSpc>
                  <a:spcBef>
                    <a:spcPts val="0"/>
                  </a:spcBef>
                  <a:spcAft>
                    <a:spcPts val="0"/>
                  </a:spcAft>
                  <a:buNone/>
                </a:pPr>
                <a:r>
                  <a:rPr lang="en-GB" sz="1100">
                    <a:solidFill>
                      <a:schemeClr val="dk1"/>
                    </a:solidFill>
                    <a:latin typeface="Calibri"/>
                    <a:ea typeface="Calibri"/>
                    <a:cs typeface="Calibri"/>
                    <a:sym typeface="Calibri"/>
                  </a:rPr>
                  <a:t>As ideias são desafiadas de forma respeitosa?</a:t>
                </a:r>
                <a:endParaRPr/>
              </a:p>
              <a:p>
                <a:pPr indent="0" lvl="0" marL="3810" marR="0" rtl="0" algn="ctr">
                  <a:lnSpc>
                    <a:spcPct val="100000"/>
                  </a:lnSpc>
                  <a:spcBef>
                    <a:spcPts val="0"/>
                  </a:spcBef>
                  <a:spcAft>
                    <a:spcPts val="0"/>
                  </a:spcAft>
                  <a:buNone/>
                </a:pPr>
                <a:r>
                  <a:rPr lang="en-GB" sz="1100">
                    <a:solidFill>
                      <a:schemeClr val="dk1"/>
                    </a:solidFill>
                    <a:latin typeface="Calibri"/>
                    <a:ea typeface="Calibri"/>
                    <a:cs typeface="Calibri"/>
                    <a:sym typeface="Calibri"/>
                  </a:rPr>
                  <a:t>As ideias são construídas?</a:t>
                </a:r>
                <a:endParaRPr/>
              </a:p>
            </p:txBody>
          </p:sp>
        </p:grpSp>
        <p:grpSp>
          <p:nvGrpSpPr>
            <p:cNvPr id="463" name="Google Shape;463;p34"/>
            <p:cNvGrpSpPr/>
            <p:nvPr/>
          </p:nvGrpSpPr>
          <p:grpSpPr>
            <a:xfrm>
              <a:off x="7730532" y="3460060"/>
              <a:ext cx="2917373" cy="1240067"/>
              <a:chOff x="7650452" y="3320810"/>
              <a:chExt cx="2917373" cy="1240067"/>
            </a:xfrm>
          </p:grpSpPr>
          <p:sp>
            <p:nvSpPr>
              <p:cNvPr id="464" name="Google Shape;464;p34"/>
              <p:cNvSpPr/>
              <p:nvPr/>
            </p:nvSpPr>
            <p:spPr>
              <a:xfrm>
                <a:off x="7650452" y="3320810"/>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34"/>
              <p:cNvSpPr txBox="1"/>
              <p:nvPr/>
            </p:nvSpPr>
            <p:spPr>
              <a:xfrm>
                <a:off x="7740385" y="3397010"/>
                <a:ext cx="2156051" cy="1125855"/>
              </a:xfrm>
              <a:prstGeom prst="rect">
                <a:avLst/>
              </a:prstGeom>
              <a:noFill/>
              <a:ln>
                <a:noFill/>
              </a:ln>
            </p:spPr>
            <p:txBody>
              <a:bodyPr anchorCtr="0" anchor="t" bIns="45700" lIns="91425" spcFirstLastPara="1" rIns="91425" wrap="square" tIns="45700">
                <a:spAutoFit/>
              </a:bodyPr>
              <a:lstStyle/>
              <a:p>
                <a:pPr indent="-635" lvl="0" marL="12065" marR="5080" rtl="0" algn="ctr">
                  <a:lnSpc>
                    <a:spcPct val="102000"/>
                  </a:lnSpc>
                  <a:spcBef>
                    <a:spcPts val="0"/>
                  </a:spcBef>
                  <a:spcAft>
                    <a:spcPts val="0"/>
                  </a:spcAft>
                  <a:buNone/>
                </a:pPr>
                <a:r>
                  <a:rPr lang="en-GB" sz="1100">
                    <a:solidFill>
                      <a:schemeClr val="dk1"/>
                    </a:solidFill>
                    <a:latin typeface="Calibri"/>
                    <a:ea typeface="Calibri"/>
                    <a:cs typeface="Calibri"/>
                    <a:sym typeface="Calibri"/>
                  </a:rPr>
                  <a:t>Observe que as crianças trabalham em pares com diferentes níveis de habilidade usando as ferramentas 2A e 2C para identificar a participação e a qualidade do diálogo.</a:t>
                </a:r>
                <a:endParaRPr/>
              </a:p>
            </p:txBody>
          </p:sp>
        </p:grpSp>
        <p:grpSp>
          <p:nvGrpSpPr>
            <p:cNvPr id="466" name="Google Shape;466;p34"/>
            <p:cNvGrpSpPr/>
            <p:nvPr/>
          </p:nvGrpSpPr>
          <p:grpSpPr>
            <a:xfrm>
              <a:off x="3087373" y="5006674"/>
              <a:ext cx="2917373" cy="1387988"/>
              <a:chOff x="2701210" y="4949459"/>
              <a:chExt cx="2917373" cy="1387988"/>
            </a:xfrm>
          </p:grpSpPr>
          <p:sp>
            <p:nvSpPr>
              <p:cNvPr id="467" name="Google Shape;467;p34"/>
              <p:cNvSpPr/>
              <p:nvPr/>
            </p:nvSpPr>
            <p:spPr>
              <a:xfrm>
                <a:off x="2701210" y="4949459"/>
                <a:ext cx="2917373" cy="1387988"/>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34"/>
              <p:cNvSpPr txBox="1"/>
              <p:nvPr/>
            </p:nvSpPr>
            <p:spPr>
              <a:xfrm>
                <a:off x="2906754" y="5060174"/>
                <a:ext cx="2667380" cy="12772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As crianças raramente constroem sobre ideias, crianças HA (de alto desempenho) explicando ou declarando respostas. Muito pouca participação das crianças LA (de baixo desempenho), todas lideradas pelas crianças HA, seja de forma performática ou minimamente envolvente.</a:t>
                </a:r>
                <a:endParaRPr/>
              </a:p>
            </p:txBody>
          </p:sp>
        </p:grpSp>
        <p:grpSp>
          <p:nvGrpSpPr>
            <p:cNvPr id="469" name="Google Shape;469;p34"/>
            <p:cNvGrpSpPr/>
            <p:nvPr/>
          </p:nvGrpSpPr>
          <p:grpSpPr>
            <a:xfrm>
              <a:off x="6191765" y="4980930"/>
              <a:ext cx="2958473" cy="1413732"/>
              <a:chOff x="6084435" y="4971642"/>
              <a:chExt cx="2958473" cy="1413732"/>
            </a:xfrm>
          </p:grpSpPr>
          <p:sp>
            <p:nvSpPr>
              <p:cNvPr id="470" name="Google Shape;470;p34"/>
              <p:cNvSpPr/>
              <p:nvPr/>
            </p:nvSpPr>
            <p:spPr>
              <a:xfrm>
                <a:off x="6125535" y="4971642"/>
                <a:ext cx="2917373" cy="1413732"/>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34"/>
              <p:cNvSpPr txBox="1"/>
              <p:nvPr/>
            </p:nvSpPr>
            <p:spPr>
              <a:xfrm>
                <a:off x="6084435" y="5441408"/>
                <a:ext cx="2218540"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Transcreva e codifique episódios curtos, identificando e contando exemplos de cada código (B, R, IR e CH)</a:t>
                </a:r>
                <a:endParaRPr/>
              </a:p>
            </p:txBody>
          </p:sp>
        </p:grpSp>
        <p:grpSp>
          <p:nvGrpSpPr>
            <p:cNvPr id="472" name="Google Shape;472;p34"/>
            <p:cNvGrpSpPr/>
            <p:nvPr/>
          </p:nvGrpSpPr>
          <p:grpSpPr>
            <a:xfrm>
              <a:off x="1569213" y="3464076"/>
              <a:ext cx="2917373" cy="1285958"/>
              <a:chOff x="1104897" y="3322834"/>
              <a:chExt cx="2917373" cy="1285958"/>
            </a:xfrm>
          </p:grpSpPr>
          <p:sp>
            <p:nvSpPr>
              <p:cNvPr id="473" name="Google Shape;473;p34"/>
              <p:cNvSpPr/>
              <p:nvPr/>
            </p:nvSpPr>
            <p:spPr>
              <a:xfrm>
                <a:off x="1104897" y="3322834"/>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34"/>
              <p:cNvSpPr txBox="1"/>
              <p:nvPr/>
            </p:nvSpPr>
            <p:spPr>
              <a:xfrm>
                <a:off x="1657883" y="3482330"/>
                <a:ext cx="2316966" cy="11264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GB" sz="1100">
                    <a:solidFill>
                      <a:schemeClr val="dk1"/>
                    </a:solidFill>
                    <a:latin typeface="Calibri"/>
                    <a:ea typeface="Calibri"/>
                    <a:cs typeface="Calibri"/>
                    <a:sym typeface="Calibri"/>
                  </a:rPr>
                  <a:t>Estabeleça regras juntos. Fale sobre como o diálogo pode ajudar todos os alunos. Apresente estruturas de frases. Desenvolva a metacognição sobre os benefícios do diálogo</a:t>
                </a:r>
                <a:endParaRPr/>
              </a:p>
              <a:p>
                <a:pPr indent="225425" lvl="0" marL="12700" marR="5080" rtl="0" algn="l">
                  <a:lnSpc>
                    <a:spcPct val="102000"/>
                  </a:lnSpc>
                  <a:spcBef>
                    <a:spcPts val="0"/>
                  </a:spcBef>
                  <a:spcAft>
                    <a:spcPts val="0"/>
                  </a:spcAft>
                  <a:buNone/>
                </a:pPr>
                <a:r>
                  <a:t/>
                </a:r>
                <a:endParaRPr sz="1200">
                  <a:solidFill>
                    <a:schemeClr val="dk1"/>
                  </a:solidFill>
                  <a:latin typeface="Calibri"/>
                  <a:ea typeface="Calibri"/>
                  <a:cs typeface="Calibri"/>
                  <a:sym typeface="Calibri"/>
                </a:endParaRPr>
              </a:p>
            </p:txBody>
          </p:sp>
        </p:grpSp>
        <p:grpSp>
          <p:nvGrpSpPr>
            <p:cNvPr id="475" name="Google Shape;475;p34"/>
            <p:cNvGrpSpPr/>
            <p:nvPr/>
          </p:nvGrpSpPr>
          <p:grpSpPr>
            <a:xfrm>
              <a:off x="1569213" y="2001603"/>
              <a:ext cx="2917373" cy="1240065"/>
              <a:chOff x="1328052" y="1870974"/>
              <a:chExt cx="2917373" cy="1240065"/>
            </a:xfrm>
          </p:grpSpPr>
          <p:sp>
            <p:nvSpPr>
              <p:cNvPr id="476" name="Google Shape;476;p34"/>
              <p:cNvSpPr/>
              <p:nvPr/>
            </p:nvSpPr>
            <p:spPr>
              <a:xfrm>
                <a:off x="1328052" y="1870974"/>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34"/>
              <p:cNvSpPr txBox="1"/>
              <p:nvPr/>
            </p:nvSpPr>
            <p:spPr>
              <a:xfrm>
                <a:off x="1937725" y="1954360"/>
                <a:ext cx="2307699"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Calibri"/>
                    <a:ea typeface="Calibri"/>
                    <a:cs typeface="Calibri"/>
                    <a:sym typeface="Calibri"/>
                  </a:rPr>
                  <a:t>Melhoria substancial na quantidade e qualidade do diálogo - explicando o raciocínio e desenvolvendo ideias. Isso impacta na aprendizagem? Os resultados seriam diferentes para pares com desempenho semelhante?</a:t>
                </a:r>
                <a:endParaRPr/>
              </a:p>
            </p:txBody>
          </p:sp>
        </p:grpSp>
        <p:sp>
          <p:nvSpPr>
            <p:cNvPr id="478" name="Google Shape;478;p34"/>
            <p:cNvSpPr/>
            <p:nvPr/>
          </p:nvSpPr>
          <p:spPr>
            <a:xfrm>
              <a:off x="5082870" y="2618317"/>
              <a:ext cx="2051376" cy="2010509"/>
            </a:xfrm>
            <a:prstGeom prst="arc">
              <a:avLst>
                <a:gd fmla="val 15399189" name="adj1"/>
                <a:gd fmla="val 14527644" name="adj2"/>
              </a:avLst>
            </a:prstGeom>
            <a:noFill/>
            <a:ln cap="flat" cmpd="sng" w="19050">
              <a:solidFill>
                <a:srgbClr val="C4BD97"/>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9" name="Google Shape;479;p34"/>
          <p:cNvGrpSpPr/>
          <p:nvPr/>
        </p:nvGrpSpPr>
        <p:grpSpPr>
          <a:xfrm>
            <a:off x="4386580" y="756475"/>
            <a:ext cx="1569720" cy="1043750"/>
            <a:chOff x="-46969" y="0"/>
            <a:chExt cx="1569720" cy="1043811"/>
          </a:xfrm>
        </p:grpSpPr>
        <p:pic>
          <p:nvPicPr>
            <p:cNvPr id="480" name="Google Shape;480;p34"/>
            <p:cNvPicPr preferRelativeResize="0"/>
            <p:nvPr/>
          </p:nvPicPr>
          <p:blipFill rotWithShape="1">
            <a:blip r:embed="rId8">
              <a:alphaModFix/>
            </a:blip>
            <a:srcRect b="0" l="0" r="0" t="0"/>
            <a:stretch/>
          </p:blipFill>
          <p:spPr>
            <a:xfrm>
              <a:off x="272955" y="0"/>
              <a:ext cx="941695" cy="941695"/>
            </a:xfrm>
            <a:prstGeom prst="rect">
              <a:avLst/>
            </a:prstGeom>
            <a:noFill/>
            <a:ln>
              <a:noFill/>
            </a:ln>
          </p:spPr>
        </p:pic>
        <p:sp>
          <p:nvSpPr>
            <p:cNvPr id="481" name="Google Shape;481;p34"/>
            <p:cNvSpPr/>
            <p:nvPr/>
          </p:nvSpPr>
          <p:spPr>
            <a:xfrm>
              <a:off x="-46969" y="640586"/>
              <a:ext cx="1569720" cy="403225"/>
            </a:xfrm>
            <a:prstGeom prst="rect">
              <a:avLst/>
            </a:prstGeom>
          </p:spPr>
          <p:txBody>
            <a:bodyPr>
              <a:prstTxWarp prst="textPlain"/>
            </a:bodyPr>
            <a:lstStyle/>
            <a:p>
              <a:pPr lvl="0" algn="ctr"/>
              <a:r>
                <a:rPr b="0" i="0">
                  <a:ln>
                    <a:noFill/>
                  </a:ln>
                  <a:solidFill>
                    <a:srgbClr val="000000"/>
                  </a:solidFill>
                  <a:latin typeface="Calibri"/>
                </a:rPr>
                <a:t>Interesses &amp; Objetivos</a:t>
              </a:r>
            </a:p>
          </p:txBody>
        </p:sp>
      </p:grpSp>
      <p:grpSp>
        <p:nvGrpSpPr>
          <p:cNvPr id="482" name="Google Shape;482;p34"/>
          <p:cNvGrpSpPr/>
          <p:nvPr/>
        </p:nvGrpSpPr>
        <p:grpSpPr>
          <a:xfrm>
            <a:off x="115326" y="2409825"/>
            <a:ext cx="1497574" cy="995692"/>
            <a:chOff x="-77000" y="0"/>
            <a:chExt cx="1763395" cy="1152773"/>
          </a:xfrm>
        </p:grpSpPr>
        <p:pic>
          <p:nvPicPr>
            <p:cNvPr id="483" name="Google Shape;483;p34"/>
            <p:cNvPicPr preferRelativeResize="0"/>
            <p:nvPr/>
          </p:nvPicPr>
          <p:blipFill rotWithShape="1">
            <a:blip r:embed="rId9">
              <a:alphaModFix/>
            </a:blip>
            <a:srcRect b="0" l="0" r="0" t="0"/>
            <a:stretch/>
          </p:blipFill>
          <p:spPr>
            <a:xfrm>
              <a:off x="276225" y="0"/>
              <a:ext cx="1042670" cy="1042670"/>
            </a:xfrm>
            <a:prstGeom prst="rect">
              <a:avLst/>
            </a:prstGeom>
            <a:noFill/>
            <a:ln>
              <a:noFill/>
            </a:ln>
          </p:spPr>
        </p:pic>
        <p:sp>
          <p:nvSpPr>
            <p:cNvPr id="484" name="Google Shape;484;p34"/>
            <p:cNvSpPr/>
            <p:nvPr/>
          </p:nvSpPr>
          <p:spPr>
            <a:xfrm>
              <a:off x="-77000" y="691763"/>
              <a:ext cx="1763395" cy="461010"/>
            </a:xfrm>
            <a:prstGeom prst="rect">
              <a:avLst/>
            </a:prstGeom>
          </p:spPr>
          <p:txBody>
            <a:bodyPr>
              <a:prstTxWarp prst="textPlain"/>
            </a:bodyPr>
            <a:lstStyle/>
            <a:p>
              <a:pPr lvl="0" algn="ctr"/>
              <a:r>
                <a:rPr b="0" i="0">
                  <a:ln>
                    <a:noFill/>
                  </a:ln>
                  <a:solidFill>
                    <a:srgbClr val="000000"/>
                  </a:solidFill>
                  <a:latin typeface="Calibri"/>
                </a:rPr>
                <a:t>Revisão &amp; Reflexão</a:t>
              </a:r>
            </a:p>
          </p:txBody>
        </p:sp>
      </p:grpSp>
      <p:grpSp>
        <p:nvGrpSpPr>
          <p:cNvPr id="485" name="Google Shape;485;p34"/>
          <p:cNvGrpSpPr/>
          <p:nvPr/>
        </p:nvGrpSpPr>
        <p:grpSpPr>
          <a:xfrm>
            <a:off x="180340" y="3857625"/>
            <a:ext cx="1203960" cy="1004023"/>
            <a:chOff x="-86625" y="0"/>
            <a:chExt cx="1309370" cy="1188886"/>
          </a:xfrm>
        </p:grpSpPr>
        <p:pic>
          <p:nvPicPr>
            <p:cNvPr id="486" name="Google Shape;486;p34"/>
            <p:cNvPicPr preferRelativeResize="0"/>
            <p:nvPr/>
          </p:nvPicPr>
          <p:blipFill rotWithShape="1">
            <a:blip r:embed="rId10">
              <a:alphaModFix/>
            </a:blip>
            <a:srcRect b="0" l="0" r="0" t="0"/>
            <a:stretch/>
          </p:blipFill>
          <p:spPr>
            <a:xfrm>
              <a:off x="57150" y="0"/>
              <a:ext cx="1036320" cy="1036320"/>
            </a:xfrm>
            <a:prstGeom prst="rect">
              <a:avLst/>
            </a:prstGeom>
            <a:noFill/>
            <a:ln>
              <a:noFill/>
            </a:ln>
          </p:spPr>
        </p:pic>
        <p:sp>
          <p:nvSpPr>
            <p:cNvPr id="487" name="Google Shape;487;p34"/>
            <p:cNvSpPr/>
            <p:nvPr/>
          </p:nvSpPr>
          <p:spPr>
            <a:xfrm>
              <a:off x="-86625" y="727643"/>
              <a:ext cx="1309370" cy="461243"/>
            </a:xfrm>
            <a:prstGeom prst="rect">
              <a:avLst/>
            </a:prstGeom>
          </p:spPr>
          <p:txBody>
            <a:bodyPr>
              <a:prstTxWarp prst="textPlain"/>
            </a:bodyPr>
            <a:lstStyle/>
            <a:p>
              <a:pPr lvl="0" algn="ctr"/>
              <a:r>
                <a:rPr b="0" i="0">
                  <a:ln>
                    <a:noFill/>
                  </a:ln>
                  <a:solidFill>
                    <a:srgbClr val="000000"/>
                  </a:solidFill>
                  <a:latin typeface="Calibri"/>
                </a:rPr>
                <a:t>Plano de Ação</a:t>
              </a:r>
            </a:p>
          </p:txBody>
        </p:sp>
      </p:grpSp>
      <p:grpSp>
        <p:nvGrpSpPr>
          <p:cNvPr id="488" name="Google Shape;488;p34"/>
          <p:cNvGrpSpPr/>
          <p:nvPr/>
        </p:nvGrpSpPr>
        <p:grpSpPr>
          <a:xfrm>
            <a:off x="1353821" y="5381625"/>
            <a:ext cx="1402079" cy="999739"/>
            <a:chOff x="-154000" y="0"/>
            <a:chExt cx="1589405" cy="1166162"/>
          </a:xfrm>
        </p:grpSpPr>
        <p:pic>
          <p:nvPicPr>
            <p:cNvPr id="489" name="Google Shape;489;p34"/>
            <p:cNvPicPr preferRelativeResize="0"/>
            <p:nvPr/>
          </p:nvPicPr>
          <p:blipFill rotWithShape="1">
            <a:blip r:embed="rId11">
              <a:alphaModFix/>
            </a:blip>
            <a:srcRect b="0" l="0" r="0" t="0"/>
            <a:stretch/>
          </p:blipFill>
          <p:spPr>
            <a:xfrm>
              <a:off x="123825" y="0"/>
              <a:ext cx="1042670" cy="1042670"/>
            </a:xfrm>
            <a:prstGeom prst="rect">
              <a:avLst/>
            </a:prstGeom>
            <a:noFill/>
            <a:ln>
              <a:noFill/>
            </a:ln>
          </p:spPr>
        </p:pic>
        <p:sp>
          <p:nvSpPr>
            <p:cNvPr id="490" name="Google Shape;490;p34"/>
            <p:cNvSpPr/>
            <p:nvPr/>
          </p:nvSpPr>
          <p:spPr>
            <a:xfrm>
              <a:off x="-154000" y="705152"/>
              <a:ext cx="1589405" cy="461010"/>
            </a:xfrm>
            <a:prstGeom prst="rect">
              <a:avLst/>
            </a:prstGeom>
          </p:spPr>
          <p:txBody>
            <a:bodyPr>
              <a:prstTxWarp prst="textPlain"/>
            </a:bodyPr>
            <a:lstStyle/>
            <a:p>
              <a:pPr lvl="0" algn="ctr"/>
              <a:r>
                <a:rPr b="0" i="0">
                  <a:ln>
                    <a:noFill/>
                  </a:ln>
                  <a:solidFill>
                    <a:srgbClr val="000000"/>
                  </a:solidFill>
                  <a:latin typeface="Calibri"/>
                </a:rPr>
                <a:t>Interpretação</a:t>
              </a:r>
            </a:p>
          </p:txBody>
        </p:sp>
      </p:grpSp>
      <p:grpSp>
        <p:nvGrpSpPr>
          <p:cNvPr id="491" name="Google Shape;491;p34"/>
          <p:cNvGrpSpPr/>
          <p:nvPr/>
        </p:nvGrpSpPr>
        <p:grpSpPr>
          <a:xfrm>
            <a:off x="7480300" y="5381625"/>
            <a:ext cx="1801840" cy="990600"/>
            <a:chOff x="-194380" y="0"/>
            <a:chExt cx="2092850" cy="1177713"/>
          </a:xfrm>
        </p:grpSpPr>
        <p:pic>
          <p:nvPicPr>
            <p:cNvPr id="492" name="Google Shape;492;p34"/>
            <p:cNvPicPr preferRelativeResize="0"/>
            <p:nvPr/>
          </p:nvPicPr>
          <p:blipFill rotWithShape="1">
            <a:blip r:embed="rId12">
              <a:alphaModFix/>
            </a:blip>
            <a:srcRect b="0" l="0" r="0" t="0"/>
            <a:stretch/>
          </p:blipFill>
          <p:spPr>
            <a:xfrm>
              <a:off x="295275" y="0"/>
              <a:ext cx="1027430" cy="1027430"/>
            </a:xfrm>
            <a:prstGeom prst="rect">
              <a:avLst/>
            </a:prstGeom>
            <a:noFill/>
            <a:ln>
              <a:noFill/>
            </a:ln>
          </p:spPr>
        </p:pic>
        <p:sp>
          <p:nvSpPr>
            <p:cNvPr id="493" name="Google Shape;493;p34"/>
            <p:cNvSpPr/>
            <p:nvPr/>
          </p:nvSpPr>
          <p:spPr>
            <a:xfrm>
              <a:off x="-194380" y="513715"/>
              <a:ext cx="2092850" cy="663998"/>
            </a:xfrm>
            <a:prstGeom prst="rect">
              <a:avLst/>
            </a:prstGeom>
          </p:spPr>
          <p:txBody>
            <a:bodyPr>
              <a:prstTxWarp prst="textPlain"/>
            </a:bodyPr>
            <a:lstStyle/>
            <a:p>
              <a:pPr lvl="0" algn="ctr"/>
              <a:r>
                <a:rPr b="0" i="0">
                  <a:ln>
                    <a:noFill/>
                  </a:ln>
                  <a:solidFill>
                    <a:srgbClr val="000000"/>
                  </a:solidFill>
                  <a:latin typeface="Calibri"/>
                </a:rPr>
                <a:t>Engajamento com os Dados</a:t>
              </a:r>
            </a:p>
          </p:txBody>
        </p:sp>
      </p:grpSp>
      <p:grpSp>
        <p:nvGrpSpPr>
          <p:cNvPr id="494" name="Google Shape;494;p34"/>
          <p:cNvGrpSpPr/>
          <p:nvPr/>
        </p:nvGrpSpPr>
        <p:grpSpPr>
          <a:xfrm>
            <a:off x="9103996" y="3857625"/>
            <a:ext cx="1576704" cy="968659"/>
            <a:chOff x="-77000" y="0"/>
            <a:chExt cx="1797685" cy="1169258"/>
          </a:xfrm>
        </p:grpSpPr>
        <p:pic>
          <p:nvPicPr>
            <p:cNvPr id="495" name="Google Shape;495;p34"/>
            <p:cNvPicPr preferRelativeResize="0"/>
            <p:nvPr/>
          </p:nvPicPr>
          <p:blipFill rotWithShape="1">
            <a:blip r:embed="rId13">
              <a:alphaModFix/>
            </a:blip>
            <a:srcRect b="0" l="0" r="0" t="0"/>
            <a:stretch/>
          </p:blipFill>
          <p:spPr>
            <a:xfrm>
              <a:off x="276225" y="0"/>
              <a:ext cx="1027430" cy="1027430"/>
            </a:xfrm>
            <a:prstGeom prst="rect">
              <a:avLst/>
            </a:prstGeom>
            <a:noFill/>
            <a:ln>
              <a:noFill/>
            </a:ln>
          </p:spPr>
        </p:pic>
        <p:sp>
          <p:nvSpPr>
            <p:cNvPr id="496" name="Google Shape;496;p34"/>
            <p:cNvSpPr/>
            <p:nvPr/>
          </p:nvSpPr>
          <p:spPr>
            <a:xfrm>
              <a:off x="-77000" y="708248"/>
              <a:ext cx="1797685" cy="461010"/>
            </a:xfrm>
            <a:prstGeom prst="rect">
              <a:avLst/>
            </a:prstGeom>
          </p:spPr>
          <p:txBody>
            <a:bodyPr>
              <a:prstTxWarp prst="textPlain"/>
            </a:bodyPr>
            <a:lstStyle/>
            <a:p>
              <a:pPr lvl="0" algn="ctr"/>
              <a:r>
                <a:rPr b="0" i="0">
                  <a:ln>
                    <a:noFill/>
                  </a:ln>
                  <a:solidFill>
                    <a:srgbClr val="000000"/>
                  </a:solidFill>
                  <a:latin typeface="Calibri"/>
                </a:rPr>
                <a:t>Planos &amp; Métodos</a:t>
              </a:r>
            </a:p>
          </p:txBody>
        </p:sp>
      </p:grpSp>
      <p:grpSp>
        <p:nvGrpSpPr>
          <p:cNvPr id="497" name="Google Shape;497;p34"/>
          <p:cNvGrpSpPr/>
          <p:nvPr/>
        </p:nvGrpSpPr>
        <p:grpSpPr>
          <a:xfrm>
            <a:off x="9080500" y="2333625"/>
            <a:ext cx="1721485" cy="1017153"/>
            <a:chOff x="0" y="0"/>
            <a:chExt cx="1721851" cy="1017527"/>
          </a:xfrm>
        </p:grpSpPr>
        <p:sp>
          <p:nvSpPr>
            <p:cNvPr id="498" name="Google Shape;498;p34"/>
            <p:cNvSpPr/>
            <p:nvPr/>
          </p:nvSpPr>
          <p:spPr>
            <a:xfrm>
              <a:off x="0" y="631105"/>
              <a:ext cx="1721851" cy="386422"/>
            </a:xfrm>
            <a:prstGeom prst="rect">
              <a:avLst/>
            </a:prstGeom>
          </p:spPr>
          <p:txBody>
            <a:bodyPr>
              <a:prstTxWarp prst="textPlain"/>
            </a:bodyPr>
            <a:lstStyle/>
            <a:p>
              <a:pPr lvl="0" algn="ctr"/>
              <a:r>
                <a:rPr b="0" i="0">
                  <a:ln>
                    <a:noFill/>
                  </a:ln>
                  <a:solidFill>
                    <a:srgbClr val="000000"/>
                  </a:solidFill>
                  <a:latin typeface="Calibri"/>
                </a:rPr>
                <a:t>Foco &amp; Perguntas</a:t>
              </a:r>
            </a:p>
          </p:txBody>
        </p:sp>
        <p:pic>
          <p:nvPicPr>
            <p:cNvPr id="499" name="Google Shape;499;p34"/>
            <p:cNvPicPr preferRelativeResize="0"/>
            <p:nvPr/>
          </p:nvPicPr>
          <p:blipFill rotWithShape="1">
            <a:blip r:embed="rId14">
              <a:alphaModFix/>
            </a:blip>
            <a:srcRect b="0" l="0" r="0" t="0"/>
            <a:stretch/>
          </p:blipFill>
          <p:spPr>
            <a:xfrm>
              <a:off x="368490" y="0"/>
              <a:ext cx="914400" cy="900752"/>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4" name="Shape 504"/>
        <p:cNvGrpSpPr/>
        <p:nvPr/>
      </p:nvGrpSpPr>
      <p:grpSpPr>
        <a:xfrm>
          <a:off x="0" y="0"/>
          <a:ext cx="0" cy="0"/>
          <a:chOff x="0" y="0"/>
          <a:chExt cx="0" cy="0"/>
        </a:xfrm>
      </p:grpSpPr>
      <p:sp>
        <p:nvSpPr>
          <p:cNvPr id="505" name="Google Shape;505;p35"/>
          <p:cNvSpPr txBox="1"/>
          <p:nvPr/>
        </p:nvSpPr>
        <p:spPr>
          <a:xfrm>
            <a:off x="616464" y="643135"/>
            <a:ext cx="2351209" cy="568744"/>
          </a:xfrm>
          <a:prstGeom prst="rect">
            <a:avLst/>
          </a:prstGeom>
          <a:solidFill>
            <a:srgbClr val="D9F1F6"/>
          </a:solidFill>
          <a:ln>
            <a:noFill/>
          </a:ln>
        </p:spPr>
        <p:txBody>
          <a:bodyPr anchorCtr="0" anchor="t" bIns="0" lIns="0" spcFirstLastPara="1" rIns="0" wrap="square" tIns="14600">
            <a:spAutoFit/>
          </a:bodyPr>
          <a:lstStyle/>
          <a:p>
            <a:pPr indent="0" lvl="0" marL="26035" marR="0" rtl="0" algn="l">
              <a:lnSpc>
                <a:spcPct val="100000"/>
              </a:lnSpc>
              <a:spcBef>
                <a:spcPts val="0"/>
              </a:spcBef>
              <a:spcAft>
                <a:spcPts val="0"/>
              </a:spcAft>
              <a:buNone/>
            </a:pPr>
            <a:r>
              <a:rPr b="1" lang="en-GB" sz="1800">
                <a:solidFill>
                  <a:srgbClr val="1A616F"/>
                </a:solidFill>
                <a:latin typeface="Arial"/>
                <a:ea typeface="Arial"/>
                <a:cs typeface="Arial"/>
                <a:sym typeface="Arial"/>
              </a:rPr>
              <a:t>Parte f. Escolhendo um foco de pesquisa</a:t>
            </a:r>
            <a:endParaRPr/>
          </a:p>
        </p:txBody>
      </p:sp>
      <p:sp>
        <p:nvSpPr>
          <p:cNvPr id="506" name="Google Shape;506;p35"/>
          <p:cNvSpPr txBox="1"/>
          <p:nvPr/>
        </p:nvSpPr>
        <p:spPr>
          <a:xfrm>
            <a:off x="637541" y="1962784"/>
            <a:ext cx="4792126" cy="137794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4615" rtl="0" algn="just">
              <a:lnSpc>
                <a:spcPct val="121000"/>
              </a:lnSpc>
              <a:spcBef>
                <a:spcPts val="0"/>
              </a:spcBef>
              <a:spcAft>
                <a:spcPts val="0"/>
              </a:spcAft>
              <a:buNone/>
            </a:pPr>
            <a:r>
              <a:rPr lang="en-GB" sz="1200">
                <a:solidFill>
                  <a:schemeClr val="dk1"/>
                </a:solidFill>
                <a:latin typeface="Arial"/>
                <a:ea typeface="Arial"/>
                <a:cs typeface="Arial"/>
                <a:sym typeface="Arial"/>
              </a:rPr>
              <a:t>Gerar uma pergunta de pesquisa pode ser desafiador porque há tantas possibilidades: uma regra geral para perguntas de pesquisa é estreitar seu foco em algo que você pode realizar. Você pode ter como objetivo geral de que todos os alunos da sua turma participem, elaborem as ideias uns dos outros e desafiem uns aos outros, mas isso é muito amplo para se concentrar!</a:t>
            </a:r>
            <a:endParaRPr sz="1200">
              <a:solidFill>
                <a:schemeClr val="dk1"/>
              </a:solidFill>
              <a:latin typeface="Arial"/>
              <a:ea typeface="Arial"/>
              <a:cs typeface="Arial"/>
              <a:sym typeface="Arial"/>
            </a:endParaRPr>
          </a:p>
        </p:txBody>
      </p:sp>
      <p:sp>
        <p:nvSpPr>
          <p:cNvPr id="507" name="Google Shape;507;p35"/>
          <p:cNvSpPr txBox="1"/>
          <p:nvPr/>
        </p:nvSpPr>
        <p:spPr>
          <a:xfrm>
            <a:off x="3517900" y="792897"/>
            <a:ext cx="3505200"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Gerando uma pergunta de pesquisa</a:t>
            </a:r>
            <a:endParaRPr/>
          </a:p>
        </p:txBody>
      </p:sp>
      <p:sp>
        <p:nvSpPr>
          <p:cNvPr id="508" name="Google Shape;508;p35"/>
          <p:cNvSpPr/>
          <p:nvPr/>
        </p:nvSpPr>
        <p:spPr>
          <a:xfrm>
            <a:off x="5589269" y="1968501"/>
            <a:ext cx="4781550" cy="5315585"/>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35"/>
          <p:cNvSpPr txBox="1"/>
          <p:nvPr/>
        </p:nvSpPr>
        <p:spPr>
          <a:xfrm>
            <a:off x="5576449" y="1955681"/>
            <a:ext cx="4809490" cy="5343525"/>
          </a:xfrm>
          <a:prstGeom prst="rect">
            <a:avLst/>
          </a:prstGeom>
          <a:noFill/>
          <a:ln>
            <a:noFill/>
          </a:ln>
        </p:spPr>
        <p:txBody>
          <a:bodyPr anchorCtr="0" anchor="t" bIns="0" lIns="0" spcFirstLastPara="1" rIns="0" wrap="square" tIns="10775">
            <a:spAutoFit/>
          </a:bodyPr>
          <a:lstStyle/>
          <a:p>
            <a:pPr indent="0" lvl="0" marL="55880" marR="180975" rtl="0" algn="l">
              <a:lnSpc>
                <a:spcPct val="121000"/>
              </a:lnSpc>
              <a:spcBef>
                <a:spcPts val="0"/>
              </a:spcBef>
              <a:spcAft>
                <a:spcPts val="0"/>
              </a:spcAft>
              <a:buNone/>
            </a:pPr>
            <a:r>
              <a:rPr lang="en-GB" sz="1200">
                <a:solidFill>
                  <a:schemeClr val="dk1"/>
                </a:solidFill>
                <a:latin typeface="Arimo"/>
                <a:ea typeface="Arimo"/>
                <a:cs typeface="Arimo"/>
                <a:sym typeface="Arimo"/>
              </a:rPr>
              <a:t>The following pages offer guidance for different ways to generate an  inquiry question, and it’s good to remember that there’s no one right way  to do it. However, there are some principles to keep in mind when coming  up with an inquiry question:</a:t>
            </a:r>
            <a:endParaRPr sz="1200">
              <a:solidFill>
                <a:schemeClr val="dk1"/>
              </a:solidFill>
              <a:latin typeface="Arimo"/>
              <a:ea typeface="Arimo"/>
              <a:cs typeface="Arimo"/>
              <a:sym typeface="Arimo"/>
            </a:endParaRPr>
          </a:p>
          <a:p>
            <a:pPr indent="0" lvl="0" marL="0" marR="0" rtl="0" algn="l">
              <a:lnSpc>
                <a:spcPct val="100000"/>
              </a:lnSpc>
              <a:spcBef>
                <a:spcPts val="2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121920" rtl="0" algn="l">
              <a:lnSpc>
                <a:spcPct val="120000"/>
              </a:lnSpc>
              <a:spcBef>
                <a:spcPts val="0"/>
              </a:spcBef>
              <a:spcAft>
                <a:spcPts val="0"/>
              </a:spcAft>
              <a:buNone/>
            </a:pPr>
            <a:r>
              <a:rPr lang="en-GB" sz="1200">
                <a:solidFill>
                  <a:schemeClr val="dk1"/>
                </a:solidFill>
                <a:latin typeface="Arimo"/>
                <a:ea typeface="Arimo"/>
                <a:cs typeface="Arimo"/>
                <a:sym typeface="Arimo"/>
              </a:rPr>
              <a:t>· It should be based on a real issue that you have noticed in your classroom  so that the inquiry is meaningful to you.</a:t>
            </a:r>
            <a:endParaRPr sz="1200">
              <a:solidFill>
                <a:schemeClr val="dk1"/>
              </a:solidFill>
              <a:latin typeface="Arimo"/>
              <a:ea typeface="Arimo"/>
              <a:cs typeface="Arimo"/>
              <a:sym typeface="Arimo"/>
            </a:endParaRPr>
          </a:p>
          <a:p>
            <a:pPr indent="0" lvl="0" marL="0" marR="0" rtl="0" algn="l">
              <a:lnSpc>
                <a:spcPct val="100000"/>
              </a:lnSpc>
              <a:spcBef>
                <a:spcPts val="1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339725" rtl="0" algn="l">
              <a:lnSpc>
                <a:spcPct val="121000"/>
              </a:lnSpc>
              <a:spcBef>
                <a:spcPts val="0"/>
              </a:spcBef>
              <a:spcAft>
                <a:spcPts val="0"/>
              </a:spcAft>
              <a:buNone/>
            </a:pPr>
            <a:r>
              <a:rPr lang="en-GB" sz="1200">
                <a:solidFill>
                  <a:schemeClr val="dk1"/>
                </a:solidFill>
                <a:latin typeface="Arimo"/>
                <a:ea typeface="Arimo"/>
                <a:cs typeface="Arimo"/>
                <a:sym typeface="Arimo"/>
              </a:rPr>
              <a:t>· Discussing your thoughts with other colleagues can really help you to  come up with a question – for example, you might realise that all of the  teachers in your team have noticed the same issue</a:t>
            </a:r>
            <a:endParaRPr sz="1200">
              <a:solidFill>
                <a:schemeClr val="dk1"/>
              </a:solidFill>
              <a:latin typeface="Arimo"/>
              <a:ea typeface="Arimo"/>
              <a:cs typeface="Arimo"/>
              <a:sym typeface="Arimo"/>
            </a:endParaRPr>
          </a:p>
          <a:p>
            <a:pPr indent="0" lvl="0" marL="0" marR="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88900" rtl="0" algn="l">
              <a:lnSpc>
                <a:spcPct val="122000"/>
              </a:lnSpc>
              <a:spcBef>
                <a:spcPts val="0"/>
              </a:spcBef>
              <a:spcAft>
                <a:spcPts val="0"/>
              </a:spcAft>
              <a:buNone/>
            </a:pPr>
            <a:r>
              <a:rPr lang="en-GB" sz="1200">
                <a:solidFill>
                  <a:schemeClr val="dk1"/>
                </a:solidFill>
                <a:latin typeface="Arimo"/>
                <a:ea typeface="Arimo"/>
                <a:cs typeface="Arimo"/>
                <a:sym typeface="Arimo"/>
              </a:rPr>
              <a:t>· It should be manageable for you in your classroom (based on the time you  have and if there are other adults to help, for example)</a:t>
            </a:r>
            <a:endParaRPr sz="1200">
              <a:solidFill>
                <a:schemeClr val="dk1"/>
              </a:solidFill>
              <a:latin typeface="Arimo"/>
              <a:ea typeface="Arimo"/>
              <a:cs typeface="Arimo"/>
              <a:sym typeface="Arimo"/>
            </a:endParaRPr>
          </a:p>
          <a:p>
            <a:pPr indent="0" lvl="0" marL="0" marR="0" rtl="0" algn="l">
              <a:lnSpc>
                <a:spcPct val="100000"/>
              </a:lnSpc>
              <a:spcBef>
                <a:spcPts val="25"/>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711200" rtl="0" algn="l">
              <a:lnSpc>
                <a:spcPct val="120000"/>
              </a:lnSpc>
              <a:spcBef>
                <a:spcPts val="0"/>
              </a:spcBef>
              <a:spcAft>
                <a:spcPts val="0"/>
              </a:spcAft>
              <a:buNone/>
            </a:pPr>
            <a:r>
              <a:rPr lang="en-GB" sz="1200">
                <a:solidFill>
                  <a:schemeClr val="dk1"/>
                </a:solidFill>
                <a:latin typeface="Arimo"/>
                <a:ea typeface="Arimo"/>
                <a:cs typeface="Arimo"/>
                <a:sym typeface="Arimo"/>
              </a:rPr>
              <a:t>· It should lead to understanding practice, taking an action, trying  something out, and/or to improving a teaching/learning situation</a:t>
            </a:r>
            <a:endParaRPr sz="1200">
              <a:solidFill>
                <a:schemeClr val="dk1"/>
              </a:solidFill>
              <a:latin typeface="Arimo"/>
              <a:ea typeface="Arimo"/>
              <a:cs typeface="Arimo"/>
              <a:sym typeface="Arimo"/>
            </a:endParaRPr>
          </a:p>
          <a:p>
            <a:pPr indent="0" lvl="0" marL="0" marR="0" rtl="0" algn="l">
              <a:lnSpc>
                <a:spcPct val="100000"/>
              </a:lnSpc>
              <a:spcBef>
                <a:spcPts val="1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281305" rtl="0" algn="l">
              <a:lnSpc>
                <a:spcPct val="121000"/>
              </a:lnSpc>
              <a:spcBef>
                <a:spcPts val="5"/>
              </a:spcBef>
              <a:spcAft>
                <a:spcPts val="0"/>
              </a:spcAft>
              <a:buNone/>
            </a:pPr>
            <a:r>
              <a:rPr lang="en-GB" sz="1200">
                <a:solidFill>
                  <a:schemeClr val="dk1"/>
                </a:solidFill>
                <a:latin typeface="Arimo"/>
                <a:ea typeface="Arimo"/>
                <a:cs typeface="Arimo"/>
                <a:sym typeface="Arimo"/>
              </a:rPr>
              <a:t>· It should not lead to a simple ‘yes’ or ‘no’ answer. Good research  questions start with words like ‘How..’; ‘What happens when…’. They are  genuinely open to different answers emerging.</a:t>
            </a:r>
            <a:endParaRPr sz="1200">
              <a:solidFill>
                <a:schemeClr val="dk1"/>
              </a:solidFill>
              <a:latin typeface="Arimo"/>
              <a:ea typeface="Arimo"/>
              <a:cs typeface="Arimo"/>
              <a:sym typeface="Arimo"/>
            </a:endParaRPr>
          </a:p>
        </p:txBody>
      </p:sp>
      <p:sp>
        <p:nvSpPr>
          <p:cNvPr id="510" name="Google Shape;510;p35"/>
          <p:cNvSpPr txBox="1"/>
          <p:nvPr/>
        </p:nvSpPr>
        <p:spPr>
          <a:xfrm>
            <a:off x="643891" y="3910150"/>
            <a:ext cx="4785776" cy="282737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5250" rtl="0" algn="just">
              <a:lnSpc>
                <a:spcPct val="121000"/>
              </a:lnSpc>
              <a:spcBef>
                <a:spcPts val="0"/>
              </a:spcBef>
              <a:spcAft>
                <a:spcPts val="0"/>
              </a:spcAft>
              <a:buNone/>
            </a:pPr>
            <a:r>
              <a:rPr lang="en-GB" sz="1200">
                <a:solidFill>
                  <a:schemeClr val="dk1"/>
                </a:solidFill>
                <a:latin typeface="Arial"/>
                <a:ea typeface="Arial"/>
                <a:cs typeface="Arial"/>
                <a:sym typeface="Arial"/>
              </a:rPr>
              <a:t>Quando pensar sobre o que você pode fazer, pode ser útil se perguntar 'Como vou investigar minha pergunta de pesquisa?' para criar uma pergunta de pesquisa que seja gerenciável. As seções 1 e 2 deste kit de ferramentas fornecem exemplos de códigos T-SEDA, técnicas de observação e modelos. Vale a pena revisá-los enquanto planeja sua pesquisa. Você também pode assistir a esses vídeos:</a:t>
            </a:r>
            <a:endParaRPr sz="1200">
              <a:solidFill>
                <a:schemeClr val="dk1"/>
              </a:solidFill>
              <a:latin typeface="Arial"/>
              <a:ea typeface="Arial"/>
              <a:cs typeface="Arial"/>
              <a:sym typeface="Arial"/>
            </a:endParaRPr>
          </a:p>
          <a:p>
            <a:pPr indent="0" lvl="0" marL="83820" marR="95250" rtl="0" algn="just">
              <a:lnSpc>
                <a:spcPct val="121000"/>
              </a:lnSpc>
              <a:spcBef>
                <a:spcPts val="290"/>
              </a:spcBef>
              <a:spcAft>
                <a:spcPts val="0"/>
              </a:spcAft>
              <a:buNone/>
            </a:pPr>
            <a:r>
              <a:t/>
            </a:r>
            <a:endParaRPr sz="1200">
              <a:solidFill>
                <a:schemeClr val="dk1"/>
              </a:solidFill>
              <a:latin typeface="Calibri"/>
              <a:ea typeface="Calibri"/>
              <a:cs typeface="Calibri"/>
              <a:sym typeface="Calibri"/>
            </a:endParaRPr>
          </a:p>
          <a:p>
            <a:pPr indent="0" lvl="0" marL="586105" marR="95250" rtl="0" algn="just">
              <a:lnSpc>
                <a:spcPct val="150000"/>
              </a:lnSpc>
              <a:spcBef>
                <a:spcPts val="290"/>
              </a:spcBef>
              <a:spcAft>
                <a:spcPts val="0"/>
              </a:spcAft>
              <a:buNone/>
            </a:pPr>
            <a:r>
              <a:rPr b="1" lang="en-GB" sz="1200" u="sng">
                <a:solidFill>
                  <a:schemeClr val="hlink"/>
                </a:solidFill>
                <a:latin typeface="Arial"/>
                <a:ea typeface="Arial"/>
                <a:cs typeface="Arial"/>
                <a:sym typeface="Arial"/>
                <a:hlinkClick r:id="rId3"/>
              </a:rPr>
              <a:t>Vídeo 7: Concluindo o seu ciclo reflexivo</a:t>
            </a:r>
            <a:endParaRPr/>
          </a:p>
          <a:p>
            <a:pPr indent="0" lvl="0" marL="586105" marR="95250" rtl="0" algn="just">
              <a:lnSpc>
                <a:spcPct val="150000"/>
              </a:lnSpc>
              <a:spcBef>
                <a:spcPts val="290"/>
              </a:spcBef>
              <a:spcAft>
                <a:spcPts val="0"/>
              </a:spcAft>
              <a:buNone/>
            </a:pPr>
            <a:r>
              <a:rPr b="1" lang="en-GB" sz="1200" u="sng">
                <a:solidFill>
                  <a:schemeClr val="hlink"/>
                </a:solidFill>
                <a:latin typeface="Arial"/>
                <a:ea typeface="Arial"/>
                <a:cs typeface="Arial"/>
                <a:sym typeface="Arial"/>
                <a:hlinkClick r:id="rId4"/>
              </a:rPr>
              <a:t>Vídeo 10: Utilizando o esquema de codificação (parte 1)</a:t>
            </a:r>
            <a:endParaRPr/>
          </a:p>
          <a:p>
            <a:pPr indent="0" lvl="0" marL="586105" marR="95250" rtl="0" algn="just">
              <a:lnSpc>
                <a:spcPct val="150000"/>
              </a:lnSpc>
              <a:spcBef>
                <a:spcPts val="290"/>
              </a:spcBef>
              <a:spcAft>
                <a:spcPts val="0"/>
              </a:spcAft>
              <a:buNone/>
            </a:pPr>
            <a:r>
              <a:rPr b="1" lang="en-GB" sz="1200" u="sng">
                <a:solidFill>
                  <a:schemeClr val="hlink"/>
                </a:solidFill>
                <a:latin typeface="Arial"/>
                <a:ea typeface="Arial"/>
                <a:cs typeface="Arial"/>
                <a:sym typeface="Arial"/>
                <a:hlinkClick r:id="rId5"/>
              </a:rPr>
              <a:t>Vídeo 11: Utilizando o esquema de codificação (parte 2)</a:t>
            </a:r>
            <a:endParaRPr b="1" sz="1200" u="sng">
              <a:solidFill>
                <a:srgbClr val="0000FF"/>
              </a:solidFill>
              <a:latin typeface="Arial"/>
              <a:ea typeface="Arial"/>
              <a:cs typeface="Arial"/>
              <a:sym typeface="Arial"/>
            </a:endParaRPr>
          </a:p>
          <a:p>
            <a:pPr indent="0" lvl="0" marL="586105" marR="95250" rtl="0" algn="just">
              <a:lnSpc>
                <a:spcPct val="121000"/>
              </a:lnSpc>
              <a:spcBef>
                <a:spcPts val="290"/>
              </a:spcBef>
              <a:spcAft>
                <a:spcPts val="0"/>
              </a:spcAft>
              <a:buNone/>
            </a:pPr>
            <a:r>
              <a:t/>
            </a:r>
            <a:endParaRPr b="1" sz="1200" u="sng">
              <a:solidFill>
                <a:srgbClr val="0000FF"/>
              </a:solidFill>
              <a:latin typeface="Arial"/>
              <a:ea typeface="Arial"/>
              <a:cs typeface="Arial"/>
              <a:sym typeface="Arial"/>
            </a:endParaRPr>
          </a:p>
        </p:txBody>
      </p:sp>
      <p:sp>
        <p:nvSpPr>
          <p:cNvPr id="511" name="Google Shape;511;p35"/>
          <p:cNvSpPr/>
          <p:nvPr/>
        </p:nvSpPr>
        <p:spPr>
          <a:xfrm>
            <a:off x="774700" y="5650232"/>
            <a:ext cx="417188" cy="41719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35"/>
          <p:cNvSpPr/>
          <p:nvPr/>
        </p:nvSpPr>
        <p:spPr>
          <a:xfrm>
            <a:off x="759362" y="6036946"/>
            <a:ext cx="411475" cy="4114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35"/>
          <p:cNvSpPr/>
          <p:nvPr/>
        </p:nvSpPr>
        <p:spPr>
          <a:xfrm>
            <a:off x="756505" y="6336032"/>
            <a:ext cx="417188" cy="41719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35"/>
          <p:cNvSpPr/>
          <p:nvPr/>
        </p:nvSpPr>
        <p:spPr>
          <a:xfrm>
            <a:off x="7734820" y="663456"/>
            <a:ext cx="2680328" cy="102107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35"/>
          <p:cNvSpPr/>
          <p:nvPr/>
        </p:nvSpPr>
        <p:spPr>
          <a:xfrm>
            <a:off x="5576449" y="1955681"/>
            <a:ext cx="4809490" cy="5343525"/>
          </a:xfrm>
          <a:custGeom>
            <a:rect b="b" l="l" r="r" t="t"/>
            <a:pathLst>
              <a:path extrusionOk="0" h="5343525" w="4809490">
                <a:moveTo>
                  <a:pt x="0" y="0"/>
                </a:moveTo>
                <a:lnTo>
                  <a:pt x="4809490" y="0"/>
                </a:lnTo>
                <a:lnTo>
                  <a:pt x="4809490" y="5343525"/>
                </a:lnTo>
                <a:lnTo>
                  <a:pt x="0" y="53435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35"/>
          <p:cNvSpPr/>
          <p:nvPr/>
        </p:nvSpPr>
        <p:spPr>
          <a:xfrm>
            <a:off x="5589269" y="1968501"/>
            <a:ext cx="4781550" cy="5013323"/>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35"/>
          <p:cNvSpPr txBox="1"/>
          <p:nvPr/>
        </p:nvSpPr>
        <p:spPr>
          <a:xfrm>
            <a:off x="5674748" y="2021740"/>
            <a:ext cx="4589145" cy="1098762"/>
          </a:xfrm>
          <a:prstGeom prst="rect">
            <a:avLst/>
          </a:prstGeom>
          <a:noFill/>
          <a:ln>
            <a:noFill/>
          </a:ln>
        </p:spPr>
        <p:txBody>
          <a:bodyPr anchorCtr="0" anchor="t" bIns="0" lIns="0" spcFirstLastPara="1" rIns="0" wrap="square" tIns="0">
            <a:spAutoFit/>
          </a:bodyPr>
          <a:lstStyle/>
          <a:p>
            <a:pPr indent="0" lvl="0" marL="12700" marR="5080" rtl="0" algn="just">
              <a:lnSpc>
                <a:spcPct val="121000"/>
              </a:lnSpc>
              <a:spcBef>
                <a:spcPts val="0"/>
              </a:spcBef>
              <a:spcAft>
                <a:spcPts val="0"/>
              </a:spcAft>
              <a:buNone/>
            </a:pPr>
            <a:r>
              <a:rPr lang="en-GB" sz="1200">
                <a:solidFill>
                  <a:schemeClr val="dk1"/>
                </a:solidFill>
                <a:latin typeface="Arimo"/>
                <a:ea typeface="Arimo"/>
                <a:cs typeface="Arimo"/>
                <a:sym typeface="Arimo"/>
              </a:rPr>
              <a:t>As páginas a seguir oferecem orientações sobre diferentes maneiras de gerar uma pergunta de pesquisa, e é importante lembrar que não há uma única maneira certa de fazer isso. No entanto, existem alguns princípios a serem considerados ao criar uma pergunta de pesquisa:</a:t>
            </a:r>
            <a:endParaRPr/>
          </a:p>
        </p:txBody>
      </p:sp>
      <p:sp>
        <p:nvSpPr>
          <p:cNvPr id="518" name="Google Shape;518;p35"/>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20</a:t>
            </a:r>
            <a:endParaRPr sz="1000">
              <a:solidFill>
                <a:schemeClr val="dk1"/>
              </a:solidFill>
              <a:latin typeface="Arial"/>
              <a:ea typeface="Arial"/>
              <a:cs typeface="Arial"/>
              <a:sym typeface="Arial"/>
            </a:endParaRPr>
          </a:p>
        </p:txBody>
      </p:sp>
      <p:sp>
        <p:nvSpPr>
          <p:cNvPr id="519" name="Google Shape;519;p35"/>
          <p:cNvSpPr txBox="1"/>
          <p:nvPr/>
        </p:nvSpPr>
        <p:spPr>
          <a:xfrm>
            <a:off x="5674995" y="3166109"/>
            <a:ext cx="4589145" cy="3815715"/>
          </a:xfrm>
          <a:prstGeom prst="rect">
            <a:avLst/>
          </a:prstGeom>
          <a:noFill/>
          <a:ln>
            <a:noFill/>
          </a:ln>
        </p:spPr>
        <p:txBody>
          <a:bodyPr anchorCtr="0" anchor="t" bIns="0" lIns="0" spcFirstLastPara="1" rIns="0" wrap="square" tIns="0">
            <a:noAutofit/>
          </a:bodyPr>
          <a:lstStyle/>
          <a:p>
            <a:pPr indent="-171450" lvl="0" marL="184150" marR="434975" rtl="0" algn="l">
              <a:lnSpc>
                <a:spcPct val="120000"/>
              </a:lnSpc>
              <a:spcBef>
                <a:spcPts val="0"/>
              </a:spcBef>
              <a:spcAft>
                <a:spcPts val="0"/>
              </a:spcAft>
              <a:buClr>
                <a:schemeClr val="dk1"/>
              </a:buClr>
              <a:buSzPts val="996"/>
              <a:buFont typeface="Arial"/>
              <a:buChar char="•"/>
            </a:pPr>
            <a:r>
              <a:rPr lang="en-GB" sz="1200">
                <a:solidFill>
                  <a:schemeClr val="dk1"/>
                </a:solidFill>
                <a:latin typeface="Arial"/>
                <a:ea typeface="Arial"/>
                <a:cs typeface="Arial"/>
                <a:sym typeface="Arial"/>
              </a:rPr>
              <a:t>A pergunta deve ser baseada em um problema real que você tenha notado em sua sala de aula, para que a pesquisa seja significativa para você.</a:t>
            </a:r>
            <a:endParaRPr/>
          </a:p>
          <a:p>
            <a:pPr indent="-171450" lvl="0" marL="184150" marR="434975" rtl="0" algn="l">
              <a:lnSpc>
                <a:spcPct val="120000"/>
              </a:lnSpc>
              <a:spcBef>
                <a:spcPts val="0"/>
              </a:spcBef>
              <a:spcAft>
                <a:spcPts val="0"/>
              </a:spcAft>
              <a:buClr>
                <a:schemeClr val="dk1"/>
              </a:buClr>
              <a:buSzPts val="996"/>
              <a:buFont typeface="Arial"/>
              <a:buChar char="•"/>
            </a:pPr>
            <a:r>
              <a:rPr lang="en-GB" sz="1200">
                <a:solidFill>
                  <a:schemeClr val="dk1"/>
                </a:solidFill>
                <a:latin typeface="Arial"/>
                <a:ea typeface="Arial"/>
                <a:cs typeface="Arial"/>
                <a:sym typeface="Arial"/>
              </a:rPr>
              <a:t>Discutir suas ideias com outros colegas pode realmente ajudá-lo a formular uma pergunta - por exemplo, você pode perceber que todos os professores em sua equipe notaram o mesmo problema.</a:t>
            </a:r>
            <a:endParaRPr/>
          </a:p>
          <a:p>
            <a:pPr indent="-171450" lvl="0" marL="184150" marR="434975" rtl="0" algn="l">
              <a:lnSpc>
                <a:spcPct val="120000"/>
              </a:lnSpc>
              <a:spcBef>
                <a:spcPts val="0"/>
              </a:spcBef>
              <a:spcAft>
                <a:spcPts val="0"/>
              </a:spcAft>
              <a:buClr>
                <a:schemeClr val="dk1"/>
              </a:buClr>
              <a:buSzPts val="996"/>
              <a:buFont typeface="Arial"/>
              <a:buChar char="•"/>
            </a:pPr>
            <a:r>
              <a:rPr lang="en-GB" sz="1200">
                <a:solidFill>
                  <a:schemeClr val="dk1"/>
                </a:solidFill>
                <a:latin typeface="Arial"/>
                <a:ea typeface="Arial"/>
                <a:cs typeface="Arial"/>
                <a:sym typeface="Arial"/>
              </a:rPr>
              <a:t>Deve ser gerenciável para você em sua sala de aula (baseado no tempo que você tem e se há outros adultos para ajudar, por exemplo).</a:t>
            </a:r>
            <a:endParaRPr/>
          </a:p>
          <a:p>
            <a:pPr indent="-171450" lvl="0" marL="184150" marR="434975" rtl="0" algn="l">
              <a:lnSpc>
                <a:spcPct val="120000"/>
              </a:lnSpc>
              <a:spcBef>
                <a:spcPts val="0"/>
              </a:spcBef>
              <a:spcAft>
                <a:spcPts val="0"/>
              </a:spcAft>
              <a:buClr>
                <a:schemeClr val="dk1"/>
              </a:buClr>
              <a:buSzPts val="996"/>
              <a:buFont typeface="Arial"/>
              <a:buChar char="•"/>
            </a:pPr>
            <a:r>
              <a:rPr lang="en-GB" sz="1200">
                <a:solidFill>
                  <a:schemeClr val="dk1"/>
                </a:solidFill>
                <a:latin typeface="Arial"/>
                <a:ea typeface="Arial"/>
                <a:cs typeface="Arial"/>
                <a:sym typeface="Arial"/>
              </a:rPr>
              <a:t>Deve levar à compreensão da prática, à tomada de uma ação, à experimentação de algo novo e/ou à melhoria de uma situação de ensino/aprendizado.</a:t>
            </a:r>
            <a:endParaRPr/>
          </a:p>
          <a:p>
            <a:pPr indent="-171450" lvl="0" marL="184150" marR="434975" rtl="0" algn="l">
              <a:lnSpc>
                <a:spcPct val="120000"/>
              </a:lnSpc>
              <a:spcBef>
                <a:spcPts val="0"/>
              </a:spcBef>
              <a:spcAft>
                <a:spcPts val="0"/>
              </a:spcAft>
              <a:buClr>
                <a:schemeClr val="dk1"/>
              </a:buClr>
              <a:buSzPts val="996"/>
              <a:buFont typeface="Arial"/>
              <a:buChar char="•"/>
            </a:pPr>
            <a:r>
              <a:rPr lang="en-GB" sz="1200">
                <a:solidFill>
                  <a:schemeClr val="dk1"/>
                </a:solidFill>
                <a:latin typeface="Arial"/>
                <a:ea typeface="Arial"/>
                <a:cs typeface="Arial"/>
                <a:sym typeface="Arial"/>
              </a:rPr>
              <a:t>Não deve levar a uma resposta simples de 'sim' ou 'não'. Boas perguntas de pesquisa começam com palavras como 'Como...?'; 'O que acontece quando...?'. Elas estão abertas a diferentes respostas surgindo.</a:t>
            </a:r>
            <a:endParaRPr/>
          </a:p>
          <a:p>
            <a:pPr indent="-108204" lvl="0" marL="184150" marR="434975" rtl="0" algn="l">
              <a:lnSpc>
                <a:spcPct val="120000"/>
              </a:lnSpc>
              <a:spcBef>
                <a:spcPts val="0"/>
              </a:spcBef>
              <a:spcAft>
                <a:spcPts val="0"/>
              </a:spcAft>
              <a:buClr>
                <a:schemeClr val="dk1"/>
              </a:buClr>
              <a:buSzPts val="996"/>
              <a:buFont typeface="Arial"/>
              <a:buNone/>
            </a:pPr>
            <a:r>
              <a:t/>
            </a:r>
            <a:endParaRPr sz="1200">
              <a:solidFill>
                <a:schemeClr val="dk1"/>
              </a:solidFill>
              <a:latin typeface="Arial"/>
              <a:ea typeface="Arial"/>
              <a:cs typeface="Arial"/>
              <a:sym typeface="Arial"/>
            </a:endParaRPr>
          </a:p>
          <a:p>
            <a:pPr indent="-108204" lvl="0" marL="184150" marR="434975" rtl="0" algn="l">
              <a:lnSpc>
                <a:spcPct val="120000"/>
              </a:lnSpc>
              <a:spcBef>
                <a:spcPts val="0"/>
              </a:spcBef>
              <a:spcAft>
                <a:spcPts val="0"/>
              </a:spcAft>
              <a:buClr>
                <a:schemeClr val="dk1"/>
              </a:buClr>
              <a:buSzPts val="996"/>
              <a:buFont typeface="Arial"/>
              <a:buNone/>
            </a:pPr>
            <a:r>
              <a:t/>
            </a:r>
            <a:endParaRPr sz="1200">
              <a:solidFill>
                <a:schemeClr val="dk1"/>
              </a:solidFill>
              <a:latin typeface="Arial"/>
              <a:ea typeface="Arial"/>
              <a:cs typeface="Arial"/>
              <a:sym typeface="Arial"/>
            </a:endParaRPr>
          </a:p>
          <a:p>
            <a:pPr indent="-108204" lvl="0" marL="184150" marR="434975" rtl="0" algn="l">
              <a:lnSpc>
                <a:spcPct val="120000"/>
              </a:lnSpc>
              <a:spcBef>
                <a:spcPts val="0"/>
              </a:spcBef>
              <a:spcAft>
                <a:spcPts val="0"/>
              </a:spcAft>
              <a:buClr>
                <a:schemeClr val="dk1"/>
              </a:buClr>
              <a:buSzPts val="996"/>
              <a:buFont typeface="Arial"/>
              <a:buNone/>
            </a:pPr>
            <a:r>
              <a:t/>
            </a:r>
            <a:endParaRPr sz="1200">
              <a:solidFill>
                <a:schemeClr val="dk1"/>
              </a:solidFill>
              <a:latin typeface="Arial"/>
              <a:ea typeface="Arial"/>
              <a:cs typeface="Arial"/>
              <a:sym typeface="Arial"/>
            </a:endParaRPr>
          </a:p>
          <a:p>
            <a:pPr indent="-108204" lvl="0" marL="184150" marR="434975" rtl="0" algn="l">
              <a:lnSpc>
                <a:spcPct val="120000"/>
              </a:lnSpc>
              <a:spcBef>
                <a:spcPts val="0"/>
              </a:spcBef>
              <a:spcAft>
                <a:spcPts val="0"/>
              </a:spcAft>
              <a:buClr>
                <a:schemeClr val="dk1"/>
              </a:buClr>
              <a:buSzPts val="996"/>
              <a:buFont typeface="Arial"/>
              <a:buNone/>
            </a:pPr>
            <a:r>
              <a:t/>
            </a:r>
            <a:endParaRPr sz="1200">
              <a:solidFill>
                <a:schemeClr val="dk1"/>
              </a:solidFill>
              <a:latin typeface="Arial"/>
              <a:ea typeface="Arial"/>
              <a:cs typeface="Arial"/>
              <a:sym typeface="Arial"/>
            </a:endParaRPr>
          </a:p>
          <a:p>
            <a:pPr indent="-108204" lvl="0" marL="184150" marR="434975" rtl="0" algn="l">
              <a:lnSpc>
                <a:spcPct val="120000"/>
              </a:lnSpc>
              <a:spcBef>
                <a:spcPts val="0"/>
              </a:spcBef>
              <a:spcAft>
                <a:spcPts val="0"/>
              </a:spcAft>
              <a:buClr>
                <a:schemeClr val="dk1"/>
              </a:buClr>
              <a:buSzPts val="996"/>
              <a:buFont typeface="Arial"/>
              <a:buNone/>
            </a:pPr>
            <a:r>
              <a:t/>
            </a:r>
            <a:endParaRPr sz="1200">
              <a:solidFill>
                <a:schemeClr val="dk1"/>
              </a:solidFill>
              <a:latin typeface="Arial"/>
              <a:ea typeface="Arial"/>
              <a:cs typeface="Arial"/>
              <a:sym typeface="Arial"/>
            </a:endParaRPr>
          </a:p>
        </p:txBody>
      </p:sp>
      <p:sp>
        <p:nvSpPr>
          <p:cNvPr id="520" name="Google Shape;520;p35"/>
          <p:cNvSpPr txBox="1"/>
          <p:nvPr/>
        </p:nvSpPr>
        <p:spPr>
          <a:xfrm>
            <a:off x="7861300" y="1692028"/>
            <a:ext cx="2286000"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en-GB" sz="1200">
                <a:solidFill>
                  <a:schemeClr val="dk1"/>
                </a:solidFill>
                <a:latin typeface="Arial"/>
                <a:ea typeface="Arial"/>
                <a:cs typeface="Arial"/>
                <a:sym typeface="Arial"/>
              </a:rPr>
              <a:t>Secção do ciclo de investigação</a:t>
            </a:r>
            <a:endParaRPr sz="1200">
              <a:solidFill>
                <a:schemeClr val="dk1"/>
              </a:solidFill>
              <a:latin typeface="Arial"/>
              <a:ea typeface="Arial"/>
              <a:cs typeface="Arial"/>
              <a:sym typeface="Arial"/>
            </a:endParaRPr>
          </a:p>
        </p:txBody>
      </p:sp>
      <p:sp>
        <p:nvSpPr>
          <p:cNvPr id="521" name="Google Shape;521;p35"/>
          <p:cNvSpPr txBox="1"/>
          <p:nvPr/>
        </p:nvSpPr>
        <p:spPr>
          <a:xfrm>
            <a:off x="8547099" y="786795"/>
            <a:ext cx="1716793" cy="784830"/>
          </a:xfrm>
          <a:prstGeom prst="rect">
            <a:avLst/>
          </a:prstGeom>
          <a:solidFill>
            <a:srgbClr val="DD747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lt1"/>
                </a:solidFill>
                <a:latin typeface="Arial"/>
                <a:ea typeface="Arial"/>
                <a:cs typeface="Arial"/>
                <a:sym typeface="Arial"/>
              </a:rPr>
              <a:t>Perguntas de foco e investigação</a:t>
            </a:r>
            <a:endParaRPr sz="15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9"/>
          <p:cNvSpPr txBox="1"/>
          <p:nvPr/>
        </p:nvSpPr>
        <p:spPr>
          <a:xfrm>
            <a:off x="469900" y="352425"/>
            <a:ext cx="9727565" cy="6775316"/>
          </a:xfrm>
          <a:prstGeom prst="rect">
            <a:avLst/>
          </a:prstGeom>
          <a:noFill/>
          <a:ln>
            <a:noFill/>
          </a:ln>
        </p:spPr>
        <p:txBody>
          <a:bodyPr anchorCtr="0" anchor="t" bIns="0" lIns="0" spcFirstLastPara="1" rIns="0" wrap="square" tIns="0">
            <a:spAutoFit/>
          </a:bodyPr>
          <a:lstStyle/>
          <a:p>
            <a:pPr indent="0" lvl="0" marL="159385" marR="0" rtl="0" algn="ctr">
              <a:lnSpc>
                <a:spcPct val="100000"/>
              </a:lnSpc>
              <a:spcBef>
                <a:spcPts val="0"/>
              </a:spcBef>
              <a:spcAft>
                <a:spcPts val="0"/>
              </a:spcAft>
              <a:buNone/>
            </a:pPr>
            <a:r>
              <a:rPr lang="en-GB" sz="1200">
                <a:solidFill>
                  <a:srgbClr val="1A616F"/>
                </a:solidFill>
                <a:latin typeface="Arial"/>
                <a:ea typeface="Arial"/>
                <a:cs typeface="Arial"/>
                <a:sym typeface="Arial"/>
              </a:rPr>
              <a:t>O Coletivo T-SEDA</a:t>
            </a:r>
            <a:r>
              <a:rPr lang="en-GB" sz="1200">
                <a:solidFill>
                  <a:schemeClr val="dk1"/>
                </a:solidFill>
                <a:latin typeface="Arial"/>
                <a:ea typeface="Arial"/>
                <a:cs typeface="Arial"/>
                <a:sym typeface="Arial"/>
              </a:rPr>
              <a:t>  </a:t>
            </a:r>
            <a:endParaRPr/>
          </a:p>
          <a:p>
            <a:pPr indent="0" lvl="0" marL="92075" marR="5080" rtl="0" algn="just">
              <a:lnSpc>
                <a:spcPct val="121000"/>
              </a:lnSpc>
              <a:spcBef>
                <a:spcPts val="85"/>
              </a:spcBef>
              <a:spcAft>
                <a:spcPts val="0"/>
              </a:spcAft>
              <a:buNone/>
            </a:pPr>
            <a:r>
              <a:rPr lang="en-GB" sz="1200">
                <a:solidFill>
                  <a:schemeClr val="dk1"/>
                </a:solidFill>
                <a:latin typeface="Arial"/>
                <a:ea typeface="Arial"/>
                <a:cs typeface="Arial"/>
                <a:sym typeface="Arial"/>
              </a:rPr>
              <a:t>O desenvolvimento do T-SEDA foi, sem dúvida, um esforço de equipe, incluindo: Sara Hennessy, Ruth Kershner, Elisa Calcagni, Farah Ahmed, Victoria Cook, Laura Kerslake, Lisa Lee e Maria Vrikki, da Faculdade de Educação da Universidade de Cambridge, e Nube Estrada e Flora Hernández, da Universidade Nacional Autônoma do México. Somos muito gratos aos inúmeros colegas que contribuíram de alguma forma para o desenvolvimento do T-SEDA nos últimos anos. Isso inclui aqueles que ajudaram na tradução para espanhol, chinês, francês, árabe, italiano, japonês, hebraico e holandês (Ana Laura Trigo Clapés, Elisa de Padua, Elisa Izquierdo, Qian Liu, Yun Long, Ji Ying, Chih Ching Chang, Delphine Cestonaro, Benzi Slakmon, Orianne Monashe, Orly Shapira, Haydeé Ceballos, Keiko Aramaki, Tomonori Ichiyanagi, Ayano Ikeda, Kaori Kanai, Naomi Kagawa, Kiyomi Shijo, Lu Xiaoyun, Arwa Al Qassim, Chiara Piccini, Patricia Brooks, Ingvill Rasmussen, Leonie Johann, Luwei Ba</a:t>
            </a:r>
            <a:r>
              <a:rPr lang="en-GB" sz="1200">
                <a:solidFill>
                  <a:srgbClr val="000000"/>
                </a:solidFill>
                <a:latin typeface="Arial"/>
                <a:ea typeface="Arial"/>
                <a:cs typeface="Arial"/>
                <a:sym typeface="Arial"/>
              </a:rPr>
              <a:t>i</a:t>
            </a:r>
            <a:r>
              <a:rPr lang="en-GB"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0" lvl="0" marL="125095" marR="0" rtl="0" algn="ctr">
              <a:lnSpc>
                <a:spcPct val="100000"/>
              </a:lnSpc>
              <a:spcBef>
                <a:spcPts val="0"/>
              </a:spcBef>
              <a:spcAft>
                <a:spcPts val="0"/>
              </a:spcAft>
              <a:buNone/>
            </a:pPr>
            <a:r>
              <a:rPr lang="en-GB" sz="1200">
                <a:solidFill>
                  <a:srgbClr val="1A616F"/>
                </a:solidFill>
                <a:latin typeface="Arial"/>
                <a:ea typeface="Arial"/>
                <a:cs typeface="Arial"/>
                <a:sym typeface="Arial"/>
              </a:rPr>
              <a:t>Agradecimentos</a:t>
            </a:r>
            <a:endParaRPr/>
          </a:p>
          <a:p>
            <a:pPr indent="0" lvl="0" marL="92075" marR="5080" rtl="0" algn="just">
              <a:lnSpc>
                <a:spcPct val="121000"/>
              </a:lnSpc>
              <a:spcBef>
                <a:spcPts val="0"/>
              </a:spcBef>
              <a:spcAft>
                <a:spcPts val="0"/>
              </a:spcAft>
              <a:buNone/>
            </a:pPr>
            <a:r>
              <a:rPr lang="en-GB" sz="1200">
                <a:solidFill>
                  <a:schemeClr val="dk1"/>
                </a:solidFill>
                <a:latin typeface="Arial"/>
                <a:ea typeface="Arial"/>
                <a:cs typeface="Arial"/>
                <a:sym typeface="Arial"/>
              </a:rPr>
              <a:t>O trabalho original sobre o T-SEDA (e seu precursor SEDA) foi apoiado pela British Academy (Esquema de Parceria e Mobilidade Internacional) por meio do projeto de 3 anos intitulado 'Uma Ferramenta para Analisar Interações Dialógicas em Salas de Aula' (2013-2015), liderado por Sara Hennessy e Sylvia Rojas-Drummond na Universidade de Cambridge, Reino Unido, e na Universidade Nacional Autônoma do México: </a:t>
            </a:r>
            <a:r>
              <a:rPr lang="en-GB" sz="1200" u="sng">
                <a:solidFill>
                  <a:schemeClr val="hlink"/>
                </a:solidFill>
                <a:latin typeface="Arial"/>
                <a:ea typeface="Arial"/>
                <a:cs typeface="Arial"/>
                <a:sym typeface="Arial"/>
                <a:hlinkClick r:id="rId3"/>
              </a:rPr>
              <a:t>http://tinyurl.com/BAdialogue</a:t>
            </a:r>
            <a:r>
              <a:rPr lang="en-GB" sz="1200">
                <a:solidFill>
                  <a:schemeClr val="dk1"/>
                </a:solidFill>
                <a:latin typeface="Arial"/>
                <a:ea typeface="Arial"/>
                <a:cs typeface="Arial"/>
                <a:sym typeface="Arial"/>
              </a:rPr>
              <a:t>. O trabalho mexicano foi apoiado pela Dirección General de Asuntos del Personal Académico da Universidade Nacional Autônoma do México (DGAPA-UNAM) (Número do Projeto PAPIIT: IN303313 e Número do Projeto PAPIME: PE305814). Agradecemos o apoio do Conselho de Pesquisa Econômica e Social (RES063270081; RES000230825), patrocinador da maioria dos trabalhos anteriores da equipe do Reino Unido nesta área. Nosso projeto mais recente do ESRC (ES/M007103/1) intitulado 'Diálogo em Sala de Aula: Isso Faz Diferença para a Aprendizagem dos Alunos?' (Christine Howe, Sara Hennessy, Neil Mercer, Maria Vrikki &amp; Lisa Wheatley, 2015-17: </a:t>
            </a:r>
            <a:r>
              <a:rPr lang="en-GB" sz="1200" u="sng">
                <a:solidFill>
                  <a:schemeClr val="hlink"/>
                </a:solidFill>
                <a:latin typeface="Arial"/>
                <a:ea typeface="Arial"/>
                <a:cs typeface="Arial"/>
                <a:sym typeface="Arial"/>
                <a:hlinkClick r:id="rId4"/>
              </a:rPr>
              <a:t>http://tinyurl.com/ESRCdialogue</a:t>
            </a:r>
            <a:r>
              <a:rPr lang="en-GB" sz="1200">
                <a:solidFill>
                  <a:srgbClr val="0070C0"/>
                </a:solidFill>
                <a:latin typeface="Arial"/>
                <a:ea typeface="Arial"/>
                <a:cs typeface="Arial"/>
                <a:sym typeface="Arial"/>
              </a:rPr>
              <a:t>)</a:t>
            </a:r>
            <a:r>
              <a:rPr lang="en-GB" sz="1200">
                <a:solidFill>
                  <a:schemeClr val="dk1"/>
                </a:solidFill>
                <a:latin typeface="Arial"/>
                <a:ea typeface="Arial"/>
                <a:cs typeface="Arial"/>
                <a:sym typeface="Arial"/>
              </a:rPr>
              <a:t> utilizou o SEDA para desenvolver o CDAS, um novo esquema de 12 categorias e escalas de classificação, testando-os extensivamente com uma grande amostra de 72 professores de crianças com 10 a 11 anos. As análises estatísticas das relações entre o ensino dialógico e o desempenho e atitudes dos alunos produziram resultados que moldaram esta versão do kit de ferramentas. Uma bolsa de aceleração de impacto do ESRC apoiou o desenvolvimento adicional do kit de ferramentas e testes em diversos contextos educacionais em sete países, em 2018-19.</a:t>
            </a:r>
            <a:endParaRPr sz="1200">
              <a:solidFill>
                <a:schemeClr val="dk1"/>
              </a:solidFill>
              <a:latin typeface="Arial"/>
              <a:ea typeface="Arial"/>
              <a:cs typeface="Arial"/>
              <a:sym typeface="Arial"/>
            </a:endParaRPr>
          </a:p>
          <a:p>
            <a:pPr indent="0" lvl="0" marL="92075" marR="8255" rtl="0" algn="just">
              <a:lnSpc>
                <a:spcPct val="121000"/>
              </a:lnSpc>
              <a:spcBef>
                <a:spcPts val="0"/>
              </a:spcBef>
              <a:spcAft>
                <a:spcPts val="0"/>
              </a:spcAft>
              <a:buNone/>
            </a:pPr>
            <a:r>
              <a:rPr lang="en-GB" sz="1200">
                <a:solidFill>
                  <a:schemeClr val="dk1"/>
                </a:solidFill>
                <a:latin typeface="Arial"/>
                <a:ea typeface="Arial"/>
                <a:cs typeface="Arial"/>
                <a:sym typeface="Arial"/>
              </a:rPr>
              <a:t>O T-SEDA é utilizado globalmente por profissionais desde os anos pré-escolares até o ensino superior. Agradecemos a todos os facilitadores, professores e estudantes que participaram de nossas pesquisas e testes em diversos países, dos quais exemplos presentes neste kit de ferramentas foram retirados com sua gentil permissão. Alguns nomes foram alterados quando os professores desejaram permanecer anônimos. As fotografias presentes no kit de ferramentas são provenientes de nossos estudos de pesquisa; permissões foram obtidas para utilizá-las para fins educacionais.</a:t>
            </a:r>
            <a:endParaRPr/>
          </a:p>
          <a:p>
            <a:pPr indent="0" lvl="0" marL="92075" marR="835660" rtl="0" algn="just">
              <a:lnSpc>
                <a:spcPct val="122000"/>
              </a:lnSpc>
              <a:spcBef>
                <a:spcPts val="0"/>
              </a:spcBef>
              <a:spcAft>
                <a:spcPts val="0"/>
              </a:spcAft>
              <a:buNone/>
            </a:pPr>
            <a:r>
              <a:rPr b="1" lang="en-GB" sz="1200">
                <a:solidFill>
                  <a:schemeClr val="dk1"/>
                </a:solidFill>
                <a:latin typeface="Arial"/>
                <a:ea typeface="Arial"/>
                <a:cs typeface="Arial"/>
                <a:sym typeface="Arial"/>
              </a:rPr>
              <a:t>Para citar o kit de ferramentas</a:t>
            </a:r>
            <a:r>
              <a:rPr lang="en-GB" sz="1200">
                <a:solidFill>
                  <a:schemeClr val="dk1"/>
                </a:solidFill>
                <a:latin typeface="Arial"/>
                <a:ea typeface="Arial"/>
                <a:cs typeface="Arial"/>
                <a:sym typeface="Arial"/>
              </a:rPr>
              <a:t> T-SEDA: Coletivo T-SEDA (2023). Toolkit for Systematic Educational Dialogue Analysis (T-SEDA): Um recurso para investigação prática. v.9. Universidade de Cambridge. </a:t>
            </a:r>
            <a:r>
              <a:rPr lang="en-GB" sz="1200" u="sng">
                <a:solidFill>
                  <a:schemeClr val="hlink"/>
                </a:solidFill>
                <a:latin typeface="Arial"/>
                <a:ea typeface="Arial"/>
                <a:cs typeface="Arial"/>
                <a:sym typeface="Arial"/>
                <a:hlinkClick r:id="rId5"/>
              </a:rPr>
              <a:t>http://bit.ly/T-SEDA</a:t>
            </a:r>
            <a:r>
              <a:rPr lang="en-GB" sz="1200">
                <a:solidFill>
                  <a:schemeClr val="dk1"/>
                </a:solidFill>
                <a:latin typeface="Arial"/>
                <a:ea typeface="Arial"/>
                <a:cs typeface="Arial"/>
                <a:sym typeface="Arial"/>
              </a:rPr>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aphicFrame>
        <p:nvGraphicFramePr>
          <p:cNvPr id="527" name="Google Shape;527;p36"/>
          <p:cNvGraphicFramePr/>
          <p:nvPr/>
        </p:nvGraphicFramePr>
        <p:xfrm>
          <a:off x="660400" y="1683750"/>
          <a:ext cx="3000000" cy="3000000"/>
        </p:xfrm>
        <a:graphic>
          <a:graphicData uri="http://schemas.openxmlformats.org/drawingml/2006/table">
            <a:tbl>
              <a:tblPr>
                <a:noFill/>
                <a:tableStyleId>{14FE5FB4-EA58-42C0-A708-906DBC40E5CA}</a:tableStyleId>
              </a:tblPr>
              <a:tblGrid>
                <a:gridCol w="4381500"/>
                <a:gridCol w="4724400"/>
              </a:tblGrid>
              <a:tr h="218900">
                <a:tc>
                  <a:txBody>
                    <a:bodyPr/>
                    <a:lstStyle/>
                    <a:p>
                      <a:pPr indent="0" lvl="0" marL="0" marR="0" rtl="0" algn="ctr">
                        <a:lnSpc>
                          <a:spcPct val="115000"/>
                        </a:lnSpc>
                        <a:spcBef>
                          <a:spcPts val="0"/>
                        </a:spcBef>
                        <a:spcAft>
                          <a:spcPts val="0"/>
                        </a:spcAft>
                        <a:buNone/>
                      </a:pPr>
                      <a:r>
                        <a:rPr b="1" lang="en-GB" sz="1400"/>
                        <a:t>Propósitos da Investigação</a:t>
                      </a:r>
                      <a:endParaRPr/>
                    </a:p>
                  </a:txBody>
                  <a:tcPr marT="34550" marB="34550" marR="34550" marL="34550">
                    <a:solidFill>
                      <a:srgbClr val="D8D8D8"/>
                    </a:solidFill>
                  </a:tcPr>
                </a:tc>
                <a:tc>
                  <a:txBody>
                    <a:bodyPr/>
                    <a:lstStyle/>
                    <a:p>
                      <a:pPr indent="0" lvl="0" marL="0" marR="0" rtl="0" algn="ctr">
                        <a:lnSpc>
                          <a:spcPct val="115000"/>
                        </a:lnSpc>
                        <a:spcBef>
                          <a:spcPts val="0"/>
                        </a:spcBef>
                        <a:spcAft>
                          <a:spcPts val="0"/>
                        </a:spcAft>
                        <a:buNone/>
                      </a:pPr>
                      <a:r>
                        <a:rPr b="1" lang="en-GB" sz="1400"/>
                        <a:t>Exemplos de Investigação</a:t>
                      </a:r>
                      <a:endParaRPr/>
                    </a:p>
                  </a:txBody>
                  <a:tcPr marT="34550" marB="34550" marR="34550" marL="34550">
                    <a:solidFill>
                      <a:srgbClr val="D8D8D8"/>
                    </a:solidFill>
                  </a:tcPr>
                </a:tc>
              </a:tr>
              <a:tr h="364975">
                <a:tc>
                  <a:txBody>
                    <a:bodyPr/>
                    <a:lstStyle/>
                    <a:p>
                      <a:pPr indent="-165100" lvl="0" marL="271780" marR="0" rtl="0" algn="l">
                        <a:lnSpc>
                          <a:spcPct val="115000"/>
                        </a:lnSpc>
                        <a:spcBef>
                          <a:spcPts val="0"/>
                        </a:spcBef>
                        <a:spcAft>
                          <a:spcPts val="0"/>
                        </a:spcAft>
                        <a:buNone/>
                      </a:pPr>
                      <a:r>
                        <a:rPr lang="en-GB" sz="1200">
                          <a:solidFill>
                            <a:schemeClr val="lt1"/>
                          </a:solidFill>
                        </a:rPr>
                        <a:t>Observar o desenvolvimento independente do diálogo dos alunos</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observar a participação dos alunos foco com e sem a intervenção do professor.</a:t>
                      </a:r>
                      <a:endParaRPr/>
                    </a:p>
                  </a:txBody>
                  <a:tcPr marT="34550" marB="34550" marR="34550" marL="34550">
                    <a:solidFill>
                      <a:srgbClr val="D9F1F6"/>
                    </a:solidFill>
                  </a:tcPr>
                </a:tc>
              </a:tr>
              <a:tr h="364975">
                <a:tc>
                  <a:txBody>
                    <a:bodyPr/>
                    <a:lstStyle/>
                    <a:p>
                      <a:pPr indent="1587" lvl="0" marL="93663" marR="0" rtl="0" algn="l">
                        <a:lnSpc>
                          <a:spcPct val="115000"/>
                        </a:lnSpc>
                        <a:spcBef>
                          <a:spcPts val="0"/>
                        </a:spcBef>
                        <a:spcAft>
                          <a:spcPts val="0"/>
                        </a:spcAft>
                        <a:buNone/>
                      </a:pPr>
                      <a:r>
                        <a:rPr lang="en-GB" sz="1200">
                          <a:solidFill>
                            <a:schemeClr val="lt1"/>
                          </a:solidFill>
                        </a:rPr>
                        <a:t>Observar as habilidades dialógicas dos alunos em atividades específicas</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observar se os alunos desenvolveram habilidades dialógicas durante o aprendizado lúdico independente.</a:t>
                      </a:r>
                      <a:endParaRPr/>
                    </a:p>
                  </a:txBody>
                  <a:tcPr marT="34550" marB="34550" marR="34550" marL="34550">
                    <a:solidFill>
                      <a:srgbClr val="D9F1F6"/>
                    </a:solidFill>
                  </a:tcPr>
                </a:tc>
              </a:tr>
              <a:tr h="511050">
                <a:tc>
                  <a:txBody>
                    <a:bodyPr/>
                    <a:lstStyle/>
                    <a:p>
                      <a:pPr indent="1587" lvl="0" marL="93663" marR="0" rtl="0" algn="l">
                        <a:lnSpc>
                          <a:spcPct val="115000"/>
                        </a:lnSpc>
                        <a:spcBef>
                          <a:spcPts val="0"/>
                        </a:spcBef>
                        <a:spcAft>
                          <a:spcPts val="0"/>
                        </a:spcAft>
                        <a:buNone/>
                      </a:pPr>
                      <a:r>
                        <a:rPr lang="en-GB" sz="1200">
                          <a:solidFill>
                            <a:schemeClr val="lt1"/>
                          </a:solidFill>
                        </a:rPr>
                        <a:t>Observar uma forma específica de participação no diálogo dos alunos</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observar se os alunos conseguiram responder a perguntas desafiadoras e justificar suas respostas.</a:t>
                      </a:r>
                      <a:endParaRPr/>
                    </a:p>
                  </a:txBody>
                  <a:tcPr marT="34550" marB="34550" marR="34550" marL="34550">
                    <a:solidFill>
                      <a:srgbClr val="D9F1F6"/>
                    </a:solidFill>
                  </a:tcPr>
                </a:tc>
              </a:tr>
              <a:tr h="511050">
                <a:tc>
                  <a:txBody>
                    <a:bodyPr/>
                    <a:lstStyle/>
                    <a:p>
                      <a:pPr indent="0" lvl="0" marL="95250" marR="0" rtl="0" algn="l">
                        <a:lnSpc>
                          <a:spcPct val="115000"/>
                        </a:lnSpc>
                        <a:spcBef>
                          <a:spcPts val="0"/>
                        </a:spcBef>
                        <a:spcAft>
                          <a:spcPts val="0"/>
                        </a:spcAft>
                        <a:buNone/>
                      </a:pPr>
                      <a:r>
                        <a:rPr lang="en-GB" sz="1200">
                          <a:solidFill>
                            <a:schemeClr val="lt1"/>
                          </a:solidFill>
                        </a:rPr>
                        <a:t>Registrar os níveis de participação entre os alunos em uma classe ou observar a participação dos alunos mais quietos </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após reconhecer a participação desigual nas conversas, registrar os alunos que participaram e com que frequência.</a:t>
                      </a:r>
                      <a:endParaRPr/>
                    </a:p>
                  </a:txBody>
                  <a:tcPr marT="34550" marB="34550" marR="34550" marL="34550">
                    <a:solidFill>
                      <a:srgbClr val="D9F1F6"/>
                    </a:solidFill>
                  </a:tcPr>
                </a:tc>
              </a:tr>
              <a:tr h="511050">
                <a:tc>
                  <a:txBody>
                    <a:bodyPr/>
                    <a:lstStyle/>
                    <a:p>
                      <a:pPr indent="0" lvl="0" marL="95250" marR="0" rtl="0" algn="l">
                        <a:lnSpc>
                          <a:spcPct val="115000"/>
                        </a:lnSpc>
                        <a:spcBef>
                          <a:spcPts val="0"/>
                        </a:spcBef>
                        <a:spcAft>
                          <a:spcPts val="0"/>
                        </a:spcAft>
                        <a:buNone/>
                      </a:pPr>
                      <a:r>
                        <a:rPr lang="en-GB" sz="1200">
                          <a:solidFill>
                            <a:schemeClr val="lt1"/>
                          </a:solidFill>
                        </a:rPr>
                        <a:t>Avaliar a qualidade do diálogo em sala de aula considerando a participação do professor e dos alunos </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observar quanto as crianças elaboraram nas ideias dos outros e quanto o professor incentivou isso.</a:t>
                      </a:r>
                      <a:endParaRPr/>
                    </a:p>
                  </a:txBody>
                  <a:tcPr marT="34550" marB="34550" marR="34550" marL="34550">
                    <a:solidFill>
                      <a:srgbClr val="D9F1F6"/>
                    </a:solidFill>
                  </a:tcPr>
                </a:tc>
              </a:tr>
              <a:tr h="366200">
                <a:tc>
                  <a:txBody>
                    <a:bodyPr/>
                    <a:lstStyle/>
                    <a:p>
                      <a:pPr indent="-165100" lvl="0" marL="271780" marR="0" rtl="0" algn="l">
                        <a:lnSpc>
                          <a:spcPct val="115000"/>
                        </a:lnSpc>
                        <a:spcBef>
                          <a:spcPts val="0"/>
                        </a:spcBef>
                        <a:spcAft>
                          <a:spcPts val="0"/>
                        </a:spcAft>
                        <a:buNone/>
                      </a:pPr>
                      <a:r>
                        <a:rPr lang="en-GB" sz="1200">
                          <a:solidFill>
                            <a:schemeClr val="lt1"/>
                          </a:solidFill>
                        </a:rPr>
                        <a:t>Envolver os alunos no desenvolvimento ou avaliação do diálogo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pedir aos alunos que registrem elementos das discussões em toda a classe.</a:t>
                      </a:r>
                      <a:endParaRPr/>
                    </a:p>
                  </a:txBody>
                  <a:tcPr marT="34550" marB="34550" marR="34550" marL="34550">
                    <a:solidFill>
                      <a:srgbClr val="D9F1F6"/>
                    </a:solidFill>
                  </a:tcPr>
                </a:tc>
              </a:tr>
              <a:tr h="511050">
                <a:tc>
                  <a:txBody>
                    <a:bodyPr/>
                    <a:lstStyle/>
                    <a:p>
                      <a:pPr indent="1587" lvl="0" marL="93663" marR="0" rtl="0" algn="l">
                        <a:lnSpc>
                          <a:spcPct val="115000"/>
                        </a:lnSpc>
                        <a:spcBef>
                          <a:spcPts val="0"/>
                        </a:spcBef>
                        <a:spcAft>
                          <a:spcPts val="0"/>
                        </a:spcAft>
                        <a:buNone/>
                      </a:pPr>
                      <a:r>
                        <a:rPr lang="en-GB" sz="1200">
                          <a:solidFill>
                            <a:schemeClr val="lt1"/>
                          </a:solidFill>
                        </a:rPr>
                        <a:t>Ajudar os alunos a desenvolver suas habilidades linguísticas e de desempenho</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desenvolver a fala dialógica dos alunos e observar o impacto na leitura e escrita nas aulas de inglês.</a:t>
                      </a:r>
                      <a:endParaRPr/>
                    </a:p>
                  </a:txBody>
                  <a:tcPr marT="34550" marB="34550" marR="34550" marL="34550">
                    <a:solidFill>
                      <a:srgbClr val="D9F1F6"/>
                    </a:solidFill>
                  </a:tcPr>
                </a:tc>
              </a:tr>
              <a:tr h="511050">
                <a:tc>
                  <a:txBody>
                    <a:bodyPr/>
                    <a:lstStyle/>
                    <a:p>
                      <a:pPr indent="-165100" lvl="0" marL="271780" marR="0" rtl="0" algn="l">
                        <a:lnSpc>
                          <a:spcPct val="115000"/>
                        </a:lnSpc>
                        <a:spcBef>
                          <a:spcPts val="0"/>
                        </a:spcBef>
                        <a:spcAft>
                          <a:spcPts val="0"/>
                        </a:spcAft>
                        <a:buNone/>
                      </a:pPr>
                      <a:r>
                        <a:rPr lang="en-GB" sz="1200">
                          <a:solidFill>
                            <a:schemeClr val="lt1"/>
                          </a:solidFill>
                        </a:rPr>
                        <a:t>Desenvolver ou testar uma inovação na prática</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substituir a marcação à distância por feedback imediato, adotando o ensino dialógico.</a:t>
                      </a:r>
                      <a:endParaRPr/>
                    </a:p>
                  </a:txBody>
                  <a:tcPr marT="34550" marB="34550" marR="34550" marL="34550">
                    <a:solidFill>
                      <a:srgbClr val="D9F1F6"/>
                    </a:solidFill>
                  </a:tcPr>
                </a:tc>
              </a:tr>
              <a:tr h="511050">
                <a:tc>
                  <a:txBody>
                    <a:bodyPr/>
                    <a:lstStyle/>
                    <a:p>
                      <a:pPr indent="0" lvl="0" marL="95250" marR="0" rtl="0" algn="l">
                        <a:lnSpc>
                          <a:spcPct val="115000"/>
                        </a:lnSpc>
                        <a:spcBef>
                          <a:spcPts val="0"/>
                        </a:spcBef>
                        <a:spcAft>
                          <a:spcPts val="0"/>
                        </a:spcAft>
                        <a:buNone/>
                      </a:pPr>
                      <a:r>
                        <a:rPr lang="en-GB" sz="1200">
                          <a:solidFill>
                            <a:schemeClr val="lt1"/>
                          </a:solidFill>
                        </a:rPr>
                        <a:t>Desenvolver novas estratégias e recursos para melhorar a qualidade do diálogo em sala de aula e na própria prática</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obter novas estratégias e recursos para facilitar a prática e a qualidade dos encontros literários.</a:t>
                      </a:r>
                      <a:endParaRPr/>
                    </a:p>
                  </a:txBody>
                  <a:tcPr marT="34550" marB="34550" marR="34550" marL="34550">
                    <a:solidFill>
                      <a:srgbClr val="D9F1F6"/>
                    </a:solidFill>
                  </a:tcPr>
                </a:tc>
              </a:tr>
              <a:tr h="511050">
                <a:tc>
                  <a:txBody>
                    <a:bodyPr/>
                    <a:lstStyle/>
                    <a:p>
                      <a:pPr indent="1587" lvl="0" marL="93663" marR="0" rtl="0" algn="l">
                        <a:lnSpc>
                          <a:spcPct val="115000"/>
                        </a:lnSpc>
                        <a:spcBef>
                          <a:spcPts val="0"/>
                        </a:spcBef>
                        <a:spcAft>
                          <a:spcPts val="0"/>
                        </a:spcAft>
                        <a:buNone/>
                      </a:pPr>
                      <a:r>
                        <a:rPr lang="en-GB" sz="1200">
                          <a:solidFill>
                            <a:schemeClr val="lt1"/>
                          </a:solidFill>
                        </a:rPr>
                        <a:t>Identificar maneiras de facilitar/apoiar certas formas de participação dos alunos</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apoiar a escuta e resposta dos alunos uns aos outros e construir e desafiar as ideias uns dos outros.</a:t>
                      </a:r>
                      <a:endParaRPr/>
                    </a:p>
                  </a:txBody>
                  <a:tcPr marT="34550" marB="34550" marR="34550" marL="34550">
                    <a:solidFill>
                      <a:srgbClr val="D9F1F6"/>
                    </a:solidFill>
                  </a:tcPr>
                </a:tc>
              </a:tr>
              <a:tr h="364975">
                <a:tc>
                  <a:txBody>
                    <a:bodyPr/>
                    <a:lstStyle/>
                    <a:p>
                      <a:pPr indent="-165100" lvl="0" marL="271780" marR="0" rtl="0" algn="l">
                        <a:lnSpc>
                          <a:spcPct val="115000"/>
                        </a:lnSpc>
                        <a:spcBef>
                          <a:spcPts val="0"/>
                        </a:spcBef>
                        <a:spcAft>
                          <a:spcPts val="0"/>
                        </a:spcAft>
                        <a:buNone/>
                      </a:pPr>
                      <a:r>
                        <a:rPr lang="en-GB" sz="1200">
                          <a:solidFill>
                            <a:schemeClr val="lt1"/>
                          </a:solidFill>
                        </a:rPr>
                        <a:t>Testar uma estratégia dialógica específica</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en-GB" sz="1200"/>
                        <a:t>- Introduzir </a:t>
                      </a:r>
                      <a:r>
                        <a:rPr lang="en-GB" sz="1200">
                          <a:solidFill>
                            <a:schemeClr val="dk1"/>
                          </a:solidFill>
                        </a:rPr>
                        <a:t>regras básicas para </a:t>
                      </a:r>
                      <a:r>
                        <a:rPr lang="en-GB" sz="1200"/>
                        <a:t>melhorar o diálogo no trabalho em grupo.</a:t>
                      </a:r>
                      <a:endParaRPr/>
                    </a:p>
                  </a:txBody>
                  <a:tcPr marT="34550" marB="34550" marR="34550" marL="34550">
                    <a:solidFill>
                      <a:srgbClr val="D9F1F6"/>
                    </a:solidFill>
                  </a:tcPr>
                </a:tc>
              </a:tr>
            </a:tbl>
          </a:graphicData>
        </a:graphic>
      </p:graphicFrame>
      <p:sp>
        <p:nvSpPr>
          <p:cNvPr id="528" name="Google Shape;528;p36"/>
          <p:cNvSpPr txBox="1"/>
          <p:nvPr/>
        </p:nvSpPr>
        <p:spPr>
          <a:xfrm>
            <a:off x="660400" y="200025"/>
            <a:ext cx="9258300" cy="1383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000000"/>
                </a:solidFill>
                <a:latin typeface="Arial"/>
                <a:ea typeface="Arial"/>
                <a:cs typeface="Arial"/>
                <a:sym typeface="Arial"/>
              </a:rPr>
              <a:t>Sugestões de propósitos para investigação T-SEDA</a:t>
            </a:r>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000000"/>
                </a:solidFill>
                <a:latin typeface="Arial"/>
                <a:ea typeface="Arial"/>
                <a:cs typeface="Arial"/>
                <a:sym typeface="Arial"/>
              </a:rPr>
              <a:t>Em um projeto internacional envolvendo 72 professores (do pré-escolar ao ensino superior) em 6 países, foram conduzidas as seguintes investigações. Elas demonstram alguns dos interesses que os profissionais exploraram usando o toolkit T-SEDA (</a:t>
            </a:r>
            <a:r>
              <a:rPr lang="en-GB" sz="1400" u="sng" cap="none" strike="noStrike">
                <a:solidFill>
                  <a:schemeClr val="hlink"/>
                </a:solidFill>
                <a:latin typeface="Arial"/>
                <a:ea typeface="Arial"/>
                <a:cs typeface="Arial"/>
                <a:sym typeface="Arial"/>
                <a:hlinkClick r:id="rId3"/>
              </a:rPr>
              <a:t>Calcagni et al., 2023</a:t>
            </a:r>
            <a:r>
              <a:rPr lang="en-GB" sz="1400" u="none" cap="none" strike="noStrike">
                <a:solidFill>
                  <a:srgbClr val="000000"/>
                </a:solidFill>
                <a:latin typeface="Arial"/>
                <a:ea typeface="Arial"/>
                <a:cs typeface="Arial"/>
                <a:sym typeface="Arial"/>
              </a:rPr>
              <a:t>). Relatórios detalhados de investigações em diversos contextos estão disponíveis</a:t>
            </a:r>
            <a:r>
              <a:rPr lang="en-GB" sz="1400" u="none" cap="none" strike="noStrike">
                <a:solidFill>
                  <a:srgbClr val="000000"/>
                </a:solidFill>
                <a:latin typeface="Arial"/>
                <a:ea typeface="Arial"/>
                <a:cs typeface="Arial"/>
                <a:sym typeface="Arial"/>
              </a:rPr>
              <a:t> </a:t>
            </a:r>
            <a:r>
              <a:rPr lang="en-GB" sz="1400" u="none" cap="none" strike="noStrike">
                <a:solidFill>
                  <a:srgbClr val="000000"/>
                </a:solidFill>
                <a:latin typeface="Arial"/>
                <a:ea typeface="Arial"/>
                <a:cs typeface="Arial"/>
                <a:sym typeface="Arial"/>
              </a:rPr>
              <a:t>na </a:t>
            </a:r>
            <a:r>
              <a:rPr lang="en-GB" sz="1400" u="sng" cap="none" strike="noStrike">
                <a:solidFill>
                  <a:schemeClr val="hlink"/>
                </a:solidFill>
                <a:latin typeface="Arial"/>
                <a:ea typeface="Arial"/>
                <a:cs typeface="Arial"/>
                <a:sym typeface="Arial"/>
                <a:hlinkClick r:id="rId4"/>
              </a:rPr>
              <a:t>biblioteca Camtree</a:t>
            </a:r>
            <a:r>
              <a:rPr lang="en-GB" sz="1400" u="none" cap="none" strike="noStrike">
                <a:solidFill>
                  <a:srgbClr val="000000"/>
                </a:solidFill>
                <a:latin typeface="Arial"/>
                <a:ea typeface="Arial"/>
                <a:cs typeface="Arial"/>
                <a:sym typeface="Arial"/>
              </a:rPr>
              <a:t>.</a:t>
            </a:r>
            <a:r>
              <a:rPr i="0" lang="en-GB"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3" name="Shape 533"/>
        <p:cNvGrpSpPr/>
        <p:nvPr/>
      </p:nvGrpSpPr>
      <p:grpSpPr>
        <a:xfrm>
          <a:off x="0" y="0"/>
          <a:ext cx="0" cy="0"/>
          <a:chOff x="0" y="0"/>
          <a:chExt cx="0" cy="0"/>
        </a:xfrm>
      </p:grpSpPr>
      <p:sp>
        <p:nvSpPr>
          <p:cNvPr id="534" name="Google Shape;534;p37"/>
          <p:cNvSpPr txBox="1"/>
          <p:nvPr/>
        </p:nvSpPr>
        <p:spPr>
          <a:xfrm>
            <a:off x="584517" y="657225"/>
            <a:ext cx="9524365" cy="9233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GB" sz="1800">
                <a:solidFill>
                  <a:schemeClr val="dk1"/>
                </a:solidFill>
                <a:latin typeface="Arial"/>
                <a:ea typeface="Arial"/>
                <a:cs typeface="Arial"/>
                <a:sym typeface="Arial"/>
              </a:rPr>
              <a:t>Conduzindo seus pensamentos para uma questão de pesquisa</a:t>
            </a:r>
            <a:endParaRPr b="1" sz="1800">
              <a:solidFill>
                <a:schemeClr val="dk1"/>
              </a:solidFill>
              <a:latin typeface="Arial"/>
              <a:ea typeface="Arial"/>
              <a:cs typeface="Arial"/>
              <a:sym typeface="Arial"/>
            </a:endParaRPr>
          </a:p>
          <a:p>
            <a:pPr indent="0" lvl="0" marL="3042920" marR="0" rtl="0" algn="l">
              <a:lnSpc>
                <a:spcPct val="100000"/>
              </a:lnSpc>
              <a:spcBef>
                <a:spcPts val="0"/>
              </a:spcBef>
              <a:spcAft>
                <a:spcPts val="0"/>
              </a:spcAft>
              <a:buNone/>
            </a:pPr>
            <a:r>
              <a:t/>
            </a:r>
            <a:endParaRPr b="1" sz="18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GB" sz="1200">
                <a:solidFill>
                  <a:schemeClr val="dk1"/>
                </a:solidFill>
                <a:latin typeface="Arial"/>
                <a:ea typeface="Arial"/>
                <a:cs typeface="Arial"/>
                <a:sym typeface="Arial"/>
              </a:rPr>
              <a:t>Uma maneira de gerar uma pergunta de pesquisa é pensar nisso como um processo de filtragem, no qual você começa com um problema e, em seguida, estreita o foco até chegar a uma pergunta de pesquisa específica</a:t>
            </a:r>
            <a:endParaRPr/>
          </a:p>
        </p:txBody>
      </p:sp>
      <p:sp>
        <p:nvSpPr>
          <p:cNvPr id="535" name="Google Shape;535;p37"/>
          <p:cNvSpPr/>
          <p:nvPr/>
        </p:nvSpPr>
        <p:spPr>
          <a:xfrm>
            <a:off x="6076632" y="6712707"/>
            <a:ext cx="3965575" cy="573918"/>
          </a:xfrm>
          <a:custGeom>
            <a:rect b="b" l="l" r="r" t="t"/>
            <a:pathLst>
              <a:path extrusionOk="0" h="523875" w="3965575">
                <a:moveTo>
                  <a:pt x="0" y="0"/>
                </a:moveTo>
                <a:lnTo>
                  <a:pt x="3965456" y="0"/>
                </a:lnTo>
                <a:lnTo>
                  <a:pt x="3965456" y="523607"/>
                </a:lnTo>
                <a:lnTo>
                  <a:pt x="0" y="5236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37"/>
          <p:cNvSpPr txBox="1"/>
          <p:nvPr/>
        </p:nvSpPr>
        <p:spPr>
          <a:xfrm>
            <a:off x="6184900" y="6725285"/>
            <a:ext cx="3749040" cy="561340"/>
          </a:xfrm>
          <a:prstGeom prst="rect">
            <a:avLst/>
          </a:prstGeom>
          <a:noFill/>
          <a:ln>
            <a:noFill/>
          </a:ln>
        </p:spPr>
        <p:txBody>
          <a:bodyPr anchorCtr="0" anchor="t" bIns="0" lIns="0" spcFirstLastPara="1" rIns="0" wrap="square" tIns="0">
            <a:spAutoFit/>
          </a:bodyPr>
          <a:lstStyle/>
          <a:p>
            <a:pPr indent="0" lvl="0" marL="95250" marR="5080" rtl="0" algn="l">
              <a:lnSpc>
                <a:spcPct val="116000"/>
              </a:lnSpc>
              <a:spcBef>
                <a:spcPts val="0"/>
              </a:spcBef>
              <a:spcAft>
                <a:spcPts val="0"/>
              </a:spcAft>
              <a:buNone/>
            </a:pPr>
            <a:r>
              <a:rPr lang="en-GB" sz="1050">
                <a:solidFill>
                  <a:schemeClr val="dk1"/>
                </a:solidFill>
                <a:latin typeface="Arial"/>
                <a:ea typeface="Arial"/>
                <a:cs typeface="Arial"/>
                <a:sym typeface="Arial"/>
              </a:rPr>
              <a:t>Exemplo de pergunta de pesquisa: O uso de iniciadores de frases melhora o raciocínio (R) dos alunos em matemática? Como?</a:t>
            </a:r>
            <a:endParaRPr/>
          </a:p>
        </p:txBody>
      </p:sp>
      <p:sp>
        <p:nvSpPr>
          <p:cNvPr id="537" name="Google Shape;537;p37"/>
          <p:cNvSpPr/>
          <p:nvPr/>
        </p:nvSpPr>
        <p:spPr>
          <a:xfrm>
            <a:off x="546100" y="2615443"/>
            <a:ext cx="4950455" cy="46393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37"/>
          <p:cNvSpPr/>
          <p:nvPr/>
        </p:nvSpPr>
        <p:spPr>
          <a:xfrm>
            <a:off x="6745599" y="4254379"/>
            <a:ext cx="2815590" cy="633730"/>
          </a:xfrm>
          <a:custGeom>
            <a:rect b="b" l="l" r="r" t="t"/>
            <a:pathLst>
              <a:path extrusionOk="0" h="633729" w="2815590">
                <a:moveTo>
                  <a:pt x="0" y="0"/>
                </a:moveTo>
                <a:lnTo>
                  <a:pt x="2815423" y="0"/>
                </a:lnTo>
                <a:lnTo>
                  <a:pt x="2815423" y="633406"/>
                </a:lnTo>
                <a:lnTo>
                  <a:pt x="0" y="63340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37"/>
          <p:cNvSpPr txBox="1"/>
          <p:nvPr/>
        </p:nvSpPr>
        <p:spPr>
          <a:xfrm>
            <a:off x="6870700" y="4287520"/>
            <a:ext cx="2631440" cy="588010"/>
          </a:xfrm>
          <a:prstGeom prst="rect">
            <a:avLst/>
          </a:prstGeom>
          <a:noFill/>
          <a:ln>
            <a:noFill/>
          </a:ln>
        </p:spPr>
        <p:txBody>
          <a:bodyPr anchorCtr="0" anchor="t" bIns="0" lIns="0" spcFirstLastPara="1" rIns="0" wrap="square" tIns="0">
            <a:spAutoFit/>
          </a:bodyPr>
          <a:lstStyle/>
          <a:p>
            <a:pPr indent="-217805" lvl="0" marL="228600" marR="5080" rtl="0" algn="l">
              <a:lnSpc>
                <a:spcPct val="116000"/>
              </a:lnSpc>
              <a:spcBef>
                <a:spcPts val="0"/>
              </a:spcBef>
              <a:spcAft>
                <a:spcPts val="0"/>
              </a:spcAft>
              <a:buNone/>
            </a:pPr>
            <a:r>
              <a:rPr lang="en-GB" sz="1100">
                <a:solidFill>
                  <a:schemeClr val="dk1"/>
                </a:solidFill>
                <a:latin typeface="Arial"/>
                <a:ea typeface="Arial"/>
                <a:cs typeface="Arial"/>
                <a:sym typeface="Arial"/>
              </a:rPr>
              <a:t>Eu quero ver o que acontece quando eu uso iniciadores de frases com os alunos</a:t>
            </a:r>
            <a:endParaRPr/>
          </a:p>
        </p:txBody>
      </p:sp>
      <p:sp>
        <p:nvSpPr>
          <p:cNvPr id="540" name="Google Shape;540;p37"/>
          <p:cNvSpPr/>
          <p:nvPr/>
        </p:nvSpPr>
        <p:spPr>
          <a:xfrm>
            <a:off x="6039480" y="2718314"/>
            <a:ext cx="4150360" cy="567055"/>
          </a:xfrm>
          <a:custGeom>
            <a:rect b="b" l="l" r="r" t="t"/>
            <a:pathLst>
              <a:path extrusionOk="0" h="567054" w="4150359">
                <a:moveTo>
                  <a:pt x="0" y="0"/>
                </a:moveTo>
                <a:lnTo>
                  <a:pt x="4150147" y="0"/>
                </a:lnTo>
                <a:lnTo>
                  <a:pt x="4150147" y="566765"/>
                </a:lnTo>
                <a:lnTo>
                  <a:pt x="0" y="56676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37"/>
          <p:cNvSpPr txBox="1"/>
          <p:nvPr/>
        </p:nvSpPr>
        <p:spPr>
          <a:xfrm>
            <a:off x="6174740" y="2786380"/>
            <a:ext cx="3858260" cy="483235"/>
          </a:xfrm>
          <a:prstGeom prst="rect">
            <a:avLst/>
          </a:prstGeom>
          <a:noFill/>
          <a:ln>
            <a:noFill/>
          </a:ln>
        </p:spPr>
        <p:txBody>
          <a:bodyPr anchorCtr="0" anchor="t" bIns="0" lIns="0" spcFirstLastPara="1" rIns="0" wrap="square" tIns="0">
            <a:noAutofit/>
          </a:bodyPr>
          <a:lstStyle/>
          <a:p>
            <a:pPr indent="0" lvl="0" marL="0" marR="5080" rtl="0" algn="l">
              <a:lnSpc>
                <a:spcPct val="114000"/>
              </a:lnSpc>
              <a:spcBef>
                <a:spcPts val="0"/>
              </a:spcBef>
              <a:spcAft>
                <a:spcPts val="0"/>
              </a:spcAft>
              <a:buNone/>
            </a:pPr>
            <a:r>
              <a:rPr lang="en-GB" sz="1100">
                <a:solidFill>
                  <a:schemeClr val="dk1"/>
                </a:solidFill>
                <a:latin typeface="Arial"/>
                <a:ea typeface="Arial"/>
                <a:cs typeface="Arial"/>
                <a:sym typeface="Arial"/>
              </a:rPr>
              <a:t>Eu percebi que os alunos não dão razões para suas respostas durante as discussões em sala de aula</a:t>
            </a:r>
            <a:endParaRPr/>
          </a:p>
        </p:txBody>
      </p:sp>
      <p:sp>
        <p:nvSpPr>
          <p:cNvPr id="542" name="Google Shape;542;p37"/>
          <p:cNvSpPr/>
          <p:nvPr/>
        </p:nvSpPr>
        <p:spPr>
          <a:xfrm>
            <a:off x="7289160" y="5915025"/>
            <a:ext cx="1741170" cy="685800"/>
          </a:xfrm>
          <a:custGeom>
            <a:rect b="b" l="l" r="r" t="t"/>
            <a:pathLst>
              <a:path extrusionOk="0" h="471170" w="1741170">
                <a:moveTo>
                  <a:pt x="0" y="0"/>
                </a:moveTo>
                <a:lnTo>
                  <a:pt x="1740916" y="0"/>
                </a:lnTo>
                <a:lnTo>
                  <a:pt x="1740916" y="470929"/>
                </a:lnTo>
                <a:lnTo>
                  <a:pt x="0" y="47092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37"/>
          <p:cNvSpPr txBox="1"/>
          <p:nvPr/>
        </p:nvSpPr>
        <p:spPr>
          <a:xfrm>
            <a:off x="7217410" y="5967730"/>
            <a:ext cx="1634490" cy="404495"/>
          </a:xfrm>
          <a:prstGeom prst="rect">
            <a:avLst/>
          </a:prstGeom>
          <a:noFill/>
          <a:ln>
            <a:noFill/>
          </a:ln>
        </p:spPr>
        <p:txBody>
          <a:bodyPr anchorCtr="0" anchor="t" bIns="0" lIns="0" spcFirstLastPara="1" rIns="0" wrap="square" tIns="0">
            <a:noAutofit/>
          </a:bodyPr>
          <a:lstStyle/>
          <a:p>
            <a:pPr indent="-187960" lvl="0" marL="200025" marR="5080" rtl="0" algn="ctr">
              <a:lnSpc>
                <a:spcPct val="116000"/>
              </a:lnSpc>
              <a:spcBef>
                <a:spcPts val="0"/>
              </a:spcBef>
              <a:spcAft>
                <a:spcPts val="0"/>
              </a:spcAft>
              <a:buNone/>
            </a:pPr>
            <a:r>
              <a:rPr lang="en-GB" sz="1100">
                <a:solidFill>
                  <a:schemeClr val="dk1"/>
                </a:solidFill>
                <a:latin typeface="Arial"/>
                <a:ea typeface="Arial"/>
                <a:cs typeface="Arial"/>
                <a:sym typeface="Arial"/>
              </a:rPr>
              <a:t>Eu quero focar no raciocínio em matemática</a:t>
            </a:r>
            <a:endParaRPr/>
          </a:p>
        </p:txBody>
      </p:sp>
      <p:sp>
        <p:nvSpPr>
          <p:cNvPr id="544" name="Google Shape;544;p37"/>
          <p:cNvSpPr txBox="1"/>
          <p:nvPr/>
        </p:nvSpPr>
        <p:spPr>
          <a:xfrm>
            <a:off x="1024249" y="2718946"/>
            <a:ext cx="4027804" cy="39687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5075">
            <a:spAutoFit/>
          </a:bodyPr>
          <a:lstStyle/>
          <a:p>
            <a:pPr indent="-1412240" lvl="0" marL="1576705" marR="173990" rtl="0" algn="l">
              <a:lnSpc>
                <a:spcPct val="116000"/>
              </a:lnSpc>
              <a:spcBef>
                <a:spcPts val="0"/>
              </a:spcBef>
              <a:spcAft>
                <a:spcPts val="0"/>
              </a:spcAft>
              <a:buNone/>
            </a:pPr>
            <a:r>
              <a:rPr lang="en-GB" sz="1100">
                <a:solidFill>
                  <a:schemeClr val="dk1"/>
                </a:solidFill>
                <a:latin typeface="Arial"/>
                <a:ea typeface="Arial"/>
                <a:cs typeface="Arial"/>
                <a:sym typeface="Arial"/>
              </a:rPr>
              <a:t>O que você observou que é problemático, interessante ou desafiador em sua sala de aula?</a:t>
            </a:r>
            <a:endParaRPr/>
          </a:p>
        </p:txBody>
      </p:sp>
      <p:sp>
        <p:nvSpPr>
          <p:cNvPr id="545" name="Google Shape;545;p37"/>
          <p:cNvSpPr txBox="1"/>
          <p:nvPr/>
        </p:nvSpPr>
        <p:spPr>
          <a:xfrm>
            <a:off x="1787520" y="4086225"/>
            <a:ext cx="2475865" cy="81597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2375">
            <a:spAutoFit/>
          </a:bodyPr>
          <a:lstStyle/>
          <a:p>
            <a:pPr indent="-262255" lvl="0" marL="434975" marR="186055" rtl="0" algn="ctr">
              <a:lnSpc>
                <a:spcPct val="116000"/>
              </a:lnSpc>
              <a:spcBef>
                <a:spcPts val="0"/>
              </a:spcBef>
              <a:spcAft>
                <a:spcPts val="0"/>
              </a:spcAft>
              <a:buNone/>
            </a:pPr>
            <a:r>
              <a:rPr lang="en-GB" sz="1100">
                <a:solidFill>
                  <a:schemeClr val="dk1"/>
                </a:solidFill>
                <a:latin typeface="Arial"/>
                <a:ea typeface="Arial"/>
                <a:cs typeface="Arial"/>
                <a:sym typeface="Arial"/>
              </a:rPr>
              <a:t>O que você pode fazer para ajudar a promover as mudanças que você deseja ver?</a:t>
            </a:r>
            <a:endParaRPr/>
          </a:p>
        </p:txBody>
      </p:sp>
      <p:sp>
        <p:nvSpPr>
          <p:cNvPr id="546" name="Google Shape;546;p37"/>
          <p:cNvSpPr txBox="1"/>
          <p:nvPr/>
        </p:nvSpPr>
        <p:spPr>
          <a:xfrm>
            <a:off x="2240274" y="5113532"/>
            <a:ext cx="1562100" cy="61341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6825">
            <a:spAutoFit/>
          </a:bodyPr>
          <a:lstStyle/>
          <a:p>
            <a:pPr indent="34925" lvl="0" marL="149225" marR="160655" rtl="0" algn="ctr">
              <a:lnSpc>
                <a:spcPct val="114000"/>
              </a:lnSpc>
              <a:spcBef>
                <a:spcPts val="0"/>
              </a:spcBef>
              <a:spcAft>
                <a:spcPts val="0"/>
              </a:spcAft>
              <a:buNone/>
            </a:pPr>
            <a:r>
              <a:rPr lang="en-GB" sz="1100">
                <a:solidFill>
                  <a:schemeClr val="dk1"/>
                </a:solidFill>
                <a:latin typeface="Arial"/>
                <a:ea typeface="Arial"/>
                <a:cs typeface="Arial"/>
                <a:sym typeface="Arial"/>
              </a:rPr>
              <a:t>Quais aspectos do toolkit T-SEDA você vai usar?</a:t>
            </a:r>
            <a:endParaRPr/>
          </a:p>
        </p:txBody>
      </p:sp>
      <p:sp>
        <p:nvSpPr>
          <p:cNvPr id="547" name="Google Shape;547;p37"/>
          <p:cNvSpPr txBox="1"/>
          <p:nvPr/>
        </p:nvSpPr>
        <p:spPr>
          <a:xfrm>
            <a:off x="2581905" y="5980307"/>
            <a:ext cx="871855" cy="36639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27925">
            <a:spAutoFit/>
          </a:bodyPr>
          <a:lstStyle/>
          <a:p>
            <a:pPr indent="0" lvl="0" marL="84455" marR="0" rtl="0" algn="ctr">
              <a:lnSpc>
                <a:spcPct val="100000"/>
              </a:lnSpc>
              <a:spcBef>
                <a:spcPts val="0"/>
              </a:spcBef>
              <a:spcAft>
                <a:spcPts val="0"/>
              </a:spcAft>
              <a:buNone/>
            </a:pPr>
            <a:r>
              <a:rPr lang="en-GB" sz="1100">
                <a:solidFill>
                  <a:schemeClr val="dk1"/>
                </a:solidFill>
                <a:latin typeface="Arial"/>
                <a:ea typeface="Arial"/>
                <a:cs typeface="Arial"/>
                <a:sym typeface="Arial"/>
              </a:rPr>
              <a:t>Outros detalhes</a:t>
            </a:r>
            <a:endParaRPr/>
          </a:p>
        </p:txBody>
      </p:sp>
      <p:sp>
        <p:nvSpPr>
          <p:cNvPr id="548" name="Google Shape;548;p37"/>
          <p:cNvSpPr/>
          <p:nvPr/>
        </p:nvSpPr>
        <p:spPr>
          <a:xfrm>
            <a:off x="6386826" y="3528571"/>
            <a:ext cx="3896360" cy="582295"/>
          </a:xfrm>
          <a:custGeom>
            <a:rect b="b" l="l" r="r" t="t"/>
            <a:pathLst>
              <a:path extrusionOk="0" h="582295" w="3896359">
                <a:moveTo>
                  <a:pt x="0" y="0"/>
                </a:moveTo>
                <a:lnTo>
                  <a:pt x="3896277" y="0"/>
                </a:lnTo>
                <a:lnTo>
                  <a:pt x="3896277" y="581998"/>
                </a:lnTo>
                <a:lnTo>
                  <a:pt x="0" y="58199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37"/>
          <p:cNvSpPr txBox="1"/>
          <p:nvPr/>
        </p:nvSpPr>
        <p:spPr>
          <a:xfrm>
            <a:off x="6489700" y="3552825"/>
            <a:ext cx="3458210" cy="588010"/>
          </a:xfrm>
          <a:prstGeom prst="rect">
            <a:avLst/>
          </a:prstGeom>
          <a:noFill/>
          <a:ln>
            <a:noFill/>
          </a:ln>
        </p:spPr>
        <p:txBody>
          <a:bodyPr anchorCtr="0" anchor="t" bIns="0" lIns="0" spcFirstLastPara="1" rIns="0" wrap="square" tIns="0">
            <a:spAutoFit/>
          </a:bodyPr>
          <a:lstStyle/>
          <a:p>
            <a:pPr indent="0" lvl="0" marL="0" marR="5080" rtl="0" algn="l">
              <a:lnSpc>
                <a:spcPct val="116000"/>
              </a:lnSpc>
              <a:spcBef>
                <a:spcPts val="0"/>
              </a:spcBef>
              <a:spcAft>
                <a:spcPts val="0"/>
              </a:spcAft>
              <a:buNone/>
            </a:pPr>
            <a:r>
              <a:rPr lang="en-GB" sz="1100">
                <a:solidFill>
                  <a:schemeClr val="dk1"/>
                </a:solidFill>
                <a:latin typeface="Arial"/>
                <a:ea typeface="Arial"/>
                <a:cs typeface="Arial"/>
                <a:sym typeface="Arial"/>
              </a:rPr>
              <a:t>Eu quero que todos os aprendizes sejam capazes de dar razões ao compartilharem suas opiniões</a:t>
            </a:r>
            <a:endParaRPr/>
          </a:p>
        </p:txBody>
      </p:sp>
      <p:sp>
        <p:nvSpPr>
          <p:cNvPr id="550" name="Google Shape;550;p37"/>
          <p:cNvSpPr/>
          <p:nvPr/>
        </p:nvSpPr>
        <p:spPr>
          <a:xfrm>
            <a:off x="6957689" y="5119246"/>
            <a:ext cx="2315845" cy="638810"/>
          </a:xfrm>
          <a:custGeom>
            <a:rect b="b" l="l" r="r" t="t"/>
            <a:pathLst>
              <a:path extrusionOk="0" h="638810" w="2315845">
                <a:moveTo>
                  <a:pt x="0" y="0"/>
                </a:moveTo>
                <a:lnTo>
                  <a:pt x="2315298" y="0"/>
                </a:lnTo>
                <a:lnTo>
                  <a:pt x="2315298" y="638484"/>
                </a:lnTo>
                <a:lnTo>
                  <a:pt x="0" y="63848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37"/>
          <p:cNvSpPr txBox="1"/>
          <p:nvPr/>
        </p:nvSpPr>
        <p:spPr>
          <a:xfrm>
            <a:off x="7217471" y="5219698"/>
            <a:ext cx="1772285" cy="391795"/>
          </a:xfrm>
          <a:prstGeom prst="rect">
            <a:avLst/>
          </a:prstGeom>
          <a:noFill/>
          <a:ln>
            <a:noFill/>
          </a:ln>
        </p:spPr>
        <p:txBody>
          <a:bodyPr anchorCtr="0" anchor="t" bIns="0" lIns="0" spcFirstLastPara="1" rIns="0" wrap="square" tIns="0">
            <a:spAutoFit/>
          </a:bodyPr>
          <a:lstStyle/>
          <a:p>
            <a:pPr indent="-306705" lvl="0" marL="319405" marR="5080" rtl="0" algn="l">
              <a:lnSpc>
                <a:spcPct val="116000"/>
              </a:lnSpc>
              <a:spcBef>
                <a:spcPts val="0"/>
              </a:spcBef>
              <a:spcAft>
                <a:spcPts val="0"/>
              </a:spcAft>
              <a:buNone/>
            </a:pPr>
            <a:r>
              <a:rPr lang="en-GB" sz="1100">
                <a:solidFill>
                  <a:schemeClr val="dk1"/>
                </a:solidFill>
                <a:latin typeface="Arial"/>
                <a:ea typeface="Arial"/>
                <a:cs typeface="Arial"/>
                <a:sym typeface="Arial"/>
              </a:rPr>
              <a:t>Eu vou analisar o código de diálogo Raciocínio (R)"</a:t>
            </a:r>
            <a:endParaRPr/>
          </a:p>
        </p:txBody>
      </p:sp>
      <p:sp>
        <p:nvSpPr>
          <p:cNvPr id="552" name="Google Shape;552;p37"/>
          <p:cNvSpPr txBox="1"/>
          <p:nvPr/>
        </p:nvSpPr>
        <p:spPr>
          <a:xfrm>
            <a:off x="1353180" y="3400425"/>
            <a:ext cx="3336925" cy="39560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800">
            <a:spAutoFit/>
          </a:bodyPr>
          <a:lstStyle/>
          <a:p>
            <a:pPr indent="-522605" lvl="0" marL="849630" marR="342900" rtl="0" algn="ctr">
              <a:lnSpc>
                <a:spcPct val="116000"/>
              </a:lnSpc>
              <a:spcBef>
                <a:spcPts val="0"/>
              </a:spcBef>
              <a:spcAft>
                <a:spcPts val="0"/>
              </a:spcAft>
              <a:buNone/>
            </a:pPr>
            <a:r>
              <a:rPr lang="en-GB" sz="1100">
                <a:solidFill>
                  <a:schemeClr val="dk1"/>
                </a:solidFill>
                <a:latin typeface="Arial"/>
                <a:ea typeface="Arial"/>
                <a:cs typeface="Arial"/>
                <a:sym typeface="Arial"/>
              </a:rPr>
              <a:t>O que você deseja ver acontecer ou mudar em sua sala de aula?</a:t>
            </a:r>
            <a:endParaRPr/>
          </a:p>
        </p:txBody>
      </p:sp>
      <p:sp>
        <p:nvSpPr>
          <p:cNvPr id="553" name="Google Shape;553;p37"/>
          <p:cNvSpPr txBox="1"/>
          <p:nvPr/>
        </p:nvSpPr>
        <p:spPr>
          <a:xfrm>
            <a:off x="1155700" y="2028825"/>
            <a:ext cx="3843654" cy="39052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1575">
            <a:spAutoFit/>
          </a:bodyPr>
          <a:lstStyle/>
          <a:p>
            <a:pPr indent="0" lvl="0" marL="177800" marR="0" rtl="0" algn="l">
              <a:lnSpc>
                <a:spcPct val="100000"/>
              </a:lnSpc>
              <a:spcBef>
                <a:spcPts val="0"/>
              </a:spcBef>
              <a:spcAft>
                <a:spcPts val="0"/>
              </a:spcAft>
              <a:buNone/>
            </a:pPr>
            <a:r>
              <a:rPr b="1" lang="en-GB" sz="1200">
                <a:solidFill>
                  <a:schemeClr val="dk1"/>
                </a:solidFill>
                <a:latin typeface="Arimo"/>
                <a:ea typeface="Arimo"/>
                <a:cs typeface="Arimo"/>
                <a:sym typeface="Arimo"/>
              </a:rPr>
              <a:t>Perguntas a se Fazer Durante o Processo de Focalização</a:t>
            </a:r>
            <a:endParaRPr/>
          </a:p>
        </p:txBody>
      </p:sp>
      <p:sp>
        <p:nvSpPr>
          <p:cNvPr id="554" name="Google Shape;554;p37"/>
          <p:cNvSpPr txBox="1"/>
          <p:nvPr/>
        </p:nvSpPr>
        <p:spPr>
          <a:xfrm>
            <a:off x="5880099" y="2044924"/>
            <a:ext cx="4393705" cy="39179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850">
            <a:spAutoFit/>
          </a:bodyPr>
          <a:lstStyle/>
          <a:p>
            <a:pPr indent="0" lvl="0" marL="173355" marR="0" rtl="0" algn="l">
              <a:lnSpc>
                <a:spcPct val="100000"/>
              </a:lnSpc>
              <a:spcBef>
                <a:spcPts val="0"/>
              </a:spcBef>
              <a:spcAft>
                <a:spcPts val="0"/>
              </a:spcAft>
              <a:buNone/>
            </a:pPr>
            <a:r>
              <a:rPr b="1" lang="en-GB" sz="1200">
                <a:solidFill>
                  <a:schemeClr val="dk1"/>
                </a:solidFill>
                <a:latin typeface="Arimo"/>
                <a:ea typeface="Arimo"/>
                <a:cs typeface="Arimo"/>
                <a:sym typeface="Arimo"/>
              </a:rPr>
              <a:t>Exemplo de Focalização para Gerar uma Pergunta de Pesquisa</a:t>
            </a:r>
            <a:endParaRPr/>
          </a:p>
        </p:txBody>
      </p:sp>
      <p:sp>
        <p:nvSpPr>
          <p:cNvPr id="555" name="Google Shape;555;p37"/>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322516" y="2596388"/>
                </a:lnTo>
                <a:lnTo>
                  <a:pt x="1208582" y="2596388"/>
                </a:lnTo>
                <a:lnTo>
                  <a:pt x="218033" y="0"/>
                </a:lnTo>
                <a:close/>
              </a:path>
              <a:path extrusionOk="0" h="3503929" w="1430020">
                <a:moveTo>
                  <a:pt x="1317599" y="2554795"/>
                </a:moveTo>
                <a:lnTo>
                  <a:pt x="1208582" y="2596388"/>
                </a:lnTo>
                <a:lnTo>
                  <a:pt x="1322516" y="2596388"/>
                </a:lnTo>
                <a:lnTo>
                  <a:pt x="1317599" y="2554795"/>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37"/>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extrusionOk="0" h="3503929" w="1430020">
                <a:moveTo>
                  <a:pt x="1319167" y="2568054"/>
                </a:moveTo>
                <a:lnTo>
                  <a:pt x="1309573" y="2568054"/>
                </a:lnTo>
                <a:lnTo>
                  <a:pt x="1415859" y="3467011"/>
                </a:lnTo>
                <a:lnTo>
                  <a:pt x="1425447" y="3467011"/>
                </a:lnTo>
                <a:lnTo>
                  <a:pt x="1319167" y="2568054"/>
                </a:lnTo>
                <a:close/>
              </a:path>
              <a:path extrusionOk="0" h="3503929" w="1430020">
                <a:moveTo>
                  <a:pt x="222723" y="12293"/>
                </a:moveTo>
                <a:lnTo>
                  <a:pt x="212534" y="12293"/>
                </a:lnTo>
                <a:lnTo>
                  <a:pt x="1203083" y="2608681"/>
                </a:lnTo>
                <a:lnTo>
                  <a:pt x="1235306" y="2596388"/>
                </a:lnTo>
                <a:lnTo>
                  <a:pt x="1208582" y="2596388"/>
                </a:lnTo>
                <a:lnTo>
                  <a:pt x="222723" y="12293"/>
                </a:lnTo>
                <a:close/>
              </a:path>
              <a:path extrusionOk="0" h="3503929" w="1430020">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37"/>
          <p:cNvSpPr/>
          <p:nvPr/>
        </p:nvSpPr>
        <p:spPr>
          <a:xfrm>
            <a:off x="8820290" y="3207677"/>
            <a:ext cx="1453515" cy="3556000"/>
          </a:xfrm>
          <a:custGeom>
            <a:rect b="b" l="l" r="r" t="t"/>
            <a:pathLst>
              <a:path extrusionOk="0" h="3556000" w="1453515">
                <a:moveTo>
                  <a:pt x="109296" y="2591587"/>
                </a:moveTo>
                <a:lnTo>
                  <a:pt x="0" y="3555923"/>
                </a:lnTo>
                <a:lnTo>
                  <a:pt x="560793" y="2763837"/>
                </a:lnTo>
                <a:lnTo>
                  <a:pt x="447916" y="2720771"/>
                </a:lnTo>
                <a:lnTo>
                  <a:pt x="480771" y="2634653"/>
                </a:lnTo>
                <a:lnTo>
                  <a:pt x="222173" y="2634653"/>
                </a:lnTo>
                <a:lnTo>
                  <a:pt x="109296" y="2591587"/>
                </a:lnTo>
                <a:close/>
              </a:path>
              <a:path extrusionOk="0" h="3556000" w="1453515">
                <a:moveTo>
                  <a:pt x="1227327" y="0"/>
                </a:moveTo>
                <a:lnTo>
                  <a:pt x="222173" y="2634653"/>
                </a:lnTo>
                <a:lnTo>
                  <a:pt x="480771" y="2634653"/>
                </a:lnTo>
                <a:lnTo>
                  <a:pt x="1453070" y="86131"/>
                </a:lnTo>
                <a:lnTo>
                  <a:pt x="1227327" y="0"/>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37"/>
          <p:cNvSpPr/>
          <p:nvPr/>
        </p:nvSpPr>
        <p:spPr>
          <a:xfrm>
            <a:off x="8820290" y="3207677"/>
            <a:ext cx="1453515" cy="3556000"/>
          </a:xfrm>
          <a:custGeom>
            <a:rect b="b" l="l" r="r" t="t"/>
            <a:pathLst>
              <a:path extrusionOk="0" h="3556000" w="1453515">
                <a:moveTo>
                  <a:pt x="109296" y="2591587"/>
                </a:moveTo>
                <a:lnTo>
                  <a:pt x="0" y="3555923"/>
                </a:lnTo>
                <a:lnTo>
                  <a:pt x="25302" y="3520186"/>
                </a:lnTo>
                <a:lnTo>
                  <a:pt x="13639" y="3520186"/>
                </a:lnTo>
                <a:lnTo>
                  <a:pt x="117386" y="2604871"/>
                </a:lnTo>
                <a:lnTo>
                  <a:pt x="144114" y="2604871"/>
                </a:lnTo>
                <a:lnTo>
                  <a:pt x="109296" y="2591587"/>
                </a:lnTo>
                <a:close/>
              </a:path>
              <a:path extrusionOk="0" h="3556000" w="1453515">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extrusionOk="0" h="3556000" w="1453515">
                <a:moveTo>
                  <a:pt x="144114" y="2604871"/>
                </a:moveTo>
                <a:lnTo>
                  <a:pt x="117386" y="2604871"/>
                </a:lnTo>
                <a:lnTo>
                  <a:pt x="227672" y="2646946"/>
                </a:lnTo>
                <a:lnTo>
                  <a:pt x="232363" y="2634653"/>
                </a:lnTo>
                <a:lnTo>
                  <a:pt x="222173" y="2634653"/>
                </a:lnTo>
                <a:lnTo>
                  <a:pt x="144114" y="2604871"/>
                </a:lnTo>
                <a:close/>
              </a:path>
              <a:path extrusionOk="0" h="3556000" w="1453515">
                <a:moveTo>
                  <a:pt x="1227327" y="0"/>
                </a:moveTo>
                <a:lnTo>
                  <a:pt x="222173" y="2634653"/>
                </a:lnTo>
                <a:lnTo>
                  <a:pt x="232363" y="2634653"/>
                </a:lnTo>
                <a:lnTo>
                  <a:pt x="1232827" y="12293"/>
                </a:lnTo>
                <a:lnTo>
                  <a:pt x="1259548" y="12293"/>
                </a:lnTo>
                <a:lnTo>
                  <a:pt x="122732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37"/>
          <p:cNvSpPr txBox="1"/>
          <p:nvPr>
            <p:ph idx="12" type="sldNum"/>
          </p:nvPr>
        </p:nvSpPr>
        <p:spPr>
          <a:xfrm>
            <a:off x="5164987" y="7072867"/>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8"/>
          <p:cNvSpPr txBox="1"/>
          <p:nvPr/>
        </p:nvSpPr>
        <p:spPr>
          <a:xfrm>
            <a:off x="534669" y="657225"/>
            <a:ext cx="9727565" cy="45204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950">
            <a:spAutoFit/>
          </a:bodyPr>
          <a:lstStyle/>
          <a:p>
            <a:pPr indent="0" lvl="0" marL="495300" marR="0" rtl="0" algn="l">
              <a:lnSpc>
                <a:spcPct val="100000"/>
              </a:lnSpc>
              <a:spcBef>
                <a:spcPts val="0"/>
              </a:spcBef>
              <a:spcAft>
                <a:spcPts val="0"/>
              </a:spcAft>
              <a:buNone/>
            </a:pPr>
            <a:r>
              <a:rPr lang="en-GB" sz="1400">
                <a:solidFill>
                  <a:schemeClr val="dk1"/>
                </a:solidFill>
                <a:latin typeface="Arimo"/>
                <a:ea typeface="Arimo"/>
                <a:cs typeface="Arimo"/>
                <a:sym typeface="Arimo"/>
              </a:rPr>
              <a:t>As diagramas nestas páginas podem lhe fornecer algumas ideias adicionais sobre o que você deseja focar e como moldar sua pergunta</a:t>
            </a:r>
            <a:endParaRPr/>
          </a:p>
        </p:txBody>
      </p:sp>
      <p:sp>
        <p:nvSpPr>
          <p:cNvPr id="566" name="Google Shape;566;p38"/>
          <p:cNvSpPr txBox="1"/>
          <p:nvPr>
            <p:ph idx="12" type="sldNum"/>
          </p:nvPr>
        </p:nvSpPr>
        <p:spPr>
          <a:xfrm>
            <a:off x="10055859" y="6942835"/>
            <a:ext cx="206375" cy="184666"/>
          </a:xfrm>
          <a:prstGeom prst="rect">
            <a:avLst/>
          </a:prstGeom>
          <a:noFill/>
          <a:ln>
            <a:noFill/>
          </a:ln>
        </p:spPr>
        <p:txBody>
          <a:bodyPr anchorCtr="0" anchor="t" bIns="0" lIns="0" spcFirstLastPara="1" rIns="0" wrap="square" tIns="0">
            <a:spAutoFit/>
          </a:bodyPr>
          <a:lstStyle/>
          <a:p>
            <a:pPr indent="0" lvl="0" marL="25400" rtl="0" algn="l">
              <a:spcBef>
                <a:spcPts val="0"/>
              </a:spcBef>
              <a:spcAft>
                <a:spcPts val="0"/>
              </a:spcAft>
              <a:buNone/>
            </a:pPr>
            <a:r>
              <a:rPr lang="en-GB"/>
              <a:t>22</a:t>
            </a:r>
            <a:endParaRPr/>
          </a:p>
        </p:txBody>
      </p:sp>
      <p:grpSp>
        <p:nvGrpSpPr>
          <p:cNvPr id="567" name="Google Shape;567;p38"/>
          <p:cNvGrpSpPr/>
          <p:nvPr/>
        </p:nvGrpSpPr>
        <p:grpSpPr>
          <a:xfrm>
            <a:off x="1457325" y="1219616"/>
            <a:ext cx="7372349" cy="5412441"/>
            <a:chOff x="377825" y="3112"/>
            <a:chExt cx="7372349" cy="5412441"/>
          </a:xfrm>
        </p:grpSpPr>
        <p:sp>
          <p:nvSpPr>
            <p:cNvPr id="568" name="Google Shape;568;p38"/>
            <p:cNvSpPr/>
            <p:nvPr/>
          </p:nvSpPr>
          <p:spPr>
            <a:xfrm>
              <a:off x="676147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69" name="Google Shape;569;p38"/>
            <p:cNvSpPr/>
            <p:nvPr/>
          </p:nvSpPr>
          <p:spPr>
            <a:xfrm>
              <a:off x="3978275" y="982949"/>
              <a:ext cx="2828924" cy="448770"/>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70" name="Google Shape;570;p38"/>
            <p:cNvSpPr/>
            <p:nvPr/>
          </p:nvSpPr>
          <p:spPr>
            <a:xfrm>
              <a:off x="4873308" y="2391283"/>
              <a:ext cx="91440" cy="469043"/>
            </a:xfrm>
            <a:custGeom>
              <a:rect b="b" l="l" r="r" t="t"/>
              <a:pathLst>
                <a:path extrusionOk="0" h="120000" w="120000">
                  <a:moveTo>
                    <a:pt x="60000" y="0"/>
                  </a:moveTo>
                  <a:lnTo>
                    <a:pt x="60000" y="83428"/>
                  </a:lnTo>
                  <a:lnTo>
                    <a:pt x="62915" y="83428"/>
                  </a:lnTo>
                  <a:lnTo>
                    <a:pt x="62915" y="120000"/>
                  </a:lnTo>
                </a:path>
              </a:pathLst>
            </a:custGeom>
            <a:noFill/>
            <a:ln cap="flat" cmpd="sng" w="25400">
              <a:solidFill>
                <a:schemeClr val="accent4"/>
              </a:solidFill>
              <a:prstDash val="solid"/>
              <a:round/>
              <a:headEnd len="sm" w="sm" type="none"/>
              <a:tailEnd len="sm" w="sm" type="none"/>
            </a:ln>
          </p:spPr>
        </p:sp>
        <p:sp>
          <p:nvSpPr>
            <p:cNvPr id="571" name="Google Shape;571;p38"/>
            <p:cNvSpPr/>
            <p:nvPr/>
          </p:nvSpPr>
          <p:spPr>
            <a:xfrm>
              <a:off x="3978275" y="982949"/>
              <a:ext cx="940753" cy="428497"/>
            </a:xfrm>
            <a:custGeom>
              <a:rect b="b" l="l" r="r" t="t"/>
              <a:pathLst>
                <a:path extrusionOk="0" h="120000" w="120000">
                  <a:moveTo>
                    <a:pt x="0" y="0"/>
                  </a:moveTo>
                  <a:lnTo>
                    <a:pt x="0" y="79968"/>
                  </a:lnTo>
                  <a:lnTo>
                    <a:pt x="120000" y="79968"/>
                  </a:lnTo>
                  <a:lnTo>
                    <a:pt x="120000" y="120000"/>
                  </a:lnTo>
                </a:path>
              </a:pathLst>
            </a:custGeom>
            <a:noFill/>
            <a:ln cap="flat" cmpd="sng" w="25400">
              <a:solidFill>
                <a:schemeClr val="accent3"/>
              </a:solidFill>
              <a:prstDash val="solid"/>
              <a:round/>
              <a:headEnd len="sm" w="sm" type="none"/>
              <a:tailEnd len="sm" w="sm" type="none"/>
            </a:ln>
          </p:spPr>
        </p:sp>
        <p:sp>
          <p:nvSpPr>
            <p:cNvPr id="572" name="Google Shape;572;p38"/>
            <p:cNvSpPr/>
            <p:nvPr/>
          </p:nvSpPr>
          <p:spPr>
            <a:xfrm>
              <a:off x="298957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73" name="Google Shape;573;p38"/>
            <p:cNvSpPr/>
            <p:nvPr/>
          </p:nvSpPr>
          <p:spPr>
            <a:xfrm>
              <a:off x="3035299" y="982949"/>
              <a:ext cx="942975" cy="44877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74" name="Google Shape;574;p38"/>
            <p:cNvSpPr/>
            <p:nvPr/>
          </p:nvSpPr>
          <p:spPr>
            <a:xfrm>
              <a:off x="1103630"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75" name="Google Shape;575;p38"/>
            <p:cNvSpPr/>
            <p:nvPr/>
          </p:nvSpPr>
          <p:spPr>
            <a:xfrm>
              <a:off x="1149350" y="982949"/>
              <a:ext cx="2828925" cy="44877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76" name="Google Shape;576;p38"/>
            <p:cNvSpPr/>
            <p:nvPr/>
          </p:nvSpPr>
          <p:spPr>
            <a:xfrm>
              <a:off x="3206750" y="3112"/>
              <a:ext cx="1543049" cy="97983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8"/>
            <p:cNvSpPr/>
            <p:nvPr/>
          </p:nvSpPr>
          <p:spPr>
            <a:xfrm>
              <a:off x="3378200" y="165990"/>
              <a:ext cx="1543049" cy="979836"/>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8"/>
            <p:cNvSpPr txBox="1"/>
            <p:nvPr/>
          </p:nvSpPr>
          <p:spPr>
            <a:xfrm>
              <a:off x="3406898" y="194688"/>
              <a:ext cx="1485653" cy="92244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46474A"/>
                </a:buClr>
                <a:buSzPts val="1200"/>
                <a:buFont typeface="Arial"/>
                <a:buNone/>
              </a:pPr>
              <a:r>
                <a:rPr lang="en-GB" sz="1200">
                  <a:solidFill>
                    <a:srgbClr val="46474A"/>
                  </a:solidFill>
                  <a:latin typeface="Arial"/>
                  <a:ea typeface="Arial"/>
                  <a:cs typeface="Arial"/>
                  <a:sym typeface="Arial"/>
                </a:rPr>
                <a:t>Eu quero focar na minha própria prática. Eu quero...</a:t>
              </a:r>
              <a:endParaRPr/>
            </a:p>
          </p:txBody>
        </p:sp>
        <p:sp>
          <p:nvSpPr>
            <p:cNvPr id="579" name="Google Shape;579;p38"/>
            <p:cNvSpPr/>
            <p:nvPr/>
          </p:nvSpPr>
          <p:spPr>
            <a:xfrm>
              <a:off x="377825" y="1431719"/>
              <a:ext cx="1543049" cy="979836"/>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8"/>
            <p:cNvSpPr/>
            <p:nvPr/>
          </p:nvSpPr>
          <p:spPr>
            <a:xfrm>
              <a:off x="54927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8"/>
            <p:cNvSpPr txBox="1"/>
            <p:nvPr/>
          </p:nvSpPr>
          <p:spPr>
            <a:xfrm>
              <a:off x="577973" y="1623295"/>
              <a:ext cx="1485653" cy="92244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46474A"/>
                </a:buClr>
                <a:buSzPts val="1200"/>
                <a:buFont typeface="Arial"/>
                <a:buNone/>
              </a:pPr>
              <a:r>
                <a:rPr lang="en-GB" sz="1200">
                  <a:solidFill>
                    <a:srgbClr val="46474A"/>
                  </a:solidFill>
                  <a:latin typeface="Arial"/>
                  <a:ea typeface="Arial"/>
                  <a:cs typeface="Arial"/>
                  <a:sym typeface="Arial"/>
                </a:rPr>
                <a:t>Encontrar maneiras de fazer com que os alunos questionem as ideias uns dos outros</a:t>
              </a:r>
              <a:endParaRPr/>
            </a:p>
          </p:txBody>
        </p:sp>
        <p:sp>
          <p:nvSpPr>
            <p:cNvPr id="582" name="Google Shape;582;p38"/>
            <p:cNvSpPr/>
            <p:nvPr/>
          </p:nvSpPr>
          <p:spPr>
            <a:xfrm>
              <a:off x="377825" y="2860326"/>
              <a:ext cx="1543049" cy="2323486"/>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8"/>
            <p:cNvSpPr/>
            <p:nvPr/>
          </p:nvSpPr>
          <p:spPr>
            <a:xfrm>
              <a:off x="549275" y="3023204"/>
              <a:ext cx="1543049" cy="232348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8"/>
            <p:cNvSpPr txBox="1"/>
            <p:nvPr/>
          </p:nvSpPr>
          <p:spPr>
            <a:xfrm>
              <a:off x="594469" y="3068398"/>
              <a:ext cx="1452661" cy="2233098"/>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46474A"/>
                </a:buClr>
                <a:buSzPts val="1200"/>
                <a:buFont typeface="Arial"/>
                <a:buNone/>
              </a:pPr>
              <a:r>
                <a:rPr lang="en-GB" sz="1200">
                  <a:solidFill>
                    <a:srgbClr val="46474A"/>
                  </a:solidFill>
                  <a:latin typeface="Arial"/>
                  <a:ea typeface="Arial"/>
                  <a:cs typeface="Arial"/>
                  <a:sym typeface="Arial"/>
                </a:rPr>
                <a:t>Quanto eu utilizo o painel de iniciadores de frases para modelar formas de questionamento?</a:t>
              </a:r>
              <a:endParaRPr/>
            </a:p>
          </p:txBody>
        </p:sp>
        <p:sp>
          <p:nvSpPr>
            <p:cNvPr id="585" name="Google Shape;585;p38"/>
            <p:cNvSpPr/>
            <p:nvPr/>
          </p:nvSpPr>
          <p:spPr>
            <a:xfrm>
              <a:off x="2263774" y="1431719"/>
              <a:ext cx="1543049" cy="979836"/>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8"/>
            <p:cNvSpPr/>
            <p:nvPr/>
          </p:nvSpPr>
          <p:spPr>
            <a:xfrm>
              <a:off x="2435224"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8"/>
            <p:cNvSpPr txBox="1"/>
            <p:nvPr/>
          </p:nvSpPr>
          <p:spPr>
            <a:xfrm>
              <a:off x="2463922" y="1623295"/>
              <a:ext cx="1485653" cy="92244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Pensar em como posso incentivar os alunos a darem razões para suas ideias</a:t>
              </a:r>
              <a:endParaRPr/>
            </a:p>
          </p:txBody>
        </p:sp>
        <p:sp>
          <p:nvSpPr>
            <p:cNvPr id="588" name="Google Shape;588;p38"/>
            <p:cNvSpPr/>
            <p:nvPr/>
          </p:nvSpPr>
          <p:spPr>
            <a:xfrm>
              <a:off x="2263774" y="2860326"/>
              <a:ext cx="1543049" cy="235911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8"/>
            <p:cNvSpPr/>
            <p:nvPr/>
          </p:nvSpPr>
          <p:spPr>
            <a:xfrm>
              <a:off x="2435224" y="3023204"/>
              <a:ext cx="1543049" cy="235911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8"/>
            <p:cNvSpPr txBox="1"/>
            <p:nvPr/>
          </p:nvSpPr>
          <p:spPr>
            <a:xfrm>
              <a:off x="2480418" y="3068398"/>
              <a:ext cx="1452661" cy="2268725"/>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46474A"/>
                </a:buClr>
                <a:buSzPts val="1200"/>
                <a:buFont typeface="Arial"/>
                <a:buNone/>
              </a:pPr>
              <a:r>
                <a:rPr lang="en-GB" sz="1200">
                  <a:solidFill>
                    <a:srgbClr val="46474A"/>
                  </a:solidFill>
                  <a:latin typeface="Arial"/>
                  <a:ea typeface="Arial"/>
                  <a:cs typeface="Arial"/>
                  <a:sym typeface="Arial"/>
                </a:rPr>
                <a:t>Com que frequência faço perguntas de acompanhamento?</a:t>
              </a:r>
              <a:endParaRPr/>
            </a:p>
            <a:p>
              <a:pPr indent="0" lvl="0" marL="0" marR="0" rtl="0" algn="ctr">
                <a:lnSpc>
                  <a:spcPct val="100000"/>
                </a:lnSpc>
                <a:spcBef>
                  <a:spcPts val="420"/>
                </a:spcBef>
                <a:spcAft>
                  <a:spcPts val="0"/>
                </a:spcAft>
                <a:buClr>
                  <a:schemeClr val="dk1"/>
                </a:buClr>
                <a:buSzPts val="1200"/>
                <a:buFont typeface="Calibri"/>
                <a:buNone/>
              </a:pPr>
              <a:r>
                <a:t/>
              </a:r>
              <a:endParaRPr sz="1200">
                <a:solidFill>
                  <a:srgbClr val="46474A"/>
                </a:solidFill>
                <a:latin typeface="Arial"/>
                <a:ea typeface="Arial"/>
                <a:cs typeface="Arial"/>
                <a:sym typeface="Arial"/>
              </a:endParaRPr>
            </a:p>
            <a:p>
              <a:pPr indent="0" lvl="0" marL="0" marR="0" rtl="0" algn="ctr">
                <a:lnSpc>
                  <a:spcPct val="100000"/>
                </a:lnSpc>
                <a:spcBef>
                  <a:spcPts val="420"/>
                </a:spcBef>
                <a:spcAft>
                  <a:spcPts val="0"/>
                </a:spcAft>
                <a:buClr>
                  <a:srgbClr val="46474A"/>
                </a:buClr>
                <a:buSzPts val="1200"/>
                <a:buFont typeface="Arial"/>
                <a:buNone/>
              </a:pPr>
              <a:r>
                <a:rPr lang="en-GB" sz="1200">
                  <a:solidFill>
                    <a:srgbClr val="46474A"/>
                  </a:solidFill>
                  <a:latin typeface="Arial"/>
                  <a:ea typeface="Arial"/>
                  <a:cs typeface="Arial"/>
                  <a:sym typeface="Arial"/>
                </a:rPr>
                <a:t>Deixo tempo suficiente para que os alunos expliquem completamente suas respostas?</a:t>
              </a:r>
              <a:endParaRPr/>
            </a:p>
          </p:txBody>
        </p:sp>
        <p:sp>
          <p:nvSpPr>
            <p:cNvPr id="591" name="Google Shape;591;p38"/>
            <p:cNvSpPr/>
            <p:nvPr/>
          </p:nvSpPr>
          <p:spPr>
            <a:xfrm>
              <a:off x="4147503" y="1411447"/>
              <a:ext cx="1543049" cy="979836"/>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8"/>
            <p:cNvSpPr/>
            <p:nvPr/>
          </p:nvSpPr>
          <p:spPr>
            <a:xfrm>
              <a:off x="4318953" y="1574324"/>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8"/>
            <p:cNvSpPr txBox="1"/>
            <p:nvPr/>
          </p:nvSpPr>
          <p:spPr>
            <a:xfrm>
              <a:off x="4347651" y="1603022"/>
              <a:ext cx="1485653" cy="92244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454744"/>
                </a:buClr>
                <a:buSzPts val="1200"/>
                <a:buFont typeface="Arial"/>
                <a:buNone/>
              </a:pPr>
              <a:r>
                <a:rPr lang="en-GB" sz="1200">
                  <a:solidFill>
                    <a:srgbClr val="454744"/>
                  </a:solidFill>
                  <a:latin typeface="Arial"/>
                  <a:ea typeface="Arial"/>
                  <a:cs typeface="Arial"/>
                  <a:sym typeface="Arial"/>
                </a:rPr>
                <a:t>Promover maneiras para os alunos construírem sobre as ideias uns dos outros</a:t>
              </a:r>
              <a:r>
                <a:rPr lang="en-GB" sz="1000">
                  <a:solidFill>
                    <a:srgbClr val="454744"/>
                  </a:solidFill>
                  <a:latin typeface="Arial"/>
                  <a:ea typeface="Arial"/>
                  <a:cs typeface="Arial"/>
                  <a:sym typeface="Arial"/>
                </a:rPr>
                <a:t>.</a:t>
              </a:r>
              <a:endParaRPr/>
            </a:p>
          </p:txBody>
        </p:sp>
        <p:sp>
          <p:nvSpPr>
            <p:cNvPr id="594" name="Google Shape;594;p38"/>
            <p:cNvSpPr/>
            <p:nvPr/>
          </p:nvSpPr>
          <p:spPr>
            <a:xfrm>
              <a:off x="4149724" y="2860326"/>
              <a:ext cx="1543049" cy="2382629"/>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8"/>
            <p:cNvSpPr/>
            <p:nvPr/>
          </p:nvSpPr>
          <p:spPr>
            <a:xfrm>
              <a:off x="4321174" y="3023204"/>
              <a:ext cx="1543049" cy="238262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8"/>
            <p:cNvSpPr txBox="1"/>
            <p:nvPr/>
          </p:nvSpPr>
          <p:spPr>
            <a:xfrm>
              <a:off x="4366368" y="3068398"/>
              <a:ext cx="1452661" cy="2292241"/>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46474A"/>
                </a:buClr>
                <a:buSzPts val="1200"/>
                <a:buFont typeface="Arial"/>
                <a:buNone/>
              </a:pPr>
              <a:r>
                <a:rPr lang="en-GB" sz="1200">
                  <a:solidFill>
                    <a:srgbClr val="46474A"/>
                  </a:solidFill>
                  <a:latin typeface="Arial"/>
                  <a:ea typeface="Arial"/>
                  <a:cs typeface="Arial"/>
                  <a:sym typeface="Arial"/>
                </a:rPr>
                <a:t>Até que ponto eu ofereço oportunidades para os alunos responderem uns aos outros em vez de a mim?</a:t>
              </a:r>
              <a:endParaRPr/>
            </a:p>
          </p:txBody>
        </p:sp>
        <p:sp>
          <p:nvSpPr>
            <p:cNvPr id="597" name="Google Shape;597;p38"/>
            <p:cNvSpPr/>
            <p:nvPr/>
          </p:nvSpPr>
          <p:spPr>
            <a:xfrm>
              <a:off x="6035674" y="1431719"/>
              <a:ext cx="1543049" cy="979836"/>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8"/>
            <p:cNvSpPr/>
            <p:nvPr/>
          </p:nvSpPr>
          <p:spPr>
            <a:xfrm>
              <a:off x="620712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8"/>
            <p:cNvSpPr txBox="1"/>
            <p:nvPr/>
          </p:nvSpPr>
          <p:spPr>
            <a:xfrm>
              <a:off x="6235823" y="1623295"/>
              <a:ext cx="1485653" cy="922440"/>
            </a:xfrm>
            <a:prstGeom prst="rect">
              <a:avLst/>
            </a:prstGeom>
            <a:noFill/>
            <a:ln>
              <a:noFill/>
            </a:ln>
          </p:spPr>
          <p:txBody>
            <a:bodyPr anchorCtr="0" anchor="ctr" bIns="41900" lIns="41900" spcFirstLastPara="1" rIns="41900" wrap="square" tIns="41900">
              <a:noAutofit/>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Pensar em como posso incentivar os alunos a fazerem conexões em uma sequência de aprendizado</a:t>
              </a:r>
              <a:endParaRPr/>
            </a:p>
          </p:txBody>
        </p:sp>
        <p:sp>
          <p:nvSpPr>
            <p:cNvPr id="600" name="Google Shape;600;p38"/>
            <p:cNvSpPr/>
            <p:nvPr/>
          </p:nvSpPr>
          <p:spPr>
            <a:xfrm>
              <a:off x="6035674" y="2860326"/>
              <a:ext cx="1543049" cy="2392349"/>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8"/>
            <p:cNvSpPr/>
            <p:nvPr/>
          </p:nvSpPr>
          <p:spPr>
            <a:xfrm>
              <a:off x="6207125" y="3023204"/>
              <a:ext cx="1543049" cy="239234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8"/>
            <p:cNvSpPr txBox="1"/>
            <p:nvPr/>
          </p:nvSpPr>
          <p:spPr>
            <a:xfrm>
              <a:off x="6252319" y="3068398"/>
              <a:ext cx="1452661" cy="2301961"/>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Com que frequência eu ofereço oportunidades para os alunos compartilharem suas experiências de fora da sala de aula em Educação Pessoal, Saúde e Social?</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7" name="Shape 607"/>
        <p:cNvGrpSpPr/>
        <p:nvPr/>
      </p:nvGrpSpPr>
      <p:grpSpPr>
        <a:xfrm>
          <a:off x="0" y="0"/>
          <a:ext cx="0" cy="0"/>
          <a:chOff x="0" y="0"/>
          <a:chExt cx="0" cy="0"/>
        </a:xfrm>
      </p:grpSpPr>
      <p:sp>
        <p:nvSpPr>
          <p:cNvPr id="608" name="Google Shape;608;p3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23</a:t>
            </a:r>
            <a:endParaRPr/>
          </a:p>
        </p:txBody>
      </p:sp>
      <p:grpSp>
        <p:nvGrpSpPr>
          <p:cNvPr id="609" name="Google Shape;609;p39"/>
          <p:cNvGrpSpPr/>
          <p:nvPr/>
        </p:nvGrpSpPr>
        <p:grpSpPr>
          <a:xfrm>
            <a:off x="1526094" y="873280"/>
            <a:ext cx="7687148" cy="5616331"/>
            <a:chOff x="370394" y="1147"/>
            <a:chExt cx="7687148" cy="5616331"/>
          </a:xfrm>
        </p:grpSpPr>
        <p:sp>
          <p:nvSpPr>
            <p:cNvPr id="610" name="Google Shape;610;p39"/>
            <p:cNvSpPr/>
            <p:nvPr/>
          </p:nvSpPr>
          <p:spPr>
            <a:xfrm>
              <a:off x="7048762" y="2460892"/>
              <a:ext cx="91440" cy="45832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11" name="Google Shape;611;p39"/>
            <p:cNvSpPr/>
            <p:nvPr/>
          </p:nvSpPr>
          <p:spPr>
            <a:xfrm>
              <a:off x="4126418" y="1001855"/>
              <a:ext cx="2968064" cy="458329"/>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612" name="Google Shape;612;p39"/>
            <p:cNvSpPr/>
            <p:nvPr/>
          </p:nvSpPr>
          <p:spPr>
            <a:xfrm>
              <a:off x="5122641" y="2460892"/>
              <a:ext cx="91440" cy="45832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13" name="Google Shape;613;p39"/>
            <p:cNvSpPr/>
            <p:nvPr/>
          </p:nvSpPr>
          <p:spPr>
            <a:xfrm>
              <a:off x="4126418" y="1001855"/>
              <a:ext cx="1041943" cy="458329"/>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614" name="Google Shape;614;p39"/>
            <p:cNvSpPr/>
            <p:nvPr/>
          </p:nvSpPr>
          <p:spPr>
            <a:xfrm>
              <a:off x="3196519" y="2460892"/>
              <a:ext cx="91440" cy="45832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15" name="Google Shape;615;p39"/>
            <p:cNvSpPr/>
            <p:nvPr/>
          </p:nvSpPr>
          <p:spPr>
            <a:xfrm>
              <a:off x="3242239" y="1001855"/>
              <a:ext cx="884178" cy="458329"/>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616" name="Google Shape;616;p39"/>
            <p:cNvSpPr/>
            <p:nvPr/>
          </p:nvSpPr>
          <p:spPr>
            <a:xfrm>
              <a:off x="1191516" y="2407954"/>
              <a:ext cx="91440" cy="45832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17" name="Google Shape;617;p39"/>
            <p:cNvSpPr/>
            <p:nvPr/>
          </p:nvSpPr>
          <p:spPr>
            <a:xfrm>
              <a:off x="1237236" y="1001855"/>
              <a:ext cx="2889181" cy="458329"/>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618" name="Google Shape;618;p39"/>
            <p:cNvSpPr/>
            <p:nvPr/>
          </p:nvSpPr>
          <p:spPr>
            <a:xfrm>
              <a:off x="3338459" y="1147"/>
              <a:ext cx="1575917" cy="1000707"/>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9"/>
            <p:cNvSpPr/>
            <p:nvPr/>
          </p:nvSpPr>
          <p:spPr>
            <a:xfrm>
              <a:off x="3513561" y="167494"/>
              <a:ext cx="1575917" cy="1000707"/>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9"/>
            <p:cNvSpPr txBox="1"/>
            <p:nvPr/>
          </p:nvSpPr>
          <p:spPr>
            <a:xfrm>
              <a:off x="3542871" y="196804"/>
              <a:ext cx="1517297" cy="942087"/>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Eu quero focar no diálogo dos estudantes.</a:t>
              </a:r>
              <a:endParaRPr/>
            </a:p>
            <a:p>
              <a:pPr indent="0" lvl="0" marL="0" marR="0" rtl="0" algn="ctr">
                <a:lnSpc>
                  <a:spcPct val="100000"/>
                </a:lnSpc>
                <a:spcBef>
                  <a:spcPts val="42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Eu quero...</a:t>
              </a:r>
              <a:endParaRPr/>
            </a:p>
            <a:p>
              <a:pPr indent="0" lvl="0" marL="0" marR="0" rtl="0" algn="ctr">
                <a:lnSpc>
                  <a:spcPct val="100000"/>
                </a:lnSpc>
                <a:spcBef>
                  <a:spcPts val="42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p:txBody>
        </p:sp>
        <p:sp>
          <p:nvSpPr>
            <p:cNvPr id="621" name="Google Shape;621;p39"/>
            <p:cNvSpPr/>
            <p:nvPr/>
          </p:nvSpPr>
          <p:spPr>
            <a:xfrm>
              <a:off x="370394" y="1460184"/>
              <a:ext cx="1733682" cy="947770"/>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9"/>
            <p:cNvSpPr/>
            <p:nvPr/>
          </p:nvSpPr>
          <p:spPr>
            <a:xfrm>
              <a:off x="545496" y="1626531"/>
              <a:ext cx="1733682" cy="947770"/>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9"/>
            <p:cNvSpPr txBox="1"/>
            <p:nvPr/>
          </p:nvSpPr>
          <p:spPr>
            <a:xfrm>
              <a:off x="573255" y="1654290"/>
              <a:ext cx="1678164" cy="892252"/>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Ajudar os estudantes a fornecerem razões para suas ideias (</a:t>
              </a:r>
              <a:r>
                <a:rPr b="1" lang="en-GB" sz="1200">
                  <a:solidFill>
                    <a:schemeClr val="dk1"/>
                  </a:solidFill>
                  <a:latin typeface="Calibri"/>
                  <a:ea typeface="Calibri"/>
                  <a:cs typeface="Calibri"/>
                  <a:sym typeface="Calibri"/>
                </a:rPr>
                <a:t>Tornar o raciocínio explícito, TR)</a:t>
              </a:r>
              <a:endParaRPr/>
            </a:p>
          </p:txBody>
        </p:sp>
        <p:sp>
          <p:nvSpPr>
            <p:cNvPr id="624" name="Google Shape;624;p39"/>
            <p:cNvSpPr/>
            <p:nvPr/>
          </p:nvSpPr>
          <p:spPr>
            <a:xfrm>
              <a:off x="449277" y="2866283"/>
              <a:ext cx="1575917" cy="2372977"/>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9"/>
            <p:cNvSpPr/>
            <p:nvPr/>
          </p:nvSpPr>
          <p:spPr>
            <a:xfrm>
              <a:off x="624379" y="3032630"/>
              <a:ext cx="1575917" cy="237297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9"/>
            <p:cNvSpPr txBox="1"/>
            <p:nvPr/>
          </p:nvSpPr>
          <p:spPr>
            <a:xfrm>
              <a:off x="670536" y="3078787"/>
              <a:ext cx="1483603" cy="2280663"/>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Nas aulas de Estudos de Computação, ao programar em duplas, com que frequência os estudantes fornecem razões para suas decisões? Em que medida os estudantes dão razões ao fazer previsões nas aulas de ciências?</a:t>
              </a:r>
              <a:endParaRPr/>
            </a:p>
          </p:txBody>
        </p:sp>
        <p:sp>
          <p:nvSpPr>
            <p:cNvPr id="627" name="Google Shape;627;p39"/>
            <p:cNvSpPr/>
            <p:nvPr/>
          </p:nvSpPr>
          <p:spPr>
            <a:xfrm>
              <a:off x="2454281" y="1460184"/>
              <a:ext cx="1575917" cy="100070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9"/>
            <p:cNvSpPr/>
            <p:nvPr/>
          </p:nvSpPr>
          <p:spPr>
            <a:xfrm>
              <a:off x="2629383" y="1626531"/>
              <a:ext cx="1575917" cy="10007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9"/>
            <p:cNvSpPr txBox="1"/>
            <p:nvPr/>
          </p:nvSpPr>
          <p:spPr>
            <a:xfrm>
              <a:off x="2658693" y="1655841"/>
              <a:ext cx="1517297" cy="942087"/>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Ajudar os estudantes a questionar e desafiar as ideias uns dos outros (</a:t>
              </a:r>
              <a:r>
                <a:rPr b="1" lang="en-GB" sz="1200">
                  <a:solidFill>
                    <a:schemeClr val="dk1"/>
                  </a:solidFill>
                  <a:latin typeface="Calibri"/>
                  <a:ea typeface="Calibri"/>
                  <a:cs typeface="Calibri"/>
                  <a:sym typeface="Calibri"/>
                </a:rPr>
                <a:t>Desafio, D)</a:t>
              </a:r>
              <a:endParaRPr/>
            </a:p>
          </p:txBody>
        </p:sp>
        <p:sp>
          <p:nvSpPr>
            <p:cNvPr id="630" name="Google Shape;630;p39"/>
            <p:cNvSpPr/>
            <p:nvPr/>
          </p:nvSpPr>
          <p:spPr>
            <a:xfrm>
              <a:off x="2454281" y="2919221"/>
              <a:ext cx="1575917" cy="240936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9"/>
            <p:cNvSpPr/>
            <p:nvPr/>
          </p:nvSpPr>
          <p:spPr>
            <a:xfrm>
              <a:off x="2629383" y="3085568"/>
              <a:ext cx="1575917" cy="240936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9"/>
            <p:cNvSpPr txBox="1"/>
            <p:nvPr/>
          </p:nvSpPr>
          <p:spPr>
            <a:xfrm>
              <a:off x="2675540" y="3131725"/>
              <a:ext cx="1483603" cy="2317049"/>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Até que ponto meus alunos desafiam as ideias uns dos outros ao examinar fontes na disciplina de história? No módulo de Mídia e Gênero (Bacharelado em Sociologia), quão bem meus alunos avaliam diferentes teorias críticas durante as discussões?</a:t>
              </a:r>
              <a:endParaRPr/>
            </a:p>
          </p:txBody>
        </p:sp>
        <p:sp>
          <p:nvSpPr>
            <p:cNvPr id="633" name="Google Shape;633;p39"/>
            <p:cNvSpPr/>
            <p:nvPr/>
          </p:nvSpPr>
          <p:spPr>
            <a:xfrm>
              <a:off x="4380402" y="1460184"/>
              <a:ext cx="1575917" cy="1000707"/>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9"/>
            <p:cNvSpPr/>
            <p:nvPr/>
          </p:nvSpPr>
          <p:spPr>
            <a:xfrm>
              <a:off x="4555504" y="1626531"/>
              <a:ext cx="1575917" cy="10007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9"/>
            <p:cNvSpPr txBox="1"/>
            <p:nvPr/>
          </p:nvSpPr>
          <p:spPr>
            <a:xfrm>
              <a:off x="4584814" y="1655841"/>
              <a:ext cx="1517297" cy="942087"/>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Ajudar os estudantes a </a:t>
              </a:r>
              <a:r>
                <a:rPr b="1" lang="en-GB" sz="1200">
                  <a:solidFill>
                    <a:schemeClr val="dk1"/>
                  </a:solidFill>
                  <a:latin typeface="Calibri"/>
                  <a:ea typeface="Calibri"/>
                  <a:cs typeface="Calibri"/>
                  <a:sym typeface="Calibri"/>
                </a:rPr>
                <a:t>construir sobre as ideias uns dos outros </a:t>
              </a:r>
              <a:r>
                <a:rPr lang="en-GB" sz="1200">
                  <a:solidFill>
                    <a:schemeClr val="dk1"/>
                  </a:solidFill>
                  <a:latin typeface="Calibri"/>
                  <a:ea typeface="Calibri"/>
                  <a:cs typeface="Calibri"/>
                  <a:sym typeface="Calibri"/>
                </a:rPr>
                <a:t>(DI)</a:t>
              </a:r>
              <a:endParaRPr/>
            </a:p>
          </p:txBody>
        </p:sp>
        <p:sp>
          <p:nvSpPr>
            <p:cNvPr id="636" name="Google Shape;636;p39"/>
            <p:cNvSpPr/>
            <p:nvPr/>
          </p:nvSpPr>
          <p:spPr>
            <a:xfrm>
              <a:off x="4380402" y="2919221"/>
              <a:ext cx="1575917" cy="2531910"/>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9"/>
            <p:cNvSpPr/>
            <p:nvPr/>
          </p:nvSpPr>
          <p:spPr>
            <a:xfrm>
              <a:off x="4555504" y="3085568"/>
              <a:ext cx="1575917" cy="2531910"/>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9"/>
            <p:cNvSpPr txBox="1"/>
            <p:nvPr/>
          </p:nvSpPr>
          <p:spPr>
            <a:xfrm>
              <a:off x="4601661" y="3131725"/>
              <a:ext cx="1483603" cy="2439596"/>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Até que ponto meus alunos da Educação Infantil constroem sobre as ideias uns dos outros durante o jogo de mundo pequeno? Quão bem os estudantes aprofundam sua compreensão ao construir sobre as ideias uns dos outros?</a:t>
              </a:r>
              <a:endParaRPr/>
            </a:p>
          </p:txBody>
        </p:sp>
        <p:sp>
          <p:nvSpPr>
            <p:cNvPr id="639" name="Google Shape;639;p39"/>
            <p:cNvSpPr/>
            <p:nvPr/>
          </p:nvSpPr>
          <p:spPr>
            <a:xfrm>
              <a:off x="6306523" y="1460184"/>
              <a:ext cx="1575917" cy="1000707"/>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9"/>
            <p:cNvSpPr/>
            <p:nvPr/>
          </p:nvSpPr>
          <p:spPr>
            <a:xfrm>
              <a:off x="6481625" y="1626531"/>
              <a:ext cx="1575917" cy="10007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9"/>
            <p:cNvSpPr txBox="1"/>
            <p:nvPr/>
          </p:nvSpPr>
          <p:spPr>
            <a:xfrm>
              <a:off x="6510935" y="1655841"/>
              <a:ext cx="1517297" cy="942087"/>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b="1" lang="en-GB" sz="1200">
                  <a:solidFill>
                    <a:schemeClr val="dk1"/>
                  </a:solidFill>
                  <a:latin typeface="Calibri"/>
                  <a:ea typeface="Calibri"/>
                  <a:cs typeface="Calibri"/>
                  <a:sym typeface="Calibri"/>
                </a:rPr>
                <a:t>Ajudar os estudantes a fazerem conexões em uma sequência de aprendizado (Conectar, C)</a:t>
              </a:r>
              <a:endParaRPr/>
            </a:p>
          </p:txBody>
        </p:sp>
        <p:sp>
          <p:nvSpPr>
            <p:cNvPr id="642" name="Google Shape;642;p39"/>
            <p:cNvSpPr/>
            <p:nvPr/>
          </p:nvSpPr>
          <p:spPr>
            <a:xfrm>
              <a:off x="6306523" y="2919221"/>
              <a:ext cx="1575917" cy="2443307"/>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9"/>
            <p:cNvSpPr/>
            <p:nvPr/>
          </p:nvSpPr>
          <p:spPr>
            <a:xfrm>
              <a:off x="6481625" y="3085568"/>
              <a:ext cx="1575917" cy="244330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9"/>
            <p:cNvSpPr txBox="1"/>
            <p:nvPr/>
          </p:nvSpPr>
          <p:spPr>
            <a:xfrm>
              <a:off x="6527782" y="3131725"/>
              <a:ext cx="1483603" cy="2350993"/>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150"/>
                <a:buFont typeface="Calibri"/>
                <a:buNone/>
              </a:pPr>
              <a:r>
                <a:rPr lang="en-GB" sz="1150">
                  <a:solidFill>
                    <a:schemeClr val="dk1"/>
                  </a:solidFill>
                  <a:latin typeface="Calibri"/>
                  <a:ea typeface="Calibri"/>
                  <a:cs typeface="Calibri"/>
                  <a:sym typeface="Calibri"/>
                </a:rPr>
                <a:t>Até que ponto os alunos trazem suas próprias experiências para a discussão em sala de aula na disciplina de Educação Religiosa? Em que medida meus alunos conseguem estabelecer conexões com a Revolução Russa durante a discussão do livro 'A Revolução dos Bichos'?      </a:t>
              </a:r>
              <a:endParaRPr sz="1150">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9" name="Shape 649"/>
        <p:cNvGrpSpPr/>
        <p:nvPr/>
      </p:nvGrpSpPr>
      <p:grpSpPr>
        <a:xfrm>
          <a:off x="0" y="0"/>
          <a:ext cx="0" cy="0"/>
          <a:chOff x="0" y="0"/>
          <a:chExt cx="0" cy="0"/>
        </a:xfrm>
      </p:grpSpPr>
      <p:sp>
        <p:nvSpPr>
          <p:cNvPr id="650" name="Google Shape;650;p40"/>
          <p:cNvSpPr/>
          <p:nvPr/>
        </p:nvSpPr>
        <p:spPr>
          <a:xfrm>
            <a:off x="624720" y="6372225"/>
            <a:ext cx="9773285" cy="875665"/>
          </a:xfrm>
          <a:custGeom>
            <a:rect b="b" l="l" r="r" t="t"/>
            <a:pathLst>
              <a:path extrusionOk="0" h="875665" w="9773285">
                <a:moveTo>
                  <a:pt x="0" y="0"/>
                </a:moveTo>
                <a:lnTo>
                  <a:pt x="9773285" y="0"/>
                </a:lnTo>
                <a:lnTo>
                  <a:pt x="9773285" y="875665"/>
                </a:lnTo>
                <a:lnTo>
                  <a:pt x="0" y="875665"/>
                </a:lnTo>
                <a:lnTo>
                  <a:pt x="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40"/>
          <p:cNvSpPr txBox="1"/>
          <p:nvPr/>
        </p:nvSpPr>
        <p:spPr>
          <a:xfrm>
            <a:off x="691268" y="6372225"/>
            <a:ext cx="9573260" cy="893834"/>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b="1" lang="en-GB" sz="1200">
                <a:solidFill>
                  <a:schemeClr val="dk1"/>
                </a:solidFill>
                <a:latin typeface="Arial"/>
                <a:ea typeface="Arial"/>
                <a:cs typeface="Arial"/>
                <a:sym typeface="Arial"/>
              </a:rPr>
              <a:t>Reflexão</a:t>
            </a:r>
            <a:r>
              <a:rPr lang="en-GB" sz="1200">
                <a:solidFill>
                  <a:schemeClr val="dk1"/>
                </a:solidFill>
                <a:latin typeface="Arial"/>
                <a:ea typeface="Arial"/>
                <a:cs typeface="Arial"/>
                <a:sym typeface="Arial"/>
              </a:rPr>
              <a:t>: Neste ponto, você deveria ter uma ideia sobre o que deseja que sua pergunta de pesquisa seja. Se não, dê outra olhada em sua auto avaliação e nas orientações sobre como gerar uma pergunta de pesquisa. Você também pode buscar inspiração na Parte H, que explica como codificar e analisar o diálogo em sua sala de aula. Ou ainda, pode discutir seus pensamentos com um colega para ajudar em seu processo de reflexão.</a:t>
            </a:r>
            <a:endParaRPr/>
          </a:p>
        </p:txBody>
      </p:sp>
      <p:sp>
        <p:nvSpPr>
          <p:cNvPr id="652" name="Google Shape;652;p40"/>
          <p:cNvSpPr txBox="1"/>
          <p:nvPr>
            <p:ph idx="12" type="sldNum"/>
          </p:nvPr>
        </p:nvSpPr>
        <p:spPr>
          <a:xfrm>
            <a:off x="5249962" y="7058025"/>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24</a:t>
            </a:r>
            <a:endParaRPr/>
          </a:p>
        </p:txBody>
      </p:sp>
      <p:grpSp>
        <p:nvGrpSpPr>
          <p:cNvPr id="653" name="Google Shape;653;p40"/>
          <p:cNvGrpSpPr/>
          <p:nvPr/>
        </p:nvGrpSpPr>
        <p:grpSpPr>
          <a:xfrm>
            <a:off x="2746375" y="802264"/>
            <a:ext cx="5403849" cy="5416454"/>
            <a:chOff x="1362075" y="1106"/>
            <a:chExt cx="5403849" cy="5416454"/>
          </a:xfrm>
        </p:grpSpPr>
        <p:sp>
          <p:nvSpPr>
            <p:cNvPr id="654" name="Google Shape;654;p40"/>
            <p:cNvSpPr/>
            <p:nvPr/>
          </p:nvSpPr>
          <p:spPr>
            <a:xfrm>
              <a:off x="5791418"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55" name="Google Shape;655;p40"/>
            <p:cNvSpPr/>
            <p:nvPr/>
          </p:nvSpPr>
          <p:spPr>
            <a:xfrm>
              <a:off x="3979564" y="966200"/>
              <a:ext cx="1857573" cy="442018"/>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656" name="Google Shape;656;p40"/>
            <p:cNvSpPr/>
            <p:nvPr/>
          </p:nvSpPr>
          <p:spPr>
            <a:xfrm>
              <a:off x="3933844"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57" name="Google Shape;657;p40"/>
            <p:cNvSpPr/>
            <p:nvPr/>
          </p:nvSpPr>
          <p:spPr>
            <a:xfrm>
              <a:off x="3933844" y="966200"/>
              <a:ext cx="91440" cy="442018"/>
            </a:xfrm>
            <a:custGeom>
              <a:rect b="b" l="l" r="r" t="t"/>
              <a:pathLst>
                <a:path extrusionOk="0" h="120000" w="120000">
                  <a:moveTo>
                    <a:pt x="60000" y="0"/>
                  </a:moveTo>
                  <a:lnTo>
                    <a:pt x="60000" y="120000"/>
                  </a:lnTo>
                </a:path>
              </a:pathLst>
            </a:custGeom>
            <a:noFill/>
            <a:ln cap="flat" cmpd="sng" w="25400">
              <a:solidFill>
                <a:schemeClr val="accent3"/>
              </a:solidFill>
              <a:prstDash val="solid"/>
              <a:round/>
              <a:headEnd len="sm" w="sm" type="none"/>
              <a:tailEnd len="sm" w="sm" type="none"/>
            </a:ln>
          </p:spPr>
        </p:sp>
        <p:sp>
          <p:nvSpPr>
            <p:cNvPr id="658" name="Google Shape;658;p40"/>
            <p:cNvSpPr/>
            <p:nvPr/>
          </p:nvSpPr>
          <p:spPr>
            <a:xfrm>
              <a:off x="2076271"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59" name="Google Shape;659;p40"/>
            <p:cNvSpPr/>
            <p:nvPr/>
          </p:nvSpPr>
          <p:spPr>
            <a:xfrm>
              <a:off x="2121991" y="966200"/>
              <a:ext cx="1857573" cy="442018"/>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660" name="Google Shape;660;p40"/>
            <p:cNvSpPr/>
            <p:nvPr/>
          </p:nvSpPr>
          <p:spPr>
            <a:xfrm>
              <a:off x="3219648" y="1106"/>
              <a:ext cx="1519832" cy="96509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0"/>
            <p:cNvSpPr/>
            <p:nvPr/>
          </p:nvSpPr>
          <p:spPr>
            <a:xfrm>
              <a:off x="3388518" y="161533"/>
              <a:ext cx="1519832" cy="965093"/>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0"/>
            <p:cNvSpPr txBox="1"/>
            <p:nvPr/>
          </p:nvSpPr>
          <p:spPr>
            <a:xfrm>
              <a:off x="3416785" y="189800"/>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Eu quero focar na participação dos estudantes.</a:t>
              </a:r>
              <a:endParaRPr/>
            </a:p>
            <a:p>
              <a:pPr indent="0" lvl="0" marL="0" marR="0" rtl="0" algn="ctr">
                <a:lnSpc>
                  <a:spcPct val="100000"/>
                </a:lnSpc>
                <a:spcBef>
                  <a:spcPts val="42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Eu quero...</a:t>
              </a:r>
              <a:endParaRPr/>
            </a:p>
            <a:p>
              <a:pPr indent="0" lvl="0" marL="0" marR="0" rtl="0" algn="ctr">
                <a:lnSpc>
                  <a:spcPct val="100000"/>
                </a:lnSpc>
                <a:spcBef>
                  <a:spcPts val="42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sp>
          <p:nvSpPr>
            <p:cNvPr id="663" name="Google Shape;663;p40"/>
            <p:cNvSpPr/>
            <p:nvPr/>
          </p:nvSpPr>
          <p:spPr>
            <a:xfrm>
              <a:off x="1362075" y="1408218"/>
              <a:ext cx="1519832" cy="965093"/>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0"/>
            <p:cNvSpPr/>
            <p:nvPr/>
          </p:nvSpPr>
          <p:spPr>
            <a:xfrm>
              <a:off x="1530945"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0"/>
            <p:cNvSpPr txBox="1"/>
            <p:nvPr/>
          </p:nvSpPr>
          <p:spPr>
            <a:xfrm>
              <a:off x="1559212" y="1596912"/>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Quero que mais estudantes participem no diálogo em sala de aula.</a:t>
              </a:r>
              <a:endParaRPr/>
            </a:p>
            <a:p>
              <a:pPr indent="0" lvl="0" marL="0" marR="0" rtl="0" algn="ctr">
                <a:lnSpc>
                  <a:spcPct val="100000"/>
                </a:lnSpc>
                <a:spcBef>
                  <a:spcPts val="42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p:txBody>
        </p:sp>
        <p:sp>
          <p:nvSpPr>
            <p:cNvPr id="666" name="Google Shape;666;p40"/>
            <p:cNvSpPr/>
            <p:nvPr/>
          </p:nvSpPr>
          <p:spPr>
            <a:xfrm>
              <a:off x="1362075" y="2815330"/>
              <a:ext cx="1519832" cy="2288527"/>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0"/>
            <p:cNvSpPr/>
            <p:nvPr/>
          </p:nvSpPr>
          <p:spPr>
            <a:xfrm>
              <a:off x="1530945" y="2975757"/>
              <a:ext cx="1519832" cy="228852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0"/>
            <p:cNvSpPr txBox="1"/>
            <p:nvPr/>
          </p:nvSpPr>
          <p:spPr>
            <a:xfrm>
              <a:off x="1575459" y="3020271"/>
              <a:ext cx="1430804" cy="2199499"/>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Como a abordagem de 'amigo de conversa' afeta o diálogo em minha sala de aula? Em que medida o diálogo em minha sala de aula é dominado por alguns estudantes?</a:t>
              </a:r>
              <a:endParaRPr/>
            </a:p>
          </p:txBody>
        </p:sp>
        <p:sp>
          <p:nvSpPr>
            <p:cNvPr id="669" name="Google Shape;669;p40"/>
            <p:cNvSpPr/>
            <p:nvPr/>
          </p:nvSpPr>
          <p:spPr>
            <a:xfrm>
              <a:off x="3219648" y="1408218"/>
              <a:ext cx="1519832" cy="96509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0"/>
            <p:cNvSpPr/>
            <p:nvPr/>
          </p:nvSpPr>
          <p:spPr>
            <a:xfrm>
              <a:off x="3388518"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0"/>
            <p:cNvSpPr txBox="1"/>
            <p:nvPr/>
          </p:nvSpPr>
          <p:spPr>
            <a:xfrm>
              <a:off x="3416785" y="1596912"/>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Quero que os grupos conversem de forma mais produtiva juntos.</a:t>
              </a:r>
              <a:endParaRPr/>
            </a:p>
          </p:txBody>
        </p:sp>
        <p:sp>
          <p:nvSpPr>
            <p:cNvPr id="672" name="Google Shape;672;p40"/>
            <p:cNvSpPr/>
            <p:nvPr/>
          </p:nvSpPr>
          <p:spPr>
            <a:xfrm>
              <a:off x="3219648" y="2815330"/>
              <a:ext cx="1519832" cy="232361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0"/>
            <p:cNvSpPr/>
            <p:nvPr/>
          </p:nvSpPr>
          <p:spPr>
            <a:xfrm>
              <a:off x="3388518" y="2975757"/>
              <a:ext cx="1519832" cy="232361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0"/>
            <p:cNvSpPr txBox="1"/>
            <p:nvPr/>
          </p:nvSpPr>
          <p:spPr>
            <a:xfrm>
              <a:off x="3433032" y="3020271"/>
              <a:ext cx="1430804" cy="2234589"/>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Como os estudantes percebem a qualidade do trabalho em grupo deles? Que diferença atribuir papéis aos estudantes no trabalho em grupo faz para o diálogo?</a:t>
              </a:r>
              <a:endParaRPr/>
            </a:p>
            <a:p>
              <a:pPr indent="0" lvl="0" marL="0" marR="0" rtl="0" algn="ctr">
                <a:lnSpc>
                  <a:spcPct val="100000"/>
                </a:lnSpc>
                <a:spcBef>
                  <a:spcPts val="42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sp>
          <p:nvSpPr>
            <p:cNvPr id="675" name="Google Shape;675;p40"/>
            <p:cNvSpPr/>
            <p:nvPr/>
          </p:nvSpPr>
          <p:spPr>
            <a:xfrm>
              <a:off x="5077221" y="1408218"/>
              <a:ext cx="1519832" cy="96509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0"/>
            <p:cNvSpPr/>
            <p:nvPr/>
          </p:nvSpPr>
          <p:spPr>
            <a:xfrm>
              <a:off x="5246092"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0"/>
            <p:cNvSpPr txBox="1"/>
            <p:nvPr/>
          </p:nvSpPr>
          <p:spPr>
            <a:xfrm>
              <a:off x="5274359" y="1596912"/>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Quero incorporar regras básicas na cultura da minha sala de aula.</a:t>
              </a:r>
              <a:endParaRPr/>
            </a:p>
            <a:p>
              <a:pPr indent="0" lvl="0" marL="0" marR="0" rtl="0" algn="ctr">
                <a:lnSpc>
                  <a:spcPct val="100000"/>
                </a:lnSpc>
                <a:spcBef>
                  <a:spcPts val="42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678" name="Google Shape;678;p40"/>
            <p:cNvSpPr/>
            <p:nvPr/>
          </p:nvSpPr>
          <p:spPr>
            <a:xfrm>
              <a:off x="5077221" y="2815330"/>
              <a:ext cx="1519832" cy="244180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0"/>
            <p:cNvSpPr/>
            <p:nvPr/>
          </p:nvSpPr>
          <p:spPr>
            <a:xfrm>
              <a:off x="5246092" y="2975757"/>
              <a:ext cx="1519832" cy="244180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0"/>
            <p:cNvSpPr txBox="1"/>
            <p:nvPr/>
          </p:nvSpPr>
          <p:spPr>
            <a:xfrm>
              <a:off x="5290606" y="3020271"/>
              <a:ext cx="1430804" cy="2352775"/>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Que diferença o uso de regras básicas faz para o diálogo em minha sala de aula? Com que frequência eu faço referência às regras básicas durante o meu ensino? </a:t>
              </a:r>
              <a:endParaRPr/>
            </a:p>
            <a:p>
              <a:pPr indent="0" lvl="0" marL="0" marR="0" rtl="0" algn="ctr">
                <a:lnSpc>
                  <a:spcPct val="100000"/>
                </a:lnSpc>
                <a:spcBef>
                  <a:spcPts val="42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5" name="Shape 685"/>
        <p:cNvGrpSpPr/>
        <p:nvPr/>
      </p:nvGrpSpPr>
      <p:grpSpPr>
        <a:xfrm>
          <a:off x="0" y="0"/>
          <a:ext cx="0" cy="0"/>
          <a:chOff x="0" y="0"/>
          <a:chExt cx="0" cy="0"/>
        </a:xfrm>
      </p:grpSpPr>
      <p:sp>
        <p:nvSpPr>
          <p:cNvPr id="686" name="Google Shape;686;p41"/>
          <p:cNvSpPr txBox="1"/>
          <p:nvPr/>
        </p:nvSpPr>
        <p:spPr>
          <a:xfrm>
            <a:off x="698501" y="428523"/>
            <a:ext cx="2971799" cy="290464"/>
          </a:xfrm>
          <a:prstGeom prst="rect">
            <a:avLst/>
          </a:prstGeom>
          <a:solidFill>
            <a:srgbClr val="D9F1F6"/>
          </a:solidFill>
          <a:ln>
            <a:noFill/>
          </a:ln>
        </p:spPr>
        <p:txBody>
          <a:bodyPr anchorCtr="0" anchor="t" bIns="0" lIns="0" spcFirstLastPara="1" rIns="0" wrap="square" tIns="13325">
            <a:spAutoFit/>
          </a:bodyPr>
          <a:lstStyle/>
          <a:p>
            <a:pPr indent="0" lvl="0" marL="26035" marR="0" rtl="0" algn="l">
              <a:lnSpc>
                <a:spcPct val="100000"/>
              </a:lnSpc>
              <a:spcBef>
                <a:spcPts val="0"/>
              </a:spcBef>
              <a:spcAft>
                <a:spcPts val="0"/>
              </a:spcAft>
              <a:buNone/>
            </a:pPr>
            <a:r>
              <a:rPr b="1" lang="en-GB" sz="1800">
                <a:solidFill>
                  <a:srgbClr val="1A616F"/>
                </a:solidFill>
                <a:latin typeface="Arial"/>
                <a:ea typeface="Arial"/>
                <a:cs typeface="Arial"/>
                <a:sym typeface="Arial"/>
              </a:rPr>
              <a:t>Parte g. Ética na pesquisa</a:t>
            </a:r>
            <a:endParaRPr b="1" sz="1800">
              <a:solidFill>
                <a:srgbClr val="1A616F"/>
              </a:solidFill>
              <a:latin typeface="Arial"/>
              <a:ea typeface="Arial"/>
              <a:cs typeface="Arial"/>
              <a:sym typeface="Arial"/>
            </a:endParaRPr>
          </a:p>
        </p:txBody>
      </p:sp>
      <p:sp>
        <p:nvSpPr>
          <p:cNvPr id="687" name="Google Shape;687;p41"/>
          <p:cNvSpPr txBox="1"/>
          <p:nvPr/>
        </p:nvSpPr>
        <p:spPr>
          <a:xfrm>
            <a:off x="4051042" y="504578"/>
            <a:ext cx="4877058"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Certificando-se de realizar uma investigação ética</a:t>
            </a:r>
            <a:endParaRPr/>
          </a:p>
        </p:txBody>
      </p:sp>
      <p:sp>
        <p:nvSpPr>
          <p:cNvPr id="688" name="Google Shape;688;p41"/>
          <p:cNvSpPr txBox="1"/>
          <p:nvPr/>
        </p:nvSpPr>
        <p:spPr>
          <a:xfrm>
            <a:off x="642499" y="1114425"/>
            <a:ext cx="9660890" cy="1115695"/>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en-GB" sz="1200">
                <a:solidFill>
                  <a:schemeClr val="dk1"/>
                </a:solidFill>
                <a:latin typeface="Arimo"/>
                <a:ea typeface="Arimo"/>
                <a:cs typeface="Arimo"/>
                <a:sym typeface="Arimo"/>
              </a:rPr>
              <a:t>O toolkit de aprendizagem profissional T-SEDA foi projetado para apoiar a investigação reflexiva dos professores, com o objetivo de aprimorar o diálogo em sala de aula. Como em qualquer forma de atividade profissional, existem algumas considerações éticas gerais ao utilizar o T-SEDA para investigar o diálogo. É importante notar que os pesquisadores educacionais na Grã-Bretanha são esperados para seguir as diretrizes éticas emitidas pela Associação Britânica de Pesquisa Educacional, as quais oferecem orientações úteis para outros também: </a:t>
            </a:r>
            <a:r>
              <a:rPr lang="en-GB" sz="1200" u="sng">
                <a:solidFill>
                  <a:schemeClr val="hlink"/>
                </a:solidFill>
                <a:latin typeface="Arimo"/>
                <a:ea typeface="Arimo"/>
                <a:cs typeface="Arimo"/>
                <a:sym typeface="Arimo"/>
                <a:hlinkClick r:id="rId3"/>
              </a:rPr>
              <a:t>http://bit.ly/BERAethics2018.</a:t>
            </a:r>
            <a:endParaRPr sz="1200">
              <a:solidFill>
                <a:schemeClr val="dk1"/>
              </a:solidFill>
              <a:latin typeface="Arimo"/>
              <a:ea typeface="Arimo"/>
              <a:cs typeface="Arimo"/>
              <a:sym typeface="Arimo"/>
            </a:endParaRPr>
          </a:p>
        </p:txBody>
      </p:sp>
      <p:sp>
        <p:nvSpPr>
          <p:cNvPr id="689" name="Google Shape;689;p41"/>
          <p:cNvSpPr txBox="1"/>
          <p:nvPr/>
        </p:nvSpPr>
        <p:spPr>
          <a:xfrm>
            <a:off x="628651" y="2282826"/>
            <a:ext cx="4438015" cy="156464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3820" marR="0" rtl="0" algn="l">
              <a:lnSpc>
                <a:spcPct val="100000"/>
              </a:lnSpc>
              <a:spcBef>
                <a:spcPts val="0"/>
              </a:spcBef>
              <a:spcAft>
                <a:spcPts val="0"/>
              </a:spcAft>
              <a:buNone/>
            </a:pPr>
            <a:r>
              <a:rPr lang="en-GB" sz="1200">
                <a:solidFill>
                  <a:schemeClr val="dk1"/>
                </a:solidFill>
                <a:latin typeface="Arimo"/>
                <a:ea typeface="Arimo"/>
                <a:cs typeface="Arimo"/>
                <a:sym typeface="Arimo"/>
              </a:rPr>
              <a:t>Princípios de Ética na Pesquisa:</a:t>
            </a:r>
            <a:endParaRPr/>
          </a:p>
          <a:p>
            <a:pPr indent="-171450" lvl="0" marL="255270" marR="0" rtl="0" algn="l">
              <a:lnSpc>
                <a:spcPct val="100000"/>
              </a:lnSpc>
              <a:spcBef>
                <a:spcPts val="595"/>
              </a:spcBef>
              <a:spcAft>
                <a:spcPts val="0"/>
              </a:spcAft>
              <a:buClr>
                <a:schemeClr val="dk1"/>
              </a:buClr>
              <a:buSzPts val="1200"/>
              <a:buFont typeface="Arial"/>
              <a:buChar char="•"/>
            </a:pPr>
            <a:r>
              <a:rPr lang="en-GB" sz="1200">
                <a:solidFill>
                  <a:schemeClr val="dk1"/>
                </a:solidFill>
                <a:latin typeface="Arimo"/>
                <a:ea typeface="Arimo"/>
                <a:cs typeface="Arimo"/>
                <a:sym typeface="Arimo"/>
              </a:rPr>
              <a:t>Minimizar o risco de dano e maximizar benefícios</a:t>
            </a:r>
            <a:endParaRPr/>
          </a:p>
          <a:p>
            <a:pPr indent="-171450" lvl="0" marL="255270" marR="0" rtl="0" algn="l">
              <a:lnSpc>
                <a:spcPct val="100000"/>
              </a:lnSpc>
              <a:spcBef>
                <a:spcPts val="595"/>
              </a:spcBef>
              <a:spcAft>
                <a:spcPts val="0"/>
              </a:spcAft>
              <a:buClr>
                <a:schemeClr val="dk1"/>
              </a:buClr>
              <a:buSzPts val="1200"/>
              <a:buFont typeface="Arial"/>
              <a:buChar char="•"/>
            </a:pPr>
            <a:r>
              <a:rPr lang="en-GB" sz="1200">
                <a:solidFill>
                  <a:schemeClr val="dk1"/>
                </a:solidFill>
                <a:latin typeface="Arimo"/>
                <a:ea typeface="Arimo"/>
                <a:cs typeface="Arimo"/>
                <a:sym typeface="Arimo"/>
              </a:rPr>
              <a:t>Obter consentimento informado</a:t>
            </a:r>
            <a:endParaRPr/>
          </a:p>
          <a:p>
            <a:pPr indent="-171450" lvl="0" marL="255270" marR="0" rtl="0" algn="l">
              <a:lnSpc>
                <a:spcPct val="100000"/>
              </a:lnSpc>
              <a:spcBef>
                <a:spcPts val="595"/>
              </a:spcBef>
              <a:spcAft>
                <a:spcPts val="0"/>
              </a:spcAft>
              <a:buClr>
                <a:schemeClr val="dk1"/>
              </a:buClr>
              <a:buSzPts val="1200"/>
              <a:buFont typeface="Arial"/>
              <a:buChar char="•"/>
            </a:pPr>
            <a:r>
              <a:rPr lang="en-GB" sz="1200">
                <a:solidFill>
                  <a:schemeClr val="dk1"/>
                </a:solidFill>
                <a:latin typeface="Arimo"/>
                <a:ea typeface="Arimo"/>
                <a:cs typeface="Arimo"/>
                <a:sym typeface="Arimo"/>
              </a:rPr>
              <a:t>Proteger anonimato e confidencialidade</a:t>
            </a:r>
            <a:endParaRPr/>
          </a:p>
          <a:p>
            <a:pPr indent="-171450" lvl="0" marL="255270" marR="0" rtl="0" algn="l">
              <a:lnSpc>
                <a:spcPct val="100000"/>
              </a:lnSpc>
              <a:spcBef>
                <a:spcPts val="595"/>
              </a:spcBef>
              <a:spcAft>
                <a:spcPts val="0"/>
              </a:spcAft>
              <a:buClr>
                <a:schemeClr val="dk1"/>
              </a:buClr>
              <a:buSzPts val="1200"/>
              <a:buFont typeface="Arial"/>
              <a:buChar char="•"/>
            </a:pPr>
            <a:r>
              <a:rPr lang="en-GB" sz="1200">
                <a:solidFill>
                  <a:schemeClr val="dk1"/>
                </a:solidFill>
                <a:latin typeface="Arimo"/>
                <a:ea typeface="Arimo"/>
                <a:cs typeface="Arimo"/>
                <a:sym typeface="Arimo"/>
              </a:rPr>
              <a:t>Evitar práticas enganosas</a:t>
            </a:r>
            <a:endParaRPr/>
          </a:p>
          <a:p>
            <a:pPr indent="-171450" lvl="0" marL="255270" marR="0" rtl="0" algn="l">
              <a:lnSpc>
                <a:spcPct val="100000"/>
              </a:lnSpc>
              <a:spcBef>
                <a:spcPts val="595"/>
              </a:spcBef>
              <a:spcAft>
                <a:spcPts val="0"/>
              </a:spcAft>
              <a:buClr>
                <a:schemeClr val="dk1"/>
              </a:buClr>
              <a:buSzPts val="1200"/>
              <a:buFont typeface="Arial"/>
              <a:buChar char="•"/>
            </a:pPr>
            <a:r>
              <a:rPr lang="en-GB" sz="1200">
                <a:solidFill>
                  <a:schemeClr val="dk1"/>
                </a:solidFill>
                <a:latin typeface="Arimo"/>
                <a:ea typeface="Arimo"/>
                <a:cs typeface="Arimo"/>
                <a:sym typeface="Arimo"/>
              </a:rPr>
              <a:t>Garantir o direito de retirar-se da pesquisa</a:t>
            </a:r>
            <a:endParaRPr/>
          </a:p>
        </p:txBody>
      </p:sp>
      <p:sp>
        <p:nvSpPr>
          <p:cNvPr id="690" name="Google Shape;690;p41"/>
          <p:cNvSpPr txBox="1"/>
          <p:nvPr/>
        </p:nvSpPr>
        <p:spPr>
          <a:xfrm>
            <a:off x="5848351" y="2290444"/>
            <a:ext cx="4528820" cy="149479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915" marR="0" rtl="0" algn="l">
              <a:lnSpc>
                <a:spcPct val="100000"/>
              </a:lnSpc>
              <a:spcBef>
                <a:spcPts val="0"/>
              </a:spcBef>
              <a:spcAft>
                <a:spcPts val="0"/>
              </a:spcAft>
              <a:buNone/>
            </a:pPr>
            <a:r>
              <a:rPr lang="en-GB" sz="1200">
                <a:solidFill>
                  <a:schemeClr val="dk1"/>
                </a:solidFill>
                <a:latin typeface="Arimo"/>
                <a:ea typeface="Arimo"/>
                <a:cs typeface="Arimo"/>
                <a:sym typeface="Arimo"/>
              </a:rPr>
              <a:t>O que significa o risco de dano?</a:t>
            </a:r>
            <a:endParaRPr/>
          </a:p>
          <a:p>
            <a:pPr indent="-171450" lvl="0" marL="253365"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mo"/>
                <a:ea typeface="Arimo"/>
                <a:cs typeface="Arimo"/>
                <a:sym typeface="Arimo"/>
              </a:rPr>
              <a:t>Dano físico ou desconforto para os participantes</a:t>
            </a:r>
            <a:endParaRPr/>
          </a:p>
          <a:p>
            <a:pPr indent="-171450" lvl="0" marL="253365"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mo"/>
                <a:ea typeface="Arimo"/>
                <a:cs typeface="Arimo"/>
                <a:sym typeface="Arimo"/>
              </a:rPr>
              <a:t>Angústia psicológica e desconforto, incluindo participantes se sentindo pressionados a participar</a:t>
            </a:r>
            <a:endParaRPr/>
          </a:p>
          <a:p>
            <a:pPr indent="-171450" lvl="0" marL="253365"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mo"/>
                <a:ea typeface="Arimo"/>
                <a:cs typeface="Arimo"/>
                <a:sym typeface="Arimo"/>
              </a:rPr>
              <a:t>Desvantagem social ou educacional</a:t>
            </a:r>
            <a:endParaRPr/>
          </a:p>
          <a:p>
            <a:pPr indent="-171450" lvl="0" marL="253365"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mo"/>
                <a:ea typeface="Arimo"/>
                <a:cs typeface="Arimo"/>
                <a:sym typeface="Arimo"/>
              </a:rPr>
              <a:t>Falta de privacidade e anonimato</a:t>
            </a:r>
            <a:endParaRPr/>
          </a:p>
        </p:txBody>
      </p:sp>
      <p:sp>
        <p:nvSpPr>
          <p:cNvPr id="691" name="Google Shape;691;p41"/>
          <p:cNvSpPr txBox="1"/>
          <p:nvPr/>
        </p:nvSpPr>
        <p:spPr>
          <a:xfrm>
            <a:off x="627260" y="4162425"/>
            <a:ext cx="9575800" cy="441960"/>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en-GB" sz="1200">
                <a:solidFill>
                  <a:schemeClr val="dk1"/>
                </a:solidFill>
                <a:latin typeface="Arimo"/>
                <a:ea typeface="Arimo"/>
                <a:cs typeface="Arimo"/>
                <a:sym typeface="Arimo"/>
              </a:rPr>
              <a:t>Para seguir os princípios de ética na pesquisa, é importante considerar esses pontos antes, durante e após sua investigação. Você pode optar por discutir essas questões com colegas ou fazer suas próprias anotações sobre qualquer um desses pontos:</a:t>
            </a:r>
            <a:endParaRPr/>
          </a:p>
        </p:txBody>
      </p:sp>
      <p:sp>
        <p:nvSpPr>
          <p:cNvPr id="692" name="Google Shape;692;p41"/>
          <p:cNvSpPr/>
          <p:nvPr/>
        </p:nvSpPr>
        <p:spPr>
          <a:xfrm>
            <a:off x="673614" y="6753225"/>
            <a:ext cx="356228" cy="35623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1"/>
          <p:cNvSpPr txBox="1"/>
          <p:nvPr/>
        </p:nvSpPr>
        <p:spPr>
          <a:xfrm>
            <a:off x="1215976" y="6873359"/>
            <a:ext cx="3444924"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200" u="sng">
                <a:solidFill>
                  <a:schemeClr val="hlink"/>
                </a:solidFill>
                <a:latin typeface="Arial"/>
                <a:ea typeface="Arial"/>
                <a:cs typeface="Arial"/>
                <a:sym typeface="Arial"/>
                <a:hlinkClick r:id="rId5"/>
              </a:rPr>
              <a:t>Vídeo 8: Ética na Pesquisa Educacional</a:t>
            </a:r>
            <a:endParaRPr b="1" sz="1200" u="sng">
              <a:solidFill>
                <a:srgbClr val="0000FF"/>
              </a:solidFill>
              <a:latin typeface="Arial"/>
              <a:ea typeface="Arial"/>
              <a:cs typeface="Arial"/>
              <a:sym typeface="Arial"/>
            </a:endParaRPr>
          </a:p>
        </p:txBody>
      </p:sp>
      <p:sp>
        <p:nvSpPr>
          <p:cNvPr id="694" name="Google Shape;694;p41"/>
          <p:cNvSpPr/>
          <p:nvPr/>
        </p:nvSpPr>
        <p:spPr>
          <a:xfrm>
            <a:off x="9896989" y="5749806"/>
            <a:ext cx="91440" cy="91440"/>
          </a:xfrm>
          <a:custGeom>
            <a:rect b="b" l="l" r="r" t="t"/>
            <a:pathLst>
              <a:path extrusionOk="0" h="91439" w="91440">
                <a:moveTo>
                  <a:pt x="0" y="0"/>
                </a:moveTo>
                <a:lnTo>
                  <a:pt x="91440" y="0"/>
                </a:lnTo>
                <a:lnTo>
                  <a:pt x="91440" y="91440"/>
                </a:lnTo>
                <a:lnTo>
                  <a:pt x="0" y="9144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41"/>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25</a:t>
            </a:r>
            <a:endParaRPr sz="1000">
              <a:solidFill>
                <a:schemeClr val="dk1"/>
              </a:solidFill>
              <a:latin typeface="Arial"/>
              <a:ea typeface="Arial"/>
              <a:cs typeface="Arial"/>
              <a:sym typeface="Arial"/>
            </a:endParaRPr>
          </a:p>
        </p:txBody>
      </p:sp>
      <p:graphicFrame>
        <p:nvGraphicFramePr>
          <p:cNvPr id="696" name="Google Shape;696;p41"/>
          <p:cNvGraphicFramePr/>
          <p:nvPr/>
        </p:nvGraphicFramePr>
        <p:xfrm>
          <a:off x="598125" y="4848225"/>
          <a:ext cx="3000000" cy="3000000"/>
        </p:xfrm>
        <a:graphic>
          <a:graphicData uri="http://schemas.openxmlformats.org/drawingml/2006/table">
            <a:tbl>
              <a:tblPr bandRow="1" firstRow="1">
                <a:noFill/>
                <a:tableStyleId>{4D852527-1538-4AFD-8FD0-3A692C7E0395}</a:tableStyleId>
              </a:tblPr>
              <a:tblGrid>
                <a:gridCol w="5099675"/>
                <a:gridCol w="4605575"/>
              </a:tblGrid>
              <a:tr h="321450">
                <a:tc>
                  <a:txBody>
                    <a:bodyPr/>
                    <a:lstStyle/>
                    <a:p>
                      <a:pPr indent="0" lvl="0" marL="0" marR="0" rtl="0" algn="l">
                        <a:spcBef>
                          <a:spcPts val="0"/>
                        </a:spcBef>
                        <a:spcAft>
                          <a:spcPts val="0"/>
                        </a:spcAft>
                        <a:buNone/>
                      </a:pPr>
                      <a:r>
                        <a:rPr b="0" lang="en-GB" sz="1100">
                          <a:solidFill>
                            <a:schemeClr val="dk1"/>
                          </a:solidFill>
                          <a:latin typeface="Arial"/>
                          <a:ea typeface="Arial"/>
                          <a:cs typeface="Arial"/>
                          <a:sym typeface="Arial"/>
                        </a:rPr>
                        <a:t>1. As opiniões de outras pessoas (pais, estudantes) devem ser consideradas?</a:t>
                      </a:r>
                      <a:endParaRPr/>
                    </a:p>
                  </a:txBody>
                  <a:tcPr marT="45725" marB="45725" marR="91450" marL="91450">
                    <a:solidFill>
                      <a:srgbClr val="E9F1F5"/>
                    </a:solidFill>
                  </a:tcPr>
                </a:tc>
                <a:tc>
                  <a:txBody>
                    <a:bodyPr/>
                    <a:lstStyle/>
                    <a:p>
                      <a:pPr indent="0" lvl="0" marL="0" marR="0" rtl="0" algn="l">
                        <a:spcBef>
                          <a:spcPts val="0"/>
                        </a:spcBef>
                        <a:spcAft>
                          <a:spcPts val="0"/>
                        </a:spcAft>
                        <a:buNone/>
                      </a:pPr>
                      <a:r>
                        <a:rPr b="0" lang="en-GB" sz="1100">
                          <a:solidFill>
                            <a:schemeClr val="dk1"/>
                          </a:solidFill>
                          <a:latin typeface="Arial"/>
                          <a:ea typeface="Arial"/>
                          <a:cs typeface="Arial"/>
                          <a:sym typeface="Arial"/>
                        </a:rPr>
                        <a:t>6. Algum</a:t>
                      </a:r>
                      <a:r>
                        <a:rPr b="0" lang="en-GB" sz="1100">
                          <a:solidFill>
                            <a:schemeClr val="dk1"/>
                          </a:solidFill>
                          <a:latin typeface="Arial"/>
                          <a:ea typeface="Arial"/>
                          <a:cs typeface="Arial"/>
                          <a:sym typeface="Arial"/>
                        </a:rPr>
                        <a:t> dado negativo ou embaraçoso pode emergir da pesquisa? </a:t>
                      </a:r>
                      <a:endParaRPr b="0" sz="1100">
                        <a:solidFill>
                          <a:schemeClr val="dk1"/>
                        </a:solidFill>
                        <a:latin typeface="Arial"/>
                        <a:ea typeface="Arial"/>
                        <a:cs typeface="Arial"/>
                        <a:sym typeface="Arial"/>
                      </a:endParaRPr>
                    </a:p>
                  </a:txBody>
                  <a:tcPr marT="0" marB="0" marR="68575" marL="68575">
                    <a:solidFill>
                      <a:srgbClr val="E9F1F5"/>
                    </a:solidFill>
                  </a:tcPr>
                </a:tc>
              </a:tr>
              <a:tr h="370850">
                <a:tc>
                  <a:txBody>
                    <a:bodyPr/>
                    <a:lstStyle/>
                    <a:p>
                      <a:pPr indent="0" lvl="0" marL="0" marR="0" rtl="0" algn="l">
                        <a:spcBef>
                          <a:spcPts val="0"/>
                        </a:spcBef>
                        <a:spcAft>
                          <a:spcPts val="0"/>
                        </a:spcAft>
                        <a:buClr>
                          <a:srgbClr val="000000"/>
                        </a:buClr>
                        <a:buSzPts val="1100"/>
                        <a:buFont typeface="Calibri"/>
                        <a:buNone/>
                      </a:pPr>
                      <a:r>
                        <a:rPr lang="en-GB" sz="1100">
                          <a:solidFill>
                            <a:srgbClr val="000000"/>
                          </a:solidFill>
                          <a:latin typeface="Arial"/>
                          <a:ea typeface="Arial"/>
                          <a:cs typeface="Arial"/>
                          <a:sym typeface="Arial"/>
                        </a:rPr>
                        <a:t>2. Quais são os benefícios de sua pesquisa? (por exemplo, para colegas, estudantes)</a:t>
                      </a:r>
                      <a:endParaRPr/>
                    </a:p>
                  </a:txBody>
                  <a:tcPr marT="0" marB="0" marR="68575" marL="68575"/>
                </a:tc>
                <a:tc>
                  <a:txBody>
                    <a:bodyPr/>
                    <a:lstStyle/>
                    <a:p>
                      <a:pPr indent="0" lvl="0" marL="0" marR="0" rtl="0" algn="l">
                        <a:spcBef>
                          <a:spcPts val="0"/>
                        </a:spcBef>
                        <a:spcAft>
                          <a:spcPts val="0"/>
                        </a:spcAft>
                        <a:buNone/>
                      </a:pPr>
                      <a:r>
                        <a:rPr lang="en-GB" sz="1100">
                          <a:latin typeface="Arial"/>
                          <a:ea typeface="Arial"/>
                          <a:cs typeface="Arial"/>
                          <a:sym typeface="Arial"/>
                        </a:rPr>
                        <a:t>7. Como você protegerá seus aprendizes de possíveis danos causados por dados negativos? </a:t>
                      </a:r>
                      <a:endParaRPr/>
                    </a:p>
                  </a:txBody>
                  <a:tcPr marT="0" marB="0" marR="68575" marL="68575"/>
                </a:tc>
              </a:tr>
              <a:tr h="370850">
                <a:tc>
                  <a:txBody>
                    <a:bodyPr/>
                    <a:lstStyle/>
                    <a:p>
                      <a:pPr indent="0" lvl="0" marL="0" marR="0" rtl="0" algn="l">
                        <a:spcBef>
                          <a:spcPts val="0"/>
                        </a:spcBef>
                        <a:spcAft>
                          <a:spcPts val="0"/>
                        </a:spcAft>
                        <a:buClr>
                          <a:srgbClr val="000000"/>
                        </a:buClr>
                        <a:buSzPts val="1100"/>
                        <a:buFont typeface="Calibri"/>
                        <a:buNone/>
                      </a:pPr>
                      <a:r>
                        <a:rPr lang="en-GB" sz="1100">
                          <a:solidFill>
                            <a:srgbClr val="000000"/>
                          </a:solidFill>
                          <a:latin typeface="Arial"/>
                          <a:ea typeface="Arial"/>
                          <a:cs typeface="Arial"/>
                          <a:sym typeface="Arial"/>
                        </a:rPr>
                        <a:t>3. Como você protegerá os dados dos seus participantes? (por exemplo, escritos ou gravados)</a:t>
                      </a:r>
                      <a:endParaRPr/>
                    </a:p>
                  </a:txBody>
                  <a:tcPr marT="0" marB="0" marR="68575" marL="68575">
                    <a:solidFill>
                      <a:srgbClr val="E9F1F5"/>
                    </a:solidFill>
                  </a:tcPr>
                </a:tc>
                <a:tc>
                  <a:txBody>
                    <a:bodyPr/>
                    <a:lstStyle/>
                    <a:p>
                      <a:pPr indent="0" lvl="0" marL="0" marR="0" rtl="0" algn="l">
                        <a:spcBef>
                          <a:spcPts val="0"/>
                        </a:spcBef>
                        <a:spcAft>
                          <a:spcPts val="0"/>
                        </a:spcAft>
                        <a:buNone/>
                      </a:pPr>
                      <a:r>
                        <a:rPr lang="en-GB" sz="1100">
                          <a:latin typeface="Arial"/>
                          <a:ea typeface="Arial"/>
                          <a:cs typeface="Arial"/>
                          <a:sym typeface="Arial"/>
                        </a:rPr>
                        <a:t>8. Você precisa de formulários de consentimento assinados pelos estudantes ou pelos pais deles?</a:t>
                      </a:r>
                      <a:endParaRPr/>
                    </a:p>
                  </a:txBody>
                  <a:tcPr marT="0" marB="0" marR="68575" marL="68575">
                    <a:solidFill>
                      <a:srgbClr val="E9F1F5"/>
                    </a:solidFill>
                  </a:tcPr>
                </a:tc>
              </a:tr>
              <a:tr h="370850">
                <a:tc>
                  <a:txBody>
                    <a:bodyPr/>
                    <a:lstStyle/>
                    <a:p>
                      <a:pPr indent="0" lvl="0" marL="0" marR="0" rtl="0" algn="l">
                        <a:spcBef>
                          <a:spcPts val="0"/>
                        </a:spcBef>
                        <a:spcAft>
                          <a:spcPts val="0"/>
                        </a:spcAft>
                        <a:buClr>
                          <a:srgbClr val="000000"/>
                        </a:buClr>
                        <a:buSzPts val="1100"/>
                        <a:buFont typeface="Calibri"/>
                        <a:buNone/>
                      </a:pPr>
                      <a:r>
                        <a:rPr lang="en-GB" sz="1100">
                          <a:solidFill>
                            <a:srgbClr val="000000"/>
                          </a:solidFill>
                          <a:latin typeface="Arial"/>
                          <a:ea typeface="Arial"/>
                          <a:cs typeface="Arial"/>
                          <a:sym typeface="Arial"/>
                        </a:rPr>
                        <a:t>4. Como você explicará a investigação aos seus estudantes e às outras pessoas na instituição?</a:t>
                      </a:r>
                      <a:endParaRPr/>
                    </a:p>
                  </a:txBody>
                  <a:tcPr marT="0" marB="0" marR="68575" marL="68575"/>
                </a:tc>
                <a:tc>
                  <a:txBody>
                    <a:bodyPr/>
                    <a:lstStyle/>
                    <a:p>
                      <a:pPr indent="0" lvl="0" marL="0" marR="0" rtl="0" algn="l">
                        <a:spcBef>
                          <a:spcPts val="0"/>
                        </a:spcBef>
                        <a:spcAft>
                          <a:spcPts val="0"/>
                        </a:spcAft>
                        <a:buNone/>
                      </a:pPr>
                      <a:r>
                        <a:rPr lang="en-GB" sz="1100">
                          <a:latin typeface="Arial"/>
                          <a:ea typeface="Arial"/>
                          <a:cs typeface="Arial"/>
                          <a:sym typeface="Arial"/>
                        </a:rPr>
                        <a:t>9. Como você protegerá a privacidade das outras pessoas envolvidas na investigação?</a:t>
                      </a:r>
                      <a:endParaRPr/>
                    </a:p>
                  </a:txBody>
                  <a:tcPr marT="0" marB="0" marR="68575" marL="68575"/>
                </a:tc>
              </a:tr>
              <a:tr h="264100">
                <a:tc>
                  <a:txBody>
                    <a:bodyPr/>
                    <a:lstStyle/>
                    <a:p>
                      <a:pPr indent="0" lvl="0" marL="0" marR="0" rtl="0" algn="l">
                        <a:spcBef>
                          <a:spcPts val="0"/>
                        </a:spcBef>
                        <a:spcAft>
                          <a:spcPts val="0"/>
                        </a:spcAft>
                        <a:buClr>
                          <a:srgbClr val="000000"/>
                        </a:buClr>
                        <a:buSzPts val="1100"/>
                        <a:buFont typeface="Calibri"/>
                        <a:buNone/>
                      </a:pPr>
                      <a:r>
                        <a:rPr lang="en-GB" sz="1100">
                          <a:solidFill>
                            <a:srgbClr val="000000"/>
                          </a:solidFill>
                          <a:latin typeface="Arial"/>
                          <a:ea typeface="Arial"/>
                          <a:cs typeface="Arial"/>
                          <a:sym typeface="Arial"/>
                        </a:rPr>
                        <a:t>5. Ao compartilhar os resultados, como você pode garantir anonimato e confidencialidade?</a:t>
                      </a:r>
                      <a:endParaRPr/>
                    </a:p>
                  </a:txBody>
                  <a:tcPr marT="0" marB="0" marR="68575" marL="68575"/>
                </a:tc>
                <a:tc>
                  <a:txBody>
                    <a:bodyPr/>
                    <a:lstStyle/>
                    <a:p>
                      <a:pPr indent="0" lvl="0" marL="0" marR="0" rtl="0" algn="l">
                        <a:spcBef>
                          <a:spcPts val="0"/>
                        </a:spcBef>
                        <a:spcAft>
                          <a:spcPts val="0"/>
                        </a:spcAft>
                        <a:buNone/>
                      </a:pPr>
                      <a:r>
                        <a:rPr lang="en-GB" sz="1100">
                          <a:latin typeface="Arial"/>
                          <a:ea typeface="Arial"/>
                          <a:cs typeface="Arial"/>
                          <a:sym typeface="Arial"/>
                        </a:rPr>
                        <a:t>10. É necessário dar crédito aos colegas por algum dos seus dados?</a:t>
                      </a:r>
                      <a:endParaRPr/>
                    </a:p>
                  </a:txBody>
                  <a:tcPr marT="0" marB="0" marR="68575" marL="6857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1" name="Shape 701"/>
        <p:cNvGrpSpPr/>
        <p:nvPr/>
      </p:nvGrpSpPr>
      <p:grpSpPr>
        <a:xfrm>
          <a:off x="0" y="0"/>
          <a:ext cx="0" cy="0"/>
          <a:chOff x="0" y="0"/>
          <a:chExt cx="0" cy="0"/>
        </a:xfrm>
      </p:grpSpPr>
      <p:sp>
        <p:nvSpPr>
          <p:cNvPr id="702" name="Google Shape;702;p42"/>
          <p:cNvSpPr txBox="1"/>
          <p:nvPr/>
        </p:nvSpPr>
        <p:spPr>
          <a:xfrm>
            <a:off x="4051300" y="944404"/>
            <a:ext cx="3124200"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Sobre codificação e avaliação</a:t>
            </a:r>
            <a:endParaRPr b="1" sz="1600">
              <a:solidFill>
                <a:schemeClr val="dk1"/>
              </a:solidFill>
              <a:latin typeface="Arial"/>
              <a:ea typeface="Arial"/>
              <a:cs typeface="Arial"/>
              <a:sym typeface="Arial"/>
            </a:endParaRPr>
          </a:p>
        </p:txBody>
      </p:sp>
      <p:sp>
        <p:nvSpPr>
          <p:cNvPr id="703" name="Google Shape;703;p42"/>
          <p:cNvSpPr txBox="1"/>
          <p:nvPr/>
        </p:nvSpPr>
        <p:spPr>
          <a:xfrm>
            <a:off x="659130" y="610903"/>
            <a:ext cx="3087370" cy="854593"/>
          </a:xfrm>
          <a:prstGeom prst="rect">
            <a:avLst/>
          </a:prstGeom>
          <a:solidFill>
            <a:srgbClr val="D9F1F6"/>
          </a:solidFill>
          <a:ln>
            <a:noFill/>
          </a:ln>
        </p:spPr>
        <p:txBody>
          <a:bodyPr anchorCtr="0" anchor="t" bIns="0" lIns="0" spcFirstLastPara="1" rIns="0" wrap="square" tIns="6975">
            <a:spAutoFit/>
          </a:bodyPr>
          <a:lstStyle/>
          <a:p>
            <a:pPr indent="0" lvl="0" marL="26035" marR="189230" rtl="0" algn="l">
              <a:lnSpc>
                <a:spcPct val="102000"/>
              </a:lnSpc>
              <a:spcBef>
                <a:spcPts val="0"/>
              </a:spcBef>
              <a:spcAft>
                <a:spcPts val="0"/>
              </a:spcAft>
              <a:buNone/>
            </a:pPr>
            <a:r>
              <a:rPr b="1" lang="en-GB" sz="1800">
                <a:solidFill>
                  <a:srgbClr val="1A616F"/>
                </a:solidFill>
                <a:latin typeface="Arial"/>
                <a:ea typeface="Arial"/>
                <a:cs typeface="Arial"/>
                <a:sym typeface="Arial"/>
              </a:rPr>
              <a:t>Parte h. Analisando o Diálogo em Sala de Aula: Observação Sistemática</a:t>
            </a:r>
            <a:endParaRPr/>
          </a:p>
        </p:txBody>
      </p:sp>
      <p:sp>
        <p:nvSpPr>
          <p:cNvPr id="704" name="Google Shape;704;p42"/>
          <p:cNvSpPr txBox="1"/>
          <p:nvPr/>
        </p:nvSpPr>
        <p:spPr>
          <a:xfrm>
            <a:off x="659130" y="1958342"/>
            <a:ext cx="4631690" cy="390619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820" marR="94615" rtl="0" algn="just">
              <a:lnSpc>
                <a:spcPct val="121000"/>
              </a:lnSpc>
              <a:spcBef>
                <a:spcPts val="0"/>
              </a:spcBef>
              <a:spcAft>
                <a:spcPts val="0"/>
              </a:spcAft>
              <a:buNone/>
            </a:pPr>
            <a:r>
              <a:rPr lang="en-GB" sz="1200">
                <a:solidFill>
                  <a:schemeClr val="dk1"/>
                </a:solidFill>
                <a:latin typeface="Arimo"/>
                <a:ea typeface="Arimo"/>
                <a:cs typeface="Arimo"/>
                <a:sym typeface="Arimo"/>
              </a:rPr>
              <a:t>Quando você planeja sua investigação, é necessário pensar em como você realizará a pesquisa em seu ambiente para poder responder à sua pergunta de pesquisa. Considere quanto tempo de observação você pretende dedicar e quando; quão viável é repetir suas observações ao longo do tempo para analisar as mudanças? Esta seção oferece uma introdução à codificação em ambientes educacionais, com mais informações e modelos de codificação nas Seções 1 e 2 para auxiliá-lo</a:t>
            </a:r>
            <a:endParaRPr/>
          </a:p>
          <a:p>
            <a:pPr indent="0" lvl="0" marL="83820" marR="94615" rtl="0" algn="just">
              <a:lnSpc>
                <a:spcPct val="121000"/>
              </a:lnSpc>
              <a:spcBef>
                <a:spcPts val="580"/>
              </a:spcBef>
              <a:spcAft>
                <a:spcPts val="0"/>
              </a:spcAft>
              <a:buNone/>
            </a:pPr>
            <a:r>
              <a:t/>
            </a:r>
            <a:endParaRPr sz="1200">
              <a:solidFill>
                <a:schemeClr val="dk1"/>
              </a:solidFill>
              <a:latin typeface="Arimo"/>
              <a:ea typeface="Arimo"/>
              <a:cs typeface="Arimo"/>
              <a:sym typeface="Arimo"/>
            </a:endParaRPr>
          </a:p>
          <a:p>
            <a:pPr indent="0" lvl="0" marL="83820" marR="94615" rtl="0" algn="just">
              <a:lnSpc>
                <a:spcPct val="121000"/>
              </a:lnSpc>
              <a:spcBef>
                <a:spcPts val="580"/>
              </a:spcBef>
              <a:spcAft>
                <a:spcPts val="0"/>
              </a:spcAft>
              <a:buNone/>
            </a:pPr>
            <a:r>
              <a:rPr lang="en-GB" sz="1200">
                <a:solidFill>
                  <a:schemeClr val="dk1"/>
                </a:solidFill>
                <a:latin typeface="Arimo"/>
                <a:ea typeface="Arimo"/>
                <a:cs typeface="Arimo"/>
                <a:sym typeface="Arimo"/>
              </a:rPr>
              <a:t>Existem diversos guias em vídeo do T-SEDA que podem fornecer orientações úteis quando você começa a pensar sobre o planejamento e os métodos. Este vídeo oferecerá uma visão geral de como realizar a codificação e os aspectos positivos e negativos de diferentes tipos de codificação:</a:t>
            </a:r>
            <a:endParaRPr/>
          </a:p>
          <a:p>
            <a:pPr indent="0" lvl="0" marL="0" marR="0" rtl="0" algn="l">
              <a:lnSpc>
                <a:spcPct val="100000"/>
              </a:lnSpc>
              <a:spcBef>
                <a:spcPts val="15"/>
              </a:spcBef>
              <a:spcAft>
                <a:spcPts val="0"/>
              </a:spcAft>
              <a:buNone/>
            </a:pPr>
            <a:r>
              <a:t/>
            </a:r>
            <a:endParaRPr sz="1400">
              <a:solidFill>
                <a:schemeClr val="dk1"/>
              </a:solidFill>
              <a:latin typeface="Times New Roman"/>
              <a:ea typeface="Times New Roman"/>
              <a:cs typeface="Times New Roman"/>
              <a:sym typeface="Times New Roman"/>
            </a:endParaRPr>
          </a:p>
          <a:p>
            <a:pPr indent="0" lvl="0" marL="635000" marR="0" rtl="0" algn="l">
              <a:lnSpc>
                <a:spcPct val="100000"/>
              </a:lnSpc>
              <a:spcBef>
                <a:spcPts val="0"/>
              </a:spcBef>
              <a:spcAft>
                <a:spcPts val="0"/>
              </a:spcAft>
              <a:buNone/>
            </a:pPr>
            <a:r>
              <a:rPr b="1" lang="en-GB" sz="1200" u="sng">
                <a:solidFill>
                  <a:schemeClr val="hlink"/>
                </a:solidFill>
                <a:latin typeface="Arial"/>
                <a:ea typeface="Arial"/>
                <a:cs typeface="Arial"/>
                <a:sym typeface="Arial"/>
                <a:hlinkClick r:id="rId3"/>
              </a:rPr>
              <a:t>Vídeo 12: Gravando o Diálogo e Codificando em Sua Sala de Aula</a:t>
            </a:r>
            <a:endParaRPr b="1" sz="1200" u="sng">
              <a:solidFill>
                <a:srgbClr val="0000FF"/>
              </a:solidFill>
              <a:latin typeface="Arial"/>
              <a:ea typeface="Arial"/>
              <a:cs typeface="Arial"/>
              <a:sym typeface="Arial"/>
            </a:endParaRPr>
          </a:p>
        </p:txBody>
      </p:sp>
      <p:sp>
        <p:nvSpPr>
          <p:cNvPr id="705" name="Google Shape;705;p42"/>
          <p:cNvSpPr/>
          <p:nvPr/>
        </p:nvSpPr>
        <p:spPr>
          <a:xfrm>
            <a:off x="774700" y="5392113"/>
            <a:ext cx="472433" cy="4724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42"/>
          <p:cNvSpPr/>
          <p:nvPr/>
        </p:nvSpPr>
        <p:spPr>
          <a:xfrm>
            <a:off x="5575300" y="1965326"/>
            <a:ext cx="4811394" cy="5209702"/>
          </a:xfrm>
          <a:custGeom>
            <a:rect b="b" l="l" r="r" t="t"/>
            <a:pathLst>
              <a:path extrusionOk="0" h="5387975" w="4692650">
                <a:moveTo>
                  <a:pt x="0" y="0"/>
                </a:moveTo>
                <a:lnTo>
                  <a:pt x="4692541" y="0"/>
                </a:lnTo>
                <a:lnTo>
                  <a:pt x="4692541" y="5387512"/>
                </a:lnTo>
                <a:lnTo>
                  <a:pt x="0" y="538751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42"/>
          <p:cNvSpPr txBox="1"/>
          <p:nvPr/>
        </p:nvSpPr>
        <p:spPr>
          <a:xfrm>
            <a:off x="5603922" y="2057280"/>
            <a:ext cx="4631689" cy="5132174"/>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GB" sz="1150">
                <a:solidFill>
                  <a:schemeClr val="dk1"/>
                </a:solidFill>
                <a:latin typeface="Arial"/>
                <a:ea typeface="Arial"/>
                <a:cs typeface="Arial"/>
                <a:sym typeface="Arial"/>
              </a:rPr>
              <a:t>O que é Codificação?</a:t>
            </a:r>
            <a:endParaRPr/>
          </a:p>
          <a:p>
            <a:pPr indent="0" lvl="0" marL="12700" marR="0" rtl="0" algn="just">
              <a:lnSpc>
                <a:spcPct val="100000"/>
              </a:lnSpc>
              <a:spcBef>
                <a:spcPts val="600"/>
              </a:spcBef>
              <a:spcAft>
                <a:spcPts val="0"/>
              </a:spcAft>
              <a:buNone/>
            </a:pPr>
            <a:r>
              <a:rPr lang="en-GB" sz="1200">
                <a:solidFill>
                  <a:schemeClr val="dk1"/>
                </a:solidFill>
                <a:latin typeface="Arial"/>
                <a:ea typeface="Arial"/>
                <a:cs typeface="Arial"/>
                <a:sym typeface="Arial"/>
              </a:rPr>
              <a:t>Codificação significa dividir o diálogo em sala de aula em partes e </a:t>
            </a:r>
            <a:r>
              <a:rPr lang="en-GB" sz="1200">
                <a:solidFill>
                  <a:schemeClr val="dk1"/>
                </a:solidFill>
                <a:latin typeface="Arimo"/>
                <a:ea typeface="Arimo"/>
                <a:cs typeface="Arimo"/>
                <a:sym typeface="Arimo"/>
              </a:rPr>
              <a:t>colocar cada parte sistematicamente em uma categoria. Isso é frequentemente feito por 'turno' (Pessoa A... Pessoa B... etc).</a:t>
            </a:r>
            <a:endParaRPr/>
          </a:p>
          <a:p>
            <a:pPr indent="0" lvl="0" marL="12700" marR="0" rtl="0" algn="just">
              <a:lnSpc>
                <a:spcPct val="100000"/>
              </a:lnSpc>
              <a:spcBef>
                <a:spcPts val="600"/>
              </a:spcBef>
              <a:spcAft>
                <a:spcPts val="0"/>
              </a:spcAft>
              <a:buNone/>
            </a:pPr>
            <a:r>
              <a:t/>
            </a:r>
            <a:endParaRPr b="1" sz="115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b="1" lang="en-GB" sz="1150">
                <a:solidFill>
                  <a:schemeClr val="dk1"/>
                </a:solidFill>
                <a:latin typeface="Arial"/>
                <a:ea typeface="Arial"/>
                <a:cs typeface="Arial"/>
                <a:sym typeface="Arial"/>
              </a:rPr>
              <a:t>Por que a Codificação é Importante?</a:t>
            </a:r>
            <a:endParaRPr/>
          </a:p>
          <a:p>
            <a:pPr indent="0" lvl="0" marL="12700" marR="0" rtl="0" algn="just">
              <a:spcBef>
                <a:spcPts val="600"/>
              </a:spcBef>
              <a:spcAft>
                <a:spcPts val="0"/>
              </a:spcAft>
              <a:buNone/>
            </a:pPr>
            <a:r>
              <a:rPr lang="en-GB" sz="1200">
                <a:solidFill>
                  <a:schemeClr val="dk1"/>
                </a:solidFill>
                <a:latin typeface="Arial"/>
                <a:ea typeface="Arial"/>
                <a:cs typeface="Arial"/>
                <a:sym typeface="Arial"/>
              </a:rPr>
              <a:t>É fácil perder o diálogo em uma sala de aula movimentada ou assumir que está acontecendo quando pode não ser o caso. A codificação é uma forma de focar em tipos específicos de diálogo e registrá-los de forma organizada. Isso permite revisar o diálogo e identificar padrões ou oportunidades perdidas para questionar os estudantes. Também ajuda a notar mudanças ao longo do tempo.</a:t>
            </a:r>
            <a:endParaRPr/>
          </a:p>
          <a:p>
            <a:pPr indent="0" lvl="0" marL="12700" marR="0" rtl="0" algn="just">
              <a:lnSpc>
                <a:spcPct val="100000"/>
              </a:lnSpc>
              <a:spcBef>
                <a:spcPts val="0"/>
              </a:spcBef>
              <a:spcAft>
                <a:spcPts val="0"/>
              </a:spcAft>
              <a:buNone/>
            </a:pPr>
            <a:r>
              <a:t/>
            </a:r>
            <a:endParaRPr b="1" sz="115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b="1" lang="en-GB" sz="1150">
                <a:solidFill>
                  <a:schemeClr val="dk1"/>
                </a:solidFill>
                <a:latin typeface="Arial"/>
                <a:ea typeface="Arial"/>
                <a:cs typeface="Arial"/>
                <a:sym typeface="Arial"/>
              </a:rPr>
              <a:t>Como Faço a Codificação?</a:t>
            </a:r>
            <a:endParaRPr/>
          </a:p>
          <a:p>
            <a:pPr indent="0" lvl="0" marL="12700" marR="0" rtl="0" algn="just">
              <a:lnSpc>
                <a:spcPct val="100000"/>
              </a:lnSpc>
              <a:spcBef>
                <a:spcPts val="600"/>
              </a:spcBef>
              <a:spcAft>
                <a:spcPts val="0"/>
              </a:spcAft>
              <a:buNone/>
            </a:pPr>
            <a:r>
              <a:rPr lang="en-GB" sz="1200">
                <a:solidFill>
                  <a:schemeClr val="dk1"/>
                </a:solidFill>
                <a:latin typeface="Arial"/>
                <a:ea typeface="Arial"/>
                <a:cs typeface="Arial"/>
                <a:sym typeface="Arial"/>
              </a:rPr>
              <a:t>O kit de ferramentas T-SEDA oferece vários recursos para apoiar sua codificação: há mais informações sobre isso na página seguinte.</a:t>
            </a:r>
            <a:endParaRPr/>
          </a:p>
          <a:p>
            <a:pPr indent="0" lvl="0" marL="12700" marR="0" rtl="0" algn="just">
              <a:lnSpc>
                <a:spcPct val="100000"/>
              </a:lnSpc>
              <a:spcBef>
                <a:spcPts val="0"/>
              </a:spcBef>
              <a:spcAft>
                <a:spcPts val="0"/>
              </a:spcAft>
              <a:buNone/>
            </a:pPr>
            <a:r>
              <a:t/>
            </a:r>
            <a:endParaRPr b="1" sz="115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b="1" lang="en-GB" sz="1150">
                <a:solidFill>
                  <a:schemeClr val="dk1"/>
                </a:solidFill>
                <a:latin typeface="Arial"/>
                <a:ea typeface="Arial"/>
                <a:cs typeface="Arial"/>
                <a:sym typeface="Arial"/>
              </a:rPr>
              <a:t>O que é Avaliação (Rating)?</a:t>
            </a:r>
            <a:endParaRPr/>
          </a:p>
          <a:p>
            <a:pPr indent="0" lvl="0" marL="12700" marR="0" rtl="0" algn="just">
              <a:spcBef>
                <a:spcPts val="600"/>
              </a:spcBef>
              <a:spcAft>
                <a:spcPts val="0"/>
              </a:spcAft>
              <a:buNone/>
            </a:pPr>
            <a:r>
              <a:rPr lang="en-GB" sz="1200">
                <a:solidFill>
                  <a:schemeClr val="dk1"/>
                </a:solidFill>
                <a:latin typeface="Arial"/>
                <a:ea typeface="Arial"/>
                <a:cs typeface="Arial"/>
                <a:sym typeface="Arial"/>
              </a:rPr>
              <a:t>Além de codificar o diálogo, você pode querer avaliar a participação dos estudantes. Por exemplo, você poderia avaliar os estudantes que participaram muito como '1', os que participaram menos como '2' e aqueles que não participaram muito como '3'. Existem também recursos para ajudá-lo a avaliar aspectos da sala de aula (consulte os modelos 2C e 2D para trabalho em grupo e 2E e 2F para participação em toda a classe).</a:t>
            </a:r>
            <a:endParaRPr/>
          </a:p>
        </p:txBody>
      </p:sp>
      <p:sp>
        <p:nvSpPr>
          <p:cNvPr id="708" name="Google Shape;708;p42"/>
          <p:cNvSpPr/>
          <p:nvPr/>
        </p:nvSpPr>
        <p:spPr>
          <a:xfrm>
            <a:off x="7783715" y="512325"/>
            <a:ext cx="2717794" cy="116077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42"/>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26</a:t>
            </a:r>
            <a:endParaRPr sz="1000">
              <a:solidFill>
                <a:schemeClr val="dk1"/>
              </a:solidFill>
              <a:latin typeface="Arial"/>
              <a:ea typeface="Arial"/>
              <a:cs typeface="Arial"/>
              <a:sym typeface="Arial"/>
            </a:endParaRPr>
          </a:p>
        </p:txBody>
      </p:sp>
      <p:sp>
        <p:nvSpPr>
          <p:cNvPr id="710" name="Google Shape;710;p42"/>
          <p:cNvSpPr txBox="1"/>
          <p:nvPr/>
        </p:nvSpPr>
        <p:spPr>
          <a:xfrm>
            <a:off x="8634094" y="677215"/>
            <a:ext cx="1752600" cy="830997"/>
          </a:xfrm>
          <a:prstGeom prst="rect">
            <a:avLst/>
          </a:prstGeom>
          <a:solidFill>
            <a:srgbClr val="FFD24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Arial"/>
                <a:ea typeface="Arial"/>
                <a:cs typeface="Arial"/>
                <a:sym typeface="Arial"/>
              </a:rPr>
              <a:t>Planos e métodos de investigação</a:t>
            </a:r>
            <a:endParaRPr b="1" sz="1600">
              <a:solidFill>
                <a:schemeClr val="lt1"/>
              </a:solidFill>
              <a:latin typeface="Arial"/>
              <a:ea typeface="Arial"/>
              <a:cs typeface="Arial"/>
              <a:sym typeface="Arial"/>
            </a:endParaRPr>
          </a:p>
        </p:txBody>
      </p:sp>
      <p:sp>
        <p:nvSpPr>
          <p:cNvPr id="711" name="Google Shape;711;p42"/>
          <p:cNvSpPr txBox="1"/>
          <p:nvPr/>
        </p:nvSpPr>
        <p:spPr>
          <a:xfrm>
            <a:off x="7937500" y="1692028"/>
            <a:ext cx="2286000"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en-GB" sz="1200">
                <a:solidFill>
                  <a:schemeClr val="dk1"/>
                </a:solidFill>
                <a:latin typeface="Arial"/>
                <a:ea typeface="Arial"/>
                <a:cs typeface="Arial"/>
                <a:sym typeface="Arial"/>
              </a:rPr>
              <a:t>Secção do ciclo de investigação</a:t>
            </a:r>
            <a:endParaRPr sz="12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6" name="Shape 716"/>
        <p:cNvGrpSpPr/>
        <p:nvPr/>
      </p:nvGrpSpPr>
      <p:grpSpPr>
        <a:xfrm>
          <a:off x="0" y="0"/>
          <a:ext cx="0" cy="0"/>
          <a:chOff x="0" y="0"/>
          <a:chExt cx="0" cy="0"/>
        </a:xfrm>
      </p:grpSpPr>
      <p:sp>
        <p:nvSpPr>
          <p:cNvPr id="717" name="Google Shape;717;p43"/>
          <p:cNvSpPr txBox="1"/>
          <p:nvPr/>
        </p:nvSpPr>
        <p:spPr>
          <a:xfrm>
            <a:off x="3293141" y="739528"/>
            <a:ext cx="4568159"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Sobre codificação: planejando sua pesquisa</a:t>
            </a:r>
            <a:endParaRPr b="1" sz="1600">
              <a:solidFill>
                <a:schemeClr val="dk1"/>
              </a:solidFill>
              <a:latin typeface="Arial"/>
              <a:ea typeface="Arial"/>
              <a:cs typeface="Arial"/>
              <a:sym typeface="Arial"/>
            </a:endParaRPr>
          </a:p>
        </p:txBody>
      </p:sp>
      <p:sp>
        <p:nvSpPr>
          <p:cNvPr id="718" name="Google Shape;718;p43"/>
          <p:cNvSpPr txBox="1"/>
          <p:nvPr/>
        </p:nvSpPr>
        <p:spPr>
          <a:xfrm>
            <a:off x="5694045" y="1564640"/>
            <a:ext cx="4705985" cy="4453255"/>
          </a:xfrm>
          <a:prstGeom prst="rect">
            <a:avLst/>
          </a:prstGeom>
          <a:solidFill>
            <a:srgbClr val="D9F1F6"/>
          </a:solidFill>
          <a:ln>
            <a:noFill/>
          </a:ln>
        </p:spPr>
        <p:txBody>
          <a:bodyPr anchorCtr="0" anchor="t" bIns="0" lIns="0" spcFirstLastPara="1" rIns="0" wrap="square" tIns="38100">
            <a:noAutofit/>
          </a:bodyPr>
          <a:lstStyle/>
          <a:p>
            <a:pPr indent="0" lvl="0" marL="78740" marR="294640" rtl="0" algn="l">
              <a:lnSpc>
                <a:spcPct val="120000"/>
              </a:lnSpc>
              <a:spcBef>
                <a:spcPts val="0"/>
              </a:spcBef>
              <a:spcAft>
                <a:spcPts val="0"/>
              </a:spcAft>
              <a:buNone/>
            </a:pPr>
            <a:r>
              <a:rPr b="1" lang="en-GB" sz="1200">
                <a:solidFill>
                  <a:schemeClr val="dk1"/>
                </a:solidFill>
                <a:latin typeface="Arial"/>
                <a:ea typeface="Arial"/>
                <a:cs typeface="Arial"/>
                <a:sym typeface="Arial"/>
              </a:rPr>
              <a:t>Ponto de Reflexão</a:t>
            </a:r>
            <a:r>
              <a:rPr lang="en-GB" sz="1200">
                <a:solidFill>
                  <a:schemeClr val="dk1"/>
                </a:solidFill>
                <a:latin typeface="Arial"/>
                <a:ea typeface="Arial"/>
                <a:cs typeface="Arial"/>
                <a:sym typeface="Arial"/>
              </a:rPr>
              <a:t>: Codificar pode parecer complicado se você é novo nesse processo. Aqui estão algumas dicas para ajudá-lo a planejar sua codificação para sua pesquisa:</a:t>
            </a:r>
            <a:endParaRPr/>
          </a:p>
          <a:p>
            <a:pPr indent="-171450" lvl="0" marL="250190" marR="294640" rtl="0" algn="l">
              <a:lnSpc>
                <a:spcPct val="120000"/>
              </a:lnSpc>
              <a:spcBef>
                <a:spcPts val="300"/>
              </a:spcBef>
              <a:spcAft>
                <a:spcPts val="0"/>
              </a:spcAft>
              <a:buClr>
                <a:schemeClr val="dk1"/>
              </a:buClr>
              <a:buSzPts val="1200"/>
              <a:buFont typeface="Arial"/>
              <a:buChar char="•"/>
            </a:pPr>
            <a:r>
              <a:rPr lang="en-GB" sz="1200">
                <a:solidFill>
                  <a:schemeClr val="dk1"/>
                </a:solidFill>
                <a:latin typeface="Arial"/>
                <a:ea typeface="Arial"/>
                <a:cs typeface="Arial"/>
                <a:sym typeface="Arial"/>
              </a:rPr>
              <a:t>Decida sobre um ou dois códigos de diálogo para analisar em uma única pesquisa, assim você não estará tentando focar em muitas coisas na sala de aula.</a:t>
            </a:r>
            <a:endParaRPr/>
          </a:p>
          <a:p>
            <a:pPr indent="-171450" lvl="0" marL="250190" marR="294640" rtl="0" algn="l">
              <a:lnSpc>
                <a:spcPct val="120000"/>
              </a:lnSpc>
              <a:spcBef>
                <a:spcPts val="300"/>
              </a:spcBef>
              <a:spcAft>
                <a:spcPts val="0"/>
              </a:spcAft>
              <a:buClr>
                <a:schemeClr val="dk1"/>
              </a:buClr>
              <a:buSzPts val="1200"/>
              <a:buFont typeface="Arial"/>
              <a:buChar char="•"/>
            </a:pPr>
            <a:r>
              <a:rPr lang="en-GB" sz="1200">
                <a:solidFill>
                  <a:schemeClr val="dk1"/>
                </a:solidFill>
                <a:latin typeface="Arial"/>
                <a:ea typeface="Arial"/>
                <a:cs typeface="Arial"/>
                <a:sym typeface="Arial"/>
              </a:rPr>
              <a:t>Dê uma olhada nos modelos na Seção 2. Pense em como você poderia usá-los em sua sala de aula para registrar o diálogo.</a:t>
            </a:r>
            <a:endParaRPr/>
          </a:p>
          <a:p>
            <a:pPr indent="-171450" lvl="0" marL="250190" marR="139700" rtl="0" algn="just">
              <a:lnSpc>
                <a:spcPct val="122000"/>
              </a:lnSpc>
              <a:spcBef>
                <a:spcPts val="570"/>
              </a:spcBef>
              <a:spcAft>
                <a:spcPts val="0"/>
              </a:spcAft>
              <a:buClr>
                <a:schemeClr val="dk1"/>
              </a:buClr>
              <a:buSzPts val="1200"/>
              <a:buFont typeface="Arial"/>
              <a:buChar char="•"/>
            </a:pPr>
            <a:r>
              <a:rPr lang="en-GB" sz="1200">
                <a:solidFill>
                  <a:schemeClr val="dk1"/>
                </a:solidFill>
                <a:latin typeface="Arial"/>
                <a:ea typeface="Arial"/>
                <a:cs typeface="Arial"/>
                <a:sym typeface="Arial"/>
              </a:rPr>
              <a:t>Considere a forma como você registrará o diálogo e o que isso envolve. Você precisará de equipamento de gravação? Existem outros adultos em seu ambiente para ajudar enquanto você está codificando pessoalmente (codificação ao vivo)?</a:t>
            </a:r>
            <a:endParaRPr/>
          </a:p>
          <a:p>
            <a:pPr indent="0" lvl="0" marL="78740" marR="139700" rtl="0" algn="just">
              <a:lnSpc>
                <a:spcPct val="122000"/>
              </a:lnSpc>
              <a:spcBef>
                <a:spcPts val="570"/>
              </a:spcBef>
              <a:spcAft>
                <a:spcPts val="0"/>
              </a:spcAft>
              <a:buNone/>
            </a:pPr>
            <a:r>
              <a:rPr lang="en-GB" sz="1200">
                <a:solidFill>
                  <a:schemeClr val="dk1"/>
                </a:solidFill>
                <a:latin typeface="Arial"/>
                <a:ea typeface="Arial"/>
                <a:cs typeface="Arial"/>
                <a:sym typeface="Arial"/>
              </a:rPr>
              <a:t>Usando as Seções 1 e 2 e os guias em vídeo para ajudar, anote algumas de suas ideias para essas perguntas. Essas notas ajudarão você a decidir sobre um plano para sua pesquisa.</a:t>
            </a:r>
            <a:endParaRPr/>
          </a:p>
        </p:txBody>
      </p:sp>
      <p:sp>
        <p:nvSpPr>
          <p:cNvPr id="719" name="Google Shape;719;p43"/>
          <p:cNvSpPr txBox="1"/>
          <p:nvPr/>
        </p:nvSpPr>
        <p:spPr>
          <a:xfrm>
            <a:off x="657859" y="1578609"/>
            <a:ext cx="4677410" cy="290576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1915" marR="97155" rtl="0" algn="just">
              <a:lnSpc>
                <a:spcPct val="121000"/>
              </a:lnSpc>
              <a:spcBef>
                <a:spcPts val="0"/>
              </a:spcBef>
              <a:spcAft>
                <a:spcPts val="0"/>
              </a:spcAft>
              <a:buNone/>
            </a:pPr>
            <a:r>
              <a:rPr lang="en-GB" sz="1200">
                <a:solidFill>
                  <a:schemeClr val="dk1"/>
                </a:solidFill>
                <a:latin typeface="Arimo"/>
                <a:ea typeface="Arimo"/>
                <a:cs typeface="Arimo"/>
                <a:sym typeface="Arimo"/>
              </a:rPr>
              <a:t>Uma dica importante para a codificação durante sua pesquisa é praticar antes. Os vídeos T-SEDA sobre codificação têm atividades para que você possa praticar codificar alguns diálogos gravados.</a:t>
            </a:r>
            <a:endParaRPr/>
          </a:p>
          <a:p>
            <a:pPr indent="0" lvl="0" marL="0" marR="0" rtl="0" algn="l">
              <a:lnSpc>
                <a:spcPct val="100000"/>
              </a:lnSpc>
              <a:spcBef>
                <a:spcPts val="50"/>
              </a:spcBef>
              <a:spcAft>
                <a:spcPts val="0"/>
              </a:spcAft>
              <a:buNone/>
            </a:pPr>
            <a:r>
              <a:t/>
            </a:r>
            <a:endParaRPr sz="1100">
              <a:solidFill>
                <a:schemeClr val="dk1"/>
              </a:solidFill>
              <a:latin typeface="Times New Roman"/>
              <a:ea typeface="Times New Roman"/>
              <a:cs typeface="Times New Roman"/>
              <a:sym typeface="Times New Roman"/>
            </a:endParaRPr>
          </a:p>
          <a:p>
            <a:pPr indent="0" lvl="0" marL="539115" marR="347345" rtl="0" algn="l">
              <a:lnSpc>
                <a:spcPct val="122000"/>
              </a:lnSpc>
              <a:spcBef>
                <a:spcPts val="0"/>
              </a:spcBef>
              <a:spcAft>
                <a:spcPts val="0"/>
              </a:spcAft>
              <a:buNone/>
            </a:pPr>
            <a:r>
              <a:rPr b="1" lang="en-GB" sz="1200" u="sng">
                <a:solidFill>
                  <a:schemeClr val="hlink"/>
                </a:solidFill>
                <a:latin typeface="Arial"/>
                <a:ea typeface="Arial"/>
                <a:cs typeface="Arial"/>
                <a:sym typeface="Arial"/>
                <a:hlinkClick r:id="rId3"/>
              </a:rPr>
              <a:t>Vídeo 13: Identificação de Diálogo Produtivo: 'Construindo' e 'Desafiando' Ideias</a:t>
            </a:r>
            <a:endParaRPr/>
          </a:p>
          <a:p>
            <a:pPr indent="0" lvl="0" marL="539115" marR="347345" rtl="0" algn="l">
              <a:lnSpc>
                <a:spcPct val="122000"/>
              </a:lnSpc>
              <a:spcBef>
                <a:spcPts val="0"/>
              </a:spcBef>
              <a:spcAft>
                <a:spcPts val="0"/>
              </a:spcAft>
              <a:buNone/>
            </a:pPr>
            <a:r>
              <a:t/>
            </a:r>
            <a:endParaRPr b="1" sz="1200" u="sng">
              <a:solidFill>
                <a:schemeClr val="hlink"/>
              </a:solidFill>
              <a:latin typeface="Arial"/>
              <a:ea typeface="Arial"/>
              <a:cs typeface="Arial"/>
              <a:sym typeface="Arial"/>
              <a:hlinkClick r:id="rId4"/>
            </a:endParaRPr>
          </a:p>
          <a:p>
            <a:pPr indent="0" lvl="0" marL="539115" marR="347345" rtl="0" algn="l">
              <a:lnSpc>
                <a:spcPct val="122000"/>
              </a:lnSpc>
              <a:spcBef>
                <a:spcPts val="0"/>
              </a:spcBef>
              <a:spcAft>
                <a:spcPts val="0"/>
              </a:spcAft>
              <a:buNone/>
            </a:pPr>
            <a:r>
              <a:rPr b="1" lang="en-GB" sz="1200" u="sng">
                <a:solidFill>
                  <a:schemeClr val="hlink"/>
                </a:solidFill>
                <a:latin typeface="Arial"/>
                <a:ea typeface="Arial"/>
                <a:cs typeface="Arial"/>
                <a:sym typeface="Arial"/>
                <a:hlinkClick r:id="rId5"/>
              </a:rPr>
              <a:t>Vídeo 14: Praticando a Codificação: Diálogo em Toda a Classe</a:t>
            </a:r>
            <a:endParaRPr/>
          </a:p>
          <a:p>
            <a:pPr indent="0" lvl="0" marL="539115" marR="347345" rtl="0" algn="l">
              <a:lnSpc>
                <a:spcPct val="122000"/>
              </a:lnSpc>
              <a:spcBef>
                <a:spcPts val="0"/>
              </a:spcBef>
              <a:spcAft>
                <a:spcPts val="0"/>
              </a:spcAft>
              <a:buNone/>
            </a:pPr>
            <a:r>
              <a:t/>
            </a:r>
            <a:endParaRPr b="1" sz="1200" u="sng">
              <a:solidFill>
                <a:schemeClr val="hlink"/>
              </a:solidFill>
              <a:latin typeface="Arial"/>
              <a:ea typeface="Arial"/>
              <a:cs typeface="Arial"/>
              <a:sym typeface="Arial"/>
              <a:hlinkClick r:id="rId6"/>
            </a:endParaRPr>
          </a:p>
          <a:p>
            <a:pPr indent="0" lvl="0" marL="539115" marR="347345" rtl="0" algn="l">
              <a:lnSpc>
                <a:spcPct val="122000"/>
              </a:lnSpc>
              <a:spcBef>
                <a:spcPts val="0"/>
              </a:spcBef>
              <a:spcAft>
                <a:spcPts val="0"/>
              </a:spcAft>
              <a:buNone/>
            </a:pPr>
            <a:r>
              <a:rPr b="1" lang="en-GB" sz="1200" u="sng">
                <a:solidFill>
                  <a:schemeClr val="hlink"/>
                </a:solidFill>
                <a:latin typeface="Arial"/>
                <a:ea typeface="Arial"/>
                <a:cs typeface="Arial"/>
                <a:sym typeface="Arial"/>
                <a:hlinkClick r:id="rId7"/>
              </a:rPr>
              <a:t>Vídeo 16: Codificação e Avaliação da Qualidade do Diálogo em Pequenos Grupos</a:t>
            </a:r>
            <a:endParaRPr b="1" sz="1200" u="sng">
              <a:solidFill>
                <a:srgbClr val="0000FF"/>
              </a:solidFill>
              <a:latin typeface="Arial"/>
              <a:ea typeface="Arial"/>
              <a:cs typeface="Arial"/>
              <a:sym typeface="Arial"/>
            </a:endParaRPr>
          </a:p>
        </p:txBody>
      </p:sp>
      <p:sp>
        <p:nvSpPr>
          <p:cNvPr id="720" name="Google Shape;720;p43"/>
          <p:cNvSpPr/>
          <p:nvPr/>
        </p:nvSpPr>
        <p:spPr>
          <a:xfrm>
            <a:off x="744099" y="3324225"/>
            <a:ext cx="411473" cy="41147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43"/>
          <p:cNvSpPr/>
          <p:nvPr/>
        </p:nvSpPr>
        <p:spPr>
          <a:xfrm>
            <a:off x="774585" y="3933705"/>
            <a:ext cx="411475" cy="4114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43"/>
          <p:cNvSpPr/>
          <p:nvPr/>
        </p:nvSpPr>
        <p:spPr>
          <a:xfrm>
            <a:off x="737749" y="2640210"/>
            <a:ext cx="411473" cy="4114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4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27</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8" name="Shape 728"/>
        <p:cNvGrpSpPr/>
        <p:nvPr/>
      </p:nvGrpSpPr>
      <p:grpSpPr>
        <a:xfrm>
          <a:off x="0" y="0"/>
          <a:ext cx="0" cy="0"/>
          <a:chOff x="0" y="0"/>
          <a:chExt cx="0" cy="0"/>
        </a:xfrm>
      </p:grpSpPr>
      <p:sp>
        <p:nvSpPr>
          <p:cNvPr id="729" name="Google Shape;729;p44"/>
          <p:cNvSpPr txBox="1"/>
          <p:nvPr/>
        </p:nvSpPr>
        <p:spPr>
          <a:xfrm>
            <a:off x="537844" y="541655"/>
            <a:ext cx="4999990" cy="115316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185" marR="95250" rtl="0" algn="just">
              <a:lnSpc>
                <a:spcPct val="121000"/>
              </a:lnSpc>
              <a:spcBef>
                <a:spcPts val="0"/>
              </a:spcBef>
              <a:spcAft>
                <a:spcPts val="0"/>
              </a:spcAft>
              <a:buNone/>
            </a:pPr>
            <a:r>
              <a:rPr lang="en-GB" sz="1200">
                <a:solidFill>
                  <a:schemeClr val="dk1"/>
                </a:solidFill>
                <a:latin typeface="Arimo"/>
                <a:ea typeface="Arimo"/>
                <a:cs typeface="Arimo"/>
                <a:sym typeface="Arimo"/>
              </a:rPr>
              <a:t>Aqui você pode ver um exemplo de uma seção de diálogo que foi codificada por 'turno': cada vez que uma pessoa diferente fala, consulte o quadro de codificação para ver se um (ou mais de um) dos códigos poderia ser aplicado ao que foi dito. Neste exemplo, o diálogo foi gravado e depois transcrito.</a:t>
            </a:r>
            <a:endParaRPr/>
          </a:p>
        </p:txBody>
      </p:sp>
      <p:sp>
        <p:nvSpPr>
          <p:cNvPr id="730" name="Google Shape;730;p44"/>
          <p:cNvSpPr/>
          <p:nvPr/>
        </p:nvSpPr>
        <p:spPr>
          <a:xfrm>
            <a:off x="635484" y="1991094"/>
            <a:ext cx="1510816" cy="1232535"/>
          </a:xfrm>
          <a:custGeom>
            <a:rect b="b" l="l" r="r" t="t"/>
            <a:pathLst>
              <a:path extrusionOk="0" h="1232535" w="1409064">
                <a:moveTo>
                  <a:pt x="1203642" y="0"/>
                </a:moveTo>
                <a:lnTo>
                  <a:pt x="205422" y="0"/>
                </a:lnTo>
                <a:lnTo>
                  <a:pt x="158321" y="5425"/>
                </a:lnTo>
                <a:lnTo>
                  <a:pt x="115084" y="20879"/>
                </a:lnTo>
                <a:lnTo>
                  <a:pt x="76942" y="45129"/>
                </a:lnTo>
                <a:lnTo>
                  <a:pt x="45129" y="76942"/>
                </a:lnTo>
                <a:lnTo>
                  <a:pt x="20879" y="115084"/>
                </a:lnTo>
                <a:lnTo>
                  <a:pt x="5425" y="158321"/>
                </a:lnTo>
                <a:lnTo>
                  <a:pt x="0" y="205422"/>
                </a:lnTo>
                <a:lnTo>
                  <a:pt x="0" y="1027099"/>
                </a:lnTo>
                <a:lnTo>
                  <a:pt x="5425" y="1074205"/>
                </a:lnTo>
                <a:lnTo>
                  <a:pt x="20879" y="1117446"/>
                </a:lnTo>
                <a:lnTo>
                  <a:pt x="45129" y="1155590"/>
                </a:lnTo>
                <a:lnTo>
                  <a:pt x="76942" y="1187404"/>
                </a:lnTo>
                <a:lnTo>
                  <a:pt x="115084" y="1211654"/>
                </a:lnTo>
                <a:lnTo>
                  <a:pt x="158321" y="1227109"/>
                </a:lnTo>
                <a:lnTo>
                  <a:pt x="205422" y="1232535"/>
                </a:lnTo>
                <a:lnTo>
                  <a:pt x="1203642" y="1232535"/>
                </a:lnTo>
                <a:lnTo>
                  <a:pt x="1250743" y="1227109"/>
                </a:lnTo>
                <a:lnTo>
                  <a:pt x="1293980" y="1211654"/>
                </a:lnTo>
                <a:lnTo>
                  <a:pt x="1332122" y="1187404"/>
                </a:lnTo>
                <a:lnTo>
                  <a:pt x="1363935" y="1155590"/>
                </a:lnTo>
                <a:lnTo>
                  <a:pt x="1388185" y="1117446"/>
                </a:lnTo>
                <a:lnTo>
                  <a:pt x="1403639" y="1074205"/>
                </a:lnTo>
                <a:lnTo>
                  <a:pt x="1409065" y="1027099"/>
                </a:lnTo>
                <a:lnTo>
                  <a:pt x="1409065" y="205422"/>
                </a:lnTo>
                <a:lnTo>
                  <a:pt x="1403639" y="158321"/>
                </a:lnTo>
                <a:lnTo>
                  <a:pt x="1388185" y="115084"/>
                </a:lnTo>
                <a:lnTo>
                  <a:pt x="1363935" y="76942"/>
                </a:lnTo>
                <a:lnTo>
                  <a:pt x="1332122" y="45129"/>
                </a:lnTo>
                <a:lnTo>
                  <a:pt x="1293980" y="20879"/>
                </a:lnTo>
                <a:lnTo>
                  <a:pt x="1250743" y="5425"/>
                </a:lnTo>
                <a:lnTo>
                  <a:pt x="120364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44"/>
          <p:cNvSpPr txBox="1"/>
          <p:nvPr/>
        </p:nvSpPr>
        <p:spPr>
          <a:xfrm>
            <a:off x="724051" y="2105025"/>
            <a:ext cx="1422249" cy="1108637"/>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en-GB" sz="1200">
                <a:solidFill>
                  <a:schemeClr val="dk1"/>
                </a:solidFill>
                <a:latin typeface="Arimo"/>
                <a:ea typeface="Arimo"/>
                <a:cs typeface="Arimo"/>
                <a:sym typeface="Arimo"/>
              </a:rPr>
              <a:t>Cada turno diferente recebe um número diferente para facilitar a identificação.</a:t>
            </a:r>
            <a:endParaRPr/>
          </a:p>
        </p:txBody>
      </p:sp>
      <p:sp>
        <p:nvSpPr>
          <p:cNvPr id="732" name="Google Shape;732;p44"/>
          <p:cNvSpPr/>
          <p:nvPr/>
        </p:nvSpPr>
        <p:spPr>
          <a:xfrm>
            <a:off x="3063755" y="1763903"/>
            <a:ext cx="1557020" cy="703580"/>
          </a:xfrm>
          <a:custGeom>
            <a:rect b="b" l="l" r="r" t="t"/>
            <a:pathLst>
              <a:path extrusionOk="0" h="703580" w="1557020">
                <a:moveTo>
                  <a:pt x="1439760" y="0"/>
                </a:moveTo>
                <a:lnTo>
                  <a:pt x="117271" y="0"/>
                </a:lnTo>
                <a:lnTo>
                  <a:pt x="71623" y="9215"/>
                </a:lnTo>
                <a:lnTo>
                  <a:pt x="34347" y="34347"/>
                </a:lnTo>
                <a:lnTo>
                  <a:pt x="9215" y="71623"/>
                </a:lnTo>
                <a:lnTo>
                  <a:pt x="0" y="117271"/>
                </a:lnTo>
                <a:lnTo>
                  <a:pt x="0" y="586320"/>
                </a:lnTo>
                <a:lnTo>
                  <a:pt x="9215" y="631969"/>
                </a:lnTo>
                <a:lnTo>
                  <a:pt x="34347" y="669245"/>
                </a:lnTo>
                <a:lnTo>
                  <a:pt x="71623" y="694377"/>
                </a:lnTo>
                <a:lnTo>
                  <a:pt x="117271" y="703592"/>
                </a:lnTo>
                <a:lnTo>
                  <a:pt x="1439760" y="703592"/>
                </a:lnTo>
                <a:lnTo>
                  <a:pt x="1485402" y="694377"/>
                </a:lnTo>
                <a:lnTo>
                  <a:pt x="1522674" y="669245"/>
                </a:lnTo>
                <a:lnTo>
                  <a:pt x="1547804" y="631969"/>
                </a:lnTo>
                <a:lnTo>
                  <a:pt x="1557020" y="586320"/>
                </a:lnTo>
                <a:lnTo>
                  <a:pt x="1557020" y="117271"/>
                </a:lnTo>
                <a:lnTo>
                  <a:pt x="1547804" y="71623"/>
                </a:lnTo>
                <a:lnTo>
                  <a:pt x="1522674" y="34347"/>
                </a:lnTo>
                <a:lnTo>
                  <a:pt x="1485402" y="9215"/>
                </a:lnTo>
                <a:lnTo>
                  <a:pt x="143976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44"/>
          <p:cNvSpPr txBox="1"/>
          <p:nvPr/>
        </p:nvSpPr>
        <p:spPr>
          <a:xfrm>
            <a:off x="3192779" y="1901968"/>
            <a:ext cx="1427995" cy="450636"/>
          </a:xfrm>
          <a:prstGeom prst="rect">
            <a:avLst/>
          </a:prstGeom>
          <a:noFill/>
          <a:ln>
            <a:noFill/>
          </a:ln>
        </p:spPr>
        <p:txBody>
          <a:bodyPr anchorCtr="0" anchor="t" bIns="0" lIns="0" spcFirstLastPara="1" rIns="0" wrap="square" tIns="0">
            <a:spAutoFit/>
          </a:bodyPr>
          <a:lstStyle/>
          <a:p>
            <a:pPr indent="0" lvl="0" marL="12700" marR="5080" rtl="0" algn="l">
              <a:lnSpc>
                <a:spcPct val="122000"/>
              </a:lnSpc>
              <a:spcBef>
                <a:spcPts val="0"/>
              </a:spcBef>
              <a:spcAft>
                <a:spcPts val="0"/>
              </a:spcAft>
              <a:buNone/>
            </a:pPr>
            <a:r>
              <a:rPr lang="en-GB" sz="1200">
                <a:solidFill>
                  <a:schemeClr val="dk1"/>
                </a:solidFill>
                <a:latin typeface="Arimo"/>
                <a:ea typeface="Arimo"/>
                <a:cs typeface="Arimo"/>
                <a:sym typeface="Arimo"/>
              </a:rPr>
              <a:t>O nome de cada falante é registrado.</a:t>
            </a:r>
            <a:endParaRPr/>
          </a:p>
        </p:txBody>
      </p:sp>
      <p:sp>
        <p:nvSpPr>
          <p:cNvPr id="734" name="Google Shape;734;p44"/>
          <p:cNvSpPr/>
          <p:nvPr/>
        </p:nvSpPr>
        <p:spPr>
          <a:xfrm>
            <a:off x="6814064" y="2203332"/>
            <a:ext cx="1744345" cy="661035"/>
          </a:xfrm>
          <a:custGeom>
            <a:rect b="b" l="l" r="r" t="t"/>
            <a:pathLst>
              <a:path extrusionOk="0" h="661035" w="1744345">
                <a:moveTo>
                  <a:pt x="1634172" y="0"/>
                </a:moveTo>
                <a:lnTo>
                  <a:pt x="110172" y="0"/>
                </a:lnTo>
                <a:lnTo>
                  <a:pt x="67288" y="8658"/>
                </a:lnTo>
                <a:lnTo>
                  <a:pt x="32269" y="32269"/>
                </a:lnTo>
                <a:lnTo>
                  <a:pt x="8658" y="67288"/>
                </a:lnTo>
                <a:lnTo>
                  <a:pt x="0" y="110172"/>
                </a:lnTo>
                <a:lnTo>
                  <a:pt x="0" y="550862"/>
                </a:lnTo>
                <a:lnTo>
                  <a:pt x="8658" y="593746"/>
                </a:lnTo>
                <a:lnTo>
                  <a:pt x="32269" y="628765"/>
                </a:lnTo>
                <a:lnTo>
                  <a:pt x="67288" y="652376"/>
                </a:lnTo>
                <a:lnTo>
                  <a:pt x="110172" y="661035"/>
                </a:lnTo>
                <a:lnTo>
                  <a:pt x="1634172" y="661035"/>
                </a:lnTo>
                <a:lnTo>
                  <a:pt x="1677056" y="652376"/>
                </a:lnTo>
                <a:lnTo>
                  <a:pt x="1712075" y="628765"/>
                </a:lnTo>
                <a:lnTo>
                  <a:pt x="1735686" y="593746"/>
                </a:lnTo>
                <a:lnTo>
                  <a:pt x="1744345" y="550862"/>
                </a:lnTo>
                <a:lnTo>
                  <a:pt x="1744345" y="110172"/>
                </a:lnTo>
                <a:lnTo>
                  <a:pt x="1735686" y="67288"/>
                </a:lnTo>
                <a:lnTo>
                  <a:pt x="1712075" y="32269"/>
                </a:lnTo>
                <a:lnTo>
                  <a:pt x="1677056" y="8658"/>
                </a:lnTo>
                <a:lnTo>
                  <a:pt x="163417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44"/>
          <p:cNvSpPr txBox="1"/>
          <p:nvPr/>
        </p:nvSpPr>
        <p:spPr>
          <a:xfrm>
            <a:off x="6969125" y="2181225"/>
            <a:ext cx="1425575" cy="663575"/>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en-GB" sz="1200">
                <a:solidFill>
                  <a:schemeClr val="dk1"/>
                </a:solidFill>
                <a:latin typeface="Arimo"/>
                <a:ea typeface="Arimo"/>
                <a:cs typeface="Arimo"/>
                <a:sym typeface="Arimo"/>
              </a:rPr>
              <a:t>Cada turno é adicionado em uma linha separada.</a:t>
            </a:r>
            <a:endParaRPr/>
          </a:p>
        </p:txBody>
      </p:sp>
      <p:sp>
        <p:nvSpPr>
          <p:cNvPr id="736" name="Google Shape;736;p44"/>
          <p:cNvSpPr/>
          <p:nvPr/>
        </p:nvSpPr>
        <p:spPr>
          <a:xfrm>
            <a:off x="8358530" y="3253371"/>
            <a:ext cx="1913255" cy="1125220"/>
          </a:xfrm>
          <a:custGeom>
            <a:rect b="b" l="l" r="r" t="t"/>
            <a:pathLst>
              <a:path extrusionOk="0" h="1125220" w="1913254">
                <a:moveTo>
                  <a:pt x="1725714" y="0"/>
                </a:moveTo>
                <a:lnTo>
                  <a:pt x="187540" y="0"/>
                </a:lnTo>
                <a:lnTo>
                  <a:pt x="137683" y="6698"/>
                </a:lnTo>
                <a:lnTo>
                  <a:pt x="92883" y="25603"/>
                </a:lnTo>
                <a:lnTo>
                  <a:pt x="54927" y="54927"/>
                </a:lnTo>
                <a:lnTo>
                  <a:pt x="25603" y="92883"/>
                </a:lnTo>
                <a:lnTo>
                  <a:pt x="6698" y="137683"/>
                </a:lnTo>
                <a:lnTo>
                  <a:pt x="0" y="187540"/>
                </a:lnTo>
                <a:lnTo>
                  <a:pt x="0" y="937679"/>
                </a:lnTo>
                <a:lnTo>
                  <a:pt x="6698" y="987536"/>
                </a:lnTo>
                <a:lnTo>
                  <a:pt x="25603" y="1032336"/>
                </a:lnTo>
                <a:lnTo>
                  <a:pt x="54927" y="1070292"/>
                </a:lnTo>
                <a:lnTo>
                  <a:pt x="92883" y="1099616"/>
                </a:lnTo>
                <a:lnTo>
                  <a:pt x="137683" y="1118521"/>
                </a:lnTo>
                <a:lnTo>
                  <a:pt x="187540" y="1125220"/>
                </a:lnTo>
                <a:lnTo>
                  <a:pt x="1725714" y="1125220"/>
                </a:lnTo>
                <a:lnTo>
                  <a:pt x="1775571" y="1118521"/>
                </a:lnTo>
                <a:lnTo>
                  <a:pt x="1820371" y="1099616"/>
                </a:lnTo>
                <a:lnTo>
                  <a:pt x="1858327" y="1070292"/>
                </a:lnTo>
                <a:lnTo>
                  <a:pt x="1887651" y="1032336"/>
                </a:lnTo>
                <a:lnTo>
                  <a:pt x="1906556" y="987536"/>
                </a:lnTo>
                <a:lnTo>
                  <a:pt x="1913255" y="937679"/>
                </a:lnTo>
                <a:lnTo>
                  <a:pt x="1913255" y="187540"/>
                </a:lnTo>
                <a:lnTo>
                  <a:pt x="1906556" y="137683"/>
                </a:lnTo>
                <a:lnTo>
                  <a:pt x="1887651" y="92883"/>
                </a:lnTo>
                <a:lnTo>
                  <a:pt x="1858327" y="54927"/>
                </a:lnTo>
                <a:lnTo>
                  <a:pt x="1820371" y="25603"/>
                </a:lnTo>
                <a:lnTo>
                  <a:pt x="1775571" y="6698"/>
                </a:lnTo>
                <a:lnTo>
                  <a:pt x="1725714"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44"/>
          <p:cNvSpPr txBox="1"/>
          <p:nvPr/>
        </p:nvSpPr>
        <p:spPr>
          <a:xfrm>
            <a:off x="8511613" y="3248025"/>
            <a:ext cx="1690370" cy="1106170"/>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en-GB" sz="1200">
                <a:solidFill>
                  <a:schemeClr val="dk1"/>
                </a:solidFill>
                <a:latin typeface="Arimo"/>
                <a:ea typeface="Arimo"/>
                <a:cs typeface="Arimo"/>
                <a:sym typeface="Arimo"/>
              </a:rPr>
              <a:t>Você pode identificar o código verificando o que foi dito em relação ao quadro de codificação na Seção 1.</a:t>
            </a:r>
            <a:endParaRPr/>
          </a:p>
        </p:txBody>
      </p:sp>
      <p:sp>
        <p:nvSpPr>
          <p:cNvPr id="738" name="Google Shape;738;p44"/>
          <p:cNvSpPr/>
          <p:nvPr/>
        </p:nvSpPr>
        <p:spPr>
          <a:xfrm>
            <a:off x="2704744" y="2247750"/>
            <a:ext cx="1305064" cy="1305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44"/>
          <p:cNvSpPr/>
          <p:nvPr/>
        </p:nvSpPr>
        <p:spPr>
          <a:xfrm>
            <a:off x="5723166" y="2141760"/>
            <a:ext cx="831919" cy="48564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44"/>
          <p:cNvSpPr/>
          <p:nvPr/>
        </p:nvSpPr>
        <p:spPr>
          <a:xfrm>
            <a:off x="5896305" y="1986529"/>
            <a:ext cx="1317560" cy="131755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44"/>
          <p:cNvSpPr/>
          <p:nvPr/>
        </p:nvSpPr>
        <p:spPr>
          <a:xfrm>
            <a:off x="9084667" y="4453291"/>
            <a:ext cx="329105" cy="135114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44"/>
          <p:cNvSpPr/>
          <p:nvPr/>
        </p:nvSpPr>
        <p:spPr>
          <a:xfrm>
            <a:off x="7733524" y="4025466"/>
            <a:ext cx="1680248" cy="168025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44"/>
          <p:cNvSpPr/>
          <p:nvPr/>
        </p:nvSpPr>
        <p:spPr>
          <a:xfrm>
            <a:off x="1378242" y="3665249"/>
            <a:ext cx="550283" cy="79065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44"/>
          <p:cNvSpPr/>
          <p:nvPr/>
        </p:nvSpPr>
        <p:spPr>
          <a:xfrm>
            <a:off x="1403839" y="2748497"/>
            <a:ext cx="1340929" cy="1340932"/>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44"/>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28</a:t>
            </a:r>
            <a:endParaRPr/>
          </a:p>
        </p:txBody>
      </p:sp>
      <p:graphicFrame>
        <p:nvGraphicFramePr>
          <p:cNvPr id="746" name="Google Shape;746;p44"/>
          <p:cNvGraphicFramePr/>
          <p:nvPr/>
        </p:nvGraphicFramePr>
        <p:xfrm>
          <a:off x="2412463" y="3188492"/>
          <a:ext cx="3000000" cy="3000000"/>
        </p:xfrm>
        <a:graphic>
          <a:graphicData uri="http://schemas.openxmlformats.org/drawingml/2006/table">
            <a:tbl>
              <a:tblPr>
                <a:noFill/>
                <a:tableStyleId>{14FE5FB4-EA58-42C0-A708-906DBC40E5CA}</a:tableStyleId>
              </a:tblPr>
              <a:tblGrid>
                <a:gridCol w="489150"/>
                <a:gridCol w="814075"/>
                <a:gridCol w="3718625"/>
                <a:gridCol w="845550"/>
              </a:tblGrid>
              <a:tr h="152400">
                <a:tc>
                  <a:txBody>
                    <a:bodyPr/>
                    <a:lstStyle/>
                    <a:p>
                      <a:pPr indent="0" lvl="0" marL="0" marR="0" rtl="0" algn="l">
                        <a:spcBef>
                          <a:spcPts val="0"/>
                        </a:spcBef>
                        <a:spcAft>
                          <a:spcPts val="0"/>
                        </a:spcAft>
                        <a:buNone/>
                      </a:pPr>
                      <a:r>
                        <a:rPr lang="en-GB" sz="1200"/>
                        <a:t>223</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Matthew</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Se você olhasse para isso, 300 gramas estariam muito mais próximas de 500, como Aria disse, do que estariam de 0 quilogramas. Então, seria, eu acho que estaria mais adiante. </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100"/>
                        <a:t>TRE, Q</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en-GB" sz="1200"/>
                        <a:t>224</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Professor</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Então você discorda de onde está indo no momento. Você gostaria que fosse movido mais perto de 500?</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100">
                          <a:latin typeface="Calibri"/>
                          <a:ea typeface="Calibri"/>
                          <a:cs typeface="Calibri"/>
                          <a:sym typeface="Calibri"/>
                        </a:rPr>
                        <a:t>CD</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en-GB" sz="1200"/>
                        <a:t>225</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Aria</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Acho que concordo com Matthew</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en-GB" sz="1200"/>
                        <a:t>226</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Professor</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Você concorda com Matthew. Continue então, mova se quiser.</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100"/>
                        <a:t>CRE</a:t>
                      </a:r>
                      <a:endParaRPr sz="1200">
                        <a:latin typeface="Calibri"/>
                        <a:ea typeface="Calibri"/>
                        <a:cs typeface="Calibri"/>
                        <a:sym typeface="Calibri"/>
                      </a:endParaRPr>
                    </a:p>
                  </a:txBody>
                  <a:tcPr marT="0" marB="0" marR="68575" marL="68575">
                    <a:solidFill>
                      <a:srgbClr val="FDE9D8"/>
                    </a:solidFill>
                  </a:tcPr>
                </a:tc>
              </a:tr>
              <a:tr h="152400">
                <a:tc gridSpan="3">
                  <a:txBody>
                    <a:bodyPr/>
                    <a:lstStyle/>
                    <a:p>
                      <a:pPr indent="0" lvl="0" marL="0" marR="0" rtl="0" algn="l">
                        <a:spcBef>
                          <a:spcPts val="0"/>
                        </a:spcBef>
                        <a:spcAft>
                          <a:spcPts val="0"/>
                        </a:spcAft>
                        <a:buNone/>
                      </a:pPr>
                      <a:r>
                        <a:rPr lang="en-GB" sz="1200"/>
                        <a:t>Após algumas rodadas, um estudante colocou 0,9 kg na reta numérica. Outro aluno está hesitante sobre a resposta anterior e questiona o posicionamento da seguinte forma...</a:t>
                      </a:r>
                      <a:endParaRPr/>
                    </a:p>
                  </a:txBody>
                  <a:tcPr marT="0" marB="0" marR="68575" marL="68575">
                    <a:solidFill>
                      <a:srgbClr val="FDE9D8"/>
                    </a:solidFill>
                  </a:tcPr>
                </a:tc>
                <a:tc hMerge="1"/>
                <a:tc hMerge="1"/>
                <a:tc>
                  <a:txBody>
                    <a:bodyPr/>
                    <a:lstStyle/>
                    <a:p>
                      <a:pPr indent="0" lvl="0" marL="0" marR="0" rtl="0" algn="l">
                        <a:spcBef>
                          <a:spcPts val="0"/>
                        </a:spcBef>
                        <a:spcAft>
                          <a:spcPts val="0"/>
                        </a:spcAft>
                        <a:buNone/>
                      </a:pPr>
                      <a:r>
                        <a:rPr lang="en-GB" sz="1200"/>
                        <a:t> </a:t>
                      </a:r>
                      <a:endParaRPr sz="1200">
                        <a:latin typeface="Calibri"/>
                        <a:ea typeface="Calibri"/>
                        <a:cs typeface="Calibri"/>
                        <a:sym typeface="Calibri"/>
                      </a:endParaRPr>
                    </a:p>
                  </a:txBody>
                  <a:tcPr marT="0" marB="0" marR="68575" marL="68575">
                    <a:solidFill>
                      <a:srgbClr val="FDE9D8"/>
                    </a:solidFill>
                  </a:tcPr>
                </a:tc>
              </a:tr>
              <a:tr h="365750">
                <a:tc>
                  <a:txBody>
                    <a:bodyPr/>
                    <a:lstStyle/>
                    <a:p>
                      <a:pPr indent="0" lvl="0" marL="0" marR="0" rtl="0" algn="l">
                        <a:spcBef>
                          <a:spcPts val="0"/>
                        </a:spcBef>
                        <a:spcAft>
                          <a:spcPts val="0"/>
                        </a:spcAft>
                        <a:buNone/>
                      </a:pPr>
                      <a:r>
                        <a:rPr lang="en-GB" sz="1200"/>
                        <a:t>268</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Dillis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Acho que será, porque 0 é maior que 0.9, é 0 maior que 0.9? Seria antes do 0 quilograma? </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050"/>
                        <a:t> TR</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en-GB" sz="1200"/>
                        <a:t>269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Professor</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OK, boa pergunta, Dillis. Gosto das suas perguntas esta manhã. O que achamos? Qual é maior: 0 ou 0.9? ((Algumas mãos levantadas)) Cody.</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050"/>
                        <a:t> CD</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en-GB" sz="1200"/>
                        <a:t>270</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0.9.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en-GB" sz="1200"/>
                        <a:t>271</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Professor</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quê?</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050"/>
                        <a:t> TRE</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en-GB" sz="1200"/>
                        <a:t>272</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en-GB" sz="1200"/>
                        <a:t>Porque 0 também seria 0 gramas, mas 0.9 quilogramas seriam 90 gramas-, 900 gramas, e 900 gramas é maior que 0 gramas.</a:t>
                      </a:r>
                      <a:endParaRPr/>
                    </a:p>
                  </a:txBody>
                  <a:tcPr marT="0" marB="0" marR="68575" marL="68575">
                    <a:solidFill>
                      <a:srgbClr val="FDE9D8"/>
                    </a:solidFill>
                  </a:tcPr>
                </a:tc>
                <a:tc>
                  <a:txBody>
                    <a:bodyPr/>
                    <a:lstStyle/>
                    <a:p>
                      <a:pPr indent="0" lvl="0" marL="0" marR="0" rtl="0" algn="l">
                        <a:spcBef>
                          <a:spcPts val="0"/>
                        </a:spcBef>
                        <a:spcAft>
                          <a:spcPts val="0"/>
                        </a:spcAft>
                        <a:buNone/>
                      </a:pPr>
                      <a:r>
                        <a:rPr lang="en-GB" sz="1050"/>
                        <a:t> TR</a:t>
                      </a:r>
                      <a:endParaRPr sz="1200">
                        <a:latin typeface="Calibri"/>
                        <a:ea typeface="Calibri"/>
                        <a:cs typeface="Calibri"/>
                        <a:sym typeface="Calibri"/>
                      </a:endParaRPr>
                    </a:p>
                  </a:txBody>
                  <a:tcPr marT="0" marB="0" marR="68575" marL="68575">
                    <a:solidFill>
                      <a:srgbClr val="FDE9D8"/>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1" name="Shape 751"/>
        <p:cNvGrpSpPr/>
        <p:nvPr/>
      </p:nvGrpSpPr>
      <p:grpSpPr>
        <a:xfrm>
          <a:off x="0" y="0"/>
          <a:ext cx="0" cy="0"/>
          <a:chOff x="0" y="0"/>
          <a:chExt cx="0" cy="0"/>
        </a:xfrm>
      </p:grpSpPr>
      <p:sp>
        <p:nvSpPr>
          <p:cNvPr id="752" name="Google Shape;752;p45"/>
          <p:cNvSpPr/>
          <p:nvPr/>
        </p:nvSpPr>
        <p:spPr>
          <a:xfrm>
            <a:off x="393700" y="428626"/>
            <a:ext cx="4295140" cy="6984260"/>
          </a:xfrm>
          <a:custGeom>
            <a:rect b="b" l="l" r="r" t="t"/>
            <a:pathLst>
              <a:path extrusionOk="0" h="6817995" w="4142740">
                <a:moveTo>
                  <a:pt x="0" y="0"/>
                </a:moveTo>
                <a:lnTo>
                  <a:pt x="4142277" y="0"/>
                </a:lnTo>
                <a:lnTo>
                  <a:pt x="4142277" y="6817437"/>
                </a:lnTo>
                <a:lnTo>
                  <a:pt x="0" y="681743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3" name="Google Shape;753;p45"/>
          <p:cNvSpPr txBox="1"/>
          <p:nvPr/>
        </p:nvSpPr>
        <p:spPr>
          <a:xfrm>
            <a:off x="499720" y="590199"/>
            <a:ext cx="4036909" cy="6671313"/>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GB" sz="1400">
                <a:solidFill>
                  <a:schemeClr val="dk1"/>
                </a:solidFill>
                <a:latin typeface="Arial"/>
                <a:ea typeface="Arial"/>
                <a:cs typeface="Arial"/>
                <a:sym typeface="Arial"/>
              </a:rPr>
              <a:t>Coletando dados em suas pesquisas: dados iniciais</a:t>
            </a:r>
            <a:endParaRPr b="1" sz="1400">
              <a:solidFill>
                <a:schemeClr val="dk1"/>
              </a:solidFill>
              <a:latin typeface="Arial"/>
              <a:ea typeface="Arial"/>
              <a:cs typeface="Arial"/>
              <a:sym typeface="Arial"/>
            </a:endParaRPr>
          </a:p>
          <a:p>
            <a:pPr indent="0" lvl="0" marL="12700" marR="0" rtl="0" algn="just">
              <a:spcBef>
                <a:spcPts val="940"/>
              </a:spcBef>
              <a:spcAft>
                <a:spcPts val="0"/>
              </a:spcAft>
              <a:buNone/>
            </a:pPr>
            <a:r>
              <a:rPr b="1" lang="en-GB" sz="1200">
                <a:solidFill>
                  <a:srgbClr val="1A616F"/>
                </a:solidFill>
                <a:latin typeface="Arial"/>
                <a:ea typeface="Arial"/>
                <a:cs typeface="Arial"/>
                <a:sym typeface="Arial"/>
              </a:rPr>
              <a:t>O que são dados de linha de base?</a:t>
            </a:r>
            <a:endParaRPr/>
          </a:p>
          <a:p>
            <a:pPr indent="0" lvl="0" marL="82800" marR="5080" rtl="0" algn="just">
              <a:lnSpc>
                <a:spcPct val="121000"/>
              </a:lnSpc>
              <a:spcBef>
                <a:spcPts val="580"/>
              </a:spcBef>
              <a:spcAft>
                <a:spcPts val="0"/>
              </a:spcAft>
              <a:buNone/>
            </a:pPr>
            <a:r>
              <a:rPr lang="en-GB" sz="1100">
                <a:solidFill>
                  <a:schemeClr val="dk1"/>
                </a:solidFill>
                <a:latin typeface="Arimo"/>
                <a:ea typeface="Arimo"/>
                <a:cs typeface="Arimo"/>
                <a:sym typeface="Arimo"/>
              </a:rPr>
              <a:t>Dados de linha de base significam fazer observações e reunir informações antes de realizar qualquer mudança em seu ambiente de aprendizado.</a:t>
            </a:r>
            <a:endParaRPr/>
          </a:p>
          <a:p>
            <a:pPr indent="0" lvl="0" marL="82800" marR="5080" rtl="0" algn="just">
              <a:lnSpc>
                <a:spcPct val="121000"/>
              </a:lnSpc>
              <a:spcBef>
                <a:spcPts val="580"/>
              </a:spcBef>
              <a:spcAft>
                <a:spcPts val="0"/>
              </a:spcAft>
              <a:buNone/>
            </a:pPr>
            <a:r>
              <a:rPr lang="en-GB" sz="1100">
                <a:solidFill>
                  <a:schemeClr val="dk1"/>
                </a:solidFill>
                <a:latin typeface="Arimo"/>
                <a:ea typeface="Arimo"/>
                <a:cs typeface="Arimo"/>
                <a:sym typeface="Arimo"/>
              </a:rPr>
              <a:t>Por que devo coletar dados de linha de base?</a:t>
            </a:r>
            <a:endParaRPr/>
          </a:p>
          <a:p>
            <a:pPr indent="0" lvl="0" marL="82800" marR="5080" rtl="0" algn="just">
              <a:lnSpc>
                <a:spcPct val="121000"/>
              </a:lnSpc>
              <a:spcBef>
                <a:spcPts val="580"/>
              </a:spcBef>
              <a:spcAft>
                <a:spcPts val="0"/>
              </a:spcAft>
              <a:buNone/>
            </a:pPr>
            <a:r>
              <a:rPr lang="en-GB" sz="1100">
                <a:solidFill>
                  <a:schemeClr val="dk1"/>
                </a:solidFill>
                <a:latin typeface="Arimo"/>
                <a:ea typeface="Arimo"/>
                <a:cs typeface="Arimo"/>
                <a:sym typeface="Arimo"/>
              </a:rPr>
              <a:t>Saber que tipo de diálogo está ocorrendo em sua sala de aula no início de sua investigação pode:</a:t>
            </a:r>
            <a:endParaRPr/>
          </a:p>
          <a:p>
            <a:pPr indent="-171450" lvl="0" marL="171450" marR="5080" rtl="0" algn="just">
              <a:lnSpc>
                <a:spcPct val="121000"/>
              </a:lnSpc>
              <a:spcBef>
                <a:spcPts val="580"/>
              </a:spcBef>
              <a:spcAft>
                <a:spcPts val="0"/>
              </a:spcAft>
              <a:buClr>
                <a:schemeClr val="dk1"/>
              </a:buClr>
              <a:buSzPts val="1100"/>
              <a:buFont typeface="Arial"/>
              <a:buChar char="•"/>
            </a:pPr>
            <a:r>
              <a:rPr lang="en-GB" sz="1100">
                <a:solidFill>
                  <a:schemeClr val="dk1"/>
                </a:solidFill>
                <a:latin typeface="Arimo"/>
                <a:ea typeface="Arimo"/>
                <a:cs typeface="Arimo"/>
                <a:sym typeface="Arimo"/>
              </a:rPr>
              <a:t>Fornecer mais informações sobre suas suposições (os alunos podem estar melhores ou piores do que você pensa)</a:t>
            </a:r>
            <a:endParaRPr/>
          </a:p>
          <a:p>
            <a:pPr indent="-171450" lvl="0" marL="171450" marR="5080" rtl="0" algn="just">
              <a:lnSpc>
                <a:spcPct val="121000"/>
              </a:lnSpc>
              <a:spcBef>
                <a:spcPts val="580"/>
              </a:spcBef>
              <a:spcAft>
                <a:spcPts val="0"/>
              </a:spcAft>
              <a:buClr>
                <a:schemeClr val="dk1"/>
              </a:buClr>
              <a:buSzPts val="1100"/>
              <a:buFont typeface="Arial"/>
              <a:buChar char="•"/>
            </a:pPr>
            <a:r>
              <a:rPr lang="en-GB" sz="1100">
                <a:solidFill>
                  <a:schemeClr val="dk1"/>
                </a:solidFill>
                <a:latin typeface="Arimo"/>
                <a:ea typeface="Arimo"/>
                <a:cs typeface="Arimo"/>
                <a:sym typeface="Arimo"/>
              </a:rPr>
              <a:t>Ajudá-lo a compreender as mudanças ao longo do tempo. Você pode comparar seus dados de linha de base com dados que você coleta posteriormente para ver se algo muda</a:t>
            </a:r>
            <a:endParaRPr/>
          </a:p>
          <a:p>
            <a:pPr indent="-171450" lvl="0" marL="171450" marR="5080" rtl="0" algn="just">
              <a:lnSpc>
                <a:spcPct val="121000"/>
              </a:lnSpc>
              <a:spcBef>
                <a:spcPts val="580"/>
              </a:spcBef>
              <a:spcAft>
                <a:spcPts val="0"/>
              </a:spcAft>
              <a:buClr>
                <a:schemeClr val="dk1"/>
              </a:buClr>
              <a:buSzPts val="1100"/>
              <a:buFont typeface="Arial"/>
              <a:buChar char="•"/>
            </a:pPr>
            <a:r>
              <a:rPr lang="en-GB" sz="1100">
                <a:solidFill>
                  <a:schemeClr val="dk1"/>
                </a:solidFill>
                <a:latin typeface="Arimo"/>
                <a:ea typeface="Arimo"/>
                <a:cs typeface="Arimo"/>
                <a:sym typeface="Arimo"/>
              </a:rPr>
              <a:t>Dar-lhe uma indicação se quaisquer intervenções que você está implementando estão fazendo uma diferença positiva.</a:t>
            </a:r>
            <a:endParaRPr/>
          </a:p>
          <a:p>
            <a:pPr indent="0" lvl="0" marL="82800" marR="5080" rtl="0" algn="just">
              <a:lnSpc>
                <a:spcPct val="121000"/>
              </a:lnSpc>
              <a:spcBef>
                <a:spcPts val="580"/>
              </a:spcBef>
              <a:spcAft>
                <a:spcPts val="0"/>
              </a:spcAft>
              <a:buNone/>
            </a:pPr>
            <a:r>
              <a:rPr lang="en-GB" sz="1100">
                <a:solidFill>
                  <a:schemeClr val="dk1"/>
                </a:solidFill>
                <a:latin typeface="Arimo"/>
                <a:ea typeface="Arimo"/>
                <a:cs typeface="Arimo"/>
                <a:sym typeface="Arimo"/>
              </a:rPr>
              <a:t>Considere as duas seções de diálogo à direita. Elas são do mesmo grupo de crianças antes e depois de uma intervenção. As crianças estão participando de uma atividade em grupo onde estão resolvendo problemas de raciocínio não verbal de múltipla escolha. No primeiro exemplo, é possível observar que não há muita argumentação acontecendo: as crianças não estão gastando muito tempo discutindo a atividade ou dando razões aos outros. No segundo exemplo, as interações são mais longas e há muito mais raciocínio (a palavra 'porque' é usada frequentemente).</a:t>
            </a:r>
            <a:endParaRPr/>
          </a:p>
          <a:p>
            <a:pPr indent="0" lvl="0" marL="82800" marR="5080" rtl="0" algn="just">
              <a:lnSpc>
                <a:spcPct val="121000"/>
              </a:lnSpc>
              <a:spcBef>
                <a:spcPts val="580"/>
              </a:spcBef>
              <a:spcAft>
                <a:spcPts val="0"/>
              </a:spcAft>
              <a:buNone/>
            </a:pPr>
            <a:r>
              <a:rPr lang="en-GB" sz="1100">
                <a:solidFill>
                  <a:schemeClr val="dk1"/>
                </a:solidFill>
                <a:latin typeface="Arimo"/>
                <a:ea typeface="Arimo"/>
                <a:cs typeface="Arimo"/>
                <a:sym typeface="Arimo"/>
              </a:rPr>
              <a:t>Isso indica que as crianças estão se envolvendo mais no diálogo após a intervenção, especialmente demonstrando raciocínio.</a:t>
            </a:r>
            <a:endParaRPr/>
          </a:p>
        </p:txBody>
      </p:sp>
      <p:sp>
        <p:nvSpPr>
          <p:cNvPr id="754" name="Google Shape;754;p45"/>
          <p:cNvSpPr txBox="1"/>
          <p:nvPr/>
        </p:nvSpPr>
        <p:spPr>
          <a:xfrm>
            <a:off x="4841216" y="428625"/>
            <a:ext cx="3637400" cy="1692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100">
                <a:solidFill>
                  <a:schemeClr val="dk1"/>
                </a:solidFill>
                <a:latin typeface="Arial"/>
                <a:ea typeface="Arial"/>
                <a:cs typeface="Arial"/>
                <a:sym typeface="Arial"/>
              </a:rPr>
              <a:t>Exemplo 1: Dados iniciais antes da intervenção</a:t>
            </a:r>
            <a:endParaRPr/>
          </a:p>
        </p:txBody>
      </p:sp>
      <p:sp>
        <p:nvSpPr>
          <p:cNvPr id="755" name="Google Shape;755;p45"/>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29</a:t>
            </a:r>
            <a:endParaRPr/>
          </a:p>
        </p:txBody>
      </p:sp>
      <p:sp>
        <p:nvSpPr>
          <p:cNvPr id="756" name="Google Shape;756;p45"/>
          <p:cNvSpPr txBox="1"/>
          <p:nvPr/>
        </p:nvSpPr>
        <p:spPr>
          <a:xfrm>
            <a:off x="4841216" y="3171825"/>
            <a:ext cx="5427979" cy="1692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100">
                <a:solidFill>
                  <a:schemeClr val="dk1"/>
                </a:solidFill>
                <a:latin typeface="Arial"/>
                <a:ea typeface="Arial"/>
                <a:cs typeface="Arial"/>
                <a:sym typeface="Arial"/>
              </a:rPr>
              <a:t>Exemplo 2: Dados coletados após a intervenção mostrando mudanças positivas</a:t>
            </a:r>
            <a:endParaRPr/>
          </a:p>
        </p:txBody>
      </p:sp>
      <p:graphicFrame>
        <p:nvGraphicFramePr>
          <p:cNvPr id="757" name="Google Shape;757;p45"/>
          <p:cNvGraphicFramePr/>
          <p:nvPr/>
        </p:nvGraphicFramePr>
        <p:xfrm>
          <a:off x="4868430" y="733425"/>
          <a:ext cx="3000000" cy="3000000"/>
        </p:xfrm>
        <a:graphic>
          <a:graphicData uri="http://schemas.openxmlformats.org/drawingml/2006/table">
            <a:tbl>
              <a:tblPr bandRow="1" firstCol="1" firstRow="1">
                <a:noFill/>
                <a:tableStyleId>{14FE5FB4-EA58-42C0-A708-906DBC40E5CA}</a:tableStyleId>
              </a:tblPr>
              <a:tblGrid>
                <a:gridCol w="465175"/>
                <a:gridCol w="553725"/>
                <a:gridCol w="2214250"/>
                <a:gridCol w="2198125"/>
              </a:tblGrid>
              <a:tr h="344875">
                <a:tc>
                  <a:txBody>
                    <a:bodyPr/>
                    <a:lstStyle/>
                    <a:p>
                      <a:pPr indent="0" lvl="0" marL="0" marR="0" rtl="0" algn="l">
                        <a:lnSpc>
                          <a:spcPct val="115000"/>
                        </a:lnSpc>
                        <a:spcBef>
                          <a:spcPts val="0"/>
                        </a:spcBef>
                        <a:spcAft>
                          <a:spcPts val="0"/>
                        </a:spcAft>
                        <a:buNone/>
                      </a:pPr>
                      <a:r>
                        <a:rPr b="0" lang="en-GB" sz="1050">
                          <a:solidFill>
                            <a:schemeClr val="dk1"/>
                          </a:solidFill>
                        </a:rPr>
                        <a:t>03.12</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en-GB" sz="1050">
                          <a:solidFill>
                            <a:schemeClr val="dk1"/>
                          </a:solidFill>
                        </a:rPr>
                        <a:t>K</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en-GB" sz="1050">
                          <a:solidFill>
                            <a:schemeClr val="dk1"/>
                          </a:solidFill>
                        </a:rPr>
                        <a:t>Este, este</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en-GB" sz="1050">
                          <a:solidFill>
                            <a:schemeClr val="dk1"/>
                          </a:solidFill>
                        </a:rPr>
                        <a:t>K toca a resposta com o dedo e D a circula.</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83525">
                <a:tc>
                  <a:txBody>
                    <a:bodyPr/>
                    <a:lstStyle/>
                    <a:p>
                      <a:pPr indent="0" lvl="0" marL="0" marR="0" rtl="0" algn="l">
                        <a:lnSpc>
                          <a:spcPct val="115000"/>
                        </a:lnSpc>
                        <a:spcBef>
                          <a:spcPts val="0"/>
                        </a:spcBef>
                        <a:spcAft>
                          <a:spcPts val="0"/>
                        </a:spcAft>
                        <a:buNone/>
                      </a:pPr>
                      <a:r>
                        <a:rPr b="0" lang="en-GB" sz="1050">
                          <a:solidFill>
                            <a:schemeClr val="dk1"/>
                          </a:solidFill>
                        </a:rPr>
                        <a:t>03.14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Aquele</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K também aponta para a mesma resposta.</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7025">
                <a:tc>
                  <a:txBody>
                    <a:bodyPr/>
                    <a:lstStyle/>
                    <a:p>
                      <a:pPr indent="0" lvl="0" marL="0" marR="0" rtl="0" algn="l">
                        <a:lnSpc>
                          <a:spcPct val="115000"/>
                        </a:lnSpc>
                        <a:spcBef>
                          <a:spcPts val="0"/>
                        </a:spcBef>
                        <a:spcAft>
                          <a:spcPts val="0"/>
                        </a:spcAft>
                        <a:buNone/>
                      </a:pPr>
                      <a:r>
                        <a:rPr b="0" lang="en-GB" sz="1050">
                          <a:solidFill>
                            <a:schemeClr val="dk1"/>
                          </a:solidFill>
                        </a:rPr>
                        <a:t>03.21</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Vai ser aquele, A. Este, vai ser bicicleta, aquele, eu acho que é C</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3525">
                <a:tc>
                  <a:txBody>
                    <a:bodyPr/>
                    <a:lstStyle/>
                    <a:p>
                      <a:pPr indent="0" lvl="0" marL="0" marR="0" rtl="0" algn="l">
                        <a:lnSpc>
                          <a:spcPct val="115000"/>
                        </a:lnSpc>
                        <a:spcBef>
                          <a:spcPts val="0"/>
                        </a:spcBef>
                        <a:spcAft>
                          <a:spcPts val="0"/>
                        </a:spcAft>
                        <a:buNone/>
                      </a:pPr>
                      <a:r>
                        <a:rPr b="0" lang="en-GB" sz="1050">
                          <a:solidFill>
                            <a:schemeClr val="dk1"/>
                          </a:solidFill>
                        </a:rPr>
                        <a:t>03.34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Sim</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3525">
                <a:tc>
                  <a:txBody>
                    <a:bodyPr/>
                    <a:lstStyle/>
                    <a:p>
                      <a:pPr indent="0" lvl="0" marL="0" marR="0" rtl="0" algn="l">
                        <a:lnSpc>
                          <a:spcPct val="115000"/>
                        </a:lnSpc>
                        <a:spcBef>
                          <a:spcPts val="0"/>
                        </a:spcBef>
                        <a:spcAft>
                          <a:spcPts val="0"/>
                        </a:spcAft>
                        <a:buNone/>
                      </a:pPr>
                      <a:r>
                        <a:rPr b="0" lang="en-GB" sz="1050">
                          <a:solidFill>
                            <a:schemeClr val="dk1"/>
                          </a:solidFill>
                        </a:rPr>
                        <a:t>03.34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Sim</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3525">
                <a:tc>
                  <a:txBody>
                    <a:bodyPr/>
                    <a:lstStyle/>
                    <a:p>
                      <a:pPr indent="0" lvl="0" marL="0" marR="0" rtl="0" algn="l">
                        <a:lnSpc>
                          <a:spcPct val="115000"/>
                        </a:lnSpc>
                        <a:spcBef>
                          <a:spcPts val="0"/>
                        </a:spcBef>
                        <a:spcAft>
                          <a:spcPts val="0"/>
                        </a:spcAft>
                        <a:buNone/>
                      </a:pPr>
                      <a:r>
                        <a:rPr b="0" lang="en-GB" sz="1050">
                          <a:solidFill>
                            <a:schemeClr val="dk1"/>
                          </a:solidFill>
                        </a:rPr>
                        <a:t>03.35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Apenas faça C</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lang="en-GB" sz="1050">
                          <a:solidFill>
                            <a:schemeClr val="dk1"/>
                          </a:solidFill>
                        </a:rPr>
                        <a:t>03.38</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chemeClr val="dk1"/>
                          </a:solidFill>
                        </a:rPr>
                        <a:t>Sim, porque olha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chemeClr val="dk1"/>
                          </a:solidFill>
                        </a:rPr>
                        <a:t>D aponta para a pergunta.</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92725">
                <a:tc>
                  <a:txBody>
                    <a:bodyPr/>
                    <a:lstStyle/>
                    <a:p>
                      <a:pPr indent="0" lvl="0" marL="0" marR="0" rtl="0" algn="l">
                        <a:lnSpc>
                          <a:spcPct val="115000"/>
                        </a:lnSpc>
                        <a:spcBef>
                          <a:spcPts val="0"/>
                        </a:spcBef>
                        <a:spcAft>
                          <a:spcPts val="0"/>
                        </a:spcAft>
                        <a:buNone/>
                      </a:pPr>
                      <a:r>
                        <a:rPr b="0" lang="en-GB" sz="1050">
                          <a:solidFill>
                            <a:schemeClr val="dk1"/>
                          </a:solidFill>
                        </a:rPr>
                        <a:t>03.40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chemeClr val="dk1"/>
                          </a:solidFill>
                        </a:rPr>
                        <a:t>Sim, sim, sim</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chemeClr val="dk1"/>
                          </a:solidFill>
                        </a:rPr>
                        <a:t>D circula a resposta.</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2425">
                <a:tc>
                  <a:txBody>
                    <a:bodyPr/>
                    <a:lstStyle/>
                    <a:p>
                      <a:pPr indent="0" lvl="0" marL="0" marR="0" rtl="0" algn="l">
                        <a:lnSpc>
                          <a:spcPct val="115000"/>
                        </a:lnSpc>
                        <a:spcBef>
                          <a:spcPts val="0"/>
                        </a:spcBef>
                        <a:spcAft>
                          <a:spcPts val="0"/>
                        </a:spcAft>
                        <a:buNone/>
                      </a:pPr>
                      <a:r>
                        <a:rPr b="0" lang="en-GB" sz="1050">
                          <a:solidFill>
                            <a:schemeClr val="dk1"/>
                          </a:solidFill>
                        </a:rPr>
                        <a:t>03.45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Pimenta, sal, sal</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Aponta para a resposta, D a circula.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758" name="Google Shape;758;p45"/>
          <p:cNvGraphicFramePr/>
          <p:nvPr/>
        </p:nvGraphicFramePr>
        <p:xfrm>
          <a:off x="4868545" y="3476625"/>
          <a:ext cx="3000000" cy="3000000"/>
        </p:xfrm>
        <a:graphic>
          <a:graphicData uri="http://schemas.openxmlformats.org/drawingml/2006/table">
            <a:tbl>
              <a:tblPr bandRow="1" firstCol="1" firstRow="1">
                <a:noFill/>
                <a:tableStyleId>{14FE5FB4-EA58-42C0-A708-906DBC40E5CA}</a:tableStyleId>
              </a:tblPr>
              <a:tblGrid>
                <a:gridCol w="485150"/>
                <a:gridCol w="486400"/>
                <a:gridCol w="2448550"/>
                <a:gridCol w="2011050"/>
              </a:tblGrid>
              <a:tr h="183525">
                <a:tc>
                  <a:txBody>
                    <a:bodyPr/>
                    <a:lstStyle/>
                    <a:p>
                      <a:pPr indent="0" lvl="0" marL="0" marR="0" rtl="0" algn="l">
                        <a:lnSpc>
                          <a:spcPct val="115000"/>
                        </a:lnSpc>
                        <a:spcBef>
                          <a:spcPts val="0"/>
                        </a:spcBef>
                        <a:spcAft>
                          <a:spcPts val="0"/>
                        </a:spcAft>
                        <a:buNone/>
                      </a:pPr>
                      <a:r>
                        <a:rPr b="0" lang="en-GB" sz="1050">
                          <a:solidFill>
                            <a:schemeClr val="dk1"/>
                          </a:solidFill>
                        </a:rPr>
                        <a:t>02.00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en-GB" sz="1050">
                          <a:solidFill>
                            <a:schemeClr val="dk1"/>
                          </a:solidFill>
                        </a:rPr>
                        <a:t>D</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en-GB" sz="1050">
                          <a:solidFill>
                            <a:schemeClr val="dk1"/>
                          </a:solidFill>
                        </a:rPr>
                        <a:t>Não, mas olhe para isso, é o mesmo</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83525">
                <a:tc>
                  <a:txBody>
                    <a:bodyPr/>
                    <a:lstStyle/>
                    <a:p>
                      <a:pPr indent="0" lvl="0" marL="0" marR="0" rtl="0" algn="l">
                        <a:lnSpc>
                          <a:spcPct val="115000"/>
                        </a:lnSpc>
                        <a:spcBef>
                          <a:spcPts val="0"/>
                        </a:spcBef>
                        <a:spcAft>
                          <a:spcPts val="0"/>
                        </a:spcAft>
                        <a:buNone/>
                      </a:pPr>
                      <a:r>
                        <a:rPr b="0" lang="en-GB" sz="1050">
                          <a:solidFill>
                            <a:schemeClr val="dk1"/>
                          </a:solidFill>
                        </a:rPr>
                        <a:t>02.03</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M</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Isso não é (inaudível)</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83525">
                <a:tc>
                  <a:txBody>
                    <a:bodyPr/>
                    <a:lstStyle/>
                    <a:p>
                      <a:pPr indent="0" lvl="0" marL="0" marR="0" rtl="0" algn="l">
                        <a:lnSpc>
                          <a:spcPct val="115000"/>
                        </a:lnSpc>
                        <a:spcBef>
                          <a:spcPts val="0"/>
                        </a:spcBef>
                        <a:spcAft>
                          <a:spcPts val="0"/>
                        </a:spcAft>
                        <a:buNone/>
                      </a:pPr>
                      <a:r>
                        <a:rPr b="0" lang="en-GB" sz="1050">
                          <a:solidFill>
                            <a:schemeClr val="dk1"/>
                          </a:solidFill>
                        </a:rPr>
                        <a:t>02.03</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É este!</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83525">
                <a:tc>
                  <a:txBody>
                    <a:bodyPr/>
                    <a:lstStyle/>
                    <a:p>
                      <a:pPr indent="0" lvl="0" marL="0" marR="0" rtl="0" algn="l">
                        <a:lnSpc>
                          <a:spcPct val="115000"/>
                        </a:lnSpc>
                        <a:spcBef>
                          <a:spcPts val="0"/>
                        </a:spcBef>
                        <a:spcAft>
                          <a:spcPts val="0"/>
                        </a:spcAft>
                        <a:buNone/>
                      </a:pPr>
                      <a:r>
                        <a:rPr b="0" lang="en-GB" sz="1050">
                          <a:solidFill>
                            <a:schemeClr val="dk1"/>
                          </a:solidFill>
                        </a:rPr>
                        <a:t>02.05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K</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Não, porque então são copos diferentes</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83525">
                <a:tc>
                  <a:txBody>
                    <a:bodyPr/>
                    <a:lstStyle/>
                    <a:p>
                      <a:pPr indent="0" lvl="0" marL="0" marR="0" rtl="0" algn="l">
                        <a:lnSpc>
                          <a:spcPct val="115000"/>
                        </a:lnSpc>
                        <a:spcBef>
                          <a:spcPts val="0"/>
                        </a:spcBef>
                        <a:spcAft>
                          <a:spcPts val="0"/>
                        </a:spcAft>
                        <a:buNone/>
                      </a:pPr>
                      <a:r>
                        <a:rPr b="0" lang="en-GB" sz="1050">
                          <a:solidFill>
                            <a:schemeClr val="dk1"/>
                          </a:solidFill>
                        </a:rPr>
                        <a:t>02.07</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Sim, porque é o diferente</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83525">
                <a:tc>
                  <a:txBody>
                    <a:bodyPr/>
                    <a:lstStyle/>
                    <a:p>
                      <a:pPr indent="0" lvl="0" marL="0" marR="0" rtl="0" algn="l">
                        <a:lnSpc>
                          <a:spcPct val="115000"/>
                        </a:lnSpc>
                        <a:spcBef>
                          <a:spcPts val="0"/>
                        </a:spcBef>
                        <a:spcAft>
                          <a:spcPts val="0"/>
                        </a:spcAft>
                        <a:buNone/>
                      </a:pPr>
                      <a:r>
                        <a:rPr b="0" lang="en-GB" sz="1050">
                          <a:solidFill>
                            <a:schemeClr val="dk1"/>
                          </a:solidFill>
                        </a:rPr>
                        <a:t>02.10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K</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Você precisa fazer este, D.</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83525">
                <a:tc>
                  <a:txBody>
                    <a:bodyPr/>
                    <a:lstStyle/>
                    <a:p>
                      <a:pPr indent="0" lvl="0" marL="0" marR="0" rtl="0" algn="l">
                        <a:lnSpc>
                          <a:spcPct val="115000"/>
                        </a:lnSpc>
                        <a:spcBef>
                          <a:spcPts val="0"/>
                        </a:spcBef>
                        <a:spcAft>
                          <a:spcPts val="0"/>
                        </a:spcAft>
                        <a:buNone/>
                      </a:pPr>
                      <a:r>
                        <a:rPr b="0" lang="en-GB" sz="1050">
                          <a:solidFill>
                            <a:schemeClr val="dk1"/>
                          </a:solidFill>
                        </a:rPr>
                        <a:t>02.12</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M</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Eu também pensei nisso</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t>M circula a resposta D</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550550">
                <a:tc>
                  <a:txBody>
                    <a:bodyPr/>
                    <a:lstStyle/>
                    <a:p>
                      <a:pPr indent="0" lvl="0" marL="0" marR="0" rtl="0" algn="l">
                        <a:lnSpc>
                          <a:spcPct val="115000"/>
                        </a:lnSpc>
                        <a:spcBef>
                          <a:spcPts val="0"/>
                        </a:spcBef>
                        <a:spcAft>
                          <a:spcPts val="0"/>
                        </a:spcAft>
                        <a:buNone/>
                      </a:pPr>
                      <a:r>
                        <a:rPr b="0" lang="en-GB" sz="1050">
                          <a:solidFill>
                            <a:schemeClr val="dk1"/>
                          </a:solidFill>
                        </a:rPr>
                        <a:t>02.25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Esse?</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As crianças leem a pergunta em silêncio. D aponta para uma resposta</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7025">
                <a:tc>
                  <a:txBody>
                    <a:bodyPr/>
                    <a:lstStyle/>
                    <a:p>
                      <a:pPr indent="0" lvl="0" marL="0" marR="0" rtl="0" algn="l">
                        <a:lnSpc>
                          <a:spcPct val="115000"/>
                        </a:lnSpc>
                        <a:spcBef>
                          <a:spcPts val="0"/>
                        </a:spcBef>
                        <a:spcAft>
                          <a:spcPts val="0"/>
                        </a:spcAft>
                        <a:buNone/>
                      </a:pPr>
                      <a:r>
                        <a:rPr b="0" lang="en-GB" sz="1050">
                          <a:solidFill>
                            <a:schemeClr val="dk1"/>
                          </a:solidFill>
                        </a:rPr>
                        <a:t>02.29</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Deveria ser este, porque então há outra camada. 4 e 5</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K aponta para a mesma resposta que D</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7025">
                <a:tc>
                  <a:txBody>
                    <a:bodyPr/>
                    <a:lstStyle/>
                    <a:p>
                      <a:pPr indent="0" lvl="0" marL="0" marR="0" rtl="0" algn="l">
                        <a:lnSpc>
                          <a:spcPct val="115000"/>
                        </a:lnSpc>
                        <a:spcBef>
                          <a:spcPts val="0"/>
                        </a:spcBef>
                        <a:spcAft>
                          <a:spcPts val="0"/>
                        </a:spcAft>
                        <a:buNone/>
                      </a:pPr>
                      <a:r>
                        <a:rPr b="0" lang="en-GB" sz="1050">
                          <a:solidFill>
                            <a:schemeClr val="dk1"/>
                          </a:solidFill>
                        </a:rPr>
                        <a:t>02.35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Sim, sim</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D olha para todas as respostas, apontando para cada uma</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3525">
                <a:tc>
                  <a:txBody>
                    <a:bodyPr/>
                    <a:lstStyle/>
                    <a:p>
                      <a:pPr indent="0" lvl="0" marL="0" marR="0" rtl="0" algn="l">
                        <a:lnSpc>
                          <a:spcPct val="115000"/>
                        </a:lnSpc>
                        <a:spcBef>
                          <a:spcPts val="0"/>
                        </a:spcBef>
                        <a:spcAft>
                          <a:spcPts val="0"/>
                        </a:spcAft>
                        <a:buNone/>
                      </a:pPr>
                      <a:r>
                        <a:rPr b="0" lang="en-GB" sz="1050">
                          <a:solidFill>
                            <a:schemeClr val="dk1"/>
                          </a:solidFill>
                        </a:rPr>
                        <a:t>02.37</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Este?</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M aponta para a resposta B</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94675">
                <a:tc>
                  <a:txBody>
                    <a:bodyPr/>
                    <a:lstStyle/>
                    <a:p>
                      <a:pPr indent="0" lvl="0" marL="0" marR="0" rtl="0" algn="l">
                        <a:lnSpc>
                          <a:spcPct val="115000"/>
                        </a:lnSpc>
                        <a:spcBef>
                          <a:spcPts val="0"/>
                        </a:spcBef>
                        <a:spcAft>
                          <a:spcPts val="0"/>
                        </a:spcAft>
                        <a:buNone/>
                      </a:pPr>
                      <a:r>
                        <a:rPr b="0" lang="en-GB" sz="1050">
                          <a:solidFill>
                            <a:schemeClr val="dk1"/>
                          </a:solidFill>
                        </a:rPr>
                        <a:t>02.28</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É o A, este aqui. É porque aquele tem 3, então deveria ser 2 e depois 1</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050">
                          <a:solidFill>
                            <a:schemeClr val="dk1"/>
                          </a:solidFill>
                        </a:rPr>
                        <a:t>M circula o A</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7025">
                <a:tc>
                  <a:txBody>
                    <a:bodyPr/>
                    <a:lstStyle/>
                    <a:p>
                      <a:pPr indent="0" lvl="0" marL="0" marR="0" rtl="0" algn="l">
                        <a:lnSpc>
                          <a:spcPct val="115000"/>
                        </a:lnSpc>
                        <a:spcBef>
                          <a:spcPts val="0"/>
                        </a:spcBef>
                        <a:spcAft>
                          <a:spcPts val="0"/>
                        </a:spcAft>
                        <a:buNone/>
                      </a:pPr>
                      <a:r>
                        <a:rPr b="0" lang="en-GB" sz="1050">
                          <a:solidFill>
                            <a:srgbClr val="000000"/>
                          </a:solidFill>
                        </a:rPr>
                        <a:t>02.57</a:t>
                      </a:r>
                      <a:endParaRPr b="0"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rgbClr val="000000"/>
                          </a:solidFill>
                        </a:rPr>
                        <a:t>D</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rgbClr val="000000"/>
                          </a:solidFill>
                        </a:rPr>
                        <a:t>É aquele, porque aquele não tem nada</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rgbClr val="000000"/>
                          </a:solidFill>
                        </a:rPr>
                        <a:t>As crianças olham para a próxima pergunta</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367025">
                <a:tc>
                  <a:txBody>
                    <a:bodyPr/>
                    <a:lstStyle/>
                    <a:p>
                      <a:pPr indent="0" lvl="0" marL="0" marR="0" rtl="0" algn="l">
                        <a:lnSpc>
                          <a:spcPct val="115000"/>
                        </a:lnSpc>
                        <a:spcBef>
                          <a:spcPts val="0"/>
                        </a:spcBef>
                        <a:spcAft>
                          <a:spcPts val="0"/>
                        </a:spcAft>
                        <a:buNone/>
                      </a:pPr>
                      <a:r>
                        <a:rPr b="0" lang="en-GB" sz="1050">
                          <a:solidFill>
                            <a:srgbClr val="000000"/>
                          </a:solidFill>
                        </a:rPr>
                        <a:t>03.01</a:t>
                      </a:r>
                      <a:endParaRPr b="0"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rgbClr val="000000"/>
                          </a:solidFill>
                        </a:rPr>
                        <a:t>K</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rgbClr val="000000"/>
                          </a:solidFill>
                        </a:rPr>
                        <a:t>Sim, não, é aquele</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en-GB" sz="1050">
                          <a:solidFill>
                            <a:srgbClr val="000000"/>
                          </a:solidFill>
                        </a:rPr>
                        <a:t>K aponta para uma resposta diferente </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3" name="Shape 763"/>
        <p:cNvGrpSpPr/>
        <p:nvPr/>
      </p:nvGrpSpPr>
      <p:grpSpPr>
        <a:xfrm>
          <a:off x="0" y="0"/>
          <a:ext cx="0" cy="0"/>
          <a:chOff x="0" y="0"/>
          <a:chExt cx="0" cy="0"/>
        </a:xfrm>
      </p:grpSpPr>
      <p:sp>
        <p:nvSpPr>
          <p:cNvPr id="764" name="Google Shape;764;p46"/>
          <p:cNvSpPr txBox="1"/>
          <p:nvPr/>
        </p:nvSpPr>
        <p:spPr>
          <a:xfrm>
            <a:off x="616464" y="614560"/>
            <a:ext cx="3053836" cy="570028"/>
          </a:xfrm>
          <a:prstGeom prst="rect">
            <a:avLst/>
          </a:prstGeom>
          <a:solidFill>
            <a:srgbClr val="D9F1F6"/>
          </a:solidFill>
          <a:ln>
            <a:noFill/>
          </a:ln>
        </p:spPr>
        <p:txBody>
          <a:bodyPr anchorCtr="0" anchor="t" bIns="0" lIns="0" spcFirstLastPara="1" rIns="0" wrap="square" tIns="15875">
            <a:spAutoFit/>
          </a:bodyPr>
          <a:lstStyle/>
          <a:p>
            <a:pPr indent="0" lvl="0" marL="26035" marR="0" rtl="0" algn="l">
              <a:lnSpc>
                <a:spcPct val="100000"/>
              </a:lnSpc>
              <a:spcBef>
                <a:spcPts val="0"/>
              </a:spcBef>
              <a:spcAft>
                <a:spcPts val="0"/>
              </a:spcAft>
              <a:buNone/>
            </a:pPr>
            <a:r>
              <a:rPr b="1" lang="en-GB" sz="1800">
                <a:solidFill>
                  <a:srgbClr val="1A616F"/>
                </a:solidFill>
                <a:latin typeface="Arial"/>
                <a:ea typeface="Arial"/>
                <a:cs typeface="Arial"/>
                <a:sym typeface="Arial"/>
              </a:rPr>
              <a:t>Parte I. Possíveis usos do kit de ferramentas T-SEDA</a:t>
            </a:r>
            <a:endParaRPr/>
          </a:p>
        </p:txBody>
      </p:sp>
      <p:sp>
        <p:nvSpPr>
          <p:cNvPr id="765" name="Google Shape;765;p46"/>
          <p:cNvSpPr txBox="1"/>
          <p:nvPr/>
        </p:nvSpPr>
        <p:spPr>
          <a:xfrm>
            <a:off x="616464" y="1411408"/>
            <a:ext cx="4735195" cy="578748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9350">
            <a:spAutoFit/>
          </a:bodyPr>
          <a:lstStyle/>
          <a:p>
            <a:pPr indent="0" lvl="0" marL="83185" marR="95885" rtl="0" algn="just">
              <a:lnSpc>
                <a:spcPct val="121000"/>
              </a:lnSpc>
              <a:spcBef>
                <a:spcPts val="0"/>
              </a:spcBef>
              <a:spcAft>
                <a:spcPts val="0"/>
              </a:spcAft>
              <a:buNone/>
            </a:pPr>
            <a:r>
              <a:rPr lang="en-GB" sz="1200">
                <a:solidFill>
                  <a:schemeClr val="dk1"/>
                </a:solidFill>
                <a:latin typeface="Arimo"/>
                <a:ea typeface="Arimo"/>
                <a:cs typeface="Arimo"/>
                <a:sym typeface="Arimo"/>
              </a:rPr>
              <a:t>Como você utiliza o kit de ferramentas dependerá do seu interesse, mas também dependerá das oportunidades disponíveis. Aqui estão algumas sugestões sobre maneiras estendidas de como você poderia utilizar esses recursos:</a:t>
            </a:r>
            <a:endParaRPr/>
          </a:p>
          <a:p>
            <a:pPr indent="-171449" lvl="0" marL="254634" marR="95885" rtl="0" algn="just">
              <a:lnSpc>
                <a:spcPct val="121000"/>
              </a:lnSpc>
              <a:spcBef>
                <a:spcPts val="910"/>
              </a:spcBef>
              <a:spcAft>
                <a:spcPts val="0"/>
              </a:spcAft>
              <a:buClr>
                <a:schemeClr val="dk1"/>
              </a:buClr>
              <a:buSzPts val="1200"/>
              <a:buFont typeface="Arial"/>
              <a:buChar char="•"/>
            </a:pPr>
            <a:r>
              <a:rPr lang="en-GB" sz="1200">
                <a:solidFill>
                  <a:schemeClr val="dk1"/>
                </a:solidFill>
                <a:latin typeface="Arimo"/>
                <a:ea typeface="Arimo"/>
                <a:cs typeface="Arimo"/>
                <a:sym typeface="Arimo"/>
              </a:rPr>
              <a:t>Se você tem um assistente de ensino em seu ambiente, você pode pedir ajuda para gravar vídeos ou fazer observações ao vivo. Ou você pode pedir a eles para gravar você se você quiser focar em sua própria prática.</a:t>
            </a:r>
            <a:endParaRPr/>
          </a:p>
          <a:p>
            <a:pPr indent="-171449" lvl="0" marL="254634" marR="95885" rtl="0" algn="just">
              <a:lnSpc>
                <a:spcPct val="121000"/>
              </a:lnSpc>
              <a:spcBef>
                <a:spcPts val="310"/>
              </a:spcBef>
              <a:spcAft>
                <a:spcPts val="0"/>
              </a:spcAft>
              <a:buClr>
                <a:schemeClr val="dk1"/>
              </a:buClr>
              <a:buSzPts val="1200"/>
              <a:buFont typeface="Arial"/>
              <a:buChar char="•"/>
            </a:pPr>
            <a:r>
              <a:rPr lang="en-GB" sz="1200">
                <a:solidFill>
                  <a:schemeClr val="dk1"/>
                </a:solidFill>
                <a:latin typeface="Arimo"/>
                <a:ea typeface="Arimo"/>
                <a:cs typeface="Arimo"/>
                <a:sym typeface="Arimo"/>
              </a:rPr>
              <a:t>Caso haja outros professores conduzindo pesquisas T-SEDA em sua escola, você pode colaborar para compartilhar resultados, discutir desafios e insights e pensar em maneiras de incorporar práticas bem-sucedidas em toda a escola</a:t>
            </a:r>
            <a:endParaRPr/>
          </a:p>
          <a:p>
            <a:pPr indent="-171449" lvl="0" marL="254634" marR="95885" rtl="0" algn="just">
              <a:lnSpc>
                <a:spcPct val="121000"/>
              </a:lnSpc>
              <a:spcBef>
                <a:spcPts val="310"/>
              </a:spcBef>
              <a:spcAft>
                <a:spcPts val="0"/>
              </a:spcAft>
              <a:buClr>
                <a:schemeClr val="dk1"/>
              </a:buClr>
              <a:buSzPts val="1200"/>
              <a:buFont typeface="Arial"/>
              <a:buChar char="•"/>
            </a:pPr>
            <a:r>
              <a:rPr lang="en-GB" sz="1200">
                <a:solidFill>
                  <a:schemeClr val="dk1"/>
                </a:solidFill>
                <a:latin typeface="Arimo"/>
                <a:ea typeface="Arimo"/>
                <a:cs typeface="Arimo"/>
                <a:sym typeface="Arimo"/>
              </a:rPr>
              <a:t>Você pode pedir a outros colegas para observá-lo, ou você pode observá-los, tendo conversas de aprendizado juntos.</a:t>
            </a:r>
            <a:endParaRPr/>
          </a:p>
          <a:p>
            <a:pPr indent="-171449" lvl="0" marL="254634" marR="95885" rtl="0" algn="just">
              <a:lnSpc>
                <a:spcPct val="121000"/>
              </a:lnSpc>
              <a:spcBef>
                <a:spcPts val="310"/>
              </a:spcBef>
              <a:spcAft>
                <a:spcPts val="0"/>
              </a:spcAft>
              <a:buClr>
                <a:schemeClr val="dk1"/>
              </a:buClr>
              <a:buSzPts val="1200"/>
              <a:buFont typeface="Arial"/>
              <a:buChar char="•"/>
            </a:pPr>
            <a:r>
              <a:rPr lang="en-GB" sz="1200">
                <a:solidFill>
                  <a:schemeClr val="dk1"/>
                </a:solidFill>
                <a:latin typeface="Arimo"/>
                <a:ea typeface="Arimo"/>
                <a:cs typeface="Arimo"/>
                <a:sym typeface="Arimo"/>
              </a:rPr>
              <a:t>Dependendo da idade de seus alunos, você pode obter a opinião deles enquanto planeja sua pesquisa e compartilhar seus resultados com eles, ou envolvê-los na formulação do seu plano de ação.</a:t>
            </a:r>
            <a:endParaRPr/>
          </a:p>
          <a:p>
            <a:pPr indent="-171449" lvl="0" marL="254634" marR="95885" rtl="0" algn="just">
              <a:lnSpc>
                <a:spcPct val="121000"/>
              </a:lnSpc>
              <a:spcBef>
                <a:spcPts val="310"/>
              </a:spcBef>
              <a:spcAft>
                <a:spcPts val="0"/>
              </a:spcAft>
              <a:buClr>
                <a:schemeClr val="dk1"/>
              </a:buClr>
              <a:buSzPts val="1200"/>
              <a:buFont typeface="Arial"/>
              <a:buChar char="•"/>
            </a:pPr>
            <a:r>
              <a:rPr lang="en-GB" sz="1200">
                <a:solidFill>
                  <a:schemeClr val="dk1"/>
                </a:solidFill>
                <a:latin typeface="Arimo"/>
                <a:ea typeface="Arimo"/>
                <a:cs typeface="Arimo"/>
                <a:sym typeface="Arimo"/>
              </a:rPr>
              <a:t>Você pode considerar como integrar a tecnologia em sua pesquisa e como isso impacta no diálogo.</a:t>
            </a:r>
            <a:endParaRPr/>
          </a:p>
          <a:p>
            <a:pPr indent="-171449" lvl="0" marL="254634" marR="95885" rtl="0" algn="just">
              <a:lnSpc>
                <a:spcPct val="121000"/>
              </a:lnSpc>
              <a:spcBef>
                <a:spcPts val="310"/>
              </a:spcBef>
              <a:spcAft>
                <a:spcPts val="0"/>
              </a:spcAft>
              <a:buClr>
                <a:schemeClr val="dk1"/>
              </a:buClr>
              <a:buSzPts val="1200"/>
              <a:buFont typeface="Arial"/>
              <a:buChar char="•"/>
            </a:pPr>
            <a:r>
              <a:rPr lang="en-GB" sz="1200">
                <a:solidFill>
                  <a:schemeClr val="dk1"/>
                </a:solidFill>
                <a:latin typeface="Arimo"/>
                <a:ea typeface="Arimo"/>
                <a:cs typeface="Arimo"/>
                <a:sym typeface="Arimo"/>
              </a:rPr>
              <a:t>As Seções 1-5 do kit de ferramentas lhe darão mais ideias sobre o que você poderia fazer</a:t>
            </a:r>
            <a:endParaRPr/>
          </a:p>
          <a:p>
            <a:pPr indent="0" lvl="0" marL="83185" marR="95885" rtl="0" algn="just">
              <a:lnSpc>
                <a:spcPct val="121000"/>
              </a:lnSpc>
              <a:spcBef>
                <a:spcPts val="310"/>
              </a:spcBef>
              <a:spcAft>
                <a:spcPts val="0"/>
              </a:spcAft>
              <a:buClr>
                <a:schemeClr val="dk1"/>
              </a:buClr>
              <a:buSzPts val="1200"/>
              <a:buFont typeface="Arial"/>
              <a:buNone/>
            </a:pPr>
            <a:r>
              <a:rPr lang="en-GB" sz="1200">
                <a:solidFill>
                  <a:schemeClr val="dk1"/>
                </a:solidFill>
                <a:latin typeface="Arimo"/>
                <a:ea typeface="Arimo"/>
                <a:cs typeface="Arimo"/>
                <a:sym typeface="Arimo"/>
              </a:rPr>
              <a:t>.               </a:t>
            </a:r>
            <a:r>
              <a:rPr lang="en-GB" sz="1200" u="sng">
                <a:solidFill>
                  <a:schemeClr val="hlink"/>
                </a:solidFill>
                <a:latin typeface="Arial"/>
                <a:ea typeface="Arial"/>
                <a:cs typeface="Arial"/>
                <a:sym typeface="Arial"/>
                <a:hlinkClick r:id="rId3"/>
              </a:rPr>
              <a:t>Vídeo 9: O Impacto da Investigação T-SEDA</a:t>
            </a:r>
            <a:endParaRPr sz="1200">
              <a:solidFill>
                <a:schemeClr val="dk1"/>
              </a:solidFill>
              <a:latin typeface="Arial"/>
              <a:ea typeface="Arial"/>
              <a:cs typeface="Arial"/>
              <a:sym typeface="Arial"/>
            </a:endParaRPr>
          </a:p>
          <a:p>
            <a:pPr indent="0" lvl="0" marL="83185" marR="95885" rtl="0" algn="just">
              <a:lnSpc>
                <a:spcPct val="121000"/>
              </a:lnSpc>
              <a:spcBef>
                <a:spcPts val="31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
        <p:nvSpPr>
          <p:cNvPr id="766" name="Google Shape;766;p46"/>
          <p:cNvSpPr/>
          <p:nvPr/>
        </p:nvSpPr>
        <p:spPr>
          <a:xfrm>
            <a:off x="6059055" y="622181"/>
            <a:ext cx="3619493" cy="20402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7" name="Google Shape;767;p46"/>
          <p:cNvSpPr/>
          <p:nvPr/>
        </p:nvSpPr>
        <p:spPr>
          <a:xfrm>
            <a:off x="6450850" y="5174496"/>
            <a:ext cx="2821936" cy="20453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8" name="Google Shape;768;p46"/>
          <p:cNvSpPr/>
          <p:nvPr/>
        </p:nvSpPr>
        <p:spPr>
          <a:xfrm>
            <a:off x="5573280" y="2820550"/>
            <a:ext cx="4716767" cy="221233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46"/>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30</a:t>
            </a:r>
            <a:endParaRPr sz="1000">
              <a:solidFill>
                <a:schemeClr val="dk1"/>
              </a:solidFill>
              <a:latin typeface="Arial"/>
              <a:ea typeface="Arial"/>
              <a:cs typeface="Arial"/>
              <a:sym typeface="Arial"/>
            </a:endParaRPr>
          </a:p>
        </p:txBody>
      </p:sp>
      <p:sp>
        <p:nvSpPr>
          <p:cNvPr id="770" name="Google Shape;770;p46"/>
          <p:cNvSpPr/>
          <p:nvPr/>
        </p:nvSpPr>
        <p:spPr>
          <a:xfrm>
            <a:off x="850900" y="6448425"/>
            <a:ext cx="439415" cy="43941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5" name="Shape 775"/>
        <p:cNvGrpSpPr/>
        <p:nvPr/>
      </p:nvGrpSpPr>
      <p:grpSpPr>
        <a:xfrm>
          <a:off x="0" y="0"/>
          <a:ext cx="0" cy="0"/>
          <a:chOff x="0" y="0"/>
          <a:chExt cx="0" cy="0"/>
        </a:xfrm>
      </p:grpSpPr>
      <p:sp>
        <p:nvSpPr>
          <p:cNvPr id="776" name="Google Shape;776;p47"/>
          <p:cNvSpPr txBox="1"/>
          <p:nvPr>
            <p:ph type="title"/>
          </p:nvPr>
        </p:nvSpPr>
        <p:spPr>
          <a:xfrm>
            <a:off x="739599" y="657225"/>
            <a:ext cx="9046126" cy="553720"/>
          </a:xfrm>
          <a:prstGeom prst="rect">
            <a:avLst/>
          </a:prstGeom>
          <a:noFill/>
          <a:ln>
            <a:noFill/>
          </a:ln>
        </p:spPr>
        <p:txBody>
          <a:bodyPr anchorCtr="0" anchor="t" bIns="0" lIns="0" spcFirstLastPara="1" rIns="0" wrap="square" tIns="0">
            <a:spAutoFit/>
          </a:bodyPr>
          <a:lstStyle/>
          <a:p>
            <a:pPr indent="0" lvl="0" marL="318770" rtl="0" algn="ctr">
              <a:lnSpc>
                <a:spcPct val="100000"/>
              </a:lnSpc>
              <a:spcBef>
                <a:spcPts val="0"/>
              </a:spcBef>
              <a:spcAft>
                <a:spcPts val="0"/>
              </a:spcAft>
              <a:buNone/>
            </a:pPr>
            <a:r>
              <a:rPr lang="en-GB" sz="3600"/>
              <a:t>T-SEDA: Recursos de Apoio</a:t>
            </a:r>
            <a:endParaRPr/>
          </a:p>
        </p:txBody>
      </p:sp>
      <p:sp>
        <p:nvSpPr>
          <p:cNvPr id="777" name="Google Shape;777;p47"/>
          <p:cNvSpPr txBox="1"/>
          <p:nvPr>
            <p:ph idx="1" type="body"/>
          </p:nvPr>
        </p:nvSpPr>
        <p:spPr>
          <a:xfrm>
            <a:off x="774700" y="4911136"/>
            <a:ext cx="10046982" cy="982320"/>
          </a:xfrm>
          <a:prstGeom prst="rect">
            <a:avLst/>
          </a:prstGeom>
          <a:noFill/>
          <a:ln>
            <a:noFill/>
          </a:ln>
        </p:spPr>
        <p:txBody>
          <a:bodyPr anchorCtr="0" anchor="t" bIns="0" lIns="0" spcFirstLastPara="1" rIns="0" wrap="square" tIns="0">
            <a:spAutoFit/>
          </a:bodyPr>
          <a:lstStyle/>
          <a:p>
            <a:pPr indent="0" lvl="0" marL="316230" rtl="0" algn="l">
              <a:lnSpc>
                <a:spcPct val="100000"/>
              </a:lnSpc>
              <a:spcBef>
                <a:spcPts val="0"/>
              </a:spcBef>
              <a:spcAft>
                <a:spcPts val="0"/>
              </a:spcAft>
              <a:buNone/>
            </a:pPr>
            <a:r>
              <a:t/>
            </a:r>
            <a:endParaRPr sz="1550">
              <a:latin typeface="Times New Roman"/>
              <a:ea typeface="Times New Roman"/>
              <a:cs typeface="Times New Roman"/>
              <a:sym typeface="Times New Roman"/>
            </a:endParaRPr>
          </a:p>
          <a:p>
            <a:pPr indent="0" lvl="0" marL="316230" rtl="0" algn="l">
              <a:lnSpc>
                <a:spcPct val="100000"/>
              </a:lnSpc>
              <a:spcBef>
                <a:spcPts val="0"/>
              </a:spcBef>
              <a:spcAft>
                <a:spcPts val="0"/>
              </a:spcAft>
              <a:buClr>
                <a:schemeClr val="dk1"/>
              </a:buClr>
              <a:buSzPts val="1700"/>
              <a:buFont typeface="Noto Sans Symbols"/>
              <a:buNone/>
            </a:pPr>
            <a:r>
              <a:t/>
            </a:r>
            <a:endParaRPr sz="1700">
              <a:latin typeface="Times New Roman"/>
              <a:ea typeface="Times New Roman"/>
              <a:cs typeface="Times New Roman"/>
              <a:sym typeface="Times New Roman"/>
            </a:endParaRPr>
          </a:p>
          <a:p>
            <a:pPr indent="0" lvl="0" marL="316230" rtl="0" algn="l">
              <a:lnSpc>
                <a:spcPct val="100000"/>
              </a:lnSpc>
              <a:spcBef>
                <a:spcPts val="35"/>
              </a:spcBef>
              <a:spcAft>
                <a:spcPts val="0"/>
              </a:spcAft>
              <a:buClr>
                <a:schemeClr val="dk1"/>
              </a:buClr>
              <a:buSzPts val="1750"/>
              <a:buFont typeface="Noto Sans Symbols"/>
              <a:buNone/>
            </a:pPr>
            <a:r>
              <a:t/>
            </a:r>
            <a:endParaRPr sz="1750">
              <a:latin typeface="Times New Roman"/>
              <a:ea typeface="Times New Roman"/>
              <a:cs typeface="Times New Roman"/>
              <a:sym typeface="Times New Roman"/>
            </a:endParaRPr>
          </a:p>
          <a:p>
            <a:pPr indent="0" lvl="0" marL="316230" rtl="0" algn="l">
              <a:lnSpc>
                <a:spcPct val="100000"/>
              </a:lnSpc>
              <a:spcBef>
                <a:spcPts val="50"/>
              </a:spcBef>
              <a:spcAft>
                <a:spcPts val="0"/>
              </a:spcAft>
              <a:buNone/>
            </a:pPr>
            <a:r>
              <a:t/>
            </a:r>
            <a:endParaRPr sz="1300">
              <a:latin typeface="Times New Roman"/>
              <a:ea typeface="Times New Roman"/>
              <a:cs typeface="Times New Roman"/>
              <a:sym typeface="Times New Roman"/>
            </a:endParaRPr>
          </a:p>
        </p:txBody>
      </p:sp>
      <p:sp>
        <p:nvSpPr>
          <p:cNvPr id="778" name="Google Shape;778;p47"/>
          <p:cNvSpPr/>
          <p:nvPr/>
        </p:nvSpPr>
        <p:spPr>
          <a:xfrm>
            <a:off x="9080500" y="3686175"/>
            <a:ext cx="190498" cy="190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9" name="Google Shape;779;p47"/>
          <p:cNvSpPr txBox="1"/>
          <p:nvPr/>
        </p:nvSpPr>
        <p:spPr>
          <a:xfrm>
            <a:off x="5262662" y="7088109"/>
            <a:ext cx="167005" cy="154529"/>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31</a:t>
            </a:r>
            <a:endParaRPr sz="1000">
              <a:solidFill>
                <a:schemeClr val="dk1"/>
              </a:solidFill>
              <a:latin typeface="Arial"/>
              <a:ea typeface="Arial"/>
              <a:cs typeface="Arial"/>
              <a:sym typeface="Arial"/>
            </a:endParaRPr>
          </a:p>
        </p:txBody>
      </p:sp>
      <p:graphicFrame>
        <p:nvGraphicFramePr>
          <p:cNvPr id="780" name="Google Shape;780;p47"/>
          <p:cNvGraphicFramePr/>
          <p:nvPr/>
        </p:nvGraphicFramePr>
        <p:xfrm>
          <a:off x="774700" y="1419225"/>
          <a:ext cx="3000000" cy="3000000"/>
        </p:xfrm>
        <a:graphic>
          <a:graphicData uri="http://schemas.openxmlformats.org/drawingml/2006/table">
            <a:tbl>
              <a:tblPr bandRow="1" firstRow="1">
                <a:noFill/>
                <a:tableStyleId>{16E064C7-456E-4288-8AE5-F8230A6654FE}</a:tableStyleId>
              </a:tblPr>
              <a:tblGrid>
                <a:gridCol w="4759900"/>
                <a:gridCol w="762000"/>
              </a:tblGrid>
              <a:tr h="416275">
                <a:tc>
                  <a:txBody>
                    <a:bodyPr/>
                    <a:lstStyle/>
                    <a:p>
                      <a:pPr indent="0" lvl="0" marL="0" marR="0" rtl="0" algn="ctr">
                        <a:spcBef>
                          <a:spcPts val="0"/>
                        </a:spcBef>
                        <a:spcAft>
                          <a:spcPts val="0"/>
                        </a:spcAft>
                        <a:buNone/>
                      </a:pPr>
                      <a:r>
                        <a:rPr lang="en-GB" sz="1800"/>
                        <a:t>SEÇÃO</a:t>
                      </a:r>
                      <a:endParaRPr/>
                    </a:p>
                  </a:txBody>
                  <a:tcPr marT="45725" marB="45725" marR="91450" marL="91450">
                    <a:solidFill>
                      <a:srgbClr val="2E6A7B"/>
                    </a:solidFill>
                  </a:tcPr>
                </a:tc>
                <a:tc>
                  <a:txBody>
                    <a:bodyPr/>
                    <a:lstStyle/>
                    <a:p>
                      <a:pPr indent="0" lvl="0" marL="0" marR="0" rtl="0" algn="ctr">
                        <a:spcBef>
                          <a:spcPts val="0"/>
                        </a:spcBef>
                        <a:spcAft>
                          <a:spcPts val="0"/>
                        </a:spcAft>
                        <a:buNone/>
                      </a:pPr>
                      <a:r>
                        <a:rPr lang="en-GB" sz="1800"/>
                        <a:t>Slide</a:t>
                      </a:r>
                      <a:endParaRPr/>
                    </a:p>
                  </a:txBody>
                  <a:tcPr marT="45725" marB="45725" marR="91450" marL="91450">
                    <a:solidFill>
                      <a:srgbClr val="2E6A7B"/>
                    </a:solidFill>
                  </a:tcPr>
                </a:tc>
              </a:tr>
              <a:tr h="586475">
                <a:tc>
                  <a:txBody>
                    <a:bodyPr/>
                    <a:lstStyle/>
                    <a:p>
                      <a:pPr indent="0" lvl="0" marL="0" marR="0" rtl="0" algn="l">
                        <a:lnSpc>
                          <a:spcPct val="100000"/>
                        </a:lnSpc>
                        <a:spcBef>
                          <a:spcPts val="0"/>
                        </a:spcBef>
                        <a:spcAft>
                          <a:spcPts val="0"/>
                        </a:spcAft>
                        <a:buSzPts val="1400"/>
                        <a:buFont typeface="Calibri"/>
                        <a:buNone/>
                      </a:pPr>
                      <a:r>
                        <a:rPr b="1" lang="en-GB" sz="1400">
                          <a:latin typeface="Calibri"/>
                          <a:ea typeface="Calibri"/>
                          <a:cs typeface="Calibri"/>
                          <a:sym typeface="Calibri"/>
                        </a:rPr>
                        <a:t>SEÇÃO 1: Estrutura Detalhada de Codificação</a:t>
                      </a:r>
                      <a:r>
                        <a:rPr lang="en-GB" sz="1400">
                          <a:latin typeface="Calibri"/>
                          <a:ea typeface="Calibri"/>
                          <a:cs typeface="Calibri"/>
                          <a:sym typeface="Calibri"/>
                        </a:rPr>
                        <a:t>. Uma lista e explicação das categorias de diálogo ilustradas com exemplos de sugestões e contribuições, além de práticas mais gerais de sala de aula dialógica.</a:t>
                      </a:r>
                      <a:endParaRPr/>
                    </a:p>
                  </a:txBody>
                  <a:tcPr marT="45725" marB="45725" marR="91450" marL="91450"/>
                </a:tc>
                <a:tc>
                  <a:txBody>
                    <a:bodyPr/>
                    <a:lstStyle/>
                    <a:p>
                      <a:pPr indent="0" lvl="0" marL="0" marR="0" rtl="0" algn="ctr">
                        <a:spcBef>
                          <a:spcPts val="0"/>
                        </a:spcBef>
                        <a:spcAft>
                          <a:spcPts val="0"/>
                        </a:spcAft>
                        <a:buNone/>
                      </a:pPr>
                      <a:r>
                        <a:rPr lang="en-GB" sz="1400"/>
                        <a:t>42</a:t>
                      </a:r>
                      <a:endParaRPr/>
                    </a:p>
                  </a:txBody>
                  <a:tcPr marT="45725" marB="45725" marR="91450" marL="91450">
                    <a:solidFill>
                      <a:srgbClr val="D8D8D8"/>
                    </a:solidFill>
                  </a:tcPr>
                </a:tc>
              </a:tr>
              <a:tr h="415425">
                <a:tc>
                  <a:txBody>
                    <a:bodyPr/>
                    <a:lstStyle/>
                    <a:p>
                      <a:pPr indent="0" lvl="0" marL="0" marR="0" rtl="0" algn="l">
                        <a:lnSpc>
                          <a:spcPct val="100000"/>
                        </a:lnSpc>
                        <a:spcBef>
                          <a:spcPts val="0"/>
                        </a:spcBef>
                        <a:spcAft>
                          <a:spcPts val="0"/>
                        </a:spcAft>
                        <a:buSzPts val="1400"/>
                        <a:buFont typeface="Calibri"/>
                        <a:buNone/>
                      </a:pPr>
                      <a:r>
                        <a:rPr b="1" lang="en-GB" sz="1400">
                          <a:latin typeface="Calibri"/>
                          <a:ea typeface="Calibri"/>
                          <a:cs typeface="Calibri"/>
                          <a:sym typeface="Calibri"/>
                        </a:rPr>
                        <a:t>SEÇÃO 2: Tipos de observação e modelos para observar e codificar</a:t>
                      </a:r>
                      <a:r>
                        <a:rPr lang="en-GB" sz="1400">
                          <a:latin typeface="Calibri"/>
                          <a:ea typeface="Calibri"/>
                          <a:cs typeface="Calibri"/>
                          <a:sym typeface="Calibri"/>
                        </a:rPr>
                        <a:t>. Inclui observação de aula (amostragem de tempo; lista de verificação; escalas de classificação).</a:t>
                      </a:r>
                      <a:endParaRPr/>
                    </a:p>
                  </a:txBody>
                  <a:tcPr marT="45725" marB="45725" marR="91450" marL="91450"/>
                </a:tc>
                <a:tc>
                  <a:txBody>
                    <a:bodyPr/>
                    <a:lstStyle/>
                    <a:p>
                      <a:pPr indent="0" lvl="0" marL="0" marR="0" rtl="0" algn="ctr">
                        <a:spcBef>
                          <a:spcPts val="0"/>
                        </a:spcBef>
                        <a:spcAft>
                          <a:spcPts val="0"/>
                        </a:spcAft>
                        <a:buNone/>
                      </a:pPr>
                      <a:r>
                        <a:rPr lang="en-GB" sz="1400"/>
                        <a:t>48</a:t>
                      </a:r>
                      <a:endParaRPr/>
                    </a:p>
                  </a:txBody>
                  <a:tcPr marT="45725" marB="45725" marR="91450" marL="91450">
                    <a:solidFill>
                      <a:srgbClr val="D8D8D8"/>
                    </a:solidFill>
                  </a:tcPr>
                </a:tc>
              </a:tr>
              <a:tr h="297300">
                <a:tc>
                  <a:txBody>
                    <a:bodyPr/>
                    <a:lstStyle/>
                    <a:p>
                      <a:pPr indent="0" lvl="0" marL="93980" marR="0" rtl="0" algn="l">
                        <a:lnSpc>
                          <a:spcPct val="100000"/>
                        </a:lnSpc>
                        <a:spcBef>
                          <a:spcPts val="0"/>
                        </a:spcBef>
                        <a:spcAft>
                          <a:spcPts val="0"/>
                        </a:spcAft>
                        <a:buSzPts val="1400"/>
                        <a:buFont typeface="Calibri"/>
                        <a:buNone/>
                      </a:pPr>
                      <a:r>
                        <a:rPr b="1" lang="en-GB" sz="1400">
                          <a:latin typeface="Calibri"/>
                          <a:ea typeface="Calibri"/>
                          <a:cs typeface="Calibri"/>
                          <a:sym typeface="Calibri"/>
                        </a:rPr>
                        <a:t> Modelo 2A: codificação de uma transcrição</a:t>
                      </a:r>
                      <a:endParaRPr/>
                    </a:p>
                  </a:txBody>
                  <a:tcPr marT="45725" marB="45725" marR="91450" marL="91450"/>
                </a:tc>
                <a:tc>
                  <a:txBody>
                    <a:bodyPr/>
                    <a:lstStyle/>
                    <a:p>
                      <a:pPr indent="0" lvl="0" marL="0" marR="0" rtl="0" algn="ctr">
                        <a:spcBef>
                          <a:spcPts val="0"/>
                        </a:spcBef>
                        <a:spcAft>
                          <a:spcPts val="0"/>
                        </a:spcAft>
                        <a:buNone/>
                      </a:pPr>
                      <a:r>
                        <a:rPr lang="en-GB" sz="1400"/>
                        <a:t>51</a:t>
                      </a:r>
                      <a:endParaRPr/>
                    </a:p>
                  </a:txBody>
                  <a:tcPr marT="45725" marB="45725" marR="91450" marL="91450">
                    <a:solidFill>
                      <a:srgbClr val="D8D8D8"/>
                    </a:solidFill>
                  </a:tcPr>
                </a:tc>
              </a:tr>
              <a:tr h="297300">
                <a:tc>
                  <a:txBody>
                    <a:bodyPr/>
                    <a:lstStyle/>
                    <a:p>
                      <a:pPr indent="0" lvl="0" marL="93980" marR="0" rtl="0" algn="l">
                        <a:lnSpc>
                          <a:spcPct val="100000"/>
                        </a:lnSpc>
                        <a:spcBef>
                          <a:spcPts val="0"/>
                        </a:spcBef>
                        <a:spcAft>
                          <a:spcPts val="0"/>
                        </a:spcAft>
                        <a:buNone/>
                      </a:pPr>
                      <a:r>
                        <a:rPr b="1" lang="en-GB" sz="1400">
                          <a:latin typeface="Calibri"/>
                          <a:ea typeface="Calibri"/>
                          <a:cs typeface="Calibri"/>
                          <a:sym typeface="Calibri"/>
                        </a:rPr>
                        <a:t>Modelo 2B: codificação por amostragem de tempo para trabalhos em grupo</a:t>
                      </a:r>
                      <a:endParaRPr/>
                    </a:p>
                  </a:txBody>
                  <a:tcPr marT="45725" marB="45725" marR="91450" marL="91450"/>
                </a:tc>
                <a:tc>
                  <a:txBody>
                    <a:bodyPr/>
                    <a:lstStyle/>
                    <a:p>
                      <a:pPr indent="0" lvl="0" marL="0" marR="0" rtl="0" algn="ctr">
                        <a:spcBef>
                          <a:spcPts val="0"/>
                        </a:spcBef>
                        <a:spcAft>
                          <a:spcPts val="0"/>
                        </a:spcAft>
                        <a:buNone/>
                      </a:pPr>
                      <a:r>
                        <a:rPr lang="en-GB" sz="1400"/>
                        <a:t>53</a:t>
                      </a:r>
                      <a:endParaRPr/>
                    </a:p>
                  </a:txBody>
                  <a:tcPr marT="45725" marB="45725" marR="91450" marL="91450">
                    <a:solidFill>
                      <a:srgbClr val="D8D8D8"/>
                    </a:solidFill>
                  </a:tcPr>
                </a:tc>
              </a:tr>
              <a:tr h="297300">
                <a:tc>
                  <a:txBody>
                    <a:bodyPr/>
                    <a:lstStyle/>
                    <a:p>
                      <a:pPr indent="0" lvl="0" marL="93980" marR="130810" rtl="0" algn="l">
                        <a:lnSpc>
                          <a:spcPct val="101000"/>
                        </a:lnSpc>
                        <a:spcBef>
                          <a:spcPts val="0"/>
                        </a:spcBef>
                        <a:spcAft>
                          <a:spcPts val="0"/>
                        </a:spcAft>
                        <a:buNone/>
                      </a:pPr>
                      <a:r>
                        <a:rPr b="1" lang="en-GB" sz="1400">
                          <a:latin typeface="Calibri"/>
                          <a:ea typeface="Calibri"/>
                          <a:cs typeface="Calibri"/>
                          <a:sym typeface="Calibri"/>
                        </a:rPr>
                        <a:t>Modelo 2C: lista de verificação para indivíduos em grupos</a:t>
                      </a:r>
                      <a:endParaRPr/>
                    </a:p>
                  </a:txBody>
                  <a:tcPr marT="45725" marB="45725" marR="91450" marL="91450"/>
                </a:tc>
                <a:tc>
                  <a:txBody>
                    <a:bodyPr/>
                    <a:lstStyle/>
                    <a:p>
                      <a:pPr indent="0" lvl="0" marL="0" marR="0" rtl="0" algn="ctr">
                        <a:spcBef>
                          <a:spcPts val="0"/>
                        </a:spcBef>
                        <a:spcAft>
                          <a:spcPts val="0"/>
                        </a:spcAft>
                        <a:buNone/>
                      </a:pPr>
                      <a:r>
                        <a:rPr lang="en-GB" sz="1400"/>
                        <a:t>55</a:t>
                      </a:r>
                      <a:endParaRPr/>
                    </a:p>
                  </a:txBody>
                  <a:tcPr marT="45725" marB="45725" marR="91450" marL="91450">
                    <a:solidFill>
                      <a:srgbClr val="D8D8D8"/>
                    </a:solidFill>
                  </a:tcPr>
                </a:tc>
              </a:tr>
              <a:tr h="297300">
                <a:tc>
                  <a:txBody>
                    <a:bodyPr/>
                    <a:lstStyle/>
                    <a:p>
                      <a:pPr indent="0" lvl="0" marL="93980" marR="0" rtl="0" algn="l">
                        <a:lnSpc>
                          <a:spcPct val="100000"/>
                        </a:lnSpc>
                        <a:spcBef>
                          <a:spcPts val="0"/>
                        </a:spcBef>
                        <a:spcAft>
                          <a:spcPts val="0"/>
                        </a:spcAft>
                        <a:buSzPts val="1400"/>
                        <a:buFont typeface="Calibri"/>
                        <a:buNone/>
                      </a:pPr>
                      <a:r>
                        <a:rPr b="1" lang="en-GB" sz="1400">
                          <a:latin typeface="Calibri"/>
                          <a:ea typeface="Calibri"/>
                          <a:cs typeface="Calibri"/>
                          <a:sym typeface="Calibri"/>
                        </a:rPr>
                        <a:t> Modelo 2D: avaliação de grupo</a:t>
                      </a:r>
                      <a:endParaRPr/>
                    </a:p>
                  </a:txBody>
                  <a:tcPr marT="45725" marB="45725" marR="91450" marL="91450"/>
                </a:tc>
                <a:tc>
                  <a:txBody>
                    <a:bodyPr/>
                    <a:lstStyle/>
                    <a:p>
                      <a:pPr indent="0" lvl="0" marL="0" marR="0" rtl="0" algn="ctr">
                        <a:spcBef>
                          <a:spcPts val="0"/>
                        </a:spcBef>
                        <a:spcAft>
                          <a:spcPts val="0"/>
                        </a:spcAft>
                        <a:buNone/>
                      </a:pPr>
                      <a:r>
                        <a:rPr lang="en-GB" sz="1400"/>
                        <a:t>56</a:t>
                      </a:r>
                      <a:endParaRPr/>
                    </a:p>
                  </a:txBody>
                  <a:tcPr marT="45725" marB="45725" marR="91450" marL="91450">
                    <a:solidFill>
                      <a:srgbClr val="D8D8D8"/>
                    </a:solidFill>
                  </a:tcPr>
                </a:tc>
              </a:tr>
              <a:tr h="297300">
                <a:tc>
                  <a:txBody>
                    <a:bodyPr/>
                    <a:lstStyle/>
                    <a:p>
                      <a:pPr indent="0" lvl="0" marL="93980" marR="0" rtl="0" algn="l">
                        <a:lnSpc>
                          <a:spcPct val="100000"/>
                        </a:lnSpc>
                        <a:spcBef>
                          <a:spcPts val="0"/>
                        </a:spcBef>
                        <a:spcAft>
                          <a:spcPts val="0"/>
                        </a:spcAft>
                        <a:buClr>
                          <a:schemeClr val="dk1"/>
                        </a:buClr>
                        <a:buSzPts val="1400"/>
                        <a:buFont typeface="Calibri"/>
                        <a:buNone/>
                      </a:pPr>
                      <a:r>
                        <a:rPr b="1" lang="en-GB" sz="1400">
                          <a:solidFill>
                            <a:schemeClr val="dk1"/>
                          </a:solidFill>
                          <a:latin typeface="Calibri"/>
                          <a:ea typeface="Calibri"/>
                          <a:cs typeface="Calibri"/>
                          <a:sym typeface="Calibri"/>
                        </a:rPr>
                        <a:t>Modelo 2E: escala de avaliação de participação de toda a classe</a:t>
                      </a:r>
                      <a:endParaRPr/>
                    </a:p>
                  </a:txBody>
                  <a:tcPr marT="45725" marB="45725" marR="91450" marL="91450"/>
                </a:tc>
                <a:tc>
                  <a:txBody>
                    <a:bodyPr/>
                    <a:lstStyle/>
                    <a:p>
                      <a:pPr indent="0" lvl="0" marL="0" marR="0" rtl="0" algn="ctr">
                        <a:spcBef>
                          <a:spcPts val="0"/>
                        </a:spcBef>
                        <a:spcAft>
                          <a:spcPts val="0"/>
                        </a:spcAft>
                        <a:buNone/>
                      </a:pPr>
                      <a:r>
                        <a:rPr lang="en-GB" sz="1400"/>
                        <a:t>57</a:t>
                      </a:r>
                      <a:endParaRPr/>
                    </a:p>
                  </a:txBody>
                  <a:tcPr marT="45725" marB="45725" marR="91450" marL="91450">
                    <a:solidFill>
                      <a:srgbClr val="D8D8D8"/>
                    </a:solidFill>
                  </a:tcPr>
                </a:tc>
              </a:tr>
              <a:tr h="297300">
                <a:tc>
                  <a:txBody>
                    <a:bodyPr/>
                    <a:lstStyle/>
                    <a:p>
                      <a:pPr indent="0" lvl="0" marL="93980" marR="0" rtl="0" algn="l">
                        <a:lnSpc>
                          <a:spcPct val="100000"/>
                        </a:lnSpc>
                        <a:spcBef>
                          <a:spcPts val="0"/>
                        </a:spcBef>
                        <a:spcAft>
                          <a:spcPts val="0"/>
                        </a:spcAft>
                        <a:buClr>
                          <a:schemeClr val="dk1"/>
                        </a:buClr>
                        <a:buSzPts val="1400"/>
                        <a:buFont typeface="Calibri"/>
                        <a:buNone/>
                      </a:pPr>
                      <a:r>
                        <a:rPr b="1" lang="en-GB" sz="1400">
                          <a:solidFill>
                            <a:schemeClr val="dk1"/>
                          </a:solidFill>
                          <a:latin typeface="Calibri"/>
                          <a:ea typeface="Calibri"/>
                          <a:cs typeface="Calibri"/>
                          <a:sym typeface="Calibri"/>
                        </a:rPr>
                        <a:t>Modelo 2F: avaliação de participação do aluno e regras de conduta</a:t>
                      </a:r>
                      <a:endParaRPr/>
                    </a:p>
                  </a:txBody>
                  <a:tcPr marT="45725" marB="45725" marR="91450" marL="91450"/>
                </a:tc>
                <a:tc>
                  <a:txBody>
                    <a:bodyPr/>
                    <a:lstStyle/>
                    <a:p>
                      <a:pPr indent="0" lvl="0" marL="0" marR="0" rtl="0" algn="ctr">
                        <a:spcBef>
                          <a:spcPts val="0"/>
                        </a:spcBef>
                        <a:spcAft>
                          <a:spcPts val="0"/>
                        </a:spcAft>
                        <a:buNone/>
                      </a:pPr>
                      <a:r>
                        <a:rPr lang="en-GB" sz="1400"/>
                        <a:t>58</a:t>
                      </a:r>
                      <a:endParaRPr/>
                    </a:p>
                  </a:txBody>
                  <a:tcPr marT="45725" marB="45725" marR="91450" marL="91450">
                    <a:solidFill>
                      <a:srgbClr val="D8D8D8"/>
                    </a:solidFill>
                  </a:tcPr>
                </a:tc>
              </a:tr>
              <a:tr h="297300">
                <a:tc>
                  <a:txBody>
                    <a:bodyPr/>
                    <a:lstStyle/>
                    <a:p>
                      <a:pPr indent="0" lvl="0" marL="93980" marR="0" rtl="0" algn="l">
                        <a:lnSpc>
                          <a:spcPct val="100000"/>
                        </a:lnSpc>
                        <a:spcBef>
                          <a:spcPts val="0"/>
                        </a:spcBef>
                        <a:spcAft>
                          <a:spcPts val="0"/>
                        </a:spcAft>
                        <a:buSzPts val="1400"/>
                        <a:buFont typeface="Calibri"/>
                        <a:buNone/>
                      </a:pPr>
                      <a:r>
                        <a:rPr b="1" lang="en-GB" sz="1400"/>
                        <a:t>Modelo 2G: auto avaliação de trabalhos em grupo dos alunos</a:t>
                      </a:r>
                      <a:endParaRPr/>
                    </a:p>
                  </a:txBody>
                  <a:tcPr marT="45725" marB="45725" marR="91450" marL="91450"/>
                </a:tc>
                <a:tc>
                  <a:txBody>
                    <a:bodyPr/>
                    <a:lstStyle/>
                    <a:p>
                      <a:pPr indent="0" lvl="0" marL="0" marR="0" rtl="0" algn="ctr">
                        <a:spcBef>
                          <a:spcPts val="0"/>
                        </a:spcBef>
                        <a:spcAft>
                          <a:spcPts val="0"/>
                        </a:spcAft>
                        <a:buNone/>
                      </a:pPr>
                      <a:r>
                        <a:rPr lang="en-GB" sz="1400"/>
                        <a:t>59</a:t>
                      </a:r>
                      <a:endParaRPr/>
                    </a:p>
                  </a:txBody>
                  <a:tcPr marT="45725" marB="45725" marR="91450" marL="91450">
                    <a:solidFill>
                      <a:srgbClr val="D8D8D8"/>
                    </a:solidFill>
                  </a:tcPr>
                </a:tc>
              </a:tr>
              <a:tr h="297300">
                <a:tc>
                  <a:txBody>
                    <a:bodyPr/>
                    <a:lstStyle/>
                    <a:p>
                      <a:pPr indent="0" lvl="0" marL="135255" marR="0" rtl="0" algn="l">
                        <a:lnSpc>
                          <a:spcPct val="100000"/>
                        </a:lnSpc>
                        <a:spcBef>
                          <a:spcPts val="0"/>
                        </a:spcBef>
                        <a:spcAft>
                          <a:spcPts val="0"/>
                        </a:spcAft>
                        <a:buClr>
                          <a:schemeClr val="dk1"/>
                        </a:buClr>
                        <a:buSzPts val="1400"/>
                        <a:buFont typeface="Calibri"/>
                        <a:buNone/>
                      </a:pPr>
                      <a:r>
                        <a:rPr b="1" lang="en-GB" sz="1400">
                          <a:solidFill>
                            <a:schemeClr val="dk1"/>
                          </a:solidFill>
                          <a:latin typeface="Calibri"/>
                          <a:ea typeface="Calibri"/>
                          <a:cs typeface="Calibri"/>
                          <a:sym typeface="Calibri"/>
                        </a:rPr>
                        <a:t>Modelo 2H: Questionário de Ensino Dialógico (autoavaliação da prática)</a:t>
                      </a:r>
                      <a:endParaRPr/>
                    </a:p>
                  </a:txBody>
                  <a:tcPr marT="45725" marB="45725" marR="91450" marL="91450"/>
                </a:tc>
                <a:tc>
                  <a:txBody>
                    <a:bodyPr/>
                    <a:lstStyle/>
                    <a:p>
                      <a:pPr indent="0" lvl="0" marL="0" marR="0" rtl="0" algn="ctr">
                        <a:spcBef>
                          <a:spcPts val="0"/>
                        </a:spcBef>
                        <a:spcAft>
                          <a:spcPts val="0"/>
                        </a:spcAft>
                        <a:buNone/>
                      </a:pPr>
                      <a:r>
                        <a:rPr lang="en-GB" sz="1400"/>
                        <a:t>60</a:t>
                      </a:r>
                      <a:endParaRPr/>
                    </a:p>
                  </a:txBody>
                  <a:tcPr marT="45725" marB="45725" marR="91450" marL="91450">
                    <a:solidFill>
                      <a:srgbClr val="D8D8D8"/>
                    </a:solidFill>
                  </a:tcPr>
                </a:tc>
              </a:tr>
            </a:tbl>
          </a:graphicData>
        </a:graphic>
      </p:graphicFrame>
      <p:sp>
        <p:nvSpPr>
          <p:cNvPr id="781" name="Google Shape;781;p47"/>
          <p:cNvSpPr txBox="1"/>
          <p:nvPr/>
        </p:nvSpPr>
        <p:spPr>
          <a:xfrm>
            <a:off x="6787972" y="2949612"/>
            <a:ext cx="3472475" cy="3970318"/>
          </a:xfrm>
          <a:prstGeom prst="rect">
            <a:avLst/>
          </a:prstGeom>
          <a:noFill/>
          <a:ln cap="flat" cmpd="sng" w="19050">
            <a:solidFill>
              <a:srgbClr val="2E6A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Os seguintes recursos estão disponíveis online</a:t>
            </a:r>
            <a:r>
              <a:rPr b="1" lang="en-GB" sz="1400">
                <a:solidFill>
                  <a:srgbClr val="0000FF"/>
                </a:solidFill>
                <a:latin typeface="Calibri"/>
                <a:ea typeface="Calibri"/>
                <a:cs typeface="Calibri"/>
                <a:sym typeface="Calibri"/>
              </a:rPr>
              <a:t> (http://</a:t>
            </a:r>
            <a:r>
              <a:rPr b="1" lang="en-GB" sz="1400" u="sng">
                <a:solidFill>
                  <a:schemeClr val="hlink"/>
                </a:solidFill>
                <a:latin typeface="Calibri"/>
                <a:ea typeface="Calibri"/>
                <a:cs typeface="Calibri"/>
                <a:sym typeface="Calibri"/>
                <a:hlinkClick r:id="rId4"/>
              </a:rPr>
              <a:t>bit.ly/T-SEDA</a:t>
            </a:r>
            <a:r>
              <a:rPr b="1" lang="en-GB" sz="1400">
                <a:solidFill>
                  <a:schemeClr val="dk1"/>
                </a:solidFill>
                <a:latin typeface="Calibri"/>
                <a:ea typeface="Calibri"/>
                <a:cs typeface="Calibri"/>
                <a:sym typeface="Calibri"/>
              </a:rPr>
              <a:t>), incluindo modelos separados para impressão ou edição; fique atento ao ícone</a:t>
            </a:r>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400" u="sng">
                <a:solidFill>
                  <a:schemeClr val="dk1"/>
                </a:solidFill>
                <a:latin typeface="Calibri"/>
                <a:ea typeface="Calibri"/>
                <a:cs typeface="Calibri"/>
                <a:sym typeface="Calibri"/>
              </a:rPr>
              <a:t>SEÇÃO 3:</a:t>
            </a:r>
            <a:r>
              <a:rPr b="1" lang="en-GB" sz="1400">
                <a:solidFill>
                  <a:schemeClr val="dk1"/>
                </a:solidFill>
                <a:latin typeface="Calibri"/>
                <a:ea typeface="Calibri"/>
                <a:cs typeface="Calibri"/>
                <a:sym typeface="Calibri"/>
              </a:rPr>
              <a:t> Orientações técnicas para gravação e transcrição</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400" u="sng">
                <a:solidFill>
                  <a:schemeClr val="dk1"/>
                </a:solidFill>
                <a:latin typeface="Calibri"/>
                <a:ea typeface="Calibri"/>
                <a:cs typeface="Calibri"/>
                <a:sym typeface="Calibri"/>
              </a:rPr>
              <a:t>SEÇÃO 4: </a:t>
            </a:r>
            <a:r>
              <a:rPr b="1" lang="en-GB" sz="1400">
                <a:solidFill>
                  <a:schemeClr val="dk1"/>
                </a:solidFill>
                <a:latin typeface="Calibri"/>
                <a:ea typeface="Calibri"/>
                <a:cs typeface="Calibri"/>
                <a:sym typeface="Calibri"/>
              </a:rPr>
              <a:t>Estudos de caso</a:t>
            </a:r>
            <a:r>
              <a:rPr lang="en-GB" sz="1400">
                <a:solidFill>
                  <a:schemeClr val="dk1"/>
                </a:solidFill>
                <a:latin typeface="Calibri"/>
                <a:ea typeface="Calibri"/>
                <a:cs typeface="Calibri"/>
                <a:sym typeface="Calibri"/>
              </a:rPr>
              <a:t>: Ilustra a codificação e interpretação do diálogo por professores em diferentes contextos; inclui descobertas e próximos passos dos professores.</a:t>
            </a:r>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400" u="sng">
                <a:solidFill>
                  <a:schemeClr val="dk1"/>
                </a:solidFill>
                <a:latin typeface="Calibri"/>
                <a:ea typeface="Calibri"/>
                <a:cs typeface="Calibri"/>
                <a:sym typeface="Calibri"/>
              </a:rPr>
              <a:t>SEÇÃO 5:</a:t>
            </a:r>
            <a:r>
              <a:rPr b="1" lang="en-GB" sz="1400">
                <a:solidFill>
                  <a:schemeClr val="dk1"/>
                </a:solidFill>
                <a:latin typeface="Calibri"/>
                <a:ea typeface="Calibri"/>
                <a:cs typeface="Calibri"/>
                <a:sym typeface="Calibri"/>
              </a:rPr>
              <a:t> Recursos e atividades: </a:t>
            </a:r>
            <a:r>
              <a:rPr lang="en-GB" sz="1400">
                <a:solidFill>
                  <a:schemeClr val="dk1"/>
                </a:solidFill>
                <a:latin typeface="Calibri"/>
                <a:ea typeface="Calibri"/>
                <a:cs typeface="Calibri"/>
                <a:sym typeface="Calibri"/>
              </a:rPr>
              <a:t>Ideias para implementar o diálogo em sua sala de aula</a:t>
            </a:r>
            <a:r>
              <a:rPr b="1" lang="en-GB" sz="1400">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referências a outras pesquisas sobre diálogo e links para recursos relacionados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6" name="Shape 786"/>
        <p:cNvGrpSpPr/>
        <p:nvPr/>
      </p:nvGrpSpPr>
      <p:grpSpPr>
        <a:xfrm>
          <a:off x="0" y="0"/>
          <a:ext cx="0" cy="0"/>
          <a:chOff x="0" y="0"/>
          <a:chExt cx="0" cy="0"/>
        </a:xfrm>
      </p:grpSpPr>
      <p:sp>
        <p:nvSpPr>
          <p:cNvPr id="787" name="Google Shape;787;p48"/>
          <p:cNvSpPr txBox="1"/>
          <p:nvPr/>
        </p:nvSpPr>
        <p:spPr>
          <a:xfrm>
            <a:off x="423544" y="123825"/>
            <a:ext cx="10104756" cy="114993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225">
            <a:spAutoFit/>
          </a:bodyPr>
          <a:lstStyle/>
          <a:p>
            <a:pPr indent="0" lvl="0" marL="29210" marR="0" rtl="0" algn="just">
              <a:lnSpc>
                <a:spcPct val="100000"/>
              </a:lnSpc>
              <a:spcBef>
                <a:spcPts val="0"/>
              </a:spcBef>
              <a:spcAft>
                <a:spcPts val="0"/>
              </a:spcAft>
              <a:buNone/>
            </a:pPr>
            <a:r>
              <a:rPr b="1" lang="en-GB" sz="1400">
                <a:solidFill>
                  <a:schemeClr val="dk1"/>
                </a:solidFill>
                <a:latin typeface="Arial"/>
                <a:ea typeface="Arial"/>
                <a:cs typeface="Arial"/>
                <a:sym typeface="Arial"/>
              </a:rPr>
              <a:t>Seção 1: Estrutura de codificação detalhada</a:t>
            </a:r>
            <a:endParaRPr b="1" sz="1400">
              <a:solidFill>
                <a:schemeClr val="dk1"/>
              </a:solidFill>
              <a:latin typeface="Arial"/>
              <a:ea typeface="Arial"/>
              <a:cs typeface="Arial"/>
              <a:sym typeface="Arial"/>
            </a:endParaRPr>
          </a:p>
          <a:p>
            <a:pPr indent="0" lvl="0" marL="29210" marR="0" rtl="0" algn="just">
              <a:lnSpc>
                <a:spcPct val="120000"/>
              </a:lnSpc>
              <a:spcBef>
                <a:spcPts val="175"/>
              </a:spcBef>
              <a:spcAft>
                <a:spcPts val="0"/>
              </a:spcAft>
              <a:buNone/>
            </a:pPr>
            <a:r>
              <a:rPr lang="en-GB" sz="1200">
                <a:solidFill>
                  <a:schemeClr val="dk1"/>
                </a:solidFill>
                <a:latin typeface="Arimo"/>
                <a:ea typeface="Arimo"/>
                <a:cs typeface="Arimo"/>
                <a:sym typeface="Arimo"/>
              </a:rPr>
              <a:t>Este esquema de codificação é uma versão mais detalhada daquela que você viu na Parte B. Estes códigos ajudarão você a identificar o diálogo que está ocorrendo em seu ambiente de aprendizado. Você pode aplicar um código de diálogo a cada 'turno' de um participante diferente. Para o diálogo oral, você pode gravar e transcrever o que é dito ou fazer a codificação ao vivo enquanto os estudantes estão falando. Orientações sobre como o framework pode ser utilizado seguem nas próximas seções deste recurso.</a:t>
            </a:r>
            <a:endParaRPr/>
          </a:p>
        </p:txBody>
      </p:sp>
      <p:graphicFrame>
        <p:nvGraphicFramePr>
          <p:cNvPr id="788" name="Google Shape;788;p48"/>
          <p:cNvGraphicFramePr/>
          <p:nvPr/>
        </p:nvGraphicFramePr>
        <p:xfrm>
          <a:off x="393700" y="1343025"/>
          <a:ext cx="3000000" cy="3000000"/>
        </p:xfrm>
        <a:graphic>
          <a:graphicData uri="http://schemas.openxmlformats.org/drawingml/2006/table">
            <a:tbl>
              <a:tblPr bandRow="1" firstRow="1">
                <a:noFill/>
                <a:tableStyleId>{0919AA0F-70C5-4B34-8BEA-8F2486CE7996}</a:tableStyleId>
              </a:tblPr>
              <a:tblGrid>
                <a:gridCol w="2596775"/>
                <a:gridCol w="2965825"/>
                <a:gridCol w="4572000"/>
              </a:tblGrid>
              <a:tr h="475550">
                <a:tc>
                  <a:txBody>
                    <a:bodyPr/>
                    <a:lstStyle/>
                    <a:p>
                      <a:pPr indent="0" lvl="0" marL="95250" marR="0" rtl="0" algn="ctr">
                        <a:lnSpc>
                          <a:spcPct val="100000"/>
                        </a:lnSpc>
                        <a:spcBef>
                          <a:spcPts val="0"/>
                        </a:spcBef>
                        <a:spcAft>
                          <a:spcPts val="0"/>
                        </a:spcAft>
                        <a:buNone/>
                      </a:pPr>
                      <a:r>
                        <a:rPr b="1" lang="en-GB" sz="1200">
                          <a:solidFill>
                            <a:schemeClr val="dk1"/>
                          </a:solidFill>
                          <a:latin typeface="Arimo"/>
                          <a:ea typeface="Arimo"/>
                          <a:cs typeface="Arimo"/>
                          <a:sym typeface="Arimo"/>
                        </a:rPr>
                        <a:t>CATEGORIAS DE CODIFICAÇÃO</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656590" marR="0" rtl="0" algn="ctr">
                        <a:lnSpc>
                          <a:spcPct val="100000"/>
                        </a:lnSpc>
                        <a:spcBef>
                          <a:spcPts val="0"/>
                        </a:spcBef>
                        <a:spcAft>
                          <a:spcPts val="0"/>
                        </a:spcAft>
                        <a:buNone/>
                      </a:pPr>
                      <a:r>
                        <a:t/>
                      </a:r>
                      <a:endParaRPr b="1" sz="1200">
                        <a:solidFill>
                          <a:schemeClr val="dk1"/>
                        </a:solidFill>
                        <a:latin typeface="Arimo"/>
                        <a:ea typeface="Arimo"/>
                        <a:cs typeface="Arimo"/>
                        <a:sym typeface="Arimo"/>
                      </a:endParaRPr>
                    </a:p>
                    <a:p>
                      <a:pPr indent="0" lvl="0" marL="95250" marR="0" rtl="0" algn="ctr">
                        <a:lnSpc>
                          <a:spcPct val="100000"/>
                        </a:lnSpc>
                        <a:spcBef>
                          <a:spcPts val="0"/>
                        </a:spcBef>
                        <a:spcAft>
                          <a:spcPts val="0"/>
                        </a:spcAft>
                        <a:buNone/>
                      </a:pPr>
                      <a:r>
                        <a:rPr b="1" lang="en-GB" sz="1200">
                          <a:solidFill>
                            <a:schemeClr val="dk1"/>
                          </a:solidFill>
                          <a:latin typeface="Arimo"/>
                          <a:ea typeface="Arimo"/>
                          <a:cs typeface="Arimo"/>
                          <a:sym typeface="Arimo"/>
                        </a:rPr>
                        <a:t>CONTRIBUIÇÕES E ESTRATÉGIAS</a:t>
                      </a:r>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656590" marR="0" rtl="0" algn="ctr">
                        <a:lnSpc>
                          <a:spcPct val="100000"/>
                        </a:lnSpc>
                        <a:spcBef>
                          <a:spcPts val="0"/>
                        </a:spcBef>
                        <a:spcAft>
                          <a:spcPts val="0"/>
                        </a:spcAft>
                        <a:buNone/>
                      </a:pPr>
                      <a:r>
                        <a:t/>
                      </a:r>
                      <a:endParaRPr b="1" sz="1200">
                        <a:solidFill>
                          <a:schemeClr val="dk1"/>
                        </a:solidFill>
                        <a:latin typeface="Arimo"/>
                        <a:ea typeface="Arimo"/>
                        <a:cs typeface="Arimo"/>
                        <a:sym typeface="Arimo"/>
                      </a:endParaRPr>
                    </a:p>
                    <a:p>
                      <a:pPr indent="0" lvl="0" marL="95250" marR="0" rtl="0" algn="ctr">
                        <a:lnSpc>
                          <a:spcPct val="100000"/>
                        </a:lnSpc>
                        <a:spcBef>
                          <a:spcPts val="0"/>
                        </a:spcBef>
                        <a:spcAft>
                          <a:spcPts val="0"/>
                        </a:spcAft>
                        <a:buNone/>
                      </a:pPr>
                      <a:r>
                        <a:rPr b="1" lang="en-GB" sz="1200">
                          <a:solidFill>
                            <a:schemeClr val="dk1"/>
                          </a:solidFill>
                          <a:latin typeface="Arimo"/>
                          <a:ea typeface="Arimo"/>
                          <a:cs typeface="Arimo"/>
                          <a:sym typeface="Arimo"/>
                        </a:rPr>
                        <a:t>O QUE OUVIMOS?</a:t>
                      </a:r>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447825">
                <a:tc>
                  <a:txBody>
                    <a:bodyPr/>
                    <a:lstStyle/>
                    <a:p>
                      <a:pPr indent="0" lvl="0" marL="88265" marR="0" rtl="0" algn="l">
                        <a:lnSpc>
                          <a:spcPct val="100000"/>
                        </a:lnSpc>
                        <a:spcBef>
                          <a:spcPts val="0"/>
                        </a:spcBef>
                        <a:spcAft>
                          <a:spcPts val="0"/>
                        </a:spcAft>
                        <a:buNone/>
                      </a:pPr>
                      <a:r>
                        <a:rPr b="1" lang="en-GB" sz="1200">
                          <a:latin typeface="Arial"/>
                          <a:ea typeface="Arial"/>
                          <a:cs typeface="Arial"/>
                          <a:sym typeface="Arial"/>
                        </a:rPr>
                        <a:t>DI – Desenvolver Ideias</a:t>
                      </a:r>
                      <a:endParaRPr/>
                    </a:p>
                    <a:p>
                      <a:pPr indent="0" lvl="0" marL="88265" marR="0" rtl="0" algn="l">
                        <a:lnSpc>
                          <a:spcPct val="100000"/>
                        </a:lnSpc>
                        <a:spcBef>
                          <a:spcPts val="860"/>
                        </a:spcBef>
                        <a:spcAft>
                          <a:spcPts val="0"/>
                        </a:spcAft>
                        <a:buNone/>
                      </a:pPr>
                      <a:r>
                        <a:rPr b="0" i="1" lang="en-GB" sz="1200">
                          <a:latin typeface="Arial"/>
                          <a:ea typeface="Arial"/>
                          <a:cs typeface="Arial"/>
                          <a:sym typeface="Arial"/>
                        </a:rPr>
                        <a:t>Desenvolver, elaborar, esclarecer ou comentar sobre ideias próprias ou de outras pessoas expressas em turnos anteriores ou em outras contribuições para a atividade de aprendizado (oral/escrita/outros)</a:t>
                      </a:r>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en-GB" sz="1200">
                          <a:latin typeface="Arimo"/>
                          <a:ea typeface="Arimo"/>
                          <a:cs typeface="Arimo"/>
                          <a:sym typeface="Arimo"/>
                        </a:rPr>
                        <a:t>Desenvolver ideias prévias próprias ou de outros adicionando algo novo.</a:t>
                      </a:r>
                      <a:endParaRPr/>
                    </a:p>
                    <a:p>
                      <a:pPr indent="-171450" lvl="0" marL="259715" marR="0" rtl="0" algn="l">
                        <a:lnSpc>
                          <a:spcPct val="100000"/>
                        </a:lnSpc>
                        <a:spcBef>
                          <a:spcPts val="740"/>
                        </a:spcBef>
                        <a:spcAft>
                          <a:spcPts val="0"/>
                        </a:spcAft>
                        <a:buSzPts val="1200"/>
                        <a:buFont typeface="Arial"/>
                        <a:buChar char="•"/>
                      </a:pPr>
                      <a:r>
                        <a:rPr lang="en-GB" sz="1200">
                          <a:latin typeface="Arimo"/>
                          <a:ea typeface="Arimo"/>
                          <a:cs typeface="Arimo"/>
                          <a:sym typeface="Arimo"/>
                        </a:rPr>
                        <a:t>Esclarecer, elaborar, expandir, ilustrar, reformular ideias ou contribuições prévias próprias ou de outros.</a:t>
                      </a:r>
                      <a:endParaRPr/>
                    </a:p>
                    <a:p>
                      <a:pPr indent="-171450" lvl="0" marL="259715" marR="0" rtl="0" algn="l">
                        <a:lnSpc>
                          <a:spcPct val="100000"/>
                        </a:lnSpc>
                        <a:spcBef>
                          <a:spcPts val="740"/>
                        </a:spcBef>
                        <a:spcAft>
                          <a:spcPts val="0"/>
                        </a:spcAft>
                        <a:buSzPts val="1200"/>
                        <a:buFont typeface="Arial"/>
                        <a:buChar char="•"/>
                      </a:pPr>
                      <a:r>
                        <a:rPr lang="en-GB" sz="1200">
                          <a:latin typeface="Arimo"/>
                          <a:ea typeface="Arimo"/>
                          <a:cs typeface="Arimo"/>
                          <a:sym typeface="Arimo"/>
                        </a:rPr>
                        <a:t>Comentar sobre ideias ou contribuições prévias.</a:t>
                      </a:r>
                      <a:endParaRPr/>
                    </a:p>
                  </a:txBody>
                  <a:tcPr marT="939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145" marR="0" rtl="0" algn="l">
                        <a:lnSpc>
                          <a:spcPct val="110000"/>
                        </a:lnSpc>
                        <a:spcBef>
                          <a:spcPts val="0"/>
                        </a:spcBef>
                        <a:spcAft>
                          <a:spcPts val="0"/>
                        </a:spcAft>
                        <a:buNone/>
                      </a:pPr>
                      <a:r>
                        <a:rPr b="1" lang="en-GB" sz="1150">
                          <a:latin typeface="Arial"/>
                          <a:ea typeface="Arial"/>
                          <a:cs typeface="Arial"/>
                          <a:sym typeface="Arial"/>
                        </a:rPr>
                        <a:t>Possíveis Palavras-Chave para Procurar:</a:t>
                      </a:r>
                      <a:endParaRPr/>
                    </a:p>
                    <a:p>
                      <a:pPr indent="0" lvl="0" marL="144145" marR="0" rtl="0" algn="l">
                        <a:lnSpc>
                          <a:spcPct val="110000"/>
                        </a:lnSpc>
                        <a:spcBef>
                          <a:spcPts val="865"/>
                        </a:spcBef>
                        <a:spcAft>
                          <a:spcPts val="0"/>
                        </a:spcAft>
                        <a:buNone/>
                      </a:pPr>
                      <a:r>
                        <a:rPr b="0" lang="en-GB" sz="1150">
                          <a:latin typeface="Arial"/>
                          <a:ea typeface="Arial"/>
                          <a:cs typeface="Arial"/>
                          <a:sym typeface="Arial"/>
                        </a:rPr>
                        <a:t>'isso também', 'isso me faz pensar', 'quero dizer', 'ela quis dizer'</a:t>
                      </a:r>
                      <a:endParaRPr b="1" sz="1150">
                        <a:latin typeface="Arial"/>
                        <a:ea typeface="Arial"/>
                        <a:cs typeface="Arial"/>
                        <a:sym typeface="Arial"/>
                      </a:endParaRPr>
                    </a:p>
                    <a:p>
                      <a:pPr indent="0" lvl="0" marL="144145" marR="0" rtl="0" algn="l">
                        <a:lnSpc>
                          <a:spcPct val="110000"/>
                        </a:lnSpc>
                        <a:spcBef>
                          <a:spcPts val="865"/>
                        </a:spcBef>
                        <a:spcAft>
                          <a:spcPts val="0"/>
                        </a:spcAft>
                        <a:buNone/>
                      </a:pPr>
                      <a:r>
                        <a:rPr b="1" lang="en-GB" sz="1150">
                          <a:latin typeface="Arial"/>
                          <a:ea typeface="Arial"/>
                          <a:cs typeface="Arial"/>
                          <a:sym typeface="Arial"/>
                        </a:rPr>
                        <a:t>Exemplos:</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Seguindo o que Sanjay disse...</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A ideia de Kate me fez pensar por que o personagem faria isso.</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Eu tenho uma ideia que ninguém mencionou ainda...</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O que eu quis dizer antes foi...</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A história de Ahmed tinha muita descrição detalhada.Minha ideia era semelhante à de Jose, eu escrevi que flores seriam o melhor presente.</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178350">
                <a:tc>
                  <a:txBody>
                    <a:bodyPr/>
                    <a:lstStyle/>
                    <a:p>
                      <a:pPr indent="0" lvl="0" marL="88265" marR="0" rtl="0" algn="l">
                        <a:lnSpc>
                          <a:spcPct val="100000"/>
                        </a:lnSpc>
                        <a:spcBef>
                          <a:spcPts val="0"/>
                        </a:spcBef>
                        <a:spcAft>
                          <a:spcPts val="0"/>
                        </a:spcAft>
                        <a:buNone/>
                      </a:pPr>
                      <a:r>
                        <a:rPr b="1" lang="en-GB" sz="1200">
                          <a:latin typeface="Arial"/>
                          <a:ea typeface="Arial"/>
                          <a:cs typeface="Arial"/>
                          <a:sym typeface="Arial"/>
                        </a:rPr>
                        <a:t>CD – Convidar para Desenvolver Ideias</a:t>
                      </a:r>
                      <a:endParaRPr/>
                    </a:p>
                    <a:p>
                      <a:pPr indent="0" lvl="0" marL="88265" marR="0" rtl="0" algn="l">
                        <a:lnSpc>
                          <a:spcPct val="100000"/>
                        </a:lnSpc>
                        <a:spcBef>
                          <a:spcPts val="865"/>
                        </a:spcBef>
                        <a:spcAft>
                          <a:spcPts val="0"/>
                        </a:spcAft>
                        <a:buNone/>
                      </a:pPr>
                      <a:r>
                        <a:rPr b="0" i="1" lang="en-GB" sz="1200">
                          <a:latin typeface="Arial"/>
                          <a:ea typeface="Arial"/>
                          <a:cs typeface="Arial"/>
                          <a:sym typeface="Arial"/>
                        </a:rPr>
                        <a:t>Convide para desenvolver, elaborar, reformular, esclarecer ou comentar sobre ideias próprias ou de outros em relação às contribuições para a atividade de aprendizado (oral/escrita/outros)</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en-GB" sz="1200">
                          <a:latin typeface="Arial"/>
                          <a:ea typeface="Arial"/>
                          <a:cs typeface="Arial"/>
                          <a:sym typeface="Arial"/>
                        </a:rPr>
                        <a:t>Convide os outros a desenvolverem ideias próprias ou de outros.</a:t>
                      </a:r>
                      <a:endParaRPr/>
                    </a:p>
                    <a:p>
                      <a:pPr indent="-171450" lvl="0" marL="259715" marR="0" rtl="0" algn="l">
                        <a:lnSpc>
                          <a:spcPct val="100000"/>
                        </a:lnSpc>
                        <a:spcBef>
                          <a:spcPts val="720"/>
                        </a:spcBef>
                        <a:spcAft>
                          <a:spcPts val="0"/>
                        </a:spcAft>
                        <a:buSzPts val="1200"/>
                        <a:buFont typeface="Arial"/>
                        <a:buChar char="•"/>
                      </a:pPr>
                      <a:r>
                        <a:rPr lang="en-GB" sz="1200">
                          <a:latin typeface="Arial"/>
                          <a:ea typeface="Arial"/>
                          <a:cs typeface="Arial"/>
                          <a:sym typeface="Arial"/>
                        </a:rPr>
                        <a:t>Convide os outros a esclarecerem/reformularem uma contribuição (incluindo fornecer um exemplo).</a:t>
                      </a:r>
                      <a:endParaRPr/>
                    </a:p>
                    <a:p>
                      <a:pPr indent="-171450" lvl="0" marL="259715" marR="0" rtl="0" algn="l">
                        <a:lnSpc>
                          <a:spcPct val="100000"/>
                        </a:lnSpc>
                        <a:spcBef>
                          <a:spcPts val="720"/>
                        </a:spcBef>
                        <a:spcAft>
                          <a:spcPts val="0"/>
                        </a:spcAft>
                        <a:buSzPts val="1200"/>
                        <a:buFont typeface="Arial"/>
                        <a:buChar char="•"/>
                      </a:pPr>
                      <a:r>
                        <a:rPr lang="en-GB" sz="1200">
                          <a:latin typeface="Arial"/>
                          <a:ea typeface="Arial"/>
                          <a:cs typeface="Arial"/>
                          <a:sym typeface="Arial"/>
                        </a:rPr>
                        <a:t>Convide os outros a comentarem sobre as ideias ou pontos de vista de outros (incluindo convites para concordar/discordar ou avaliar).</a:t>
                      </a:r>
                      <a:endParaRPr/>
                    </a:p>
                    <a:p>
                      <a:pPr indent="-171450" lvl="0" marL="259715" marR="0" rtl="0" algn="l">
                        <a:lnSpc>
                          <a:spcPct val="100000"/>
                        </a:lnSpc>
                        <a:spcBef>
                          <a:spcPts val="720"/>
                        </a:spcBef>
                        <a:spcAft>
                          <a:spcPts val="0"/>
                        </a:spcAft>
                        <a:buSzPts val="1200"/>
                        <a:buFont typeface="Arial"/>
                        <a:buChar char="•"/>
                      </a:pPr>
                      <a:r>
                        <a:rPr lang="en-GB" sz="1200">
                          <a:latin typeface="Arial"/>
                          <a:ea typeface="Arial"/>
                          <a:cs typeface="Arial"/>
                          <a:sym typeface="Arial"/>
                        </a:rPr>
                        <a:t>Convide os outros a aprimorarem/refinarem ideias.</a:t>
                      </a:r>
                      <a:endParaRPr/>
                    </a:p>
                    <a:p>
                      <a:pPr indent="0" lvl="0" marL="0" marR="902970" rtl="0" algn="r">
                        <a:lnSpc>
                          <a:spcPct val="100000"/>
                        </a:lnSpc>
                        <a:spcBef>
                          <a:spcPts val="1100"/>
                        </a:spcBef>
                        <a:spcAft>
                          <a:spcPts val="0"/>
                        </a:spcAft>
                        <a:buNone/>
                      </a:pPr>
                      <a:r>
                        <a:rPr lang="en-GB" sz="1200">
                          <a:latin typeface="Arial"/>
                          <a:ea typeface="Arial"/>
                          <a:cs typeface="Arial"/>
                          <a:sym typeface="Arial"/>
                        </a:rPr>
                        <a:t>32</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145" marR="0" rtl="0" algn="l">
                        <a:lnSpc>
                          <a:spcPct val="110000"/>
                        </a:lnSpc>
                        <a:spcBef>
                          <a:spcPts val="0"/>
                        </a:spcBef>
                        <a:spcAft>
                          <a:spcPts val="0"/>
                        </a:spcAft>
                        <a:buNone/>
                      </a:pPr>
                      <a:r>
                        <a:rPr b="1" lang="en-GB" sz="1150">
                          <a:latin typeface="Arial"/>
                          <a:ea typeface="Arial"/>
                          <a:cs typeface="Arial"/>
                          <a:sym typeface="Arial"/>
                        </a:rPr>
                        <a:t>Possíveis Palavras-Chave para Procurar:</a:t>
                      </a:r>
                      <a:endParaRPr/>
                    </a:p>
                    <a:p>
                      <a:pPr indent="0" lvl="0" marL="144145" marR="0" rtl="0" algn="l">
                        <a:lnSpc>
                          <a:spcPct val="110000"/>
                        </a:lnSpc>
                        <a:spcBef>
                          <a:spcPts val="865"/>
                        </a:spcBef>
                        <a:spcAft>
                          <a:spcPts val="0"/>
                        </a:spcAft>
                        <a:buNone/>
                      </a:pPr>
                      <a:r>
                        <a:rPr b="0" lang="en-GB" sz="1150">
                          <a:latin typeface="Arial"/>
                          <a:ea typeface="Arial"/>
                          <a:cs typeface="Arial"/>
                          <a:sym typeface="Arial"/>
                        </a:rPr>
                        <a:t>'O quê?', 'Diga-me', 'Você pode reformular isso?', 'Você acha?', 'Você concorda?', 'Você pode adicionar a isso?'</a:t>
                      </a:r>
                      <a:endParaRPr/>
                    </a:p>
                    <a:p>
                      <a:pPr indent="0" lvl="0" marL="144145" marR="0" rtl="0" algn="l">
                        <a:lnSpc>
                          <a:spcPct val="110000"/>
                        </a:lnSpc>
                        <a:spcBef>
                          <a:spcPts val="865"/>
                        </a:spcBef>
                        <a:spcAft>
                          <a:spcPts val="0"/>
                        </a:spcAft>
                        <a:buNone/>
                      </a:pPr>
                      <a:r>
                        <a:rPr b="1" lang="en-GB" sz="1150">
                          <a:latin typeface="Arial"/>
                          <a:ea typeface="Arial"/>
                          <a:cs typeface="Arial"/>
                          <a:sym typeface="Arial"/>
                        </a:rPr>
                        <a:t>Exemplos:</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O que você quer dizer? Conte-me mais...</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O que você acha que ela quis dizer? No que ela estava pensando?</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Alguém pode acrescentar algo a isso? Você pode dar um exemplo do que você disse?</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Sua ideia é similar à de Manuel? O que você acha da ideia da Maria? Você concorda com o que Chris acabou de dizer?</a:t>
                      </a:r>
                      <a:endParaRPr b="1" sz="1150">
                        <a:latin typeface="Arial"/>
                        <a:ea typeface="Arial"/>
                        <a:cs typeface="Arial"/>
                        <a:sym typeface="Arial"/>
                      </a:endParaRPr>
                    </a:p>
                    <a:p>
                      <a:pPr indent="0" lvl="0" marL="144145" marR="0" rtl="0" algn="l">
                        <a:lnSpc>
                          <a:spcPct val="110000"/>
                        </a:lnSpc>
                        <a:spcBef>
                          <a:spcPts val="865"/>
                        </a:spcBef>
                        <a:spcAft>
                          <a:spcPts val="0"/>
                        </a:spcAft>
                        <a:buNone/>
                      </a:pPr>
                      <a:r>
                        <a:rPr b="0" lang="en-GB" sz="1150">
                          <a:latin typeface="Arial"/>
                          <a:ea typeface="Arial"/>
                          <a:cs typeface="Arial"/>
                          <a:sym typeface="Arial"/>
                        </a:rPr>
                        <a:t>Que outras informações nós precisamos?</a:t>
                      </a:r>
                      <a:endParaRPr b="0" sz="1150">
                        <a:latin typeface="Arial"/>
                        <a:ea typeface="Arial"/>
                        <a:cs typeface="Arial"/>
                        <a:sym typeface="Arial"/>
                      </a:endParaRPr>
                    </a:p>
                    <a:p>
                      <a:pPr indent="0" lvl="0" marL="144145" marR="0" rtl="0" algn="l">
                        <a:lnSpc>
                          <a:spcPct val="110000"/>
                        </a:lnSpc>
                        <a:spcBef>
                          <a:spcPts val="865"/>
                        </a:spcBef>
                        <a:spcAft>
                          <a:spcPts val="0"/>
                        </a:spcAft>
                        <a:buNone/>
                      </a:pPr>
                      <a:r>
                        <a:rPr b="0" lang="en-GB" sz="1150">
                          <a:latin typeface="Arial"/>
                          <a:ea typeface="Arial"/>
                          <a:cs typeface="Arial"/>
                          <a:sym typeface="Arial"/>
                        </a:rPr>
                        <a:t>Como você pode melhorar o cartaz/mapa conceitual do grupo do Sanjay?</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3" name="Shape 793"/>
        <p:cNvGrpSpPr/>
        <p:nvPr/>
      </p:nvGrpSpPr>
      <p:grpSpPr>
        <a:xfrm>
          <a:off x="0" y="0"/>
          <a:ext cx="0" cy="0"/>
          <a:chOff x="0" y="0"/>
          <a:chExt cx="0" cy="0"/>
        </a:xfrm>
      </p:grpSpPr>
      <p:sp>
        <p:nvSpPr>
          <p:cNvPr id="794" name="Google Shape;794;p49"/>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33</a:t>
            </a:r>
            <a:endParaRPr/>
          </a:p>
        </p:txBody>
      </p:sp>
      <p:graphicFrame>
        <p:nvGraphicFramePr>
          <p:cNvPr id="795" name="Google Shape;795;p49"/>
          <p:cNvGraphicFramePr/>
          <p:nvPr/>
        </p:nvGraphicFramePr>
        <p:xfrm>
          <a:off x="423552" y="636912"/>
          <a:ext cx="3000000" cy="3000000"/>
        </p:xfrm>
        <a:graphic>
          <a:graphicData uri="http://schemas.openxmlformats.org/drawingml/2006/table">
            <a:tbl>
              <a:tblPr bandRow="1" firstRow="1">
                <a:noFill/>
                <a:tableStyleId>{0919AA0F-70C5-4B34-8BEA-8F2486CE7996}</a:tableStyleId>
              </a:tblPr>
              <a:tblGrid>
                <a:gridCol w="2560950"/>
                <a:gridCol w="3050425"/>
                <a:gridCol w="4172700"/>
              </a:tblGrid>
              <a:tr h="472900">
                <a:tc>
                  <a:txBody>
                    <a:bodyPr/>
                    <a:lstStyle/>
                    <a:p>
                      <a:pPr indent="0" lvl="0" marL="92075" marR="0" rtl="0" algn="l">
                        <a:lnSpc>
                          <a:spcPct val="100000"/>
                        </a:lnSpc>
                        <a:spcBef>
                          <a:spcPts val="0"/>
                        </a:spcBef>
                        <a:spcAft>
                          <a:spcPts val="0"/>
                        </a:spcAft>
                        <a:buNone/>
                      </a:pPr>
                      <a:r>
                        <a:rPr b="1" lang="en-GB" sz="1200">
                          <a:latin typeface="Arimo"/>
                          <a:ea typeface="Arimo"/>
                          <a:cs typeface="Arimo"/>
                          <a:sym typeface="Arimo"/>
                        </a:rPr>
                        <a:t>CATEGORIAS DE CODIFICAÇÃO</a:t>
                      </a:r>
                      <a:endParaRPr b="1" sz="1200">
                        <a:latin typeface="Arimo"/>
                        <a:ea typeface="Arimo"/>
                        <a:cs typeface="Arimo"/>
                        <a:sym typeface="Arimo"/>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319405" marR="0" rtl="0" algn="l">
                        <a:lnSpc>
                          <a:spcPct val="100000"/>
                        </a:lnSpc>
                        <a:spcBef>
                          <a:spcPts val="0"/>
                        </a:spcBef>
                        <a:spcAft>
                          <a:spcPts val="0"/>
                        </a:spcAft>
                        <a:buNone/>
                      </a:pPr>
                      <a:r>
                        <a:rPr b="1" lang="en-GB" sz="1200">
                          <a:latin typeface="Arimo"/>
                          <a:ea typeface="Arimo"/>
                          <a:cs typeface="Arimo"/>
                          <a:sym typeface="Arimo"/>
                        </a:rPr>
                        <a:t>CONTRIBUIÇÕES E ESTRATÉGIAS</a:t>
                      </a:r>
                      <a:endParaRPr b="1" sz="1200">
                        <a:latin typeface="Arimo"/>
                        <a:ea typeface="Arimo"/>
                        <a:cs typeface="Arimo"/>
                        <a:sym typeface="Arimo"/>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280160" marR="0" rtl="0" algn="l">
                        <a:lnSpc>
                          <a:spcPct val="100000"/>
                        </a:lnSpc>
                        <a:spcBef>
                          <a:spcPts val="0"/>
                        </a:spcBef>
                        <a:spcAft>
                          <a:spcPts val="0"/>
                        </a:spcAft>
                        <a:buNone/>
                      </a:pPr>
                      <a:r>
                        <a:rPr b="1" lang="en-GB" sz="1200">
                          <a:latin typeface="Arimo"/>
                          <a:ea typeface="Arimo"/>
                          <a:cs typeface="Arimo"/>
                          <a:sym typeface="Arimo"/>
                        </a:rPr>
                        <a:t>O QUE OUVIMOS?</a:t>
                      </a:r>
                      <a:endParaRPr b="1" sz="1200">
                        <a:latin typeface="Arimo"/>
                        <a:ea typeface="Arimo"/>
                        <a:cs typeface="Arimo"/>
                        <a:sym typeface="Arimo"/>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61975">
                <a:tc>
                  <a:txBody>
                    <a:bodyPr/>
                    <a:lstStyle/>
                    <a:p>
                      <a:pPr indent="0" lvl="0" marL="88265" marR="0" rtl="0" algn="l">
                        <a:lnSpc>
                          <a:spcPct val="100000"/>
                        </a:lnSpc>
                        <a:spcBef>
                          <a:spcPts val="0"/>
                        </a:spcBef>
                        <a:spcAft>
                          <a:spcPts val="0"/>
                        </a:spcAft>
                        <a:buNone/>
                      </a:pPr>
                      <a:r>
                        <a:rPr b="1" lang="en-GB" sz="1200">
                          <a:latin typeface="Arial"/>
                          <a:ea typeface="Arial"/>
                          <a:cs typeface="Arial"/>
                          <a:sym typeface="Arial"/>
                        </a:rPr>
                        <a:t>D – Desafiar</a:t>
                      </a:r>
                      <a:endParaRPr/>
                    </a:p>
                    <a:p>
                      <a:pPr indent="0" lvl="0" marL="88265" marR="0" rtl="0" algn="l">
                        <a:lnSpc>
                          <a:spcPct val="100000"/>
                        </a:lnSpc>
                        <a:spcBef>
                          <a:spcPts val="860"/>
                        </a:spcBef>
                        <a:spcAft>
                          <a:spcPts val="0"/>
                        </a:spcAft>
                        <a:buNone/>
                      </a:pPr>
                      <a:r>
                        <a:rPr b="0" i="1" lang="en-GB" sz="1200">
                          <a:latin typeface="Arial"/>
                          <a:ea typeface="Arial"/>
                          <a:cs typeface="Arial"/>
                          <a:sym typeface="Arial"/>
                        </a:rPr>
                        <a:t>Questionar, duvidar, indagar, discordar ou desafiar uma ideia.</a:t>
                      </a:r>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en-GB" sz="1200">
                          <a:latin typeface="Arial"/>
                          <a:ea typeface="Arial"/>
                          <a:cs typeface="Arial"/>
                          <a:sym typeface="Arial"/>
                        </a:rPr>
                        <a:t>Expressar desacordo total ou parcial.</a:t>
                      </a:r>
                      <a:endParaRPr/>
                    </a:p>
                    <a:p>
                      <a:pPr indent="-171450" lvl="0" marL="259715" marR="0" rtl="0" algn="l">
                        <a:lnSpc>
                          <a:spcPct val="100000"/>
                        </a:lnSpc>
                        <a:spcBef>
                          <a:spcPts val="745"/>
                        </a:spcBef>
                        <a:spcAft>
                          <a:spcPts val="0"/>
                        </a:spcAft>
                        <a:buSzPts val="1200"/>
                        <a:buFont typeface="Arial"/>
                        <a:buChar char="•"/>
                      </a:pPr>
                      <a:r>
                        <a:rPr lang="en-GB" sz="1200">
                          <a:latin typeface="Arial"/>
                          <a:ea typeface="Arial"/>
                          <a:cs typeface="Arial"/>
                          <a:sym typeface="Arial"/>
                        </a:rPr>
                        <a:t>Questionar uma ideia/colocar uma ideia em questão.</a:t>
                      </a:r>
                      <a:endParaRPr/>
                    </a:p>
                    <a:p>
                      <a:pPr indent="-171450" lvl="0" marL="259715" marR="0" rtl="0" algn="l">
                        <a:lnSpc>
                          <a:spcPct val="100000"/>
                        </a:lnSpc>
                        <a:spcBef>
                          <a:spcPts val="745"/>
                        </a:spcBef>
                        <a:spcAft>
                          <a:spcPts val="0"/>
                        </a:spcAft>
                        <a:buSzPts val="1200"/>
                        <a:buFont typeface="Arial"/>
                        <a:buChar char="•"/>
                      </a:pPr>
                      <a:r>
                        <a:rPr lang="en-GB" sz="1200">
                          <a:latin typeface="Arial"/>
                          <a:ea typeface="Arial"/>
                          <a:cs typeface="Arial"/>
                          <a:sym typeface="Arial"/>
                        </a:rPr>
                        <a:t>Desafiar uma ideia.</a:t>
                      </a:r>
                      <a:endParaRPr/>
                    </a:p>
                    <a:p>
                      <a:pPr indent="-171450" lvl="0" marL="259715" marR="0" rtl="0" algn="l">
                        <a:lnSpc>
                          <a:spcPct val="100000"/>
                        </a:lnSpc>
                        <a:spcBef>
                          <a:spcPts val="745"/>
                        </a:spcBef>
                        <a:spcAft>
                          <a:spcPts val="0"/>
                        </a:spcAft>
                        <a:buSzPts val="1200"/>
                        <a:buFont typeface="Arial"/>
                        <a:buChar char="•"/>
                      </a:pPr>
                      <a:r>
                        <a:rPr lang="en-GB" sz="1200">
                          <a:latin typeface="Arial"/>
                          <a:ea typeface="Arial"/>
                          <a:cs typeface="Arial"/>
                          <a:sym typeface="Arial"/>
                        </a:rPr>
                        <a:t>Rejeitar uma ideia.</a:t>
                      </a:r>
                      <a:endParaRPr/>
                    </a:p>
                    <a:p>
                      <a:pPr indent="-171450" lvl="0" marL="259715" marR="0" rtl="0" algn="l">
                        <a:lnSpc>
                          <a:spcPct val="100000"/>
                        </a:lnSpc>
                        <a:spcBef>
                          <a:spcPts val="745"/>
                        </a:spcBef>
                        <a:spcAft>
                          <a:spcPts val="0"/>
                        </a:spcAft>
                        <a:buSzPts val="1200"/>
                        <a:buFont typeface="Arial"/>
                        <a:buChar char="•"/>
                      </a:pPr>
                      <a:r>
                        <a:rPr lang="en-GB" sz="1200">
                          <a:latin typeface="Arial"/>
                          <a:ea typeface="Arial"/>
                          <a:cs typeface="Arial"/>
                          <a:sym typeface="Arial"/>
                        </a:rPr>
                        <a:t>Indicar que duas ou mais ideias expressas estão em desacordo.</a:t>
                      </a:r>
                      <a:endParaRPr/>
                    </a:p>
                  </a:txBody>
                  <a:tcPr marT="94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en-GB" sz="1150">
                          <a:latin typeface="Arial"/>
                          <a:ea typeface="Arial"/>
                          <a:cs typeface="Arial"/>
                          <a:sym typeface="Arial"/>
                        </a:rPr>
                        <a:t>Possíveis Palavras-Chave para Procurar:</a:t>
                      </a:r>
                      <a:endParaRPr/>
                    </a:p>
                    <a:p>
                      <a:pPr indent="0" lvl="0" marL="88265" marR="0" rtl="0" algn="l">
                        <a:lnSpc>
                          <a:spcPct val="100000"/>
                        </a:lnSpc>
                        <a:spcBef>
                          <a:spcPts val="985"/>
                        </a:spcBef>
                        <a:spcAft>
                          <a:spcPts val="0"/>
                        </a:spcAft>
                        <a:buNone/>
                      </a:pPr>
                      <a:r>
                        <a:rPr b="1" lang="en-GB" sz="1150">
                          <a:latin typeface="Arial"/>
                          <a:ea typeface="Arial"/>
                          <a:cs typeface="Arial"/>
                          <a:sym typeface="Arial"/>
                        </a:rPr>
                        <a:t>'</a:t>
                      </a:r>
                      <a:r>
                        <a:rPr b="0" lang="en-GB" sz="1150">
                          <a:latin typeface="Arial"/>
                          <a:ea typeface="Arial"/>
                          <a:cs typeface="Arial"/>
                          <a:sym typeface="Arial"/>
                        </a:rPr>
                        <a:t>Eu discordo', 'Não', 'Mas', 'Você tem certeza...?' '...ideia diferente'</a:t>
                      </a:r>
                      <a:endParaRPr b="1" sz="1150">
                        <a:latin typeface="Arial"/>
                        <a:ea typeface="Arial"/>
                        <a:cs typeface="Arial"/>
                        <a:sym typeface="Arial"/>
                      </a:endParaRPr>
                    </a:p>
                    <a:p>
                      <a:pPr indent="0" lvl="0" marL="88265" marR="0" rtl="0" algn="l">
                        <a:lnSpc>
                          <a:spcPct val="100000"/>
                        </a:lnSpc>
                        <a:spcBef>
                          <a:spcPts val="985"/>
                        </a:spcBef>
                        <a:spcAft>
                          <a:spcPts val="0"/>
                        </a:spcAft>
                        <a:buNone/>
                      </a:pPr>
                      <a:r>
                        <a:rPr b="1" lang="en-GB" sz="1150">
                          <a:latin typeface="Arial"/>
                          <a:ea typeface="Arial"/>
                          <a:cs typeface="Arial"/>
                          <a:sym typeface="Arial"/>
                        </a:rPr>
                        <a:t>Exemplos: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Não tenho certeza se vai flutuar na verdade.</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Não acho que está certo, eu acho... ou tenho uma ideia diferente...</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Você tem certeza de que esses ângulos são iguais?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Mas então isso não aconteceria se...</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Isso é parcialmente verdade, mas não quando...</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Não concordo com isso de jeito nenhum, porque...</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Não é a Londres vitoriana, porém eu me pergunto se poderia ser...</a:t>
                      </a:r>
                      <a:endParaRPr/>
                    </a:p>
                  </a:txBody>
                  <a:tcPr marT="12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57625">
                <a:tc>
                  <a:txBody>
                    <a:bodyPr/>
                    <a:lstStyle/>
                    <a:p>
                      <a:pPr indent="0" lvl="0" marL="88265" marR="0" rtl="0" algn="l">
                        <a:lnSpc>
                          <a:spcPct val="100000"/>
                        </a:lnSpc>
                        <a:spcBef>
                          <a:spcPts val="0"/>
                        </a:spcBef>
                        <a:spcAft>
                          <a:spcPts val="0"/>
                        </a:spcAft>
                        <a:buNone/>
                      </a:pPr>
                      <a:r>
                        <a:rPr b="1" lang="en-GB" sz="1200">
                          <a:latin typeface="Arial"/>
                          <a:ea typeface="Arial"/>
                          <a:cs typeface="Arial"/>
                          <a:sym typeface="Arial"/>
                        </a:rPr>
                        <a:t>TR – Tornar o Raciocínio Explícito</a:t>
                      </a:r>
                      <a:endParaRPr/>
                    </a:p>
                    <a:p>
                      <a:pPr indent="0" lvl="0" marL="88265" marR="0" rtl="0" algn="just">
                        <a:lnSpc>
                          <a:spcPct val="100000"/>
                        </a:lnSpc>
                        <a:spcBef>
                          <a:spcPts val="860"/>
                        </a:spcBef>
                        <a:spcAft>
                          <a:spcPts val="0"/>
                        </a:spcAft>
                        <a:buNone/>
                      </a:pPr>
                      <a:r>
                        <a:rPr b="0" i="1" lang="en-GB" sz="1200">
                          <a:latin typeface="Arial"/>
                          <a:ea typeface="Arial"/>
                          <a:cs typeface="Arial"/>
                          <a:sym typeface="Arial"/>
                        </a:rPr>
                        <a:t>Explicar, justificar e/ou usar o pensamento possibilista em relação às próprias ideias ou às ideias de outras pessoas.</a:t>
                      </a:r>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563880" rtl="0" algn="l">
                        <a:lnSpc>
                          <a:spcPct val="101000"/>
                        </a:lnSpc>
                        <a:spcBef>
                          <a:spcPts val="0"/>
                        </a:spcBef>
                        <a:spcAft>
                          <a:spcPts val="0"/>
                        </a:spcAft>
                        <a:buSzPts val="1200"/>
                        <a:buFont typeface="Arial"/>
                        <a:buChar char="•"/>
                      </a:pPr>
                      <a:r>
                        <a:rPr lang="en-GB" sz="1200">
                          <a:latin typeface="Arial"/>
                          <a:ea typeface="Arial"/>
                          <a:cs typeface="Arial"/>
                          <a:sym typeface="Arial"/>
                        </a:rPr>
                        <a:t>Explicar, justificar, utilizar evidências, fazer analogias, fazer distinções.</a:t>
                      </a:r>
                      <a:endParaRPr/>
                    </a:p>
                    <a:p>
                      <a:pPr indent="-171450" lvl="0" marL="259715" marR="563880" rtl="0" algn="l">
                        <a:lnSpc>
                          <a:spcPct val="101000"/>
                        </a:lnSpc>
                        <a:spcBef>
                          <a:spcPts val="900"/>
                        </a:spcBef>
                        <a:spcAft>
                          <a:spcPts val="0"/>
                        </a:spcAft>
                        <a:buSzPts val="1200"/>
                        <a:buFont typeface="Arial"/>
                        <a:buChar char="•"/>
                      </a:pPr>
                      <a:r>
                        <a:rPr lang="en-GB" sz="1200">
                          <a:latin typeface="Arial"/>
                          <a:ea typeface="Arial"/>
                          <a:cs typeface="Arial"/>
                          <a:sym typeface="Arial"/>
                        </a:rPr>
                        <a:t>Prever, formular hipóteses.</a:t>
                      </a:r>
                      <a:endParaRPr/>
                    </a:p>
                    <a:p>
                      <a:pPr indent="-171450" lvl="0" marL="259715" marR="563880" rtl="0" algn="l">
                        <a:lnSpc>
                          <a:spcPct val="101000"/>
                        </a:lnSpc>
                        <a:spcBef>
                          <a:spcPts val="900"/>
                        </a:spcBef>
                        <a:spcAft>
                          <a:spcPts val="0"/>
                        </a:spcAft>
                        <a:buSzPts val="1200"/>
                        <a:buFont typeface="Arial"/>
                        <a:buChar char="•"/>
                      </a:pPr>
                      <a:r>
                        <a:rPr lang="en-GB" sz="1200">
                          <a:latin typeface="Arial"/>
                          <a:ea typeface="Arial"/>
                          <a:cs typeface="Arial"/>
                          <a:sym typeface="Arial"/>
                        </a:rPr>
                        <a:t>Especular, explorar diferentes possibilidades.</a:t>
                      </a:r>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en-GB" sz="1150">
                          <a:latin typeface="Arial"/>
                          <a:ea typeface="Arial"/>
                          <a:cs typeface="Arial"/>
                          <a:sym typeface="Arial"/>
                        </a:rPr>
                        <a:t>Palavras-Chave Possíveis:</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'Eu acho', 'porque', 'portanto', 'assim', 'a fim de', 'se...então',</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'não...a menos que', 'é como...', 'imagine se...', 'seria',' ou 'poderia'</a:t>
                      </a:r>
                      <a:endParaRPr/>
                    </a:p>
                    <a:p>
                      <a:pPr indent="0" lvl="0" marL="88265" marR="0" rtl="0" algn="l">
                        <a:lnSpc>
                          <a:spcPct val="100000"/>
                        </a:lnSpc>
                        <a:spcBef>
                          <a:spcPts val="865"/>
                        </a:spcBef>
                        <a:spcAft>
                          <a:spcPts val="0"/>
                        </a:spcAft>
                        <a:buNone/>
                      </a:pPr>
                      <a:r>
                        <a:rPr b="1" lang="en-GB" sz="1150">
                          <a:latin typeface="Arial"/>
                          <a:ea typeface="Arial"/>
                          <a:cs typeface="Arial"/>
                          <a:sym typeface="Arial"/>
                        </a:rPr>
                        <a:t>Exemplos: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Eu acho que a madeira vai flutuar, mas não o metal.</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O derretimento das calotas de gelo em 10% apoia a teoria do aquecimento global. Se as crianças não tiverem que ir à escola, elas não aprenderiam matemática adequadamente.</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Se eu escolhesse a primeira alternativa, estaria mais seguro, mas se escolhesse a segunda, poderia eventualmente ter ganhos maiores.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Eu acho que o autor pode estar se referindo aos sentimentos quando escreve sobre água.</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0" name="Shape 800"/>
        <p:cNvGrpSpPr/>
        <p:nvPr/>
      </p:nvGrpSpPr>
      <p:grpSpPr>
        <a:xfrm>
          <a:off x="0" y="0"/>
          <a:ext cx="0" cy="0"/>
          <a:chOff x="0" y="0"/>
          <a:chExt cx="0" cy="0"/>
        </a:xfrm>
      </p:grpSpPr>
      <p:sp>
        <p:nvSpPr>
          <p:cNvPr id="801" name="Google Shape;801;p50"/>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34</a:t>
            </a:r>
            <a:endParaRPr/>
          </a:p>
        </p:txBody>
      </p:sp>
      <p:graphicFrame>
        <p:nvGraphicFramePr>
          <p:cNvPr id="802" name="Google Shape;802;p50"/>
          <p:cNvGraphicFramePr/>
          <p:nvPr/>
        </p:nvGraphicFramePr>
        <p:xfrm>
          <a:off x="423552" y="636912"/>
          <a:ext cx="3000000" cy="3000000"/>
        </p:xfrm>
        <a:graphic>
          <a:graphicData uri="http://schemas.openxmlformats.org/drawingml/2006/table">
            <a:tbl>
              <a:tblPr bandRow="1" firstRow="1">
                <a:noFill/>
                <a:tableStyleId>{0919AA0F-70C5-4B34-8BEA-8F2486CE7996}</a:tableStyleId>
              </a:tblPr>
              <a:tblGrid>
                <a:gridCol w="2533700"/>
                <a:gridCol w="3217875"/>
                <a:gridCol w="4276975"/>
              </a:tblGrid>
              <a:tr h="405375">
                <a:tc>
                  <a:txBody>
                    <a:bodyPr/>
                    <a:lstStyle/>
                    <a:p>
                      <a:pPr indent="0" lvl="0" marL="92075" marR="0" rtl="0" algn="l">
                        <a:lnSpc>
                          <a:spcPct val="100000"/>
                        </a:lnSpc>
                        <a:spcBef>
                          <a:spcPts val="0"/>
                        </a:spcBef>
                        <a:spcAft>
                          <a:spcPts val="0"/>
                        </a:spcAft>
                        <a:buNone/>
                      </a:pPr>
                      <a:r>
                        <a:rPr b="1" lang="en-GB" sz="1200">
                          <a:latin typeface="Arimo"/>
                          <a:ea typeface="Arimo"/>
                          <a:cs typeface="Arimo"/>
                          <a:sym typeface="Arimo"/>
                        </a:rPr>
                        <a:t>CATEGORIAS DE CODIFICAÇÃO</a:t>
                      </a:r>
                      <a:endParaRPr b="1" sz="1200">
                        <a:latin typeface="Arimo"/>
                        <a:ea typeface="Arimo"/>
                        <a:cs typeface="Arimo"/>
                        <a:sym typeface="Arimo"/>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01015" marR="0" rtl="0" algn="l">
                        <a:lnSpc>
                          <a:spcPct val="100000"/>
                        </a:lnSpc>
                        <a:spcBef>
                          <a:spcPts val="0"/>
                        </a:spcBef>
                        <a:spcAft>
                          <a:spcPts val="0"/>
                        </a:spcAft>
                        <a:buNone/>
                      </a:pPr>
                      <a:r>
                        <a:rPr b="1" lang="en-GB" sz="1200">
                          <a:latin typeface="Arimo"/>
                          <a:ea typeface="Arimo"/>
                          <a:cs typeface="Arimo"/>
                          <a:sym typeface="Arimo"/>
                        </a:rPr>
                        <a:t>CONTRIBUIÇÕES E ESTRATÉGIAS</a:t>
                      </a:r>
                      <a:endParaRPr b="1" sz="1200">
                        <a:latin typeface="Arimo"/>
                        <a:ea typeface="Arimo"/>
                        <a:cs typeface="Arimo"/>
                        <a:sym typeface="Arimo"/>
                      </a:endParaRPr>
                    </a:p>
                    <a:p>
                      <a:pPr indent="0" lvl="0" marL="501015" marR="0" rtl="0" algn="l">
                        <a:lnSpc>
                          <a:spcPct val="100000"/>
                        </a:lnSpc>
                        <a:spcBef>
                          <a:spcPts val="360"/>
                        </a:spcBef>
                        <a:spcAft>
                          <a:spcPts val="0"/>
                        </a:spcAft>
                        <a:buNone/>
                      </a:pPr>
                      <a:r>
                        <a:t/>
                      </a:r>
                      <a:endParaRPr b="1" sz="1200">
                        <a:latin typeface="Arimo"/>
                        <a:ea typeface="Arimo"/>
                        <a:cs typeface="Arimo"/>
                        <a:sym typeface="Arimo"/>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a:latin typeface="Arimo"/>
                          <a:ea typeface="Arimo"/>
                          <a:cs typeface="Arimo"/>
                          <a:sym typeface="Arimo"/>
                        </a:rPr>
                        <a:t>O QUE OUVIMOS?</a:t>
                      </a:r>
                      <a:endParaRPr b="1" sz="1200">
                        <a:latin typeface="Arimo"/>
                        <a:ea typeface="Arimo"/>
                        <a:cs typeface="Arimo"/>
                        <a:sym typeface="Arimo"/>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020575">
                <a:tc>
                  <a:txBody>
                    <a:bodyPr/>
                    <a:lstStyle/>
                    <a:p>
                      <a:pPr indent="0" lvl="0" marL="88265" marR="0" rtl="0" algn="just">
                        <a:lnSpc>
                          <a:spcPct val="100000"/>
                        </a:lnSpc>
                        <a:spcBef>
                          <a:spcPts val="0"/>
                        </a:spcBef>
                        <a:spcAft>
                          <a:spcPts val="0"/>
                        </a:spcAft>
                        <a:buNone/>
                      </a:pPr>
                      <a:r>
                        <a:rPr b="1" lang="en-GB" sz="1200">
                          <a:latin typeface="Arial"/>
                          <a:ea typeface="Arial"/>
                          <a:cs typeface="Arial"/>
                          <a:sym typeface="Arial"/>
                        </a:rPr>
                        <a:t>CR – Convidar para o Raciocínio</a:t>
                      </a:r>
                      <a:endParaRPr/>
                    </a:p>
                    <a:p>
                      <a:pPr indent="0" lvl="0" marL="88265" marR="0" rtl="0" algn="just">
                        <a:lnSpc>
                          <a:spcPct val="100000"/>
                        </a:lnSpc>
                        <a:spcBef>
                          <a:spcPts val="865"/>
                        </a:spcBef>
                        <a:spcAft>
                          <a:spcPts val="0"/>
                        </a:spcAft>
                        <a:buNone/>
                      </a:pPr>
                      <a:r>
                        <a:rPr b="0" i="1" lang="en-GB" sz="1200">
                          <a:latin typeface="Arial"/>
                          <a:ea typeface="Arial"/>
                          <a:cs typeface="Arial"/>
                          <a:sym typeface="Arial"/>
                        </a:rPr>
                        <a:t>Convide para explicar, justificar e/ou usar o pensamento possibilista em relação às próprias ideias ou às ideias de outras pessoas.</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109854" rtl="0" algn="l">
                        <a:lnSpc>
                          <a:spcPct val="102000"/>
                        </a:lnSpc>
                        <a:spcBef>
                          <a:spcPts val="0"/>
                        </a:spcBef>
                        <a:spcAft>
                          <a:spcPts val="0"/>
                        </a:spcAft>
                        <a:buSzPts val="1200"/>
                        <a:buFont typeface="Arial"/>
                        <a:buChar char="•"/>
                      </a:pPr>
                      <a:r>
                        <a:rPr lang="en-GB" sz="1200">
                          <a:latin typeface="Arial"/>
                          <a:ea typeface="Arial"/>
                          <a:cs typeface="Arial"/>
                          <a:sym typeface="Arial"/>
                        </a:rPr>
                        <a:t>Convide os outros para explicar, justificar, usar evidências, fazer analogias, fazer distinções.</a:t>
                      </a:r>
                      <a:endParaRPr/>
                    </a:p>
                    <a:p>
                      <a:pPr indent="-171450" lvl="0" marL="259715" marR="109854" rtl="0" algn="l">
                        <a:lnSpc>
                          <a:spcPct val="102000"/>
                        </a:lnSpc>
                        <a:spcBef>
                          <a:spcPts val="910"/>
                        </a:spcBef>
                        <a:spcAft>
                          <a:spcPts val="0"/>
                        </a:spcAft>
                        <a:buSzPts val="1200"/>
                        <a:buFont typeface="Arial"/>
                        <a:buChar char="•"/>
                      </a:pPr>
                      <a:r>
                        <a:rPr lang="en-GB" sz="1200">
                          <a:latin typeface="Arial"/>
                          <a:ea typeface="Arial"/>
                          <a:cs typeface="Arial"/>
                          <a:sym typeface="Arial"/>
                        </a:rPr>
                        <a:t>Convide os outros para prever, formular hipóteses.</a:t>
                      </a:r>
                      <a:endParaRPr/>
                    </a:p>
                    <a:p>
                      <a:pPr indent="-171450" lvl="0" marL="259715" marR="109854" rtl="0" algn="l">
                        <a:lnSpc>
                          <a:spcPct val="102000"/>
                        </a:lnSpc>
                        <a:spcBef>
                          <a:spcPts val="910"/>
                        </a:spcBef>
                        <a:spcAft>
                          <a:spcPts val="0"/>
                        </a:spcAft>
                        <a:buSzPts val="1200"/>
                        <a:buFont typeface="Arial"/>
                        <a:buChar char="•"/>
                      </a:pPr>
                      <a:r>
                        <a:rPr lang="en-GB" sz="1200">
                          <a:latin typeface="Arial"/>
                          <a:ea typeface="Arial"/>
                          <a:cs typeface="Arial"/>
                          <a:sym typeface="Arial"/>
                        </a:rPr>
                        <a:t>Convide os outros para especular, explorar diferentes possibilidades.</a:t>
                      </a:r>
                      <a:endParaRPr/>
                    </a:p>
                  </a:txBody>
                  <a:tcPr marT="115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en-GB" sz="1150">
                          <a:latin typeface="Arial"/>
                          <a:ea typeface="Arial"/>
                          <a:cs typeface="Arial"/>
                          <a:sym typeface="Arial"/>
                        </a:rPr>
                        <a:t>Possíveis Palavras-Chave para Procurar:</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'Por quê?', 'Como?', 'Você acha?', 'explique mais'</a:t>
                      </a:r>
                      <a:endParaRPr b="1" sz="1150">
                        <a:latin typeface="Arial"/>
                        <a:ea typeface="Arial"/>
                        <a:cs typeface="Arial"/>
                        <a:sym typeface="Arial"/>
                      </a:endParaRPr>
                    </a:p>
                    <a:p>
                      <a:pPr indent="0" lvl="0" marL="88265" marR="0" rtl="0" algn="l">
                        <a:lnSpc>
                          <a:spcPct val="100000"/>
                        </a:lnSpc>
                        <a:spcBef>
                          <a:spcPts val="865"/>
                        </a:spcBef>
                        <a:spcAft>
                          <a:spcPts val="0"/>
                        </a:spcAft>
                        <a:buNone/>
                      </a:pPr>
                      <a:r>
                        <a:rPr b="1" lang="en-GB" sz="1150">
                          <a:latin typeface="Arial"/>
                          <a:ea typeface="Arial"/>
                          <a:cs typeface="Arial"/>
                          <a:sym typeface="Arial"/>
                        </a:rPr>
                        <a:t>Exemplos: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Como você chegou a essa solução/conclusão/avaliação? Eu não entendo; você poderia explicar mais?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O Grupo X/Colega Y disse que é por causa de... o que você acha da explicação deles?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O que poderia/might acontecer se...? Quais objetos você acha que poderiam flutuar? Por que você acha que isso aconteceu? (em relação a uma afirmação/observação)</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Por que você acha que seria isso? (em relação a uma afirmação/observação)</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Por que você acha que ele disse isso?</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Como você sabe disso?</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84000">
                <a:tc>
                  <a:txBody>
                    <a:bodyPr/>
                    <a:lstStyle/>
                    <a:p>
                      <a:pPr indent="0" lvl="0" marL="88265" marR="527685" rtl="0" algn="l">
                        <a:lnSpc>
                          <a:spcPct val="101000"/>
                        </a:lnSpc>
                        <a:spcBef>
                          <a:spcPts val="0"/>
                        </a:spcBef>
                        <a:spcAft>
                          <a:spcPts val="0"/>
                        </a:spcAft>
                        <a:buNone/>
                      </a:pPr>
                      <a:r>
                        <a:rPr b="1" lang="en-GB" sz="1150">
                          <a:latin typeface="Arial"/>
                          <a:ea typeface="Arial"/>
                          <a:cs typeface="Arial"/>
                          <a:sym typeface="Arial"/>
                        </a:rPr>
                        <a:t>CC – Coordenação de Ideias e Concordância </a:t>
                      </a:r>
                      <a:endParaRPr b="1" sz="1150">
                        <a:latin typeface="Arial"/>
                        <a:ea typeface="Arial"/>
                        <a:cs typeface="Arial"/>
                        <a:sym typeface="Arial"/>
                      </a:endParaRPr>
                    </a:p>
                    <a:p>
                      <a:pPr indent="0" lvl="0" marL="88265" marR="527685" rtl="0" algn="l">
                        <a:lnSpc>
                          <a:spcPct val="101000"/>
                        </a:lnSpc>
                        <a:spcBef>
                          <a:spcPts val="855"/>
                        </a:spcBef>
                        <a:spcAft>
                          <a:spcPts val="0"/>
                        </a:spcAft>
                        <a:buNone/>
                      </a:pPr>
                      <a:r>
                        <a:rPr b="0" i="1" lang="en-GB" sz="1150">
                          <a:latin typeface="Arial"/>
                          <a:ea typeface="Arial"/>
                          <a:cs typeface="Arial"/>
                          <a:sym typeface="Arial"/>
                        </a:rPr>
                        <a:t>Avaliar, contrastar ou sintetizar ideias, entrelaçar argumentos, expressar acordo e consenso, ou convidar os outros a fazer isso.</a:t>
                      </a:r>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en-GB" sz="1200">
                          <a:latin typeface="Arial"/>
                          <a:ea typeface="Arial"/>
                          <a:cs typeface="Arial"/>
                          <a:sym typeface="Arial"/>
                        </a:rPr>
                        <a:t>Chegar a um consenso.</a:t>
                      </a:r>
                      <a:endParaRPr/>
                    </a:p>
                    <a:p>
                      <a:pPr indent="-171450" lvl="0" marL="259715" marR="0" rtl="0" algn="l">
                        <a:lnSpc>
                          <a:spcPct val="100000"/>
                        </a:lnSpc>
                        <a:spcBef>
                          <a:spcPts val="915"/>
                        </a:spcBef>
                        <a:spcAft>
                          <a:spcPts val="0"/>
                        </a:spcAft>
                        <a:buSzPts val="1200"/>
                        <a:buFont typeface="Arial"/>
                        <a:buChar char="•"/>
                      </a:pPr>
                      <a:r>
                        <a:rPr lang="en-GB" sz="1200">
                          <a:latin typeface="Arial"/>
                          <a:ea typeface="Arial"/>
                          <a:cs typeface="Arial"/>
                          <a:sym typeface="Arial"/>
                        </a:rPr>
                        <a:t>Avaliar pelo menos duas ideias diferentes comparando/contrastando/criticando-as.</a:t>
                      </a:r>
                      <a:endParaRPr/>
                    </a:p>
                    <a:p>
                      <a:pPr indent="-171450" lvl="0" marL="259715" marR="0" rtl="0" algn="l">
                        <a:lnSpc>
                          <a:spcPct val="100000"/>
                        </a:lnSpc>
                        <a:spcBef>
                          <a:spcPts val="915"/>
                        </a:spcBef>
                        <a:spcAft>
                          <a:spcPts val="0"/>
                        </a:spcAft>
                        <a:buSzPts val="1200"/>
                        <a:buFont typeface="Arial"/>
                        <a:buChar char="•"/>
                      </a:pPr>
                      <a:r>
                        <a:rPr lang="en-GB" sz="1200">
                          <a:latin typeface="Arial"/>
                          <a:ea typeface="Arial"/>
                          <a:cs typeface="Arial"/>
                          <a:sym typeface="Arial"/>
                        </a:rPr>
                        <a:t>Avaliar o valor de uma ideia/objeto.</a:t>
                      </a:r>
                      <a:endParaRPr/>
                    </a:p>
                    <a:p>
                      <a:pPr indent="-171450" lvl="0" marL="259715" marR="0" rtl="0" algn="l">
                        <a:lnSpc>
                          <a:spcPct val="100000"/>
                        </a:lnSpc>
                        <a:spcBef>
                          <a:spcPts val="915"/>
                        </a:spcBef>
                        <a:spcAft>
                          <a:spcPts val="0"/>
                        </a:spcAft>
                        <a:buSzPts val="1200"/>
                        <a:buFont typeface="Arial"/>
                        <a:buChar char="•"/>
                      </a:pPr>
                      <a:r>
                        <a:rPr lang="en-GB" sz="1200">
                          <a:latin typeface="Arial"/>
                          <a:ea typeface="Arial"/>
                          <a:cs typeface="Arial"/>
                          <a:sym typeface="Arial"/>
                        </a:rPr>
                        <a:t>Confirmar o acordo/consenso.</a:t>
                      </a:r>
                      <a:endParaRPr/>
                    </a:p>
                    <a:p>
                      <a:pPr indent="-171450" lvl="0" marL="259715" marR="0" rtl="0" algn="l">
                        <a:lnSpc>
                          <a:spcPct val="100000"/>
                        </a:lnSpc>
                        <a:spcBef>
                          <a:spcPts val="915"/>
                        </a:spcBef>
                        <a:spcAft>
                          <a:spcPts val="0"/>
                        </a:spcAft>
                        <a:buSzPts val="1200"/>
                        <a:buFont typeface="Arial"/>
                        <a:buChar char="•"/>
                      </a:pPr>
                      <a:r>
                        <a:rPr lang="en-GB" sz="1200">
                          <a:latin typeface="Arial"/>
                          <a:ea typeface="Arial"/>
                          <a:cs typeface="Arial"/>
                          <a:sym typeface="Arial"/>
                        </a:rPr>
                        <a:t>Propor resolver diferenças e/ou concordar com uma solução.</a:t>
                      </a:r>
                      <a:endParaRPr/>
                    </a:p>
                    <a:p>
                      <a:pPr indent="-171450" lvl="0" marL="259715" marR="0" rtl="0" algn="l">
                        <a:lnSpc>
                          <a:spcPct val="100000"/>
                        </a:lnSpc>
                        <a:spcBef>
                          <a:spcPts val="915"/>
                        </a:spcBef>
                        <a:spcAft>
                          <a:spcPts val="0"/>
                        </a:spcAft>
                        <a:buSzPts val="1200"/>
                        <a:buFont typeface="Arial"/>
                        <a:buChar char="•"/>
                      </a:pPr>
                      <a:r>
                        <a:rPr lang="en-GB" sz="1200">
                          <a:latin typeface="Arial"/>
                          <a:ea typeface="Arial"/>
                          <a:cs typeface="Arial"/>
                          <a:sym typeface="Arial"/>
                        </a:rPr>
                        <a:t>Sintetizar, generalizar.</a:t>
                      </a:r>
                      <a:endParaRPr/>
                    </a:p>
                    <a:p>
                      <a:pPr indent="-171450" lvl="0" marL="259715" marR="0" rtl="0" algn="l">
                        <a:lnSpc>
                          <a:spcPct val="100000"/>
                        </a:lnSpc>
                        <a:spcBef>
                          <a:spcPts val="915"/>
                        </a:spcBef>
                        <a:spcAft>
                          <a:spcPts val="0"/>
                        </a:spcAft>
                        <a:buSzPts val="1200"/>
                        <a:buFont typeface="Arial"/>
                        <a:buChar char="•"/>
                      </a:pPr>
                      <a:r>
                        <a:rPr lang="en-GB" sz="1200">
                          <a:latin typeface="Arial"/>
                          <a:ea typeface="Arial"/>
                          <a:cs typeface="Arial"/>
                          <a:sym typeface="Arial"/>
                        </a:rPr>
                        <a:t>Convidar para consenso, avaliação, resumo.</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en-GB" sz="1150">
                          <a:latin typeface="Arial"/>
                          <a:ea typeface="Arial"/>
                          <a:cs typeface="Arial"/>
                          <a:sym typeface="Arial"/>
                        </a:rPr>
                        <a:t>Palavras-Chave Possíveis para Procurar:</a:t>
                      </a:r>
                      <a:endParaRPr/>
                    </a:p>
                    <a:p>
                      <a:pPr indent="0" lvl="0" marL="88265" marR="0" rtl="0" algn="l">
                        <a:lnSpc>
                          <a:spcPct val="100000"/>
                        </a:lnSpc>
                        <a:spcBef>
                          <a:spcPts val="865"/>
                        </a:spcBef>
                        <a:spcAft>
                          <a:spcPts val="0"/>
                        </a:spcAft>
                        <a:buNone/>
                      </a:pPr>
                      <a:r>
                        <a:rPr b="1" lang="en-GB" sz="1150">
                          <a:latin typeface="Arial"/>
                          <a:ea typeface="Arial"/>
                          <a:cs typeface="Arial"/>
                          <a:sym typeface="Arial"/>
                        </a:rPr>
                        <a:t>'</a:t>
                      </a:r>
                      <a:r>
                        <a:rPr b="0" lang="en-GB" sz="1150">
                          <a:latin typeface="Arial"/>
                          <a:ea typeface="Arial"/>
                          <a:cs typeface="Arial"/>
                          <a:sym typeface="Arial"/>
                        </a:rPr>
                        <a:t>Eu concordo', 'para resumir...', 'Então, todos nós pensamos que...', 'resumir', 'semelhante e diferente'</a:t>
                      </a:r>
                      <a:endParaRPr b="1" sz="1150">
                        <a:latin typeface="Arial"/>
                        <a:ea typeface="Arial"/>
                        <a:cs typeface="Arial"/>
                        <a:sym typeface="Arial"/>
                      </a:endParaRPr>
                    </a:p>
                    <a:p>
                      <a:pPr indent="0" lvl="0" marL="88265" marR="0" rtl="0" algn="l">
                        <a:lnSpc>
                          <a:spcPct val="100000"/>
                        </a:lnSpc>
                        <a:spcBef>
                          <a:spcPts val="865"/>
                        </a:spcBef>
                        <a:spcAft>
                          <a:spcPts val="0"/>
                        </a:spcAft>
                        <a:buNone/>
                      </a:pPr>
                      <a:r>
                        <a:rPr b="1" lang="en-GB" sz="1150">
                          <a:latin typeface="Arial"/>
                          <a:ea typeface="Arial"/>
                          <a:cs typeface="Arial"/>
                          <a:sym typeface="Arial"/>
                        </a:rPr>
                        <a:t>Exemplos: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Então, concordamos com o Jason... porque...</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As evidências da Elaine foram mais convincentes, mas também devemos levar em conta o ponto do Tim.</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Acredito que todos concordamos que uma ponte suspensa seria a melhor opção.</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Concordo com a Maria e não como  Andy porque a pedra é muito pesada para flutuar.</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Concordamos que essas ideias não podem ser conciliadas.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Eu entendo o que você quer dizer, a Opção C provavelmente está certa, não a B. Eles estão dizendo a mesma coisa porque...</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7" name="Shape 807"/>
        <p:cNvGrpSpPr/>
        <p:nvPr/>
      </p:nvGrpSpPr>
      <p:grpSpPr>
        <a:xfrm>
          <a:off x="0" y="0"/>
          <a:ext cx="0" cy="0"/>
          <a:chOff x="0" y="0"/>
          <a:chExt cx="0" cy="0"/>
        </a:xfrm>
      </p:grpSpPr>
      <p:sp>
        <p:nvSpPr>
          <p:cNvPr id="808" name="Google Shape;808;p5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35</a:t>
            </a:r>
            <a:endParaRPr/>
          </a:p>
        </p:txBody>
      </p:sp>
      <p:graphicFrame>
        <p:nvGraphicFramePr>
          <p:cNvPr id="809" name="Google Shape;809;p51"/>
          <p:cNvGraphicFramePr/>
          <p:nvPr/>
        </p:nvGraphicFramePr>
        <p:xfrm>
          <a:off x="423552" y="636912"/>
          <a:ext cx="3000000" cy="3000000"/>
        </p:xfrm>
        <a:graphic>
          <a:graphicData uri="http://schemas.openxmlformats.org/drawingml/2006/table">
            <a:tbl>
              <a:tblPr bandRow="1" firstRow="1">
                <a:noFill/>
                <a:tableStyleId>{0919AA0F-70C5-4B34-8BEA-8F2486CE7996}</a:tableStyleId>
              </a:tblPr>
              <a:tblGrid>
                <a:gridCol w="2560950"/>
                <a:gridCol w="3050425"/>
                <a:gridCol w="4172700"/>
              </a:tblGrid>
              <a:tr h="883925">
                <a:tc>
                  <a:txBody>
                    <a:bodyPr/>
                    <a:lstStyle/>
                    <a:p>
                      <a:pPr indent="0" lvl="0" marL="92075" marR="0" rtl="0" algn="l">
                        <a:lnSpc>
                          <a:spcPct val="100000"/>
                        </a:lnSpc>
                        <a:spcBef>
                          <a:spcPts val="0"/>
                        </a:spcBef>
                        <a:spcAft>
                          <a:spcPts val="0"/>
                        </a:spcAft>
                        <a:buNone/>
                      </a:pPr>
                      <a:r>
                        <a:t/>
                      </a:r>
                      <a:endParaRPr b="1" sz="1200">
                        <a:latin typeface="Arimo"/>
                        <a:ea typeface="Arimo"/>
                        <a:cs typeface="Arimo"/>
                        <a:sym typeface="Arimo"/>
                      </a:endParaRPr>
                    </a:p>
                    <a:p>
                      <a:pPr indent="0" lvl="0" marL="92075" marR="0" rtl="0" algn="l">
                        <a:lnSpc>
                          <a:spcPct val="100000"/>
                        </a:lnSpc>
                        <a:spcBef>
                          <a:spcPts val="360"/>
                        </a:spcBef>
                        <a:spcAft>
                          <a:spcPts val="0"/>
                        </a:spcAft>
                        <a:buNone/>
                      </a:pPr>
                      <a:r>
                        <a:rPr b="1" lang="en-GB" sz="1200">
                          <a:latin typeface="Arimo"/>
                          <a:ea typeface="Arimo"/>
                          <a:cs typeface="Arimo"/>
                          <a:sym typeface="Arimo"/>
                        </a:rPr>
                        <a:t>CATEGORIAS DE CODIFICAÇÃO</a:t>
                      </a:r>
                      <a:endParaRPr b="1" sz="1200">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t/>
                      </a:r>
                      <a:endParaRPr b="1" sz="1200">
                        <a:solidFill>
                          <a:schemeClr val="dk1"/>
                        </a:solidFill>
                        <a:latin typeface="Arimo"/>
                        <a:ea typeface="Arimo"/>
                        <a:cs typeface="Arimo"/>
                        <a:sym typeface="Arimo"/>
                      </a:endParaRPr>
                    </a:p>
                    <a:p>
                      <a:pPr indent="0" lvl="0" marL="92075" marR="0" rtl="0" algn="ctr">
                        <a:lnSpc>
                          <a:spcPct val="100000"/>
                        </a:lnSpc>
                        <a:spcBef>
                          <a:spcPts val="360"/>
                        </a:spcBef>
                        <a:spcAft>
                          <a:spcPts val="0"/>
                        </a:spcAft>
                        <a:buNone/>
                      </a:pPr>
                      <a:r>
                        <a:rPr b="1" lang="en-GB" sz="1200">
                          <a:solidFill>
                            <a:schemeClr val="dk1"/>
                          </a:solidFill>
                          <a:latin typeface="Arimo"/>
                          <a:ea typeface="Arimo"/>
                          <a:cs typeface="Arimo"/>
                          <a:sym typeface="Arimo"/>
                        </a:rPr>
                        <a:t>CONTRIBUIÇÕES E ESTRATÉGIAS</a:t>
                      </a:r>
                      <a:endParaRPr b="1" sz="1200">
                        <a:solidFill>
                          <a:schemeClr val="dk1"/>
                        </a:solidFill>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t/>
                      </a:r>
                      <a:endParaRPr b="1" sz="1200">
                        <a:solidFill>
                          <a:schemeClr val="dk1"/>
                        </a:solidFill>
                        <a:latin typeface="Arimo"/>
                        <a:ea typeface="Arimo"/>
                        <a:cs typeface="Arimo"/>
                        <a:sym typeface="Arimo"/>
                      </a:endParaRPr>
                    </a:p>
                    <a:p>
                      <a:pPr indent="0" lvl="0" marL="92075" marR="0" rtl="0" algn="ctr">
                        <a:lnSpc>
                          <a:spcPct val="100000"/>
                        </a:lnSpc>
                        <a:spcBef>
                          <a:spcPts val="360"/>
                        </a:spcBef>
                        <a:spcAft>
                          <a:spcPts val="0"/>
                        </a:spcAft>
                        <a:buNone/>
                      </a:pPr>
                      <a:r>
                        <a:rPr b="1" lang="en-GB" sz="1200">
                          <a:solidFill>
                            <a:schemeClr val="dk1"/>
                          </a:solidFill>
                          <a:latin typeface="Arimo"/>
                          <a:ea typeface="Arimo"/>
                          <a:cs typeface="Arimo"/>
                          <a:sym typeface="Arimo"/>
                        </a:rPr>
                        <a:t>O QUE OUVIMOS?</a:t>
                      </a:r>
                      <a:endParaRPr b="1" sz="1200">
                        <a:solidFill>
                          <a:schemeClr val="dk1"/>
                        </a:solidFill>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776225">
                <a:tc>
                  <a:txBody>
                    <a:bodyPr/>
                    <a:lstStyle/>
                    <a:p>
                      <a:pPr indent="0" lvl="0" marL="88265" marR="187325" rtl="0" algn="l">
                        <a:lnSpc>
                          <a:spcPct val="107000"/>
                        </a:lnSpc>
                        <a:spcBef>
                          <a:spcPts val="0"/>
                        </a:spcBef>
                        <a:spcAft>
                          <a:spcPts val="0"/>
                        </a:spcAft>
                        <a:buNone/>
                      </a:pPr>
                      <a:r>
                        <a:rPr b="1" lang="en-GB" sz="1200">
                          <a:latin typeface="Arial"/>
                          <a:ea typeface="Arial"/>
                          <a:cs typeface="Arial"/>
                          <a:sym typeface="Arial"/>
                        </a:rPr>
                        <a:t>R – Refletir sobre o Diálogo ou Atividade</a:t>
                      </a:r>
                      <a:endParaRPr/>
                    </a:p>
                    <a:p>
                      <a:pPr indent="0" lvl="0" marL="88265" marR="187325" rtl="0" algn="l">
                        <a:lnSpc>
                          <a:spcPct val="107000"/>
                        </a:lnSpc>
                        <a:spcBef>
                          <a:spcPts val="765"/>
                        </a:spcBef>
                        <a:spcAft>
                          <a:spcPts val="0"/>
                        </a:spcAft>
                        <a:buNone/>
                      </a:pPr>
                      <a:r>
                        <a:rPr b="0" i="1" lang="en-GB" sz="1200">
                          <a:latin typeface="Arial"/>
                          <a:ea typeface="Arial"/>
                          <a:cs typeface="Arial"/>
                          <a:sym typeface="Arial"/>
                        </a:rPr>
                        <a:t>Avaliar ou refletir "metacognitivamente" sobre os processos de diálogo ou atividade de aprendizado; convidar os outros a fazer o mesmo.o</a:t>
                      </a:r>
                      <a:endParaRPr/>
                    </a:p>
                  </a:txBody>
                  <a:tcPr marT="97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SzPts val="1200"/>
                        <a:buFont typeface="Arial"/>
                        <a:buNone/>
                      </a:pPr>
                      <a:r>
                        <a:rPr b="1" lang="en-GB" sz="1200">
                          <a:latin typeface="Arial"/>
                          <a:ea typeface="Arial"/>
                          <a:cs typeface="Arial"/>
                          <a:sym typeface="Arial"/>
                        </a:rPr>
                        <a:t> Refletir sobre o diálogo</a:t>
                      </a:r>
                      <a:endParaRPr b="1" sz="1200">
                        <a:latin typeface="Arial"/>
                        <a:ea typeface="Arial"/>
                        <a:cs typeface="Arial"/>
                        <a:sym typeface="Arial"/>
                      </a:endParaRPr>
                    </a:p>
                    <a:p>
                      <a:pPr indent="-171450" lvl="0" marL="259715" marR="0" rtl="0" algn="l">
                        <a:lnSpc>
                          <a:spcPct val="100000"/>
                        </a:lnSpc>
                        <a:spcBef>
                          <a:spcPts val="915"/>
                        </a:spcBef>
                        <a:spcAft>
                          <a:spcPts val="0"/>
                        </a:spcAft>
                        <a:buSzPts val="1200"/>
                        <a:buFont typeface="Arial"/>
                        <a:buChar char="•"/>
                      </a:pPr>
                      <a:r>
                        <a:rPr b="0" lang="en-GB" sz="1200">
                          <a:latin typeface="Arial"/>
                          <a:ea typeface="Arial"/>
                          <a:cs typeface="Arial"/>
                          <a:sym typeface="Arial"/>
                        </a:rPr>
                        <a:t>Discutir sobre as regras de comunicação / normas básicas.</a:t>
                      </a:r>
                      <a:endParaRPr/>
                    </a:p>
                    <a:p>
                      <a:pPr indent="-171450" lvl="0" marL="259715" marR="0" rtl="0" algn="l">
                        <a:lnSpc>
                          <a:spcPct val="100000"/>
                        </a:lnSpc>
                        <a:spcBef>
                          <a:spcPts val="915"/>
                        </a:spcBef>
                        <a:spcAft>
                          <a:spcPts val="0"/>
                        </a:spcAft>
                        <a:buSzPts val="1200"/>
                        <a:buFont typeface="Arial"/>
                        <a:buChar char="•"/>
                      </a:pPr>
                      <a:r>
                        <a:rPr b="0" lang="en-GB" sz="1200">
                          <a:latin typeface="Arial"/>
                          <a:ea typeface="Arial"/>
                          <a:cs typeface="Arial"/>
                          <a:sym typeface="Arial"/>
                        </a:rPr>
                        <a:t>Refletir (ou convidar para refletir) sobre os processos / valor / impacto do diálogo.</a:t>
                      </a:r>
                      <a:endParaRPr b="1" sz="1200">
                        <a:latin typeface="Arial"/>
                        <a:ea typeface="Arial"/>
                        <a:cs typeface="Arial"/>
                        <a:sym typeface="Arial"/>
                      </a:endParaRPr>
                    </a:p>
                    <a:p>
                      <a:pPr indent="0" lvl="0" marL="88265" marR="0" rtl="0" algn="l">
                        <a:lnSpc>
                          <a:spcPct val="100000"/>
                        </a:lnSpc>
                        <a:spcBef>
                          <a:spcPts val="915"/>
                        </a:spcBef>
                        <a:spcAft>
                          <a:spcPts val="0"/>
                        </a:spcAft>
                        <a:buSzPts val="1200"/>
                        <a:buFont typeface="Arial"/>
                        <a:buNone/>
                      </a:pPr>
                      <a:r>
                        <a:rPr b="1" lang="en-GB" sz="1200">
                          <a:latin typeface="Arial"/>
                          <a:ea typeface="Arial"/>
                          <a:cs typeface="Arial"/>
                          <a:sym typeface="Arial"/>
                        </a:rPr>
                        <a:t>Refletir sobre a atividade de aprendizado</a:t>
                      </a:r>
                      <a:endParaRPr b="1" sz="1200">
                        <a:latin typeface="Arial"/>
                        <a:ea typeface="Arial"/>
                        <a:cs typeface="Arial"/>
                        <a:sym typeface="Arial"/>
                      </a:endParaRPr>
                    </a:p>
                    <a:p>
                      <a:pPr indent="-171450" lvl="0" marL="259715" marR="0" rtl="0" algn="l">
                        <a:lnSpc>
                          <a:spcPct val="100000"/>
                        </a:lnSpc>
                        <a:spcBef>
                          <a:spcPts val="915"/>
                        </a:spcBef>
                        <a:spcAft>
                          <a:spcPts val="0"/>
                        </a:spcAft>
                        <a:buSzPts val="1200"/>
                        <a:buFont typeface="Arial"/>
                        <a:buChar char="•"/>
                      </a:pPr>
                      <a:r>
                        <a:rPr b="0" lang="en-GB" sz="1200">
                          <a:latin typeface="Arial"/>
                          <a:ea typeface="Arial"/>
                          <a:cs typeface="Arial"/>
                          <a:sym typeface="Arial"/>
                        </a:rPr>
                        <a:t>Refletir (ou convidar para refletir) sobre o resultado / processo / valor / impacto da atividade de aprendizado.</a:t>
                      </a:r>
                      <a:endParaRPr/>
                    </a:p>
                    <a:p>
                      <a:pPr indent="-171450" lvl="0" marL="259715" marR="0" rtl="0" algn="l">
                        <a:lnSpc>
                          <a:spcPct val="100000"/>
                        </a:lnSpc>
                        <a:spcBef>
                          <a:spcPts val="915"/>
                        </a:spcBef>
                        <a:spcAft>
                          <a:spcPts val="0"/>
                        </a:spcAft>
                        <a:buSzPts val="1200"/>
                        <a:buFont typeface="Arial"/>
                        <a:buChar char="•"/>
                      </a:pPr>
                      <a:r>
                        <a:rPr b="0" lang="en-GB" sz="1200">
                          <a:latin typeface="Arial"/>
                          <a:ea typeface="Arial"/>
                          <a:cs typeface="Arial"/>
                          <a:sym typeface="Arial"/>
                        </a:rPr>
                        <a:t>Reconhecer explicitamente. shift of position</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en-GB" sz="1150">
                          <a:latin typeface="Arial"/>
                          <a:ea typeface="Arial"/>
                          <a:cs typeface="Arial"/>
                          <a:sym typeface="Arial"/>
                        </a:rPr>
                        <a:t>Possíveis Palavras-Chave para Procurar:</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'diálogo', 'conversa', 'compartilhamento', 'trabalhar juntos no grupo/par', 'tarefa', 'atividade', 'o que você aprendeu', 'mudei de ideia', 'mudou de ideia', 'escuta', 'regras de conversação'</a:t>
                      </a:r>
                      <a:endParaRPr/>
                    </a:p>
                    <a:p>
                      <a:pPr indent="0" lvl="0" marL="88265" marR="0" rtl="0" algn="l">
                        <a:lnSpc>
                          <a:spcPct val="100000"/>
                        </a:lnSpc>
                        <a:spcBef>
                          <a:spcPts val="865"/>
                        </a:spcBef>
                        <a:spcAft>
                          <a:spcPts val="0"/>
                        </a:spcAft>
                        <a:buNone/>
                      </a:pPr>
                      <a:r>
                        <a:rPr b="1" lang="en-GB" sz="1150">
                          <a:latin typeface="Arial"/>
                          <a:ea typeface="Arial"/>
                          <a:cs typeface="Arial"/>
                          <a:sym typeface="Arial"/>
                        </a:rPr>
                        <a:t>Exemplos: </a:t>
                      </a:r>
                      <a:r>
                        <a:rPr b="0" lang="en-GB" sz="1150">
                          <a:solidFill>
                            <a:schemeClr val="dk1"/>
                          </a:solidFill>
                          <a:latin typeface="Arial"/>
                          <a:ea typeface="Arial"/>
                          <a:cs typeface="Arial"/>
                          <a:sym typeface="Arial"/>
                        </a:rPr>
                        <a:t>(</a:t>
                      </a:r>
                      <a:r>
                        <a:rPr b="0" i="1" lang="en-GB" sz="1150">
                          <a:solidFill>
                            <a:schemeClr val="dk1"/>
                          </a:solidFill>
                          <a:latin typeface="Arial"/>
                          <a:ea typeface="Arial"/>
                          <a:cs typeface="Arial"/>
                          <a:sym typeface="Arial"/>
                        </a:rPr>
                        <a:t>Nota: Por vezes, um comentário pode incluir reflexão sobre o diálogo e a atividade de aprendizagem)</a:t>
                      </a:r>
                      <a:endParaRPr b="0" i="1" sz="1150">
                        <a:solidFill>
                          <a:schemeClr val="dk1"/>
                        </a:solidFill>
                        <a:latin typeface="Arial"/>
                        <a:ea typeface="Arial"/>
                        <a:cs typeface="Arial"/>
                        <a:sym typeface="Arial"/>
                      </a:endParaRPr>
                    </a:p>
                    <a:p>
                      <a:pPr indent="0" lvl="0" marL="88265" marR="0" rtl="0" algn="l">
                        <a:lnSpc>
                          <a:spcPct val="100000"/>
                        </a:lnSpc>
                        <a:spcBef>
                          <a:spcPts val="865"/>
                        </a:spcBef>
                        <a:spcAft>
                          <a:spcPts val="0"/>
                        </a:spcAft>
                        <a:buNone/>
                      </a:pPr>
                      <a:r>
                        <a:rPr b="0" lang="en-GB" sz="1150">
                          <a:latin typeface="Arial"/>
                          <a:ea typeface="Arial"/>
                          <a:cs typeface="Arial"/>
                          <a:sym typeface="Arial"/>
                        </a:rPr>
                        <a:t>Gosto de compartilhar ideias porque pode nos dar novas ideias para nossa escrita.</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Eles (falar e ouvir) meio que andam juntos, não é mesmo?</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Em seu grupo, você pode pensar sobre o que faz o diálogo funcionar?</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Você acha que precisamos de novas regras de conversação para a próxima vez?</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Posso ver que vocês estavam ouvindo um ao outro atentamente; isso ajudou na compreensão dos debates sobre o racismo institucional?</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Como o 'anotador' em seu grupo, você sentiu que participou do diálogo?</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Qual/qual argumento ajudou você a mudar de ideia e por quê?</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O que você aprendeu na aula de hoje? Você mudou o que pensa?</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Nosso grupo produziu um cartaz muito convincente sobre mudança climática para diferentes públicos.</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4" name="Shape 814"/>
        <p:cNvGrpSpPr/>
        <p:nvPr/>
      </p:nvGrpSpPr>
      <p:grpSpPr>
        <a:xfrm>
          <a:off x="0" y="0"/>
          <a:ext cx="0" cy="0"/>
          <a:chOff x="0" y="0"/>
          <a:chExt cx="0" cy="0"/>
        </a:xfrm>
      </p:grpSpPr>
      <p:sp>
        <p:nvSpPr>
          <p:cNvPr id="815" name="Google Shape;815;p5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36</a:t>
            </a:r>
            <a:endParaRPr/>
          </a:p>
        </p:txBody>
      </p:sp>
      <p:graphicFrame>
        <p:nvGraphicFramePr>
          <p:cNvPr id="816" name="Google Shape;816;p52"/>
          <p:cNvGraphicFramePr/>
          <p:nvPr/>
        </p:nvGraphicFramePr>
        <p:xfrm>
          <a:off x="469907" y="123578"/>
          <a:ext cx="3000000" cy="3000000"/>
        </p:xfrm>
        <a:graphic>
          <a:graphicData uri="http://schemas.openxmlformats.org/drawingml/2006/table">
            <a:tbl>
              <a:tblPr bandRow="1" firstRow="1">
                <a:noFill/>
                <a:tableStyleId>{0919AA0F-70C5-4B34-8BEA-8F2486CE7996}</a:tableStyleId>
              </a:tblPr>
              <a:tblGrid>
                <a:gridCol w="2471925"/>
                <a:gridCol w="2862075"/>
                <a:gridCol w="4450075"/>
              </a:tblGrid>
              <a:tr h="535950">
                <a:tc>
                  <a:txBody>
                    <a:bodyPr/>
                    <a:lstStyle/>
                    <a:p>
                      <a:pPr indent="0" lvl="0" marL="92075" marR="0" rtl="0" algn="l">
                        <a:lnSpc>
                          <a:spcPct val="100000"/>
                        </a:lnSpc>
                        <a:spcBef>
                          <a:spcPts val="0"/>
                        </a:spcBef>
                        <a:spcAft>
                          <a:spcPts val="0"/>
                        </a:spcAft>
                        <a:buNone/>
                      </a:pPr>
                      <a:r>
                        <a:t/>
                      </a:r>
                      <a:endParaRPr b="1" sz="1200">
                        <a:latin typeface="Arimo"/>
                        <a:ea typeface="Arimo"/>
                        <a:cs typeface="Arimo"/>
                        <a:sym typeface="Arimo"/>
                      </a:endParaRPr>
                    </a:p>
                    <a:p>
                      <a:pPr indent="0" lvl="0" marL="92075" marR="0" rtl="0" algn="l">
                        <a:lnSpc>
                          <a:spcPct val="100000"/>
                        </a:lnSpc>
                        <a:spcBef>
                          <a:spcPts val="360"/>
                        </a:spcBef>
                        <a:spcAft>
                          <a:spcPts val="0"/>
                        </a:spcAft>
                        <a:buNone/>
                      </a:pPr>
                      <a:r>
                        <a:rPr b="1" lang="en-GB" sz="1200">
                          <a:latin typeface="Arimo"/>
                          <a:ea typeface="Arimo"/>
                          <a:cs typeface="Arimo"/>
                          <a:sym typeface="Arimo"/>
                        </a:rPr>
                        <a:t>CATEGORIAS DE CODIFICAÇÃO</a:t>
                      </a:r>
                      <a:endParaRPr b="1" sz="1200">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t/>
                      </a:r>
                      <a:endParaRPr b="1" sz="1200">
                        <a:solidFill>
                          <a:schemeClr val="dk1"/>
                        </a:solidFill>
                        <a:latin typeface="Arimo"/>
                        <a:ea typeface="Arimo"/>
                        <a:cs typeface="Arimo"/>
                        <a:sym typeface="Arimo"/>
                      </a:endParaRPr>
                    </a:p>
                    <a:p>
                      <a:pPr indent="0" lvl="0" marL="92075" marR="0" rtl="0" algn="ctr">
                        <a:lnSpc>
                          <a:spcPct val="100000"/>
                        </a:lnSpc>
                        <a:spcBef>
                          <a:spcPts val="360"/>
                        </a:spcBef>
                        <a:spcAft>
                          <a:spcPts val="0"/>
                        </a:spcAft>
                        <a:buNone/>
                      </a:pPr>
                      <a:r>
                        <a:rPr b="1" lang="en-GB" sz="1200">
                          <a:solidFill>
                            <a:schemeClr val="dk1"/>
                          </a:solidFill>
                          <a:latin typeface="Arimo"/>
                          <a:ea typeface="Arimo"/>
                          <a:cs typeface="Arimo"/>
                          <a:sym typeface="Arimo"/>
                        </a:rPr>
                        <a:t>CONTRIBUIÇÕES E ESTRATÉGIAS</a:t>
                      </a:r>
                      <a:endParaRPr b="1" sz="1200">
                        <a:solidFill>
                          <a:schemeClr val="dk1"/>
                        </a:solidFill>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t/>
                      </a:r>
                      <a:endParaRPr b="1" sz="1200">
                        <a:solidFill>
                          <a:schemeClr val="dk1"/>
                        </a:solidFill>
                        <a:latin typeface="Arimo"/>
                        <a:ea typeface="Arimo"/>
                        <a:cs typeface="Arimo"/>
                        <a:sym typeface="Arimo"/>
                      </a:endParaRPr>
                    </a:p>
                    <a:p>
                      <a:pPr indent="0" lvl="0" marL="92075" marR="0" rtl="0" algn="ctr">
                        <a:lnSpc>
                          <a:spcPct val="100000"/>
                        </a:lnSpc>
                        <a:spcBef>
                          <a:spcPts val="360"/>
                        </a:spcBef>
                        <a:spcAft>
                          <a:spcPts val="0"/>
                        </a:spcAft>
                        <a:buNone/>
                      </a:pPr>
                      <a:r>
                        <a:rPr b="1" lang="en-GB" sz="1200">
                          <a:solidFill>
                            <a:schemeClr val="dk1"/>
                          </a:solidFill>
                          <a:latin typeface="Arimo"/>
                          <a:ea typeface="Arimo"/>
                          <a:cs typeface="Arimo"/>
                          <a:sym typeface="Arimo"/>
                        </a:rPr>
                        <a:t>O QUE OUVIMOS?</a:t>
                      </a:r>
                      <a:endParaRPr b="1" sz="1200">
                        <a:solidFill>
                          <a:schemeClr val="dk1"/>
                        </a:solidFill>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630175">
                <a:tc>
                  <a:txBody>
                    <a:bodyPr/>
                    <a:lstStyle/>
                    <a:p>
                      <a:pPr indent="0" lvl="0" marL="88265" marR="0" rtl="0" algn="l">
                        <a:lnSpc>
                          <a:spcPct val="100000"/>
                        </a:lnSpc>
                        <a:spcBef>
                          <a:spcPts val="0"/>
                        </a:spcBef>
                        <a:spcAft>
                          <a:spcPts val="0"/>
                        </a:spcAft>
                        <a:buNone/>
                      </a:pPr>
                      <a:r>
                        <a:rPr b="1" lang="en-GB" sz="1200">
                          <a:latin typeface="Arial"/>
                          <a:ea typeface="Arial"/>
                          <a:cs typeface="Arial"/>
                          <a:sym typeface="Arial"/>
                        </a:rPr>
                        <a:t>C – Conectar</a:t>
                      </a:r>
                      <a:endParaRPr/>
                    </a:p>
                    <a:p>
                      <a:pPr indent="0" lvl="0" marL="88265" marR="0" rtl="0" algn="l">
                        <a:lnSpc>
                          <a:spcPct val="100000"/>
                        </a:lnSpc>
                        <a:spcBef>
                          <a:spcPts val="865"/>
                        </a:spcBef>
                        <a:spcAft>
                          <a:spcPts val="0"/>
                        </a:spcAft>
                        <a:buNone/>
                      </a:pPr>
                      <a:r>
                        <a:rPr b="0" i="1" lang="en-GB" sz="1200">
                          <a:latin typeface="Arial"/>
                          <a:ea typeface="Arial"/>
                          <a:cs typeface="Arial"/>
                          <a:sym typeface="Arial"/>
                        </a:rPr>
                        <a:t>Tornar o caminho do aprendizado explícito, ligando as contribuições/conhecimento/recursos/experiências além do diálogo imediato.</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339090" rtl="0" algn="l">
                        <a:lnSpc>
                          <a:spcPct val="104000"/>
                        </a:lnSpc>
                        <a:spcBef>
                          <a:spcPts val="0"/>
                        </a:spcBef>
                        <a:spcAft>
                          <a:spcPts val="0"/>
                        </a:spcAft>
                        <a:buSzPts val="1200"/>
                        <a:buFont typeface="Arial"/>
                        <a:buChar char="•"/>
                      </a:pPr>
                      <a:r>
                        <a:rPr lang="en-GB" sz="1200">
                          <a:latin typeface="Arial"/>
                          <a:ea typeface="Arial"/>
                          <a:cs typeface="Arial"/>
                          <a:sym typeface="Arial"/>
                        </a:rPr>
                        <a:t>Fazer referência às contribuições anteriores ou sinalizar futuras solicitações.</a:t>
                      </a:r>
                      <a:endParaRPr/>
                    </a:p>
                    <a:p>
                      <a:pPr indent="-171450" lvl="0" marL="259715" marR="339090" rtl="0" algn="l">
                        <a:lnSpc>
                          <a:spcPct val="104000"/>
                        </a:lnSpc>
                        <a:spcBef>
                          <a:spcPts val="1555"/>
                        </a:spcBef>
                        <a:spcAft>
                          <a:spcPts val="0"/>
                        </a:spcAft>
                        <a:buSzPts val="1200"/>
                        <a:buFont typeface="Arial"/>
                        <a:buChar char="•"/>
                      </a:pPr>
                      <a:r>
                        <a:rPr lang="en-GB" sz="1200">
                          <a:latin typeface="Arial"/>
                          <a:ea typeface="Arial"/>
                          <a:cs typeface="Arial"/>
                          <a:sym typeface="Arial"/>
                        </a:rPr>
                        <a:t>Fazer referência a atividades ou artefatos relevantes, seja para frente ou para trás.</a:t>
                      </a:r>
                      <a:endParaRPr/>
                    </a:p>
                    <a:p>
                      <a:pPr indent="-171450" lvl="0" marL="259715" marR="339090" rtl="0" algn="l">
                        <a:lnSpc>
                          <a:spcPct val="104000"/>
                        </a:lnSpc>
                        <a:spcBef>
                          <a:spcPts val="1555"/>
                        </a:spcBef>
                        <a:spcAft>
                          <a:spcPts val="0"/>
                        </a:spcAft>
                        <a:buSzPts val="1200"/>
                        <a:buFont typeface="Arial"/>
                        <a:buChar char="•"/>
                      </a:pPr>
                      <a:r>
                        <a:rPr lang="en-GB" sz="1200">
                          <a:latin typeface="Arial"/>
                          <a:ea typeface="Arial"/>
                          <a:cs typeface="Arial"/>
                          <a:sym typeface="Arial"/>
                        </a:rPr>
                        <a:t>Fazer referência a contextos mais amplos além da sala de aula ou ao conhecimento anterior/experiências/recursos (incluindo evidências externas, experiências pessoais e a vida cotidiana)</a:t>
                      </a:r>
                      <a:endParaRPr sz="1200">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145" marR="0" rtl="0" algn="l">
                        <a:lnSpc>
                          <a:spcPct val="110000"/>
                        </a:lnSpc>
                        <a:spcBef>
                          <a:spcPts val="0"/>
                        </a:spcBef>
                        <a:spcAft>
                          <a:spcPts val="0"/>
                        </a:spcAft>
                        <a:buNone/>
                      </a:pPr>
                      <a:r>
                        <a:rPr b="1" lang="en-GB" sz="1150">
                          <a:latin typeface="Arial"/>
                          <a:ea typeface="Arial"/>
                          <a:cs typeface="Arial"/>
                          <a:sym typeface="Arial"/>
                        </a:rPr>
                        <a:t>Palavras-Chave Possíveis para Procurar:</a:t>
                      </a:r>
                      <a:endParaRPr/>
                    </a:p>
                    <a:p>
                      <a:pPr indent="0" lvl="0" marL="144145" marR="0" rtl="0" algn="l">
                        <a:lnSpc>
                          <a:spcPct val="110000"/>
                        </a:lnSpc>
                        <a:spcBef>
                          <a:spcPts val="865"/>
                        </a:spcBef>
                        <a:spcAft>
                          <a:spcPts val="0"/>
                        </a:spcAft>
                        <a:buNone/>
                      </a:pPr>
                      <a:r>
                        <a:rPr b="0" lang="en-GB" sz="1150">
                          <a:latin typeface="Arial"/>
                          <a:ea typeface="Arial"/>
                          <a:cs typeface="Arial"/>
                          <a:sym typeface="Arial"/>
                        </a:rPr>
                        <a:t>'última aula', 'anterior', 'me lembra de', 'próxima aula', 'relacionado a', 'em sua casa'</a:t>
                      </a:r>
                      <a:endParaRPr/>
                    </a:p>
                    <a:p>
                      <a:pPr indent="0" lvl="0" marL="144145" marR="0" rtl="0" algn="l">
                        <a:lnSpc>
                          <a:spcPct val="110000"/>
                        </a:lnSpc>
                        <a:spcBef>
                          <a:spcPts val="865"/>
                        </a:spcBef>
                        <a:spcAft>
                          <a:spcPts val="0"/>
                        </a:spcAft>
                        <a:buNone/>
                      </a:pPr>
                      <a:r>
                        <a:rPr b="1" lang="en-GB" sz="1150">
                          <a:latin typeface="Arial"/>
                          <a:ea typeface="Arial"/>
                          <a:cs typeface="Arial"/>
                          <a:sym typeface="Arial"/>
                        </a:rPr>
                        <a:t>Exemplos:</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É como quando fizemos/aprendemos...</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Como a lição de hoje está relacionada à lição anterior?</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Quem se lembra do experimento que fizemos mantendo plantas no escuro?</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No final da aula, vou pedir que você escreva o que acha que aconteceu e por quê.</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Quem visitou o museu de ciências e pode nos contar o que viu?</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Eu sei muito sobre equitação porque tenho meu próprio cavalo.</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Você acha que pode encontrar criaturas semelhantes no solo do seu próprio jardim?</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Você viu algo nas notícias que se refere ao clima ou ao tempo?</a:t>
                      </a:r>
                      <a:endParaRPr/>
                    </a:p>
                    <a:p>
                      <a:pPr indent="0" lvl="0" marL="144145" marR="0" rtl="0" algn="l">
                        <a:lnSpc>
                          <a:spcPct val="110000"/>
                        </a:lnSpc>
                        <a:spcBef>
                          <a:spcPts val="200"/>
                        </a:spcBef>
                        <a:spcAft>
                          <a:spcPts val="0"/>
                        </a:spcAft>
                        <a:buNone/>
                      </a:pPr>
                      <a:r>
                        <a:rPr b="0" lang="en-GB" sz="1150">
                          <a:latin typeface="Arial"/>
                          <a:ea typeface="Arial"/>
                          <a:cs typeface="Arial"/>
                          <a:sym typeface="Arial"/>
                        </a:rPr>
                        <a:t>Há alguma informação nos capítulos anteriores que seja útil?</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572500">
                <a:tc>
                  <a:txBody>
                    <a:bodyPr/>
                    <a:lstStyle/>
                    <a:p>
                      <a:pPr indent="0" lvl="0" marL="88265" marR="324485" rtl="0" algn="l">
                        <a:lnSpc>
                          <a:spcPct val="101000"/>
                        </a:lnSpc>
                        <a:spcBef>
                          <a:spcPts val="0"/>
                        </a:spcBef>
                        <a:spcAft>
                          <a:spcPts val="0"/>
                        </a:spcAft>
                        <a:buNone/>
                      </a:pPr>
                      <a:r>
                        <a:rPr b="1" lang="en-GB" sz="1200">
                          <a:latin typeface="Arial"/>
                          <a:ea typeface="Arial"/>
                          <a:cs typeface="Arial"/>
                          <a:sym typeface="Arial"/>
                        </a:rPr>
                        <a:t>O – Orientar a Direção do Diálogo ou Atividade</a:t>
                      </a:r>
                      <a:endParaRPr/>
                    </a:p>
                    <a:p>
                      <a:pPr indent="0" lvl="0" marL="88265" marR="85090" rtl="0" algn="l">
                        <a:lnSpc>
                          <a:spcPct val="101000"/>
                        </a:lnSpc>
                        <a:spcBef>
                          <a:spcPts val="275"/>
                        </a:spcBef>
                        <a:spcAft>
                          <a:spcPts val="0"/>
                        </a:spcAft>
                        <a:buNone/>
                      </a:pPr>
                      <a:r>
                        <a:rPr b="0" i="1" lang="en-GB" sz="1200">
                          <a:latin typeface="Arial"/>
                          <a:ea typeface="Arial"/>
                          <a:cs typeface="Arial"/>
                          <a:sym typeface="Arial"/>
                        </a:rPr>
                        <a:t>Assumir a responsabilidade por moldar a atividade ou direcionar o diálogo na direção desejada ou usar outras estratégias de apoio para sustentar o diálogo ou aprendizado.</a:t>
                      </a:r>
                      <a:endParaRPr/>
                    </a:p>
                    <a:p>
                      <a:pPr indent="0" lvl="0" marL="88265" marR="85090" rtl="0" algn="l">
                        <a:lnSpc>
                          <a:spcPct val="101000"/>
                        </a:lnSpc>
                        <a:spcBef>
                          <a:spcPts val="275"/>
                        </a:spcBef>
                        <a:spcAft>
                          <a:spcPts val="0"/>
                        </a:spcAft>
                        <a:buNone/>
                      </a:pPr>
                      <a:r>
                        <a:rPr b="1" lang="en-GB" sz="1200">
                          <a:latin typeface="Arial"/>
                          <a:ea typeface="Arial"/>
                          <a:cs typeface="Arial"/>
                          <a:sym typeface="Arial"/>
                        </a:rPr>
                        <a:t>(Esta categoria geral captura contribuições que apoiam o fluxo do diálogo e podem aumentar a participação dos alunos.)</a:t>
                      </a:r>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en-GB" sz="1200">
                          <a:latin typeface="Arial"/>
                          <a:ea typeface="Arial"/>
                          <a:cs typeface="Arial"/>
                          <a:sym typeface="Arial"/>
                        </a:rPr>
                        <a:t>Incentivar o diálogo entre os alunos.</a:t>
                      </a:r>
                      <a:endParaRPr/>
                    </a:p>
                    <a:p>
                      <a:pPr indent="-171450" lvl="0" marL="259715" marR="0" rtl="0" algn="l">
                        <a:lnSpc>
                          <a:spcPct val="100000"/>
                        </a:lnSpc>
                        <a:spcBef>
                          <a:spcPts val="1615"/>
                        </a:spcBef>
                        <a:spcAft>
                          <a:spcPts val="0"/>
                        </a:spcAft>
                        <a:buSzPts val="1200"/>
                        <a:buFont typeface="Arial"/>
                        <a:buChar char="•"/>
                      </a:pPr>
                      <a:r>
                        <a:rPr lang="en-GB" sz="1200">
                          <a:latin typeface="Arial"/>
                          <a:ea typeface="Arial"/>
                          <a:cs typeface="Arial"/>
                          <a:sym typeface="Arial"/>
                        </a:rPr>
                        <a:t>Oferecer tempo para reflexão.</a:t>
                      </a:r>
                      <a:endParaRPr/>
                    </a:p>
                    <a:p>
                      <a:pPr indent="-171450" lvl="0" marL="259715" marR="0" rtl="0" algn="l">
                        <a:lnSpc>
                          <a:spcPct val="100000"/>
                        </a:lnSpc>
                        <a:spcBef>
                          <a:spcPts val="1615"/>
                        </a:spcBef>
                        <a:spcAft>
                          <a:spcPts val="0"/>
                        </a:spcAft>
                        <a:buSzPts val="1200"/>
                        <a:buFont typeface="Arial"/>
                        <a:buChar char="•"/>
                      </a:pPr>
                      <a:r>
                        <a:rPr lang="en-GB" sz="1200">
                          <a:latin typeface="Arial"/>
                          <a:ea typeface="Arial"/>
                          <a:cs typeface="Arial"/>
                          <a:sym typeface="Arial"/>
                        </a:rPr>
                        <a:t>Propor possíveis caminhos de ação ou investigação.</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en-GB" sz="1150">
                          <a:latin typeface="Arial"/>
                          <a:ea typeface="Arial"/>
                          <a:cs typeface="Arial"/>
                          <a:sym typeface="Arial"/>
                        </a:rPr>
                        <a:t>Palavras-Chave Possíveis para Procurar:</a:t>
                      </a:r>
                      <a:endParaRPr/>
                    </a:p>
                    <a:p>
                      <a:pPr indent="0" lvl="0" marL="88265" marR="0" rtl="0" algn="l">
                        <a:lnSpc>
                          <a:spcPct val="100000"/>
                        </a:lnSpc>
                        <a:spcBef>
                          <a:spcPts val="865"/>
                        </a:spcBef>
                        <a:spcAft>
                          <a:spcPts val="0"/>
                        </a:spcAft>
                        <a:buNone/>
                      </a:pPr>
                      <a:r>
                        <a:rPr b="0" lang="en-GB" sz="1150">
                          <a:latin typeface="Arial"/>
                          <a:ea typeface="Arial"/>
                          <a:cs typeface="Arial"/>
                          <a:sym typeface="Arial"/>
                        </a:rPr>
                        <a:t>'Que tal', 'foco', 'concentrar-se em', 'vamos tentar', 'sem pressa'</a:t>
                      </a:r>
                      <a:endParaRPr/>
                    </a:p>
                    <a:p>
                      <a:pPr indent="0" lvl="0" marL="88265" marR="0" rtl="0" algn="l">
                        <a:lnSpc>
                          <a:spcPct val="100000"/>
                        </a:lnSpc>
                        <a:spcBef>
                          <a:spcPts val="865"/>
                        </a:spcBef>
                        <a:spcAft>
                          <a:spcPts val="0"/>
                        </a:spcAft>
                        <a:buNone/>
                      </a:pPr>
                      <a:r>
                        <a:rPr b="1" lang="en-GB" sz="1150">
                          <a:latin typeface="Arial"/>
                          <a:ea typeface="Arial"/>
                          <a:cs typeface="Arial"/>
                          <a:sym typeface="Arial"/>
                        </a:rPr>
                        <a:t>Exemplos:</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Então, em resposta à pergunta, o que você descobriu? Você está pensando sobre...?</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Não se preocupe, tente...</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Vamos tentar somar em vez disso!</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Leve o seu tempo e me avise quando tiver pensado em alguma coisa.</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Por que você não explica para a Kelly o que estamos fazendo?</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Em duplas, vocês podem discutir qual dessas fontes vocês acham que é o relato mais confiável da batalha.</a:t>
                      </a:r>
                      <a:endParaRPr/>
                    </a:p>
                    <a:p>
                      <a:pPr indent="0" lvl="0" marL="88265" marR="0" rtl="0" algn="l">
                        <a:lnSpc>
                          <a:spcPct val="100000"/>
                        </a:lnSpc>
                        <a:spcBef>
                          <a:spcPts val="200"/>
                        </a:spcBef>
                        <a:spcAft>
                          <a:spcPts val="0"/>
                        </a:spcAft>
                        <a:buNone/>
                      </a:pPr>
                      <a:r>
                        <a:rPr b="0" lang="en-GB" sz="1150">
                          <a:latin typeface="Arial"/>
                          <a:ea typeface="Arial"/>
                          <a:cs typeface="Arial"/>
                          <a:sym typeface="Arial"/>
                        </a:rPr>
                        <a:t>O que Newton diria?</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1" name="Shape 821"/>
        <p:cNvGrpSpPr/>
        <p:nvPr/>
      </p:nvGrpSpPr>
      <p:grpSpPr>
        <a:xfrm>
          <a:off x="0" y="0"/>
          <a:ext cx="0" cy="0"/>
          <a:chOff x="0" y="0"/>
          <a:chExt cx="0" cy="0"/>
        </a:xfrm>
      </p:grpSpPr>
      <p:sp>
        <p:nvSpPr>
          <p:cNvPr id="822" name="Google Shape;822;p5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37</a:t>
            </a:r>
            <a:endParaRPr/>
          </a:p>
        </p:txBody>
      </p:sp>
      <p:graphicFrame>
        <p:nvGraphicFramePr>
          <p:cNvPr id="823" name="Google Shape;823;p53"/>
          <p:cNvGraphicFramePr/>
          <p:nvPr/>
        </p:nvGraphicFramePr>
        <p:xfrm>
          <a:off x="423552" y="636912"/>
          <a:ext cx="3000000" cy="3000000"/>
        </p:xfrm>
        <a:graphic>
          <a:graphicData uri="http://schemas.openxmlformats.org/drawingml/2006/table">
            <a:tbl>
              <a:tblPr bandRow="1" firstRow="1">
                <a:noFill/>
                <a:tableStyleId>{0919AA0F-70C5-4B34-8BEA-8F2486CE7996}</a:tableStyleId>
              </a:tblPr>
              <a:tblGrid>
                <a:gridCol w="2637150"/>
                <a:gridCol w="2974225"/>
                <a:gridCol w="4172700"/>
              </a:tblGrid>
              <a:tr h="935900">
                <a:tc>
                  <a:txBody>
                    <a:bodyPr/>
                    <a:lstStyle/>
                    <a:p>
                      <a:pPr indent="0" lvl="0" marL="92075" marR="0" rtl="0" algn="l">
                        <a:lnSpc>
                          <a:spcPct val="100000"/>
                        </a:lnSpc>
                        <a:spcBef>
                          <a:spcPts val="0"/>
                        </a:spcBef>
                        <a:spcAft>
                          <a:spcPts val="0"/>
                        </a:spcAft>
                        <a:buNone/>
                      </a:pPr>
                      <a:r>
                        <a:t/>
                      </a:r>
                      <a:endParaRPr b="1" sz="1200">
                        <a:latin typeface="Arimo"/>
                        <a:ea typeface="Arimo"/>
                        <a:cs typeface="Arimo"/>
                        <a:sym typeface="Arimo"/>
                      </a:endParaRPr>
                    </a:p>
                    <a:p>
                      <a:pPr indent="0" lvl="0" marL="92075" marR="0" rtl="0" algn="l">
                        <a:lnSpc>
                          <a:spcPct val="100000"/>
                        </a:lnSpc>
                        <a:spcBef>
                          <a:spcPts val="360"/>
                        </a:spcBef>
                        <a:spcAft>
                          <a:spcPts val="0"/>
                        </a:spcAft>
                        <a:buNone/>
                      </a:pPr>
                      <a:r>
                        <a:rPr b="1" lang="en-GB" sz="1200">
                          <a:latin typeface="Arimo"/>
                          <a:ea typeface="Arimo"/>
                          <a:cs typeface="Arimo"/>
                          <a:sym typeface="Arimo"/>
                        </a:rPr>
                        <a:t>CATEGORIAS DE CODIFICAÇÃO</a:t>
                      </a:r>
                      <a:endParaRPr b="1" sz="1200">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t/>
                      </a:r>
                      <a:endParaRPr b="1" sz="1200">
                        <a:solidFill>
                          <a:schemeClr val="dk1"/>
                        </a:solidFill>
                        <a:latin typeface="Arimo"/>
                        <a:ea typeface="Arimo"/>
                        <a:cs typeface="Arimo"/>
                        <a:sym typeface="Arimo"/>
                      </a:endParaRPr>
                    </a:p>
                    <a:p>
                      <a:pPr indent="0" lvl="0" marL="92075" marR="0" rtl="0" algn="ctr">
                        <a:lnSpc>
                          <a:spcPct val="100000"/>
                        </a:lnSpc>
                        <a:spcBef>
                          <a:spcPts val="360"/>
                        </a:spcBef>
                        <a:spcAft>
                          <a:spcPts val="0"/>
                        </a:spcAft>
                        <a:buNone/>
                      </a:pPr>
                      <a:r>
                        <a:rPr b="1" lang="en-GB" sz="1200">
                          <a:solidFill>
                            <a:schemeClr val="dk1"/>
                          </a:solidFill>
                          <a:latin typeface="Arimo"/>
                          <a:ea typeface="Arimo"/>
                          <a:cs typeface="Arimo"/>
                          <a:sym typeface="Arimo"/>
                        </a:rPr>
                        <a:t>CONTRIBUIÇÕES E ESTRATÉGIAS</a:t>
                      </a:r>
                      <a:endParaRPr b="1" sz="1200">
                        <a:solidFill>
                          <a:schemeClr val="dk1"/>
                        </a:solidFill>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t/>
                      </a:r>
                      <a:endParaRPr b="1" sz="1200">
                        <a:solidFill>
                          <a:schemeClr val="dk1"/>
                        </a:solidFill>
                        <a:latin typeface="Arimo"/>
                        <a:ea typeface="Arimo"/>
                        <a:cs typeface="Arimo"/>
                        <a:sym typeface="Arimo"/>
                      </a:endParaRPr>
                    </a:p>
                    <a:p>
                      <a:pPr indent="0" lvl="0" marL="92075" marR="0" rtl="0" algn="ctr">
                        <a:lnSpc>
                          <a:spcPct val="100000"/>
                        </a:lnSpc>
                        <a:spcBef>
                          <a:spcPts val="360"/>
                        </a:spcBef>
                        <a:spcAft>
                          <a:spcPts val="0"/>
                        </a:spcAft>
                        <a:buNone/>
                      </a:pPr>
                      <a:r>
                        <a:rPr b="1" lang="en-GB" sz="1200">
                          <a:solidFill>
                            <a:schemeClr val="dk1"/>
                          </a:solidFill>
                          <a:latin typeface="Arimo"/>
                          <a:ea typeface="Arimo"/>
                          <a:cs typeface="Arimo"/>
                          <a:sym typeface="Arimo"/>
                        </a:rPr>
                        <a:t>O QUE OUVIMOS?</a:t>
                      </a:r>
                      <a:endParaRPr b="1" sz="1200">
                        <a:solidFill>
                          <a:schemeClr val="dk1"/>
                        </a:solidFill>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808825">
                <a:tc>
                  <a:txBody>
                    <a:bodyPr/>
                    <a:lstStyle/>
                    <a:p>
                      <a:pPr indent="0" lvl="0" marL="88265" marR="0" rtl="0" algn="just">
                        <a:lnSpc>
                          <a:spcPct val="100000"/>
                        </a:lnSpc>
                        <a:spcBef>
                          <a:spcPts val="0"/>
                        </a:spcBef>
                        <a:spcAft>
                          <a:spcPts val="0"/>
                        </a:spcAft>
                        <a:buNone/>
                      </a:pPr>
                      <a:r>
                        <a:rPr b="1" lang="en-GB" sz="1200">
                          <a:latin typeface="Arial"/>
                          <a:ea typeface="Arial"/>
                          <a:cs typeface="Arial"/>
                          <a:sym typeface="Arial"/>
                        </a:rPr>
                        <a:t>E – Expressar ou Convidar Ideias</a:t>
                      </a:r>
                      <a:endParaRPr/>
                    </a:p>
                    <a:p>
                      <a:pPr indent="0" lvl="0" marL="88265" marR="0" rtl="0" algn="just">
                        <a:lnSpc>
                          <a:spcPct val="100000"/>
                        </a:lnSpc>
                        <a:spcBef>
                          <a:spcPts val="865"/>
                        </a:spcBef>
                        <a:spcAft>
                          <a:spcPts val="0"/>
                        </a:spcAft>
                        <a:buNone/>
                      </a:pPr>
                      <a:r>
                        <a:rPr b="0" i="1" lang="en-GB" sz="1200">
                          <a:latin typeface="Arial"/>
                          <a:ea typeface="Arial"/>
                          <a:cs typeface="Arial"/>
                          <a:sym typeface="Arial"/>
                        </a:rPr>
                        <a:t>Oferecer ou convidar contribuições relevantes para abrir a discussão, aumentar a participação, iniciar ou aprofundar um diálogo</a:t>
                      </a:r>
                      <a:r>
                        <a:rPr b="0" lang="en-GB" sz="1200">
                          <a:latin typeface="Arial"/>
                          <a:ea typeface="Arial"/>
                          <a:cs typeface="Arial"/>
                          <a:sym typeface="Arial"/>
                        </a:rPr>
                        <a:t>.</a:t>
                      </a:r>
                      <a:endParaRPr b="1" sz="1200">
                        <a:latin typeface="Arial"/>
                        <a:ea typeface="Arial"/>
                        <a:cs typeface="Arial"/>
                        <a:sym typeface="Arial"/>
                      </a:endParaRPr>
                    </a:p>
                    <a:p>
                      <a:pPr indent="0" lvl="0" marL="88265" marR="0" rtl="0" algn="just">
                        <a:lnSpc>
                          <a:spcPct val="100000"/>
                        </a:lnSpc>
                        <a:spcBef>
                          <a:spcPts val="865"/>
                        </a:spcBef>
                        <a:spcAft>
                          <a:spcPts val="0"/>
                        </a:spcAft>
                        <a:buNone/>
                      </a:pPr>
                      <a:r>
                        <a:rPr b="1" i="0" lang="en-GB" sz="1200">
                          <a:latin typeface="Arial"/>
                          <a:ea typeface="Arial"/>
                          <a:cs typeface="Arial"/>
                          <a:sym typeface="Arial"/>
                        </a:rPr>
                        <a:t>(Esta categoria geral abrange contribuições e convites - não abordados por outras categorias - que estão relacionados e envolvem os alunos na atividade de aprendizado. Essas contribuições não são intrinsecamente dialógicas, mas sustentam a discussão.)</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82550" lvl="0" marL="177800" marR="96520" rtl="0" algn="l">
                        <a:lnSpc>
                          <a:spcPct val="121000"/>
                        </a:lnSpc>
                        <a:spcBef>
                          <a:spcPts val="0"/>
                        </a:spcBef>
                        <a:spcAft>
                          <a:spcPts val="0"/>
                        </a:spcAft>
                        <a:buSzPts val="1200"/>
                        <a:buFont typeface="Arial"/>
                        <a:buChar char="•"/>
                      </a:pPr>
                      <a:r>
                        <a:rPr lang="en-GB" sz="1200">
                          <a:latin typeface="Arial"/>
                          <a:ea typeface="Arial"/>
                          <a:cs typeface="Arial"/>
                          <a:sym typeface="Arial"/>
                        </a:rPr>
                        <a:t>Convidar opiniões, ideias, crenças ou exemplos sem referir-se ou construir sobre contribuições anteriores, geralmente por meio de perguntas abertas e gerais, ou envolvendo mais pessoas na troca sem explicitamente convidá-las a construir/ raciocinar/ coordenar/ questionar.</a:t>
                      </a:r>
                      <a:endParaRPr/>
                    </a:p>
                    <a:p>
                      <a:pPr indent="-82550" lvl="0" marL="177800" marR="137160" rtl="0" algn="l">
                        <a:lnSpc>
                          <a:spcPct val="121000"/>
                        </a:lnSpc>
                        <a:spcBef>
                          <a:spcPts val="580"/>
                        </a:spcBef>
                        <a:spcAft>
                          <a:spcPts val="0"/>
                        </a:spcAft>
                        <a:buSzPts val="1200"/>
                        <a:buFont typeface="Arial"/>
                        <a:buChar char="•"/>
                      </a:pPr>
                      <a:r>
                        <a:rPr lang="en-GB" sz="1200">
                          <a:latin typeface="Arial"/>
                          <a:ea typeface="Arial"/>
                          <a:cs typeface="Arial"/>
                          <a:sym typeface="Arial"/>
                        </a:rPr>
                        <a:t>Fazer uma contribuição relevante, incluindo respostas curtas a perguntas fechadas; apresentações em plenário; ideias estendidas não explicitamente relacionadas às contribuições anteriores; expressar uma opinião provocativa.</a:t>
                      </a:r>
                      <a:endParaRPr/>
                    </a:p>
                  </a:txBody>
                  <a:tcPr marT="1117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en-GB" sz="1150">
                          <a:latin typeface="Arial"/>
                          <a:ea typeface="Arial"/>
                          <a:cs typeface="Arial"/>
                          <a:sym typeface="Arial"/>
                        </a:rPr>
                        <a:t>Palavras-Chave Possíveis para Procurar:</a:t>
                      </a:r>
                      <a:endParaRPr/>
                    </a:p>
                    <a:p>
                      <a:pPr indent="0" lvl="0" marL="88265" marR="0" rtl="0" algn="l">
                        <a:lnSpc>
                          <a:spcPct val="100000"/>
                        </a:lnSpc>
                        <a:spcBef>
                          <a:spcPts val="865"/>
                        </a:spcBef>
                        <a:spcAft>
                          <a:spcPts val="0"/>
                        </a:spcAft>
                        <a:buNone/>
                      </a:pPr>
                      <a:r>
                        <a:rPr b="0" lang="en-GB" sz="1200">
                          <a:latin typeface="Arial"/>
                          <a:ea typeface="Arial"/>
                          <a:cs typeface="Arial"/>
                          <a:sym typeface="Arial"/>
                        </a:rPr>
                        <a:t>'O que você acha sobre...?', 'Diga-me', 'suas ideias', 'minha opinião é...', 'suas ideias'</a:t>
                      </a:r>
                      <a:endParaRPr b="1" sz="1200">
                        <a:latin typeface="Arial"/>
                        <a:ea typeface="Arial"/>
                        <a:cs typeface="Arial"/>
                        <a:sym typeface="Arial"/>
                      </a:endParaRPr>
                    </a:p>
                    <a:p>
                      <a:pPr indent="0" lvl="0" marL="88265" marR="0" rtl="0" algn="l">
                        <a:lnSpc>
                          <a:spcPct val="100000"/>
                        </a:lnSpc>
                        <a:spcBef>
                          <a:spcPts val="865"/>
                        </a:spcBef>
                        <a:spcAft>
                          <a:spcPts val="0"/>
                        </a:spcAft>
                        <a:buNone/>
                      </a:pPr>
                      <a:r>
                        <a:rPr b="1" lang="en-GB" sz="1150">
                          <a:latin typeface="Arial"/>
                          <a:ea typeface="Arial"/>
                          <a:cs typeface="Arial"/>
                          <a:sym typeface="Arial"/>
                        </a:rPr>
                        <a:t>Exemplos:</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O que você acha, Maria?</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Acho que precisamos de muito mais controle de armas.</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O que você acha que é realmente importante neste texto?</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Você consegue identificar algumas palavras-chave e sublinhá-las no quadro?</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Há mais alguma ideia sobre isso?</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Quantos animais de quatro patas você consegue nomear?</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Acho que cavalos são os melhores animais.</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Este gráfico parece mostrar que pobreza e saúde estão relacionadas.</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O que você sabe sobre como a eletricidade funciona?</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Vamos fazer uma tempestade de ideias...</a:t>
                      </a:r>
                      <a:endParaRPr/>
                    </a:p>
                    <a:p>
                      <a:pPr indent="0" lvl="0" marL="88265" marR="0" rtl="0" algn="l">
                        <a:lnSpc>
                          <a:spcPct val="100000"/>
                        </a:lnSpc>
                        <a:spcBef>
                          <a:spcPts val="200"/>
                        </a:spcBef>
                        <a:spcAft>
                          <a:spcPts val="0"/>
                        </a:spcAft>
                        <a:buNone/>
                      </a:pPr>
                      <a:r>
                        <a:rPr b="0" lang="en-GB" sz="1200">
                          <a:latin typeface="Arial"/>
                          <a:ea typeface="Arial"/>
                          <a:cs typeface="Arial"/>
                          <a:sym typeface="Arial"/>
                        </a:rPr>
                        <a:t>Minha mãe levou um choque elétrico outro dia!</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8" name="Shape 828"/>
        <p:cNvGrpSpPr/>
        <p:nvPr/>
      </p:nvGrpSpPr>
      <p:grpSpPr>
        <a:xfrm>
          <a:off x="0" y="0"/>
          <a:ext cx="0" cy="0"/>
          <a:chOff x="0" y="0"/>
          <a:chExt cx="0" cy="0"/>
        </a:xfrm>
      </p:grpSpPr>
      <p:sp>
        <p:nvSpPr>
          <p:cNvPr id="829" name="Google Shape;829;p54"/>
          <p:cNvSpPr/>
          <p:nvPr/>
        </p:nvSpPr>
        <p:spPr>
          <a:xfrm>
            <a:off x="619126" y="576580"/>
            <a:ext cx="9760585" cy="1005840"/>
          </a:xfrm>
          <a:custGeom>
            <a:rect b="b" l="l" r="r" t="t"/>
            <a:pathLst>
              <a:path extrusionOk="0" h="1005840" w="9760585">
                <a:moveTo>
                  <a:pt x="0" y="0"/>
                </a:moveTo>
                <a:lnTo>
                  <a:pt x="9760430" y="0"/>
                </a:lnTo>
                <a:lnTo>
                  <a:pt x="9760430" y="1005707"/>
                </a:lnTo>
                <a:lnTo>
                  <a:pt x="0" y="10057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0" name="Google Shape;830;p54"/>
          <p:cNvSpPr txBox="1"/>
          <p:nvPr/>
        </p:nvSpPr>
        <p:spPr>
          <a:xfrm>
            <a:off x="706507" y="581025"/>
            <a:ext cx="9490919" cy="861774"/>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600">
                <a:solidFill>
                  <a:schemeClr val="dk1"/>
                </a:solidFill>
                <a:latin typeface="Arial"/>
                <a:ea typeface="Arial"/>
                <a:cs typeface="Arial"/>
                <a:sym typeface="Arial"/>
              </a:rPr>
              <a:t>Seção 2: Observação sistemática e codificação de diálogo</a:t>
            </a:r>
            <a:endParaRPr b="1" sz="16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GB" sz="1200">
                <a:solidFill>
                  <a:schemeClr val="dk1"/>
                </a:solidFill>
                <a:latin typeface="Arial"/>
                <a:ea typeface="Arial"/>
                <a:cs typeface="Arial"/>
                <a:sym typeface="Arial"/>
              </a:rPr>
              <a:t>Esta seção abrange dois aspectos importantes para realizar sua investigação: que tipo de observações você fará e qual modelo você usará para registrar suas observações. Esses arquivos de fatos de observação fornecem mais informações sobre diferentes tipos de observação</a:t>
            </a:r>
            <a:r>
              <a:rPr lang="en-GB" sz="1600">
                <a:solidFill>
                  <a:schemeClr val="dk1"/>
                </a:solidFill>
                <a:latin typeface="Arial"/>
                <a:ea typeface="Arial"/>
                <a:cs typeface="Arial"/>
                <a:sym typeface="Arial"/>
              </a:rPr>
              <a:t>.</a:t>
            </a:r>
            <a:endParaRPr/>
          </a:p>
        </p:txBody>
      </p:sp>
      <p:sp>
        <p:nvSpPr>
          <p:cNvPr id="831" name="Google Shape;831;p54"/>
          <p:cNvSpPr/>
          <p:nvPr/>
        </p:nvSpPr>
        <p:spPr>
          <a:xfrm>
            <a:off x="633094" y="1635759"/>
            <a:ext cx="4685030" cy="5452350"/>
          </a:xfrm>
          <a:custGeom>
            <a:rect b="b" l="l" r="r" t="t"/>
            <a:pathLst>
              <a:path extrusionOk="0" h="5613400" w="4685030">
                <a:moveTo>
                  <a:pt x="0" y="0"/>
                </a:moveTo>
                <a:lnTo>
                  <a:pt x="4684925" y="0"/>
                </a:lnTo>
                <a:lnTo>
                  <a:pt x="4684925" y="5612822"/>
                </a:lnTo>
                <a:lnTo>
                  <a:pt x="0" y="561282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2" name="Google Shape;832;p54"/>
          <p:cNvSpPr txBox="1"/>
          <p:nvPr/>
        </p:nvSpPr>
        <p:spPr>
          <a:xfrm>
            <a:off x="718699" y="1728096"/>
            <a:ext cx="4461510" cy="2708434"/>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GB" sz="1100">
                <a:solidFill>
                  <a:schemeClr val="dk1"/>
                </a:solidFill>
                <a:latin typeface="Arial"/>
                <a:ea typeface="Arial"/>
                <a:cs typeface="Arial"/>
                <a:sym typeface="Arial"/>
              </a:rPr>
              <a:t>Tipo de Observação</a:t>
            </a:r>
            <a:r>
              <a:rPr lang="en-GB" sz="1100">
                <a:solidFill>
                  <a:schemeClr val="dk1"/>
                </a:solidFill>
                <a:latin typeface="Arial"/>
                <a:ea typeface="Arial"/>
                <a:cs typeface="Arial"/>
                <a:sym typeface="Arial"/>
              </a:rPr>
              <a:t>: Codificação em Tempo Real</a:t>
            </a:r>
            <a:endParaRPr/>
          </a:p>
          <a:p>
            <a:pPr indent="0" lvl="0" marL="12700" marR="0" rtl="0" algn="just">
              <a:lnSpc>
                <a:spcPct val="100000"/>
              </a:lnSpc>
              <a:spcBef>
                <a:spcPts val="0"/>
              </a:spcBef>
              <a:spcAft>
                <a:spcPts val="0"/>
              </a:spcAft>
              <a:buNone/>
            </a:pPr>
            <a:r>
              <a:t/>
            </a:r>
            <a:endParaRPr sz="110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b="1" lang="en-GB" sz="1100">
                <a:solidFill>
                  <a:schemeClr val="dk1"/>
                </a:solidFill>
                <a:latin typeface="Arial"/>
                <a:ea typeface="Arial"/>
                <a:cs typeface="Arial"/>
                <a:sym typeface="Arial"/>
              </a:rPr>
              <a:t>O que é? </a:t>
            </a:r>
            <a:r>
              <a:rPr lang="en-GB" sz="1100">
                <a:solidFill>
                  <a:schemeClr val="dk1"/>
                </a:solidFill>
                <a:latin typeface="Arial"/>
                <a:ea typeface="Arial"/>
                <a:cs typeface="Arial"/>
                <a:sym typeface="Arial"/>
              </a:rPr>
              <a:t>A codificação em tempo real é um método de observação em que você registra o diálogo dos alunos enquanto eles estão interagindo em uma atividade de aprendizado, utilizando um modelo de codificação. Isso pode ser feito em sala de aula, por exemplo, sentando-se com um grupo e anotando as interações durante o processo.</a:t>
            </a:r>
            <a:endParaRPr/>
          </a:p>
          <a:p>
            <a:pPr indent="0" lvl="0" marL="12700" marR="0" rtl="0" algn="just">
              <a:lnSpc>
                <a:spcPct val="100000"/>
              </a:lnSpc>
              <a:spcBef>
                <a:spcPts val="0"/>
              </a:spcBef>
              <a:spcAft>
                <a:spcPts val="0"/>
              </a:spcAft>
              <a:buNone/>
            </a:pPr>
            <a:r>
              <a:t/>
            </a:r>
            <a:endParaRPr sz="110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b="1" lang="en-GB" sz="1100">
                <a:solidFill>
                  <a:schemeClr val="dk1"/>
                </a:solidFill>
                <a:latin typeface="Arial"/>
                <a:ea typeface="Arial"/>
                <a:cs typeface="Arial"/>
                <a:sym typeface="Arial"/>
              </a:rPr>
              <a:t>Quais são as vantagens?</a:t>
            </a:r>
            <a:endParaRPr sz="1100">
              <a:solidFill>
                <a:schemeClr val="dk1"/>
              </a:solidFill>
              <a:latin typeface="Arial"/>
              <a:ea typeface="Arial"/>
              <a:cs typeface="Arial"/>
              <a:sym typeface="Arial"/>
            </a:endParaRPr>
          </a:p>
          <a:p>
            <a:pPr indent="-171450" lvl="0" marL="184150" marR="0" rtl="0" algn="just">
              <a:lnSpc>
                <a:spcPct val="100000"/>
              </a:lnSpc>
              <a:spcBef>
                <a:spcPts val="0"/>
              </a:spcBef>
              <a:spcAft>
                <a:spcPts val="0"/>
              </a:spcAft>
              <a:buClr>
                <a:schemeClr val="dk1"/>
              </a:buClr>
              <a:buSzPts val="1100"/>
              <a:buFont typeface="Arial"/>
              <a:buChar char="•"/>
            </a:pPr>
            <a:r>
              <a:rPr lang="en-GB" sz="1100">
                <a:solidFill>
                  <a:schemeClr val="dk1"/>
                </a:solidFill>
                <a:latin typeface="Arial"/>
                <a:ea typeface="Arial"/>
                <a:cs typeface="Arial"/>
                <a:sym typeface="Arial"/>
              </a:rPr>
              <a:t>Você pode observar como o grupo está interagindo e captar pistas não verbais, como linguagem corporal.</a:t>
            </a:r>
            <a:endParaRPr/>
          </a:p>
          <a:p>
            <a:pPr indent="-171450" lvl="0" marL="184150" marR="0" rtl="0" algn="just">
              <a:lnSpc>
                <a:spcPct val="100000"/>
              </a:lnSpc>
              <a:spcBef>
                <a:spcPts val="0"/>
              </a:spcBef>
              <a:spcAft>
                <a:spcPts val="0"/>
              </a:spcAft>
              <a:buClr>
                <a:schemeClr val="dk1"/>
              </a:buClr>
              <a:buSzPts val="1100"/>
              <a:buFont typeface="Arial"/>
              <a:buChar char="•"/>
            </a:pPr>
            <a:r>
              <a:rPr lang="en-GB" sz="1100">
                <a:solidFill>
                  <a:schemeClr val="dk1"/>
                </a:solidFill>
                <a:latin typeface="Arial"/>
                <a:ea typeface="Arial"/>
                <a:cs typeface="Arial"/>
                <a:sym typeface="Arial"/>
              </a:rPr>
              <a:t>É mais prático e não requer equipamentos especiais, podendo ser usado com mais frequência.</a:t>
            </a:r>
            <a:endParaRPr/>
          </a:p>
          <a:p>
            <a:pPr indent="-171450" lvl="0" marL="184150" marR="0" rtl="0" algn="just">
              <a:lnSpc>
                <a:spcPct val="100000"/>
              </a:lnSpc>
              <a:spcBef>
                <a:spcPts val="0"/>
              </a:spcBef>
              <a:spcAft>
                <a:spcPts val="0"/>
              </a:spcAft>
              <a:buClr>
                <a:schemeClr val="dk1"/>
              </a:buClr>
              <a:buSzPts val="1100"/>
              <a:buFont typeface="Arial"/>
              <a:buChar char="•"/>
            </a:pPr>
            <a:r>
              <a:rPr lang="en-GB" sz="1100">
                <a:solidFill>
                  <a:schemeClr val="dk1"/>
                </a:solidFill>
                <a:latin typeface="Arial"/>
                <a:ea typeface="Arial"/>
                <a:cs typeface="Arial"/>
                <a:sym typeface="Arial"/>
              </a:rPr>
              <a:t>É mais fácil capturar o comportamento normal, pois você não está filmando os estudantes.</a:t>
            </a:r>
            <a:endParaRPr/>
          </a:p>
        </p:txBody>
      </p:sp>
      <p:sp>
        <p:nvSpPr>
          <p:cNvPr id="833" name="Google Shape;833;p54"/>
          <p:cNvSpPr txBox="1"/>
          <p:nvPr/>
        </p:nvSpPr>
        <p:spPr>
          <a:xfrm>
            <a:off x="718653" y="4532256"/>
            <a:ext cx="4466590" cy="129222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200">
                <a:solidFill>
                  <a:schemeClr val="dk1"/>
                </a:solidFill>
                <a:latin typeface="Arial"/>
                <a:ea typeface="Arial"/>
                <a:cs typeface="Arial"/>
                <a:sym typeface="Arial"/>
              </a:rPr>
              <a:t>Quais são as desvantagens?</a:t>
            </a:r>
            <a:endParaRPr/>
          </a:p>
          <a:p>
            <a:pPr indent="-171450" lvl="0" marL="184150" marR="0" rtl="0" algn="l">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Como você não está gravando o diálogo, se você perder algo, não poderá voltar atrás e verificar o que foi dito.</a:t>
            </a:r>
            <a:endParaRPr/>
          </a:p>
          <a:p>
            <a:pPr indent="-171450" lvl="0" marL="184150" marR="0" rtl="0" algn="l">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Pode ser exigente, pois você precisa ouvir, pensar e codificar ao mesmo tempo.</a:t>
            </a:r>
            <a:endParaRPr/>
          </a:p>
          <a:p>
            <a:pPr indent="-171450" lvl="0" marL="184150" marR="0" rtl="0" algn="l">
              <a:lnSpc>
                <a:spcPct val="10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Sua atenção deve estar voltada apenas para um ou dois códigos para que seja gerenciável.</a:t>
            </a:r>
            <a:endParaRPr/>
          </a:p>
        </p:txBody>
      </p:sp>
      <p:sp>
        <p:nvSpPr>
          <p:cNvPr id="834" name="Google Shape;834;p54"/>
          <p:cNvSpPr txBox="1"/>
          <p:nvPr/>
        </p:nvSpPr>
        <p:spPr>
          <a:xfrm>
            <a:off x="718653" y="6037907"/>
            <a:ext cx="4556254" cy="675005"/>
          </a:xfrm>
          <a:prstGeom prst="rect">
            <a:avLst/>
          </a:prstGeom>
          <a:noFill/>
          <a:ln>
            <a:noFill/>
          </a:ln>
        </p:spPr>
        <p:txBody>
          <a:bodyPr anchorCtr="0" anchor="t" bIns="0" lIns="0" spcFirstLastPara="1" rIns="0" wrap="square" tIns="0">
            <a:spAutoFit/>
          </a:bodyPr>
          <a:lstStyle/>
          <a:p>
            <a:pPr indent="0" lvl="0" marL="12700" marR="5080" rtl="0" algn="l">
              <a:lnSpc>
                <a:spcPct val="122000"/>
              </a:lnSpc>
              <a:spcBef>
                <a:spcPts val="0"/>
              </a:spcBef>
              <a:spcAft>
                <a:spcPts val="0"/>
              </a:spcAft>
              <a:buNone/>
            </a:pPr>
            <a:r>
              <a:rPr b="1" lang="en-GB" sz="1200">
                <a:solidFill>
                  <a:schemeClr val="dk1"/>
                </a:solidFill>
                <a:latin typeface="Arial"/>
                <a:ea typeface="Arial"/>
                <a:cs typeface="Arial"/>
                <a:sym typeface="Arial"/>
              </a:rPr>
              <a:t>Melhor para</a:t>
            </a:r>
            <a:r>
              <a:rPr lang="en-GB" sz="1200">
                <a:solidFill>
                  <a:schemeClr val="dk1"/>
                </a:solidFill>
                <a:latin typeface="Arial"/>
                <a:ea typeface="Arial"/>
                <a:cs typeface="Arial"/>
                <a:sym typeface="Arial"/>
              </a:rPr>
              <a:t>: Capturar diálogo em trabalho em grupo; avaliar a participação dos alunos no diálogo; observações curtas e/ou múltiplos períodos de observação.</a:t>
            </a:r>
            <a:endParaRPr/>
          </a:p>
        </p:txBody>
      </p:sp>
      <p:sp>
        <p:nvSpPr>
          <p:cNvPr id="835" name="Google Shape;835;p54"/>
          <p:cNvSpPr txBox="1"/>
          <p:nvPr/>
        </p:nvSpPr>
        <p:spPr>
          <a:xfrm>
            <a:off x="718653" y="6829425"/>
            <a:ext cx="3561247" cy="1841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200">
                <a:solidFill>
                  <a:schemeClr val="dk1"/>
                </a:solidFill>
                <a:latin typeface="Arial"/>
                <a:ea typeface="Arial"/>
                <a:cs typeface="Arial"/>
                <a:sym typeface="Arial"/>
              </a:rPr>
              <a:t>Pode ser usado com os modelos</a:t>
            </a:r>
            <a:r>
              <a:rPr lang="en-GB" sz="1200">
                <a:solidFill>
                  <a:schemeClr val="dk1"/>
                </a:solidFill>
                <a:latin typeface="Arial"/>
                <a:ea typeface="Arial"/>
                <a:cs typeface="Arial"/>
                <a:sym typeface="Arial"/>
              </a:rPr>
              <a:t>: 2B; 2C; 2D</a:t>
            </a:r>
            <a:r>
              <a:rPr lang="en-GB" sz="1200">
                <a:solidFill>
                  <a:schemeClr val="dk1"/>
                </a:solidFill>
                <a:latin typeface="Calibri"/>
                <a:ea typeface="Calibri"/>
                <a:cs typeface="Calibri"/>
                <a:sym typeface="Calibri"/>
              </a:rPr>
              <a:t>.</a:t>
            </a:r>
            <a:endParaRPr/>
          </a:p>
        </p:txBody>
      </p:sp>
      <p:sp>
        <p:nvSpPr>
          <p:cNvPr id="836" name="Google Shape;836;p54"/>
          <p:cNvSpPr/>
          <p:nvPr/>
        </p:nvSpPr>
        <p:spPr>
          <a:xfrm>
            <a:off x="5459731" y="1650367"/>
            <a:ext cx="4922520" cy="5437742"/>
          </a:xfrm>
          <a:custGeom>
            <a:rect b="b" l="l" r="r" t="t"/>
            <a:pathLst>
              <a:path extrusionOk="0" h="5599430" w="4922520">
                <a:moveTo>
                  <a:pt x="0" y="0"/>
                </a:moveTo>
                <a:lnTo>
                  <a:pt x="4922294" y="0"/>
                </a:lnTo>
                <a:lnTo>
                  <a:pt x="4922294" y="5598859"/>
                </a:lnTo>
                <a:lnTo>
                  <a:pt x="0" y="55988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54"/>
          <p:cNvSpPr txBox="1"/>
          <p:nvPr/>
        </p:nvSpPr>
        <p:spPr>
          <a:xfrm>
            <a:off x="5546732" y="1743336"/>
            <a:ext cx="4711065" cy="2627630"/>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GB" sz="1200">
                <a:solidFill>
                  <a:schemeClr val="dk1"/>
                </a:solidFill>
                <a:latin typeface="Arial"/>
                <a:ea typeface="Arial"/>
                <a:cs typeface="Arial"/>
                <a:sym typeface="Arial"/>
              </a:rPr>
              <a:t>Tipo de Observação: </a:t>
            </a:r>
            <a:r>
              <a:rPr lang="en-GB" sz="1200">
                <a:solidFill>
                  <a:schemeClr val="dk1"/>
                </a:solidFill>
                <a:latin typeface="Arial"/>
                <a:ea typeface="Arial"/>
                <a:cs typeface="Arial"/>
                <a:sym typeface="Arial"/>
              </a:rPr>
              <a:t>Gravação de Áudio com Transcrição</a:t>
            </a:r>
            <a:endParaRPr/>
          </a:p>
          <a:p>
            <a:pPr indent="0" lvl="0" marL="12700" marR="5080" rtl="0" algn="just">
              <a:lnSpc>
                <a:spcPct val="121000"/>
              </a:lnSpc>
              <a:spcBef>
                <a:spcPts val="585"/>
              </a:spcBef>
              <a:spcAft>
                <a:spcPts val="0"/>
              </a:spcAft>
              <a:buNone/>
            </a:pPr>
            <a:r>
              <a:rPr b="1" lang="en-GB" sz="1200">
                <a:solidFill>
                  <a:schemeClr val="dk1"/>
                </a:solidFill>
                <a:latin typeface="Arial"/>
                <a:ea typeface="Arial"/>
                <a:cs typeface="Arial"/>
                <a:sym typeface="Arial"/>
              </a:rPr>
              <a:t>O que é? </a:t>
            </a:r>
            <a:r>
              <a:rPr lang="en-GB" sz="1200">
                <a:solidFill>
                  <a:schemeClr val="dk1"/>
                </a:solidFill>
                <a:latin typeface="Arimo"/>
                <a:ea typeface="Arimo"/>
                <a:cs typeface="Arimo"/>
                <a:sym typeface="Arimo"/>
              </a:rPr>
              <a:t>Você grava o que é dito em seu ambiente de aprendizado (apenas áudio) e depois transcreve para que você possa codificar a transcrição. Consulte a Parte H para um exemplo de transcrição de codificação.</a:t>
            </a:r>
            <a:endParaRPr/>
          </a:p>
          <a:p>
            <a:pPr indent="-171450" lvl="0" marL="184150" marR="0" rtl="0" algn="just">
              <a:lnSpc>
                <a:spcPct val="100000"/>
              </a:lnSpc>
              <a:spcBef>
                <a:spcPts val="285"/>
              </a:spcBef>
              <a:spcAft>
                <a:spcPts val="0"/>
              </a:spcAft>
              <a:buClr>
                <a:schemeClr val="dk1"/>
              </a:buClr>
              <a:buSzPts val="996"/>
              <a:buFont typeface="Arial"/>
              <a:buChar char="•"/>
            </a:pPr>
            <a:r>
              <a:rPr b="1" lang="en-GB" sz="1200">
                <a:solidFill>
                  <a:schemeClr val="dk1"/>
                </a:solidFill>
                <a:latin typeface="Arial"/>
                <a:ea typeface="Arial"/>
                <a:cs typeface="Arial"/>
                <a:sym typeface="Arial"/>
              </a:rPr>
              <a:t>Quais são as vantagens?</a:t>
            </a:r>
            <a:endParaRPr b="1" sz="1200">
              <a:solidFill>
                <a:schemeClr val="dk1"/>
              </a:solidFill>
              <a:latin typeface="Arial"/>
              <a:ea typeface="Arial"/>
              <a:cs typeface="Arial"/>
              <a:sym typeface="Arial"/>
            </a:endParaRPr>
          </a:p>
          <a:p>
            <a:pPr indent="-171450" lvl="0" marL="184150" marR="0" rtl="0" algn="just">
              <a:lnSpc>
                <a:spcPct val="100000"/>
              </a:lnSpc>
              <a:spcBef>
                <a:spcPts val="285"/>
              </a:spcBef>
              <a:spcAft>
                <a:spcPts val="0"/>
              </a:spcAft>
              <a:buClr>
                <a:schemeClr val="dk1"/>
              </a:buClr>
              <a:buSzPts val="996"/>
              <a:buFont typeface="Arial"/>
              <a:buChar char="•"/>
            </a:pPr>
            <a:r>
              <a:rPr lang="en-GB" sz="1200">
                <a:solidFill>
                  <a:schemeClr val="dk1"/>
                </a:solidFill>
                <a:latin typeface="Arimo"/>
                <a:ea typeface="Arimo"/>
                <a:cs typeface="Arimo"/>
                <a:sym typeface="Arimo"/>
              </a:rPr>
              <a:t>Você pode codificar com mais detalhes e precisão.</a:t>
            </a:r>
            <a:endParaRPr/>
          </a:p>
          <a:p>
            <a:pPr indent="-171450" lvl="0" marL="184150" marR="0" rtl="0" algn="just">
              <a:lnSpc>
                <a:spcPct val="100000"/>
              </a:lnSpc>
              <a:spcBef>
                <a:spcPts val="285"/>
              </a:spcBef>
              <a:spcAft>
                <a:spcPts val="0"/>
              </a:spcAft>
              <a:buClr>
                <a:schemeClr val="dk1"/>
              </a:buClr>
              <a:buSzPts val="996"/>
              <a:buFont typeface="Arial"/>
              <a:buChar char="•"/>
            </a:pPr>
            <a:r>
              <a:rPr lang="en-GB" sz="1200">
                <a:solidFill>
                  <a:schemeClr val="dk1"/>
                </a:solidFill>
                <a:latin typeface="Arimo"/>
                <a:ea typeface="Arimo"/>
                <a:cs typeface="Arimo"/>
                <a:sym typeface="Arimo"/>
              </a:rPr>
              <a:t>Você pode fazer mais conexões entre os 'turnos' do diálogo porque pode revisitar a transcrição e a gravação.</a:t>
            </a:r>
            <a:endParaRPr/>
          </a:p>
          <a:p>
            <a:pPr indent="-171450" lvl="0" marL="184150" marR="0" rtl="0" algn="just">
              <a:lnSpc>
                <a:spcPct val="100000"/>
              </a:lnSpc>
              <a:spcBef>
                <a:spcPts val="285"/>
              </a:spcBef>
              <a:spcAft>
                <a:spcPts val="0"/>
              </a:spcAft>
              <a:buClr>
                <a:schemeClr val="dk1"/>
              </a:buClr>
              <a:buSzPts val="996"/>
              <a:buFont typeface="Arial"/>
              <a:buChar char="•"/>
            </a:pPr>
            <a:r>
              <a:rPr lang="en-GB" sz="1200">
                <a:solidFill>
                  <a:schemeClr val="dk1"/>
                </a:solidFill>
                <a:latin typeface="Arimo"/>
                <a:ea typeface="Arimo"/>
                <a:cs typeface="Arimo"/>
                <a:sym typeface="Arimo"/>
              </a:rPr>
              <a:t>Isso proporciona mais tempo para pensar.</a:t>
            </a:r>
            <a:endParaRPr/>
          </a:p>
          <a:p>
            <a:pPr indent="-171450" lvl="0" marL="184150" marR="0" rtl="0" algn="just">
              <a:lnSpc>
                <a:spcPct val="100000"/>
              </a:lnSpc>
              <a:spcBef>
                <a:spcPts val="285"/>
              </a:spcBef>
              <a:spcAft>
                <a:spcPts val="0"/>
              </a:spcAft>
              <a:buClr>
                <a:schemeClr val="dk1"/>
              </a:buClr>
              <a:buSzPts val="996"/>
              <a:buFont typeface="Arial"/>
              <a:buChar char="•"/>
            </a:pPr>
            <a:r>
              <a:rPr lang="en-GB" sz="1200">
                <a:solidFill>
                  <a:schemeClr val="dk1"/>
                </a:solidFill>
                <a:latin typeface="Arimo"/>
                <a:ea typeface="Arimo"/>
                <a:cs typeface="Arimo"/>
                <a:sym typeface="Arimo"/>
              </a:rPr>
              <a:t>É uma maneira mais sutil de gravar em comparação com uma câmera de vídeo.</a:t>
            </a:r>
            <a:endParaRPr/>
          </a:p>
        </p:txBody>
      </p:sp>
      <p:sp>
        <p:nvSpPr>
          <p:cNvPr id="838" name="Google Shape;838;p54"/>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38</a:t>
            </a:r>
            <a:endParaRPr/>
          </a:p>
        </p:txBody>
      </p:sp>
      <p:sp>
        <p:nvSpPr>
          <p:cNvPr id="839" name="Google Shape;839;p54"/>
          <p:cNvSpPr txBox="1"/>
          <p:nvPr/>
        </p:nvSpPr>
        <p:spPr>
          <a:xfrm>
            <a:off x="5546687" y="4346328"/>
            <a:ext cx="4650740" cy="2616101"/>
          </a:xfrm>
          <a:prstGeom prst="rect">
            <a:avLst/>
          </a:prstGeom>
          <a:noFill/>
          <a:ln>
            <a:noFill/>
          </a:ln>
        </p:spPr>
        <p:txBody>
          <a:bodyPr anchorCtr="0" anchor="t" bIns="0" lIns="0" spcFirstLastPara="1" rIns="0" wrap="square" tIns="0">
            <a:spAutoFit/>
          </a:bodyPr>
          <a:lstStyle/>
          <a:p>
            <a:pPr indent="-171450" lvl="0" marL="184150" marR="105410" rtl="0" algn="l">
              <a:lnSpc>
                <a:spcPct val="145833"/>
              </a:lnSpc>
              <a:spcBef>
                <a:spcPts val="0"/>
              </a:spcBef>
              <a:spcAft>
                <a:spcPts val="0"/>
              </a:spcAft>
              <a:buClr>
                <a:schemeClr val="dk1"/>
              </a:buClr>
              <a:buSzPts val="996"/>
              <a:buFont typeface="Arial"/>
              <a:buChar char="•"/>
            </a:pPr>
            <a:r>
              <a:rPr b="1" lang="en-GB" sz="1200">
                <a:solidFill>
                  <a:schemeClr val="dk1"/>
                </a:solidFill>
                <a:latin typeface="Arial"/>
                <a:ea typeface="Arial"/>
                <a:cs typeface="Arial"/>
                <a:sym typeface="Arial"/>
              </a:rPr>
              <a:t>Quais são as desvantagens?</a:t>
            </a:r>
            <a:endParaRPr b="1" sz="1200">
              <a:solidFill>
                <a:schemeClr val="dk1"/>
              </a:solidFill>
              <a:latin typeface="Arial"/>
              <a:ea typeface="Arial"/>
              <a:cs typeface="Arial"/>
              <a:sym typeface="Arial"/>
            </a:endParaRPr>
          </a:p>
          <a:p>
            <a:pPr indent="-171450" lvl="0" marL="184150" marR="105410" rtl="0" algn="l">
              <a:lnSpc>
                <a:spcPct val="145833"/>
              </a:lnSpc>
              <a:spcBef>
                <a:spcPts val="85"/>
              </a:spcBef>
              <a:spcAft>
                <a:spcPts val="0"/>
              </a:spcAft>
              <a:buClr>
                <a:schemeClr val="dk1"/>
              </a:buClr>
              <a:buSzPts val="996"/>
              <a:buFont typeface="Arial"/>
              <a:buChar char="•"/>
            </a:pPr>
            <a:r>
              <a:rPr lang="en-GB" sz="1200">
                <a:solidFill>
                  <a:schemeClr val="dk1"/>
                </a:solidFill>
                <a:latin typeface="Arimo"/>
                <a:ea typeface="Arimo"/>
                <a:cs typeface="Arimo"/>
                <a:sym typeface="Arimo"/>
              </a:rPr>
              <a:t>É mais demorado, pois você precisa de tempo para transcrever a gravação.</a:t>
            </a:r>
            <a:endParaRPr/>
          </a:p>
          <a:p>
            <a:pPr indent="-171450" lvl="0" marL="184150" marR="105410" rtl="0" algn="l">
              <a:lnSpc>
                <a:spcPct val="145833"/>
              </a:lnSpc>
              <a:spcBef>
                <a:spcPts val="85"/>
              </a:spcBef>
              <a:spcAft>
                <a:spcPts val="0"/>
              </a:spcAft>
              <a:buClr>
                <a:schemeClr val="dk1"/>
              </a:buClr>
              <a:buSzPts val="996"/>
              <a:buFont typeface="Arial"/>
              <a:buChar char="•"/>
            </a:pPr>
            <a:r>
              <a:rPr lang="en-GB" sz="1200">
                <a:solidFill>
                  <a:schemeClr val="dk1"/>
                </a:solidFill>
                <a:latin typeface="Arimo"/>
                <a:ea typeface="Arimo"/>
                <a:cs typeface="Arimo"/>
                <a:sym typeface="Arimo"/>
              </a:rPr>
              <a:t>Você não tem observação visual, então não consegue captar os aspectos não verbais do diálogo e da interação.</a:t>
            </a:r>
            <a:endParaRPr/>
          </a:p>
          <a:p>
            <a:pPr indent="-171450" lvl="0" marL="184150" marR="105410" rtl="0" algn="l">
              <a:lnSpc>
                <a:spcPct val="145833"/>
              </a:lnSpc>
              <a:spcBef>
                <a:spcPts val="85"/>
              </a:spcBef>
              <a:spcAft>
                <a:spcPts val="0"/>
              </a:spcAft>
              <a:buClr>
                <a:schemeClr val="dk1"/>
              </a:buClr>
              <a:buSzPts val="996"/>
              <a:buFont typeface="Arial"/>
              <a:buChar char="•"/>
            </a:pPr>
            <a:r>
              <a:rPr lang="en-GB" sz="1200">
                <a:solidFill>
                  <a:schemeClr val="dk1"/>
                </a:solidFill>
                <a:latin typeface="Arimo"/>
                <a:ea typeface="Arimo"/>
                <a:cs typeface="Arimo"/>
                <a:sym typeface="Arimo"/>
              </a:rPr>
              <a:t>Você precisa obter o consentimento dos responsáveis para gravar, portanto, requer planejamento antecipado.</a:t>
            </a:r>
            <a:endParaRPr sz="1200">
              <a:solidFill>
                <a:schemeClr val="dk1"/>
              </a:solidFill>
              <a:latin typeface="Arimo"/>
              <a:ea typeface="Arimo"/>
              <a:cs typeface="Arimo"/>
              <a:sym typeface="Arimo"/>
            </a:endParaRPr>
          </a:p>
          <a:p>
            <a:pPr indent="0" lvl="0" marL="12700" marR="105410" rtl="0" algn="l">
              <a:lnSpc>
                <a:spcPct val="145833"/>
              </a:lnSpc>
              <a:spcBef>
                <a:spcPts val="85"/>
              </a:spcBef>
              <a:spcAft>
                <a:spcPts val="0"/>
              </a:spcAft>
              <a:buNone/>
            </a:pPr>
            <a:r>
              <a:t/>
            </a:r>
            <a:endParaRPr b="1" sz="1200">
              <a:solidFill>
                <a:schemeClr val="dk1"/>
              </a:solidFill>
              <a:latin typeface="Arial"/>
              <a:ea typeface="Arial"/>
              <a:cs typeface="Arial"/>
              <a:sym typeface="Arial"/>
            </a:endParaRPr>
          </a:p>
          <a:p>
            <a:pPr indent="0" lvl="0" marL="12700" marR="105410" rtl="0" algn="l">
              <a:lnSpc>
                <a:spcPct val="145833"/>
              </a:lnSpc>
              <a:spcBef>
                <a:spcPts val="85"/>
              </a:spcBef>
              <a:spcAft>
                <a:spcPts val="0"/>
              </a:spcAft>
              <a:buNone/>
            </a:pPr>
            <a:r>
              <a:rPr b="1" lang="en-GB" sz="1200">
                <a:solidFill>
                  <a:schemeClr val="dk1"/>
                </a:solidFill>
                <a:latin typeface="Arial"/>
                <a:ea typeface="Arial"/>
                <a:cs typeface="Arial"/>
                <a:sym typeface="Arial"/>
              </a:rPr>
              <a:t>Melhor para: </a:t>
            </a:r>
            <a:r>
              <a:rPr lang="en-GB" sz="1200">
                <a:solidFill>
                  <a:schemeClr val="dk1"/>
                </a:solidFill>
                <a:latin typeface="Arial"/>
                <a:ea typeface="Arial"/>
                <a:cs typeface="Arial"/>
                <a:sym typeface="Arial"/>
              </a:rPr>
              <a:t>Se você quiser examinar um episódio de diálogo com mais detalhes; se você quiser ver vários códigos de uma vez </a:t>
            </a:r>
            <a:endParaRPr/>
          </a:p>
          <a:p>
            <a:pPr indent="0" lvl="0" marL="12700" marR="105410" rtl="0" algn="l">
              <a:lnSpc>
                <a:spcPct val="145833"/>
              </a:lnSpc>
              <a:spcBef>
                <a:spcPts val="85"/>
              </a:spcBef>
              <a:spcAft>
                <a:spcPts val="0"/>
              </a:spcAft>
              <a:buNone/>
            </a:pPr>
            <a:r>
              <a:rPr b="1" lang="en-GB" sz="1200">
                <a:solidFill>
                  <a:schemeClr val="dk1"/>
                </a:solidFill>
                <a:latin typeface="Arial"/>
                <a:ea typeface="Arial"/>
                <a:cs typeface="Arial"/>
                <a:sym typeface="Arial"/>
              </a:rPr>
              <a:t>Pode ser usado com os modelos</a:t>
            </a:r>
            <a:r>
              <a:rPr lang="en-GB" sz="1200">
                <a:solidFill>
                  <a:schemeClr val="dk1"/>
                </a:solidFill>
                <a:latin typeface="Arial"/>
                <a:ea typeface="Arial"/>
                <a:cs typeface="Arial"/>
                <a:sym typeface="Arial"/>
              </a:rPr>
              <a:t>: 2A; 2C; 2E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44" name="Shape 844"/>
        <p:cNvGrpSpPr/>
        <p:nvPr/>
      </p:nvGrpSpPr>
      <p:grpSpPr>
        <a:xfrm>
          <a:off x="0" y="0"/>
          <a:ext cx="0" cy="0"/>
          <a:chOff x="0" y="0"/>
          <a:chExt cx="0" cy="0"/>
        </a:xfrm>
      </p:grpSpPr>
      <p:sp>
        <p:nvSpPr>
          <p:cNvPr id="845" name="Google Shape;845;p55"/>
          <p:cNvSpPr/>
          <p:nvPr/>
        </p:nvSpPr>
        <p:spPr>
          <a:xfrm>
            <a:off x="619126" y="637541"/>
            <a:ext cx="4726940" cy="6597015"/>
          </a:xfrm>
          <a:custGeom>
            <a:rect b="b" l="l" r="r" t="t"/>
            <a:pathLst>
              <a:path extrusionOk="0" h="6597015" w="4726940">
                <a:moveTo>
                  <a:pt x="0" y="0"/>
                </a:moveTo>
                <a:lnTo>
                  <a:pt x="4726814" y="0"/>
                </a:lnTo>
                <a:lnTo>
                  <a:pt x="4726814" y="6596570"/>
                </a:lnTo>
                <a:lnTo>
                  <a:pt x="0" y="6596570"/>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6" name="Google Shape;846;p55"/>
          <p:cNvSpPr txBox="1"/>
          <p:nvPr/>
        </p:nvSpPr>
        <p:spPr>
          <a:xfrm>
            <a:off x="706461" y="731400"/>
            <a:ext cx="4515485" cy="616720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200">
                <a:solidFill>
                  <a:schemeClr val="dk1"/>
                </a:solidFill>
                <a:latin typeface="Arial"/>
                <a:ea typeface="Arial"/>
                <a:cs typeface="Arial"/>
                <a:sym typeface="Arial"/>
              </a:rPr>
              <a:t>Tipo de Observaçãon: Gravação de video com transcrição</a:t>
            </a:r>
            <a:endParaRPr b="1" sz="1200">
              <a:solidFill>
                <a:schemeClr val="dk1"/>
              </a:solidFill>
              <a:latin typeface="Arial"/>
              <a:ea typeface="Arial"/>
              <a:cs typeface="Arial"/>
              <a:sym typeface="Arial"/>
            </a:endParaRPr>
          </a:p>
          <a:p>
            <a:pPr indent="0" lvl="0" marL="12700" marR="271780" rtl="0" algn="l">
              <a:lnSpc>
                <a:spcPct val="122000"/>
              </a:lnSpc>
              <a:spcBef>
                <a:spcPts val="575"/>
              </a:spcBef>
              <a:spcAft>
                <a:spcPts val="0"/>
              </a:spcAft>
              <a:buNone/>
            </a:pPr>
            <a:r>
              <a:rPr b="1" lang="en-GB" sz="1200">
                <a:solidFill>
                  <a:schemeClr val="dk1"/>
                </a:solidFill>
                <a:latin typeface="Arial"/>
                <a:ea typeface="Arial"/>
                <a:cs typeface="Arial"/>
                <a:sym typeface="Arial"/>
              </a:rPr>
              <a:t>O que é? </a:t>
            </a:r>
            <a:r>
              <a:rPr lang="en-GB" sz="1200">
                <a:solidFill>
                  <a:schemeClr val="dk1"/>
                </a:solidFill>
                <a:latin typeface="Arial"/>
                <a:ea typeface="Arial"/>
                <a:cs typeface="Arial"/>
                <a:sym typeface="Arial"/>
              </a:rPr>
              <a:t>Você grava o que é dito em seu ambiente de aprendizado e, em seguida, transcreve para analisar mais tarde.</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0" rtl="0" algn="l">
              <a:lnSpc>
                <a:spcPct val="100000"/>
              </a:lnSpc>
              <a:spcBef>
                <a:spcPts val="285"/>
              </a:spcBef>
              <a:spcAft>
                <a:spcPts val="0"/>
              </a:spcAft>
              <a:buClr>
                <a:schemeClr val="dk1"/>
              </a:buClr>
              <a:buSzPts val="996"/>
              <a:buFont typeface="Arial"/>
              <a:buNone/>
            </a:pPr>
            <a:r>
              <a:rPr b="1" lang="en-GB" sz="1200">
                <a:solidFill>
                  <a:schemeClr val="dk1"/>
                </a:solidFill>
                <a:latin typeface="Arial"/>
                <a:ea typeface="Arial"/>
                <a:cs typeface="Arial"/>
                <a:sym typeface="Arial"/>
              </a:rPr>
              <a:t>Quais são as vantagens?</a:t>
            </a:r>
            <a:endParaRPr b="1" sz="1200">
              <a:solidFill>
                <a:schemeClr val="dk1"/>
              </a:solidFill>
              <a:latin typeface="Arial"/>
              <a:ea typeface="Arial"/>
              <a:cs typeface="Arial"/>
              <a:sym typeface="Arial"/>
            </a:endParaRPr>
          </a:p>
          <a:p>
            <a:pPr indent="-171450" lvl="0" marL="184150" marR="0" rtl="0" algn="l">
              <a:lnSpc>
                <a:spcPct val="100000"/>
              </a:lnSpc>
              <a:spcBef>
                <a:spcPts val="285"/>
              </a:spcBef>
              <a:spcAft>
                <a:spcPts val="0"/>
              </a:spcAft>
              <a:buClr>
                <a:schemeClr val="dk1"/>
              </a:buClr>
              <a:buSzPts val="996"/>
              <a:buFont typeface="Arial"/>
              <a:buChar char="•"/>
            </a:pPr>
            <a:r>
              <a:rPr lang="en-GB" sz="1200">
                <a:solidFill>
                  <a:schemeClr val="dk1"/>
                </a:solidFill>
                <a:latin typeface="Arial"/>
                <a:ea typeface="Arial"/>
                <a:cs typeface="Arial"/>
                <a:sym typeface="Arial"/>
              </a:rPr>
              <a:t>Você pode codificar em um nível de detalhe maior e com mais precisão.</a:t>
            </a:r>
            <a:endParaRPr/>
          </a:p>
          <a:p>
            <a:pPr indent="-171450" lvl="0" marL="184150" marR="0" rtl="0" algn="l">
              <a:lnSpc>
                <a:spcPct val="100000"/>
              </a:lnSpc>
              <a:spcBef>
                <a:spcPts val="285"/>
              </a:spcBef>
              <a:spcAft>
                <a:spcPts val="0"/>
              </a:spcAft>
              <a:buClr>
                <a:schemeClr val="dk1"/>
              </a:buClr>
              <a:buSzPts val="996"/>
              <a:buFont typeface="Arial"/>
              <a:buChar char="•"/>
            </a:pPr>
            <a:r>
              <a:rPr lang="en-GB" sz="1200">
                <a:solidFill>
                  <a:schemeClr val="dk1"/>
                </a:solidFill>
                <a:latin typeface="Arial"/>
                <a:ea typeface="Arial"/>
                <a:cs typeface="Arial"/>
                <a:sym typeface="Arial"/>
              </a:rPr>
              <a:t>Fornece uma representação mais precisa dos eventos em sala de aula, pois você tem dados de áudio e visual.</a:t>
            </a:r>
            <a:endParaRPr/>
          </a:p>
          <a:p>
            <a:pPr indent="-171450" lvl="0" marL="184150" marR="0" rtl="0" algn="l">
              <a:lnSpc>
                <a:spcPct val="100000"/>
              </a:lnSpc>
              <a:spcBef>
                <a:spcPts val="285"/>
              </a:spcBef>
              <a:spcAft>
                <a:spcPts val="0"/>
              </a:spcAft>
              <a:buClr>
                <a:schemeClr val="dk1"/>
              </a:buClr>
              <a:buSzPts val="996"/>
              <a:buFont typeface="Arial"/>
              <a:buChar char="•"/>
            </a:pPr>
            <a:r>
              <a:rPr lang="en-GB" sz="1200">
                <a:solidFill>
                  <a:schemeClr val="dk1"/>
                </a:solidFill>
                <a:latin typeface="Arial"/>
                <a:ea typeface="Arial"/>
                <a:cs typeface="Arial"/>
                <a:sym typeface="Arial"/>
              </a:rPr>
              <a:t>Você pode fazer conexões entre os 'turnos' porque pode revisitar os dados.</a:t>
            </a:r>
            <a:endParaRPr/>
          </a:p>
          <a:p>
            <a:pPr indent="-171450" lvl="0" marL="184150" marR="0" rtl="0" algn="l">
              <a:lnSpc>
                <a:spcPct val="100000"/>
              </a:lnSpc>
              <a:spcBef>
                <a:spcPts val="285"/>
              </a:spcBef>
              <a:spcAft>
                <a:spcPts val="0"/>
              </a:spcAft>
              <a:buClr>
                <a:schemeClr val="dk1"/>
              </a:buClr>
              <a:buSzPts val="996"/>
              <a:buFont typeface="Arial"/>
              <a:buChar char="•"/>
            </a:pPr>
            <a:r>
              <a:rPr lang="en-GB" sz="1200">
                <a:solidFill>
                  <a:schemeClr val="dk1"/>
                </a:solidFill>
                <a:latin typeface="Arial"/>
                <a:ea typeface="Arial"/>
                <a:cs typeface="Arial"/>
                <a:sym typeface="Arial"/>
              </a:rPr>
              <a:t>Você pode registrar interações dos alunos e diálogo não verbal.</a:t>
            </a:r>
            <a:endParaRPr/>
          </a:p>
          <a:p>
            <a:pPr indent="-171450" lvl="0" marL="184150" marR="0" rtl="0" algn="l">
              <a:lnSpc>
                <a:spcPct val="100000"/>
              </a:lnSpc>
              <a:spcBef>
                <a:spcPts val="285"/>
              </a:spcBef>
              <a:spcAft>
                <a:spcPts val="0"/>
              </a:spcAft>
              <a:buClr>
                <a:schemeClr val="dk1"/>
              </a:buClr>
              <a:buSzPts val="996"/>
              <a:buFont typeface="Arial"/>
              <a:buChar char="•"/>
            </a:pPr>
            <a:r>
              <a:rPr b="1" lang="en-GB" sz="1200">
                <a:solidFill>
                  <a:schemeClr val="dk1"/>
                </a:solidFill>
                <a:latin typeface="Arial"/>
                <a:ea typeface="Arial"/>
                <a:cs typeface="Arial"/>
                <a:sym typeface="Arial"/>
              </a:rPr>
              <a:t>Quais são as desvantagens?</a:t>
            </a:r>
            <a:endParaRPr b="1" sz="1200">
              <a:solidFill>
                <a:schemeClr val="dk1"/>
              </a:solidFill>
              <a:latin typeface="Arial"/>
              <a:ea typeface="Arial"/>
              <a:cs typeface="Arial"/>
              <a:sym typeface="Arial"/>
            </a:endParaRPr>
          </a:p>
          <a:p>
            <a:pPr indent="-171450" lvl="0" marL="184150" marR="5080" rtl="0" algn="l">
              <a:lnSpc>
                <a:spcPct val="145833"/>
              </a:lnSpc>
              <a:spcBef>
                <a:spcPts val="85"/>
              </a:spcBef>
              <a:spcAft>
                <a:spcPts val="0"/>
              </a:spcAft>
              <a:buClr>
                <a:schemeClr val="dk1"/>
              </a:buClr>
              <a:buSzPts val="996"/>
              <a:buFont typeface="Arial"/>
              <a:buChar char="•"/>
            </a:pPr>
            <a:r>
              <a:rPr lang="en-GB" sz="1200">
                <a:solidFill>
                  <a:schemeClr val="dk1"/>
                </a:solidFill>
                <a:latin typeface="Arial"/>
                <a:ea typeface="Arial"/>
                <a:cs typeface="Arial"/>
                <a:sym typeface="Arial"/>
              </a:rPr>
              <a:t>Pode levar tempo para que os alunos se acostumem a serem gravados em vídeo e seu comportamento pode ser diferente na presença de uma câmera.</a:t>
            </a:r>
            <a:endParaRPr/>
          </a:p>
          <a:p>
            <a:pPr indent="-171450" lvl="0" marL="184150" marR="5080" rtl="0" algn="l">
              <a:lnSpc>
                <a:spcPct val="145833"/>
              </a:lnSpc>
              <a:spcBef>
                <a:spcPts val="85"/>
              </a:spcBef>
              <a:spcAft>
                <a:spcPts val="0"/>
              </a:spcAft>
              <a:buClr>
                <a:schemeClr val="dk1"/>
              </a:buClr>
              <a:buSzPts val="996"/>
              <a:buFont typeface="Arial"/>
              <a:buChar char="•"/>
            </a:pPr>
            <a:r>
              <a:rPr lang="en-GB" sz="1200">
                <a:solidFill>
                  <a:schemeClr val="dk1"/>
                </a:solidFill>
                <a:latin typeface="Arial"/>
                <a:ea typeface="Arial"/>
                <a:cs typeface="Arial"/>
                <a:sym typeface="Arial"/>
              </a:rPr>
              <a:t>Você precisa obter consentimento dos pais ou responsáveis, então precisa planejar com antecedência.</a:t>
            </a:r>
            <a:endParaRPr/>
          </a:p>
          <a:p>
            <a:pPr indent="-171450" lvl="0" marL="184150" marR="5080" rtl="0" algn="l">
              <a:lnSpc>
                <a:spcPct val="145833"/>
              </a:lnSpc>
              <a:spcBef>
                <a:spcPts val="85"/>
              </a:spcBef>
              <a:spcAft>
                <a:spcPts val="0"/>
              </a:spcAft>
              <a:buClr>
                <a:schemeClr val="dk1"/>
              </a:buClr>
              <a:buSzPts val="996"/>
              <a:buFont typeface="Arial"/>
              <a:buChar char="•"/>
            </a:pPr>
            <a:r>
              <a:rPr lang="en-GB" sz="1200">
                <a:solidFill>
                  <a:schemeClr val="dk1"/>
                </a:solidFill>
                <a:latin typeface="Arial"/>
                <a:ea typeface="Arial"/>
                <a:cs typeface="Arial"/>
                <a:sym typeface="Arial"/>
              </a:rPr>
              <a:t>A transcrição consome tempo, portanto, você precisa garantir que a quantidade de diálogo que planeja transcrever seja gerenciável.</a:t>
            </a:r>
            <a:endParaRPr/>
          </a:p>
          <a:p>
            <a:pPr indent="-171450" lvl="0" marL="184150" marR="5080" rtl="0" algn="l">
              <a:lnSpc>
                <a:spcPct val="145833"/>
              </a:lnSpc>
              <a:spcBef>
                <a:spcPts val="85"/>
              </a:spcBef>
              <a:spcAft>
                <a:spcPts val="0"/>
              </a:spcAft>
              <a:buClr>
                <a:schemeClr val="dk1"/>
              </a:buClr>
              <a:buSzPts val="996"/>
              <a:buFont typeface="Arial"/>
              <a:buChar char="•"/>
            </a:pPr>
            <a:r>
              <a:rPr b="1" lang="en-GB" sz="1200">
                <a:solidFill>
                  <a:schemeClr val="dk1"/>
                </a:solidFill>
                <a:latin typeface="Arial"/>
                <a:ea typeface="Arial"/>
                <a:cs typeface="Arial"/>
                <a:sym typeface="Arial"/>
              </a:rPr>
              <a:t>Melhor para: </a:t>
            </a:r>
            <a:r>
              <a:rPr lang="en-GB" sz="1200">
                <a:solidFill>
                  <a:schemeClr val="dk1"/>
                </a:solidFill>
                <a:latin typeface="Arial"/>
                <a:ea typeface="Arial"/>
                <a:cs typeface="Arial"/>
                <a:sym typeface="Arial"/>
              </a:rPr>
              <a:t>Se você deseja examinar um episódio mais longo de diálogo em grande detalhe; se você deseja analisar a interação não verbal; se você deseja examinar vários códigos ao mesmo tempo.</a:t>
            </a:r>
            <a:endParaRPr/>
          </a:p>
          <a:p>
            <a:pPr indent="0" lvl="0" marL="12700" marR="0" rtl="0" algn="l">
              <a:lnSpc>
                <a:spcPct val="100000"/>
              </a:lnSpc>
              <a:spcBef>
                <a:spcPts val="885"/>
              </a:spcBef>
              <a:spcAft>
                <a:spcPts val="0"/>
              </a:spcAft>
              <a:buNone/>
            </a:pPr>
            <a:r>
              <a:rPr b="1" lang="en-GB" sz="1200">
                <a:solidFill>
                  <a:schemeClr val="dk1"/>
                </a:solidFill>
                <a:latin typeface="Arial"/>
                <a:ea typeface="Arial"/>
                <a:cs typeface="Arial"/>
                <a:sym typeface="Arial"/>
              </a:rPr>
              <a:t>Pode ser usado com os modelos: </a:t>
            </a:r>
            <a:r>
              <a:rPr lang="en-GB" sz="1200">
                <a:solidFill>
                  <a:schemeClr val="dk1"/>
                </a:solidFill>
                <a:latin typeface="Arial"/>
                <a:ea typeface="Arial"/>
                <a:cs typeface="Arial"/>
                <a:sym typeface="Arial"/>
              </a:rPr>
              <a:t>2A; 2C; 2E</a:t>
            </a:r>
            <a:endParaRPr/>
          </a:p>
        </p:txBody>
      </p:sp>
      <p:sp>
        <p:nvSpPr>
          <p:cNvPr id="847" name="Google Shape;847;p55"/>
          <p:cNvSpPr/>
          <p:nvPr/>
        </p:nvSpPr>
        <p:spPr>
          <a:xfrm>
            <a:off x="5572010" y="638690"/>
            <a:ext cx="4671689" cy="18573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55"/>
          <p:cNvSpPr/>
          <p:nvPr/>
        </p:nvSpPr>
        <p:spPr>
          <a:xfrm>
            <a:off x="5570105" y="2703075"/>
            <a:ext cx="4675492" cy="21926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9" name="Google Shape;849;p55"/>
          <p:cNvSpPr/>
          <p:nvPr/>
        </p:nvSpPr>
        <p:spPr>
          <a:xfrm>
            <a:off x="5500255" y="5131315"/>
            <a:ext cx="4744707" cy="213804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0" name="Google Shape;850;p55"/>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39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1"/>
          <p:cNvSpPr txBox="1"/>
          <p:nvPr/>
        </p:nvSpPr>
        <p:spPr>
          <a:xfrm>
            <a:off x="621164" y="276225"/>
            <a:ext cx="9512935" cy="7252113"/>
          </a:xfrm>
          <a:prstGeom prst="rect">
            <a:avLst/>
          </a:prstGeom>
          <a:noFill/>
          <a:ln>
            <a:noFill/>
          </a:ln>
        </p:spPr>
        <p:txBody>
          <a:bodyPr anchorCtr="0" anchor="t" bIns="0" lIns="0" spcFirstLastPara="1" rIns="0" wrap="square" tIns="0">
            <a:spAutoFit/>
          </a:bodyPr>
          <a:lstStyle/>
          <a:p>
            <a:pPr indent="0" lvl="0" marL="332740" marR="0" rtl="0" algn="ctr">
              <a:lnSpc>
                <a:spcPct val="100000"/>
              </a:lnSpc>
              <a:spcBef>
                <a:spcPts val="0"/>
              </a:spcBef>
              <a:spcAft>
                <a:spcPts val="0"/>
              </a:spcAft>
              <a:buNone/>
            </a:pPr>
            <a:r>
              <a:rPr b="1" lang="en-GB" sz="1800">
                <a:solidFill>
                  <a:schemeClr val="dk1"/>
                </a:solidFill>
                <a:latin typeface="Arial"/>
                <a:ea typeface="Arial"/>
                <a:cs typeface="Arial"/>
                <a:sym typeface="Arial"/>
              </a:rPr>
              <a:t>Conteúdo do kit de ferramentas T-SEDA</a:t>
            </a:r>
            <a:endParaRPr b="1" sz="1800">
              <a:solidFill>
                <a:schemeClr val="dk1"/>
              </a:solidFill>
              <a:latin typeface="Arial"/>
              <a:ea typeface="Arial"/>
              <a:cs typeface="Arial"/>
              <a:sym typeface="Arial"/>
            </a:endParaRPr>
          </a:p>
          <a:p>
            <a:pPr indent="0" lvl="0" marL="332740" marR="0" rtl="0" algn="ctr">
              <a:lnSpc>
                <a:spcPct val="100000"/>
              </a:lnSpc>
              <a:spcBef>
                <a:spcPts val="0"/>
              </a:spcBef>
              <a:spcAft>
                <a:spcPts val="0"/>
              </a:spcAft>
              <a:buNone/>
            </a:pPr>
            <a:r>
              <a:t/>
            </a:r>
            <a:endParaRPr b="1" sz="1800">
              <a:solidFill>
                <a:schemeClr val="dk1"/>
              </a:solidFill>
              <a:latin typeface="Arial"/>
              <a:ea typeface="Arial"/>
              <a:cs typeface="Arial"/>
              <a:sym typeface="Arial"/>
            </a:endParaRPr>
          </a:p>
          <a:p>
            <a:pPr indent="0" lvl="0" marL="4763" marR="0" rtl="0" algn="l">
              <a:lnSpc>
                <a:spcPct val="100000"/>
              </a:lnSpc>
              <a:spcBef>
                <a:spcPts val="0"/>
              </a:spcBef>
              <a:spcAft>
                <a:spcPts val="0"/>
              </a:spcAft>
              <a:buNone/>
            </a:pPr>
            <a:r>
              <a:rPr lang="en-GB" sz="1400">
                <a:solidFill>
                  <a:schemeClr val="dk1"/>
                </a:solidFill>
                <a:latin typeface="Arial"/>
                <a:ea typeface="Arial"/>
                <a:cs typeface="Arial"/>
                <a:sym typeface="Arial"/>
              </a:rPr>
              <a:t>Este kit de ferramentas contém informações e recursos para educadores realizarem uma investigação centrada no diálogo em sua prática</a:t>
            </a:r>
            <a:endParaRPr/>
          </a:p>
          <a:p>
            <a:pPr indent="0" lvl="0" marL="4763" marR="0" rtl="0" algn="l">
              <a:lnSpc>
                <a:spcPct val="100000"/>
              </a:lnSpc>
              <a:spcBef>
                <a:spcPts val="600"/>
              </a:spcBef>
              <a:spcAft>
                <a:spcPts val="0"/>
              </a:spcAft>
              <a:buNone/>
            </a:pPr>
            <a:r>
              <a:rPr b="1" lang="en-GB" sz="1800">
                <a:solidFill>
                  <a:srgbClr val="2E6A7B"/>
                </a:solidFill>
                <a:latin typeface="Arial"/>
                <a:ea typeface="Arial"/>
                <a:cs typeface="Arial"/>
                <a:sym typeface="Arial"/>
              </a:rPr>
              <a:t>T-SEDA: Guia do Usuário</a:t>
            </a:r>
            <a:endParaRPr/>
          </a:p>
          <a:p>
            <a:pPr indent="0" lvl="0" marL="18415" marR="5080" rtl="0" algn="l">
              <a:lnSpc>
                <a:spcPct val="101000"/>
              </a:lnSpc>
              <a:spcBef>
                <a:spcPts val="610"/>
              </a:spcBef>
              <a:spcAft>
                <a:spcPts val="0"/>
              </a:spcAft>
              <a:buNone/>
            </a:pPr>
            <a:r>
              <a:rPr lang="en-GB" sz="1400">
                <a:solidFill>
                  <a:schemeClr val="dk1"/>
                </a:solidFill>
                <a:latin typeface="Arial"/>
                <a:ea typeface="Arial"/>
                <a:cs typeface="Arial"/>
                <a:sym typeface="Arial"/>
              </a:rPr>
              <a:t>Informações sobre diálogo educacional e um guia passo a passo para o processo de investigação. Apresenta o </a:t>
            </a:r>
            <a:r>
              <a:rPr b="1" lang="en-GB" sz="1400">
                <a:solidFill>
                  <a:schemeClr val="dk1"/>
                </a:solidFill>
                <a:latin typeface="Arial"/>
                <a:ea typeface="Arial"/>
                <a:cs typeface="Arial"/>
                <a:sym typeface="Arial"/>
              </a:rPr>
              <a:t>ciclo de investigação reflexiva</a:t>
            </a:r>
            <a:r>
              <a:rPr lang="en-GB" sz="1400">
                <a:solidFill>
                  <a:schemeClr val="dk1"/>
                </a:solidFill>
                <a:latin typeface="Arial"/>
                <a:ea typeface="Arial"/>
                <a:cs typeface="Arial"/>
                <a:sym typeface="Arial"/>
              </a:rPr>
              <a:t>, que está no cerne da investigação em sala de aula. Também contém a </a:t>
            </a:r>
            <a:r>
              <a:rPr b="1" lang="en-GB" sz="1400">
                <a:solidFill>
                  <a:schemeClr val="dk1"/>
                </a:solidFill>
                <a:latin typeface="Arial"/>
                <a:ea typeface="Arial"/>
                <a:cs typeface="Arial"/>
                <a:sym typeface="Arial"/>
              </a:rPr>
              <a:t>autoavaliação</a:t>
            </a:r>
            <a:r>
              <a:rPr lang="en-GB" sz="1400">
                <a:solidFill>
                  <a:schemeClr val="dk1"/>
                </a:solidFill>
                <a:latin typeface="Arial"/>
                <a:ea typeface="Arial"/>
                <a:cs typeface="Arial"/>
                <a:sym typeface="Arial"/>
              </a:rPr>
              <a:t> para você refletir sobre sua prática.</a:t>
            </a:r>
            <a:endParaRPr/>
          </a:p>
          <a:p>
            <a:pPr indent="0" lvl="0" marL="18415" marR="0" rtl="0" algn="l">
              <a:lnSpc>
                <a:spcPct val="100000"/>
              </a:lnSpc>
              <a:spcBef>
                <a:spcPts val="600"/>
              </a:spcBef>
              <a:spcAft>
                <a:spcPts val="0"/>
              </a:spcAft>
              <a:buNone/>
            </a:pPr>
            <a:r>
              <a:rPr b="1" lang="en-GB" sz="1800">
                <a:solidFill>
                  <a:srgbClr val="2E6A7B"/>
                </a:solidFill>
                <a:latin typeface="Arial"/>
                <a:ea typeface="Arial"/>
                <a:cs typeface="Arial"/>
                <a:sym typeface="Arial"/>
              </a:rPr>
              <a:t>T-SEDA: Recursos Principais</a:t>
            </a:r>
            <a:endParaRPr/>
          </a:p>
          <a:p>
            <a:pPr indent="0" lvl="0" marL="18415" marR="0" rtl="0" algn="l">
              <a:lnSpc>
                <a:spcPct val="100000"/>
              </a:lnSpc>
              <a:spcBef>
                <a:spcPts val="600"/>
              </a:spcBef>
              <a:spcAft>
                <a:spcPts val="0"/>
              </a:spcAft>
              <a:buNone/>
            </a:pPr>
            <a:r>
              <a:rPr b="1" lang="en-GB" sz="1400">
                <a:solidFill>
                  <a:schemeClr val="dk1"/>
                </a:solidFill>
                <a:latin typeface="Arial"/>
                <a:ea typeface="Arial"/>
                <a:cs typeface="Arial"/>
                <a:sym typeface="Arial"/>
              </a:rPr>
              <a:t>SEÇÃO 1: Estrutura de Codificação</a:t>
            </a:r>
            <a:r>
              <a:rPr lang="en-GB" sz="1400">
                <a:solidFill>
                  <a:schemeClr val="dk1"/>
                </a:solidFill>
                <a:latin typeface="Arial"/>
                <a:ea typeface="Arial"/>
                <a:cs typeface="Arial"/>
                <a:sym typeface="Arial"/>
              </a:rPr>
              <a:t>. Uma lista de categorias para analisar o diálogo, ilustrada com exemplos do que pode ser ouvido, escrito ou digitado quando os estudantes estão participando do diálogo educacional.</a:t>
            </a:r>
            <a:endParaRPr/>
          </a:p>
          <a:p>
            <a:pPr indent="0" lvl="0" marL="18415" marR="0" rtl="0" algn="l">
              <a:lnSpc>
                <a:spcPct val="100000"/>
              </a:lnSpc>
              <a:spcBef>
                <a:spcPts val="600"/>
              </a:spcBef>
              <a:spcAft>
                <a:spcPts val="0"/>
              </a:spcAft>
              <a:buNone/>
            </a:pPr>
            <a:r>
              <a:rPr i="1" lang="en-GB" sz="1400">
                <a:solidFill>
                  <a:schemeClr val="dk1"/>
                </a:solidFill>
                <a:latin typeface="Arial"/>
                <a:ea typeface="Arial"/>
                <a:cs typeface="Arial"/>
                <a:sym typeface="Arial"/>
              </a:rPr>
              <a:t>Observação: 'Codificação' significa dividir o diálogo em sala de aula em partes significativas e categorizá-las.</a:t>
            </a:r>
            <a:endParaRPr/>
          </a:p>
          <a:p>
            <a:pPr indent="0" lvl="0" marL="18415" marR="0" rtl="0" algn="l">
              <a:lnSpc>
                <a:spcPct val="100000"/>
              </a:lnSpc>
              <a:spcBef>
                <a:spcPts val="0"/>
              </a:spcBef>
              <a:spcAft>
                <a:spcPts val="0"/>
              </a:spcAft>
              <a:buNone/>
            </a:pPr>
            <a:r>
              <a:rPr b="1" lang="en-GB" sz="1400">
                <a:solidFill>
                  <a:schemeClr val="dk1"/>
                </a:solidFill>
                <a:latin typeface="Arial"/>
                <a:ea typeface="Arial"/>
                <a:cs typeface="Arial"/>
                <a:sym typeface="Arial"/>
              </a:rPr>
              <a:t>SEÇÃO 2: Modelos para observar e codificar o diálogo</a:t>
            </a:r>
            <a:r>
              <a:rPr lang="en-GB" sz="1400">
                <a:solidFill>
                  <a:schemeClr val="dk1"/>
                </a:solidFill>
                <a:latin typeface="Arial"/>
                <a:ea typeface="Arial"/>
                <a:cs typeface="Arial"/>
                <a:sym typeface="Arial"/>
              </a:rPr>
              <a:t>. Amostragem de tempo; listas de verificação; escalas de avaliação.</a:t>
            </a:r>
            <a:endParaRPr/>
          </a:p>
          <a:p>
            <a:pPr indent="0" lvl="0" marL="0" marR="0" rtl="0" algn="l">
              <a:lnSpc>
                <a:spcPct val="100000"/>
              </a:lnSpc>
              <a:spcBef>
                <a:spcPts val="10"/>
              </a:spcBef>
              <a:spcAft>
                <a:spcPts val="0"/>
              </a:spcAft>
              <a:buNone/>
            </a:pPr>
            <a:r>
              <a:t/>
            </a:r>
            <a:endParaRPr sz="1550">
              <a:solidFill>
                <a:schemeClr val="dk1"/>
              </a:solidFill>
              <a:latin typeface="Arial"/>
              <a:ea typeface="Arial"/>
              <a:cs typeface="Arial"/>
              <a:sym typeface="Arial"/>
            </a:endParaRPr>
          </a:p>
          <a:p>
            <a:pPr indent="0" lvl="0" marL="12700" marR="0" rtl="0" algn="l">
              <a:lnSpc>
                <a:spcPct val="100000"/>
              </a:lnSpc>
              <a:spcBef>
                <a:spcPts val="5"/>
              </a:spcBef>
              <a:spcAft>
                <a:spcPts val="0"/>
              </a:spcAft>
              <a:buNone/>
            </a:pPr>
            <a:r>
              <a:rPr b="1" lang="en-GB" sz="1800">
                <a:solidFill>
                  <a:srgbClr val="1A616F"/>
                </a:solidFill>
                <a:latin typeface="Arial"/>
                <a:ea typeface="Arial"/>
                <a:cs typeface="Arial"/>
                <a:sym typeface="Arial"/>
              </a:rPr>
              <a:t>T-SEDA: Recursos de Apoio</a:t>
            </a:r>
            <a:endParaRPr/>
          </a:p>
          <a:p>
            <a:pPr indent="0" lvl="0" marL="12700" marR="0" rtl="0" algn="l">
              <a:lnSpc>
                <a:spcPct val="100000"/>
              </a:lnSpc>
              <a:spcBef>
                <a:spcPts val="5"/>
              </a:spcBef>
              <a:spcAft>
                <a:spcPts val="0"/>
              </a:spcAft>
              <a:buNone/>
            </a:pPr>
            <a:r>
              <a:rPr b="1" lang="en-GB" sz="1600">
                <a:solidFill>
                  <a:schemeClr val="dk1"/>
                </a:solidFill>
                <a:latin typeface="Arial"/>
                <a:ea typeface="Arial"/>
                <a:cs typeface="Arial"/>
                <a:sym typeface="Arial"/>
              </a:rPr>
              <a:t>Estes recursos adicionais estão disponíveis online em </a:t>
            </a:r>
            <a:r>
              <a:rPr b="1" lang="en-GB" sz="1600" u="sng">
                <a:solidFill>
                  <a:schemeClr val="hlink"/>
                </a:solidFill>
                <a:latin typeface="Arial"/>
                <a:ea typeface="Arial"/>
                <a:cs typeface="Arial"/>
                <a:sym typeface="Arial"/>
                <a:hlinkClick r:id="rId3"/>
              </a:rPr>
              <a:t>http://bit.ly/T-SEDA</a:t>
            </a:r>
            <a:r>
              <a:rPr b="1" lang="en-GB" sz="1600" u="sng">
                <a:solidFill>
                  <a:srgbClr val="0000FF"/>
                </a:solidFill>
                <a:latin typeface="Arial"/>
                <a:ea typeface="Arial"/>
                <a:cs typeface="Arial"/>
                <a:sym typeface="Arial"/>
              </a:rPr>
              <a:t>.</a:t>
            </a:r>
            <a:endParaRPr/>
          </a:p>
          <a:p>
            <a:pPr indent="0" lvl="0" marL="61595" marR="0" rtl="0" algn="l">
              <a:lnSpc>
                <a:spcPct val="100000"/>
              </a:lnSpc>
              <a:spcBef>
                <a:spcPts val="1445"/>
              </a:spcBef>
              <a:spcAft>
                <a:spcPts val="0"/>
              </a:spcAft>
              <a:buNone/>
            </a:pPr>
            <a:r>
              <a:rPr b="1" lang="en-GB" sz="1400" u="sng">
                <a:solidFill>
                  <a:schemeClr val="dk1"/>
                </a:solidFill>
                <a:latin typeface="Arial"/>
                <a:ea typeface="Arial"/>
                <a:cs typeface="Arial"/>
                <a:sym typeface="Arial"/>
              </a:rPr>
              <a:t>SEÇÃO 3</a:t>
            </a:r>
            <a:r>
              <a:rPr lang="en-GB" sz="1400">
                <a:solidFill>
                  <a:schemeClr val="dk1"/>
                </a:solidFill>
                <a:latin typeface="Arial"/>
                <a:ea typeface="Arial"/>
                <a:cs typeface="Arial"/>
                <a:sym typeface="Arial"/>
              </a:rPr>
              <a:t>: </a:t>
            </a:r>
            <a:r>
              <a:rPr b="1" lang="en-GB" sz="1400">
                <a:solidFill>
                  <a:schemeClr val="dk1"/>
                </a:solidFill>
                <a:latin typeface="Arial"/>
                <a:ea typeface="Arial"/>
                <a:cs typeface="Arial"/>
                <a:sym typeface="Arial"/>
              </a:rPr>
              <a:t>Orientações técnicas para gravação e transcrição</a:t>
            </a:r>
            <a:r>
              <a:rPr lang="en-GB" sz="1400">
                <a:solidFill>
                  <a:schemeClr val="dk1"/>
                </a:solidFill>
                <a:latin typeface="Arial"/>
                <a:ea typeface="Arial"/>
                <a:cs typeface="Arial"/>
                <a:sym typeface="Arial"/>
              </a:rPr>
              <a:t> (incluindo algumas ferramentas de auto-transcrição)</a:t>
            </a:r>
            <a:endParaRPr/>
          </a:p>
          <a:p>
            <a:pPr indent="0" lvl="0" marL="61595" marR="0" rtl="0" algn="l">
              <a:lnSpc>
                <a:spcPct val="100000"/>
              </a:lnSpc>
              <a:spcBef>
                <a:spcPts val="1445"/>
              </a:spcBef>
              <a:spcAft>
                <a:spcPts val="0"/>
              </a:spcAft>
              <a:buNone/>
            </a:pPr>
            <a:r>
              <a:rPr b="1" lang="en-GB" sz="1400" u="sng">
                <a:solidFill>
                  <a:schemeClr val="dk1"/>
                </a:solidFill>
                <a:latin typeface="Arial"/>
                <a:ea typeface="Arial"/>
                <a:cs typeface="Arial"/>
                <a:sym typeface="Arial"/>
              </a:rPr>
              <a:t>SEÇÃO 4</a:t>
            </a:r>
            <a:r>
              <a:rPr b="1" lang="en-GB" sz="1400">
                <a:solidFill>
                  <a:schemeClr val="dk1"/>
                </a:solidFill>
                <a:latin typeface="Arial"/>
                <a:ea typeface="Arial"/>
                <a:cs typeface="Arial"/>
                <a:sym typeface="Arial"/>
              </a:rPr>
              <a:t>: Estudos de caso</a:t>
            </a:r>
            <a:r>
              <a:rPr lang="en-GB" sz="1400">
                <a:solidFill>
                  <a:schemeClr val="dk1"/>
                </a:solidFill>
                <a:latin typeface="Arial"/>
                <a:ea typeface="Arial"/>
                <a:cs typeface="Arial"/>
                <a:sym typeface="Arial"/>
              </a:rPr>
              <a:t>. Exemplos ilustrativos da codificação e interpretação do diálogo por professores em diferentes contextos; inclui descobertas dos professores e próximos passos</a:t>
            </a:r>
            <a:endParaRPr/>
          </a:p>
          <a:p>
            <a:pPr indent="0" lvl="0" marL="61595" marR="0" rtl="0" algn="l">
              <a:lnSpc>
                <a:spcPct val="100000"/>
              </a:lnSpc>
              <a:spcBef>
                <a:spcPts val="1445"/>
              </a:spcBef>
              <a:spcAft>
                <a:spcPts val="0"/>
              </a:spcAft>
              <a:buNone/>
            </a:pPr>
            <a:r>
              <a:rPr b="1" lang="en-GB" sz="1400" u="sng">
                <a:solidFill>
                  <a:schemeClr val="dk1"/>
                </a:solidFill>
                <a:latin typeface="Arial"/>
                <a:ea typeface="Arial"/>
                <a:cs typeface="Arial"/>
                <a:sym typeface="Arial"/>
              </a:rPr>
              <a:t>SEÇÃO 5</a:t>
            </a:r>
            <a:r>
              <a:rPr b="1" lang="en-GB" sz="1400">
                <a:solidFill>
                  <a:schemeClr val="dk1"/>
                </a:solidFill>
                <a:latin typeface="Arial"/>
                <a:ea typeface="Arial"/>
                <a:cs typeface="Arial"/>
                <a:sym typeface="Arial"/>
              </a:rPr>
              <a:t>: Ideias para implementar o diálogo em sua sala de aula</a:t>
            </a:r>
            <a:r>
              <a:rPr lang="en-GB" sz="1400">
                <a:solidFill>
                  <a:schemeClr val="dk1"/>
                </a:solidFill>
                <a:latin typeface="Arial"/>
                <a:ea typeface="Arial"/>
                <a:cs typeface="Arial"/>
                <a:sym typeface="Arial"/>
              </a:rPr>
              <a:t>. Inclui referências a outras pesquisas sobre diálogo e links para recursos relacionados</a:t>
            </a:r>
            <a:endParaRPr/>
          </a:p>
          <a:p>
            <a:pPr indent="0" lvl="0" marL="61595" marR="0" rtl="0" algn="l">
              <a:lnSpc>
                <a:spcPct val="100000"/>
              </a:lnSpc>
              <a:spcBef>
                <a:spcPts val="1445"/>
              </a:spcBef>
              <a:spcAft>
                <a:spcPts val="0"/>
              </a:spcAft>
              <a:buNone/>
            </a:pPr>
            <a:r>
              <a:rPr b="1" lang="en-GB" sz="1400" u="sng">
                <a:solidFill>
                  <a:schemeClr val="dk1"/>
                </a:solidFill>
                <a:latin typeface="Arial"/>
                <a:ea typeface="Arial"/>
                <a:cs typeface="Arial"/>
                <a:sym typeface="Arial"/>
              </a:rPr>
              <a:t>MODELOS EM BRANCO</a:t>
            </a:r>
            <a:r>
              <a:rPr b="1" lang="en-GB" sz="1400">
                <a:solidFill>
                  <a:schemeClr val="dk1"/>
                </a:solidFill>
                <a:latin typeface="Arial"/>
                <a:ea typeface="Arial"/>
                <a:cs typeface="Arial"/>
                <a:sym typeface="Arial"/>
              </a:rPr>
              <a:t>: Ciclo de investigação reflexiva, modelos de observação, autorreflexão, modelo de relatório de investigação</a:t>
            </a:r>
            <a:endParaRPr/>
          </a:p>
          <a:p>
            <a:pPr indent="0" lvl="0" marL="61595" marR="0" rtl="0" algn="l">
              <a:lnSpc>
                <a:spcPct val="100000"/>
              </a:lnSpc>
              <a:spcBef>
                <a:spcPts val="1445"/>
              </a:spcBef>
              <a:spcAft>
                <a:spcPts val="0"/>
              </a:spcAft>
              <a:buNone/>
            </a:pPr>
            <a:r>
              <a:rPr b="1" lang="en-GB" sz="1400">
                <a:solidFill>
                  <a:schemeClr val="dk1"/>
                </a:solidFill>
                <a:latin typeface="Arial"/>
                <a:ea typeface="Arial"/>
                <a:cs typeface="Arial"/>
                <a:sym typeface="Arial"/>
              </a:rPr>
              <a:t>O kit de ferramentas completo está disponível online, incluindo modelos para download separados para impressão ou edição; procure pelo ícone .</a:t>
            </a:r>
            <a:endParaRPr/>
          </a:p>
        </p:txBody>
      </p:sp>
      <p:sp>
        <p:nvSpPr>
          <p:cNvPr id="93" name="Google Shape;93;p11"/>
          <p:cNvSpPr/>
          <p:nvPr/>
        </p:nvSpPr>
        <p:spPr>
          <a:xfrm>
            <a:off x="4279900" y="7286625"/>
            <a:ext cx="190498" cy="1904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5" name="Shape 855"/>
        <p:cNvGrpSpPr/>
        <p:nvPr/>
      </p:nvGrpSpPr>
      <p:grpSpPr>
        <a:xfrm>
          <a:off x="0" y="0"/>
          <a:ext cx="0" cy="0"/>
          <a:chOff x="0" y="0"/>
          <a:chExt cx="0" cy="0"/>
        </a:xfrm>
      </p:grpSpPr>
      <p:sp>
        <p:nvSpPr>
          <p:cNvPr id="856" name="Google Shape;856;p56"/>
          <p:cNvSpPr txBox="1"/>
          <p:nvPr/>
        </p:nvSpPr>
        <p:spPr>
          <a:xfrm>
            <a:off x="633094" y="637541"/>
            <a:ext cx="2491740" cy="52959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1275">
            <a:spAutoFit/>
          </a:bodyPr>
          <a:lstStyle/>
          <a:p>
            <a:pPr indent="0" lvl="0" marL="81915" marR="276860" rtl="0" algn="l">
              <a:lnSpc>
                <a:spcPct val="120000"/>
              </a:lnSpc>
              <a:spcBef>
                <a:spcPts val="0"/>
              </a:spcBef>
              <a:spcAft>
                <a:spcPts val="0"/>
              </a:spcAft>
              <a:buNone/>
            </a:pPr>
            <a:r>
              <a:rPr b="1" lang="en-GB" sz="1200">
                <a:solidFill>
                  <a:schemeClr val="dk1"/>
                </a:solidFill>
                <a:latin typeface="Arial"/>
                <a:ea typeface="Arial"/>
                <a:cs typeface="Arial"/>
                <a:sym typeface="Arial"/>
              </a:rPr>
              <a:t>Quando Utilizar os Diferentes Modelos de Codificação e Avaliação</a:t>
            </a:r>
            <a:endParaRPr/>
          </a:p>
          <a:p>
            <a:pPr indent="0" lvl="0" marL="81915" marR="276860" rtl="0" algn="l">
              <a:lnSpc>
                <a:spcPct val="120000"/>
              </a:lnSpc>
              <a:spcBef>
                <a:spcPts val="325"/>
              </a:spcBef>
              <a:spcAft>
                <a:spcPts val="0"/>
              </a:spcAft>
              <a:buNone/>
            </a:pPr>
            <a:r>
              <a:t/>
            </a:r>
            <a:endParaRPr sz="1200">
              <a:solidFill>
                <a:schemeClr val="dk1"/>
              </a:solidFill>
              <a:latin typeface="Arial"/>
              <a:ea typeface="Arial"/>
              <a:cs typeface="Arial"/>
              <a:sym typeface="Arial"/>
            </a:endParaRPr>
          </a:p>
          <a:p>
            <a:pPr indent="0" lvl="0" marL="81915" marR="276860" rtl="0" algn="l">
              <a:lnSpc>
                <a:spcPct val="120000"/>
              </a:lnSpc>
              <a:spcBef>
                <a:spcPts val="325"/>
              </a:spcBef>
              <a:spcAft>
                <a:spcPts val="0"/>
              </a:spcAft>
              <a:buNone/>
            </a:pPr>
            <a:r>
              <a:rPr lang="en-GB" sz="1200">
                <a:solidFill>
                  <a:schemeClr val="dk1"/>
                </a:solidFill>
                <a:latin typeface="Arial"/>
                <a:ea typeface="Arial"/>
                <a:cs typeface="Arial"/>
                <a:sym typeface="Arial"/>
              </a:rPr>
              <a:t>Este diagrama mostra quando determinados modelos que você encontrará nas páginas seguintes são particularmente úteis.</a:t>
            </a:r>
            <a:endParaRPr/>
          </a:p>
          <a:p>
            <a:pPr indent="0" lvl="0" marL="81915" marR="276860" rtl="0" algn="l">
              <a:lnSpc>
                <a:spcPct val="120000"/>
              </a:lnSpc>
              <a:spcBef>
                <a:spcPts val="325"/>
              </a:spcBef>
              <a:spcAft>
                <a:spcPts val="0"/>
              </a:spcAft>
              <a:buNone/>
            </a:pPr>
            <a:r>
              <a:rPr lang="en-GB" sz="1200">
                <a:solidFill>
                  <a:schemeClr val="dk1"/>
                </a:solidFill>
                <a:latin typeface="Arial"/>
                <a:ea typeface="Arial"/>
                <a:cs typeface="Arial"/>
                <a:sym typeface="Arial"/>
              </a:rPr>
              <a:t>Algumas ferramentas são mais adequadas para o ensino para toda a classe e outras para o trabalho em grupo. Você também pode usar diferentes ferramentas, dependendo se deseja focar nos turnos de diálogo ou em práticas mais amplas, como a participação e as culturas de diálogo na sala de aula.</a:t>
            </a:r>
            <a:endParaRPr/>
          </a:p>
          <a:p>
            <a:pPr indent="0" lvl="0" marL="81915" marR="276860" rtl="0" algn="l">
              <a:lnSpc>
                <a:spcPct val="120000"/>
              </a:lnSpc>
              <a:spcBef>
                <a:spcPts val="325"/>
              </a:spcBef>
              <a:spcAft>
                <a:spcPts val="0"/>
              </a:spcAft>
              <a:buNone/>
            </a:pPr>
            <a:r>
              <a:rPr lang="en-GB" sz="1200">
                <a:solidFill>
                  <a:schemeClr val="dk1"/>
                </a:solidFill>
                <a:latin typeface="Arial"/>
                <a:ea typeface="Arial"/>
                <a:cs typeface="Arial"/>
                <a:sym typeface="Arial"/>
              </a:rPr>
              <a:t>Analisar esses modelos pode ajudá-lo a decidir como realizará sua investigação.</a:t>
            </a:r>
            <a:endParaRPr/>
          </a:p>
        </p:txBody>
      </p:sp>
      <p:sp>
        <p:nvSpPr>
          <p:cNvPr id="857" name="Google Shape;857;p56"/>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40</a:t>
            </a:r>
            <a:endParaRPr sz="1000">
              <a:solidFill>
                <a:schemeClr val="dk1"/>
              </a:solidFill>
              <a:latin typeface="Arial"/>
              <a:ea typeface="Arial"/>
              <a:cs typeface="Arial"/>
              <a:sym typeface="Arial"/>
            </a:endParaRPr>
          </a:p>
        </p:txBody>
      </p:sp>
      <p:grpSp>
        <p:nvGrpSpPr>
          <p:cNvPr id="858" name="Google Shape;858;p56"/>
          <p:cNvGrpSpPr/>
          <p:nvPr/>
        </p:nvGrpSpPr>
        <p:grpSpPr>
          <a:xfrm>
            <a:off x="3517900" y="637541"/>
            <a:ext cx="6721768" cy="5731547"/>
            <a:chOff x="855126" y="-16106"/>
            <a:chExt cx="7663774" cy="6534780"/>
          </a:xfrm>
        </p:grpSpPr>
        <p:cxnSp>
          <p:nvCxnSpPr>
            <p:cNvPr id="859" name="Google Shape;859;p56"/>
            <p:cNvCxnSpPr/>
            <p:nvPr/>
          </p:nvCxnSpPr>
          <p:spPr>
            <a:xfrm>
              <a:off x="4757856" y="883428"/>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60" name="Google Shape;860;p56"/>
            <p:cNvCxnSpPr/>
            <p:nvPr/>
          </p:nvCxnSpPr>
          <p:spPr>
            <a:xfrm rot="10800000">
              <a:off x="4757856" y="883540"/>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61" name="Google Shape;861;p56"/>
            <p:cNvCxnSpPr/>
            <p:nvPr/>
          </p:nvCxnSpPr>
          <p:spPr>
            <a:xfrm>
              <a:off x="2530481" y="3186431"/>
              <a:ext cx="4313199" cy="0"/>
            </a:xfrm>
            <a:prstGeom prst="straightConnector1">
              <a:avLst/>
            </a:prstGeom>
            <a:noFill/>
            <a:ln cap="flat" cmpd="sng" w="9525">
              <a:solidFill>
                <a:schemeClr val="dk2"/>
              </a:solidFill>
              <a:prstDash val="solid"/>
              <a:round/>
              <a:headEnd len="sm" w="sm" type="none"/>
              <a:tailEnd len="med" w="med" type="triangle"/>
            </a:ln>
          </p:spPr>
        </p:cxnSp>
        <p:cxnSp>
          <p:nvCxnSpPr>
            <p:cNvPr id="862" name="Google Shape;862;p56"/>
            <p:cNvCxnSpPr/>
            <p:nvPr/>
          </p:nvCxnSpPr>
          <p:spPr>
            <a:xfrm rot="10800000">
              <a:off x="2530617" y="3186430"/>
              <a:ext cx="4312927" cy="0"/>
            </a:xfrm>
            <a:prstGeom prst="straightConnector1">
              <a:avLst/>
            </a:prstGeom>
            <a:noFill/>
            <a:ln cap="flat" cmpd="sng" w="9525">
              <a:solidFill>
                <a:schemeClr val="dk2"/>
              </a:solidFill>
              <a:prstDash val="solid"/>
              <a:round/>
              <a:headEnd len="sm" w="sm" type="none"/>
              <a:tailEnd len="med" w="med" type="triangle"/>
            </a:ln>
          </p:spPr>
        </p:cxnSp>
        <p:grpSp>
          <p:nvGrpSpPr>
            <p:cNvPr id="863" name="Google Shape;863;p56"/>
            <p:cNvGrpSpPr/>
            <p:nvPr/>
          </p:nvGrpSpPr>
          <p:grpSpPr>
            <a:xfrm>
              <a:off x="2702833" y="1217215"/>
              <a:ext cx="1415130" cy="777798"/>
              <a:chOff x="2546235" y="3891458"/>
              <a:chExt cx="2239619" cy="1043691"/>
            </a:xfrm>
          </p:grpSpPr>
          <p:sp>
            <p:nvSpPr>
              <p:cNvPr id="864" name="Google Shape;864;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5" name="Google Shape;865;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lang="en-GB" sz="1055">
                    <a:solidFill>
                      <a:schemeClr val="dk1"/>
                    </a:solidFill>
                    <a:latin typeface="Calibri"/>
                    <a:ea typeface="Calibri"/>
                    <a:cs typeface="Calibri"/>
                    <a:sym typeface="Calibri"/>
                  </a:rPr>
                  <a:t>2F) PARTICIPAÇÃO DOS ALUNOS E REGRAS DE CONVERSA</a:t>
                </a:r>
                <a:endParaRPr/>
              </a:p>
            </p:txBody>
          </p:sp>
        </p:grpSp>
        <p:grpSp>
          <p:nvGrpSpPr>
            <p:cNvPr id="866" name="Google Shape;866;p56"/>
            <p:cNvGrpSpPr/>
            <p:nvPr/>
          </p:nvGrpSpPr>
          <p:grpSpPr>
            <a:xfrm>
              <a:off x="2702833" y="2147413"/>
              <a:ext cx="1415130" cy="777798"/>
              <a:chOff x="2546235" y="3891458"/>
              <a:chExt cx="2239619" cy="1043691"/>
            </a:xfrm>
          </p:grpSpPr>
          <p:sp>
            <p:nvSpPr>
              <p:cNvPr id="867" name="Google Shape;867;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lang="en-GB" sz="1055">
                    <a:solidFill>
                      <a:schemeClr val="dk1"/>
                    </a:solidFill>
                    <a:latin typeface="Calibri"/>
                    <a:ea typeface="Calibri"/>
                    <a:cs typeface="Calibri"/>
                    <a:sym typeface="Calibri"/>
                  </a:rPr>
                  <a:t>2H) QUESTIONÁRIO DE ENSINO DIALÓGICO</a:t>
                </a:r>
                <a:endParaRPr/>
              </a:p>
            </p:txBody>
          </p:sp>
        </p:grpSp>
        <p:grpSp>
          <p:nvGrpSpPr>
            <p:cNvPr id="869" name="Google Shape;869;p56"/>
            <p:cNvGrpSpPr/>
            <p:nvPr/>
          </p:nvGrpSpPr>
          <p:grpSpPr>
            <a:xfrm>
              <a:off x="2702833" y="3762442"/>
              <a:ext cx="1415130" cy="777798"/>
              <a:chOff x="2546235" y="3891458"/>
              <a:chExt cx="2239619" cy="1043691"/>
            </a:xfrm>
          </p:grpSpPr>
          <p:sp>
            <p:nvSpPr>
              <p:cNvPr id="870" name="Google Shape;870;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lang="en-GB" sz="1055">
                    <a:solidFill>
                      <a:schemeClr val="dk1"/>
                    </a:solidFill>
                    <a:latin typeface="Calibri"/>
                    <a:ea typeface="Calibri"/>
                    <a:cs typeface="Calibri"/>
                    <a:sym typeface="Calibri"/>
                  </a:rPr>
                  <a:t>2G) AUTO AVALIAÇÃO DOS ESTUDANTES</a:t>
                </a:r>
                <a:endParaRPr/>
              </a:p>
            </p:txBody>
          </p:sp>
        </p:grpSp>
        <p:grpSp>
          <p:nvGrpSpPr>
            <p:cNvPr id="872" name="Google Shape;872;p56"/>
            <p:cNvGrpSpPr/>
            <p:nvPr/>
          </p:nvGrpSpPr>
          <p:grpSpPr>
            <a:xfrm>
              <a:off x="4936255" y="3771650"/>
              <a:ext cx="1415130" cy="777798"/>
              <a:chOff x="2546235" y="3891458"/>
              <a:chExt cx="2239620" cy="1043691"/>
            </a:xfrm>
          </p:grpSpPr>
          <p:sp>
            <p:nvSpPr>
              <p:cNvPr id="873" name="Google Shape;873;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56"/>
              <p:cNvSpPr txBox="1"/>
              <p:nvPr/>
            </p:nvSpPr>
            <p:spPr>
              <a:xfrm>
                <a:off x="2597185" y="3959256"/>
                <a:ext cx="2188670" cy="941795"/>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lang="en-GB" sz="1000">
                    <a:solidFill>
                      <a:schemeClr val="dk1"/>
                    </a:solidFill>
                    <a:latin typeface="Calibri"/>
                    <a:ea typeface="Calibri"/>
                    <a:cs typeface="Calibri"/>
                    <a:sym typeface="Calibri"/>
                  </a:rPr>
                  <a:t>2B) CODIFICAÇÃO POR AMOSTRAGEM DE TEMPO PARA TRABALHO EM GRUPO</a:t>
                </a:r>
                <a:endParaRPr/>
              </a:p>
            </p:txBody>
          </p:sp>
        </p:grpSp>
        <p:grpSp>
          <p:nvGrpSpPr>
            <p:cNvPr id="875" name="Google Shape;875;p56"/>
            <p:cNvGrpSpPr/>
            <p:nvPr/>
          </p:nvGrpSpPr>
          <p:grpSpPr>
            <a:xfrm>
              <a:off x="6580902" y="3771650"/>
              <a:ext cx="1415130" cy="777798"/>
              <a:chOff x="2546235" y="3891458"/>
              <a:chExt cx="2239619" cy="1043691"/>
            </a:xfrm>
          </p:grpSpPr>
          <p:sp>
            <p:nvSpPr>
              <p:cNvPr id="876" name="Google Shape;876;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lang="en-GB" sz="1055">
                    <a:solidFill>
                      <a:schemeClr val="dk1"/>
                    </a:solidFill>
                    <a:latin typeface="Calibri"/>
                    <a:ea typeface="Calibri"/>
                    <a:cs typeface="Calibri"/>
                    <a:sym typeface="Calibri"/>
                  </a:rPr>
                  <a:t>2C) LISTA DE VERIFICAÇÃO PARA ESTUDANTES INDIVIDUAIS</a:t>
                </a:r>
                <a:endParaRPr/>
              </a:p>
            </p:txBody>
          </p:sp>
        </p:grpSp>
        <p:grpSp>
          <p:nvGrpSpPr>
            <p:cNvPr id="878" name="Google Shape;878;p56"/>
            <p:cNvGrpSpPr/>
            <p:nvPr/>
          </p:nvGrpSpPr>
          <p:grpSpPr>
            <a:xfrm>
              <a:off x="5766196" y="4705076"/>
              <a:ext cx="1415130" cy="777798"/>
              <a:chOff x="2546235" y="3891458"/>
              <a:chExt cx="2239619" cy="1043691"/>
            </a:xfrm>
          </p:grpSpPr>
          <p:sp>
            <p:nvSpPr>
              <p:cNvPr id="879" name="Google Shape;879;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lang="en-GB" sz="1055">
                    <a:solidFill>
                      <a:schemeClr val="dk1"/>
                    </a:solidFill>
                    <a:latin typeface="Calibri"/>
                    <a:ea typeface="Calibri"/>
                    <a:cs typeface="Calibri"/>
                    <a:sym typeface="Calibri"/>
                  </a:rPr>
                  <a:t>2D) AVALIAÇÃO DE QUALIDADE DO TRABALHO EM GRUPO</a:t>
                </a:r>
                <a:endParaRPr/>
              </a:p>
            </p:txBody>
          </p:sp>
        </p:grpSp>
        <p:grpSp>
          <p:nvGrpSpPr>
            <p:cNvPr id="881" name="Google Shape;881;p56"/>
            <p:cNvGrpSpPr/>
            <p:nvPr/>
          </p:nvGrpSpPr>
          <p:grpSpPr>
            <a:xfrm>
              <a:off x="5326592" y="1217215"/>
              <a:ext cx="1415130" cy="777798"/>
              <a:chOff x="2546235" y="3891458"/>
              <a:chExt cx="2239619" cy="1043691"/>
            </a:xfrm>
          </p:grpSpPr>
          <p:sp>
            <p:nvSpPr>
              <p:cNvPr id="882" name="Google Shape;882;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lang="en-GB" sz="1055">
                    <a:solidFill>
                      <a:schemeClr val="dk1"/>
                    </a:solidFill>
                    <a:latin typeface="Calibri"/>
                    <a:ea typeface="Calibri"/>
                    <a:cs typeface="Calibri"/>
                    <a:sym typeface="Calibri"/>
                  </a:rPr>
                  <a:t>2A) CODIFICAÇÃO DE TRANSCRIÇÃO DE ÁUDIO/VÍDEO</a:t>
                </a:r>
                <a:endParaRPr/>
              </a:p>
            </p:txBody>
          </p:sp>
        </p:grpSp>
        <p:grpSp>
          <p:nvGrpSpPr>
            <p:cNvPr id="884" name="Google Shape;884;p56"/>
            <p:cNvGrpSpPr/>
            <p:nvPr/>
          </p:nvGrpSpPr>
          <p:grpSpPr>
            <a:xfrm>
              <a:off x="5321837" y="2147413"/>
              <a:ext cx="1415130" cy="777798"/>
              <a:chOff x="2546235" y="3891458"/>
              <a:chExt cx="2239619" cy="1043691"/>
            </a:xfrm>
          </p:grpSpPr>
          <p:sp>
            <p:nvSpPr>
              <p:cNvPr id="885" name="Google Shape;885;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6" name="Google Shape;886;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lang="en-GB" sz="1055">
                    <a:solidFill>
                      <a:schemeClr val="dk1"/>
                    </a:solidFill>
                    <a:latin typeface="Calibri"/>
                    <a:ea typeface="Calibri"/>
                    <a:cs typeface="Calibri"/>
                    <a:sym typeface="Calibri"/>
                  </a:rPr>
                  <a:t>2E) VISÃO GERAL DA PARTICIPAÇÃO DE TODA A CLASSE</a:t>
                </a:r>
                <a:endParaRPr/>
              </a:p>
            </p:txBody>
          </p:sp>
        </p:grpSp>
        <p:sp>
          <p:nvSpPr>
            <p:cNvPr id="887" name="Google Shape;887;p56"/>
            <p:cNvSpPr/>
            <p:nvPr/>
          </p:nvSpPr>
          <p:spPr>
            <a:xfrm>
              <a:off x="855126" y="2754456"/>
              <a:ext cx="1643163" cy="861566"/>
            </a:xfrm>
            <a:prstGeom prst="ellipse">
              <a:avLst/>
            </a:prstGeom>
            <a:solidFill>
              <a:schemeClr val="accent2"/>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en-GB" sz="1140">
                  <a:solidFill>
                    <a:schemeClr val="lt1"/>
                  </a:solidFill>
                  <a:latin typeface="Calibri"/>
                  <a:ea typeface="Calibri"/>
                  <a:cs typeface="Calibri"/>
                  <a:sym typeface="Calibri"/>
                </a:rPr>
                <a:t>PRÁTICAS DIALÓGICAS MAIS AMPLAS</a:t>
              </a:r>
              <a:endParaRPr/>
            </a:p>
          </p:txBody>
        </p:sp>
        <p:sp>
          <p:nvSpPr>
            <p:cNvPr id="888" name="Google Shape;888;p56"/>
            <p:cNvSpPr/>
            <p:nvPr/>
          </p:nvSpPr>
          <p:spPr>
            <a:xfrm>
              <a:off x="6875737" y="2754456"/>
              <a:ext cx="1643163" cy="861566"/>
            </a:xfrm>
            <a:prstGeom prst="ellipse">
              <a:avLst/>
            </a:prstGeom>
            <a:solidFill>
              <a:schemeClr val="accent4"/>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en-GB" sz="1140">
                  <a:solidFill>
                    <a:schemeClr val="lt1"/>
                  </a:solidFill>
                  <a:latin typeface="Calibri"/>
                  <a:ea typeface="Calibri"/>
                  <a:cs typeface="Calibri"/>
                  <a:sym typeface="Calibri"/>
                </a:rPr>
                <a:t>DIÁLOGO TURNO A TURNO</a:t>
              </a:r>
              <a:endParaRPr/>
            </a:p>
          </p:txBody>
        </p:sp>
        <p:sp>
          <p:nvSpPr>
            <p:cNvPr id="889" name="Google Shape;889;p56"/>
            <p:cNvSpPr/>
            <p:nvPr/>
          </p:nvSpPr>
          <p:spPr>
            <a:xfrm>
              <a:off x="3933429" y="-16106"/>
              <a:ext cx="1643163" cy="861566"/>
            </a:xfrm>
            <a:prstGeom prst="ellipse">
              <a:avLst/>
            </a:prstGeom>
            <a:solidFill>
              <a:schemeClr val="accent6"/>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en-GB" sz="1140">
                  <a:solidFill>
                    <a:schemeClr val="lt1"/>
                  </a:solidFill>
                  <a:latin typeface="Calibri"/>
                  <a:ea typeface="Calibri"/>
                  <a:cs typeface="Calibri"/>
                  <a:sym typeface="Calibri"/>
                </a:rPr>
                <a:t>ENSINO PARA TODA A CLASSE</a:t>
              </a:r>
              <a:endParaRPr/>
            </a:p>
          </p:txBody>
        </p:sp>
        <p:sp>
          <p:nvSpPr>
            <p:cNvPr id="890" name="Google Shape;890;p56"/>
            <p:cNvSpPr/>
            <p:nvPr/>
          </p:nvSpPr>
          <p:spPr>
            <a:xfrm>
              <a:off x="3933430" y="5657108"/>
              <a:ext cx="1643163" cy="86156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en-GB" sz="1055">
                  <a:solidFill>
                    <a:schemeClr val="lt1"/>
                  </a:solidFill>
                  <a:latin typeface="Calibri"/>
                  <a:ea typeface="Calibri"/>
                  <a:cs typeface="Calibri"/>
                  <a:sym typeface="Calibri"/>
                </a:rPr>
                <a:t>TRABALHO EM GRUPO</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5" name="Shape 895"/>
        <p:cNvGrpSpPr/>
        <p:nvPr/>
      </p:nvGrpSpPr>
      <p:grpSpPr>
        <a:xfrm>
          <a:off x="0" y="0"/>
          <a:ext cx="0" cy="0"/>
          <a:chOff x="0" y="0"/>
          <a:chExt cx="0" cy="0"/>
        </a:xfrm>
      </p:grpSpPr>
      <p:graphicFrame>
        <p:nvGraphicFramePr>
          <p:cNvPr id="896" name="Google Shape;896;p57"/>
          <p:cNvGraphicFramePr/>
          <p:nvPr/>
        </p:nvGraphicFramePr>
        <p:xfrm>
          <a:off x="5068704" y="1597032"/>
          <a:ext cx="3000000" cy="3000000"/>
        </p:xfrm>
        <a:graphic>
          <a:graphicData uri="http://schemas.openxmlformats.org/drawingml/2006/table">
            <a:tbl>
              <a:tblPr bandRow="1" firstRow="1">
                <a:noFill/>
                <a:tableStyleId>{0919AA0F-70C5-4B34-8BEA-8F2486CE7996}</a:tableStyleId>
              </a:tblPr>
              <a:tblGrid>
                <a:gridCol w="659000"/>
                <a:gridCol w="990600"/>
                <a:gridCol w="2667000"/>
                <a:gridCol w="990600"/>
              </a:tblGrid>
              <a:tr h="55472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83820" marR="0" rtl="0" algn="l">
                        <a:lnSpc>
                          <a:spcPct val="100000"/>
                        </a:lnSpc>
                        <a:spcBef>
                          <a:spcPts val="0"/>
                        </a:spcBef>
                        <a:spcAft>
                          <a:spcPts val="0"/>
                        </a:spcAft>
                        <a:buNone/>
                      </a:pPr>
                      <a:r>
                        <a:rPr b="1" lang="en-GB" sz="1200">
                          <a:latin typeface="Arial"/>
                          <a:ea typeface="Arial"/>
                          <a:cs typeface="Arial"/>
                          <a:sym typeface="Arial"/>
                        </a:rPr>
                        <a:t>Número da Linha.</a:t>
                      </a:r>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13385" marR="0" rtl="0" algn="l">
                        <a:lnSpc>
                          <a:spcPct val="100000"/>
                        </a:lnSpc>
                        <a:spcBef>
                          <a:spcPts val="0"/>
                        </a:spcBef>
                        <a:spcAft>
                          <a:spcPts val="0"/>
                        </a:spcAft>
                        <a:buNone/>
                      </a:pPr>
                      <a:r>
                        <a:t/>
                      </a:r>
                      <a:endParaRPr b="0" sz="1200">
                        <a:latin typeface="Times New Roman"/>
                        <a:ea typeface="Times New Roman"/>
                        <a:cs typeface="Times New Roman"/>
                        <a:sym typeface="Times New Roman"/>
                      </a:endParaRPr>
                    </a:p>
                    <a:p>
                      <a:pPr indent="-41275" lvl="0" marL="273050" marR="0" rtl="0" algn="l">
                        <a:lnSpc>
                          <a:spcPct val="100000"/>
                        </a:lnSpc>
                        <a:spcBef>
                          <a:spcPts val="0"/>
                        </a:spcBef>
                        <a:spcAft>
                          <a:spcPts val="0"/>
                        </a:spcAft>
                        <a:buNone/>
                      </a:pPr>
                      <a:r>
                        <a:rPr b="1" lang="en-GB" sz="1200">
                          <a:latin typeface="Arial"/>
                          <a:ea typeface="Arial"/>
                          <a:cs typeface="Arial"/>
                          <a:sym typeface="Arial"/>
                        </a:rPr>
                        <a:t>Orador</a:t>
                      </a:r>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GB" sz="1200">
                          <a:latin typeface="Arial"/>
                          <a:ea typeface="Arial"/>
                          <a:cs typeface="Arial"/>
                          <a:sym typeface="Arial"/>
                        </a:rPr>
                        <a:t>Turno</a:t>
                      </a:r>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7330" marR="0" rtl="0" algn="l">
                        <a:lnSpc>
                          <a:spcPct val="100000"/>
                        </a:lnSpc>
                        <a:spcBef>
                          <a:spcPts val="0"/>
                        </a:spcBef>
                        <a:spcAft>
                          <a:spcPts val="0"/>
                        </a:spcAft>
                        <a:buNone/>
                      </a:pPr>
                      <a:r>
                        <a:t/>
                      </a:r>
                      <a:endParaRPr b="0" sz="1200">
                        <a:latin typeface="Times New Roman"/>
                        <a:ea typeface="Times New Roman"/>
                        <a:cs typeface="Times New Roman"/>
                        <a:sym typeface="Times New Roman"/>
                      </a:endParaRPr>
                    </a:p>
                    <a:p>
                      <a:pPr indent="0" lvl="0" marL="227330" marR="0" rtl="0" algn="l">
                        <a:lnSpc>
                          <a:spcPct val="100000"/>
                        </a:lnSpc>
                        <a:spcBef>
                          <a:spcPts val="0"/>
                        </a:spcBef>
                        <a:spcAft>
                          <a:spcPts val="0"/>
                        </a:spcAft>
                        <a:buNone/>
                      </a:pPr>
                      <a:r>
                        <a:rPr b="1" lang="en-GB" sz="1200">
                          <a:latin typeface="Arial"/>
                          <a:ea typeface="Arial"/>
                          <a:cs typeface="Arial"/>
                          <a:sym typeface="Arial"/>
                        </a:rPr>
                        <a:t>Código(s)</a:t>
                      </a:r>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97" name="Google Shape;897;p57"/>
          <p:cNvSpPr txBox="1"/>
          <p:nvPr/>
        </p:nvSpPr>
        <p:spPr>
          <a:xfrm>
            <a:off x="356869" y="637541"/>
            <a:ext cx="4473575" cy="541673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lnSpc>
                <a:spcPct val="100000"/>
              </a:lnSpc>
              <a:spcBef>
                <a:spcPts val="0"/>
              </a:spcBef>
              <a:spcAft>
                <a:spcPts val="0"/>
              </a:spcAft>
              <a:buNone/>
            </a:pPr>
            <a:r>
              <a:rPr b="1" lang="en-GB" sz="1400">
                <a:solidFill>
                  <a:schemeClr val="dk1"/>
                </a:solidFill>
                <a:latin typeface="Arial"/>
                <a:ea typeface="Arial"/>
                <a:cs typeface="Arial"/>
                <a:sym typeface="Arial"/>
              </a:rPr>
              <a:t>2A: Modelo para codificar uma transcrição de áudio/vídeo</a:t>
            </a:r>
            <a:endParaRPr b="1" sz="1400">
              <a:solidFill>
                <a:schemeClr val="dk1"/>
              </a:solidFill>
              <a:latin typeface="Arial"/>
              <a:ea typeface="Arial"/>
              <a:cs typeface="Arial"/>
              <a:sym typeface="Arial"/>
            </a:endParaRPr>
          </a:p>
          <a:p>
            <a:pPr indent="0" lvl="0" marL="81280" marR="0" rtl="0" algn="l">
              <a:lnSpc>
                <a:spcPct val="100000"/>
              </a:lnSpc>
              <a:spcBef>
                <a:spcPts val="605"/>
              </a:spcBef>
              <a:spcAft>
                <a:spcPts val="0"/>
              </a:spcAft>
              <a:buNone/>
            </a:pPr>
            <a:r>
              <a:rPr lang="en-GB" sz="1200">
                <a:solidFill>
                  <a:schemeClr val="dk1"/>
                </a:solidFill>
                <a:latin typeface="Arial"/>
                <a:ea typeface="Arial"/>
                <a:cs typeface="Arial"/>
                <a:sym typeface="Arial"/>
              </a:rPr>
              <a:t>Você pode usar este modelo para aplicar códigos T-SEDA às falas individuais dos participantes.</a:t>
            </a:r>
            <a:endParaRPr b="1" sz="1200">
              <a:solidFill>
                <a:schemeClr val="dk1"/>
              </a:solidFill>
              <a:latin typeface="Arial"/>
              <a:ea typeface="Arial"/>
              <a:cs typeface="Arial"/>
              <a:sym typeface="Arial"/>
            </a:endParaRPr>
          </a:p>
          <a:p>
            <a:pPr indent="0" lvl="0" marL="81280" marR="0" rtl="0" algn="l">
              <a:lnSpc>
                <a:spcPct val="100000"/>
              </a:lnSpc>
              <a:spcBef>
                <a:spcPts val="605"/>
              </a:spcBef>
              <a:spcAft>
                <a:spcPts val="0"/>
              </a:spcAft>
              <a:buNone/>
            </a:pPr>
            <a:r>
              <a:rPr b="1" lang="en-GB" sz="1200">
                <a:solidFill>
                  <a:schemeClr val="dk1"/>
                </a:solidFill>
                <a:latin typeface="Arial"/>
                <a:ea typeface="Arial"/>
                <a:cs typeface="Arial"/>
                <a:sym typeface="Arial"/>
              </a:rPr>
              <a:t>Notas de orientação:</a:t>
            </a:r>
            <a:endParaRPr/>
          </a:p>
          <a:p>
            <a:pPr indent="-285750" lvl="0" marL="36703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Crie sua transcrição em uma tabela como esta, adicionando quantas linhas forem necessárias.</a:t>
            </a:r>
            <a:endParaRPr/>
          </a:p>
          <a:p>
            <a:pPr indent="-285750" lvl="0" marL="36703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Numerar os termos torna-os facilmente identificáveis.</a:t>
            </a:r>
            <a:endParaRPr/>
          </a:p>
          <a:p>
            <a:pPr indent="-285750" lvl="0" marL="36703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Você pode escolher um ou dois códigos para buscar, ou usar várias categorias, dependendo do foco de sua investigação.</a:t>
            </a:r>
            <a:endParaRPr/>
          </a:p>
          <a:p>
            <a:pPr indent="-285750" lvl="0" marL="36703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Algumas falas podem ficar sem codificação porque nenhuma das categorias se aplica.</a:t>
            </a:r>
            <a:endParaRPr/>
          </a:p>
          <a:p>
            <a:pPr indent="-285750" lvl="0" marL="36703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Alternativamente, as falas de alguns participantes podem ter mais de um código aplicado.</a:t>
            </a:r>
            <a:endParaRPr/>
          </a:p>
          <a:p>
            <a:pPr indent="-285750" lvl="0" marL="36703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Você também pode adicionar uma categoria de comentários a cada linha para registrar seus pensamentos sobre como o diálogo está se desenrolando.</a:t>
            </a:r>
            <a:endParaRPr/>
          </a:p>
          <a:p>
            <a:pPr indent="0" lvl="0" marL="0" marR="0" rtl="0" algn="l">
              <a:lnSpc>
                <a:spcPct val="100000"/>
              </a:lnSpc>
              <a:spcBef>
                <a:spcPts val="15"/>
              </a:spcBef>
              <a:spcAft>
                <a:spcPts val="0"/>
              </a:spcAft>
              <a:buNone/>
            </a:pPr>
            <a:r>
              <a:t/>
            </a:r>
            <a:endParaRPr sz="1150">
              <a:solidFill>
                <a:schemeClr val="dk1"/>
              </a:solidFill>
              <a:latin typeface="Times New Roman"/>
              <a:ea typeface="Times New Roman"/>
              <a:cs typeface="Times New Roman"/>
              <a:sym typeface="Times New Roman"/>
            </a:endParaRPr>
          </a:p>
          <a:p>
            <a:pPr indent="276225" lvl="0" marL="79375" marR="177800" rtl="0" algn="l">
              <a:lnSpc>
                <a:spcPct val="102000"/>
              </a:lnSpc>
              <a:spcBef>
                <a:spcPts val="5"/>
              </a:spcBef>
              <a:spcAft>
                <a:spcPts val="0"/>
              </a:spcAft>
              <a:buNone/>
            </a:pPr>
            <a:r>
              <a:rPr b="1" lang="en-GB" sz="1200">
                <a:solidFill>
                  <a:schemeClr val="dk1"/>
                </a:solidFill>
                <a:latin typeface="Arial"/>
                <a:ea typeface="Arial"/>
                <a:cs typeface="Arial"/>
                <a:sym typeface="Arial"/>
              </a:rPr>
              <a:t>Um modelo de codificação de transcrição para download </a:t>
            </a:r>
            <a:r>
              <a:rPr lang="en-GB" sz="1200">
                <a:solidFill>
                  <a:schemeClr val="dk1"/>
                </a:solidFill>
                <a:latin typeface="Arial"/>
                <a:ea typeface="Arial"/>
                <a:cs typeface="Arial"/>
                <a:sym typeface="Arial"/>
              </a:rPr>
              <a:t>está disponível em nosso </a:t>
            </a:r>
            <a:r>
              <a:rPr lang="en-GB" sz="1200" u="sng">
                <a:solidFill>
                  <a:schemeClr val="hlink"/>
                </a:solidFill>
                <a:latin typeface="Arial"/>
                <a:ea typeface="Arial"/>
                <a:cs typeface="Arial"/>
                <a:sym typeface="Arial"/>
                <a:hlinkClick r:id="rId3"/>
              </a:rPr>
              <a:t>site</a:t>
            </a:r>
            <a:r>
              <a:rPr lang="en-GB" sz="1200">
                <a:solidFill>
                  <a:schemeClr val="dk1"/>
                </a:solidFill>
                <a:latin typeface="Arial"/>
                <a:ea typeface="Arial"/>
                <a:cs typeface="Arial"/>
                <a:sym typeface="Arial"/>
              </a:rPr>
              <a:t>, e </a:t>
            </a:r>
            <a:r>
              <a:rPr b="1" lang="en-GB" sz="1200">
                <a:solidFill>
                  <a:schemeClr val="dk1"/>
                </a:solidFill>
                <a:latin typeface="Arial"/>
                <a:ea typeface="Arial"/>
                <a:cs typeface="Arial"/>
                <a:sym typeface="Arial"/>
              </a:rPr>
              <a:t>orientações sobre transcrição</a:t>
            </a:r>
            <a:r>
              <a:rPr lang="en-GB" sz="1200">
                <a:solidFill>
                  <a:schemeClr val="dk1"/>
                </a:solidFill>
                <a:latin typeface="Arial"/>
                <a:ea typeface="Arial"/>
                <a:cs typeface="Arial"/>
                <a:sym typeface="Arial"/>
              </a:rPr>
              <a:t> estão nos Recursos Adicionais.</a:t>
            </a:r>
            <a:endParaRPr/>
          </a:p>
          <a:p>
            <a:pPr indent="378460" lvl="0" marL="80645" marR="177800" rtl="0" algn="l">
              <a:lnSpc>
                <a:spcPct val="102000"/>
              </a:lnSpc>
              <a:spcBef>
                <a:spcPts val="5"/>
              </a:spcBef>
              <a:spcAft>
                <a:spcPts val="0"/>
              </a:spcAft>
              <a:buNone/>
            </a:pPr>
            <a:r>
              <a:t/>
            </a:r>
            <a:endParaRPr sz="1200">
              <a:solidFill>
                <a:schemeClr val="dk1"/>
              </a:solidFill>
              <a:latin typeface="Calibri"/>
              <a:ea typeface="Calibri"/>
              <a:cs typeface="Calibri"/>
              <a:sym typeface="Calibri"/>
            </a:endParaRPr>
          </a:p>
          <a:p>
            <a:pPr indent="0" lvl="0" marL="95250" marR="177800" rtl="0" algn="l">
              <a:lnSpc>
                <a:spcPct val="102000"/>
              </a:lnSpc>
              <a:spcBef>
                <a:spcPts val="0"/>
              </a:spcBef>
              <a:spcAft>
                <a:spcPts val="0"/>
              </a:spcAft>
              <a:buNone/>
            </a:pPr>
            <a:r>
              <a:rPr lang="en-GB" sz="1200">
                <a:solidFill>
                  <a:schemeClr val="dk1"/>
                </a:solidFill>
                <a:latin typeface="Arial"/>
                <a:ea typeface="Arial"/>
                <a:cs typeface="Arial"/>
                <a:sym typeface="Arial"/>
              </a:rPr>
              <a:t>Na próxima página, você pode ver um exemplo de um modelo preenchido.</a:t>
            </a:r>
            <a:endParaRPr/>
          </a:p>
        </p:txBody>
      </p:sp>
      <p:sp>
        <p:nvSpPr>
          <p:cNvPr id="898" name="Google Shape;898;p57"/>
          <p:cNvSpPr/>
          <p:nvPr/>
        </p:nvSpPr>
        <p:spPr>
          <a:xfrm>
            <a:off x="393700" y="4772025"/>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57"/>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41</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04" name="Shape 904"/>
        <p:cNvGrpSpPr/>
        <p:nvPr/>
      </p:nvGrpSpPr>
      <p:grpSpPr>
        <a:xfrm>
          <a:off x="0" y="0"/>
          <a:ext cx="0" cy="0"/>
          <a:chOff x="0" y="0"/>
          <a:chExt cx="0" cy="0"/>
        </a:xfrm>
      </p:grpSpPr>
      <p:sp>
        <p:nvSpPr>
          <p:cNvPr id="905" name="Google Shape;905;p58"/>
          <p:cNvSpPr txBox="1"/>
          <p:nvPr/>
        </p:nvSpPr>
        <p:spPr>
          <a:xfrm>
            <a:off x="629284" y="809624"/>
            <a:ext cx="3193416" cy="279463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185" marR="572770" rtl="0" algn="l">
              <a:lnSpc>
                <a:spcPct val="121000"/>
              </a:lnSpc>
              <a:spcBef>
                <a:spcPts val="0"/>
              </a:spcBef>
              <a:spcAft>
                <a:spcPts val="0"/>
              </a:spcAft>
              <a:buNone/>
            </a:pPr>
            <a:r>
              <a:rPr b="1" lang="en-GB" sz="1200">
                <a:solidFill>
                  <a:schemeClr val="dk1"/>
                </a:solidFill>
                <a:latin typeface="Arimo"/>
                <a:ea typeface="Arimo"/>
                <a:cs typeface="Arimo"/>
                <a:sym typeface="Arimo"/>
              </a:rPr>
              <a:t>Aqui está um exemplo de uma seção de transcrição completa da investigação da Lucy em uma escola primária.</a:t>
            </a:r>
            <a:endParaRPr/>
          </a:p>
          <a:p>
            <a:pPr indent="0" lvl="0" marL="83185" marR="572770" rtl="0" algn="l">
              <a:lnSpc>
                <a:spcPct val="121000"/>
              </a:lnSpc>
              <a:spcBef>
                <a:spcPts val="305"/>
              </a:spcBef>
              <a:spcAft>
                <a:spcPts val="0"/>
              </a:spcAft>
              <a:buNone/>
            </a:pPr>
            <a:r>
              <a:rPr lang="en-GB" sz="1200">
                <a:solidFill>
                  <a:schemeClr val="dk1"/>
                </a:solidFill>
                <a:latin typeface="Arimo"/>
                <a:ea typeface="Arimo"/>
                <a:cs typeface="Arimo"/>
                <a:sym typeface="Arimo"/>
              </a:rPr>
              <a:t>Como você pode ver, ela decidiu focar em três códigos: Desenvolver ideas (DI), Desafiar (D) e Convidar para Construir (CC).</a:t>
            </a:r>
            <a:endParaRPr/>
          </a:p>
          <a:p>
            <a:pPr indent="0" lvl="0" marL="83185" marR="572770" rtl="0" algn="l">
              <a:lnSpc>
                <a:spcPct val="121000"/>
              </a:lnSpc>
              <a:spcBef>
                <a:spcPts val="305"/>
              </a:spcBef>
              <a:spcAft>
                <a:spcPts val="0"/>
              </a:spcAft>
              <a:buNone/>
            </a:pPr>
            <a:r>
              <a:rPr lang="en-GB" sz="1200">
                <a:solidFill>
                  <a:schemeClr val="dk1"/>
                </a:solidFill>
                <a:latin typeface="Arimo"/>
                <a:ea typeface="Arimo"/>
                <a:cs typeface="Arimo"/>
                <a:sym typeface="Arimo"/>
              </a:rPr>
              <a:t>Ela também adicionou uma seção de comentários para registrar quaisquer pontos importantes durante o diálogo.</a:t>
            </a:r>
            <a:endParaRPr/>
          </a:p>
        </p:txBody>
      </p:sp>
      <p:sp>
        <p:nvSpPr>
          <p:cNvPr id="906" name="Google Shape;906;p58"/>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42</a:t>
            </a:r>
            <a:endParaRPr/>
          </a:p>
        </p:txBody>
      </p:sp>
      <p:graphicFrame>
        <p:nvGraphicFramePr>
          <p:cNvPr id="907" name="Google Shape;907;p58"/>
          <p:cNvGraphicFramePr/>
          <p:nvPr/>
        </p:nvGraphicFramePr>
        <p:xfrm>
          <a:off x="4508500" y="200025"/>
          <a:ext cx="3000000" cy="3000000"/>
        </p:xfrm>
        <a:graphic>
          <a:graphicData uri="http://schemas.openxmlformats.org/drawingml/2006/table">
            <a:tbl>
              <a:tblPr bandCol="1" bandRow="1" firstCol="1" firstRow="1" lastCol="1" lastRow="1">
                <a:noFill/>
                <a:tableStyleId>{B1C7E573-2C01-43C0-A887-07E267D7D27A}</a:tableStyleId>
              </a:tblPr>
              <a:tblGrid>
                <a:gridCol w="385100"/>
                <a:gridCol w="674825"/>
                <a:gridCol w="2277100"/>
                <a:gridCol w="355375"/>
                <a:gridCol w="399950"/>
                <a:gridCol w="370225"/>
                <a:gridCol w="1328625"/>
              </a:tblGrid>
              <a:tr h="258200">
                <a:tc>
                  <a:txBody>
                    <a:bodyPr/>
                    <a:lstStyle/>
                    <a:p>
                      <a:pPr indent="0" lvl="0" marL="65405" marR="0" rtl="0" algn="ctr">
                        <a:spcBef>
                          <a:spcPts val="0"/>
                        </a:spcBef>
                        <a:spcAft>
                          <a:spcPts val="0"/>
                        </a:spcAft>
                        <a:buNone/>
                      </a:pPr>
                      <a:r>
                        <a:rPr b="1" lang="en-GB" sz="1000"/>
                        <a:t>Número do Turno</a:t>
                      </a:r>
                      <a:endParaRPr/>
                    </a:p>
                  </a:txBody>
                  <a:tcPr marT="0" marB="0" marR="0" marL="0"/>
                </a:tc>
                <a:tc>
                  <a:txBody>
                    <a:bodyPr/>
                    <a:lstStyle/>
                    <a:p>
                      <a:pPr indent="0" lvl="0" marL="65405" marR="0" rtl="0" algn="ctr">
                        <a:spcBef>
                          <a:spcPts val="0"/>
                        </a:spcBef>
                        <a:spcAft>
                          <a:spcPts val="0"/>
                        </a:spcAft>
                        <a:buNone/>
                      </a:pPr>
                      <a:r>
                        <a:rPr b="1" lang="en-GB" sz="1000"/>
                        <a:t>Orador </a:t>
                      </a:r>
                      <a:endParaRPr/>
                    </a:p>
                  </a:txBody>
                  <a:tcPr marT="0" marB="0" marR="0" marL="0"/>
                </a:tc>
                <a:tc>
                  <a:txBody>
                    <a:bodyPr/>
                    <a:lstStyle/>
                    <a:p>
                      <a:pPr indent="0" lvl="0" marL="65405" marR="0" rtl="0" algn="ctr">
                        <a:spcBef>
                          <a:spcPts val="0"/>
                        </a:spcBef>
                        <a:spcAft>
                          <a:spcPts val="0"/>
                        </a:spcAft>
                        <a:buNone/>
                      </a:pPr>
                      <a:r>
                        <a:rPr b="1" lang="en-GB" sz="1000"/>
                        <a:t>Diálogo Transcrito</a:t>
                      </a:r>
                      <a:endParaRPr/>
                    </a:p>
                  </a:txBody>
                  <a:tcPr marT="0" marB="0" marR="0" marL="0"/>
                </a:tc>
                <a:tc>
                  <a:txBody>
                    <a:bodyPr/>
                    <a:lstStyle/>
                    <a:p>
                      <a:pPr indent="0" lvl="0" marL="65405" marR="0" rtl="0" algn="ctr">
                        <a:spcBef>
                          <a:spcPts val="0"/>
                        </a:spcBef>
                        <a:spcAft>
                          <a:spcPts val="0"/>
                        </a:spcAft>
                        <a:buNone/>
                      </a:pPr>
                      <a:r>
                        <a:rPr b="1" lang="en-GB" sz="1000">
                          <a:latin typeface="Arial"/>
                          <a:ea typeface="Arial"/>
                          <a:cs typeface="Arial"/>
                          <a:sym typeface="Arial"/>
                        </a:rPr>
                        <a:t>DI</a:t>
                      </a:r>
                      <a:endParaRPr/>
                    </a:p>
                  </a:txBody>
                  <a:tcPr marT="0" marB="0" marR="0" marL="0"/>
                </a:tc>
                <a:tc>
                  <a:txBody>
                    <a:bodyPr/>
                    <a:lstStyle/>
                    <a:p>
                      <a:pPr indent="0" lvl="0" marL="65405" marR="0" rtl="0" algn="ctr">
                        <a:spcBef>
                          <a:spcPts val="0"/>
                        </a:spcBef>
                        <a:spcAft>
                          <a:spcPts val="0"/>
                        </a:spcAft>
                        <a:buNone/>
                      </a:pPr>
                      <a:r>
                        <a:rPr b="1" lang="en-GB" sz="1000">
                          <a:latin typeface="Arial"/>
                          <a:ea typeface="Arial"/>
                          <a:cs typeface="Arial"/>
                          <a:sym typeface="Arial"/>
                        </a:rPr>
                        <a:t>D</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en-GB" sz="1000">
                          <a:latin typeface="Arial"/>
                          <a:ea typeface="Arial"/>
                          <a:cs typeface="Arial"/>
                          <a:sym typeface="Arial"/>
                        </a:rPr>
                        <a:t>CC</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en-GB" sz="1000"/>
                        <a:t>Comentários</a:t>
                      </a:r>
                      <a:endParaRPr/>
                    </a:p>
                  </a:txBody>
                  <a:tcPr marT="0" marB="0" marR="0" marL="0"/>
                </a:tc>
              </a:tr>
              <a:tr h="254625">
                <a:tc>
                  <a:txBody>
                    <a:bodyPr/>
                    <a:lstStyle/>
                    <a:p>
                      <a:pPr indent="0" lvl="0" marL="65405" marR="0" rtl="0" algn="l">
                        <a:spcBef>
                          <a:spcPts val="0"/>
                        </a:spcBef>
                        <a:spcAft>
                          <a:spcPts val="0"/>
                        </a:spcAft>
                        <a:buNone/>
                      </a:pPr>
                      <a:r>
                        <a:rPr lang="en-GB" sz="1000"/>
                        <a:t>1</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Professor</a:t>
                      </a:r>
                      <a:endParaRPr/>
                    </a:p>
                  </a:txBody>
                  <a:tcPr marT="0" marB="0" marR="0" marL="0"/>
                </a:tc>
                <a:tc>
                  <a:txBody>
                    <a:bodyPr/>
                    <a:lstStyle/>
                    <a:p>
                      <a:pPr indent="0" lvl="0" marL="65405" marR="189230" rtl="0" algn="l">
                        <a:lnSpc>
                          <a:spcPct val="105000"/>
                        </a:lnSpc>
                        <a:spcBef>
                          <a:spcPts val="0"/>
                        </a:spcBef>
                        <a:spcAft>
                          <a:spcPts val="0"/>
                        </a:spcAft>
                        <a:buNone/>
                      </a:pPr>
                      <a:r>
                        <a:rPr lang="en-GB" sz="1000"/>
                        <a:t>Está bem manter animais em um zoológico? Falem com seus parceiros.</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en-GB" sz="1000"/>
                        <a:t>2</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Criança 14</a:t>
                      </a:r>
                      <a:endParaRPr/>
                    </a:p>
                  </a:txBody>
                  <a:tcPr marT="0" marB="0" marR="0" marL="0"/>
                </a:tc>
                <a:tc>
                  <a:txBody>
                    <a:bodyPr/>
                    <a:lstStyle/>
                    <a:p>
                      <a:pPr indent="0" lvl="0" marL="65405" marR="0" rtl="0" algn="l">
                        <a:spcBef>
                          <a:spcPts val="0"/>
                        </a:spcBef>
                        <a:spcAft>
                          <a:spcPts val="0"/>
                        </a:spcAft>
                        <a:buNone/>
                      </a:pPr>
                      <a:r>
                        <a:rPr lang="en-GB" sz="1000"/>
                        <a:t>Eu vou dizer não, no meio.</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en-GB" sz="1000"/>
                        <a:t>3</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Criança 29</a:t>
                      </a:r>
                      <a:endParaRPr/>
                    </a:p>
                  </a:txBody>
                  <a:tcPr marT="0" marB="0" marR="0" marL="0"/>
                </a:tc>
                <a:tc>
                  <a:txBody>
                    <a:bodyPr/>
                    <a:lstStyle/>
                    <a:p>
                      <a:pPr indent="0" lvl="0" marL="65405" marR="0" rtl="0" algn="l">
                        <a:spcBef>
                          <a:spcPts val="0"/>
                        </a:spcBef>
                        <a:spcAft>
                          <a:spcPts val="0"/>
                        </a:spcAft>
                        <a:buNone/>
                      </a:pPr>
                      <a:r>
                        <a:rPr lang="en-GB" sz="1000"/>
                        <a:t>No meio.</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en-GB" sz="1000"/>
                        <a:t>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Criança 14</a:t>
                      </a:r>
                      <a:endParaRPr/>
                    </a:p>
                  </a:txBody>
                  <a:tcPr marT="0" marB="0" marR="0" marL="0"/>
                </a:tc>
                <a:tc>
                  <a:txBody>
                    <a:bodyPr/>
                    <a:lstStyle/>
                    <a:p>
                      <a:pPr indent="0" lvl="0" marL="65405" marR="0" rtl="0" algn="l">
                        <a:spcBef>
                          <a:spcPts val="0"/>
                        </a:spcBef>
                        <a:spcAft>
                          <a:spcPts val="0"/>
                        </a:spcAft>
                        <a:buNone/>
                      </a:pPr>
                      <a:r>
                        <a:rPr lang="en-GB" sz="1000"/>
                        <a:t>No meio.</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en-GB" sz="1000"/>
                        <a:t>5</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Professor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Me digam por quê.</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latin typeface="Arial"/>
                          <a:ea typeface="Arial"/>
                          <a:cs typeface="Arial"/>
                          <a:sym typeface="Arial"/>
                        </a:rPr>
                        <a:t>CC</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478150">
                <a:tc>
                  <a:txBody>
                    <a:bodyPr/>
                    <a:lstStyle/>
                    <a:p>
                      <a:pPr indent="0" lvl="0" marL="65405" marR="0" rtl="0" algn="l">
                        <a:spcBef>
                          <a:spcPts val="0"/>
                        </a:spcBef>
                        <a:spcAft>
                          <a:spcPts val="0"/>
                        </a:spcAft>
                        <a:buNone/>
                      </a:pPr>
                      <a:r>
                        <a:rPr lang="en-GB" sz="1000"/>
                        <a:t>6</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Criança 14</a:t>
                      </a:r>
                      <a:endParaRPr/>
                    </a:p>
                  </a:txBody>
                  <a:tcPr marT="0" marB="0" marR="0" marL="0"/>
                </a:tc>
                <a:tc>
                  <a:txBody>
                    <a:bodyPr/>
                    <a:lstStyle/>
                    <a:p>
                      <a:pPr indent="0" lvl="0" marL="65405" marR="290195" rtl="0" algn="l">
                        <a:lnSpc>
                          <a:spcPct val="105000"/>
                        </a:lnSpc>
                        <a:spcBef>
                          <a:spcPts val="0"/>
                        </a:spcBef>
                        <a:spcAft>
                          <a:spcPts val="0"/>
                        </a:spcAft>
                        <a:buNone/>
                      </a:pPr>
                      <a:r>
                        <a:rPr lang="en-GB" sz="1000"/>
                        <a:t>Erm porque eles não podem atacar as pessoas, eles podem assustar as pessoas assim.</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en-GB" sz="1000"/>
                        <a:t>7</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Professor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Me conte mais</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latin typeface="Arial"/>
                          <a:ea typeface="Arial"/>
                          <a:cs typeface="Arial"/>
                          <a:sym typeface="Arial"/>
                        </a:rPr>
                        <a:t>CC</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634025">
                <a:tc>
                  <a:txBody>
                    <a:bodyPr/>
                    <a:lstStyle/>
                    <a:p>
                      <a:pPr indent="0" lvl="0" marL="65405" marR="0" rtl="0" algn="l">
                        <a:spcBef>
                          <a:spcPts val="0"/>
                        </a:spcBef>
                        <a:spcAft>
                          <a:spcPts val="0"/>
                        </a:spcAft>
                        <a:buNone/>
                      </a:pPr>
                      <a:r>
                        <a:rPr lang="en-GB" sz="1000"/>
                        <a:t>8</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Criança 14</a:t>
                      </a:r>
                      <a:endParaRPr sz="1000">
                        <a:latin typeface="Arial"/>
                        <a:ea typeface="Arial"/>
                        <a:cs typeface="Arial"/>
                        <a:sym typeface="Arial"/>
                      </a:endParaRPr>
                    </a:p>
                  </a:txBody>
                  <a:tcPr marT="0" marB="0" marR="0" marL="0"/>
                </a:tc>
                <a:tc>
                  <a:txBody>
                    <a:bodyPr/>
                    <a:lstStyle/>
                    <a:p>
                      <a:pPr indent="0" lvl="0" marL="65405" marR="120015" rtl="0" algn="l">
                        <a:lnSpc>
                          <a:spcPct val="105000"/>
                        </a:lnSpc>
                        <a:spcBef>
                          <a:spcPts val="0"/>
                        </a:spcBef>
                        <a:spcAft>
                          <a:spcPts val="0"/>
                        </a:spcAft>
                        <a:buNone/>
                      </a:pPr>
                      <a:r>
                        <a:rPr lang="en-GB" sz="1000"/>
                        <a:t>E, e porque eles podem morder a cabeça das pessoas quando estão chateados. Eu vi um vídeo de um pássaro muito</a:t>
                      </a:r>
                      <a:r>
                        <a:rPr lang="en-GB" sz="1000"/>
                        <a:t> grande</a:t>
                      </a:r>
                      <a:r>
                        <a:rPr lang="en-GB" sz="1000"/>
                        <a:t> que bicou a cabeça de um menino, mas o menino morreu.</a:t>
                      </a:r>
                      <a:endParaRPr/>
                    </a:p>
                  </a:txBody>
                  <a:tcPr marT="0" marB="0" marR="0" marL="0"/>
                </a:tc>
                <a:tc>
                  <a:txBody>
                    <a:bodyPr/>
                    <a:lstStyle/>
                    <a:p>
                      <a:pPr indent="0" lvl="0" marL="65405" marR="0" rtl="0" algn="l">
                        <a:spcBef>
                          <a:spcPts val="0"/>
                        </a:spcBef>
                        <a:spcAft>
                          <a:spcPts val="0"/>
                        </a:spcAft>
                        <a:buNone/>
                      </a:pPr>
                      <a:r>
                        <a:rPr lang="en-GB" sz="1000">
                          <a:latin typeface="Arial"/>
                          <a:ea typeface="Arial"/>
                          <a:cs typeface="Arial"/>
                          <a:sym typeface="Arial"/>
                        </a:rPr>
                        <a:t>DI</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478150">
                <a:tc>
                  <a:txBody>
                    <a:bodyPr/>
                    <a:lstStyle/>
                    <a:p>
                      <a:pPr indent="0" lvl="0" marL="65405" marR="0" rtl="0" algn="l">
                        <a:spcBef>
                          <a:spcPts val="0"/>
                        </a:spcBef>
                        <a:spcAft>
                          <a:spcPts val="0"/>
                        </a:spcAft>
                        <a:buNone/>
                      </a:pPr>
                      <a:r>
                        <a:rPr lang="en-GB" sz="1000"/>
                        <a:t>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Professor</a:t>
                      </a:r>
                      <a:endParaRPr sz="1000">
                        <a:latin typeface="Arial"/>
                        <a:ea typeface="Arial"/>
                        <a:cs typeface="Arial"/>
                        <a:sym typeface="Arial"/>
                      </a:endParaRPr>
                    </a:p>
                  </a:txBody>
                  <a:tcPr marT="0" marB="0" marR="0" marL="0"/>
                </a:tc>
                <a:tc>
                  <a:txBody>
                    <a:bodyPr/>
                    <a:lstStyle/>
                    <a:p>
                      <a:pPr indent="0" lvl="0" marL="65405" marR="492125" rtl="0" algn="l">
                        <a:lnSpc>
                          <a:spcPct val="105000"/>
                        </a:lnSpc>
                        <a:spcBef>
                          <a:spcPts val="0"/>
                        </a:spcBef>
                        <a:spcAft>
                          <a:spcPts val="0"/>
                        </a:spcAft>
                        <a:buNone/>
                      </a:pPr>
                      <a:r>
                        <a:rPr lang="en-GB" sz="1000"/>
                        <a:t>OK, (Nome da criança), você concorda ou discorda do que (Nome da criança) disse?</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latin typeface="Arial"/>
                          <a:ea typeface="Arial"/>
                          <a:cs typeface="Arial"/>
                          <a:sym typeface="Arial"/>
                        </a:rPr>
                        <a:t>CC</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en-GB" sz="1000"/>
                        <a:t>10</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Criança 29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Concordo.</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en-GB" sz="1000"/>
                        <a:t>11</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Professor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Você concorda, ok por quê?</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499425">
                <a:tc>
                  <a:txBody>
                    <a:bodyPr/>
                    <a:lstStyle/>
                    <a:p>
                      <a:pPr indent="0" lvl="0" marL="65405" marR="0" rtl="0" algn="l">
                        <a:spcBef>
                          <a:spcPts val="0"/>
                        </a:spcBef>
                        <a:spcAft>
                          <a:spcPts val="0"/>
                        </a:spcAft>
                        <a:buNone/>
                      </a:pPr>
                      <a:r>
                        <a:rPr lang="en-GB" sz="1000"/>
                        <a:t>12</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Criança 29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Dá de ombros.</a:t>
                      </a:r>
                      <a:endParaRPr/>
                    </a:p>
                    <a:p>
                      <a:pPr indent="0" lvl="0" marL="65405" marR="0" rtl="0" algn="l">
                        <a:spcBef>
                          <a:spcPts val="20"/>
                        </a:spcBef>
                        <a:spcAft>
                          <a:spcPts val="0"/>
                        </a:spcAft>
                        <a:buNone/>
                      </a:pPr>
                      <a:r>
                        <a:rPr lang="en-GB" sz="1000"/>
                        <a:t>Esqueci.</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65405" marR="50800" rtl="0" algn="l">
                        <a:lnSpc>
                          <a:spcPct val="105000"/>
                        </a:lnSpc>
                        <a:spcBef>
                          <a:spcPts val="0"/>
                        </a:spcBef>
                        <a:spcAft>
                          <a:spcPts val="0"/>
                        </a:spcAft>
                        <a:buNone/>
                      </a:pPr>
                      <a:r>
                        <a:rPr lang="en-GB" sz="1000"/>
                        <a:t>Tímido, geralmente relutante em contribuir para o diálogo.</a:t>
                      </a:r>
                      <a:endParaRPr/>
                    </a:p>
                  </a:txBody>
                  <a:tcPr marT="0" marB="0" marR="0" marL="0"/>
                </a:tc>
              </a:tr>
              <a:tr h="379725">
                <a:tc>
                  <a:txBody>
                    <a:bodyPr/>
                    <a:lstStyle/>
                    <a:p>
                      <a:pPr indent="0" lvl="0" marL="65405" marR="0" rtl="0" algn="l">
                        <a:spcBef>
                          <a:spcPts val="0"/>
                        </a:spcBef>
                        <a:spcAft>
                          <a:spcPts val="0"/>
                        </a:spcAft>
                        <a:buNone/>
                      </a:pPr>
                      <a:r>
                        <a:rPr lang="en-GB" sz="1000"/>
                        <a:t>13</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Professor</a:t>
                      </a:r>
                      <a:endParaRPr sz="1000">
                        <a:latin typeface="Arial"/>
                        <a:ea typeface="Arial"/>
                        <a:cs typeface="Arial"/>
                        <a:sym typeface="Arial"/>
                      </a:endParaRPr>
                    </a:p>
                  </a:txBody>
                  <a:tcPr marT="0" marB="0" marR="0" marL="0"/>
                </a:tc>
                <a:tc>
                  <a:txBody>
                    <a:bodyPr/>
                    <a:lstStyle/>
                    <a:p>
                      <a:pPr indent="0" lvl="0" marL="65405" marR="105410" rtl="0" algn="l">
                        <a:lnSpc>
                          <a:spcPct val="105000"/>
                        </a:lnSpc>
                        <a:spcBef>
                          <a:spcPts val="0"/>
                        </a:spcBef>
                        <a:spcAft>
                          <a:spcPts val="0"/>
                        </a:spcAft>
                        <a:buNone/>
                      </a:pPr>
                      <a:r>
                        <a:rPr lang="en-GB" sz="1000"/>
                        <a:t>Falando para toda a turma - lembrete para manter o foco na tarefa </a:t>
                      </a:r>
                      <a:endParaRPr/>
                    </a:p>
                    <a:p>
                      <a:pPr indent="0" lvl="0" marL="65405" marR="105410" rtl="0" algn="l">
                        <a:lnSpc>
                          <a:spcPct val="105000"/>
                        </a:lnSpc>
                        <a:spcBef>
                          <a:spcPts val="20"/>
                        </a:spcBef>
                        <a:spcAft>
                          <a:spcPts val="0"/>
                        </a:spcAft>
                        <a:buNone/>
                      </a:pPr>
                      <a:r>
                        <a:rPr lang="en-GB" sz="1000"/>
                        <a:t>Está bem manter animais em zoológicos?</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171950">
                <a:tc>
                  <a:txBody>
                    <a:bodyPr/>
                    <a:lstStyle/>
                    <a:p>
                      <a:pPr indent="0" lvl="0" marL="65405" marR="0" rtl="0" algn="l">
                        <a:spcBef>
                          <a:spcPts val="0"/>
                        </a:spcBef>
                        <a:spcAft>
                          <a:spcPts val="0"/>
                        </a:spcAft>
                        <a:buNone/>
                      </a:pPr>
                      <a:r>
                        <a:rPr lang="en-GB" sz="1000"/>
                        <a:t>14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Criança 5</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Sim, mas não</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en-GB" sz="1000"/>
                        <a:t>15</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Professor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Ooo me diga mais, me diga mais.</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latin typeface="Arial"/>
                          <a:ea typeface="Arial"/>
                          <a:cs typeface="Arial"/>
                          <a:sym typeface="Arial"/>
                        </a:rPr>
                        <a:t>CC</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634025">
                <a:tc>
                  <a:txBody>
                    <a:bodyPr/>
                    <a:lstStyle/>
                    <a:p>
                      <a:pPr indent="0" lvl="0" marL="65405" marR="0" rtl="0" algn="l">
                        <a:spcBef>
                          <a:spcPts val="0"/>
                        </a:spcBef>
                        <a:spcAft>
                          <a:spcPts val="0"/>
                        </a:spcAft>
                        <a:buNone/>
                      </a:pPr>
                      <a:r>
                        <a:rPr lang="en-GB" sz="1000"/>
                        <a:t>16</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Criança 5</a:t>
                      </a:r>
                      <a:endParaRPr sz="1000">
                        <a:latin typeface="Arial"/>
                        <a:ea typeface="Arial"/>
                        <a:cs typeface="Arial"/>
                        <a:sym typeface="Arial"/>
                      </a:endParaRPr>
                    </a:p>
                  </a:txBody>
                  <a:tcPr marT="0" marB="0" marR="0" marL="0"/>
                </a:tc>
                <a:tc>
                  <a:txBody>
                    <a:bodyPr/>
                    <a:lstStyle/>
                    <a:p>
                      <a:pPr indent="0" lvl="0" marL="65405" marR="63500" rtl="0" algn="l">
                        <a:lnSpc>
                          <a:spcPct val="105000"/>
                        </a:lnSpc>
                        <a:spcBef>
                          <a:spcPts val="0"/>
                        </a:spcBef>
                        <a:spcAft>
                          <a:spcPts val="0"/>
                        </a:spcAft>
                        <a:buNone/>
                      </a:pPr>
                      <a:r>
                        <a:rPr lang="en-GB" sz="1000"/>
                        <a:t>Porque eles podem escapar e poderiam sair e comer alguém e se não estiverem lá, alguém pode esquecer de dar comida a eles e eles podem morrer.</a:t>
                      </a:r>
                      <a:endParaRPr/>
                    </a:p>
                  </a:txBody>
                  <a:tcPr marT="0" marB="0" marR="0" marL="0"/>
                </a:tc>
                <a:tc>
                  <a:txBody>
                    <a:bodyPr/>
                    <a:lstStyle/>
                    <a:p>
                      <a:pPr indent="0" lvl="0" marL="65405" marR="0" rtl="0" algn="l">
                        <a:spcBef>
                          <a:spcPts val="0"/>
                        </a:spcBef>
                        <a:spcAft>
                          <a:spcPts val="0"/>
                        </a:spcAft>
                        <a:buNone/>
                      </a:pPr>
                      <a:r>
                        <a:rPr lang="en-GB" sz="1000">
                          <a:latin typeface="Arial"/>
                          <a:ea typeface="Arial"/>
                          <a:cs typeface="Arial"/>
                          <a:sym typeface="Arial"/>
                        </a:rPr>
                        <a:t>DI</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r h="376825">
                <a:tc>
                  <a:txBody>
                    <a:bodyPr/>
                    <a:lstStyle/>
                    <a:p>
                      <a:pPr indent="0" lvl="0" marL="65405" marR="0" rtl="0" algn="l">
                        <a:spcBef>
                          <a:spcPts val="0"/>
                        </a:spcBef>
                        <a:spcAft>
                          <a:spcPts val="0"/>
                        </a:spcAft>
                        <a:buNone/>
                      </a:pPr>
                      <a:r>
                        <a:rPr lang="en-GB" sz="1000"/>
                        <a:t>17</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t>Professor</a:t>
                      </a:r>
                      <a:endParaRPr sz="1000">
                        <a:latin typeface="Arial"/>
                        <a:ea typeface="Arial"/>
                        <a:cs typeface="Arial"/>
                        <a:sym typeface="Arial"/>
                      </a:endParaRPr>
                    </a:p>
                  </a:txBody>
                  <a:tcPr marT="0" marB="0" marR="0" marL="0"/>
                </a:tc>
                <a:tc>
                  <a:txBody>
                    <a:bodyPr/>
                    <a:lstStyle/>
                    <a:p>
                      <a:pPr indent="0" lvl="0" marL="65405" marR="178435" rtl="0" algn="l">
                        <a:lnSpc>
                          <a:spcPct val="105000"/>
                        </a:lnSpc>
                        <a:spcBef>
                          <a:spcPts val="0"/>
                        </a:spcBef>
                        <a:spcAft>
                          <a:spcPts val="0"/>
                        </a:spcAft>
                        <a:buNone/>
                      </a:pPr>
                      <a:r>
                        <a:rPr lang="en-GB" sz="1000"/>
                        <a:t>OK, (Nome da criança), o que você acha do que (Nome da criança) acabou de dizer?</a:t>
                      </a:r>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en-GB" sz="1000">
                          <a:latin typeface="Arial"/>
                          <a:ea typeface="Arial"/>
                          <a:cs typeface="Arial"/>
                          <a:sym typeface="Arial"/>
                        </a:rPr>
                        <a:t>CC</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en-GB" sz="1000"/>
                        <a:t> </a:t>
                      </a:r>
                      <a:endParaRPr sz="1000">
                        <a:latin typeface="Arial"/>
                        <a:ea typeface="Arial"/>
                        <a:cs typeface="Arial"/>
                        <a:sym typeface="Arial"/>
                      </a:endParaRPr>
                    </a:p>
                  </a:txBody>
                  <a:tcPr marT="0" marB="0" marR="0" marL="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2" name="Shape 912"/>
        <p:cNvGrpSpPr/>
        <p:nvPr/>
      </p:nvGrpSpPr>
      <p:grpSpPr>
        <a:xfrm>
          <a:off x="0" y="0"/>
          <a:ext cx="0" cy="0"/>
          <a:chOff x="0" y="0"/>
          <a:chExt cx="0" cy="0"/>
        </a:xfrm>
      </p:grpSpPr>
      <p:sp>
        <p:nvSpPr>
          <p:cNvPr id="913" name="Google Shape;913;p59"/>
          <p:cNvSpPr/>
          <p:nvPr/>
        </p:nvSpPr>
        <p:spPr>
          <a:xfrm>
            <a:off x="325654" y="581025"/>
            <a:ext cx="4868646" cy="6553200"/>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59"/>
          <p:cNvSpPr txBox="1"/>
          <p:nvPr/>
        </p:nvSpPr>
        <p:spPr>
          <a:xfrm>
            <a:off x="423042" y="739528"/>
            <a:ext cx="4618857" cy="55646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400">
                <a:solidFill>
                  <a:schemeClr val="dk1"/>
                </a:solidFill>
                <a:latin typeface="Arial"/>
                <a:ea typeface="Arial"/>
                <a:cs typeface="Arial"/>
                <a:sym typeface="Arial"/>
              </a:rPr>
              <a:t>2B: Codificação por Amostragem de Tempo para Trabalho em Grupo</a:t>
            </a:r>
            <a:endParaRPr/>
          </a:p>
          <a:p>
            <a:pPr indent="0" lvl="0" marL="1270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lang="en-GB" sz="1200">
                <a:solidFill>
                  <a:schemeClr val="dk1"/>
                </a:solidFill>
                <a:latin typeface="Arial"/>
                <a:ea typeface="Arial"/>
                <a:cs typeface="Arial"/>
                <a:sym typeface="Arial"/>
              </a:rPr>
              <a:t>'Amostragem de tempo' é uma técnica comum usada por pesquisadores. Significa simplesmente amostrar eventos em intervalos de tempo regulares durante um episódio ou aula inteira, em vez de registrar o tempo todo. Você não anota tudo, mas isso lhe dará uma visão geral do que está acontecendo. Também reduz a exigência da codificação em tempo real, já que suas janelas de observação são curtas.</a:t>
            </a:r>
            <a:endParaRPr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t/>
            </a:r>
            <a:endParaRPr b="1"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GB" sz="1200">
                <a:solidFill>
                  <a:schemeClr val="dk1"/>
                </a:solidFill>
                <a:latin typeface="Arial"/>
                <a:ea typeface="Arial"/>
                <a:cs typeface="Arial"/>
                <a:sym typeface="Arial"/>
              </a:rPr>
              <a:t>Notas de orientação:</a:t>
            </a:r>
            <a:endParaRPr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a:p>
            <a:pPr indent="-88900" lvl="0" marL="184150" marR="0" rtl="0" algn="l">
              <a:lnSpc>
                <a:spcPct val="120000"/>
              </a:lnSpc>
              <a:spcBef>
                <a:spcPts val="0"/>
              </a:spcBef>
              <a:spcAft>
                <a:spcPts val="0"/>
              </a:spcAft>
              <a:buClr>
                <a:schemeClr val="dk1"/>
              </a:buClr>
              <a:buSzPts val="1000"/>
              <a:buFont typeface="Arial"/>
              <a:buChar char="•"/>
            </a:pPr>
            <a:r>
              <a:rPr lang="en-GB" sz="1200">
                <a:solidFill>
                  <a:schemeClr val="dk1"/>
                </a:solidFill>
                <a:latin typeface="Arimo"/>
                <a:ea typeface="Arimo"/>
                <a:cs typeface="Arimo"/>
                <a:sym typeface="Arimo"/>
              </a:rPr>
              <a:t>As observações têm uma fase 'ativa' e uma fase 'de descanso'. Cada fase ativa é a janela de tempo quando você anota os códigos que ouve.</a:t>
            </a:r>
            <a:endParaRPr/>
          </a:p>
          <a:p>
            <a:pPr indent="-88900" lvl="0" marL="184150" marR="0" rtl="0" algn="l">
              <a:lnSpc>
                <a:spcPct val="120000"/>
              </a:lnSpc>
              <a:spcBef>
                <a:spcPts val="0"/>
              </a:spcBef>
              <a:spcAft>
                <a:spcPts val="0"/>
              </a:spcAft>
              <a:buClr>
                <a:schemeClr val="dk1"/>
              </a:buClr>
              <a:buSzPts val="1000"/>
              <a:buFont typeface="Arial"/>
              <a:buChar char="•"/>
            </a:pPr>
            <a:r>
              <a:rPr lang="en-GB" sz="1200">
                <a:solidFill>
                  <a:schemeClr val="dk1"/>
                </a:solidFill>
                <a:latin typeface="Arimo"/>
                <a:ea typeface="Arimo"/>
                <a:cs typeface="Arimo"/>
                <a:sym typeface="Arimo"/>
              </a:rPr>
              <a:t>Você pode decidir por quanto tempo deseja que seja a janela de observação, mas elas devem ser curtas para garantir que a observação não seja muito exigente (por exemplo, 1 minuto: 40 segundos codificando + 20 segundos de descanso).</a:t>
            </a:r>
            <a:endParaRPr/>
          </a:p>
          <a:p>
            <a:pPr indent="-88900" lvl="0" marL="184150" marR="0" rtl="0" algn="l">
              <a:lnSpc>
                <a:spcPct val="120000"/>
              </a:lnSpc>
              <a:spcBef>
                <a:spcPts val="0"/>
              </a:spcBef>
              <a:spcAft>
                <a:spcPts val="0"/>
              </a:spcAft>
              <a:buClr>
                <a:schemeClr val="dk1"/>
              </a:buClr>
              <a:buSzPts val="1000"/>
              <a:buFont typeface="Arial"/>
              <a:buChar char="•"/>
            </a:pPr>
            <a:r>
              <a:rPr lang="en-GB" sz="1200">
                <a:solidFill>
                  <a:schemeClr val="dk1"/>
                </a:solidFill>
                <a:latin typeface="Arimo"/>
                <a:ea typeface="Arimo"/>
                <a:cs typeface="Arimo"/>
                <a:sym typeface="Arimo"/>
              </a:rPr>
              <a:t>Marque a caixa de codificação relevante se o aluno usar esse código durante a janela de observação.</a:t>
            </a:r>
            <a:endParaRPr/>
          </a:p>
          <a:p>
            <a:pPr indent="-88900" lvl="0" marL="184150" marR="0" rtl="0" algn="l">
              <a:lnSpc>
                <a:spcPct val="120000"/>
              </a:lnSpc>
              <a:spcBef>
                <a:spcPts val="0"/>
              </a:spcBef>
              <a:spcAft>
                <a:spcPts val="0"/>
              </a:spcAft>
              <a:buClr>
                <a:schemeClr val="dk1"/>
              </a:buClr>
              <a:buSzPts val="1000"/>
              <a:buFont typeface="Arial"/>
              <a:buChar char="•"/>
            </a:pPr>
            <a:r>
              <a:rPr lang="en-GB" sz="1200">
                <a:solidFill>
                  <a:schemeClr val="dk1"/>
                </a:solidFill>
                <a:latin typeface="Arimo"/>
                <a:ea typeface="Arimo"/>
                <a:cs typeface="Arimo"/>
                <a:sym typeface="Arimo"/>
              </a:rPr>
              <a:t>Em vez de marcar, você pode escolher fazer uma contagem cada vez que o aluno usar o código, mas esteja ciente de que isso é mais difícil de fazer.</a:t>
            </a:r>
            <a:endParaRPr/>
          </a:p>
          <a:p>
            <a:pPr indent="-88900" lvl="0" marL="184150" marR="0" rtl="0" algn="l">
              <a:lnSpc>
                <a:spcPct val="120000"/>
              </a:lnSpc>
              <a:spcBef>
                <a:spcPts val="0"/>
              </a:spcBef>
              <a:spcAft>
                <a:spcPts val="0"/>
              </a:spcAft>
              <a:buClr>
                <a:schemeClr val="dk1"/>
              </a:buClr>
              <a:buSzPts val="1000"/>
              <a:buFont typeface="Arial"/>
              <a:buChar char="•"/>
            </a:pPr>
            <a:r>
              <a:rPr lang="en-GB" sz="1200">
                <a:solidFill>
                  <a:schemeClr val="dk1"/>
                </a:solidFill>
                <a:latin typeface="Arimo"/>
                <a:ea typeface="Arimo"/>
                <a:cs typeface="Arimo"/>
                <a:sym typeface="Arimo"/>
              </a:rPr>
              <a:t>Você pode optar por gravar a interação em vídeo como uma 'reserva' para assistir mais tarde.</a:t>
            </a:r>
            <a:endParaRPr/>
          </a:p>
        </p:txBody>
      </p:sp>
      <p:sp>
        <p:nvSpPr>
          <p:cNvPr id="915" name="Google Shape;915;p59"/>
          <p:cNvSpPr txBox="1"/>
          <p:nvPr/>
        </p:nvSpPr>
        <p:spPr>
          <a:xfrm>
            <a:off x="455213" y="6304485"/>
            <a:ext cx="4288790" cy="753540"/>
          </a:xfrm>
          <a:prstGeom prst="rect">
            <a:avLst/>
          </a:prstGeom>
          <a:noFill/>
          <a:ln>
            <a:noFill/>
          </a:ln>
        </p:spPr>
        <p:txBody>
          <a:bodyPr anchorCtr="0" anchor="t" bIns="0" lIns="0" spcFirstLastPara="1" rIns="0" wrap="square" tIns="0">
            <a:spAutoFit/>
          </a:bodyPr>
          <a:lstStyle/>
          <a:p>
            <a:pPr indent="260350" lvl="0" marL="95250" marR="5080" rtl="0" algn="l">
              <a:lnSpc>
                <a:spcPct val="102000"/>
              </a:lnSpc>
              <a:spcBef>
                <a:spcPts val="0"/>
              </a:spcBef>
              <a:spcAft>
                <a:spcPts val="0"/>
              </a:spcAft>
              <a:buNone/>
            </a:pPr>
            <a:r>
              <a:rPr b="1" lang="en-GB" sz="1200">
                <a:solidFill>
                  <a:schemeClr val="dk1"/>
                </a:solidFill>
                <a:latin typeface="Arial"/>
                <a:ea typeface="Arial"/>
                <a:cs typeface="Arial"/>
                <a:sym typeface="Arial"/>
              </a:rPr>
              <a:t>Um modelo de amostragem de tempo para download </a:t>
            </a:r>
            <a:r>
              <a:rPr lang="en-GB" sz="1200">
                <a:solidFill>
                  <a:schemeClr val="dk1"/>
                </a:solidFill>
                <a:latin typeface="Arial"/>
                <a:ea typeface="Arial"/>
                <a:cs typeface="Arial"/>
                <a:sym typeface="Arial"/>
              </a:rPr>
              <a:t>está disponível em nosso </a:t>
            </a:r>
            <a:r>
              <a:rPr lang="en-GB" sz="1200" u="sng">
                <a:solidFill>
                  <a:schemeClr val="hlink"/>
                </a:solidFill>
                <a:latin typeface="Arial"/>
                <a:ea typeface="Arial"/>
                <a:cs typeface="Arial"/>
                <a:sym typeface="Arial"/>
                <a:hlinkClick r:id="rId3"/>
              </a:rPr>
              <a:t>site</a:t>
            </a:r>
            <a:r>
              <a:rPr lang="en-GB" sz="1200">
                <a:solidFill>
                  <a:schemeClr val="dk1"/>
                </a:solidFill>
                <a:latin typeface="Arial"/>
                <a:ea typeface="Arial"/>
                <a:cs typeface="Arial"/>
                <a:sym typeface="Arial"/>
              </a:rPr>
              <a:t>.</a:t>
            </a:r>
            <a:endParaRPr/>
          </a:p>
          <a:p>
            <a:pPr indent="0" lvl="0" marL="95250" marR="5080" rtl="0" algn="l">
              <a:lnSpc>
                <a:spcPct val="102000"/>
              </a:lnSpc>
              <a:spcBef>
                <a:spcPts val="0"/>
              </a:spcBef>
              <a:spcAft>
                <a:spcPts val="0"/>
              </a:spcAft>
              <a:buNone/>
            </a:pPr>
            <a:r>
              <a:rPr lang="en-GB" sz="1200">
                <a:solidFill>
                  <a:schemeClr val="dk1"/>
                </a:solidFill>
                <a:latin typeface="Arial"/>
                <a:ea typeface="Arial"/>
                <a:cs typeface="Arial"/>
                <a:sym typeface="Arial"/>
              </a:rPr>
              <a:t>Na próxima página, você pode ver um exemplo de um modelo preenchido.</a:t>
            </a:r>
            <a:endParaRPr/>
          </a:p>
        </p:txBody>
      </p:sp>
      <p:sp>
        <p:nvSpPr>
          <p:cNvPr id="916" name="Google Shape;916;p59"/>
          <p:cNvSpPr/>
          <p:nvPr/>
        </p:nvSpPr>
        <p:spPr>
          <a:xfrm>
            <a:off x="5875069" y="1343025"/>
            <a:ext cx="2017859" cy="1021588"/>
          </a:xfrm>
          <a:custGeom>
            <a:rect b="b" l="l" r="r" t="t"/>
            <a:pathLst>
              <a:path extrusionOk="0" h="867410" w="1891665">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59"/>
          <p:cNvSpPr txBox="1"/>
          <p:nvPr/>
        </p:nvSpPr>
        <p:spPr>
          <a:xfrm>
            <a:off x="5962135" y="1376616"/>
            <a:ext cx="1744631" cy="954405"/>
          </a:xfrm>
          <a:prstGeom prst="rect">
            <a:avLst/>
          </a:prstGeom>
          <a:noFill/>
          <a:ln>
            <a:noFill/>
          </a:ln>
        </p:spPr>
        <p:txBody>
          <a:bodyPr anchorCtr="0" anchor="t" bIns="0" lIns="0" spcFirstLastPara="1" rIns="0" wrap="square" tIns="31100">
            <a:spAutoFit/>
          </a:bodyPr>
          <a:lstStyle/>
          <a:p>
            <a:pPr indent="0" lvl="0" marL="12700" marR="0" rtl="0" algn="just">
              <a:lnSpc>
                <a:spcPct val="100000"/>
              </a:lnSpc>
              <a:spcBef>
                <a:spcPts val="0"/>
              </a:spcBef>
              <a:spcAft>
                <a:spcPts val="0"/>
              </a:spcAft>
              <a:buNone/>
            </a:pPr>
            <a:r>
              <a:rPr lang="en-GB" sz="1000">
                <a:solidFill>
                  <a:schemeClr val="dk1"/>
                </a:solidFill>
                <a:latin typeface="Arial"/>
                <a:ea typeface="Arial"/>
                <a:cs typeface="Arial"/>
                <a:sym typeface="Arial"/>
              </a:rPr>
              <a:t>Decida por quanto tempo você deseja que suas janelas de observação sejam, por exemplo, observe por 1 minuto, descanse por 1 minuto e assim por diante.</a:t>
            </a:r>
            <a:endParaRPr/>
          </a:p>
        </p:txBody>
      </p:sp>
      <p:sp>
        <p:nvSpPr>
          <p:cNvPr id="918" name="Google Shape;918;p59"/>
          <p:cNvSpPr/>
          <p:nvPr/>
        </p:nvSpPr>
        <p:spPr>
          <a:xfrm>
            <a:off x="8166101" y="1376616"/>
            <a:ext cx="2194438" cy="1026743"/>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59"/>
          <p:cNvSpPr txBox="1"/>
          <p:nvPr/>
        </p:nvSpPr>
        <p:spPr>
          <a:xfrm>
            <a:off x="8242300" y="1594288"/>
            <a:ext cx="2047517" cy="646430"/>
          </a:xfrm>
          <a:prstGeom prst="rect">
            <a:avLst/>
          </a:prstGeom>
          <a:noFill/>
          <a:ln>
            <a:noFill/>
          </a:ln>
        </p:spPr>
        <p:txBody>
          <a:bodyPr anchorCtr="0" anchor="t" bIns="0" lIns="0" spcFirstLastPara="1" rIns="0" wrap="square" tIns="31100">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Anote o nome de cada aluno, adicionando quantas colunas forem necessárias. Observar grupos de 3-6 alunos é o ideal.</a:t>
            </a:r>
            <a:endParaRPr/>
          </a:p>
        </p:txBody>
      </p:sp>
      <p:graphicFrame>
        <p:nvGraphicFramePr>
          <p:cNvPr id="920" name="Google Shape;920;p59"/>
          <p:cNvGraphicFramePr/>
          <p:nvPr/>
        </p:nvGraphicFramePr>
        <p:xfrm>
          <a:off x="5466914" y="2659460"/>
          <a:ext cx="3000000" cy="3000000"/>
        </p:xfrm>
        <a:graphic>
          <a:graphicData uri="http://schemas.openxmlformats.org/drawingml/2006/table">
            <a:tbl>
              <a:tblPr bandRow="1" firstRow="1">
                <a:noFill/>
                <a:tableStyleId>{0919AA0F-70C5-4B34-8BEA-8F2486CE7996}</a:tableStyleId>
              </a:tblPr>
              <a:tblGrid>
                <a:gridCol w="844300"/>
                <a:gridCol w="972825"/>
                <a:gridCol w="673100"/>
                <a:gridCol w="737625"/>
                <a:gridCol w="737625"/>
                <a:gridCol w="914400"/>
              </a:tblGrid>
              <a:tr h="600450">
                <a:tc>
                  <a:txBody>
                    <a:bodyPr/>
                    <a:lstStyle/>
                    <a:p>
                      <a:pPr indent="0" lvl="0" marL="0" marR="0" rtl="0" algn="l">
                        <a:lnSpc>
                          <a:spcPct val="100000"/>
                        </a:lnSpc>
                        <a:spcBef>
                          <a:spcPts val="0"/>
                        </a:spcBef>
                        <a:spcAft>
                          <a:spcPts val="0"/>
                        </a:spcAft>
                        <a:buNone/>
                      </a:pPr>
                      <a:r>
                        <a:t/>
                      </a:r>
                      <a:endParaRPr sz="1100">
                        <a:latin typeface="Times New Roman"/>
                        <a:ea typeface="Times New Roman"/>
                        <a:cs typeface="Times New Roman"/>
                        <a:sym typeface="Times New Roman"/>
                      </a:endParaRPr>
                    </a:p>
                    <a:p>
                      <a:pPr indent="0" lvl="0" marL="61595" marR="0" rtl="0" algn="l">
                        <a:lnSpc>
                          <a:spcPct val="100000"/>
                        </a:lnSpc>
                        <a:spcBef>
                          <a:spcPts val="0"/>
                        </a:spcBef>
                        <a:spcAft>
                          <a:spcPts val="0"/>
                        </a:spcAft>
                        <a:buNone/>
                      </a:pPr>
                      <a:r>
                        <a:rPr b="1" lang="en-GB" sz="1000">
                          <a:latin typeface="Arial"/>
                          <a:ea typeface="Arial"/>
                          <a:cs typeface="Arial"/>
                          <a:sym typeface="Arial"/>
                        </a:rPr>
                        <a:t>Janela de Tempo</a:t>
                      </a:r>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429" lvl="0" marL="139700" marR="233680" rtl="0" algn="l">
                        <a:lnSpc>
                          <a:spcPct val="120000"/>
                        </a:lnSpc>
                        <a:spcBef>
                          <a:spcPts val="0"/>
                        </a:spcBef>
                        <a:spcAft>
                          <a:spcPts val="0"/>
                        </a:spcAft>
                        <a:buNone/>
                      </a:pPr>
                      <a:r>
                        <a:rPr b="1" lang="en-GB" sz="1000">
                          <a:latin typeface="Arial"/>
                          <a:ea typeface="Arial"/>
                          <a:cs typeface="Arial"/>
                          <a:sym typeface="Arial"/>
                        </a:rPr>
                        <a:t>Professor Presente</a:t>
                      </a:r>
                      <a:endParaRPr/>
                    </a:p>
                  </a:txBody>
                  <a:tcPr marT="40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4445" marR="0" rtl="0" algn="ctr">
                        <a:lnSpc>
                          <a:spcPct val="100000"/>
                        </a:lnSpc>
                        <a:spcBef>
                          <a:spcPts val="0"/>
                        </a:spcBef>
                        <a:spcAft>
                          <a:spcPts val="0"/>
                        </a:spcAft>
                        <a:buNone/>
                      </a:pPr>
                      <a:r>
                        <a:rPr b="1" lang="en-GB" sz="1000">
                          <a:latin typeface="Arial"/>
                          <a:ea typeface="Arial"/>
                          <a:cs typeface="Arial"/>
                          <a:sym typeface="Arial"/>
                        </a:rPr>
                        <a:t>Aluno 1: [Nome] </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lang="en-GB" sz="1000">
                          <a:latin typeface="Arial"/>
                          <a:ea typeface="Arial"/>
                          <a:cs typeface="Arial"/>
                          <a:sym typeface="Arial"/>
                        </a:rPr>
                        <a:t>Aluno 2: [Nome]</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876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lang="en-GB" sz="1000">
                          <a:latin typeface="Arial"/>
                          <a:ea typeface="Arial"/>
                          <a:cs typeface="Arial"/>
                          <a:sym typeface="Arial"/>
                        </a:rPr>
                        <a:t>D</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en-GB" sz="1000">
                          <a:latin typeface="Arial"/>
                          <a:ea typeface="Arial"/>
                          <a:cs typeface="Arial"/>
                          <a:sym typeface="Arial"/>
                        </a:rPr>
                        <a:t>DI</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000">
                          <a:latin typeface="Arial"/>
                          <a:ea typeface="Arial"/>
                          <a:cs typeface="Arial"/>
                          <a:sym typeface="Arial"/>
                        </a:rPr>
                        <a:t>D</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000">
                          <a:latin typeface="Arial"/>
                          <a:ea typeface="Arial"/>
                          <a:cs typeface="Arial"/>
                          <a:sym typeface="Arial"/>
                        </a:rPr>
                        <a:t>DI</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lang="en-GB" sz="1000">
                          <a:latin typeface="Arial"/>
                          <a:ea typeface="Arial"/>
                          <a:cs typeface="Arial"/>
                          <a:sym typeface="Arial"/>
                        </a:rPr>
                        <a:t>1</a:t>
                      </a:r>
                      <a:endParaRPr sz="1000">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33020" marR="0" rtl="0" algn="ctr">
                        <a:lnSpc>
                          <a:spcPct val="100000"/>
                        </a:lnSpc>
                        <a:spcBef>
                          <a:spcPts val="0"/>
                        </a:spcBef>
                        <a:spcAft>
                          <a:spcPts val="0"/>
                        </a:spcAft>
                        <a:buNone/>
                      </a:pPr>
                      <a:r>
                        <a:rPr lang="en-GB" sz="1000">
                          <a:latin typeface="Arial"/>
                          <a:ea typeface="Arial"/>
                          <a:cs typeface="Arial"/>
                          <a:sym typeface="Arial"/>
                        </a:rPr>
                        <a:t>2</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lang="en-GB" sz="1000">
                          <a:latin typeface="Arial"/>
                          <a:ea typeface="Arial"/>
                          <a:cs typeface="Arial"/>
                          <a:sym typeface="Arial"/>
                        </a:rPr>
                        <a:t>3</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p>
                      <a:pPr indent="0" lvl="0" marL="368300" marR="0" rtl="0" algn="l">
                        <a:lnSpc>
                          <a:spcPct val="100000"/>
                        </a:lnSpc>
                        <a:spcBef>
                          <a:spcPts val="0"/>
                        </a:spcBef>
                        <a:spcAft>
                          <a:spcPts val="0"/>
                        </a:spcAft>
                        <a:buNone/>
                      </a:pPr>
                      <a:r>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latin typeface="Arial"/>
                          <a:ea typeface="Arial"/>
                          <a:cs typeface="Arial"/>
                          <a:sym typeface="Arial"/>
                        </a:rPr>
                        <a:t>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21" name="Google Shape;921;p59"/>
          <p:cNvSpPr/>
          <p:nvPr/>
        </p:nvSpPr>
        <p:spPr>
          <a:xfrm>
            <a:off x="5976517" y="5245061"/>
            <a:ext cx="908541" cy="9080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59"/>
          <p:cNvSpPr/>
          <p:nvPr/>
        </p:nvSpPr>
        <p:spPr>
          <a:xfrm>
            <a:off x="9626310" y="2194743"/>
            <a:ext cx="860422" cy="9294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59"/>
          <p:cNvSpPr/>
          <p:nvPr/>
        </p:nvSpPr>
        <p:spPr>
          <a:xfrm>
            <a:off x="5384221" y="1917503"/>
            <a:ext cx="981697" cy="9840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59"/>
          <p:cNvSpPr/>
          <p:nvPr/>
        </p:nvSpPr>
        <p:spPr>
          <a:xfrm>
            <a:off x="6205875" y="5864896"/>
            <a:ext cx="585571" cy="5926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59"/>
          <p:cNvSpPr/>
          <p:nvPr/>
        </p:nvSpPr>
        <p:spPr>
          <a:xfrm>
            <a:off x="8729412" y="4843038"/>
            <a:ext cx="1058885" cy="105981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59"/>
          <p:cNvSpPr/>
          <p:nvPr/>
        </p:nvSpPr>
        <p:spPr>
          <a:xfrm>
            <a:off x="464196" y="6292218"/>
            <a:ext cx="233040" cy="232407"/>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59"/>
          <p:cNvSpPr/>
          <p:nvPr/>
        </p:nvSpPr>
        <p:spPr>
          <a:xfrm>
            <a:off x="5815103" y="5878308"/>
            <a:ext cx="1891664" cy="867410"/>
          </a:xfrm>
          <a:custGeom>
            <a:rect b="b" l="l" r="r" t="t"/>
            <a:pathLst>
              <a:path extrusionOk="0" h="867409" w="1891665">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59"/>
          <p:cNvSpPr txBox="1"/>
          <p:nvPr>
            <p:ph idx="12" type="sldNum"/>
          </p:nvPr>
        </p:nvSpPr>
        <p:spPr>
          <a:xfrm>
            <a:off x="5249962" y="7155017"/>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43</a:t>
            </a:r>
            <a:endParaRPr/>
          </a:p>
        </p:txBody>
      </p:sp>
      <p:sp>
        <p:nvSpPr>
          <p:cNvPr id="929" name="Google Shape;929;p59"/>
          <p:cNvSpPr txBox="1"/>
          <p:nvPr/>
        </p:nvSpPr>
        <p:spPr>
          <a:xfrm>
            <a:off x="5880100" y="5933440"/>
            <a:ext cx="1689100" cy="743585"/>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en-GB" sz="1000">
                <a:solidFill>
                  <a:schemeClr val="dk1"/>
                </a:solidFill>
                <a:latin typeface="Arial"/>
                <a:ea typeface="Arial"/>
                <a:cs typeface="Arial"/>
                <a:sym typeface="Arial"/>
              </a:rPr>
              <a:t>Se um professor ou assistente de ensino interagir com os alunos durante este tempo, marque esta caixa.</a:t>
            </a:r>
            <a:endParaRPr/>
          </a:p>
        </p:txBody>
      </p:sp>
      <p:sp>
        <p:nvSpPr>
          <p:cNvPr id="930" name="Google Shape;930;p59"/>
          <p:cNvSpPr/>
          <p:nvPr/>
        </p:nvSpPr>
        <p:spPr>
          <a:xfrm>
            <a:off x="8663307" y="5693129"/>
            <a:ext cx="1891664" cy="983896"/>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59"/>
          <p:cNvSpPr txBox="1"/>
          <p:nvPr/>
        </p:nvSpPr>
        <p:spPr>
          <a:xfrm>
            <a:off x="8729412" y="5720257"/>
            <a:ext cx="1737571" cy="929640"/>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en-GB" sz="1000">
                <a:solidFill>
                  <a:schemeClr val="dk1"/>
                </a:solidFill>
                <a:latin typeface="Arial"/>
                <a:ea typeface="Arial"/>
                <a:cs typeface="Arial"/>
                <a:sym typeface="Arial"/>
              </a:rPr>
              <a:t>Decida em quais códigos você deseja focar: CH e B são dados como exemplos, mas você pode usar qualquer um ou dois códigos.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6" name="Shape 936"/>
        <p:cNvGrpSpPr/>
        <p:nvPr/>
      </p:nvGrpSpPr>
      <p:grpSpPr>
        <a:xfrm>
          <a:off x="0" y="0"/>
          <a:ext cx="0" cy="0"/>
          <a:chOff x="0" y="0"/>
          <a:chExt cx="0" cy="0"/>
        </a:xfrm>
      </p:grpSpPr>
      <p:sp>
        <p:nvSpPr>
          <p:cNvPr id="937" name="Google Shape;937;p60"/>
          <p:cNvSpPr txBox="1"/>
          <p:nvPr/>
        </p:nvSpPr>
        <p:spPr>
          <a:xfrm>
            <a:off x="549439" y="711569"/>
            <a:ext cx="8835696" cy="101245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None/>
            </a:pPr>
            <a:r>
              <a:rPr b="1" lang="en-GB" sz="1400">
                <a:solidFill>
                  <a:schemeClr val="dk1"/>
                </a:solidFill>
                <a:latin typeface="Arial"/>
                <a:ea typeface="Arial"/>
                <a:cs typeface="Arial"/>
                <a:sym typeface="Arial"/>
              </a:rPr>
              <a:t>Exemplo de modelo de amostragem de tempo preenchido:</a:t>
            </a:r>
            <a:endParaRPr/>
          </a:p>
          <a:p>
            <a:pPr indent="0" lvl="0" marL="83185" marR="0" rtl="0" algn="just">
              <a:lnSpc>
                <a:spcPct val="120000"/>
              </a:lnSpc>
              <a:spcBef>
                <a:spcPts val="590"/>
              </a:spcBef>
              <a:spcAft>
                <a:spcPts val="0"/>
              </a:spcAft>
              <a:buNone/>
            </a:pPr>
            <a:r>
              <a:rPr lang="en-GB" sz="1200">
                <a:solidFill>
                  <a:schemeClr val="dk1"/>
                </a:solidFill>
                <a:latin typeface="Arial"/>
                <a:ea typeface="Arial"/>
                <a:cs typeface="Arial"/>
                <a:sym typeface="Arial"/>
              </a:rPr>
              <a:t>Este professor, Huseyin, observou e codificou ao vivo o trabalho em grupo com quatro alunos. Ele estava buscando raciocínio e convite ao raciocínio. Ele observou por um minuto de cada vez e depois descansou por 30 segundos, registrando quando ouvia exemplos de TR e CR. Ele também fez algumas notas breves sobre aspectos do diálogo que pareciam importantes.</a:t>
            </a:r>
            <a:endParaRPr sz="1200">
              <a:solidFill>
                <a:schemeClr val="dk1"/>
              </a:solidFill>
              <a:latin typeface="Arial"/>
              <a:ea typeface="Arial"/>
              <a:cs typeface="Arial"/>
              <a:sym typeface="Arial"/>
            </a:endParaRPr>
          </a:p>
        </p:txBody>
      </p:sp>
      <p:sp>
        <p:nvSpPr>
          <p:cNvPr id="938" name="Google Shape;938;p60"/>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44</a:t>
            </a:r>
            <a:endParaRPr/>
          </a:p>
        </p:txBody>
      </p:sp>
      <p:graphicFrame>
        <p:nvGraphicFramePr>
          <p:cNvPr id="939" name="Google Shape;939;p60"/>
          <p:cNvGraphicFramePr/>
          <p:nvPr/>
        </p:nvGraphicFramePr>
        <p:xfrm>
          <a:off x="611464" y="2471140"/>
          <a:ext cx="3000000" cy="3000000"/>
        </p:xfrm>
        <a:graphic>
          <a:graphicData uri="http://schemas.openxmlformats.org/drawingml/2006/table">
            <a:tbl>
              <a:tblPr>
                <a:noFill/>
                <a:tableStyleId>{44F09F04-85E4-427B-AFB1-4C224E3A0FC0}</a:tableStyleId>
              </a:tblPr>
              <a:tblGrid>
                <a:gridCol w="868325"/>
                <a:gridCol w="939775"/>
                <a:gridCol w="749825"/>
                <a:gridCol w="759700"/>
                <a:gridCol w="757225"/>
                <a:gridCol w="939775"/>
                <a:gridCol w="939775"/>
                <a:gridCol w="896650"/>
                <a:gridCol w="982900"/>
                <a:gridCol w="939775"/>
              </a:tblGrid>
              <a:tr h="514125">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Janela de Tempo</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Professor Presente</a:t>
                      </a:r>
                      <a:endParaRPr b="1"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Aluno 1: Rory</a:t>
                      </a:r>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Aluno 2: Inez</a:t>
                      </a:r>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Aluno 3: Luca</a:t>
                      </a:r>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Aluno 4: Teni</a:t>
                      </a:r>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18325">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CR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CR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CR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en-GB" sz="1000">
                          <a:solidFill>
                            <a:srgbClr val="000000"/>
                          </a:solidFill>
                          <a:latin typeface="Calibri"/>
                          <a:ea typeface="Calibri"/>
                          <a:cs typeface="Calibri"/>
                          <a:sym typeface="Calibri"/>
                        </a:rPr>
                        <a:t>CR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1</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2</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3</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4</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5</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6</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en-GB"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40" name="Google Shape;940;p60"/>
          <p:cNvSpPr/>
          <p:nvPr/>
        </p:nvSpPr>
        <p:spPr>
          <a:xfrm>
            <a:off x="698500" y="6008064"/>
            <a:ext cx="8537575" cy="5987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1300">
                <a:solidFill>
                  <a:schemeClr val="dk1"/>
                </a:solidFill>
                <a:latin typeface="Calibri"/>
                <a:ea typeface="Calibri"/>
                <a:cs typeface="Calibri"/>
                <a:sym typeface="Calibri"/>
              </a:rPr>
              <a:t>Comentários:</a:t>
            </a:r>
            <a:endParaRPr/>
          </a:p>
          <a:p>
            <a:pPr indent="0" lvl="0" marL="0" marR="0" rtl="0" algn="l">
              <a:spcBef>
                <a:spcPts val="0"/>
              </a:spcBef>
              <a:spcAft>
                <a:spcPts val="0"/>
              </a:spcAft>
              <a:buNone/>
            </a:pPr>
            <a:r>
              <a:rPr lang="en-GB" sz="1300">
                <a:solidFill>
                  <a:schemeClr val="dk1"/>
                </a:solidFill>
                <a:latin typeface="Calibri"/>
                <a:ea typeface="Calibri"/>
                <a:cs typeface="Calibri"/>
                <a:sym typeface="Calibri"/>
              </a:rPr>
              <a:t>Rory é bom em raciocínio - deu muitas razões para suas ideias, mas não perguntou a ninguém mais. Rory é dominante, não dá muito espaço para os outros falarem. Luca disse 'Por quê?' quando Teni disse algo, mas não explicou. Teni respondeu e deu uma razão.</a:t>
            </a:r>
            <a:r>
              <a:rPr lang="en-GB" sz="1800">
                <a:solidFill>
                  <a:schemeClr val="dk1"/>
                </a:solidFill>
                <a:latin typeface="Calibri"/>
                <a:ea typeface="Calibri"/>
                <a:cs typeface="Calibri"/>
                <a:sym typeface="Calibri"/>
              </a:rPr>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5" name="Shape 945"/>
        <p:cNvGrpSpPr/>
        <p:nvPr/>
      </p:nvGrpSpPr>
      <p:grpSpPr>
        <a:xfrm>
          <a:off x="0" y="0"/>
          <a:ext cx="0" cy="0"/>
          <a:chOff x="0" y="0"/>
          <a:chExt cx="0" cy="0"/>
        </a:xfrm>
      </p:grpSpPr>
      <p:sp>
        <p:nvSpPr>
          <p:cNvPr id="946" name="Google Shape;946;p61"/>
          <p:cNvSpPr txBox="1"/>
          <p:nvPr/>
        </p:nvSpPr>
        <p:spPr>
          <a:xfrm>
            <a:off x="6179941" y="3210440"/>
            <a:ext cx="1063798" cy="30734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000">
                <a:solidFill>
                  <a:schemeClr val="dk1"/>
                </a:solidFill>
                <a:latin typeface="Arial"/>
                <a:ea typeface="Arial"/>
                <a:cs typeface="Arial"/>
                <a:sym typeface="Arial"/>
              </a:rPr>
              <a:t>Nomes dos Alunos</a:t>
            </a:r>
            <a:endParaRPr/>
          </a:p>
        </p:txBody>
      </p:sp>
      <p:sp>
        <p:nvSpPr>
          <p:cNvPr id="947" name="Google Shape;947;p61"/>
          <p:cNvSpPr txBox="1"/>
          <p:nvPr/>
        </p:nvSpPr>
        <p:spPr>
          <a:xfrm>
            <a:off x="7783864" y="3210440"/>
            <a:ext cx="275136" cy="15388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000">
                <a:solidFill>
                  <a:schemeClr val="dk1"/>
                </a:solidFill>
                <a:latin typeface="Arial"/>
                <a:ea typeface="Arial"/>
                <a:cs typeface="Arial"/>
                <a:sym typeface="Arial"/>
              </a:rPr>
              <a:t>D</a:t>
            </a:r>
            <a:endParaRPr sz="1000">
              <a:solidFill>
                <a:schemeClr val="dk1"/>
              </a:solidFill>
              <a:latin typeface="Arial"/>
              <a:ea typeface="Arial"/>
              <a:cs typeface="Arial"/>
              <a:sym typeface="Arial"/>
            </a:endParaRPr>
          </a:p>
        </p:txBody>
      </p:sp>
      <p:sp>
        <p:nvSpPr>
          <p:cNvPr id="948" name="Google Shape;948;p61"/>
          <p:cNvSpPr txBox="1"/>
          <p:nvPr/>
        </p:nvSpPr>
        <p:spPr>
          <a:xfrm>
            <a:off x="8703474" y="3210440"/>
            <a:ext cx="452597" cy="15388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en-GB" sz="1000">
                <a:solidFill>
                  <a:schemeClr val="dk1"/>
                </a:solidFill>
                <a:latin typeface="Arial"/>
                <a:ea typeface="Arial"/>
                <a:cs typeface="Arial"/>
                <a:sym typeface="Arial"/>
              </a:rPr>
              <a:t>DI</a:t>
            </a:r>
            <a:endParaRPr sz="1000">
              <a:solidFill>
                <a:schemeClr val="dk1"/>
              </a:solidFill>
              <a:latin typeface="Arial"/>
              <a:ea typeface="Arial"/>
              <a:cs typeface="Arial"/>
              <a:sym typeface="Arial"/>
            </a:endParaRPr>
          </a:p>
        </p:txBody>
      </p:sp>
      <p:sp>
        <p:nvSpPr>
          <p:cNvPr id="949" name="Google Shape;949;p61"/>
          <p:cNvSpPr txBox="1"/>
          <p:nvPr/>
        </p:nvSpPr>
        <p:spPr>
          <a:xfrm>
            <a:off x="9156700" y="3124200"/>
            <a:ext cx="1106805" cy="553998"/>
          </a:xfrm>
          <a:prstGeom prst="rect">
            <a:avLst/>
          </a:prstGeom>
          <a:noFill/>
          <a:ln>
            <a:noFill/>
          </a:ln>
        </p:spPr>
        <p:txBody>
          <a:bodyPr anchorCtr="0" anchor="t" bIns="0" lIns="0" spcFirstLastPara="1" rIns="0" wrap="square" tIns="0">
            <a:spAutoFit/>
          </a:bodyPr>
          <a:lstStyle/>
          <a:p>
            <a:pPr indent="-11112" lvl="0" marL="106363" marR="5080" rtl="0" algn="l">
              <a:lnSpc>
                <a:spcPct val="120000"/>
              </a:lnSpc>
              <a:spcBef>
                <a:spcPts val="0"/>
              </a:spcBef>
              <a:spcAft>
                <a:spcPts val="0"/>
              </a:spcAft>
              <a:buNone/>
            </a:pPr>
            <a:r>
              <a:rPr b="1" lang="en-GB" sz="1000">
                <a:solidFill>
                  <a:schemeClr val="dk1"/>
                </a:solidFill>
                <a:latin typeface="Arial"/>
                <a:ea typeface="Arial"/>
                <a:cs typeface="Arial"/>
                <a:sym typeface="Arial"/>
              </a:rPr>
              <a:t>Classificação da participação general</a:t>
            </a:r>
            <a:endParaRPr b="1" sz="1000">
              <a:solidFill>
                <a:schemeClr val="dk1"/>
              </a:solidFill>
              <a:latin typeface="Arial"/>
              <a:ea typeface="Arial"/>
              <a:cs typeface="Arial"/>
              <a:sym typeface="Arial"/>
            </a:endParaRPr>
          </a:p>
        </p:txBody>
      </p:sp>
      <p:sp>
        <p:nvSpPr>
          <p:cNvPr id="950" name="Google Shape;950;p61"/>
          <p:cNvSpPr/>
          <p:nvPr/>
        </p:nvSpPr>
        <p:spPr>
          <a:xfrm>
            <a:off x="5784984" y="3038736"/>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1" name="Google Shape;951;p61"/>
          <p:cNvSpPr/>
          <p:nvPr/>
        </p:nvSpPr>
        <p:spPr>
          <a:xfrm>
            <a:off x="7476624"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61"/>
          <p:cNvSpPr/>
          <p:nvPr/>
        </p:nvSpPr>
        <p:spPr>
          <a:xfrm>
            <a:off x="7463844" y="3035688"/>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p61"/>
          <p:cNvSpPr/>
          <p:nvPr/>
        </p:nvSpPr>
        <p:spPr>
          <a:xfrm>
            <a:off x="8345303"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61"/>
          <p:cNvSpPr/>
          <p:nvPr/>
        </p:nvSpPr>
        <p:spPr>
          <a:xfrm>
            <a:off x="8351399" y="3038736"/>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5" name="Google Shape;955;p61"/>
          <p:cNvSpPr/>
          <p:nvPr/>
        </p:nvSpPr>
        <p:spPr>
          <a:xfrm>
            <a:off x="915607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6" name="Google Shape;956;p61"/>
          <p:cNvSpPr/>
          <p:nvPr/>
        </p:nvSpPr>
        <p:spPr>
          <a:xfrm>
            <a:off x="9162167" y="3038736"/>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7" name="Google Shape;957;p61"/>
          <p:cNvSpPr/>
          <p:nvPr/>
        </p:nvSpPr>
        <p:spPr>
          <a:xfrm>
            <a:off x="1036003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8" name="Google Shape;958;p61"/>
          <p:cNvSpPr/>
          <p:nvPr/>
        </p:nvSpPr>
        <p:spPr>
          <a:xfrm>
            <a:off x="5784984" y="365443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9" name="Google Shape;959;p61"/>
          <p:cNvSpPr/>
          <p:nvPr/>
        </p:nvSpPr>
        <p:spPr>
          <a:xfrm>
            <a:off x="7482720" y="365443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61"/>
          <p:cNvSpPr/>
          <p:nvPr/>
        </p:nvSpPr>
        <p:spPr>
          <a:xfrm>
            <a:off x="8351399" y="365443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61"/>
          <p:cNvSpPr/>
          <p:nvPr/>
        </p:nvSpPr>
        <p:spPr>
          <a:xfrm>
            <a:off x="9162167" y="365443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2" name="Google Shape;962;p61"/>
          <p:cNvSpPr/>
          <p:nvPr/>
        </p:nvSpPr>
        <p:spPr>
          <a:xfrm>
            <a:off x="5784984" y="406591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3" name="Google Shape;963;p61"/>
          <p:cNvSpPr/>
          <p:nvPr/>
        </p:nvSpPr>
        <p:spPr>
          <a:xfrm>
            <a:off x="7482720" y="406591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4" name="Google Shape;964;p61"/>
          <p:cNvSpPr/>
          <p:nvPr/>
        </p:nvSpPr>
        <p:spPr>
          <a:xfrm>
            <a:off x="8351399" y="406591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61"/>
          <p:cNvSpPr/>
          <p:nvPr/>
        </p:nvSpPr>
        <p:spPr>
          <a:xfrm>
            <a:off x="9162167" y="406591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6" name="Google Shape;966;p61"/>
          <p:cNvSpPr/>
          <p:nvPr/>
        </p:nvSpPr>
        <p:spPr>
          <a:xfrm>
            <a:off x="5784984" y="447739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61"/>
          <p:cNvSpPr/>
          <p:nvPr/>
        </p:nvSpPr>
        <p:spPr>
          <a:xfrm>
            <a:off x="7482720" y="447739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8" name="Google Shape;968;p61"/>
          <p:cNvSpPr/>
          <p:nvPr/>
        </p:nvSpPr>
        <p:spPr>
          <a:xfrm>
            <a:off x="8351399" y="447739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9" name="Google Shape;969;p61"/>
          <p:cNvSpPr/>
          <p:nvPr/>
        </p:nvSpPr>
        <p:spPr>
          <a:xfrm>
            <a:off x="9162167" y="447739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61"/>
          <p:cNvSpPr/>
          <p:nvPr/>
        </p:nvSpPr>
        <p:spPr>
          <a:xfrm>
            <a:off x="5784984" y="488887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1" name="Google Shape;971;p61"/>
          <p:cNvSpPr/>
          <p:nvPr/>
        </p:nvSpPr>
        <p:spPr>
          <a:xfrm>
            <a:off x="7482720" y="488887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61"/>
          <p:cNvSpPr/>
          <p:nvPr/>
        </p:nvSpPr>
        <p:spPr>
          <a:xfrm>
            <a:off x="8351399" y="488887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61"/>
          <p:cNvSpPr/>
          <p:nvPr/>
        </p:nvSpPr>
        <p:spPr>
          <a:xfrm>
            <a:off x="9162167" y="488887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61"/>
          <p:cNvSpPr/>
          <p:nvPr/>
        </p:nvSpPr>
        <p:spPr>
          <a:xfrm>
            <a:off x="5781936"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61"/>
          <p:cNvSpPr/>
          <p:nvPr/>
        </p:nvSpPr>
        <p:spPr>
          <a:xfrm>
            <a:off x="5784984" y="530035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61"/>
          <p:cNvSpPr/>
          <p:nvPr/>
        </p:nvSpPr>
        <p:spPr>
          <a:xfrm>
            <a:off x="7479672"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61"/>
          <p:cNvSpPr/>
          <p:nvPr/>
        </p:nvSpPr>
        <p:spPr>
          <a:xfrm>
            <a:off x="7482720" y="530035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61"/>
          <p:cNvSpPr/>
          <p:nvPr/>
        </p:nvSpPr>
        <p:spPr>
          <a:xfrm>
            <a:off x="8348351"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9" name="Google Shape;979;p61"/>
          <p:cNvSpPr/>
          <p:nvPr/>
        </p:nvSpPr>
        <p:spPr>
          <a:xfrm>
            <a:off x="8351399" y="530035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61"/>
          <p:cNvSpPr/>
          <p:nvPr/>
        </p:nvSpPr>
        <p:spPr>
          <a:xfrm>
            <a:off x="9159119"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61"/>
          <p:cNvSpPr/>
          <p:nvPr/>
        </p:nvSpPr>
        <p:spPr>
          <a:xfrm>
            <a:off x="9162167" y="530035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61"/>
          <p:cNvSpPr/>
          <p:nvPr/>
        </p:nvSpPr>
        <p:spPr>
          <a:xfrm>
            <a:off x="10363079"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61"/>
          <p:cNvSpPr/>
          <p:nvPr/>
        </p:nvSpPr>
        <p:spPr>
          <a:xfrm>
            <a:off x="486409" y="770239"/>
            <a:ext cx="4653280" cy="6211585"/>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61"/>
          <p:cNvSpPr txBox="1"/>
          <p:nvPr/>
        </p:nvSpPr>
        <p:spPr>
          <a:xfrm>
            <a:off x="572395" y="861448"/>
            <a:ext cx="4460875" cy="5863144"/>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GB" sz="1400">
                <a:solidFill>
                  <a:schemeClr val="dk1"/>
                </a:solidFill>
                <a:latin typeface="Arial"/>
                <a:ea typeface="Arial"/>
                <a:cs typeface="Arial"/>
                <a:sym typeface="Arial"/>
              </a:rPr>
              <a:t>2C: Lista de Verificação para Estudantes Individuais (em Trabalho em Grupo)</a:t>
            </a:r>
            <a:endParaRPr/>
          </a:p>
          <a:p>
            <a:pPr indent="0" lvl="0" marL="12700" marR="0" rtl="0" algn="just">
              <a:lnSpc>
                <a:spcPct val="120000"/>
              </a:lnSpc>
              <a:spcBef>
                <a:spcPts val="0"/>
              </a:spcBef>
              <a:spcAft>
                <a:spcPts val="0"/>
              </a:spcAft>
              <a:buNone/>
            </a:pPr>
            <a:r>
              <a:t/>
            </a:r>
            <a:endParaRPr sz="1200">
              <a:solidFill>
                <a:schemeClr val="dk1"/>
              </a:solidFill>
              <a:latin typeface="Arial"/>
              <a:ea typeface="Arial"/>
              <a:cs typeface="Arial"/>
              <a:sym typeface="Arial"/>
            </a:endParaRPr>
          </a:p>
          <a:p>
            <a:pPr indent="0" lvl="0" marL="12700" marR="0" rtl="0" algn="just">
              <a:lnSpc>
                <a:spcPct val="120000"/>
              </a:lnSpc>
              <a:spcBef>
                <a:spcPts val="0"/>
              </a:spcBef>
              <a:spcAft>
                <a:spcPts val="0"/>
              </a:spcAft>
              <a:buNone/>
            </a:pPr>
            <a:r>
              <a:rPr lang="en-GB" sz="1200">
                <a:solidFill>
                  <a:schemeClr val="dk1"/>
                </a:solidFill>
                <a:latin typeface="Arial"/>
                <a:ea typeface="Arial"/>
                <a:cs typeface="Arial"/>
                <a:sym typeface="Arial"/>
              </a:rPr>
              <a:t>Esta lista de verificação pode ser usada de duas maneiras. Primeiro, pode servir como um resumo do 2B: você pode registrar os resultados dos alunos de vários grupos nesta lista de verificação, adicionando uma classificação de participação geral.</a:t>
            </a:r>
            <a:endParaRPr/>
          </a:p>
          <a:p>
            <a:pPr indent="0" lvl="0" marL="12700" marR="0" rtl="0" algn="just">
              <a:lnSpc>
                <a:spcPct val="120000"/>
              </a:lnSpc>
              <a:spcBef>
                <a:spcPts val="600"/>
              </a:spcBef>
              <a:spcAft>
                <a:spcPts val="0"/>
              </a:spcAft>
              <a:buNone/>
            </a:pPr>
            <a:r>
              <a:rPr lang="en-GB" sz="1200">
                <a:solidFill>
                  <a:schemeClr val="dk1"/>
                </a:solidFill>
                <a:latin typeface="Arial"/>
                <a:ea typeface="Arial"/>
                <a:cs typeface="Arial"/>
                <a:sym typeface="Arial"/>
              </a:rPr>
              <a:t>Em segundo lugar, se não for possível realizar a amostragem de tempo, você pode usar esta alternativa: observar o diálogo e marcar quando ouvir as categorias de seu interesse. Novamente, você pode atribuir uma classificação geral a cada aluno.</a:t>
            </a:r>
            <a:endParaRPr/>
          </a:p>
          <a:p>
            <a:pPr indent="0" lvl="0" marL="12700" marR="0" rtl="0" algn="just">
              <a:lnSpc>
                <a:spcPct val="120000"/>
              </a:lnSpc>
              <a:spcBef>
                <a:spcPts val="600"/>
              </a:spcBef>
              <a:spcAft>
                <a:spcPts val="0"/>
              </a:spcAft>
              <a:buNone/>
            </a:pPr>
            <a:r>
              <a:rPr lang="en-GB" sz="1200">
                <a:solidFill>
                  <a:schemeClr val="dk1"/>
                </a:solidFill>
                <a:latin typeface="Arial"/>
                <a:ea typeface="Arial"/>
                <a:cs typeface="Arial"/>
                <a:sym typeface="Arial"/>
              </a:rPr>
              <a:t>Listas de verificação desse tipo não conseguem capturar tudo, mas não são projetadas para isso. No entanto, é uma maneira gerenciável de prestar mais atenção ao diálogo dos alunos e identificar tendências ao longo do tempo.</a:t>
            </a:r>
            <a:endParaRPr/>
          </a:p>
          <a:p>
            <a:pPr indent="0" lvl="0" marL="12700" marR="0" rtl="0" algn="just">
              <a:lnSpc>
                <a:spcPct val="100000"/>
              </a:lnSpc>
              <a:spcBef>
                <a:spcPts val="0"/>
              </a:spcBef>
              <a:spcAft>
                <a:spcPts val="0"/>
              </a:spcAft>
              <a:buNone/>
            </a:pPr>
            <a:r>
              <a:t/>
            </a:r>
            <a:endParaRPr b="1" sz="140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b="1" lang="en-GB" sz="1200">
                <a:solidFill>
                  <a:schemeClr val="dk1"/>
                </a:solidFill>
                <a:latin typeface="Arial"/>
                <a:ea typeface="Arial"/>
                <a:cs typeface="Arial"/>
                <a:sym typeface="Arial"/>
              </a:rPr>
              <a:t>Notas de orientação:</a:t>
            </a:r>
            <a:endParaRPr/>
          </a:p>
          <a:p>
            <a:pPr indent="0" lvl="0" marL="12700" marR="0" rtl="0" algn="just">
              <a:lnSpc>
                <a:spcPct val="120000"/>
              </a:lnSpc>
              <a:spcBef>
                <a:spcPts val="600"/>
              </a:spcBef>
              <a:spcAft>
                <a:spcPts val="0"/>
              </a:spcAft>
              <a:buNone/>
            </a:pPr>
            <a:r>
              <a:rPr lang="en-GB" sz="1200">
                <a:solidFill>
                  <a:schemeClr val="dk1"/>
                </a:solidFill>
                <a:latin typeface="Arial"/>
                <a:ea typeface="Arial"/>
                <a:cs typeface="Arial"/>
                <a:sym typeface="Arial"/>
              </a:rPr>
              <a:t>Você pode escolher uma ou duas categorias de seu interesse.</a:t>
            </a:r>
            <a:endParaRPr/>
          </a:p>
          <a:p>
            <a:pPr indent="0" lvl="0" marL="12700" marR="0" rtl="0" algn="just">
              <a:lnSpc>
                <a:spcPct val="120000"/>
              </a:lnSpc>
              <a:spcBef>
                <a:spcPts val="600"/>
              </a:spcBef>
              <a:spcAft>
                <a:spcPts val="0"/>
              </a:spcAft>
              <a:buNone/>
            </a:pPr>
            <a:r>
              <a:rPr lang="en-GB" sz="1200">
                <a:solidFill>
                  <a:schemeClr val="dk1"/>
                </a:solidFill>
                <a:latin typeface="Arial"/>
                <a:ea typeface="Arial"/>
                <a:cs typeface="Arial"/>
                <a:sym typeface="Arial"/>
              </a:rPr>
              <a:t>Marque as caixas de código se ouvir esses códigos no diálogo de um aluno em qualquer momento de suas contribuições para a discussão.</a:t>
            </a:r>
            <a:endParaRPr/>
          </a:p>
          <a:p>
            <a:pPr indent="0" lvl="0" marL="12700" marR="0" rtl="0" algn="just">
              <a:lnSpc>
                <a:spcPct val="120000"/>
              </a:lnSpc>
              <a:spcBef>
                <a:spcPts val="600"/>
              </a:spcBef>
              <a:spcAft>
                <a:spcPts val="0"/>
              </a:spcAft>
              <a:buNone/>
            </a:pPr>
            <a:r>
              <a:rPr lang="en-GB" sz="1200">
                <a:solidFill>
                  <a:schemeClr val="dk1"/>
                </a:solidFill>
                <a:latin typeface="Arial"/>
                <a:ea typeface="Arial"/>
                <a:cs typeface="Arial"/>
                <a:sym typeface="Arial"/>
              </a:rPr>
              <a:t>Se um aluno participar muito na discussão, ele receberá uma classificação geral de (3); uma quantidade média seria (2) e uma baixa participação seria uma classificação de (1).</a:t>
            </a:r>
            <a:endParaRPr/>
          </a:p>
        </p:txBody>
      </p:sp>
      <p:sp>
        <p:nvSpPr>
          <p:cNvPr id="985" name="Google Shape;985;p61"/>
          <p:cNvSpPr/>
          <p:nvPr/>
        </p:nvSpPr>
        <p:spPr>
          <a:xfrm>
            <a:off x="540548" y="6629405"/>
            <a:ext cx="276220" cy="2762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61"/>
          <p:cNvSpPr/>
          <p:nvPr/>
        </p:nvSpPr>
        <p:spPr>
          <a:xfrm>
            <a:off x="5453751" y="1867230"/>
            <a:ext cx="2115185" cy="627989"/>
          </a:xfrm>
          <a:custGeom>
            <a:rect b="b" l="l" r="r" t="t"/>
            <a:pathLst>
              <a:path extrusionOk="0" h="532130" w="2115184">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61"/>
          <p:cNvSpPr txBox="1"/>
          <p:nvPr/>
        </p:nvSpPr>
        <p:spPr>
          <a:xfrm>
            <a:off x="5575301" y="1952625"/>
            <a:ext cx="1905000" cy="553720"/>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en-GB" sz="1000">
                <a:solidFill>
                  <a:schemeClr val="dk1"/>
                </a:solidFill>
                <a:latin typeface="Arial"/>
                <a:ea typeface="Arial"/>
                <a:cs typeface="Arial"/>
                <a:sym typeface="Arial"/>
              </a:rPr>
              <a:t>Adicione quantas linhas forem necessárias para os nomes de seus alunos.</a:t>
            </a:r>
            <a:endParaRPr/>
          </a:p>
        </p:txBody>
      </p:sp>
      <p:sp>
        <p:nvSpPr>
          <p:cNvPr id="988" name="Google Shape;988;p61"/>
          <p:cNvSpPr/>
          <p:nvPr/>
        </p:nvSpPr>
        <p:spPr>
          <a:xfrm>
            <a:off x="8244085" y="1867230"/>
            <a:ext cx="2115185" cy="85885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59"/>
                </a:lnTo>
                <a:lnTo>
                  <a:pt x="1999195" y="695959"/>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9" name="Google Shape;989;p61"/>
          <p:cNvSpPr txBox="1"/>
          <p:nvPr/>
        </p:nvSpPr>
        <p:spPr>
          <a:xfrm>
            <a:off x="8318500" y="1967230"/>
            <a:ext cx="1906270" cy="747395"/>
          </a:xfrm>
          <a:prstGeom prst="rect">
            <a:avLst/>
          </a:prstGeom>
          <a:noFill/>
          <a:ln>
            <a:noFill/>
          </a:ln>
        </p:spPr>
        <p:txBody>
          <a:bodyPr anchorCtr="0" anchor="t" bIns="0" lIns="0" spcFirstLastPara="1" rIns="0" wrap="square" tIns="0">
            <a:noAutofit/>
          </a:bodyPr>
          <a:lstStyle/>
          <a:p>
            <a:pPr indent="0" lvl="0" marL="12700" marR="5080" rtl="0" algn="l">
              <a:lnSpc>
                <a:spcPct val="121000"/>
              </a:lnSpc>
              <a:spcBef>
                <a:spcPts val="0"/>
              </a:spcBef>
              <a:spcAft>
                <a:spcPts val="0"/>
              </a:spcAft>
              <a:buNone/>
            </a:pPr>
            <a:r>
              <a:rPr lang="en-GB" sz="1000">
                <a:solidFill>
                  <a:schemeClr val="dk1"/>
                </a:solidFill>
                <a:latin typeface="Arial"/>
                <a:ea typeface="Arial"/>
                <a:cs typeface="Arial"/>
                <a:sym typeface="Arial"/>
              </a:rPr>
              <a:t>Você pode atribuir a cada aluno uma classificação geral de participação entre 1 (baixa) e 3 (alta).</a:t>
            </a:r>
            <a:endParaRPr/>
          </a:p>
          <a:p>
            <a:pPr indent="0" lvl="0" marL="12700" marR="5080" rtl="0" algn="l">
              <a:lnSpc>
                <a:spcPct val="121000"/>
              </a:lnSpc>
              <a:spcBef>
                <a:spcPts val="0"/>
              </a:spcBef>
              <a:spcAft>
                <a:spcPts val="0"/>
              </a:spcAft>
              <a:buNone/>
            </a:pPr>
            <a:r>
              <a:t/>
            </a:r>
            <a:endParaRPr sz="1000">
              <a:solidFill>
                <a:schemeClr val="dk1"/>
              </a:solidFill>
              <a:latin typeface="Arial"/>
              <a:ea typeface="Arial"/>
              <a:cs typeface="Arial"/>
              <a:sym typeface="Arial"/>
            </a:endParaRPr>
          </a:p>
          <a:p>
            <a:pPr indent="0" lvl="0" marL="12700" marR="5080" rtl="0" algn="l">
              <a:lnSpc>
                <a:spcPct val="121000"/>
              </a:lnSpc>
              <a:spcBef>
                <a:spcPts val="0"/>
              </a:spcBef>
              <a:spcAft>
                <a:spcPts val="0"/>
              </a:spcAft>
              <a:buNone/>
            </a:pPr>
            <a:r>
              <a:t/>
            </a:r>
            <a:endParaRPr sz="1000">
              <a:solidFill>
                <a:schemeClr val="dk1"/>
              </a:solidFill>
              <a:latin typeface="Arial"/>
              <a:ea typeface="Arial"/>
              <a:cs typeface="Arial"/>
              <a:sym typeface="Arial"/>
            </a:endParaRPr>
          </a:p>
          <a:p>
            <a:pPr indent="0" lvl="0" marL="12700" marR="5080" rtl="0" algn="l">
              <a:lnSpc>
                <a:spcPct val="121000"/>
              </a:lnSpc>
              <a:spcBef>
                <a:spcPts val="0"/>
              </a:spcBef>
              <a:spcAft>
                <a:spcPts val="0"/>
              </a:spcAft>
              <a:buNone/>
            </a:pPr>
            <a:r>
              <a:rPr b="1" lang="en-GB" sz="1000">
                <a:solidFill>
                  <a:schemeClr val="dk1"/>
                </a:solidFill>
                <a:latin typeface="Arial"/>
                <a:ea typeface="Arial"/>
                <a:cs typeface="Arial"/>
                <a:sym typeface="Arial"/>
              </a:rPr>
              <a:t>       </a:t>
            </a:r>
            <a:endParaRPr b="1" sz="1000">
              <a:solidFill>
                <a:schemeClr val="dk1"/>
              </a:solidFill>
              <a:latin typeface="Arial"/>
              <a:ea typeface="Arial"/>
              <a:cs typeface="Arial"/>
              <a:sym typeface="Arial"/>
            </a:endParaRPr>
          </a:p>
        </p:txBody>
      </p:sp>
      <p:sp>
        <p:nvSpPr>
          <p:cNvPr id="990" name="Google Shape;990;p61"/>
          <p:cNvSpPr/>
          <p:nvPr/>
        </p:nvSpPr>
        <p:spPr>
          <a:xfrm>
            <a:off x="6474976" y="5528969"/>
            <a:ext cx="2454796"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60"/>
                </a:lnTo>
                <a:lnTo>
                  <a:pt x="1999195" y="695960"/>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61"/>
          <p:cNvSpPr txBox="1"/>
          <p:nvPr/>
        </p:nvSpPr>
        <p:spPr>
          <a:xfrm>
            <a:off x="951864" y="6676161"/>
            <a:ext cx="4081406" cy="305663"/>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GB" sz="1200">
                <a:solidFill>
                  <a:schemeClr val="dk1"/>
                </a:solidFill>
                <a:latin typeface="Arial"/>
                <a:ea typeface="Arial"/>
                <a:cs typeface="Arial"/>
                <a:sym typeface="Arial"/>
              </a:rPr>
              <a:t>Um modelo para download</a:t>
            </a:r>
            <a:r>
              <a:rPr lang="en-GB" sz="1200">
                <a:solidFill>
                  <a:schemeClr val="dk1"/>
                </a:solidFill>
                <a:latin typeface="Arial"/>
                <a:ea typeface="Arial"/>
                <a:cs typeface="Arial"/>
                <a:sym typeface="Arial"/>
              </a:rPr>
              <a:t> está disponível em nosso </a:t>
            </a:r>
            <a:r>
              <a:rPr lang="en-GB" sz="1200" u="sng">
                <a:solidFill>
                  <a:schemeClr val="hlink"/>
                </a:solidFill>
                <a:latin typeface="Arial"/>
                <a:ea typeface="Arial"/>
                <a:cs typeface="Arial"/>
                <a:sym typeface="Arial"/>
                <a:hlinkClick r:id="rId4"/>
              </a:rPr>
              <a:t>site</a:t>
            </a:r>
            <a:r>
              <a:rPr lang="en-GB" sz="1200">
                <a:solidFill>
                  <a:schemeClr val="dk1"/>
                </a:solidFill>
                <a:latin typeface="Calibri"/>
                <a:ea typeface="Calibri"/>
                <a:cs typeface="Calibri"/>
                <a:sym typeface="Calibri"/>
              </a:rPr>
              <a:t>.</a:t>
            </a:r>
            <a:endParaRPr/>
          </a:p>
        </p:txBody>
      </p:sp>
      <p:sp>
        <p:nvSpPr>
          <p:cNvPr id="992" name="Google Shape;992;p61"/>
          <p:cNvSpPr/>
          <p:nvPr/>
        </p:nvSpPr>
        <p:spPr>
          <a:xfrm>
            <a:off x="5915598" y="2313567"/>
            <a:ext cx="981697" cy="98403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61"/>
          <p:cNvSpPr/>
          <p:nvPr/>
        </p:nvSpPr>
        <p:spPr>
          <a:xfrm>
            <a:off x="6670249" y="1216513"/>
            <a:ext cx="585571" cy="59261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61"/>
          <p:cNvSpPr/>
          <p:nvPr/>
        </p:nvSpPr>
        <p:spPr>
          <a:xfrm>
            <a:off x="9537547" y="2379970"/>
            <a:ext cx="981697" cy="98403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61"/>
          <p:cNvSpPr/>
          <p:nvPr/>
        </p:nvSpPr>
        <p:spPr>
          <a:xfrm>
            <a:off x="7654856" y="4756399"/>
            <a:ext cx="808288" cy="97335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6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45</a:t>
            </a:r>
            <a:endParaRPr/>
          </a:p>
        </p:txBody>
      </p:sp>
      <p:sp>
        <p:nvSpPr>
          <p:cNvPr id="997" name="Google Shape;997;p61"/>
          <p:cNvSpPr txBox="1"/>
          <p:nvPr/>
        </p:nvSpPr>
        <p:spPr>
          <a:xfrm>
            <a:off x="6418320" y="5518406"/>
            <a:ext cx="2566035"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Adicione as categorias de diálogo nas seções intermediárias, marcando se você as ouvir.</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2" name="Shape 1002"/>
        <p:cNvGrpSpPr/>
        <p:nvPr/>
      </p:nvGrpSpPr>
      <p:grpSpPr>
        <a:xfrm>
          <a:off x="0" y="0"/>
          <a:ext cx="0" cy="0"/>
          <a:chOff x="0" y="0"/>
          <a:chExt cx="0" cy="0"/>
        </a:xfrm>
      </p:grpSpPr>
      <p:graphicFrame>
        <p:nvGraphicFramePr>
          <p:cNvPr id="1003" name="Google Shape;1003;p62"/>
          <p:cNvGraphicFramePr/>
          <p:nvPr/>
        </p:nvGraphicFramePr>
        <p:xfrm>
          <a:off x="5672208" y="1929264"/>
          <a:ext cx="3000000" cy="3000000"/>
        </p:xfrm>
        <a:graphic>
          <a:graphicData uri="http://schemas.openxmlformats.org/drawingml/2006/table">
            <a:tbl>
              <a:tblPr bandRow="1" firstRow="1">
                <a:noFill/>
                <a:tableStyleId>{0919AA0F-70C5-4B34-8BEA-8F2486CE7996}</a:tableStyleId>
              </a:tblPr>
              <a:tblGrid>
                <a:gridCol w="1021075"/>
                <a:gridCol w="1225300"/>
                <a:gridCol w="2380475"/>
              </a:tblGrid>
              <a:tr h="746750">
                <a:tc>
                  <a:txBody>
                    <a:bodyPr/>
                    <a:lstStyle/>
                    <a:p>
                      <a:pPr indent="0" lvl="0" marL="0" marR="0" rtl="0" algn="l">
                        <a:lnSpc>
                          <a:spcPct val="100000"/>
                        </a:lnSpc>
                        <a:spcBef>
                          <a:spcPts val="0"/>
                        </a:spcBef>
                        <a:spcAft>
                          <a:spcPts val="0"/>
                        </a:spcAft>
                        <a:buNone/>
                      </a:pPr>
                      <a:r>
                        <a:rPr b="1" lang="en-GB" sz="1200">
                          <a:solidFill>
                            <a:schemeClr val="dk1"/>
                          </a:solidFill>
                          <a:latin typeface="Arial"/>
                          <a:ea typeface="Arial"/>
                          <a:cs typeface="Arial"/>
                          <a:sym typeface="Arial"/>
                        </a:rPr>
                        <a:t>Código de Diálogo </a:t>
                      </a:r>
                      <a:endParaRPr/>
                    </a:p>
                  </a:txBody>
                  <a:tcPr marT="44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243840" marR="0" rtl="0" algn="l">
                        <a:lnSpc>
                          <a:spcPct val="100000"/>
                        </a:lnSpc>
                        <a:spcBef>
                          <a:spcPts val="0"/>
                        </a:spcBef>
                        <a:spcAft>
                          <a:spcPts val="0"/>
                        </a:spcAft>
                        <a:buNone/>
                      </a:pPr>
                      <a:r>
                        <a:rPr b="1" lang="en-GB" sz="1200">
                          <a:latin typeface="Arial"/>
                          <a:ea typeface="Arial"/>
                          <a:cs typeface="Arial"/>
                          <a:sym typeface="Arial"/>
                        </a:rPr>
                        <a:t>Classificação (1-3) </a:t>
                      </a:r>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GB" sz="1200">
                          <a:latin typeface="Arial"/>
                          <a:ea typeface="Arial"/>
                          <a:cs typeface="Arial"/>
                          <a:sym typeface="Arial"/>
                        </a:rPr>
                        <a:t>Comentários</a:t>
                      </a:r>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675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lang="en-GB" sz="1200">
                          <a:latin typeface="Arial"/>
                          <a:ea typeface="Arial"/>
                          <a:cs typeface="Arial"/>
                          <a:sym typeface="Arial"/>
                        </a:rPr>
                        <a:t>CC</a:t>
                      </a:r>
                      <a:endParaRPr b="1"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70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lang="en-GB" sz="1200">
                          <a:latin typeface="Arial"/>
                          <a:ea typeface="Arial"/>
                          <a:cs typeface="Arial"/>
                          <a:sym typeface="Arial"/>
                        </a:rPr>
                        <a:t>C</a:t>
                      </a:r>
                      <a:endParaRPr sz="1200">
                        <a:latin typeface="Arial"/>
                        <a:ea typeface="Arial"/>
                        <a:cs typeface="Arial"/>
                        <a:sym typeface="Arial"/>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04" name="Google Shape;1004;p62"/>
          <p:cNvSpPr/>
          <p:nvPr/>
        </p:nvSpPr>
        <p:spPr>
          <a:xfrm>
            <a:off x="433705" y="846440"/>
            <a:ext cx="4653280" cy="5677753"/>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1F497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5" name="Google Shape;1005;p62"/>
          <p:cNvSpPr txBox="1"/>
          <p:nvPr/>
        </p:nvSpPr>
        <p:spPr>
          <a:xfrm>
            <a:off x="520580" y="937648"/>
            <a:ext cx="4459605" cy="50136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en-GB" sz="1400">
                <a:solidFill>
                  <a:schemeClr val="dk1"/>
                </a:solidFill>
                <a:latin typeface="Arial"/>
                <a:ea typeface="Arial"/>
                <a:cs typeface="Arial"/>
                <a:sym typeface="Arial"/>
              </a:rPr>
              <a:t>2D: Avaliação do diálogo do grupo usando códigos</a:t>
            </a:r>
            <a:endParaRPr b="1" sz="14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12700" marR="0" rtl="0" algn="l">
              <a:lnSpc>
                <a:spcPct val="120000"/>
              </a:lnSpc>
              <a:spcBef>
                <a:spcPts val="0"/>
              </a:spcBef>
              <a:spcAft>
                <a:spcPts val="0"/>
              </a:spcAft>
              <a:buNone/>
            </a:pPr>
            <a:r>
              <a:rPr lang="en-GB" sz="1200">
                <a:solidFill>
                  <a:schemeClr val="dk1"/>
                </a:solidFill>
                <a:latin typeface="Arial"/>
                <a:ea typeface="Arial"/>
                <a:cs typeface="Arial"/>
                <a:sym typeface="Arial"/>
              </a:rPr>
              <a:t>Esta ferramenta de avaliação do grupo é um pouco diferente de 2B e 2C porque não avalia as contribuições individuais dos alunos, mas sim o grupo como um todo. Você pode selecionar diferentes categorias de diálogo para focar - neste caso, Coordenação de Ideias e Acordo (CC) e Conexão (C).</a:t>
            </a:r>
            <a:endParaRPr b="1" sz="14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t/>
            </a:r>
            <a:endParaRPr b="1" sz="14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b="1" lang="en-GB" sz="1200">
                <a:solidFill>
                  <a:schemeClr val="dk1"/>
                </a:solidFill>
                <a:latin typeface="Arial"/>
                <a:ea typeface="Arial"/>
                <a:cs typeface="Arial"/>
                <a:sym typeface="Arial"/>
              </a:rPr>
              <a:t>Notas de orientação:</a:t>
            </a:r>
            <a:endParaRPr/>
          </a:p>
          <a:p>
            <a:pPr indent="0" lvl="0" marL="12700" marR="0" rtl="0" algn="l">
              <a:lnSpc>
                <a:spcPct val="100000"/>
              </a:lnSpc>
              <a:spcBef>
                <a:spcPts val="0"/>
              </a:spcBef>
              <a:spcAft>
                <a:spcPts val="0"/>
              </a:spcAft>
              <a:buNone/>
            </a:pPr>
            <a:r>
              <a:t/>
            </a:r>
            <a:endParaRPr b="1" sz="1400">
              <a:solidFill>
                <a:schemeClr val="dk1"/>
              </a:solidFill>
              <a:latin typeface="Arial"/>
              <a:ea typeface="Arial"/>
              <a:cs typeface="Arial"/>
              <a:sym typeface="Arial"/>
            </a:endParaRPr>
          </a:p>
          <a:p>
            <a:pPr indent="-171450" lvl="0" marL="184150" marR="0" rtl="0" algn="l">
              <a:lnSpc>
                <a:spcPct val="120000"/>
              </a:lnSpc>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Use uma escala de classificação de três pontos para a frequência de cada categoria de diálogo na conversa como um todo: 1 = baixa, 2 = média, 3 = alta. Isso não é uma escala absoluta; depende do seu julgamento sobre o que é típico em seu ambiente escolar.</a:t>
            </a:r>
            <a:endParaRPr/>
          </a:p>
          <a:p>
            <a:pPr indent="-171450" lvl="0" marL="184150" marR="0" rtl="0" algn="l">
              <a:lnSpc>
                <a:spcPct val="120000"/>
              </a:lnSpc>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Use a coluna 'Comentários' para adicionar informações relevantes à classificação, como se os resultados são típicos ou mostram progresso.</a:t>
            </a:r>
            <a:endParaRPr/>
          </a:p>
          <a:p>
            <a:pPr indent="-171450" lvl="0" marL="184150" marR="0" rtl="0" algn="l">
              <a:lnSpc>
                <a:spcPct val="120000"/>
              </a:lnSpc>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Você pode repetir isso para ver se os grupos mudam seus padrões ou tipos de diálogo ao longo do tempo.</a:t>
            </a:r>
            <a:endParaRPr/>
          </a:p>
          <a:p>
            <a:pPr indent="-171450" lvl="0" marL="184150" marR="0" rtl="0" algn="l">
              <a:lnSpc>
                <a:spcPct val="120000"/>
              </a:lnSpc>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Posteriormente, você pode usar outra ferramenta para uma exploração mais sistemática (por exemplo, 2B ou 2C).</a:t>
            </a:r>
            <a:endParaRPr/>
          </a:p>
        </p:txBody>
      </p:sp>
      <p:sp>
        <p:nvSpPr>
          <p:cNvPr id="1006" name="Google Shape;1006;p62"/>
          <p:cNvSpPr/>
          <p:nvPr/>
        </p:nvSpPr>
        <p:spPr>
          <a:xfrm>
            <a:off x="506847" y="6067425"/>
            <a:ext cx="276218" cy="2762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7" name="Google Shape;1007;p6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46</a:t>
            </a:r>
            <a:endParaRPr/>
          </a:p>
        </p:txBody>
      </p:sp>
      <p:sp>
        <p:nvSpPr>
          <p:cNvPr id="1008" name="Google Shape;1008;p62"/>
          <p:cNvSpPr txBox="1"/>
          <p:nvPr/>
        </p:nvSpPr>
        <p:spPr>
          <a:xfrm>
            <a:off x="850900" y="6143625"/>
            <a:ext cx="4081406" cy="305663"/>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None/>
            </a:pPr>
            <a:r>
              <a:rPr b="1" lang="en-GB" sz="1200">
                <a:solidFill>
                  <a:schemeClr val="dk1"/>
                </a:solidFill>
                <a:latin typeface="Arial"/>
                <a:ea typeface="Arial"/>
                <a:cs typeface="Arial"/>
                <a:sym typeface="Arial"/>
              </a:rPr>
              <a:t>Um modelo para download</a:t>
            </a:r>
            <a:r>
              <a:rPr lang="en-GB" sz="1200">
                <a:solidFill>
                  <a:schemeClr val="dk1"/>
                </a:solidFill>
                <a:latin typeface="Arial"/>
                <a:ea typeface="Arial"/>
                <a:cs typeface="Arial"/>
                <a:sym typeface="Arial"/>
              </a:rPr>
              <a:t> está disponível em nosso </a:t>
            </a:r>
            <a:r>
              <a:rPr lang="en-GB" sz="1200" u="sng">
                <a:solidFill>
                  <a:schemeClr val="hlink"/>
                </a:solidFill>
                <a:latin typeface="Arial"/>
                <a:ea typeface="Arial"/>
                <a:cs typeface="Arial"/>
                <a:sym typeface="Arial"/>
                <a:hlinkClick r:id="rId4"/>
              </a:rPr>
              <a:t>site</a:t>
            </a:r>
            <a:r>
              <a:rPr lang="en-GB" sz="1200">
                <a:solidFill>
                  <a:schemeClr val="dk1"/>
                </a:solidFill>
                <a:latin typeface="Calibri"/>
                <a:ea typeface="Calibri"/>
                <a:cs typeface="Calibri"/>
                <a:sym typeface="Calibri"/>
              </a:rPr>
              <a: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13" name="Shape 1013"/>
        <p:cNvGrpSpPr/>
        <p:nvPr/>
      </p:nvGrpSpPr>
      <p:grpSpPr>
        <a:xfrm>
          <a:off x="0" y="0"/>
          <a:ext cx="0" cy="0"/>
          <a:chOff x="0" y="0"/>
          <a:chExt cx="0" cy="0"/>
        </a:xfrm>
      </p:grpSpPr>
      <p:graphicFrame>
        <p:nvGraphicFramePr>
          <p:cNvPr id="1014" name="Google Shape;1014;p63"/>
          <p:cNvGraphicFramePr/>
          <p:nvPr/>
        </p:nvGraphicFramePr>
        <p:xfrm>
          <a:off x="423552" y="4323971"/>
          <a:ext cx="3000000" cy="3000000"/>
        </p:xfrm>
        <a:graphic>
          <a:graphicData uri="http://schemas.openxmlformats.org/drawingml/2006/table">
            <a:tbl>
              <a:tblPr bandRow="1" firstRow="1">
                <a:noFill/>
                <a:tableStyleId>{0919AA0F-70C5-4B34-8BEA-8F2486CE7996}</a:tableStyleId>
              </a:tblPr>
              <a:tblGrid>
                <a:gridCol w="2087875"/>
                <a:gridCol w="1237500"/>
                <a:gridCol w="1603250"/>
                <a:gridCol w="2014725"/>
                <a:gridCol w="2834650"/>
              </a:tblGrid>
              <a:tr h="783325">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640080" marR="0" rtl="0" algn="l">
                        <a:lnSpc>
                          <a:spcPct val="100000"/>
                        </a:lnSpc>
                        <a:spcBef>
                          <a:spcPts val="0"/>
                        </a:spcBef>
                        <a:spcAft>
                          <a:spcPts val="0"/>
                        </a:spcAft>
                        <a:buNone/>
                      </a:pPr>
                      <a:r>
                        <a:rPr b="1" lang="en-GB" sz="1200">
                          <a:latin typeface="Arial"/>
                          <a:ea typeface="Arial"/>
                          <a:cs typeface="Arial"/>
                          <a:sym typeface="Arial"/>
                        </a:rPr>
                        <a:t>Tipo de Atividade</a:t>
                      </a:r>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GB" sz="1200">
                          <a:latin typeface="Arial"/>
                          <a:ea typeface="Arial"/>
                          <a:cs typeface="Arial"/>
                          <a:sym typeface="Arial"/>
                        </a:rPr>
                        <a:t>Categoria</a:t>
                      </a:r>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8904" lvl="0" marL="179705" marR="43815" rtl="0" algn="ctr">
                        <a:lnSpc>
                          <a:spcPct val="122000"/>
                        </a:lnSpc>
                        <a:spcBef>
                          <a:spcPts val="0"/>
                        </a:spcBef>
                        <a:spcAft>
                          <a:spcPts val="0"/>
                        </a:spcAft>
                        <a:buNone/>
                      </a:pPr>
                      <a:r>
                        <a:rPr b="1" lang="en-GB" sz="1200">
                          <a:latin typeface="Arial"/>
                          <a:ea typeface="Arial"/>
                          <a:cs typeface="Arial"/>
                          <a:sym typeface="Arial"/>
                        </a:rPr>
                        <a:t>Com que frequência os alunos fazem isso? </a:t>
                      </a:r>
                      <a:endParaRPr sz="1200">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281305" lvl="0" marL="319405" marR="29844" rtl="0" algn="l">
                        <a:lnSpc>
                          <a:spcPct val="122000"/>
                        </a:lnSpc>
                        <a:spcBef>
                          <a:spcPts val="0"/>
                        </a:spcBef>
                        <a:spcAft>
                          <a:spcPts val="0"/>
                        </a:spcAft>
                        <a:buNone/>
                      </a:pPr>
                      <a:r>
                        <a:rPr b="1" lang="en-GB" sz="1200">
                          <a:latin typeface="Arial"/>
                          <a:ea typeface="Arial"/>
                          <a:cs typeface="Arial"/>
                          <a:sym typeface="Arial"/>
                        </a:rPr>
                        <a:t>Quantos alunos estão participando disso?</a:t>
                      </a:r>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116204" marR="0" rtl="0" algn="l">
                        <a:lnSpc>
                          <a:spcPct val="100000"/>
                        </a:lnSpc>
                        <a:spcBef>
                          <a:spcPts val="0"/>
                        </a:spcBef>
                        <a:spcAft>
                          <a:spcPts val="0"/>
                        </a:spcAft>
                        <a:buNone/>
                      </a:pPr>
                      <a:r>
                        <a:rPr b="1" lang="en-GB" sz="1200">
                          <a:latin typeface="Arial"/>
                          <a:ea typeface="Arial"/>
                          <a:cs typeface="Arial"/>
                          <a:sym typeface="Arial"/>
                        </a:rPr>
                        <a:t>As contribuições são extensas ou curtas?</a:t>
                      </a:r>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en-GB" sz="1200">
                          <a:latin typeface="Arimo"/>
                          <a:ea typeface="Arimo"/>
                          <a:cs typeface="Arimo"/>
                          <a:sym typeface="Arimo"/>
                        </a:rPr>
                        <a:t>1)</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200">
                          <a:latin typeface="Arimo"/>
                          <a:ea typeface="Arimo"/>
                          <a:cs typeface="Arimo"/>
                          <a:sym typeface="Arimo"/>
                        </a:rPr>
                        <a:t>DI</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200">
                          <a:latin typeface="Arimo"/>
                          <a:ea typeface="Arimo"/>
                          <a:cs typeface="Arimo"/>
                          <a:sym typeface="Arimo"/>
                        </a:rPr>
                        <a:t>D</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en-GB" sz="1200">
                          <a:latin typeface="Arimo"/>
                          <a:ea typeface="Arimo"/>
                          <a:cs typeface="Arimo"/>
                          <a:sym typeface="Arimo"/>
                        </a:rPr>
                        <a:t>2)</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200">
                          <a:latin typeface="Arimo"/>
                          <a:ea typeface="Arimo"/>
                          <a:cs typeface="Arimo"/>
                          <a:sym typeface="Arimo"/>
                        </a:rPr>
                        <a:t>DI</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200">
                          <a:latin typeface="Arimo"/>
                          <a:ea typeface="Arimo"/>
                          <a:cs typeface="Arimo"/>
                          <a:sym typeface="Arimo"/>
                        </a:rPr>
                        <a:t>D</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15" name="Google Shape;1015;p63"/>
          <p:cNvSpPr txBox="1"/>
          <p:nvPr/>
        </p:nvSpPr>
        <p:spPr>
          <a:xfrm>
            <a:off x="469627" y="428625"/>
            <a:ext cx="5029473" cy="369511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None/>
            </a:pPr>
            <a:r>
              <a:rPr b="1" lang="en-GB" sz="1400">
                <a:solidFill>
                  <a:schemeClr val="dk1"/>
                </a:solidFill>
                <a:latin typeface="Arial"/>
                <a:ea typeface="Arial"/>
                <a:cs typeface="Arial"/>
                <a:sym typeface="Arial"/>
              </a:rPr>
              <a:t>2E: Visão geral da participação de toda a classe (escala de classificação)</a:t>
            </a:r>
            <a:endParaRPr/>
          </a:p>
          <a:p>
            <a:pPr indent="0" lvl="0" marL="83185" marR="0" rtl="0" algn="l">
              <a:lnSpc>
                <a:spcPct val="120000"/>
              </a:lnSpc>
              <a:spcBef>
                <a:spcPts val="590"/>
              </a:spcBef>
              <a:spcAft>
                <a:spcPts val="0"/>
              </a:spcAft>
              <a:buNone/>
            </a:pPr>
            <a:r>
              <a:rPr lang="en-GB" sz="1200">
                <a:solidFill>
                  <a:schemeClr val="dk1"/>
                </a:solidFill>
                <a:latin typeface="Arial"/>
                <a:ea typeface="Arial"/>
                <a:cs typeface="Arial"/>
                <a:sym typeface="Arial"/>
              </a:rPr>
              <a:t>Esta escala de classificação da participação de toda a classe expande o 2D para focar no diálogo de toda a classe. Isso permitirá que você compreenda mais sobre como os alunos estão participando do diálogo. Você pode se concentrar em diferentes aspectos da participação dos alunos, como o comprimento das contribuições e com que frequência os alunos estão participando. Você pode fazer isso durante diferentes tipos de atividades de toda a classe para construir uma visão mais abrangente do diálogo em seu ambiente de aprendizagem.</a:t>
            </a:r>
            <a:endParaRPr b="1" sz="1400">
              <a:solidFill>
                <a:schemeClr val="dk1"/>
              </a:solidFill>
              <a:latin typeface="Arial"/>
              <a:ea typeface="Arial"/>
              <a:cs typeface="Arial"/>
              <a:sym typeface="Arial"/>
            </a:endParaRPr>
          </a:p>
          <a:p>
            <a:pPr indent="0" lvl="0" marL="83185" marR="0" rtl="0" algn="l">
              <a:lnSpc>
                <a:spcPct val="120000"/>
              </a:lnSpc>
              <a:spcBef>
                <a:spcPts val="590"/>
              </a:spcBef>
              <a:spcAft>
                <a:spcPts val="0"/>
              </a:spcAft>
              <a:buNone/>
            </a:pPr>
            <a:r>
              <a:rPr b="1" lang="en-GB" sz="1200">
                <a:solidFill>
                  <a:schemeClr val="dk1"/>
                </a:solidFill>
                <a:latin typeface="Arial"/>
                <a:ea typeface="Arial"/>
                <a:cs typeface="Arial"/>
                <a:sym typeface="Arial"/>
              </a:rPr>
              <a:t>Notas de orientação:</a:t>
            </a:r>
            <a:endParaRPr/>
          </a:p>
          <a:p>
            <a:pPr indent="-171449" lvl="0" marL="254634" marR="0" rtl="0" algn="l">
              <a:lnSpc>
                <a:spcPct val="120000"/>
              </a:lnSpc>
              <a:spcBef>
                <a:spcPts val="590"/>
              </a:spcBef>
              <a:spcAft>
                <a:spcPts val="0"/>
              </a:spcAft>
              <a:buClr>
                <a:schemeClr val="dk1"/>
              </a:buClr>
              <a:buSzPts val="1200"/>
              <a:buFont typeface="Arial"/>
              <a:buChar char="•"/>
            </a:pPr>
            <a:r>
              <a:rPr lang="en-GB" sz="1200">
                <a:solidFill>
                  <a:schemeClr val="dk1"/>
                </a:solidFill>
                <a:latin typeface="Arial"/>
                <a:ea typeface="Arial"/>
                <a:cs typeface="Arial"/>
                <a:sym typeface="Arial"/>
              </a:rPr>
              <a:t>Escolha uma ou duas categorias nas quais você deseja se concentrar.</a:t>
            </a:r>
            <a:endParaRPr/>
          </a:p>
          <a:p>
            <a:pPr indent="-171449" lvl="0" marL="254634" marR="0" rtl="0" algn="l">
              <a:lnSpc>
                <a:spcPct val="120000"/>
              </a:lnSpc>
              <a:spcBef>
                <a:spcPts val="590"/>
              </a:spcBef>
              <a:spcAft>
                <a:spcPts val="0"/>
              </a:spcAft>
              <a:buClr>
                <a:schemeClr val="dk1"/>
              </a:buClr>
              <a:buSzPts val="1200"/>
              <a:buFont typeface="Arial"/>
              <a:buChar char="•"/>
            </a:pPr>
            <a:r>
              <a:rPr lang="en-GB" sz="1200">
                <a:solidFill>
                  <a:schemeClr val="dk1"/>
                </a:solidFill>
                <a:latin typeface="Arial"/>
                <a:ea typeface="Arial"/>
                <a:cs typeface="Arial"/>
                <a:sym typeface="Arial"/>
              </a:rPr>
              <a:t>Decida em quais tipos de atividades e fases da aula você deseja concentrar suas observações, como introduções de aulas, discussões de toda a classe ou conclusões de aulas / plenárias.</a:t>
            </a:r>
            <a:endParaRPr/>
          </a:p>
        </p:txBody>
      </p:sp>
      <p:sp>
        <p:nvSpPr>
          <p:cNvPr id="1016" name="Google Shape;1016;p63"/>
          <p:cNvSpPr txBox="1"/>
          <p:nvPr/>
        </p:nvSpPr>
        <p:spPr>
          <a:xfrm>
            <a:off x="5747327" y="428625"/>
            <a:ext cx="4435891" cy="219996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8900" marR="0" rtl="0" algn="l">
              <a:spcBef>
                <a:spcPts val="0"/>
              </a:spcBef>
              <a:spcAft>
                <a:spcPts val="0"/>
              </a:spcAft>
              <a:buClr>
                <a:schemeClr val="dk1"/>
              </a:buClr>
              <a:buSzPts val="996"/>
              <a:buFont typeface="Arial"/>
              <a:buNone/>
            </a:pPr>
            <a:r>
              <a:rPr lang="en-GB" sz="1200">
                <a:solidFill>
                  <a:schemeClr val="dk1"/>
                </a:solidFill>
                <a:latin typeface="Arimo"/>
                <a:ea typeface="Arimo"/>
                <a:cs typeface="Arimo"/>
                <a:sym typeface="Arimo"/>
              </a:rPr>
              <a:t>Utilize a seguinte escala de classificação:</a:t>
            </a:r>
            <a:endParaRPr/>
          </a:p>
          <a:p>
            <a:pPr indent="-171450" lvl="0" marL="260350" marR="0" rtl="0" algn="l">
              <a:spcBef>
                <a:spcPts val="595"/>
              </a:spcBef>
              <a:spcAft>
                <a:spcPts val="0"/>
              </a:spcAft>
              <a:buClr>
                <a:schemeClr val="dk1"/>
              </a:buClr>
              <a:buSzPts val="996"/>
              <a:buFont typeface="Arial"/>
              <a:buChar char="•"/>
            </a:pPr>
            <a:r>
              <a:rPr lang="en-GB" sz="1200">
                <a:solidFill>
                  <a:schemeClr val="dk1"/>
                </a:solidFill>
                <a:latin typeface="Arimo"/>
                <a:ea typeface="Arimo"/>
                <a:cs typeface="Arimo"/>
                <a:sym typeface="Arimo"/>
              </a:rPr>
              <a:t>5 = o tempo todo / o máximo possível de alunos</a:t>
            </a:r>
            <a:endParaRPr/>
          </a:p>
          <a:p>
            <a:pPr indent="-171450" lvl="0" marL="260350" marR="0" rtl="0" algn="l">
              <a:spcBef>
                <a:spcPts val="595"/>
              </a:spcBef>
              <a:spcAft>
                <a:spcPts val="0"/>
              </a:spcAft>
              <a:buClr>
                <a:schemeClr val="dk1"/>
              </a:buClr>
              <a:buSzPts val="996"/>
              <a:buFont typeface="Arial"/>
              <a:buChar char="•"/>
            </a:pPr>
            <a:r>
              <a:rPr lang="en-GB" sz="1200">
                <a:solidFill>
                  <a:schemeClr val="dk1"/>
                </a:solidFill>
                <a:latin typeface="Arimo"/>
                <a:ea typeface="Arimo"/>
                <a:cs typeface="Arimo"/>
                <a:sym typeface="Arimo"/>
              </a:rPr>
              <a:t>4 = a maior parte do tempo / a maioria dos alunos</a:t>
            </a:r>
            <a:endParaRPr/>
          </a:p>
          <a:p>
            <a:pPr indent="-171450" lvl="0" marL="260350" marR="0" rtl="0" algn="l">
              <a:spcBef>
                <a:spcPts val="595"/>
              </a:spcBef>
              <a:spcAft>
                <a:spcPts val="0"/>
              </a:spcAft>
              <a:buClr>
                <a:schemeClr val="dk1"/>
              </a:buClr>
              <a:buSzPts val="996"/>
              <a:buFont typeface="Arial"/>
              <a:buChar char="•"/>
            </a:pPr>
            <a:r>
              <a:rPr lang="en-GB" sz="1200">
                <a:solidFill>
                  <a:schemeClr val="dk1"/>
                </a:solidFill>
                <a:latin typeface="Arimo"/>
                <a:ea typeface="Arimo"/>
                <a:cs typeface="Arimo"/>
                <a:sym typeface="Arimo"/>
              </a:rPr>
              <a:t>3 = algumas vezes / alguns alunos</a:t>
            </a:r>
            <a:endParaRPr/>
          </a:p>
          <a:p>
            <a:pPr indent="-171450" lvl="0" marL="260350" marR="0" rtl="0" algn="l">
              <a:spcBef>
                <a:spcPts val="595"/>
              </a:spcBef>
              <a:spcAft>
                <a:spcPts val="0"/>
              </a:spcAft>
              <a:buClr>
                <a:schemeClr val="dk1"/>
              </a:buClr>
              <a:buSzPts val="996"/>
              <a:buFont typeface="Arial"/>
              <a:buChar char="•"/>
            </a:pPr>
            <a:r>
              <a:rPr lang="en-GB" sz="1200">
                <a:solidFill>
                  <a:schemeClr val="dk1"/>
                </a:solidFill>
                <a:latin typeface="Arimo"/>
                <a:ea typeface="Arimo"/>
                <a:cs typeface="Arimo"/>
                <a:sym typeface="Arimo"/>
              </a:rPr>
              <a:t>2 = ocasionalmente / alguns alunos</a:t>
            </a:r>
            <a:endParaRPr/>
          </a:p>
          <a:p>
            <a:pPr indent="-171450" lvl="0" marL="260350" marR="0" rtl="0" algn="l">
              <a:spcBef>
                <a:spcPts val="595"/>
              </a:spcBef>
              <a:spcAft>
                <a:spcPts val="0"/>
              </a:spcAft>
              <a:buClr>
                <a:schemeClr val="dk1"/>
              </a:buClr>
              <a:buSzPts val="996"/>
              <a:buFont typeface="Arial"/>
              <a:buChar char="•"/>
            </a:pPr>
            <a:r>
              <a:rPr lang="en-GB" sz="1200">
                <a:solidFill>
                  <a:schemeClr val="dk1"/>
                </a:solidFill>
                <a:latin typeface="Arimo"/>
                <a:ea typeface="Arimo"/>
                <a:cs typeface="Arimo"/>
                <a:sym typeface="Arimo"/>
              </a:rPr>
              <a:t>1 = nunca / nenhum dos alunos</a:t>
            </a:r>
            <a:endParaRPr sz="1200">
              <a:solidFill>
                <a:schemeClr val="dk1"/>
              </a:solidFill>
              <a:latin typeface="Arimo"/>
              <a:ea typeface="Arimo"/>
              <a:cs typeface="Arimo"/>
              <a:sym typeface="Arimo"/>
            </a:endParaRPr>
          </a:p>
          <a:p>
            <a:pPr indent="-108204" lvl="0" marL="260350" marR="0" rtl="0" algn="l">
              <a:spcBef>
                <a:spcPts val="595"/>
              </a:spcBef>
              <a:spcAft>
                <a:spcPts val="0"/>
              </a:spcAft>
              <a:buClr>
                <a:schemeClr val="dk1"/>
              </a:buClr>
              <a:buSzPts val="996"/>
              <a:buFont typeface="Arial"/>
              <a:buNone/>
            </a:pPr>
            <a:r>
              <a:t/>
            </a:r>
            <a:endParaRPr sz="1200">
              <a:solidFill>
                <a:schemeClr val="dk1"/>
              </a:solidFill>
              <a:latin typeface="Arimo"/>
              <a:ea typeface="Arimo"/>
              <a:cs typeface="Arimo"/>
              <a:sym typeface="Arimo"/>
            </a:endParaRPr>
          </a:p>
          <a:p>
            <a:pPr indent="0" lvl="0" marL="394970" marR="0" rtl="0" algn="l">
              <a:lnSpc>
                <a:spcPct val="100000"/>
              </a:lnSpc>
              <a:spcBef>
                <a:spcPts val="0"/>
              </a:spcBef>
              <a:spcAft>
                <a:spcPts val="0"/>
              </a:spcAft>
              <a:buNone/>
            </a:pPr>
            <a:r>
              <a:rPr b="1" lang="en-GB" sz="1200">
                <a:solidFill>
                  <a:schemeClr val="dk1"/>
                </a:solidFill>
                <a:latin typeface="Arial"/>
                <a:ea typeface="Arial"/>
                <a:cs typeface="Arial"/>
                <a:sym typeface="Arial"/>
              </a:rPr>
              <a:t>Um modelo para download</a:t>
            </a:r>
            <a:r>
              <a:rPr lang="en-GB" sz="1200">
                <a:solidFill>
                  <a:schemeClr val="dk1"/>
                </a:solidFill>
                <a:latin typeface="Arial"/>
                <a:ea typeface="Arial"/>
                <a:cs typeface="Arial"/>
                <a:sym typeface="Arial"/>
              </a:rPr>
              <a:t> está disponível em nosso </a:t>
            </a:r>
            <a:r>
              <a:rPr lang="en-GB" sz="1200" u="sng">
                <a:solidFill>
                  <a:schemeClr val="hlink"/>
                </a:solidFill>
                <a:latin typeface="Arial"/>
                <a:ea typeface="Arial"/>
                <a:cs typeface="Arial"/>
                <a:sym typeface="Arial"/>
                <a:hlinkClick r:id="rId3"/>
              </a:rPr>
              <a:t>site</a:t>
            </a:r>
            <a:endParaRPr sz="1200">
              <a:solidFill>
                <a:schemeClr val="dk1"/>
              </a:solidFill>
              <a:latin typeface="Arial"/>
              <a:ea typeface="Arial"/>
              <a:cs typeface="Arial"/>
              <a:sym typeface="Arial"/>
            </a:endParaRPr>
          </a:p>
          <a:p>
            <a:pPr indent="0" lvl="0" marL="394970" marR="0"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1017" name="Google Shape;1017;p63"/>
          <p:cNvSpPr/>
          <p:nvPr/>
        </p:nvSpPr>
        <p:spPr>
          <a:xfrm>
            <a:off x="5747327" y="2181225"/>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6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47</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3" name="Shape 1023"/>
        <p:cNvGrpSpPr/>
        <p:nvPr/>
      </p:nvGrpSpPr>
      <p:grpSpPr>
        <a:xfrm>
          <a:off x="0" y="0"/>
          <a:ext cx="0" cy="0"/>
          <a:chOff x="0" y="0"/>
          <a:chExt cx="0" cy="0"/>
        </a:xfrm>
      </p:grpSpPr>
      <p:sp>
        <p:nvSpPr>
          <p:cNvPr id="1024" name="Google Shape;1024;p64"/>
          <p:cNvSpPr txBox="1"/>
          <p:nvPr/>
        </p:nvSpPr>
        <p:spPr>
          <a:xfrm>
            <a:off x="417533" y="276225"/>
            <a:ext cx="4852967" cy="150925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2550" marR="0" rtl="0" algn="l">
              <a:lnSpc>
                <a:spcPct val="100000"/>
              </a:lnSpc>
              <a:spcBef>
                <a:spcPts val="0"/>
              </a:spcBef>
              <a:spcAft>
                <a:spcPts val="0"/>
              </a:spcAft>
              <a:buNone/>
            </a:pPr>
            <a:r>
              <a:rPr b="1" lang="en-GB" sz="1400">
                <a:solidFill>
                  <a:schemeClr val="dk1"/>
                </a:solidFill>
                <a:latin typeface="Arial"/>
                <a:ea typeface="Arial"/>
                <a:cs typeface="Arial"/>
                <a:sym typeface="Arial"/>
              </a:rPr>
              <a:t>2F: Escalas de Avaliação da Participação dos Alunos e Regras Básicas</a:t>
            </a:r>
            <a:endParaRPr/>
          </a:p>
          <a:p>
            <a:pPr indent="0" lvl="0" marL="82550" marR="0" rtl="0" algn="l">
              <a:lnSpc>
                <a:spcPct val="120000"/>
              </a:lnSpc>
              <a:spcBef>
                <a:spcPts val="585"/>
              </a:spcBef>
              <a:spcAft>
                <a:spcPts val="0"/>
              </a:spcAft>
              <a:buNone/>
            </a:pPr>
            <a:r>
              <a:rPr lang="en-GB" sz="1200">
                <a:solidFill>
                  <a:schemeClr val="dk1"/>
                </a:solidFill>
                <a:latin typeface="Arial"/>
                <a:ea typeface="Arial"/>
                <a:cs typeface="Arial"/>
                <a:sym typeface="Arial"/>
              </a:rPr>
              <a:t>Esta é outra ferramenta com a qual você pode medir a participação dos alunos. Também oferece uma forma de avaliar se as regras básicas estão sendo usadas. </a:t>
            </a:r>
            <a:endParaRPr/>
          </a:p>
          <a:p>
            <a:pPr indent="368300" lvl="0" marL="82550" marR="0" rtl="0" algn="l">
              <a:lnSpc>
                <a:spcPct val="100000"/>
              </a:lnSpc>
              <a:spcBef>
                <a:spcPts val="585"/>
              </a:spcBef>
              <a:spcAft>
                <a:spcPts val="0"/>
              </a:spcAft>
              <a:buNone/>
            </a:pPr>
            <a:r>
              <a:rPr lang="en-GB" sz="1200">
                <a:solidFill>
                  <a:schemeClr val="dk1"/>
                </a:solidFill>
                <a:latin typeface="Arial"/>
                <a:ea typeface="Arial"/>
                <a:cs typeface="Arial"/>
                <a:sym typeface="Arial"/>
              </a:rPr>
              <a:t>Uma versão para baixar está disponível em nosso </a:t>
            </a:r>
            <a:r>
              <a:rPr lang="en-GB" sz="1200" u="sng">
                <a:solidFill>
                  <a:schemeClr val="hlink"/>
                </a:solidFill>
                <a:latin typeface="Arimo"/>
                <a:ea typeface="Arimo"/>
                <a:cs typeface="Arimo"/>
                <a:sym typeface="Arimo"/>
                <a:hlinkClick r:id="rId3"/>
              </a:rPr>
              <a:t>website</a:t>
            </a:r>
            <a:r>
              <a:rPr lang="en-GB"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graphicFrame>
        <p:nvGraphicFramePr>
          <p:cNvPr id="1025" name="Google Shape;1025;p64"/>
          <p:cNvGraphicFramePr/>
          <p:nvPr/>
        </p:nvGraphicFramePr>
        <p:xfrm>
          <a:off x="317500" y="2028825"/>
          <a:ext cx="3000000" cy="3000000"/>
        </p:xfrm>
        <a:graphic>
          <a:graphicData uri="http://schemas.openxmlformats.org/drawingml/2006/table">
            <a:tbl>
              <a:tblPr bandRow="1" firstRow="1">
                <a:noFill/>
                <a:tableStyleId>{0919AA0F-70C5-4B34-8BEA-8F2486CE7996}</a:tableStyleId>
              </a:tblPr>
              <a:tblGrid>
                <a:gridCol w="1493525"/>
                <a:gridCol w="2316475"/>
                <a:gridCol w="2819400"/>
                <a:gridCol w="3429000"/>
              </a:tblGrid>
              <a:tr h="381875">
                <a:tc>
                  <a:txBody>
                    <a:bodyPr/>
                    <a:lstStyle/>
                    <a:p>
                      <a:pPr indent="0" lvl="0" marL="0" marR="0" rtl="0" algn="ctr">
                        <a:lnSpc>
                          <a:spcPct val="100000"/>
                        </a:lnSpc>
                        <a:spcBef>
                          <a:spcPts val="0"/>
                        </a:spcBef>
                        <a:spcAft>
                          <a:spcPts val="0"/>
                        </a:spcAft>
                        <a:buNone/>
                      </a:pPr>
                      <a:r>
                        <a:rPr b="1" lang="en-GB" sz="1200">
                          <a:latin typeface="Arimo"/>
                          <a:ea typeface="Arimo"/>
                          <a:cs typeface="Arimo"/>
                          <a:sym typeface="Arimo"/>
                        </a:rPr>
                        <a:t>Dimensão</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1825" marR="0" rtl="0" algn="l">
                        <a:lnSpc>
                          <a:spcPct val="100000"/>
                        </a:lnSpc>
                        <a:spcBef>
                          <a:spcPts val="0"/>
                        </a:spcBef>
                        <a:spcAft>
                          <a:spcPts val="0"/>
                        </a:spcAft>
                        <a:buNone/>
                      </a:pPr>
                      <a:r>
                        <a:rPr b="1" lang="en-GB" sz="1200">
                          <a:latin typeface="Arimo"/>
                          <a:ea typeface="Arimo"/>
                          <a:cs typeface="Arimo"/>
                          <a:sym typeface="Arimo"/>
                        </a:rPr>
                        <a:t>0: Não Evidente</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a:latin typeface="Arimo"/>
                          <a:ea typeface="Arimo"/>
                          <a:cs typeface="Arimo"/>
                          <a:sym typeface="Arimo"/>
                        </a:rPr>
                        <a:t>1: Liderado pelo Professor</a:t>
                      </a:r>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96838" marR="0" rtl="0" algn="ctr">
                        <a:lnSpc>
                          <a:spcPct val="100000"/>
                        </a:lnSpc>
                        <a:spcBef>
                          <a:spcPts val="0"/>
                        </a:spcBef>
                        <a:spcAft>
                          <a:spcPts val="0"/>
                        </a:spcAft>
                        <a:buNone/>
                      </a:pPr>
                      <a:r>
                        <a:rPr b="1" lang="en-GB" sz="1200">
                          <a:latin typeface="Arimo"/>
                          <a:ea typeface="Arimo"/>
                          <a:cs typeface="Arimo"/>
                          <a:sym typeface="Arimo"/>
                        </a:rPr>
                        <a:t>2: Liderado pelo professor com envolvimento dos alunos</a:t>
                      </a:r>
                      <a:endParaRPr b="1" sz="1200">
                        <a:latin typeface="Arimo"/>
                        <a:ea typeface="Arimo"/>
                        <a:cs typeface="Arimo"/>
                        <a:sym typeface="Arimo"/>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96450">
                <a:tc>
                  <a:txBody>
                    <a:bodyPr/>
                    <a:lstStyle/>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35"/>
                        </a:spcBef>
                        <a:spcAft>
                          <a:spcPts val="0"/>
                        </a:spcAft>
                        <a:buNone/>
                      </a:pPr>
                      <a:r>
                        <a:t/>
                      </a:r>
                      <a:endParaRPr b="1" sz="1550">
                        <a:latin typeface="Times New Roman"/>
                        <a:ea typeface="Times New Roman"/>
                        <a:cs typeface="Times New Roman"/>
                        <a:sym typeface="Times New Roman"/>
                      </a:endParaRPr>
                    </a:p>
                    <a:p>
                      <a:pPr indent="-30479" lvl="0" marL="139700" marR="201930" rtl="0" algn="l">
                        <a:lnSpc>
                          <a:spcPct val="120000"/>
                        </a:lnSpc>
                        <a:spcBef>
                          <a:spcPts val="0"/>
                        </a:spcBef>
                        <a:spcAft>
                          <a:spcPts val="0"/>
                        </a:spcAft>
                        <a:buNone/>
                      </a:pPr>
                      <a:r>
                        <a:rPr b="1" lang="en-GB" sz="1200">
                          <a:latin typeface="Arimo"/>
                          <a:ea typeface="Arimo"/>
                          <a:cs typeface="Arimo"/>
                          <a:sym typeface="Arimo"/>
                        </a:rPr>
                        <a:t>Participação dos Alunos</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50">
                        <a:latin typeface="Times New Roman"/>
                        <a:ea typeface="Times New Roman"/>
                        <a:cs typeface="Times New Roman"/>
                        <a:sym typeface="Times New Roman"/>
                      </a:endParaRPr>
                    </a:p>
                    <a:p>
                      <a:pPr indent="0" lvl="0" marL="33020" marR="471169" rtl="0" algn="l">
                        <a:lnSpc>
                          <a:spcPct val="120000"/>
                        </a:lnSpc>
                        <a:spcBef>
                          <a:spcPts val="0"/>
                        </a:spcBef>
                        <a:spcAft>
                          <a:spcPts val="0"/>
                        </a:spcAft>
                        <a:buNone/>
                      </a:pPr>
                      <a:r>
                        <a:rPr lang="en-GB" sz="1200">
                          <a:latin typeface="Arimo"/>
                          <a:ea typeface="Arimo"/>
                          <a:cs typeface="Arimo"/>
                          <a:sym typeface="Arimo"/>
                        </a:rPr>
                        <a:t>Trocas públicas em situações de aula inteira ou trabalho em grupo consistem em perguntas do professor e contribuições sucintas dos alunos</a:t>
                      </a:r>
                      <a:endParaRPr/>
                    </a:p>
                    <a:p>
                      <a:pPr indent="0" lvl="0" marL="33020" marR="471169" rtl="0" algn="l">
                        <a:lnSpc>
                          <a:spcPct val="120000"/>
                        </a:lnSpc>
                        <a:spcBef>
                          <a:spcPts val="0"/>
                        </a:spcBef>
                        <a:spcAft>
                          <a:spcPts val="0"/>
                        </a:spcAft>
                        <a:buNone/>
                      </a:pPr>
                      <a:r>
                        <a:rPr lang="en-GB" sz="1200">
                          <a:latin typeface="Arimo"/>
                          <a:ea typeface="Arimo"/>
                          <a:cs typeface="Arimo"/>
                          <a:sym typeface="Arimo"/>
                        </a:rPr>
                        <a:t>ou</a:t>
                      </a:r>
                      <a:endParaRPr/>
                    </a:p>
                    <a:p>
                      <a:pPr indent="0" lvl="0" marL="33020" marR="471169" rtl="0" algn="l">
                        <a:lnSpc>
                          <a:spcPct val="120000"/>
                        </a:lnSpc>
                        <a:spcBef>
                          <a:spcPts val="0"/>
                        </a:spcBef>
                        <a:spcAft>
                          <a:spcPts val="0"/>
                        </a:spcAft>
                        <a:buNone/>
                      </a:pPr>
                      <a:r>
                        <a:rPr lang="en-GB" sz="1200">
                          <a:latin typeface="Arimo"/>
                          <a:ea typeface="Arimo"/>
                          <a:cs typeface="Arimo"/>
                          <a:sym typeface="Arimo"/>
                        </a:rPr>
                        <a:t>Os alunos não têm oportunidades para discutir suas ideias publicamente</a:t>
                      </a:r>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33020" marR="92075" rtl="0" algn="just">
                        <a:lnSpc>
                          <a:spcPct val="120000"/>
                        </a:lnSpc>
                        <a:spcBef>
                          <a:spcPts val="880"/>
                        </a:spcBef>
                        <a:spcAft>
                          <a:spcPts val="0"/>
                        </a:spcAft>
                        <a:buNone/>
                      </a:pPr>
                      <a:r>
                        <a:rPr lang="en-GB" sz="1200">
                          <a:latin typeface="Arial"/>
                          <a:ea typeface="Arial"/>
                          <a:cs typeface="Arial"/>
                          <a:sym typeface="Arial"/>
                        </a:rPr>
                        <a:t>Os alunos expressam suas ideias publicamente de forma detalhada em situações de aula inteira e trabalho em grupo, mas não se envolvem com as ideias uns dos outros.</a:t>
                      </a:r>
                      <a:endParaRPr/>
                    </a:p>
                    <a:p>
                      <a:pPr indent="0" lvl="0" marL="33020" marR="92075" rtl="0" algn="l">
                        <a:lnSpc>
                          <a:spcPct val="102000"/>
                        </a:lnSpc>
                        <a:spcBef>
                          <a:spcPts val="880"/>
                        </a:spcBef>
                        <a:spcAft>
                          <a:spcPts val="0"/>
                        </a:spcAft>
                        <a:buNone/>
                      </a:pPr>
                      <a:r>
                        <a:t/>
                      </a:r>
                      <a:endParaRPr sz="1200"/>
                    </a:p>
                    <a:p>
                      <a:pPr indent="0" lvl="0" marL="33020" marR="92075" rtl="0" algn="l">
                        <a:lnSpc>
                          <a:spcPct val="102000"/>
                        </a:lnSpc>
                        <a:spcBef>
                          <a:spcPts val="880"/>
                        </a:spcBef>
                        <a:spcAft>
                          <a:spcPts val="0"/>
                        </a:spcAft>
                        <a:buNone/>
                      </a:pPr>
                      <a:r>
                        <a:t/>
                      </a:r>
                      <a:endParaRPr sz="1200"/>
                    </a:p>
                    <a:p>
                      <a:pPr indent="0" lvl="0" marL="33020" marR="92075" rtl="0" algn="l">
                        <a:lnSpc>
                          <a:spcPct val="102000"/>
                        </a:lnSpc>
                        <a:spcBef>
                          <a:spcPts val="880"/>
                        </a:spcBef>
                        <a:spcAft>
                          <a:spcPts val="0"/>
                        </a:spcAft>
                        <a:buNone/>
                      </a:pPr>
                      <a:r>
                        <a:t/>
                      </a:r>
                      <a:endParaRPr sz="1200"/>
                    </a:p>
                    <a:p>
                      <a:pPr indent="0" lvl="0" marL="33020" marR="92075" rtl="0" algn="l">
                        <a:lnSpc>
                          <a:spcPct val="102000"/>
                        </a:lnSpc>
                        <a:spcBef>
                          <a:spcPts val="880"/>
                        </a:spcBef>
                        <a:spcAft>
                          <a:spcPts val="0"/>
                        </a:spcAft>
                        <a:buNone/>
                      </a:pPr>
                      <a:r>
                        <a:t/>
                      </a:r>
                      <a:endParaRPr sz="1200"/>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287655" rtl="0" algn="l">
                        <a:lnSpc>
                          <a:spcPct val="120000"/>
                        </a:lnSpc>
                        <a:spcBef>
                          <a:spcPts val="0"/>
                        </a:spcBef>
                        <a:spcAft>
                          <a:spcPts val="0"/>
                        </a:spcAft>
                        <a:buNone/>
                      </a:pPr>
                      <a:r>
                        <a:rPr lang="en-GB" sz="1200">
                          <a:latin typeface="Arimo"/>
                          <a:ea typeface="Arimo"/>
                          <a:cs typeface="Arimo"/>
                          <a:sym typeface="Arimo"/>
                        </a:rPr>
                        <a:t>Vários alunos expressam suas ideias publicamente de forma detalhada em situações de aula inteira e trabalho em grupo.</a:t>
                      </a:r>
                      <a:endParaRPr/>
                    </a:p>
                    <a:p>
                      <a:pPr indent="0" lvl="0" marL="33020" marR="287655" rtl="0" algn="l">
                        <a:lnSpc>
                          <a:spcPct val="120000"/>
                        </a:lnSpc>
                        <a:spcBef>
                          <a:spcPts val="385"/>
                        </a:spcBef>
                        <a:spcAft>
                          <a:spcPts val="0"/>
                        </a:spcAft>
                        <a:buNone/>
                      </a:pPr>
                      <a:r>
                        <a:rPr b="1" lang="en-GB" sz="1200">
                          <a:latin typeface="Arimo"/>
                          <a:ea typeface="Arimo"/>
                          <a:cs typeface="Arimo"/>
                          <a:sym typeface="Arimo"/>
                        </a:rPr>
                        <a:t>E</a:t>
                      </a:r>
                      <a:endParaRPr b="1" sz="1200">
                        <a:latin typeface="Arimo"/>
                        <a:ea typeface="Arimo"/>
                        <a:cs typeface="Arimo"/>
                        <a:sym typeface="Arimo"/>
                      </a:endParaRPr>
                    </a:p>
                    <a:p>
                      <a:pPr indent="0" lvl="0" marL="33020" marR="287655" rtl="0" algn="l">
                        <a:lnSpc>
                          <a:spcPct val="120000"/>
                        </a:lnSpc>
                        <a:spcBef>
                          <a:spcPts val="385"/>
                        </a:spcBef>
                        <a:spcAft>
                          <a:spcPts val="0"/>
                        </a:spcAft>
                        <a:buNone/>
                      </a:pPr>
                      <a:r>
                        <a:rPr lang="en-GB" sz="1200">
                          <a:latin typeface="Arimo"/>
                          <a:ea typeface="Arimo"/>
                          <a:cs typeface="Arimo"/>
                          <a:sym typeface="Arimo"/>
                        </a:rPr>
                        <a:t>Além disso, eles se envolvem nas ideias uns dos outros, por exemplo, referindo-se às suas contribuições, questionando ou construindo sobre elas (por exemplo, "É um pouco como o que Shootle disse, mas...", "Sam teve uma ideia tão boa, olhem [demonstra]"). Isso inclui a participação espontânea ou provocada pelo professor.</a:t>
                      </a:r>
                      <a:endParaRPr/>
                    </a:p>
                  </a:txBody>
                  <a:tcPr marT="48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79500">
                <a:tc>
                  <a:txBody>
                    <a:bodyPr/>
                    <a:lstStyle/>
                    <a:p>
                      <a:pPr indent="0" lvl="0" marL="0" marR="0" rtl="0" algn="ctr">
                        <a:lnSpc>
                          <a:spcPct val="115000"/>
                        </a:lnSpc>
                        <a:spcBef>
                          <a:spcPts val="0"/>
                        </a:spcBef>
                        <a:spcAft>
                          <a:spcPts val="0"/>
                        </a:spcAft>
                        <a:buNone/>
                      </a:pPr>
                      <a:r>
                        <a:rPr b="1" lang="en-GB" sz="1200">
                          <a:solidFill>
                            <a:srgbClr val="000000"/>
                          </a:solidFill>
                          <a:latin typeface="Arimo"/>
                          <a:ea typeface="Arimo"/>
                          <a:cs typeface="Arimo"/>
                          <a:sym typeface="Arimo"/>
                        </a:rPr>
                        <a:t>Regras Básicas</a:t>
                      </a:r>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200">
                          <a:solidFill>
                            <a:srgbClr val="000000"/>
                          </a:solidFill>
                          <a:latin typeface="Arial"/>
                          <a:ea typeface="Arial"/>
                          <a:cs typeface="Arial"/>
                          <a:sym typeface="Arial"/>
                        </a:rPr>
                        <a:t>Não há um foco explícito nas regras básicas para o diálogo ou práticas dialógicas evidentes.</a:t>
                      </a:r>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200">
                          <a:solidFill>
                            <a:srgbClr val="000000"/>
                          </a:solidFill>
                          <a:latin typeface="Arial"/>
                          <a:ea typeface="Arial"/>
                          <a:cs typeface="Arial"/>
                          <a:sym typeface="Arial"/>
                        </a:rPr>
                        <a:t>O professor introduz, modela ou lembra aos alunos das práticas dialógicas alvo, como regras básicas a serem seguidas, incluindo a vez de falar.</a:t>
                      </a:r>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GB" sz="1200">
                          <a:solidFill>
                            <a:srgbClr val="000000"/>
                          </a:solidFill>
                          <a:latin typeface="Arial"/>
                          <a:ea typeface="Arial"/>
                          <a:cs typeface="Arial"/>
                          <a:sym typeface="Arial"/>
                        </a:rPr>
                        <a:t>O professor e os alunos, ou os próprios alunos, negociam as práticas dialógicas alvo, como regras básicas, talvez juntamente com lembretes ou modelagem. </a:t>
                      </a:r>
                      <a:endParaRPr/>
                    </a:p>
                    <a:p>
                      <a:pPr indent="0" lvl="0" marL="0" marR="0" rtl="0" algn="l">
                        <a:lnSpc>
                          <a:spcPct val="115000"/>
                        </a:lnSpc>
                        <a:spcBef>
                          <a:spcPts val="1200"/>
                        </a:spcBef>
                        <a:spcAft>
                          <a:spcPts val="0"/>
                        </a:spcAft>
                        <a:buNone/>
                      </a:pPr>
                      <a:r>
                        <a:rPr lang="en-GB" sz="1200">
                          <a:solidFill>
                            <a:srgbClr val="000000"/>
                          </a:solidFill>
                          <a:latin typeface="Arial"/>
                          <a:ea typeface="Arial"/>
                          <a:cs typeface="Arial"/>
                          <a:sym typeface="Arial"/>
                        </a:rPr>
                        <a:t>Isso pode incluir alunos sendo responsáveis por gerenciar o diálogo, bem como alunos sendo envolvidos na avaliação da eficácia das práticas dialógicas.</a:t>
                      </a:r>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26" name="Google Shape;1026;p64"/>
          <p:cNvSpPr/>
          <p:nvPr/>
        </p:nvSpPr>
        <p:spPr>
          <a:xfrm>
            <a:off x="520585" y="1495425"/>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64"/>
          <p:cNvSpPr txBox="1"/>
          <p:nvPr/>
        </p:nvSpPr>
        <p:spPr>
          <a:xfrm>
            <a:off x="5426596" y="276225"/>
            <a:ext cx="4949304" cy="160210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0" algn="l">
              <a:lnSpc>
                <a:spcPct val="100000"/>
              </a:lnSpc>
              <a:spcBef>
                <a:spcPts val="0"/>
              </a:spcBef>
              <a:spcAft>
                <a:spcPts val="0"/>
              </a:spcAft>
              <a:buNone/>
            </a:pPr>
            <a:r>
              <a:rPr b="1" lang="en-GB" sz="1200">
                <a:solidFill>
                  <a:schemeClr val="dk1"/>
                </a:solidFill>
                <a:latin typeface="Arial"/>
                <a:ea typeface="Arial"/>
                <a:cs typeface="Arial"/>
                <a:sym typeface="Arial"/>
              </a:rPr>
              <a:t>Notas de Orientação:</a:t>
            </a:r>
            <a:endParaRPr/>
          </a:p>
          <a:p>
            <a:pPr indent="-171450" lvl="0" marL="25527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Esta ferramenta pode ser usada em toda a aula ou para diferentes atividades.</a:t>
            </a:r>
            <a:endParaRPr/>
          </a:p>
          <a:p>
            <a:pPr indent="-171450" lvl="0" marL="25527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Você pode usá-la em sua própria sala de aula ou ao observar um colega.</a:t>
            </a:r>
            <a:endParaRPr/>
          </a:p>
          <a:p>
            <a:pPr indent="-171450" lvl="0" marL="255270" marR="0" rtl="0" algn="l">
              <a:lnSpc>
                <a:spcPct val="100000"/>
              </a:lnSpc>
              <a:spcBef>
                <a:spcPts val="605"/>
              </a:spcBef>
              <a:spcAft>
                <a:spcPts val="0"/>
              </a:spcAft>
              <a:buClr>
                <a:schemeClr val="dk1"/>
              </a:buClr>
              <a:buSzPts val="1200"/>
              <a:buFont typeface="Arial"/>
              <a:buChar char="•"/>
            </a:pPr>
            <a:r>
              <a:rPr lang="en-GB" sz="1200">
                <a:solidFill>
                  <a:schemeClr val="dk1"/>
                </a:solidFill>
                <a:latin typeface="Arial"/>
                <a:ea typeface="Arial"/>
                <a:cs typeface="Arial"/>
                <a:sym typeface="Arial"/>
              </a:rPr>
              <a:t>Leia as descrições de cada categoria e decida qual se aplica melhor à aula que você acabou de observar.</a:t>
            </a:r>
            <a:endParaRPr/>
          </a:p>
        </p:txBody>
      </p:sp>
      <p:sp>
        <p:nvSpPr>
          <p:cNvPr id="1028" name="Google Shape;1028;p64"/>
          <p:cNvSpPr txBox="1"/>
          <p:nvPr>
            <p:ph idx="12" type="sldNum"/>
          </p:nvPr>
        </p:nvSpPr>
        <p:spPr>
          <a:xfrm>
            <a:off x="5249962" y="7088109"/>
            <a:ext cx="192404" cy="154529"/>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en-GB"/>
              <a:t>48</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3" name="Shape 1033"/>
        <p:cNvGrpSpPr/>
        <p:nvPr/>
      </p:nvGrpSpPr>
      <p:grpSpPr>
        <a:xfrm>
          <a:off x="0" y="0"/>
          <a:ext cx="0" cy="0"/>
          <a:chOff x="0" y="0"/>
          <a:chExt cx="0" cy="0"/>
        </a:xfrm>
      </p:grpSpPr>
      <p:sp>
        <p:nvSpPr>
          <p:cNvPr id="1034" name="Google Shape;1034;p65"/>
          <p:cNvSpPr txBox="1"/>
          <p:nvPr/>
        </p:nvSpPr>
        <p:spPr>
          <a:xfrm>
            <a:off x="423552" y="352425"/>
            <a:ext cx="4846948" cy="2338524"/>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29200">
            <a:spAutoFit/>
          </a:bodyPr>
          <a:lstStyle/>
          <a:p>
            <a:pPr indent="0" lvl="0" marL="83820" marR="95250" rtl="0" algn="just">
              <a:lnSpc>
                <a:spcPct val="121000"/>
              </a:lnSpc>
              <a:spcBef>
                <a:spcPts val="0"/>
              </a:spcBef>
              <a:spcAft>
                <a:spcPts val="0"/>
              </a:spcAft>
              <a:buNone/>
            </a:pPr>
            <a:r>
              <a:rPr b="1" lang="en-GB" sz="1600">
                <a:solidFill>
                  <a:schemeClr val="dk1"/>
                </a:solidFill>
                <a:latin typeface="Arial"/>
                <a:ea typeface="Arial"/>
                <a:cs typeface="Arial"/>
                <a:sym typeface="Arial"/>
              </a:rPr>
              <a:t>Avaliação Autônoma do Trabalho em Grupo</a:t>
            </a:r>
            <a:endParaRPr/>
          </a:p>
          <a:p>
            <a:pPr indent="0" lvl="0" marL="83820" marR="95250" rtl="0" algn="just">
              <a:lnSpc>
                <a:spcPct val="121000"/>
              </a:lnSpc>
              <a:spcBef>
                <a:spcPts val="0"/>
              </a:spcBef>
              <a:spcAft>
                <a:spcPts val="0"/>
              </a:spcAft>
              <a:buNone/>
            </a:pPr>
            <a:r>
              <a:rPr lang="en-GB" sz="1200">
                <a:solidFill>
                  <a:schemeClr val="dk1"/>
                </a:solidFill>
                <a:latin typeface="Arial"/>
                <a:ea typeface="Arial"/>
                <a:cs typeface="Arial"/>
                <a:sym typeface="Arial"/>
              </a:rPr>
              <a:t>Este modelo é para um grupo de alunos avaliar seu próprio diálogo. Pode ajudá-los a entender mais sobre sua própria participação no diálogo, e a repetição da avaliação pode ajudá-los a tornar o trabalho em grupo mais eficaz ao longo do tempo. Também pode ajudá-lo a entender o que os alunos estão pensando sobre seu próprio diálogo. Você pode descobrir que tem percepções diferentes do diálogo e do trabalho em grupo deles.</a:t>
            </a:r>
            <a:endParaRPr/>
          </a:p>
          <a:p>
            <a:pPr indent="0" lvl="0" marL="83820" marR="95250" rtl="0" algn="just">
              <a:lnSpc>
                <a:spcPct val="121000"/>
              </a:lnSpc>
              <a:spcBef>
                <a:spcPts val="0"/>
              </a:spcBef>
              <a:spcAft>
                <a:spcPts val="0"/>
              </a:spcAft>
              <a:buNone/>
            </a:pPr>
            <a:r>
              <a:t/>
            </a:r>
            <a:endParaRPr sz="1200">
              <a:solidFill>
                <a:schemeClr val="dk1"/>
              </a:solidFill>
              <a:latin typeface="Arial"/>
              <a:ea typeface="Arial"/>
              <a:cs typeface="Arial"/>
              <a:sym typeface="Arial"/>
            </a:endParaRPr>
          </a:p>
          <a:p>
            <a:pPr indent="368300" lvl="0" marL="82550" marR="95250" rtl="0" algn="just">
              <a:lnSpc>
                <a:spcPct val="121000"/>
              </a:lnSpc>
              <a:spcBef>
                <a:spcPts val="0"/>
              </a:spcBef>
              <a:spcAft>
                <a:spcPts val="0"/>
              </a:spcAft>
              <a:buNone/>
            </a:pPr>
            <a:r>
              <a:rPr b="1" lang="en-GB" sz="1200">
                <a:solidFill>
                  <a:schemeClr val="dk1"/>
                </a:solidFill>
                <a:latin typeface="Arial"/>
                <a:ea typeface="Arial"/>
                <a:cs typeface="Arial"/>
                <a:sym typeface="Arial"/>
              </a:rPr>
              <a:t>Modelos para download </a:t>
            </a:r>
            <a:r>
              <a:rPr lang="en-GB" sz="1200">
                <a:solidFill>
                  <a:schemeClr val="dk1"/>
                </a:solidFill>
                <a:latin typeface="Arial"/>
                <a:ea typeface="Arial"/>
                <a:cs typeface="Arial"/>
                <a:sym typeface="Arial"/>
              </a:rPr>
              <a:t>estão disponíveis em nosso </a:t>
            </a:r>
            <a:r>
              <a:rPr lang="en-GB" sz="1200" u="sng">
                <a:solidFill>
                  <a:schemeClr val="hlink"/>
                </a:solidFill>
                <a:latin typeface="Arial"/>
                <a:ea typeface="Arial"/>
                <a:cs typeface="Arial"/>
                <a:sym typeface="Arial"/>
                <a:hlinkClick r:id="rId3"/>
              </a:rPr>
              <a:t>site</a:t>
            </a:r>
            <a:r>
              <a:rPr b="1" lang="en-GB" sz="1200">
                <a:solidFill>
                  <a:schemeClr val="dk1"/>
                </a:solidFill>
                <a:latin typeface="Arial"/>
                <a:ea typeface="Arial"/>
                <a:cs typeface="Arial"/>
                <a:sym typeface="Arial"/>
              </a:rPr>
              <a:t>.</a:t>
            </a:r>
            <a:endParaRPr/>
          </a:p>
        </p:txBody>
      </p:sp>
      <p:sp>
        <p:nvSpPr>
          <p:cNvPr id="1035" name="Google Shape;1035;p65"/>
          <p:cNvSpPr txBox="1"/>
          <p:nvPr/>
        </p:nvSpPr>
        <p:spPr>
          <a:xfrm>
            <a:off x="5427979" y="352425"/>
            <a:ext cx="4719321" cy="2486835"/>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76200">
            <a:spAutoFit/>
          </a:bodyPr>
          <a:lstStyle/>
          <a:p>
            <a:pPr indent="0" lvl="0" marL="81915" marR="0" rtl="0" algn="l">
              <a:lnSpc>
                <a:spcPct val="100000"/>
              </a:lnSpc>
              <a:spcBef>
                <a:spcPts val="0"/>
              </a:spcBef>
              <a:spcAft>
                <a:spcPts val="0"/>
              </a:spcAft>
              <a:buNone/>
            </a:pPr>
            <a:r>
              <a:rPr b="1" lang="en-GB" sz="1200">
                <a:solidFill>
                  <a:schemeClr val="dk1"/>
                </a:solidFill>
                <a:latin typeface="Arial"/>
                <a:ea typeface="Arial"/>
                <a:cs typeface="Arial"/>
                <a:sym typeface="Arial"/>
              </a:rPr>
              <a:t>Notas Orientadoras:</a:t>
            </a:r>
            <a:endParaRPr/>
          </a:p>
          <a:p>
            <a:pPr indent="-171450" lvl="0" marL="253365" marR="0" rtl="0" algn="l">
              <a:lnSpc>
                <a:spcPct val="120000"/>
              </a:lnSpc>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A escala de avaliação é: 1 = Não é verdade; 2 = Parcialmente verdadeiro; 3 = Muito verdadeiro</a:t>
            </a:r>
            <a:endParaRPr/>
          </a:p>
          <a:p>
            <a:pPr indent="-171450" lvl="0" marL="253365" marR="0" rtl="0" algn="l">
              <a:lnSpc>
                <a:spcPct val="120000"/>
              </a:lnSpc>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Os alunos podem preencher um formulário por grupo ou um para cada um. Esta pode ser uma atividade interessante, pois diferentes membros do grupo podem ter percepções muito diferentes, o que pode levar a uma boa discussão.</a:t>
            </a:r>
            <a:endParaRPr/>
          </a:p>
          <a:p>
            <a:pPr indent="-171450" lvl="0" marL="253365" marR="0" rtl="0" algn="l">
              <a:lnSpc>
                <a:spcPct val="120000"/>
              </a:lnSpc>
              <a:spcBef>
                <a:spcPts val="600"/>
              </a:spcBef>
              <a:spcAft>
                <a:spcPts val="0"/>
              </a:spcAft>
              <a:buClr>
                <a:schemeClr val="dk1"/>
              </a:buClr>
              <a:buSzPts val="1200"/>
              <a:buFont typeface="Arial"/>
              <a:buChar char="•"/>
            </a:pPr>
            <a:r>
              <a:rPr lang="en-GB" sz="1200">
                <a:solidFill>
                  <a:schemeClr val="dk1"/>
                </a:solidFill>
                <a:latin typeface="Arial"/>
                <a:ea typeface="Arial"/>
                <a:cs typeface="Arial"/>
                <a:sym typeface="Arial"/>
              </a:rPr>
              <a:t>Este exemplo destina-se à autoavaliação pelos alunos de todas as idades, incluindo adultos. Nos modelos para download, há também uma versão para observadores adultos</a:t>
            </a:r>
            <a:r>
              <a:rPr b="1" lang="en-GB" sz="1200">
                <a:solidFill>
                  <a:schemeClr val="dk1"/>
                </a:solidFill>
                <a:latin typeface="Arial"/>
                <a:ea typeface="Arial"/>
                <a:cs typeface="Arial"/>
                <a:sym typeface="Arial"/>
              </a:rPr>
              <a:t>.</a:t>
            </a:r>
            <a:endParaRPr/>
          </a:p>
        </p:txBody>
      </p:sp>
      <p:graphicFrame>
        <p:nvGraphicFramePr>
          <p:cNvPr id="1036" name="Google Shape;1036;p65"/>
          <p:cNvGraphicFramePr/>
          <p:nvPr/>
        </p:nvGraphicFramePr>
        <p:xfrm>
          <a:off x="366096" y="2879026"/>
          <a:ext cx="3000000" cy="3000000"/>
        </p:xfrm>
        <a:graphic>
          <a:graphicData uri="http://schemas.openxmlformats.org/drawingml/2006/table">
            <a:tbl>
              <a:tblPr bandRow="1" firstRow="1">
                <a:noFill/>
                <a:tableStyleId>{0919AA0F-70C5-4B34-8BEA-8F2486CE7996}</a:tableStyleId>
              </a:tblPr>
              <a:tblGrid>
                <a:gridCol w="7833350"/>
                <a:gridCol w="1944625"/>
              </a:tblGrid>
              <a:tr h="407725">
                <a:tc>
                  <a:txBody>
                    <a:bodyPr/>
                    <a:lstStyle/>
                    <a:p>
                      <a:pPr indent="0" lvl="0" marL="33020" marR="0" rtl="0" algn="l">
                        <a:lnSpc>
                          <a:spcPct val="100000"/>
                        </a:lnSpc>
                        <a:spcBef>
                          <a:spcPts val="0"/>
                        </a:spcBef>
                        <a:spcAft>
                          <a:spcPts val="0"/>
                        </a:spcAft>
                        <a:buNone/>
                      </a:pPr>
                      <a:r>
                        <a:rPr b="1" lang="en-GB" sz="1400">
                          <a:latin typeface="Arial"/>
                          <a:ea typeface="Arial"/>
                          <a:cs typeface="Arial"/>
                          <a:sym typeface="Arial"/>
                        </a:rPr>
                        <a:t>Critérios</a:t>
                      </a:r>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400">
                          <a:latin typeface="Arial"/>
                          <a:ea typeface="Arial"/>
                          <a:cs typeface="Arial"/>
                          <a:sym typeface="Arial"/>
                        </a:rPr>
                        <a:t>Avaliação</a:t>
                      </a:r>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en-GB" sz="1200">
                          <a:latin typeface="Arial"/>
                          <a:ea typeface="Arial"/>
                          <a:cs typeface="Arial"/>
                          <a:sym typeface="Arial"/>
                        </a:rPr>
                        <a:t>G1 – Todos no grupo estavam envolvidos</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en-GB" sz="1200">
                          <a:latin typeface="Arial"/>
                          <a:ea typeface="Arial"/>
                          <a:cs typeface="Arial"/>
                          <a:sym typeface="Arial"/>
                        </a:rPr>
                        <a:t>G2 – Trabalhamos juntos como um único grupo e não nos separamos</a:t>
                      </a:r>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en-GB" sz="1200">
                          <a:latin typeface="Arial"/>
                          <a:ea typeface="Arial"/>
                          <a:cs typeface="Arial"/>
                          <a:sym typeface="Arial"/>
                        </a:rPr>
                        <a:t>G3 – A maioria ou toda a nossa conversa foi sobre a tarefa que estávamos realizando</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en-GB" sz="1200">
                          <a:latin typeface="Arial"/>
                          <a:ea typeface="Arial"/>
                          <a:cs typeface="Arial"/>
                          <a:sym typeface="Arial"/>
                        </a:rPr>
                        <a:t>G4 – Compartilhamos nossas próprias ideias e construímos umas sobre as outras</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en-GB" sz="1200">
                          <a:latin typeface="Arial"/>
                          <a:ea typeface="Arial"/>
                          <a:cs typeface="Arial"/>
                          <a:sym typeface="Arial"/>
                        </a:rPr>
                        <a:t>G5 – Ouvimos atentamente quando os outros estavam falando e consideramos o que estavam dizendo</a:t>
                      </a:r>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en-GB" sz="1200">
                          <a:latin typeface="Arial"/>
                          <a:ea typeface="Arial"/>
                          <a:cs typeface="Arial"/>
                          <a:sym typeface="Arial"/>
                        </a:rPr>
                        <a:t>G6 – Gostamos de trabalhar juntos em grupo</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en-GB" sz="1200">
                          <a:latin typeface="Arial"/>
                          <a:ea typeface="Arial"/>
                          <a:cs typeface="Arial"/>
                          <a:sym typeface="Arial"/>
                        </a:rPr>
                        <a:t>G7 – Quando fizemos sugestões ou concordamos/discordamos com os outros, apresentamos razões</a:t>
                      </a:r>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en-GB" sz="1200">
                          <a:latin typeface="Arial"/>
                          <a:ea typeface="Arial"/>
                          <a:cs typeface="Arial"/>
                          <a:sym typeface="Arial"/>
                        </a:rPr>
                        <a:t>G8 – Desafiamos ou comentamos sobre as ideias uns dos outros de maneira respeitosa e construtiva</a:t>
                      </a:r>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5200">
                <a:tc>
                  <a:txBody>
                    <a:bodyPr/>
                    <a:lstStyle/>
                    <a:p>
                      <a:pPr indent="0" lvl="0" marL="33020" marR="0" rtl="0" algn="l">
                        <a:lnSpc>
                          <a:spcPct val="100000"/>
                        </a:lnSpc>
                        <a:spcBef>
                          <a:spcPts val="0"/>
                        </a:spcBef>
                        <a:spcAft>
                          <a:spcPts val="0"/>
                        </a:spcAft>
                        <a:buNone/>
                      </a:pPr>
                      <a:r>
                        <a:rPr b="1" lang="en-GB" sz="1200">
                          <a:latin typeface="Arial"/>
                          <a:ea typeface="Arial"/>
                          <a:cs typeface="Arial"/>
                          <a:sym typeface="Arial"/>
                        </a:rPr>
                        <a:t>G9 – Se houve desacordo, tentamos chegar a um acordo ou encontrar um compromisso</a:t>
                      </a:r>
                      <a:endParaRPr b="1" sz="1200">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5200">
                <a:tc>
                  <a:txBody>
                    <a:bodyPr/>
                    <a:lstStyle/>
                    <a:p>
                      <a:pPr indent="0" lvl="0" marL="0" marR="0" rtl="0" algn="ctr">
                        <a:lnSpc>
                          <a:spcPct val="39583"/>
                        </a:lnSpc>
                        <a:spcBef>
                          <a:spcPts val="0"/>
                        </a:spcBef>
                        <a:spcAft>
                          <a:spcPts val="0"/>
                        </a:spcAft>
                        <a:buNone/>
                      </a:pPr>
                      <a:r>
                        <a:t/>
                      </a:r>
                      <a:endParaRPr b="0" sz="1200">
                        <a:latin typeface="Arial"/>
                        <a:ea typeface="Arial"/>
                        <a:cs typeface="Arial"/>
                        <a:sym typeface="Arial"/>
                      </a:endParaRPr>
                    </a:p>
                    <a:p>
                      <a:pPr indent="0" lvl="0" marL="33020" marR="0" rtl="0" algn="l">
                        <a:lnSpc>
                          <a:spcPct val="100000"/>
                        </a:lnSpc>
                        <a:spcBef>
                          <a:spcPts val="265"/>
                        </a:spcBef>
                        <a:spcAft>
                          <a:spcPts val="0"/>
                        </a:spcAft>
                        <a:buNone/>
                      </a:pPr>
                      <a:r>
                        <a:rPr b="1" lang="en-GB" sz="1200">
                          <a:latin typeface="Arial"/>
                          <a:ea typeface="Arial"/>
                          <a:cs typeface="Arial"/>
                          <a:sym typeface="Arial"/>
                        </a:rPr>
                        <a:t>G10 – Nossas discussões e desacordos nos ajudaram a aprender uns com os outros</a:t>
                      </a:r>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37" name="Google Shape;1037;p65"/>
          <p:cNvSpPr/>
          <p:nvPr/>
        </p:nvSpPr>
        <p:spPr>
          <a:xfrm>
            <a:off x="501336" y="2409825"/>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aphicFrame>
        <p:nvGraphicFramePr>
          <p:cNvPr id="99" name="Google Shape;99;p12"/>
          <p:cNvGraphicFramePr/>
          <p:nvPr/>
        </p:nvGraphicFramePr>
        <p:xfrm>
          <a:off x="368688" y="2123319"/>
          <a:ext cx="3000000" cy="3000000"/>
        </p:xfrm>
        <a:graphic>
          <a:graphicData uri="http://schemas.openxmlformats.org/drawingml/2006/table">
            <a:tbl>
              <a:tblPr bandRow="1" firstRow="1">
                <a:noFill/>
                <a:tableStyleId>{0919AA0F-70C5-4B34-8BEA-8F2486CE7996}</a:tableStyleId>
              </a:tblPr>
              <a:tblGrid>
                <a:gridCol w="4672575"/>
                <a:gridCol w="5105400"/>
              </a:tblGrid>
              <a:tr h="566925">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1: O que é diálogo educacional?</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10: Utilizando o esquema de codificação (parte 1)</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2: Como o diálogo entre professor e aluno apoia a aprendizagem?</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11: Utilizando o esquema de codificação (parte 2)</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3: Dicas práticas para apoiar o diálogo em sala de aula: regras básicas</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12: Gravando o diálogo e codificando em sua sala de aula</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4: Dicas práticas para apoiar o diálogo em sala de aula: pontos de discussão</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13: Identificando diálogo produtivo: "construindo" e "desafiando" ideias</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6925">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5: Guia de boas-vindas do pacote T-SEDA</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14: Praticando a codificação: diálogo em toda a classe</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6: Concluindo sua autoavaliação</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15: O valor do diálogo em grupo</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7: Concluindo seu ciclo de investigação reflexiva</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16: Codificando e avaliando a qualidade do diálogo em pequenos grupos</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8: Ética na investigação educacional</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17: Promovendo a participação dos estudantes no diálogo</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9975">
                <a:tc>
                  <a:txBody>
                    <a:bodyPr/>
                    <a:lstStyle/>
                    <a:p>
                      <a:pPr indent="0" lvl="0" marL="88265" marR="0" rtl="0" algn="l">
                        <a:lnSpc>
                          <a:spcPct val="100000"/>
                        </a:lnSpc>
                        <a:spcBef>
                          <a:spcPts val="0"/>
                        </a:spcBef>
                        <a:spcAft>
                          <a:spcPts val="0"/>
                        </a:spcAft>
                        <a:buNone/>
                      </a:pPr>
                      <a:r>
                        <a:rPr lang="en-GB" sz="1400" u="none" cap="none" strike="noStrike">
                          <a:latin typeface="Arial"/>
                          <a:ea typeface="Arial"/>
                          <a:cs typeface="Arial"/>
                          <a:sym typeface="Arial"/>
                        </a:rPr>
                        <a:t>Vídeo 9: O impacto da investigação T-SEDA</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latin typeface="Arial"/>
                        <a:ea typeface="Arial"/>
                        <a:cs typeface="Arial"/>
                        <a:sym typeface="Arial"/>
                      </a:endParaRPr>
                    </a:p>
                  </a:txBody>
                  <a:tcPr marT="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bl>
          </a:graphicData>
        </a:graphic>
      </p:graphicFrame>
      <p:sp>
        <p:nvSpPr>
          <p:cNvPr id="100" name="Google Shape;100;p12"/>
          <p:cNvSpPr txBox="1"/>
          <p:nvPr/>
        </p:nvSpPr>
        <p:spPr>
          <a:xfrm>
            <a:off x="331603" y="742576"/>
            <a:ext cx="9725025" cy="1354217"/>
          </a:xfrm>
          <a:prstGeom prst="rect">
            <a:avLst/>
          </a:prstGeom>
          <a:noFill/>
          <a:ln>
            <a:noFill/>
          </a:ln>
        </p:spPr>
        <p:txBody>
          <a:bodyPr anchorCtr="0" anchor="t" bIns="0" lIns="0" spcFirstLastPara="1" rIns="0" wrap="square" tIns="0">
            <a:spAutoFit/>
          </a:bodyPr>
          <a:lstStyle/>
          <a:p>
            <a:pPr indent="0" lvl="0" marL="375920" marR="0" rtl="0" algn="ctr">
              <a:lnSpc>
                <a:spcPct val="100000"/>
              </a:lnSpc>
              <a:spcBef>
                <a:spcPts val="0"/>
              </a:spcBef>
              <a:spcAft>
                <a:spcPts val="0"/>
              </a:spcAft>
              <a:buNone/>
            </a:pPr>
            <a:r>
              <a:rPr b="1" lang="en-GB" sz="1400">
                <a:solidFill>
                  <a:schemeClr val="dk1"/>
                </a:solidFill>
                <a:latin typeface="Arial"/>
                <a:ea typeface="Arial"/>
                <a:cs typeface="Arial"/>
                <a:sym typeface="Arial"/>
              </a:rPr>
              <a:t>Os guias em vídeo do T-SEDA</a:t>
            </a:r>
            <a:endParaRPr b="1" sz="1400">
              <a:solidFill>
                <a:schemeClr val="dk1"/>
              </a:solidFill>
              <a:latin typeface="Arial"/>
              <a:ea typeface="Arial"/>
              <a:cs typeface="Arial"/>
              <a:sym typeface="Arial"/>
            </a:endParaRPr>
          </a:p>
          <a:p>
            <a:pPr indent="0" lvl="0" marL="375920" marR="0" rtl="0" algn="ctr">
              <a:lnSpc>
                <a:spcPct val="100000"/>
              </a:lnSpc>
              <a:spcBef>
                <a:spcPts val="0"/>
              </a:spcBef>
              <a:spcAft>
                <a:spcPts val="0"/>
              </a:spcAft>
              <a:buNone/>
            </a:pPr>
            <a:r>
              <a:t/>
            </a:r>
            <a:endParaRPr b="1" sz="1400">
              <a:solidFill>
                <a:schemeClr val="dk1"/>
              </a:solidFill>
              <a:latin typeface="Arial"/>
              <a:ea typeface="Arial"/>
              <a:cs typeface="Arial"/>
              <a:sym typeface="Arial"/>
            </a:endParaRPr>
          </a:p>
          <a:p>
            <a:pPr indent="0" lvl="0" marL="177800" marR="0" rtl="0" algn="l">
              <a:lnSpc>
                <a:spcPct val="100000"/>
              </a:lnSpc>
              <a:spcBef>
                <a:spcPts val="0"/>
              </a:spcBef>
              <a:spcAft>
                <a:spcPts val="0"/>
              </a:spcAft>
              <a:buNone/>
            </a:pPr>
            <a:r>
              <a:rPr lang="en-GB" sz="1200">
                <a:solidFill>
                  <a:schemeClr val="dk1"/>
                </a:solidFill>
                <a:latin typeface="Arial"/>
                <a:ea typeface="Arial"/>
                <a:cs typeface="Arial"/>
                <a:sym typeface="Arial"/>
              </a:rPr>
              <a:t>O Guia do Usuário do T-SEDA e os Recursos Principais descritos na página anterior possuem guias em vídeo correspondentes. Esses vídeos oferecem introduções concisas ao uso do kit de ferramentas T-SEDA, bem como atividades adicionais para praticar a codificação do diálogo.</a:t>
            </a:r>
            <a:endParaRPr/>
          </a:p>
          <a:p>
            <a:pPr indent="0" lvl="0" marL="177800" marR="0" rtl="0" algn="l">
              <a:lnSpc>
                <a:spcPct val="100000"/>
              </a:lnSpc>
              <a:spcBef>
                <a:spcPts val="0"/>
              </a:spcBef>
              <a:spcAft>
                <a:spcPts val="0"/>
              </a:spcAft>
              <a:buNone/>
            </a:pPr>
            <a:r>
              <a:rPr lang="en-GB" sz="1200">
                <a:solidFill>
                  <a:schemeClr val="dk1"/>
                </a:solidFill>
                <a:latin typeface="Arial"/>
                <a:ea typeface="Arial"/>
                <a:cs typeface="Arial"/>
                <a:sym typeface="Arial"/>
              </a:rPr>
              <a:t>Fique atento ao símbolo          durante todo o processo. Todos os vídeos estão disponíveis em: </a:t>
            </a:r>
            <a:r>
              <a:rPr lang="en-GB" sz="1200" u="sng">
                <a:solidFill>
                  <a:schemeClr val="hlink"/>
                </a:solidFill>
                <a:latin typeface="Arial"/>
                <a:ea typeface="Arial"/>
                <a:cs typeface="Arial"/>
                <a:sym typeface="Arial"/>
                <a:hlinkClick r:id="rId3"/>
              </a:rPr>
              <a:t>https://www.edudialogue.org/tools-resources/introductory-video-series/</a:t>
            </a:r>
            <a:endParaRPr sz="1200">
              <a:solidFill>
                <a:srgbClr val="538CD5"/>
              </a:solidFill>
              <a:latin typeface="Arial"/>
              <a:ea typeface="Arial"/>
              <a:cs typeface="Arial"/>
              <a:sym typeface="Arial"/>
            </a:endParaRPr>
          </a:p>
        </p:txBody>
      </p:sp>
      <p:sp>
        <p:nvSpPr>
          <p:cNvPr id="101" name="Google Shape;101;p12"/>
          <p:cNvSpPr/>
          <p:nvPr/>
        </p:nvSpPr>
        <p:spPr>
          <a:xfrm>
            <a:off x="2188203" y="1377321"/>
            <a:ext cx="346703" cy="34670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42" name="Shape 1042"/>
        <p:cNvGrpSpPr/>
        <p:nvPr/>
      </p:nvGrpSpPr>
      <p:grpSpPr>
        <a:xfrm>
          <a:off x="0" y="0"/>
          <a:ext cx="0" cy="0"/>
          <a:chOff x="0" y="0"/>
          <a:chExt cx="0" cy="0"/>
        </a:xfrm>
      </p:grpSpPr>
      <p:sp>
        <p:nvSpPr>
          <p:cNvPr id="1043" name="Google Shape;1043;p66"/>
          <p:cNvSpPr/>
          <p:nvPr/>
        </p:nvSpPr>
        <p:spPr>
          <a:xfrm>
            <a:off x="151010" y="36710"/>
            <a:ext cx="5086350" cy="15240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044" name="Google Shape;1044;p66"/>
          <p:cNvGraphicFramePr/>
          <p:nvPr/>
        </p:nvGraphicFramePr>
        <p:xfrm>
          <a:off x="380999" y="111124"/>
          <a:ext cx="3000000" cy="3000000"/>
        </p:xfrm>
        <a:graphic>
          <a:graphicData uri="http://schemas.openxmlformats.org/drawingml/2006/table">
            <a:tbl>
              <a:tblPr bandRow="1" firstRow="1">
                <a:noFill/>
                <a:tableStyleId>{0919AA0F-70C5-4B34-8BEA-8F2486CE7996}</a:tableStyleId>
              </a:tblPr>
              <a:tblGrid>
                <a:gridCol w="53100"/>
                <a:gridCol w="4910550"/>
                <a:gridCol w="220775"/>
                <a:gridCol w="1429975"/>
                <a:gridCol w="450975"/>
                <a:gridCol w="526150"/>
                <a:gridCol w="450975"/>
                <a:gridCol w="526150"/>
                <a:gridCol w="526150"/>
                <a:gridCol w="526150"/>
                <a:gridCol w="602575"/>
              </a:tblGrid>
              <a:tr h="1444075">
                <a:tc gridSpan="2">
                  <a:txBody>
                    <a:bodyPr/>
                    <a:lstStyle/>
                    <a:p>
                      <a:pPr indent="0" lvl="0" marL="81915" marR="0" rtl="0" algn="l">
                        <a:lnSpc>
                          <a:spcPct val="100000"/>
                        </a:lnSpc>
                        <a:spcBef>
                          <a:spcPts val="0"/>
                        </a:spcBef>
                        <a:spcAft>
                          <a:spcPts val="0"/>
                        </a:spcAft>
                        <a:buNone/>
                      </a:pPr>
                      <a:r>
                        <a:rPr b="1" lang="en-GB" sz="1400">
                          <a:latin typeface="Arial"/>
                          <a:ea typeface="Arial"/>
                          <a:cs typeface="Arial"/>
                          <a:sym typeface="Arial"/>
                        </a:rPr>
                        <a:t>2H: Questionário de Ensino Dialógico: Auto avaliação do professor sobre a prática geral</a:t>
                      </a:r>
                      <a:endParaRPr b="1" sz="1400">
                        <a:latin typeface="Arial"/>
                        <a:ea typeface="Arial"/>
                        <a:cs typeface="Arial"/>
                        <a:sym typeface="Arial"/>
                      </a:endParaRPr>
                    </a:p>
                    <a:p>
                      <a:pPr indent="0" lvl="0" marL="81915" marR="0" rtl="0" algn="l">
                        <a:lnSpc>
                          <a:spcPct val="100000"/>
                        </a:lnSpc>
                        <a:spcBef>
                          <a:spcPts val="565"/>
                        </a:spcBef>
                        <a:spcAft>
                          <a:spcPts val="0"/>
                        </a:spcAft>
                        <a:buNone/>
                      </a:pPr>
                      <a:r>
                        <a:rPr b="0" lang="en-GB" sz="1200">
                          <a:latin typeface="Arial"/>
                          <a:ea typeface="Arial"/>
                          <a:cs typeface="Arial"/>
                          <a:sym typeface="Arial"/>
                        </a:rPr>
                        <a:t>Este modelo destina-se a avaliar sua própria prática. Você pode fazer isso em diferentes momentos durante sua investigação para identificar como sua prática mudou. </a:t>
                      </a:r>
                      <a:endParaRPr b="0" sz="1200">
                        <a:latin typeface="Arial"/>
                        <a:ea typeface="Arial"/>
                        <a:cs typeface="Arial"/>
                        <a:sym typeface="Arial"/>
                      </a:endParaRPr>
                    </a:p>
                    <a:p>
                      <a:pPr indent="368300" lvl="0" marL="82550" marR="95250" rtl="0" algn="just">
                        <a:lnSpc>
                          <a:spcPct val="121000"/>
                        </a:lnSpc>
                        <a:spcBef>
                          <a:spcPts val="0"/>
                        </a:spcBef>
                        <a:spcAft>
                          <a:spcPts val="0"/>
                        </a:spcAft>
                        <a:buNone/>
                      </a:pPr>
                      <a:r>
                        <a:rPr b="1" lang="en-GB" sz="1200">
                          <a:latin typeface="Arial"/>
                          <a:ea typeface="Arial"/>
                          <a:cs typeface="Arial"/>
                          <a:sym typeface="Arial"/>
                        </a:rPr>
                        <a:t>Modelos para download </a:t>
                      </a:r>
                      <a:r>
                        <a:rPr lang="en-GB" sz="1200">
                          <a:latin typeface="Arial"/>
                          <a:ea typeface="Arial"/>
                          <a:cs typeface="Arial"/>
                          <a:sym typeface="Arial"/>
                        </a:rPr>
                        <a:t>estão disponíveis em nosso </a:t>
                      </a:r>
                      <a:r>
                        <a:rPr lang="en-GB" sz="1200" u="sng">
                          <a:solidFill>
                            <a:schemeClr val="hlink"/>
                          </a:solidFill>
                          <a:latin typeface="Arial"/>
                          <a:ea typeface="Arial"/>
                          <a:cs typeface="Arial"/>
                          <a:sym typeface="Arial"/>
                          <a:hlinkClick r:id="rId3"/>
                        </a:rPr>
                        <a:t>site</a:t>
                      </a:r>
                      <a:r>
                        <a:rPr b="1" lang="en-GB" sz="1200">
                          <a:latin typeface="Arial"/>
                          <a:ea typeface="Arial"/>
                          <a:cs typeface="Arial"/>
                          <a:sym typeface="Arial"/>
                        </a:rPr>
                        <a:t>.</a:t>
                      </a:r>
                      <a:endParaRPr/>
                    </a:p>
                  </a:txBody>
                  <a:tcPr marT="7175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B cap="flat" cmpd="sng" w="31725">
                      <a:solidFill>
                        <a:srgbClr val="2791A6"/>
                      </a:solidFill>
                      <a:prstDash val="solid"/>
                      <a:round/>
                      <a:headEnd len="sm" w="sm" type="none"/>
                      <a:tailEnd len="sm" w="sm" type="none"/>
                    </a:lnB>
                  </a:tcPr>
                </a:tc>
                <a:tc gridSpan="8">
                  <a:txBody>
                    <a:bodyPr/>
                    <a:lstStyle/>
                    <a:p>
                      <a:pPr indent="0" lvl="0" marL="81280" marR="0" rtl="0" algn="l">
                        <a:lnSpc>
                          <a:spcPct val="100000"/>
                        </a:lnSpc>
                        <a:spcBef>
                          <a:spcPts val="0"/>
                        </a:spcBef>
                        <a:spcAft>
                          <a:spcPts val="0"/>
                        </a:spcAft>
                        <a:buNone/>
                      </a:pPr>
                      <a:r>
                        <a:rPr b="1" lang="en-GB" sz="1150">
                          <a:latin typeface="Arial"/>
                          <a:ea typeface="Arial"/>
                          <a:cs typeface="Arial"/>
                          <a:sym typeface="Arial"/>
                        </a:rPr>
                        <a:t>Notas Orientadoras:</a:t>
                      </a:r>
                      <a:endParaRPr/>
                    </a:p>
                    <a:p>
                      <a:pPr indent="0" lvl="0" marL="81280" marR="0" rtl="0" algn="l">
                        <a:lnSpc>
                          <a:spcPct val="100000"/>
                        </a:lnSpc>
                        <a:spcBef>
                          <a:spcPts val="645"/>
                        </a:spcBef>
                        <a:spcAft>
                          <a:spcPts val="0"/>
                        </a:spcAft>
                        <a:buNone/>
                      </a:pPr>
                      <a:r>
                        <a:rPr b="0" lang="en-GB" sz="1150">
                          <a:latin typeface="Arial"/>
                          <a:ea typeface="Arial"/>
                          <a:cs typeface="Arial"/>
                          <a:sym typeface="Arial"/>
                        </a:rPr>
                        <a:t>Existem três seções: Criando uma Abertura para o Diálogo (A - Itens 1-5), Convidando as Contribuições dos Alunos (B - Itens 6-9) e Fomentando a Participação Dialógica (C - Itens 10-18, na próxima página).</a:t>
                      </a:r>
                      <a:endParaRPr/>
                    </a:p>
                    <a:p>
                      <a:pPr indent="0" lvl="0" marL="81280" marR="0" rtl="0" algn="l">
                        <a:lnSpc>
                          <a:spcPct val="100000"/>
                        </a:lnSpc>
                        <a:spcBef>
                          <a:spcPts val="645"/>
                        </a:spcBef>
                        <a:spcAft>
                          <a:spcPts val="0"/>
                        </a:spcAft>
                        <a:buNone/>
                      </a:pPr>
                      <a:r>
                        <a:rPr b="0" lang="en-GB" sz="1150">
                          <a:latin typeface="Arial"/>
                          <a:ea typeface="Arial"/>
                          <a:cs typeface="Arial"/>
                          <a:sym typeface="Arial"/>
                        </a:rPr>
                        <a:t>Para cada item, marque a caixa que for mais relevante e dê a si mesmo uma pontuação.</a:t>
                      </a:r>
                      <a:endParaRPr/>
                    </a:p>
                  </a:txBody>
                  <a:tcPr marT="81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c hMerge="1"/>
                <a:tc hMerge="1"/>
                <a:tc hMerge="1"/>
                <a:tc hMerge="1"/>
                <a:tc hMerge="1"/>
              </a:tr>
              <a:tr h="702225">
                <a:tc rowSpan="14">
                  <a:txBody>
                    <a:bodyPr/>
                    <a:lstStyle/>
                    <a:p>
                      <a:pPr indent="0" lvl="0" marL="0" marR="0" rtl="0" algn="l">
                        <a:spcBef>
                          <a:spcPts val="0"/>
                        </a:spcBef>
                        <a:spcAft>
                          <a:spcPts val="0"/>
                        </a:spcAft>
                        <a:buNone/>
                      </a:pPr>
                      <a:r>
                        <a:t/>
                      </a:r>
                      <a:endParaRPr sz="1000">
                        <a:latin typeface="Arimo"/>
                        <a:ea typeface="Arimo"/>
                        <a:cs typeface="Arimo"/>
                        <a:sym typeface="Arimo"/>
                      </a:endParaRPr>
                    </a:p>
                  </a:txBody>
                  <a:tcPr marT="0" marB="0" marR="0" marL="0">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tcPr>
                </a:tc>
                <a:tc gridSpan="3">
                  <a:txBody>
                    <a:bodyPr/>
                    <a:lstStyle/>
                    <a:p>
                      <a:pPr indent="0" lvl="0" marL="57785" marR="648335" rtl="0" algn="l">
                        <a:lnSpc>
                          <a:spcPct val="120000"/>
                        </a:lnSpc>
                        <a:spcBef>
                          <a:spcPts val="0"/>
                        </a:spcBef>
                        <a:spcAft>
                          <a:spcPts val="0"/>
                        </a:spcAft>
                        <a:buNone/>
                      </a:pPr>
                      <a:r>
                        <a:rPr lang="en-GB" sz="1100">
                          <a:latin typeface="Arial"/>
                          <a:ea typeface="Arial"/>
                          <a:cs typeface="Arial"/>
                          <a:sym typeface="Arial"/>
                        </a:rPr>
                        <a:t>Considere as seguintes afirmações em relação à sua prática e marque seu nível de concordância de </a:t>
                      </a:r>
                      <a:r>
                        <a:rPr b="1" lang="en-GB" sz="1100">
                          <a:latin typeface="Arial"/>
                          <a:ea typeface="Arial"/>
                          <a:cs typeface="Arial"/>
                          <a:sym typeface="Arial"/>
                        </a:rPr>
                        <a:t>(1) "discordo completamente" a (6) "concordo completamente".</a:t>
                      </a:r>
                      <a:endParaRPr/>
                    </a:p>
                    <a:p>
                      <a:pPr indent="0" lvl="0" marL="57785" marR="648335" rtl="0" algn="l">
                        <a:lnSpc>
                          <a:spcPct val="120000"/>
                        </a:lnSpc>
                        <a:spcBef>
                          <a:spcPts val="175"/>
                        </a:spcBef>
                        <a:spcAft>
                          <a:spcPts val="0"/>
                        </a:spcAft>
                        <a:buNone/>
                      </a:pPr>
                      <a:r>
                        <a:rPr b="1" lang="en-GB" sz="1100">
                          <a:latin typeface="Arial"/>
                          <a:ea typeface="Arial"/>
                          <a:cs typeface="Arial"/>
                          <a:sym typeface="Arial"/>
                        </a:rPr>
                        <a:t>Nas minhas aulas, eu...</a:t>
                      </a:r>
                      <a:endParaRPr/>
                    </a:p>
                  </a:txBody>
                  <a:tcPr marT="222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54610" marR="0" rtl="0" algn="l">
                        <a:lnSpc>
                          <a:spcPct val="100000"/>
                        </a:lnSpc>
                        <a:spcBef>
                          <a:spcPts val="0"/>
                        </a:spcBef>
                        <a:spcAft>
                          <a:spcPts val="0"/>
                        </a:spcAft>
                        <a:buNone/>
                      </a:pPr>
                      <a:r>
                        <a:rPr lang="en-GB" sz="1000">
                          <a:latin typeface="Arial"/>
                          <a:ea typeface="Arial"/>
                          <a:cs typeface="Arial"/>
                          <a:sym typeface="Arial"/>
                        </a:rPr>
                        <a:t>(1)</a:t>
                      </a:r>
                      <a:endParaRPr/>
                    </a:p>
                    <a:p>
                      <a:pPr indent="0" lvl="0" marL="53975" marR="118110" rtl="0" algn="l">
                        <a:lnSpc>
                          <a:spcPct val="123000"/>
                        </a:lnSpc>
                        <a:spcBef>
                          <a:spcPts val="690"/>
                        </a:spcBef>
                        <a:spcAft>
                          <a:spcPts val="0"/>
                        </a:spcAft>
                        <a:buNone/>
                      </a:pPr>
                      <a:r>
                        <a:rPr lang="en-GB" sz="550">
                          <a:latin typeface="Arial"/>
                          <a:ea typeface="Arial"/>
                          <a:cs typeface="Arial"/>
                          <a:sym typeface="Arial"/>
                        </a:rPr>
                        <a:t>Completamente Discordo</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(2)</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4610" marR="0" rtl="0" algn="l">
                        <a:lnSpc>
                          <a:spcPct val="100000"/>
                        </a:lnSpc>
                        <a:spcBef>
                          <a:spcPts val="0"/>
                        </a:spcBef>
                        <a:spcAft>
                          <a:spcPts val="0"/>
                        </a:spcAft>
                        <a:buNone/>
                      </a:pPr>
                      <a:r>
                        <a:rPr lang="en-GB" sz="1000">
                          <a:latin typeface="Arial"/>
                          <a:ea typeface="Arial"/>
                          <a:cs typeface="Arial"/>
                          <a:sym typeface="Arial"/>
                        </a:rPr>
                        <a:t>(3)</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(4)</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(5)</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(6)</a:t>
                      </a:r>
                      <a:endParaRPr/>
                    </a:p>
                    <a:p>
                      <a:pPr indent="0" lvl="0" marL="57785" marR="97155" rtl="0" algn="l">
                        <a:lnSpc>
                          <a:spcPct val="123000"/>
                        </a:lnSpc>
                        <a:spcBef>
                          <a:spcPts val="690"/>
                        </a:spcBef>
                        <a:spcAft>
                          <a:spcPts val="0"/>
                        </a:spcAft>
                        <a:buNone/>
                      </a:pPr>
                      <a:r>
                        <a:rPr lang="en-GB" sz="550">
                          <a:latin typeface="Arial"/>
                          <a:ea typeface="Arial"/>
                          <a:cs typeface="Arial"/>
                          <a:sym typeface="Arial"/>
                        </a:rPr>
                        <a:t>Completamente Discordo</a:t>
                      </a:r>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rowSpan="14">
                  <a:txBody>
                    <a:bodyPr/>
                    <a:lstStyle/>
                    <a:p>
                      <a:pPr indent="0" lvl="0" marL="0" marR="0" rtl="0" algn="l">
                        <a:spcBef>
                          <a:spcPts val="0"/>
                        </a:spcBef>
                        <a:spcAft>
                          <a:spcPts val="0"/>
                        </a:spcAft>
                        <a:buNone/>
                      </a:pPr>
                      <a:r>
                        <a:t/>
                      </a:r>
                      <a:endParaRPr sz="6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T cap="flat" cmpd="sng" w="31725">
                      <a:solidFill>
                        <a:srgbClr val="2791A6"/>
                      </a:solidFill>
                      <a:prstDash val="solid"/>
                      <a:round/>
                      <a:headEnd len="sm" w="sm" type="none"/>
                      <a:tailEnd len="sm" w="sm" type="none"/>
                    </a:lnT>
                  </a:tcPr>
                </a:tc>
              </a:tr>
              <a:tr h="333350">
                <a:tc vMerge="1"/>
                <a:tc gridSpan="9">
                  <a:txBody>
                    <a:bodyPr/>
                    <a:lstStyle/>
                    <a:p>
                      <a:pPr indent="0" lvl="0" marL="3963034" marR="0" rtl="0" algn="l">
                        <a:lnSpc>
                          <a:spcPct val="100000"/>
                        </a:lnSpc>
                        <a:spcBef>
                          <a:spcPts val="0"/>
                        </a:spcBef>
                        <a:spcAft>
                          <a:spcPts val="0"/>
                        </a:spcAft>
                        <a:buNone/>
                      </a:pPr>
                      <a:r>
                        <a:rPr lang="en-GB" sz="1000">
                          <a:latin typeface="Arial"/>
                          <a:ea typeface="Arial"/>
                          <a:cs typeface="Arial"/>
                          <a:sym typeface="Arial"/>
                        </a:rPr>
                        <a:t>A. Abertura para o Diálogo</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D9D9D9"/>
                    </a:solidFill>
                  </a:tcPr>
                </a:tc>
                <a:tc hMerge="1"/>
                <a:tc hMerge="1"/>
                <a:tc hMerge="1"/>
                <a:tc hMerge="1"/>
                <a:tc hMerge="1"/>
                <a:tc hMerge="1"/>
                <a:tc hMerge="1"/>
                <a:tc hMerge="1"/>
                <a:tc vMerge="1"/>
              </a:tr>
              <a:tr h="408100">
                <a:tc vMerge="1"/>
                <a:tc gridSpan="3">
                  <a:txBody>
                    <a:bodyPr/>
                    <a:lstStyle/>
                    <a:p>
                      <a:pPr indent="0" lvl="0" marL="55880" marR="0" rtl="0" algn="l">
                        <a:lnSpc>
                          <a:spcPct val="100000"/>
                        </a:lnSpc>
                        <a:spcBef>
                          <a:spcPts val="0"/>
                        </a:spcBef>
                        <a:spcAft>
                          <a:spcPts val="0"/>
                        </a:spcAft>
                        <a:buNone/>
                      </a:pPr>
                      <a:r>
                        <a:rPr lang="en-GB" sz="1000">
                          <a:latin typeface="Arial"/>
                          <a:ea typeface="Arial"/>
                          <a:cs typeface="Arial"/>
                          <a:sym typeface="Arial"/>
                        </a:rPr>
                        <a:t>Construo conversas propositais como parte do meu planejamento de aula.</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8100">
                <a:tc vMerge="1"/>
                <a:tc gridSpan="3">
                  <a:txBody>
                    <a:bodyPr/>
                    <a:lstStyle/>
                    <a:p>
                      <a:pPr indent="0" lvl="0" marL="55880" marR="0" rtl="0" algn="l">
                        <a:lnSpc>
                          <a:spcPct val="100000"/>
                        </a:lnSpc>
                        <a:spcBef>
                          <a:spcPts val="0"/>
                        </a:spcBef>
                        <a:spcAft>
                          <a:spcPts val="0"/>
                        </a:spcAft>
                        <a:buNone/>
                      </a:pPr>
                      <a:r>
                        <a:rPr lang="en-GB" sz="1000">
                          <a:latin typeface="Arial"/>
                          <a:ea typeface="Arial"/>
                          <a:cs typeface="Arial"/>
                          <a:sym typeface="Arial"/>
                        </a:rPr>
                        <a:t>Ofereço tempo para perguntas para que os alunos possam entender o(s) objetivo(s) de aprendizado.</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11225">
                <a:tc vMerge="1"/>
                <a:tc gridSpan="3">
                  <a:txBody>
                    <a:bodyPr/>
                    <a:lstStyle/>
                    <a:p>
                      <a:pPr indent="0" lvl="0" marL="53975" marR="0" rtl="0" algn="l">
                        <a:lnSpc>
                          <a:spcPct val="100000"/>
                        </a:lnSpc>
                        <a:spcBef>
                          <a:spcPts val="0"/>
                        </a:spcBef>
                        <a:spcAft>
                          <a:spcPts val="0"/>
                        </a:spcAft>
                        <a:buNone/>
                      </a:pPr>
                      <a:r>
                        <a:rPr lang="en-GB" sz="1000">
                          <a:latin typeface="Arial"/>
                          <a:ea typeface="Arial"/>
                          <a:cs typeface="Arial"/>
                          <a:sym typeface="Arial"/>
                        </a:rPr>
                        <a:t>Permito tempo suficiente para que os alunos contribuam de forma extensa.</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8100">
                <a:tc vMerge="1"/>
                <a:tc gridSpan="3">
                  <a:txBody>
                    <a:bodyPr/>
                    <a:lstStyle/>
                    <a:p>
                      <a:pPr indent="0" lvl="0" marL="55880" marR="0" rtl="0" algn="l">
                        <a:lnSpc>
                          <a:spcPct val="100000"/>
                        </a:lnSpc>
                        <a:spcBef>
                          <a:spcPts val="0"/>
                        </a:spcBef>
                        <a:spcAft>
                          <a:spcPts val="0"/>
                        </a:spcAft>
                        <a:buNone/>
                      </a:pPr>
                      <a:r>
                        <a:rPr lang="en-GB" sz="1000">
                          <a:latin typeface="Arial"/>
                          <a:ea typeface="Arial"/>
                          <a:cs typeface="Arial"/>
                          <a:sym typeface="Arial"/>
                        </a:rPr>
                        <a:t>Faço perguntas abertas e aguardo as respostas dos alunos.</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8100">
                <a:tc vMerge="1"/>
                <a:tc gridSpan="3">
                  <a:txBody>
                    <a:bodyPr/>
                    <a:lstStyle/>
                    <a:p>
                      <a:pPr indent="0" lvl="0" marL="55880" marR="0" rtl="0" algn="l">
                        <a:lnSpc>
                          <a:spcPct val="100000"/>
                        </a:lnSpc>
                        <a:spcBef>
                          <a:spcPts val="0"/>
                        </a:spcBef>
                        <a:spcAft>
                          <a:spcPts val="0"/>
                        </a:spcAft>
                        <a:buNone/>
                      </a:pPr>
                      <a:r>
                        <a:rPr lang="en-GB" sz="1000">
                          <a:latin typeface="Arial"/>
                          <a:ea typeface="Arial"/>
                          <a:cs typeface="Arial"/>
                          <a:sym typeface="Arial"/>
                        </a:rPr>
                        <a:t>Ouço apreciativamente os alunos e respondo de maneira construtiva, incluindo feedback formativo.</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290000">
                <a:tc vMerge="1"/>
                <a:tc gridSpan="3">
                  <a:txBody>
                    <a:bodyPr/>
                    <a:lstStyle/>
                    <a:p>
                      <a:pPr indent="0" lvl="0" marL="284480" marR="0" rtl="0" algn="l">
                        <a:lnSpc>
                          <a:spcPct val="100000"/>
                        </a:lnSpc>
                        <a:spcBef>
                          <a:spcPts val="0"/>
                        </a:spcBef>
                        <a:spcAft>
                          <a:spcPts val="0"/>
                        </a:spcAft>
                        <a:buNone/>
                      </a:pPr>
                      <a:r>
                        <a:rPr lang="en-GB" sz="1000">
                          <a:latin typeface="Arial"/>
                          <a:ea typeface="Arial"/>
                          <a:cs typeface="Arial"/>
                          <a:sym typeface="Arial"/>
                        </a:rPr>
                        <a:t>Avaliação Agregada da Dimensão A: Abertura para o Diálogo (some suas classificações)</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en-GB" sz="1000">
                          <a:latin typeface="Arial"/>
                          <a:ea typeface="Arial"/>
                          <a:cs typeface="Arial"/>
                          <a:sym typeface="Arial"/>
                        </a:rPr>
                        <a:t>/ 30</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c vMerge="1"/>
              </a:tr>
              <a:tr h="333350">
                <a:tc vMerge="1"/>
                <a:tc gridSpan="9">
                  <a:txBody>
                    <a:bodyPr/>
                    <a:lstStyle/>
                    <a:p>
                      <a:pPr indent="0" lvl="0" marL="3618230" marR="0" rtl="0" algn="l">
                        <a:lnSpc>
                          <a:spcPct val="100000"/>
                        </a:lnSpc>
                        <a:spcBef>
                          <a:spcPts val="0"/>
                        </a:spcBef>
                        <a:spcAft>
                          <a:spcPts val="0"/>
                        </a:spcAft>
                        <a:buNone/>
                      </a:pPr>
                      <a:r>
                        <a:rPr lang="en-GB" sz="1000">
                          <a:latin typeface="Arial"/>
                          <a:ea typeface="Arial"/>
                          <a:cs typeface="Arial"/>
                          <a:sym typeface="Arial"/>
                        </a:rPr>
                        <a:t>B. Convidando as Contribuições dos Alunos</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c hMerge="1"/>
                <a:tc hMerge="1"/>
                <a:tc vMerge="1"/>
              </a:tr>
              <a:tr h="329700">
                <a:tc vMerge="1"/>
                <a:tc gridSpan="3">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Convido os alunos a compartilhar suas ideias, visões, pensamentos, interesses ou sentimentos.</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8100">
                <a:tc vMerge="1"/>
                <a:tc gridSpan="3">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Convido os alunos a elaborar e construir sobre suas próprias ideias e as de outras pessoas.</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598150">
                <a:tc vMerge="1"/>
                <a:tc gridSpan="3">
                  <a:txBody>
                    <a:bodyPr/>
                    <a:lstStyle/>
                    <a:p>
                      <a:pPr indent="0" lvl="0" marL="82550" marR="79375" rtl="0" algn="l">
                        <a:lnSpc>
                          <a:spcPct val="122000"/>
                        </a:lnSpc>
                        <a:spcBef>
                          <a:spcPts val="0"/>
                        </a:spcBef>
                        <a:spcAft>
                          <a:spcPts val="0"/>
                        </a:spcAft>
                        <a:buNone/>
                      </a:pPr>
                      <a:r>
                        <a:rPr lang="en-GB" sz="1000">
                          <a:latin typeface="Arial"/>
                          <a:ea typeface="Arial"/>
                          <a:cs typeface="Arial"/>
                          <a:sym typeface="Arial"/>
                        </a:rPr>
                        <a:t>Convido os alunos a justificar suas ideias e opiniões explicitamente, incluindo explicações detalhadas, oferecendo argumentos, contra-argumentos e/ou evidências.</a:t>
                      </a:r>
                      <a:endParaRPr/>
                    </a:p>
                  </a:txBody>
                  <a:tcPr marT="2540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5900">
                <a:tc vMerge="1"/>
                <a:tc gridSpan="3">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Convido os alunos a desafiar, questionar e avaliar criticamente as ideias uns dos outros de maneira respeitosa.</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73200">
                <a:tc vMerge="1"/>
                <a:tc gridSpan="3">
                  <a:txBody>
                    <a:bodyPr/>
                    <a:lstStyle/>
                    <a:p>
                      <a:pPr indent="0" lvl="0" marL="0" marR="619760" rtl="0" algn="l">
                        <a:lnSpc>
                          <a:spcPct val="52999"/>
                        </a:lnSpc>
                        <a:spcBef>
                          <a:spcPts val="0"/>
                        </a:spcBef>
                        <a:spcAft>
                          <a:spcPts val="0"/>
                        </a:spcAft>
                        <a:buNone/>
                      </a:pPr>
                      <a:r>
                        <a:t/>
                      </a:r>
                      <a:endParaRPr sz="1000">
                        <a:latin typeface="Arial"/>
                        <a:ea typeface="Arial"/>
                        <a:cs typeface="Arial"/>
                        <a:sym typeface="Arial"/>
                      </a:endParaRPr>
                    </a:p>
                    <a:p>
                      <a:pPr indent="0" lvl="0" marL="90488" marR="619760" rtl="0" algn="l">
                        <a:lnSpc>
                          <a:spcPct val="100000"/>
                        </a:lnSpc>
                        <a:spcBef>
                          <a:spcPts val="600"/>
                        </a:spcBef>
                        <a:spcAft>
                          <a:spcPts val="0"/>
                        </a:spcAft>
                        <a:buNone/>
                      </a:pPr>
                      <a:r>
                        <a:rPr lang="en-GB" sz="1000">
                          <a:latin typeface="Arial"/>
                          <a:ea typeface="Arial"/>
                          <a:cs typeface="Arial"/>
                          <a:sym typeface="Arial"/>
                        </a:rPr>
                        <a:t>Avaliação Agregada da Dimensão B: Convidando as Contribuições dos Alunos (some suas  classificações)</a:t>
                      </a:r>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en-GB" sz="1000">
                          <a:latin typeface="Arial"/>
                          <a:ea typeface="Arial"/>
                          <a:cs typeface="Arial"/>
                          <a:sym typeface="Arial"/>
                        </a:rPr>
                        <a:t>/ 24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vMerge="1"/>
              </a:tr>
            </a:tbl>
          </a:graphicData>
        </a:graphic>
      </p:graphicFrame>
      <p:sp>
        <p:nvSpPr>
          <p:cNvPr id="1045" name="Google Shape;1045;p66"/>
          <p:cNvSpPr/>
          <p:nvPr/>
        </p:nvSpPr>
        <p:spPr>
          <a:xfrm>
            <a:off x="488953" y="1266825"/>
            <a:ext cx="209547" cy="20954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0" name="Shape 1050"/>
        <p:cNvGrpSpPr/>
        <p:nvPr/>
      </p:nvGrpSpPr>
      <p:grpSpPr>
        <a:xfrm>
          <a:off x="0" y="0"/>
          <a:ext cx="0" cy="0"/>
          <a:chOff x="0" y="0"/>
          <a:chExt cx="0" cy="0"/>
        </a:xfrm>
      </p:grpSpPr>
      <p:graphicFrame>
        <p:nvGraphicFramePr>
          <p:cNvPr id="1051" name="Google Shape;1051;p67"/>
          <p:cNvGraphicFramePr/>
          <p:nvPr/>
        </p:nvGraphicFramePr>
        <p:xfrm>
          <a:off x="393072" y="463176"/>
          <a:ext cx="3000000" cy="3000000"/>
        </p:xfrm>
        <a:graphic>
          <a:graphicData uri="http://schemas.openxmlformats.org/drawingml/2006/table">
            <a:tbl>
              <a:tblPr bandRow="1" firstRow="1">
                <a:noFill/>
                <a:tableStyleId>{0919AA0F-70C5-4B34-8BEA-8F2486CE7996}</a:tableStyleId>
              </a:tblPr>
              <a:tblGrid>
                <a:gridCol w="6266675"/>
                <a:gridCol w="496825"/>
                <a:gridCol w="472450"/>
                <a:gridCol w="496825"/>
                <a:gridCol w="518150"/>
                <a:gridCol w="548650"/>
                <a:gridCol w="496825"/>
              </a:tblGrid>
              <a:tr h="338325">
                <a:tc gridSpan="7">
                  <a:txBody>
                    <a:bodyPr/>
                    <a:lstStyle/>
                    <a:p>
                      <a:pPr indent="0" lvl="0" marL="227330" marR="0" rtl="0" algn="ctr">
                        <a:lnSpc>
                          <a:spcPct val="100000"/>
                        </a:lnSpc>
                        <a:spcBef>
                          <a:spcPts val="0"/>
                        </a:spcBef>
                        <a:spcAft>
                          <a:spcPts val="0"/>
                        </a:spcAft>
                        <a:buNone/>
                      </a:pPr>
                      <a:r>
                        <a:rPr lang="en-GB" sz="1000">
                          <a:latin typeface="Arial"/>
                          <a:ea typeface="Arial"/>
                          <a:cs typeface="Arial"/>
                          <a:sym typeface="Arial"/>
                        </a:rPr>
                        <a:t>Dimensão C: Participação Dialógica</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r>
              <a:tr h="4358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000">
                          <a:latin typeface="Arial"/>
                          <a:ea typeface="Arial"/>
                          <a:cs typeface="Arial"/>
                          <a:sym typeface="Arial"/>
                        </a:rPr>
                        <a:t>(1)</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GB" sz="1000">
                          <a:latin typeface="Arial"/>
                          <a:ea typeface="Arial"/>
                          <a:cs typeface="Arial"/>
                          <a:sym typeface="Arial"/>
                        </a:rPr>
                        <a:t>(2)</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GB" sz="1000">
                          <a:latin typeface="Arial"/>
                          <a:ea typeface="Arial"/>
                          <a:cs typeface="Arial"/>
                          <a:sym typeface="Arial"/>
                        </a:rPr>
                        <a:t>(3)</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en-GB" sz="1000">
                          <a:latin typeface="Arial"/>
                          <a:ea typeface="Arial"/>
                          <a:cs typeface="Arial"/>
                          <a:sym typeface="Arial"/>
                        </a:rPr>
                        <a:t>(4)</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en-GB" sz="1000">
                          <a:latin typeface="Arial"/>
                          <a:ea typeface="Arial"/>
                          <a:cs typeface="Arial"/>
                          <a:sym typeface="Arial"/>
                        </a:rPr>
                        <a:t>(5)</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000">
                          <a:latin typeface="Arial"/>
                          <a:ea typeface="Arial"/>
                          <a:cs typeface="Arial"/>
                          <a:sym typeface="Arial"/>
                        </a:rPr>
                        <a:t>(6)</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768100">
                <a:tc>
                  <a:txBody>
                    <a:bodyPr/>
                    <a:lstStyle/>
                    <a:p>
                      <a:pPr indent="0" lvl="0" marL="82550" marR="107315" rtl="0" algn="l">
                        <a:lnSpc>
                          <a:spcPct val="120000"/>
                        </a:lnSpc>
                        <a:spcBef>
                          <a:spcPts val="0"/>
                        </a:spcBef>
                        <a:spcAft>
                          <a:spcPts val="0"/>
                        </a:spcAft>
                        <a:buNone/>
                      </a:pPr>
                      <a:r>
                        <a:rPr lang="en-GB" sz="1000">
                          <a:latin typeface="Arial"/>
                          <a:ea typeface="Arial"/>
                          <a:cs typeface="Arial"/>
                          <a:sym typeface="Arial"/>
                        </a:rPr>
                        <a:t>Enfatizar a importância do diálogo intencional para a aprendizagem dos meus alunos (por exemplo, comentando sobre como os alunos podem resolver um problema colaborativamente através de uma conversa produtiva ou por meio da reflexão sobre o diálogo no final de uma aula)</a:t>
                      </a:r>
                      <a:endParaRPr/>
                    </a:p>
                  </a:txBody>
                  <a:tcPr marT="285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Demonstrar abertura para mudar minha opinião quando os alunos trazem novas ideias ou argumentos</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2825">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Criar uma atmosfera de confiança para que os alunos se sintam à vontade para correr riscos ou tentar algo novo</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Incentivar os alunos a criar e usar conjuntamente regras para a fala</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300">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Incluir um diálogo produtivo nas diferentes fases da aula</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Desenvolver o diálogo de forma progressiva, retomando a discussão em diferentes aulas.</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Convidar os alunos a refletirem sobre a qualidade e o sucesso do diálogo</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1475">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Incentivar os alunos a demonstrar que estão ouvindo cuidadosamente as contribuições dos outros</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5875">
                <a:tc>
                  <a:txBody>
                    <a:bodyPr/>
                    <a:lstStyle/>
                    <a:p>
                      <a:pPr indent="0" lvl="0" marL="57785" marR="0" rtl="0" algn="l">
                        <a:lnSpc>
                          <a:spcPct val="100000"/>
                        </a:lnSpc>
                        <a:spcBef>
                          <a:spcPts val="0"/>
                        </a:spcBef>
                        <a:spcAft>
                          <a:spcPts val="0"/>
                        </a:spcAft>
                        <a:buNone/>
                      </a:pPr>
                      <a:r>
                        <a:rPr lang="en-GB" sz="1000">
                          <a:latin typeface="Arial"/>
                          <a:ea typeface="Arial"/>
                          <a:cs typeface="Arial"/>
                          <a:sym typeface="Arial"/>
                        </a:rPr>
                        <a:t>Incentivar explicitamente os alunos a fazerem suas próprias perguntas</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8900">
                <a:tc>
                  <a:txBody>
                    <a:bodyPr/>
                    <a:lstStyle/>
                    <a:p>
                      <a:pPr indent="0" lvl="0" marL="286385" marR="0" rtl="0" algn="l">
                        <a:lnSpc>
                          <a:spcPct val="100000"/>
                        </a:lnSpc>
                        <a:spcBef>
                          <a:spcPts val="0"/>
                        </a:spcBef>
                        <a:spcAft>
                          <a:spcPts val="0"/>
                        </a:spcAft>
                        <a:buNone/>
                      </a:pPr>
                      <a:r>
                        <a:rPr lang="en-GB" sz="1000">
                          <a:latin typeface="Arial"/>
                          <a:ea typeface="Arial"/>
                          <a:cs typeface="Arial"/>
                          <a:sym typeface="Arial"/>
                        </a:rPr>
                        <a:t>Classificação Agregada C. Participação Dialógica (some suas classificações)</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gridSpan="6">
                  <a:txBody>
                    <a:bodyPr/>
                    <a:lstStyle/>
                    <a:p>
                      <a:pPr indent="0" lvl="0" marL="60960" marR="0" rtl="0" algn="ctr">
                        <a:lnSpc>
                          <a:spcPct val="100000"/>
                        </a:lnSpc>
                        <a:spcBef>
                          <a:spcPts val="0"/>
                        </a:spcBef>
                        <a:spcAft>
                          <a:spcPts val="0"/>
                        </a:spcAft>
                        <a:buNone/>
                      </a:pPr>
                      <a:r>
                        <a:rPr lang="en-GB" sz="1000">
                          <a:latin typeface="Arial"/>
                          <a:ea typeface="Arial"/>
                          <a:cs typeface="Arial"/>
                          <a:sym typeface="Arial"/>
                        </a:rPr>
                        <a:t>/ 54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r>
            </a:tbl>
          </a:graphicData>
        </a:graphic>
      </p:graphicFrame>
      <p:sp>
        <p:nvSpPr>
          <p:cNvPr id="1052" name="Google Shape;1052;p67"/>
          <p:cNvSpPr txBox="1"/>
          <p:nvPr/>
        </p:nvSpPr>
        <p:spPr>
          <a:xfrm>
            <a:off x="393072" y="5901219"/>
            <a:ext cx="9525628" cy="123253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spcBef>
                <a:spcPts val="0"/>
              </a:spcBef>
              <a:spcAft>
                <a:spcPts val="0"/>
              </a:spcAft>
              <a:buNone/>
            </a:pPr>
            <a:r>
              <a:rPr lang="en-GB" sz="1200">
                <a:solidFill>
                  <a:schemeClr val="dk1"/>
                </a:solidFill>
                <a:latin typeface="Arial"/>
                <a:ea typeface="Arial"/>
                <a:cs typeface="Arial"/>
                <a:sym typeface="Arial"/>
              </a:rPr>
              <a:t>Existem mais dois Questionários de Ensino Dialógico. Estes se concentram na sua perspectiva e na perspectiva dos seus alunos de uma aula específica:</a:t>
            </a:r>
            <a:endParaRPr/>
          </a:p>
          <a:p>
            <a:pPr indent="-171450" lvl="0" marL="252730" marR="0" rtl="0" algn="l">
              <a:spcBef>
                <a:spcPts val="605"/>
              </a:spcBef>
              <a:spcAft>
                <a:spcPts val="0"/>
              </a:spcAft>
              <a:buClr>
                <a:schemeClr val="dk1"/>
              </a:buClr>
              <a:buSzPts val="1200"/>
              <a:buFont typeface="Arial"/>
              <a:buChar char="•"/>
            </a:pPr>
            <a:r>
              <a:rPr b="1" lang="en-GB" sz="1200">
                <a:solidFill>
                  <a:schemeClr val="dk1"/>
                </a:solidFill>
                <a:latin typeface="Arial"/>
                <a:ea typeface="Arial"/>
                <a:cs typeface="Arial"/>
                <a:sym typeface="Arial"/>
              </a:rPr>
              <a:t>Auto avaliação do professor para a sua aula</a:t>
            </a:r>
            <a:endParaRPr/>
          </a:p>
          <a:p>
            <a:pPr indent="-171450" lvl="0" marL="252730" marR="0" rtl="0" algn="l">
              <a:spcBef>
                <a:spcPts val="605"/>
              </a:spcBef>
              <a:spcAft>
                <a:spcPts val="0"/>
              </a:spcAft>
              <a:buClr>
                <a:schemeClr val="dk1"/>
              </a:buClr>
              <a:buSzPts val="1200"/>
              <a:buFont typeface="Arial"/>
              <a:buChar char="•"/>
            </a:pPr>
            <a:r>
              <a:rPr b="1" lang="en-GB" sz="1200">
                <a:solidFill>
                  <a:schemeClr val="dk1"/>
                </a:solidFill>
                <a:latin typeface="Arial"/>
                <a:ea typeface="Arial"/>
                <a:cs typeface="Arial"/>
                <a:sym typeface="Arial"/>
              </a:rPr>
              <a:t>Avaliação dos alunos de uma aula </a:t>
            </a:r>
            <a:r>
              <a:rPr lang="en-GB" sz="1200">
                <a:solidFill>
                  <a:schemeClr val="dk1"/>
                </a:solidFill>
                <a:latin typeface="Arial"/>
                <a:ea typeface="Arial"/>
                <a:cs typeface="Arial"/>
                <a:sym typeface="Arial"/>
              </a:rPr>
              <a:t>(para alunos com idade entre 13 e 18 anos)</a:t>
            </a:r>
            <a:endParaRPr/>
          </a:p>
          <a:p>
            <a:pPr indent="274638" lvl="0" marL="80963" marR="0" rtl="0" algn="l">
              <a:spcBef>
                <a:spcPts val="605"/>
              </a:spcBef>
              <a:spcAft>
                <a:spcPts val="0"/>
              </a:spcAft>
              <a:buNone/>
            </a:pPr>
            <a:r>
              <a:rPr lang="en-GB" sz="1200">
                <a:solidFill>
                  <a:schemeClr val="dk1"/>
                </a:solidFill>
                <a:latin typeface="Arial"/>
                <a:ea typeface="Arial"/>
                <a:cs typeface="Arial"/>
                <a:sym typeface="Arial"/>
              </a:rPr>
              <a:t>Eles estão disponíveis como </a:t>
            </a:r>
            <a:r>
              <a:rPr b="1" lang="en-GB" sz="1200">
                <a:solidFill>
                  <a:schemeClr val="dk1"/>
                </a:solidFill>
                <a:latin typeface="Arial"/>
                <a:ea typeface="Arial"/>
                <a:cs typeface="Arial"/>
                <a:sym typeface="Arial"/>
              </a:rPr>
              <a:t>modelos para download em nosso </a:t>
            </a:r>
            <a:r>
              <a:rPr lang="en-GB" sz="1200" u="sng">
                <a:solidFill>
                  <a:schemeClr val="hlink"/>
                </a:solidFill>
                <a:latin typeface="Arial"/>
                <a:ea typeface="Arial"/>
                <a:cs typeface="Arial"/>
                <a:sym typeface="Arial"/>
                <a:hlinkClick r:id="rId3"/>
              </a:rPr>
              <a:t>site.</a:t>
            </a:r>
            <a:endParaRPr sz="1200">
              <a:solidFill>
                <a:schemeClr val="dk1"/>
              </a:solidFill>
              <a:latin typeface="Arial"/>
              <a:ea typeface="Arial"/>
              <a:cs typeface="Arial"/>
              <a:sym typeface="Arial"/>
            </a:endParaRPr>
          </a:p>
        </p:txBody>
      </p:sp>
      <p:sp>
        <p:nvSpPr>
          <p:cNvPr id="1053" name="Google Shape;1053;p67"/>
          <p:cNvSpPr txBox="1"/>
          <p:nvPr/>
        </p:nvSpPr>
        <p:spPr>
          <a:xfrm>
            <a:off x="5041270" y="7237871"/>
            <a:ext cx="4572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51</a:t>
            </a:r>
            <a:endParaRPr/>
          </a:p>
        </p:txBody>
      </p:sp>
      <p:sp>
        <p:nvSpPr>
          <p:cNvPr id="1054" name="Google Shape;1054;p67"/>
          <p:cNvSpPr txBox="1"/>
          <p:nvPr/>
        </p:nvSpPr>
        <p:spPr>
          <a:xfrm>
            <a:off x="6422152" y="6296025"/>
            <a:ext cx="342034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1000" u="none" strike="noStrike">
                <a:solidFill>
                  <a:srgbClr val="3B4043"/>
                </a:solidFill>
                <a:latin typeface="Calibri"/>
                <a:ea typeface="Calibri"/>
                <a:cs typeface="Calibri"/>
                <a:sym typeface="Calibri"/>
              </a:rPr>
              <a:t>Gröschner, A., Hennessy, S., Kershner, R., Dehne, M. &amp; Calcagni, E. (2021). Questionário de Ensino Dialógico (QED). Versões para Professores e Estudantes. Universidades de Jena e Cambridge.</a:t>
            </a:r>
            <a:endParaRPr/>
          </a:p>
        </p:txBody>
      </p:sp>
      <p:sp>
        <p:nvSpPr>
          <p:cNvPr id="1055" name="Google Shape;1055;p67"/>
          <p:cNvSpPr/>
          <p:nvPr/>
        </p:nvSpPr>
        <p:spPr>
          <a:xfrm>
            <a:off x="466097" y="6901822"/>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aphicFrame>
        <p:nvGraphicFramePr>
          <p:cNvPr id="107" name="Google Shape;107;p13"/>
          <p:cNvGraphicFramePr/>
          <p:nvPr/>
        </p:nvGraphicFramePr>
        <p:xfrm>
          <a:off x="1384300" y="1351915"/>
          <a:ext cx="3000000" cy="3000000"/>
        </p:xfrm>
        <a:graphic>
          <a:graphicData uri="http://schemas.openxmlformats.org/drawingml/2006/table">
            <a:tbl>
              <a:tblPr bandRow="1" firstRow="1">
                <a:noFill/>
                <a:tableStyleId>{0919AA0F-70C5-4B34-8BEA-8F2486CE7996}</a:tableStyleId>
              </a:tblPr>
              <a:tblGrid>
                <a:gridCol w="6735450"/>
                <a:gridCol w="835025"/>
              </a:tblGrid>
              <a:tr h="408950">
                <a:tc>
                  <a:txBody>
                    <a:bodyPr/>
                    <a:lstStyle/>
                    <a:p>
                      <a:pPr indent="0" lvl="0" marL="294005" marR="0" rtl="0" algn="l">
                        <a:lnSpc>
                          <a:spcPct val="100000"/>
                        </a:lnSpc>
                        <a:spcBef>
                          <a:spcPts val="0"/>
                        </a:spcBef>
                        <a:spcAft>
                          <a:spcPts val="0"/>
                        </a:spcAft>
                        <a:buNone/>
                      </a:pPr>
                      <a:r>
                        <a:rPr b="1" lang="en-GB" sz="1300">
                          <a:solidFill>
                            <a:srgbClr val="2E6A7B"/>
                          </a:solidFill>
                          <a:latin typeface="Arial"/>
                          <a:ea typeface="Arial"/>
                          <a:cs typeface="Arial"/>
                          <a:sym typeface="Arial"/>
                        </a:rPr>
                        <a:t>a</a:t>
                      </a:r>
                      <a:r>
                        <a:rPr b="1" lang="en-GB" sz="1300">
                          <a:latin typeface="Arial"/>
                          <a:ea typeface="Arial"/>
                          <a:cs typeface="Arial"/>
                          <a:sym typeface="Arial"/>
                        </a:rPr>
                        <a:t>. Introdução ao T-SEDA</a:t>
                      </a:r>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96875" rtl="0" algn="r">
                        <a:lnSpc>
                          <a:spcPct val="100000"/>
                        </a:lnSpc>
                        <a:spcBef>
                          <a:spcPts val="0"/>
                        </a:spcBef>
                        <a:spcAft>
                          <a:spcPts val="0"/>
                        </a:spcAft>
                        <a:buNone/>
                      </a:pPr>
                      <a:r>
                        <a:rPr b="1" lang="en-GB" sz="1200">
                          <a:solidFill>
                            <a:srgbClr val="1A616F"/>
                          </a:solidFill>
                          <a:latin typeface="Arial"/>
                          <a:ea typeface="Arial"/>
                          <a:cs typeface="Arial"/>
                          <a:sym typeface="Arial"/>
                        </a:rPr>
                        <a:t>1</a:t>
                      </a:r>
                      <a:endParaRPr sz="1200">
                        <a:latin typeface="Arial"/>
                        <a:ea typeface="Arial"/>
                        <a:cs typeface="Arial"/>
                        <a:sym typeface="Arial"/>
                      </a:endParaRPr>
                    </a:p>
                  </a:txBody>
                  <a:tcPr marT="109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850">
                <a:tc>
                  <a:txBody>
                    <a:bodyPr/>
                    <a:lstStyle/>
                    <a:p>
                      <a:pPr indent="0" lvl="0" marL="293370" marR="0" rtl="0" algn="l">
                        <a:lnSpc>
                          <a:spcPct val="100000"/>
                        </a:lnSpc>
                        <a:spcBef>
                          <a:spcPts val="0"/>
                        </a:spcBef>
                        <a:spcAft>
                          <a:spcPts val="0"/>
                        </a:spcAft>
                        <a:buNone/>
                      </a:pPr>
                      <a:r>
                        <a:rPr b="1" lang="en-GB" sz="1300">
                          <a:solidFill>
                            <a:srgbClr val="2E6A7B"/>
                          </a:solidFill>
                          <a:latin typeface="Arial"/>
                          <a:ea typeface="Arial"/>
                          <a:cs typeface="Arial"/>
                          <a:sym typeface="Arial"/>
                        </a:rPr>
                        <a:t>b. </a:t>
                      </a:r>
                      <a:r>
                        <a:rPr b="1" lang="en-GB" sz="1300">
                          <a:latin typeface="Arial"/>
                          <a:ea typeface="Arial"/>
                          <a:cs typeface="Arial"/>
                          <a:sym typeface="Arial"/>
                        </a:rPr>
                        <a:t>O que é Diálogo Educacional?</a:t>
                      </a:r>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GB" sz="1200">
                          <a:solidFill>
                            <a:srgbClr val="1A616F"/>
                          </a:solidFill>
                          <a:latin typeface="Arial"/>
                          <a:ea typeface="Arial"/>
                          <a:cs typeface="Arial"/>
                          <a:sym typeface="Arial"/>
                        </a:rPr>
                        <a:t>5</a:t>
                      </a:r>
                      <a:endParaRPr sz="1200">
                        <a:latin typeface="Arial"/>
                        <a:ea typeface="Arial"/>
                        <a:cs typeface="Arial"/>
                        <a:sym typeface="Arial"/>
                      </a:endParaRPr>
                    </a:p>
                  </a:txBody>
                  <a:tcPr marT="12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025">
                <a:tc>
                  <a:txBody>
                    <a:bodyPr/>
                    <a:lstStyle/>
                    <a:p>
                      <a:pPr indent="0" lvl="0" marL="293370" marR="0" rtl="0" algn="l">
                        <a:lnSpc>
                          <a:spcPct val="100000"/>
                        </a:lnSpc>
                        <a:spcBef>
                          <a:spcPts val="0"/>
                        </a:spcBef>
                        <a:spcAft>
                          <a:spcPts val="0"/>
                        </a:spcAft>
                        <a:buNone/>
                      </a:pPr>
                      <a:r>
                        <a:rPr b="1" lang="en-GB" sz="1300">
                          <a:solidFill>
                            <a:srgbClr val="2E6A7B"/>
                          </a:solidFill>
                          <a:latin typeface="Arial"/>
                          <a:ea typeface="Arial"/>
                          <a:cs typeface="Arial"/>
                          <a:sym typeface="Arial"/>
                        </a:rPr>
                        <a:t>c. </a:t>
                      </a:r>
                      <a:r>
                        <a:rPr b="1" lang="en-GB" sz="1300">
                          <a:latin typeface="Arial"/>
                          <a:ea typeface="Arial"/>
                          <a:cs typeface="Arial"/>
                          <a:sym typeface="Arial"/>
                        </a:rPr>
                        <a:t>Diálogo Educacional e Aprendizado em Contextos Diversos</a:t>
                      </a:r>
                      <a:endParaRPr b="1"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GB" sz="1200">
                          <a:solidFill>
                            <a:srgbClr val="1A616F"/>
                          </a:solidFill>
                          <a:latin typeface="Arial"/>
                          <a:ea typeface="Arial"/>
                          <a:cs typeface="Arial"/>
                          <a:sym typeface="Arial"/>
                        </a:rPr>
                        <a:t>7</a:t>
                      </a:r>
                      <a:endParaRPr sz="1200">
                        <a:latin typeface="Arial"/>
                        <a:ea typeface="Arial"/>
                        <a:cs typeface="Arial"/>
                        <a:sym typeface="Arial"/>
                      </a:endParaRPr>
                    </a:p>
                  </a:txBody>
                  <a:tcPr marT="12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3850">
                <a:tc>
                  <a:txBody>
                    <a:bodyPr/>
                    <a:lstStyle/>
                    <a:p>
                      <a:pPr indent="0" lvl="0" marL="810260" marR="0" rtl="0" algn="l">
                        <a:lnSpc>
                          <a:spcPct val="100000"/>
                        </a:lnSpc>
                        <a:spcBef>
                          <a:spcPts val="0"/>
                        </a:spcBef>
                        <a:spcAft>
                          <a:spcPts val="0"/>
                        </a:spcAft>
                        <a:buNone/>
                      </a:pPr>
                      <a:r>
                        <a:rPr lang="en-GB" sz="1200">
                          <a:latin typeface="Arimo"/>
                          <a:ea typeface="Arimo"/>
                          <a:cs typeface="Arimo"/>
                          <a:sym typeface="Arimo"/>
                        </a:rPr>
                        <a:t>Evidências de que o diálogo professor-aluno promove a aprendizagem</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GB" sz="1200">
                          <a:solidFill>
                            <a:srgbClr val="1A616F"/>
                          </a:solidFill>
                          <a:latin typeface="Arial"/>
                          <a:ea typeface="Arial"/>
                          <a:cs typeface="Arial"/>
                          <a:sym typeface="Arial"/>
                        </a:rPr>
                        <a:t>7</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7025">
                <a:tc>
                  <a:txBody>
                    <a:bodyPr/>
                    <a:lstStyle/>
                    <a:p>
                      <a:pPr indent="0" lvl="0" marL="810260" marR="0" rtl="0" algn="l">
                        <a:lnSpc>
                          <a:spcPct val="100000"/>
                        </a:lnSpc>
                        <a:spcBef>
                          <a:spcPts val="0"/>
                        </a:spcBef>
                        <a:spcAft>
                          <a:spcPts val="0"/>
                        </a:spcAft>
                        <a:buNone/>
                      </a:pPr>
                      <a:r>
                        <a:rPr lang="en-GB" sz="1200">
                          <a:latin typeface="Arimo"/>
                          <a:ea typeface="Arimo"/>
                          <a:cs typeface="Arimo"/>
                          <a:sym typeface="Arimo"/>
                        </a:rPr>
                        <a:t>Diálogo em Grupo de Pares</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GB" sz="1200">
                          <a:solidFill>
                            <a:srgbClr val="1A616F"/>
                          </a:solidFill>
                          <a:latin typeface="Arial"/>
                          <a:ea typeface="Arial"/>
                          <a:cs typeface="Arial"/>
                          <a:sym typeface="Arial"/>
                        </a:rPr>
                        <a:t>8</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2575">
                <a:tc>
                  <a:txBody>
                    <a:bodyPr/>
                    <a:lstStyle/>
                    <a:p>
                      <a:pPr indent="0" lvl="0" marL="810260" marR="0" rtl="0" algn="l">
                        <a:lnSpc>
                          <a:spcPct val="100000"/>
                        </a:lnSpc>
                        <a:spcBef>
                          <a:spcPts val="0"/>
                        </a:spcBef>
                        <a:spcAft>
                          <a:spcPts val="0"/>
                        </a:spcAft>
                        <a:buNone/>
                      </a:pPr>
                      <a:r>
                        <a:rPr lang="en-GB" sz="1200">
                          <a:latin typeface="Arimo"/>
                          <a:ea typeface="Arimo"/>
                          <a:cs typeface="Arimo"/>
                          <a:sym typeface="Arimo"/>
                        </a:rPr>
                        <a:t>Diálogo em Diferentes Contextos</a:t>
                      </a:r>
                      <a:endParaRPr/>
                    </a:p>
                  </a:txBody>
                  <a:tcPr marT="54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en-GB" sz="1200">
                          <a:solidFill>
                            <a:srgbClr val="1A616F"/>
                          </a:solidFill>
                          <a:latin typeface="Arial"/>
                          <a:ea typeface="Arial"/>
                          <a:cs typeface="Arial"/>
                          <a:sym typeface="Arial"/>
                        </a:rPr>
                        <a:t>9</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8300">
                <a:tc>
                  <a:txBody>
                    <a:bodyPr/>
                    <a:lstStyle/>
                    <a:p>
                      <a:pPr indent="0" lvl="0" marL="810260" marR="0" rtl="0" algn="l">
                        <a:lnSpc>
                          <a:spcPct val="100000"/>
                        </a:lnSpc>
                        <a:spcBef>
                          <a:spcPts val="0"/>
                        </a:spcBef>
                        <a:spcAft>
                          <a:spcPts val="0"/>
                        </a:spcAft>
                        <a:buNone/>
                      </a:pPr>
                      <a:r>
                        <a:rPr lang="en-GB" sz="1200">
                          <a:latin typeface="Arial"/>
                          <a:ea typeface="Arial"/>
                          <a:cs typeface="Arial"/>
                          <a:sym typeface="Arial"/>
                        </a:rPr>
                        <a:t>Diálogo com Crianças Pequenas</a:t>
                      </a:r>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GB" sz="1200">
                          <a:solidFill>
                            <a:srgbClr val="1A616F"/>
                          </a:solidFill>
                          <a:latin typeface="Arial"/>
                          <a:ea typeface="Arial"/>
                          <a:cs typeface="Arial"/>
                          <a:sym typeface="Arial"/>
                        </a:rPr>
                        <a:t>10</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125">
                <a:tc>
                  <a:txBody>
                    <a:bodyPr/>
                    <a:lstStyle/>
                    <a:p>
                      <a:pPr indent="0" lvl="0" marL="810260" marR="0" rtl="0" algn="l">
                        <a:lnSpc>
                          <a:spcPct val="100000"/>
                        </a:lnSpc>
                        <a:spcBef>
                          <a:spcPts val="0"/>
                        </a:spcBef>
                        <a:spcAft>
                          <a:spcPts val="0"/>
                        </a:spcAft>
                        <a:buNone/>
                      </a:pPr>
                      <a:r>
                        <a:rPr lang="en-GB" sz="1200">
                          <a:latin typeface="Arimo"/>
                          <a:ea typeface="Arimo"/>
                          <a:cs typeface="Arimo"/>
                          <a:sym typeface="Arimo"/>
                        </a:rPr>
                        <a:t>Ensino Superior e Estudantes Adultos</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GB" sz="1200">
                          <a:solidFill>
                            <a:srgbClr val="1A616F"/>
                          </a:solidFill>
                          <a:latin typeface="Arial"/>
                          <a:ea typeface="Arial"/>
                          <a:cs typeface="Arial"/>
                          <a:sym typeface="Arial"/>
                        </a:rPr>
                        <a:t>11</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2575">
                <a:tc>
                  <a:txBody>
                    <a:bodyPr/>
                    <a:lstStyle/>
                    <a:p>
                      <a:pPr indent="0" lvl="0" marL="810260" marR="0" rtl="0" algn="l">
                        <a:lnSpc>
                          <a:spcPct val="100000"/>
                        </a:lnSpc>
                        <a:spcBef>
                          <a:spcPts val="0"/>
                        </a:spcBef>
                        <a:spcAft>
                          <a:spcPts val="0"/>
                        </a:spcAft>
                        <a:buNone/>
                      </a:pPr>
                      <a:r>
                        <a:rPr lang="en-GB" sz="1200">
                          <a:latin typeface="Arimo"/>
                          <a:ea typeface="Arimo"/>
                          <a:cs typeface="Arimo"/>
                          <a:sym typeface="Arimo"/>
                        </a:rPr>
                        <a:t>Diálogo em Disciplinas do Currículo</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GB" sz="1200">
                          <a:solidFill>
                            <a:srgbClr val="1A616F"/>
                          </a:solidFill>
                          <a:latin typeface="Arial"/>
                          <a:ea typeface="Arial"/>
                          <a:cs typeface="Arial"/>
                          <a:sym typeface="Arial"/>
                        </a:rPr>
                        <a:t>12</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5125">
                <a:tc>
                  <a:txBody>
                    <a:bodyPr/>
                    <a:lstStyle/>
                    <a:p>
                      <a:pPr indent="0" lvl="0" marL="810260" marR="0" rtl="0" algn="l">
                        <a:lnSpc>
                          <a:spcPct val="100000"/>
                        </a:lnSpc>
                        <a:spcBef>
                          <a:spcPts val="0"/>
                        </a:spcBef>
                        <a:spcAft>
                          <a:spcPts val="0"/>
                        </a:spcAft>
                        <a:buNone/>
                      </a:pPr>
                      <a:r>
                        <a:rPr lang="en-GB" sz="1200">
                          <a:latin typeface="Arimo"/>
                          <a:ea typeface="Arimo"/>
                          <a:cs typeface="Arimo"/>
                          <a:sym typeface="Arimo"/>
                        </a:rPr>
                        <a:t>Igualdade e Participação de Todos os Aprendizes</a:t>
                      </a:r>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GB" sz="1200">
                          <a:solidFill>
                            <a:srgbClr val="1A616F"/>
                          </a:solidFill>
                          <a:latin typeface="Arial"/>
                          <a:ea typeface="Arial"/>
                          <a:cs typeface="Arial"/>
                          <a:sym typeface="Arial"/>
                        </a:rPr>
                        <a:t>13</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1475">
                <a:tc>
                  <a:txBody>
                    <a:bodyPr/>
                    <a:lstStyle/>
                    <a:p>
                      <a:pPr indent="0" lvl="0" marL="810260" marR="0" rtl="0" algn="l">
                        <a:lnSpc>
                          <a:spcPct val="100000"/>
                        </a:lnSpc>
                        <a:spcBef>
                          <a:spcPts val="0"/>
                        </a:spcBef>
                        <a:spcAft>
                          <a:spcPts val="0"/>
                        </a:spcAft>
                        <a:buNone/>
                      </a:pPr>
                      <a:r>
                        <a:rPr lang="en-GB" sz="1200">
                          <a:latin typeface="Arimo"/>
                          <a:ea typeface="Arimo"/>
                          <a:cs typeface="Arimo"/>
                          <a:sym typeface="Arimo"/>
                        </a:rPr>
                        <a:t>Fomentando uma Cultura Positiva na Sala </a:t>
                      </a:r>
                      <a:r>
                        <a:rPr lang="en-GB" sz="1200">
                          <a:solidFill>
                            <a:schemeClr val="dk1"/>
                          </a:solidFill>
                          <a:latin typeface="Arimo"/>
                          <a:ea typeface="Arimo"/>
                          <a:cs typeface="Arimo"/>
                          <a:sym typeface="Arimo"/>
                        </a:rPr>
                        <a:t>de Aula para o Diálogo Educacional</a:t>
                      </a:r>
                      <a:endParaRPr sz="1200">
                        <a:solidFill>
                          <a:schemeClr val="dk1"/>
                        </a:solidFill>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GB" sz="1200">
                          <a:solidFill>
                            <a:srgbClr val="1A616F"/>
                          </a:solidFill>
                          <a:latin typeface="Arial"/>
                          <a:ea typeface="Arial"/>
                          <a:cs typeface="Arial"/>
                          <a:sym typeface="Arial"/>
                        </a:rPr>
                        <a:t>14</a:t>
                      </a:r>
                      <a:endParaRPr sz="1200">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4650">
                <a:tc>
                  <a:txBody>
                    <a:bodyPr/>
                    <a:lstStyle/>
                    <a:p>
                      <a:pPr indent="-158750" lvl="0" marL="450850" marR="0" rtl="0" algn="l">
                        <a:lnSpc>
                          <a:spcPct val="100000"/>
                        </a:lnSpc>
                        <a:spcBef>
                          <a:spcPts val="0"/>
                        </a:spcBef>
                        <a:spcAft>
                          <a:spcPts val="0"/>
                        </a:spcAft>
                        <a:buNone/>
                      </a:pPr>
                      <a:r>
                        <a:rPr b="1" lang="en-GB" sz="1300">
                          <a:solidFill>
                            <a:srgbClr val="2E6A7B"/>
                          </a:solidFill>
                          <a:latin typeface="Arial"/>
                          <a:ea typeface="Arial"/>
                          <a:cs typeface="Arial"/>
                          <a:sym typeface="Arial"/>
                        </a:rPr>
                        <a:t>d. </a:t>
                      </a:r>
                      <a:r>
                        <a:rPr b="1" lang="en-GB" sz="1300">
                          <a:latin typeface="Arial"/>
                          <a:ea typeface="Arial"/>
                          <a:cs typeface="Arial"/>
                          <a:sym typeface="Arial"/>
                        </a:rPr>
                        <a:t>Quão Produtivo é o Diálogo na Minha Sala de Aula? Uma Autoavaliação para Professores</a:t>
                      </a:r>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GB" sz="1200">
                          <a:solidFill>
                            <a:srgbClr val="1A616F"/>
                          </a:solidFill>
                          <a:latin typeface="Arial"/>
                          <a:ea typeface="Arial"/>
                          <a:cs typeface="Arial"/>
                          <a:sym typeface="Arial"/>
                        </a:rPr>
                        <a:t>15</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2575">
                <a:tc>
                  <a:txBody>
                    <a:bodyPr/>
                    <a:lstStyle/>
                    <a:p>
                      <a:pPr indent="0" lvl="0" marL="293370" marR="0" rtl="0" algn="l">
                        <a:lnSpc>
                          <a:spcPct val="100000"/>
                        </a:lnSpc>
                        <a:spcBef>
                          <a:spcPts val="0"/>
                        </a:spcBef>
                        <a:spcAft>
                          <a:spcPts val="0"/>
                        </a:spcAft>
                        <a:buNone/>
                      </a:pPr>
                      <a:r>
                        <a:rPr b="1" lang="en-GB" sz="1300">
                          <a:solidFill>
                            <a:srgbClr val="2E6A7B"/>
                          </a:solidFill>
                          <a:latin typeface="Arial"/>
                          <a:ea typeface="Arial"/>
                          <a:cs typeface="Arial"/>
                          <a:sym typeface="Arial"/>
                        </a:rPr>
                        <a:t>e</a:t>
                      </a:r>
                      <a:r>
                        <a:rPr b="1" lang="en-GB" sz="1300">
                          <a:latin typeface="Arial"/>
                          <a:ea typeface="Arial"/>
                          <a:cs typeface="Arial"/>
                          <a:sym typeface="Arial"/>
                        </a:rPr>
                        <a:t>. Ciclo Reflexivo de Investigação em Sala de Aula</a:t>
                      </a:r>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GB" sz="1200">
                          <a:solidFill>
                            <a:srgbClr val="1A616F"/>
                          </a:solidFill>
                          <a:latin typeface="Arial"/>
                          <a:ea typeface="Arial"/>
                          <a:cs typeface="Arial"/>
                          <a:sym typeface="Arial"/>
                        </a:rPr>
                        <a:t>17</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9100">
                <a:tc>
                  <a:txBody>
                    <a:bodyPr/>
                    <a:lstStyle/>
                    <a:p>
                      <a:pPr indent="0" lvl="0" marL="293370" marR="0" rtl="0" algn="l">
                        <a:lnSpc>
                          <a:spcPct val="100000"/>
                        </a:lnSpc>
                        <a:spcBef>
                          <a:spcPts val="0"/>
                        </a:spcBef>
                        <a:spcAft>
                          <a:spcPts val="0"/>
                        </a:spcAft>
                        <a:buNone/>
                      </a:pPr>
                      <a:r>
                        <a:rPr b="1" lang="en-GB" sz="1300">
                          <a:solidFill>
                            <a:srgbClr val="2E6A7B"/>
                          </a:solidFill>
                          <a:latin typeface="Arial"/>
                          <a:ea typeface="Arial"/>
                          <a:cs typeface="Arial"/>
                          <a:sym typeface="Arial"/>
                        </a:rPr>
                        <a:t>f. </a:t>
                      </a:r>
                      <a:r>
                        <a:rPr b="1" lang="en-GB" sz="1300">
                          <a:latin typeface="Arial"/>
                          <a:ea typeface="Arial"/>
                          <a:cs typeface="Arial"/>
                          <a:sym typeface="Arial"/>
                        </a:rPr>
                        <a:t>Escolhendo um Foco de Investigação</a:t>
                      </a:r>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GB" sz="1200">
                          <a:solidFill>
                            <a:srgbClr val="1A616F"/>
                          </a:solidFill>
                          <a:latin typeface="Arial"/>
                          <a:ea typeface="Arial"/>
                          <a:cs typeface="Arial"/>
                          <a:sym typeface="Arial"/>
                        </a:rPr>
                        <a:t>20</a:t>
                      </a:r>
                      <a:endParaRPr sz="1200">
                        <a:latin typeface="Arial"/>
                        <a:ea typeface="Arial"/>
                        <a:cs typeface="Arial"/>
                        <a:sym typeface="Arial"/>
                      </a:endParaRPr>
                    </a:p>
                  </a:txBody>
                  <a:tcPr marT="8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8125">
                <a:tc>
                  <a:txBody>
                    <a:bodyPr/>
                    <a:lstStyle/>
                    <a:p>
                      <a:pPr indent="0" lvl="0" marL="293370" marR="0" rtl="0" algn="l">
                        <a:lnSpc>
                          <a:spcPct val="100000"/>
                        </a:lnSpc>
                        <a:spcBef>
                          <a:spcPts val="0"/>
                        </a:spcBef>
                        <a:spcAft>
                          <a:spcPts val="0"/>
                        </a:spcAft>
                        <a:buNone/>
                      </a:pPr>
                      <a:r>
                        <a:rPr b="1" lang="en-GB" sz="1300">
                          <a:solidFill>
                            <a:srgbClr val="2E6A7B"/>
                          </a:solidFill>
                          <a:latin typeface="Arial"/>
                          <a:ea typeface="Arial"/>
                          <a:cs typeface="Arial"/>
                          <a:sym typeface="Arial"/>
                        </a:rPr>
                        <a:t>g. </a:t>
                      </a:r>
                      <a:r>
                        <a:rPr b="1" lang="en-GB" sz="1300">
                          <a:latin typeface="Arial"/>
                          <a:ea typeface="Arial"/>
                          <a:cs typeface="Arial"/>
                          <a:sym typeface="Arial"/>
                        </a:rPr>
                        <a:t>Ética na Pesquisa</a:t>
                      </a:r>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en-GB" sz="1200">
                          <a:solidFill>
                            <a:srgbClr val="1A616F"/>
                          </a:solidFill>
                          <a:latin typeface="Arial"/>
                          <a:ea typeface="Arial"/>
                          <a:cs typeface="Arial"/>
                          <a:sym typeface="Arial"/>
                        </a:rPr>
                        <a:t>25</a:t>
                      </a:r>
                      <a:endParaRPr sz="1200">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8300">
                <a:tc>
                  <a:txBody>
                    <a:bodyPr/>
                    <a:lstStyle/>
                    <a:p>
                      <a:pPr indent="0" lvl="0" marL="256540" marR="0" rtl="0" algn="l">
                        <a:lnSpc>
                          <a:spcPct val="100000"/>
                        </a:lnSpc>
                        <a:spcBef>
                          <a:spcPts val="0"/>
                        </a:spcBef>
                        <a:spcAft>
                          <a:spcPts val="0"/>
                        </a:spcAft>
                        <a:buNone/>
                      </a:pPr>
                      <a:r>
                        <a:rPr b="1" lang="en-GB" sz="1300">
                          <a:solidFill>
                            <a:srgbClr val="2E6A7B"/>
                          </a:solidFill>
                          <a:latin typeface="Arial"/>
                          <a:ea typeface="Arial"/>
                          <a:cs typeface="Arial"/>
                          <a:sym typeface="Arial"/>
                        </a:rPr>
                        <a:t>h</a:t>
                      </a:r>
                      <a:r>
                        <a:rPr b="1" lang="en-GB" sz="1300">
                          <a:latin typeface="Arial"/>
                          <a:ea typeface="Arial"/>
                          <a:cs typeface="Arial"/>
                          <a:sym typeface="Arial"/>
                        </a:rPr>
                        <a:t>. Análise da Fala em Sala de Aula: Observação Sistemática e Codificação</a:t>
                      </a:r>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79095" rtl="0" algn="r">
                        <a:lnSpc>
                          <a:spcPct val="100000"/>
                        </a:lnSpc>
                        <a:spcBef>
                          <a:spcPts val="0"/>
                        </a:spcBef>
                        <a:spcAft>
                          <a:spcPts val="0"/>
                        </a:spcAft>
                        <a:buNone/>
                      </a:pPr>
                      <a:r>
                        <a:rPr b="1" lang="en-GB" sz="1200">
                          <a:solidFill>
                            <a:srgbClr val="1A616F"/>
                          </a:solidFill>
                          <a:latin typeface="Arial"/>
                          <a:ea typeface="Arial"/>
                          <a:cs typeface="Arial"/>
                          <a:sym typeface="Arial"/>
                        </a:rPr>
                        <a:t>26</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6550">
                <a:tc>
                  <a:txBody>
                    <a:bodyPr/>
                    <a:lstStyle/>
                    <a:p>
                      <a:pPr indent="0" lvl="0" marL="0" marR="2203450" rtl="0" algn="r">
                        <a:lnSpc>
                          <a:spcPct val="69000"/>
                        </a:lnSpc>
                        <a:spcBef>
                          <a:spcPts val="0"/>
                        </a:spcBef>
                        <a:spcAft>
                          <a:spcPts val="0"/>
                        </a:spcAft>
                        <a:buNone/>
                      </a:pPr>
                      <a:r>
                        <a:t/>
                      </a:r>
                      <a:endParaRPr sz="1000">
                        <a:solidFill>
                          <a:srgbClr val="2E6A7B"/>
                        </a:solidFill>
                        <a:latin typeface="Arial"/>
                        <a:ea typeface="Arial"/>
                        <a:cs typeface="Arial"/>
                        <a:sym typeface="Arial"/>
                      </a:endParaRPr>
                    </a:p>
                    <a:p>
                      <a:pPr indent="0" lvl="0" marL="280670" marR="0" rtl="0" algn="l">
                        <a:lnSpc>
                          <a:spcPct val="101538"/>
                        </a:lnSpc>
                        <a:spcBef>
                          <a:spcPts val="0"/>
                        </a:spcBef>
                        <a:spcAft>
                          <a:spcPts val="0"/>
                        </a:spcAft>
                        <a:buNone/>
                      </a:pPr>
                      <a:r>
                        <a:rPr b="1" lang="en-GB" sz="1300">
                          <a:solidFill>
                            <a:srgbClr val="2E6A7B"/>
                          </a:solidFill>
                          <a:latin typeface="Arial"/>
                          <a:ea typeface="Arial"/>
                          <a:cs typeface="Arial"/>
                          <a:sym typeface="Arial"/>
                        </a:rPr>
                        <a:t>i.</a:t>
                      </a:r>
                      <a:r>
                        <a:rPr b="1" lang="en-GB" sz="1300">
                          <a:latin typeface="Arial"/>
                          <a:ea typeface="Arial"/>
                          <a:cs typeface="Arial"/>
                          <a:sym typeface="Arial"/>
                        </a:rPr>
                        <a:t> Possíveis Usos do Kit de Ferramentas T-SEDA</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89255" rtl="0" algn="r">
                        <a:lnSpc>
                          <a:spcPct val="100000"/>
                        </a:lnSpc>
                        <a:spcBef>
                          <a:spcPts val="0"/>
                        </a:spcBef>
                        <a:spcAft>
                          <a:spcPts val="0"/>
                        </a:spcAft>
                        <a:buNone/>
                      </a:pPr>
                      <a:r>
                        <a:rPr b="1" lang="en-GB" sz="1200">
                          <a:solidFill>
                            <a:srgbClr val="1A616F"/>
                          </a:solidFill>
                          <a:latin typeface="Arial"/>
                          <a:ea typeface="Arial"/>
                          <a:cs typeface="Arial"/>
                          <a:sym typeface="Arial"/>
                        </a:rPr>
                        <a:t>30</a:t>
                      </a:r>
                      <a:endParaRPr sz="1200">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8" name="Google Shape;108;p13"/>
          <p:cNvSpPr txBox="1"/>
          <p:nvPr>
            <p:ph type="title"/>
          </p:nvPr>
        </p:nvSpPr>
        <p:spPr>
          <a:xfrm>
            <a:off x="3670300" y="347980"/>
            <a:ext cx="4074160" cy="738505"/>
          </a:xfrm>
          <a:prstGeom prst="rect">
            <a:avLst/>
          </a:prstGeom>
          <a:noFill/>
          <a:ln>
            <a:noFill/>
          </a:ln>
        </p:spPr>
        <p:txBody>
          <a:bodyPr anchorCtr="0" anchor="t" bIns="0" lIns="0" spcFirstLastPara="1" rIns="0" wrap="square" tIns="0">
            <a:spAutoFit/>
          </a:bodyPr>
          <a:lstStyle/>
          <a:p>
            <a:pPr indent="0" lvl="0" marL="12700" rtl="0" algn="ctr">
              <a:lnSpc>
                <a:spcPct val="100000"/>
              </a:lnSpc>
              <a:spcBef>
                <a:spcPts val="0"/>
              </a:spcBef>
              <a:spcAft>
                <a:spcPts val="0"/>
              </a:spcAft>
              <a:buNone/>
            </a:pPr>
            <a:r>
              <a:rPr lang="en-GB" sz="2400">
                <a:solidFill>
                  <a:srgbClr val="2E6A7B"/>
                </a:solidFill>
              </a:rPr>
              <a:t>Guia</a:t>
            </a:r>
            <a:r>
              <a:rPr lang="en-GB" sz="2400"/>
              <a:t> do Usuário do T-SEDA</a:t>
            </a:r>
            <a:br>
              <a:rPr lang="en-GB" sz="2400"/>
            </a:br>
            <a:r>
              <a:rPr lang="en-GB" sz="2400">
                <a:solidFill>
                  <a:schemeClr val="dk1"/>
                </a:solidFill>
              </a:rPr>
              <a:t>Conteúdo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ph type="title"/>
          </p:nvPr>
        </p:nvSpPr>
        <p:spPr>
          <a:xfrm>
            <a:off x="1198510" y="428625"/>
            <a:ext cx="8296379" cy="215444"/>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GB" sz="1400">
                <a:solidFill>
                  <a:srgbClr val="205867"/>
                </a:solidFill>
                <a:latin typeface="Arial"/>
                <a:ea typeface="Arial"/>
                <a:cs typeface="Arial"/>
                <a:sym typeface="Arial"/>
              </a:rPr>
              <a:t>Traduzindo o T-SEDA e Utilizando-o em Diferentes Contextos Culturais</a:t>
            </a:r>
            <a:endParaRPr>
              <a:solidFill>
                <a:srgbClr val="205867"/>
              </a:solidFill>
            </a:endParaRPr>
          </a:p>
        </p:txBody>
      </p:sp>
      <p:sp>
        <p:nvSpPr>
          <p:cNvPr id="115" name="Google Shape;115;p14"/>
          <p:cNvSpPr txBox="1"/>
          <p:nvPr>
            <p:ph idx="1" type="body"/>
          </p:nvPr>
        </p:nvSpPr>
        <p:spPr>
          <a:xfrm>
            <a:off x="622299" y="809625"/>
            <a:ext cx="4572002" cy="6642735"/>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135255" rtl="0" algn="l">
              <a:spcBef>
                <a:spcPts val="0"/>
              </a:spcBef>
              <a:spcAft>
                <a:spcPts val="0"/>
              </a:spcAft>
              <a:buNone/>
            </a:pPr>
            <a:r>
              <a:rPr lang="en-GB" sz="1200">
                <a:latin typeface="Arial"/>
                <a:ea typeface="Arial"/>
                <a:cs typeface="Arial"/>
                <a:sym typeface="Arial"/>
              </a:rPr>
              <a:t>Em primeiro lugar, o T-SEDA está disponível para adaptação de acordo com seus próprios objetivos e contextos; sinta-se à vontade para editar, selecionar e adicionar conteúdo da maneira que achar adequada. Por favor, compartilhe suas adaptações e feedback com a equipe: t-seda@educ.cam.ac.uk.</a:t>
            </a:r>
            <a:endParaRPr/>
          </a:p>
          <a:p>
            <a:pPr indent="0" lvl="0" marL="135255" rtl="0" algn="l">
              <a:spcBef>
                <a:spcPts val="0"/>
              </a:spcBef>
              <a:spcAft>
                <a:spcPts val="0"/>
              </a:spcAft>
              <a:buNone/>
            </a:pPr>
            <a:r>
              <a:t/>
            </a:r>
            <a:endParaRPr sz="1200">
              <a:latin typeface="Arial"/>
              <a:ea typeface="Arial"/>
              <a:cs typeface="Arial"/>
              <a:sym typeface="Arial"/>
            </a:endParaRPr>
          </a:p>
          <a:p>
            <a:pPr indent="0" lvl="0" marL="135255" rtl="0" algn="l">
              <a:spcBef>
                <a:spcPts val="0"/>
              </a:spcBef>
              <a:spcAft>
                <a:spcPts val="0"/>
              </a:spcAft>
              <a:buNone/>
            </a:pPr>
            <a:r>
              <a:rPr lang="en-GB" sz="1200">
                <a:latin typeface="Arial"/>
                <a:ea typeface="Arial"/>
                <a:cs typeface="Arial"/>
                <a:sym typeface="Arial"/>
              </a:rPr>
              <a:t>Em segundo lugar, esta versão do T-SEDA se baseia no feedback e nos conselhos de pessoas que o utilizaram até agora em diferentes contextos internacionais - especialmente colegas que traduziram o kit de ferramentas para diferentes idiomas: espanhol, chinês, francês, italiano, japonês, árabe, holandês e hebraico. Essas traduções estão disponíveis no </a:t>
            </a:r>
            <a:r>
              <a:rPr lang="en-GB" sz="1200" u="sng">
                <a:solidFill>
                  <a:schemeClr val="hlink"/>
                </a:solidFill>
                <a:latin typeface="Arial"/>
                <a:ea typeface="Arial"/>
                <a:cs typeface="Arial"/>
                <a:sym typeface="Arial"/>
                <a:hlinkClick r:id="rId3"/>
              </a:rPr>
              <a:t>site do T-SEDA</a:t>
            </a:r>
            <a:r>
              <a:rPr lang="en-GB" sz="1200">
                <a:latin typeface="Arial"/>
                <a:ea typeface="Arial"/>
                <a:cs typeface="Arial"/>
                <a:sym typeface="Arial"/>
              </a:rPr>
              <a:t>.</a:t>
            </a:r>
            <a:endParaRPr/>
          </a:p>
          <a:p>
            <a:pPr indent="0" lvl="0" marL="107950" rtl="0" algn="l">
              <a:spcBef>
                <a:spcPts val="0"/>
              </a:spcBef>
              <a:spcAft>
                <a:spcPts val="0"/>
              </a:spcAft>
              <a:buClr>
                <a:schemeClr val="dk1"/>
              </a:buClr>
              <a:buSzPts val="1200"/>
              <a:buFont typeface="Arial"/>
              <a:buNone/>
            </a:pPr>
            <a:r>
              <a:t/>
            </a:r>
            <a:endParaRPr b="1" sz="1200">
              <a:latin typeface="Arial"/>
              <a:ea typeface="Arial"/>
              <a:cs typeface="Arial"/>
              <a:sym typeface="Arial"/>
            </a:endParaRPr>
          </a:p>
          <a:p>
            <a:pPr indent="0" lvl="0" marL="107950" rtl="0" algn="l">
              <a:spcBef>
                <a:spcPts val="700"/>
              </a:spcBef>
              <a:spcAft>
                <a:spcPts val="0"/>
              </a:spcAft>
              <a:buClr>
                <a:schemeClr val="dk1"/>
              </a:buClr>
              <a:buSzPts val="1200"/>
              <a:buFont typeface="Arial"/>
              <a:buNone/>
            </a:pPr>
            <a:r>
              <a:rPr b="1" lang="en-GB" sz="1200">
                <a:latin typeface="Arial"/>
                <a:ea typeface="Arial"/>
                <a:cs typeface="Arial"/>
                <a:sym typeface="Arial"/>
              </a:rPr>
              <a:t>As discussões sobre a tradução ajudaram a desafiar e expandir o T-SEDA, que foi desenvolvido principalmente no contexto inglês pela equipe da Universidade de Cambridge após o trabalho inicial com colegas mexicanos. Várias questões práticas, linguísticas, culturais e profissionais foram observadas:</a:t>
            </a:r>
            <a:endParaRPr/>
          </a:p>
          <a:p>
            <a:pPr indent="-161925" lvl="0" marL="269875" rtl="0" algn="l">
              <a:spcBef>
                <a:spcPts val="700"/>
              </a:spcBef>
              <a:spcAft>
                <a:spcPts val="0"/>
              </a:spcAft>
              <a:buClr>
                <a:schemeClr val="dk1"/>
              </a:buClr>
              <a:buSzPts val="1200"/>
              <a:buFont typeface="Arial"/>
              <a:buChar char="•"/>
            </a:pPr>
            <a:r>
              <a:rPr b="1" lang="en-GB" sz="1200">
                <a:latin typeface="Arial"/>
                <a:ea typeface="Arial"/>
                <a:cs typeface="Arial"/>
                <a:sym typeface="Arial"/>
              </a:rPr>
              <a:t>A tradução pode envolver uma série de etapas para produzir uma versão final</a:t>
            </a:r>
            <a:r>
              <a:rPr lang="en-GB" sz="1200">
                <a:latin typeface="Arial"/>
                <a:ea typeface="Arial"/>
                <a:cs typeface="Arial"/>
                <a:sym typeface="Arial"/>
              </a:rPr>
              <a:t>. Essas etapas podem incluir o uso de tecnologia de tradução ou serviços de tradução profissional, verificação e/ou teste com praticantes, revisão e ajustes. Os principais pontos de referência ao longo do processo são as compreensões da prática dialógica e os objetivos locais ao usar o T-SEDA para investigação.</a:t>
            </a:r>
            <a:endParaRPr/>
          </a:p>
          <a:p>
            <a:pPr indent="-161925" lvl="0" marL="269875" rtl="0" algn="l">
              <a:spcBef>
                <a:spcPts val="700"/>
              </a:spcBef>
              <a:spcAft>
                <a:spcPts val="0"/>
              </a:spcAft>
              <a:buClr>
                <a:schemeClr val="dk1"/>
              </a:buClr>
              <a:buSzPts val="1200"/>
              <a:buFont typeface="Arial"/>
              <a:buChar char="•"/>
            </a:pPr>
            <a:r>
              <a:rPr b="1" lang="en-GB" sz="1200">
                <a:latin typeface="Arial"/>
                <a:ea typeface="Arial"/>
                <a:cs typeface="Arial"/>
                <a:sym typeface="Arial"/>
              </a:rPr>
              <a:t>Os tradutores precisam exercer seu próprio julgamento sobre o que é localmente significativo </a:t>
            </a:r>
            <a:r>
              <a:rPr lang="en-GB" sz="1200">
                <a:latin typeface="Arial"/>
                <a:ea typeface="Arial"/>
                <a:cs typeface="Arial"/>
                <a:sym typeface="Arial"/>
              </a:rPr>
              <a:t>no idioma do kit de ferramentas. Pode haver diferenças dentro de um idioma (incluindo o inglês) usado em diferentes países, então a adaptação local é importante. Por exemplo, os tradutores podem querer escolher seus próprios rótulos para as categorias do esquema de codificação para que sejam mais significativos localmente. </a:t>
            </a:r>
            <a:endParaRPr/>
          </a:p>
        </p:txBody>
      </p:sp>
      <p:sp>
        <p:nvSpPr>
          <p:cNvPr id="116" name="Google Shape;116;p14"/>
          <p:cNvSpPr txBox="1"/>
          <p:nvPr/>
        </p:nvSpPr>
        <p:spPr>
          <a:xfrm>
            <a:off x="5499099" y="810895"/>
            <a:ext cx="4572001" cy="441833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noAutofit/>
          </a:bodyPr>
          <a:lstStyle/>
          <a:p>
            <a:pPr indent="-161925" lvl="0" marL="269875" marR="0" rtl="0" algn="l">
              <a:spcBef>
                <a:spcPts val="0"/>
              </a:spcBef>
              <a:spcAft>
                <a:spcPts val="0"/>
              </a:spcAft>
              <a:buClr>
                <a:schemeClr val="dk1"/>
              </a:buClr>
              <a:buSzPts val="1200"/>
              <a:buFont typeface="Arial"/>
              <a:buChar char="•"/>
            </a:pPr>
            <a:r>
              <a:rPr b="1" i="0" lang="en-GB" sz="1200">
                <a:solidFill>
                  <a:schemeClr val="dk1"/>
                </a:solidFill>
                <a:latin typeface="Arial"/>
                <a:ea typeface="Arial"/>
                <a:cs typeface="Arial"/>
                <a:sym typeface="Arial"/>
              </a:rPr>
              <a:t>Os tradutores destacaram alguns fatores linguísticos e culturais gerais que precisam ser considerados</a:t>
            </a:r>
            <a:r>
              <a:rPr b="0" i="0" lang="en-GB" sz="1200">
                <a:solidFill>
                  <a:schemeClr val="dk1"/>
                </a:solidFill>
                <a:latin typeface="Arial"/>
                <a:ea typeface="Arial"/>
                <a:cs typeface="Arial"/>
                <a:sym typeface="Arial"/>
              </a:rPr>
              <a:t>, como o uso de palavras figurativas (como 'build') em inglês, as diferentes compreensões locais positivas e negativas de palavras como 'challenge', o nível apropriado de formalidade para a audiência e a fluidez natural e legibilidade do idioma. É necessário encontrar um equilíbrio entre o uso consistente de termos técnicos comuns no campo da pesquisa (por exemplo, 'code') e a adaptação significativa desses termos para uso prático. Um artigo sobre isso está disponível </a:t>
            </a:r>
            <a:r>
              <a:rPr b="0" i="0" lang="en-GB" sz="1200" u="sng">
                <a:solidFill>
                  <a:schemeClr val="hlink"/>
                </a:solidFill>
                <a:latin typeface="Arial"/>
                <a:ea typeface="Arial"/>
                <a:cs typeface="Arial"/>
                <a:sym typeface="Arial"/>
                <a:hlinkClick r:id="rId4"/>
              </a:rPr>
              <a:t>aqui</a:t>
            </a:r>
            <a:r>
              <a:rPr b="0" i="0" lang="en-GB" sz="1200">
                <a:solidFill>
                  <a:schemeClr val="dk1"/>
                </a:solidFill>
                <a:latin typeface="Arial"/>
                <a:ea typeface="Arial"/>
                <a:cs typeface="Arial"/>
                <a:sym typeface="Arial"/>
              </a:rPr>
              <a:t>.</a:t>
            </a:r>
            <a:endParaRPr b="0" i="0" sz="1200">
              <a:solidFill>
                <a:schemeClr val="dk1"/>
              </a:solidFill>
              <a:latin typeface="Arial"/>
              <a:ea typeface="Arial"/>
              <a:cs typeface="Arial"/>
              <a:sym typeface="Arial"/>
            </a:endParaRPr>
          </a:p>
          <a:p>
            <a:pPr indent="-161925" lvl="0" marL="269875" marR="0" rtl="0" algn="l">
              <a:spcBef>
                <a:spcPts val="1100"/>
              </a:spcBef>
              <a:spcAft>
                <a:spcPts val="0"/>
              </a:spcAft>
              <a:buClr>
                <a:schemeClr val="dk1"/>
              </a:buClr>
              <a:buSzPts val="1200"/>
              <a:buFont typeface="Arial"/>
              <a:buChar char="•"/>
            </a:pPr>
            <a:r>
              <a:rPr b="1" i="0" lang="en-GB" sz="1200">
                <a:solidFill>
                  <a:schemeClr val="dk1"/>
                </a:solidFill>
                <a:latin typeface="Arial"/>
                <a:ea typeface="Arial"/>
                <a:cs typeface="Arial"/>
                <a:sym typeface="Arial"/>
              </a:rPr>
              <a:t>O campo da 'aprendizagem e ensino dialógicos' é bastante diversificado, e o modelo apresentado no T-SEDA pode ser questionado</a:t>
            </a:r>
            <a:r>
              <a:rPr b="0" i="0" lang="en-GB" sz="1200">
                <a:solidFill>
                  <a:schemeClr val="dk1"/>
                </a:solidFill>
                <a:latin typeface="Arial"/>
                <a:ea typeface="Arial"/>
                <a:cs typeface="Arial"/>
                <a:sym typeface="Arial"/>
              </a:rPr>
              <a:t>. Crenças culturais, normas sociais e sistemas educacionais mais amplos são todos relevantes para o desenvolvimento de práticas dialógicas. Outros fatores a serem considerados incluem: disciplinas do currículo, idade e diversidade dos estudantes e estilo de ensino. Clarificar os propósitos de usar o T-SEDA ajudará na adaptação e contextualização eficazes, concentrando-se no que é mais relevante. Por exemplo, você está interessado no desenvolvimento da prática? Pesquisa acadêmica? Desenvolvimento profissional?</a:t>
            </a:r>
            <a:endParaRPr/>
          </a:p>
        </p:txBody>
      </p:sp>
      <p:sp>
        <p:nvSpPr>
          <p:cNvPr id="117" name="Google Shape;117;p14"/>
          <p:cNvSpPr txBox="1"/>
          <p:nvPr/>
        </p:nvSpPr>
        <p:spPr>
          <a:xfrm>
            <a:off x="5499100" y="5381625"/>
            <a:ext cx="4572000" cy="2108200"/>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1587" lvl="0" marL="93663" marR="0" rtl="0" algn="l">
              <a:spcBef>
                <a:spcPts val="0"/>
              </a:spcBef>
              <a:spcAft>
                <a:spcPts val="0"/>
              </a:spcAft>
              <a:buNone/>
            </a:pPr>
            <a:r>
              <a:rPr b="1" i="0" lang="en-GB" sz="1200">
                <a:solidFill>
                  <a:schemeClr val="dk1"/>
                </a:solidFill>
                <a:latin typeface="Arial"/>
                <a:ea typeface="Arial"/>
                <a:cs typeface="Arial"/>
                <a:sym typeface="Arial"/>
              </a:rPr>
              <a:t>Inevitavelmente, há decisões a serem tomadas e provavelmente algumas tensões, uma vez que a tradução é intrinsecamente imprecisa.</a:t>
            </a:r>
            <a:endParaRPr/>
          </a:p>
          <a:p>
            <a:pPr indent="1587" lvl="0" marL="93663" marR="0" rtl="0" algn="l">
              <a:spcBef>
                <a:spcPts val="600"/>
              </a:spcBef>
              <a:spcAft>
                <a:spcPts val="0"/>
              </a:spcAft>
              <a:buNone/>
            </a:pPr>
            <a:r>
              <a:rPr b="0" i="0" lang="en-GB" sz="1200">
                <a:solidFill>
                  <a:schemeClr val="dk1"/>
                </a:solidFill>
                <a:latin typeface="Arial"/>
                <a:ea typeface="Arial"/>
                <a:cs typeface="Arial"/>
                <a:sym typeface="Arial"/>
              </a:rPr>
              <a:t>Por exemplo, há um compromisso entre o uso local em um contexto e uma padronização mais ampla? Quão 'precisa' linguisticamente deve ser uma tradução?</a:t>
            </a:r>
            <a:endParaRPr/>
          </a:p>
          <a:p>
            <a:pPr indent="-93980" lvl="0" marL="93980" marR="0" rtl="0" algn="l">
              <a:spcBef>
                <a:spcPts val="600"/>
              </a:spcBef>
              <a:spcAft>
                <a:spcPts val="0"/>
              </a:spcAft>
              <a:buNone/>
            </a:pPr>
            <a:r>
              <a:rPr b="1" i="0" lang="en-GB" sz="1200">
                <a:solidFill>
                  <a:schemeClr val="dk1"/>
                </a:solidFill>
                <a:latin typeface="Arial"/>
                <a:ea typeface="Arial"/>
                <a:cs typeface="Arial"/>
                <a:sym typeface="Arial"/>
              </a:rPr>
              <a:t>  Esperamos continuar usando o T-SEDA em diferentes contextos internacionais, compartilhando experiências e desenvolvendo-o ainda mais juntos.</a:t>
            </a:r>
            <a:endParaRPr/>
          </a:p>
          <a:p>
            <a:pPr indent="0" lvl="0" marL="0" marR="0" rtl="0" algn="l">
              <a:spcBef>
                <a:spcPts val="600"/>
              </a:spcBef>
              <a:spcAft>
                <a:spcPts val="0"/>
              </a:spcAft>
              <a:buNone/>
            </a:pPr>
            <a:r>
              <a:t/>
            </a:r>
            <a:endParaRPr b="0" i="0"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p:nvPr/>
        </p:nvSpPr>
        <p:spPr>
          <a:xfrm>
            <a:off x="4129690" y="2390775"/>
            <a:ext cx="5562600" cy="2781300"/>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txBox="1"/>
          <p:nvPr/>
        </p:nvSpPr>
        <p:spPr>
          <a:xfrm>
            <a:off x="4508500" y="2714625"/>
            <a:ext cx="5029200" cy="2215515"/>
          </a:xfrm>
          <a:prstGeom prst="rect">
            <a:avLst/>
          </a:prstGeom>
          <a:noFill/>
          <a:ln>
            <a:noFill/>
          </a:ln>
        </p:spPr>
        <p:txBody>
          <a:bodyPr anchorCtr="0" anchor="t" bIns="0" lIns="0" spcFirstLastPara="1" rIns="0" wrap="square" tIns="0">
            <a:spAutoFit/>
          </a:bodyPr>
          <a:lstStyle/>
          <a:p>
            <a:pPr indent="-635" lvl="0" marL="12700" marR="5080" rtl="0" algn="l">
              <a:spcBef>
                <a:spcPts val="0"/>
              </a:spcBef>
              <a:spcAft>
                <a:spcPts val="0"/>
              </a:spcAft>
              <a:buNone/>
            </a:pPr>
            <a:r>
              <a:rPr b="1" lang="en-GB" sz="1600">
                <a:solidFill>
                  <a:schemeClr val="lt1"/>
                </a:solidFill>
                <a:latin typeface="Calibri"/>
                <a:ea typeface="Calibri"/>
                <a:cs typeface="Calibri"/>
                <a:sym typeface="Calibri"/>
              </a:rPr>
              <a:t>No diálogo, os participantes ouvem-se uns aos outros, contribuem compartilhando suas ideias, justificando suas contribuições e interagindo com as visões dos outros. Em particular, eles exploram e avaliam diferentes perspectivas e razões. Perguntas e contribuições relevantes são conectadas entre os falantes, permitindo que o conhecimento seja construído coletivamente dentro de uma aula ou ao longo de uma série de aulas interconectadas.</a:t>
            </a:r>
            <a:endParaRPr/>
          </a:p>
        </p:txBody>
      </p:sp>
      <p:sp>
        <p:nvSpPr>
          <p:cNvPr id="125" name="Google Shape;125;p15"/>
          <p:cNvSpPr/>
          <p:nvPr/>
        </p:nvSpPr>
        <p:spPr>
          <a:xfrm>
            <a:off x="1041400" y="767580"/>
            <a:ext cx="34671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5"/>
          <p:cNvSpPr txBox="1"/>
          <p:nvPr/>
        </p:nvSpPr>
        <p:spPr>
          <a:xfrm>
            <a:off x="1270000" y="1038225"/>
            <a:ext cx="5029200" cy="245745"/>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en-GB" sz="1600">
                <a:solidFill>
                  <a:schemeClr val="lt1"/>
                </a:solidFill>
                <a:latin typeface="Arial"/>
                <a:ea typeface="Arial"/>
                <a:cs typeface="Arial"/>
                <a:sym typeface="Arial"/>
              </a:rPr>
              <a:t>O que é o diálogo educacional?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