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Lst>
  <p:sldSz cy="7562850" cx="10693400"/>
  <p:notesSz cx="10693400" cy="7562850"/>
  <p:embeddedFontLst>
    <p:embeddedFont>
      <p:font typeface="Arimo"/>
      <p:regular r:id="rId69"/>
      <p:bold r:id="rId70"/>
      <p:italic r:id="rId71"/>
      <p:boldItalic r:id="rId72"/>
    </p:embeddedFont>
    <p:embeddedFont>
      <p:font typeface="Helvetica Neue"/>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127AA8-9CBF-4945-9974-B087EE6C8184}">
  <a:tblStyle styleId="{1E127AA8-9CBF-4945-9974-B087EE6C8184}"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A2E2CEE-8B88-4E44-8985-BA72647E291A}"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8E9E132-2E63-4C7E-84D5-8711EF7AE648}"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610BDF5F-49AD-40ED-9A08-7E3AD8F1A654}" styleName="Table_3">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a:tcStyle>
        <a:fill>
          <a:solidFill>
            <a:srgbClr val="CEE2EA"/>
          </a:solidFill>
        </a:fill>
      </a:tcStyle>
    </a:band1H>
    <a:band2H>
      <a:tcTxStyle/>
    </a:band2H>
    <a:band1V>
      <a:tcTxStyle/>
      <a:tcStyle>
        <a:fill>
          <a:solidFill>
            <a:srgbClr val="CEE2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04CB65EB-6A03-45D0-8456-5A149799A247}" styleName="Table_4">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a:band2H>
    <a:band1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5"/>
          </a:solidFill>
        </a:fill>
      </a:tcStyle>
    </a:firstRow>
    <a:neCell>
      <a:tcTxStyle/>
    </a:neCell>
    <a:nwCell>
      <a:tcTxStyle/>
    </a:nwCell>
  </a:tblStyle>
  <a:tblStyle styleId="{44524EDF-91B8-4AD1-9752-A8DA7D81C09F}" styleName="Table_5">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HelveticaNeue-regular.fntdata"/><Relationship Id="rId72" Type="http://schemas.openxmlformats.org/officeDocument/2006/relationships/font" Target="fonts/Arimo-boldItalic.fntdata"/><Relationship Id="rId31" Type="http://schemas.openxmlformats.org/officeDocument/2006/relationships/slide" Target="slides/slide24.xml"/><Relationship Id="rId75" Type="http://schemas.openxmlformats.org/officeDocument/2006/relationships/font" Target="fonts/HelveticaNeue-italic.fntdata"/><Relationship Id="rId30" Type="http://schemas.openxmlformats.org/officeDocument/2006/relationships/slide" Target="slides/slide23.xml"/><Relationship Id="rId74" Type="http://schemas.openxmlformats.org/officeDocument/2006/relationships/font" Target="fonts/HelveticaNeue-bold.fntdata"/><Relationship Id="rId33" Type="http://schemas.openxmlformats.org/officeDocument/2006/relationships/slide" Target="slides/slide26.xml"/><Relationship Id="rId32" Type="http://schemas.openxmlformats.org/officeDocument/2006/relationships/slide" Target="slides/slide25.xml"/><Relationship Id="rId76" Type="http://schemas.openxmlformats.org/officeDocument/2006/relationships/font" Target="fonts/HelveticaNeue-boldItalic.fntdata"/><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Arimo-italic.fntdata"/><Relationship Id="rId70" Type="http://schemas.openxmlformats.org/officeDocument/2006/relationships/font" Target="fonts/Arimo-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Arimo-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633913" cy="3794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057900" y="0"/>
            <a:ext cx="4632325" cy="37941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7183438"/>
            <a:ext cx="4633913" cy="3794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o-N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0" name="Google Shape;80;p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solidFill>
                  <a:srgbClr val="000000"/>
                </a:solidFill>
              </a:rPr>
              <a:t>‹#›</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2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no-NO" sz="1200" cap="none" strike="noStrike">
                <a:solidFill>
                  <a:srgbClr val="000000"/>
                </a:solidFill>
                <a:latin typeface="Calibri"/>
                <a:ea typeface="Calibri"/>
                <a:cs typeface="Calibri"/>
                <a:sym typeface="Calibri"/>
              </a:rPr>
              <a:t>Fagforskjeller: </a:t>
            </a:r>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200"/>
              <a:buFont typeface="Arial"/>
              <a:buNone/>
            </a:pPr>
            <a:r>
              <a:rPr b="0" i="0" lang="no-NO" sz="1200" cap="none" strike="noStrike">
                <a:solidFill>
                  <a:srgbClr val="000000"/>
                </a:solidFill>
                <a:latin typeface="Calibri"/>
                <a:ea typeface="Calibri"/>
                <a:cs typeface="Calibri"/>
                <a:sym typeface="Calibri"/>
              </a:rPr>
              <a:t>Å bygge videre på ideer [B] (kombinert med Å koble til omverdenen: C) i engelsktimer er sterkt relatert til studentenes prestasjoner i lesing og skriving på barneskolenivå (Amodia-Bidakowska, Hennessy &amp; Warwick, 2023). Videre er tilkobling til omverdenen (C) i matematikkundervisning knyttet til matematikkoppnåelse når sammenhengene forklares og begrunnes (gjør resonnementet eksplisitt: R). Så fokus på slike spesifikke trekk ved dialog i fagtimene kan være viktig for læring. </a:t>
            </a:r>
            <a:endParaRPr/>
          </a:p>
          <a:p>
            <a:pPr indent="0" lvl="0" marL="0" rtl="0" algn="l">
              <a:spcBef>
                <a:spcPts val="0"/>
              </a:spcBef>
              <a:spcAft>
                <a:spcPts val="0"/>
              </a:spcAft>
              <a:buClr>
                <a:schemeClr val="dk1"/>
              </a:buClr>
              <a:buSzPts val="1200"/>
              <a:buFont typeface="Arial"/>
              <a:buNone/>
            </a:pPr>
            <a:br>
              <a:rPr lang="no-NO" sz="1200"/>
            </a:br>
            <a:r>
              <a:rPr b="0" i="0" lang="no-NO" sz="1200" cap="none" strike="noStrike">
                <a:solidFill>
                  <a:srgbClr val="242424"/>
                </a:solidFill>
                <a:latin typeface="Calibri"/>
                <a:ea typeface="Calibri"/>
                <a:cs typeface="Calibri"/>
                <a:sym typeface="Calibri"/>
              </a:rPr>
              <a:t>Den samme studien viste at det er betydelig mindre klasseromsdialog i naturfagtimene enn i </a:t>
            </a:r>
            <a:r>
              <a:rPr b="0" i="0" lang="no-NO" sz="1200" cap="none" strike="noStrike">
                <a:solidFill>
                  <a:srgbClr val="000000"/>
                </a:solidFill>
                <a:latin typeface="Calibri"/>
                <a:ea typeface="Calibri"/>
                <a:cs typeface="Calibri"/>
                <a:sym typeface="Calibri"/>
              </a:rPr>
              <a:t>engelsk og matematikk, hvor det er mer vanlig å bygge på ideer. Resonnement er også hyppigere i matematikk. Den reduserte læreplantiden for naturfag i grunnskolen i England </a:t>
            </a:r>
            <a:r>
              <a:rPr b="0" i="0" lang="no-NO" sz="1200" cap="none" strike="noStrike">
                <a:solidFill>
                  <a:srgbClr val="242424"/>
                </a:solidFill>
                <a:latin typeface="Calibri"/>
                <a:ea typeface="Calibri"/>
                <a:cs typeface="Calibri"/>
                <a:sym typeface="Calibri"/>
              </a:rPr>
              <a:t>(mindre enn 90 minutter/uke i gjennomsnitt</a:t>
            </a:r>
            <a:r>
              <a:rPr b="0" i="0" lang="no-NO" sz="1200" cap="none" strike="noStrike">
                <a:solidFill>
                  <a:srgbClr val="000000"/>
                </a:solidFill>
                <a:latin typeface="Calibri"/>
                <a:ea typeface="Calibri"/>
                <a:cs typeface="Calibri"/>
                <a:sym typeface="Calibri"/>
              </a:rPr>
              <a:t>) kan begrense tiden for dialogen som er svært viktig for å utvikle vitenskapelig resonnement; forhåpentligvis kan denne verktøykassen bidra til å øke bevisstheten om det og adressere det.</a:t>
            </a: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369" name="Google Shape;369;p2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2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2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2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2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2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2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2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2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3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3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3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3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3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3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3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3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3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3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p3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3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3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p3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3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3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3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3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3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3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3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3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3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3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3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p3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3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4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4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4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4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p4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4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4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p4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4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4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p4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4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4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1" name="Google Shape;821;p4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p4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4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8" name="Google Shape;828;p4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9" name="Google Shape;829;p4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4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p4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6" name="Google Shape;836;p4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4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2" name="Google Shape;842;p4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p4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4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9" name="Google Shape;849;p4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0" name="Google Shape;850;p4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4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p4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p4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5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6" name="Google Shape;876;p5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5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5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6" name="Google Shape;916;p5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p5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5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 name="Google Shape;925;p5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6" name="Google Shape;926;p5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5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3" name="Google Shape;933;p5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 name="Google Shape;934;p5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5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7" name="Google Shape;957;p5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p5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5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6" name="Google Shape;966;p5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7" name="Google Shape;967;p5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5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2" name="Google Shape;1022;p5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3" name="Google Shape;1023;p5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5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3" name="Google Shape;1033;p5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4" name="Google Shape;1034;p5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p5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3" name="Google Shape;1043;p5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p5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5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3" name="Google Shape;1053;p5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4" name="Google Shape;1054;p5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6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2" name="Google Shape;1062;p6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3" name="Google Shape;1063;p6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6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0" name="Google Shape;1070;p6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1" name="Google Shape;1071;p6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2" name="Shape 72"/>
        <p:cNvGrpSpPr/>
        <p:nvPr/>
      </p:nvGrpSpPr>
      <p:grpSpPr>
        <a:xfrm>
          <a:off x="0" y="0"/>
          <a:ext cx="0" cy="0"/>
          <a:chOff x="0" y="0"/>
          <a:chExt cx="0" cy="0"/>
        </a:xfrm>
      </p:grpSpPr>
      <p:sp>
        <p:nvSpPr>
          <p:cNvPr id="73" name="Google Shape;73;p12"/>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spcBef>
                <a:spcPts val="0"/>
              </a:spcBef>
              <a:buNone/>
              <a:defRPr b="0" i="0" sz="1000">
                <a:solidFill>
                  <a:srgbClr val="000000"/>
                </a:solidFill>
                <a:latin typeface="Arial"/>
                <a:ea typeface="Arial"/>
                <a:cs typeface="Arial"/>
                <a:sym typeface="Arial"/>
              </a:defRPr>
            </a:lvl1pPr>
            <a:lvl2pPr indent="0" lvl="1" marL="25400" marR="0" algn="l">
              <a:spcBef>
                <a:spcPts val="0"/>
              </a:spcBef>
              <a:buNone/>
              <a:defRPr b="0" i="0" sz="1000">
                <a:solidFill>
                  <a:srgbClr val="000000"/>
                </a:solidFill>
                <a:latin typeface="Arial"/>
                <a:ea typeface="Arial"/>
                <a:cs typeface="Arial"/>
                <a:sym typeface="Arial"/>
              </a:defRPr>
            </a:lvl2pPr>
            <a:lvl3pPr indent="0" lvl="2" marL="25400" marR="0" algn="l">
              <a:spcBef>
                <a:spcPts val="0"/>
              </a:spcBef>
              <a:buNone/>
              <a:defRPr b="0" i="0" sz="1000">
                <a:solidFill>
                  <a:srgbClr val="000000"/>
                </a:solidFill>
                <a:latin typeface="Arial"/>
                <a:ea typeface="Arial"/>
                <a:cs typeface="Arial"/>
                <a:sym typeface="Arial"/>
              </a:defRPr>
            </a:lvl3pPr>
            <a:lvl4pPr indent="0" lvl="3" marL="25400" marR="0" algn="l">
              <a:spcBef>
                <a:spcPts val="0"/>
              </a:spcBef>
              <a:buNone/>
              <a:defRPr b="0" i="0" sz="1000">
                <a:solidFill>
                  <a:srgbClr val="000000"/>
                </a:solidFill>
                <a:latin typeface="Arial"/>
                <a:ea typeface="Arial"/>
                <a:cs typeface="Arial"/>
                <a:sym typeface="Arial"/>
              </a:defRPr>
            </a:lvl4pPr>
            <a:lvl5pPr indent="0" lvl="4" marL="25400" marR="0" algn="l">
              <a:spcBef>
                <a:spcPts val="0"/>
              </a:spcBef>
              <a:buNone/>
              <a:defRPr b="0" i="0" sz="1000">
                <a:solidFill>
                  <a:srgbClr val="000000"/>
                </a:solidFill>
                <a:latin typeface="Arial"/>
                <a:ea typeface="Arial"/>
                <a:cs typeface="Arial"/>
                <a:sym typeface="Arial"/>
              </a:defRPr>
            </a:lvl5pPr>
            <a:lvl6pPr indent="0" lvl="5" marL="25400" marR="0" algn="l">
              <a:spcBef>
                <a:spcPts val="0"/>
              </a:spcBef>
              <a:buNone/>
              <a:defRPr b="0" i="0" sz="1000">
                <a:solidFill>
                  <a:srgbClr val="000000"/>
                </a:solidFill>
                <a:latin typeface="Arial"/>
                <a:ea typeface="Arial"/>
                <a:cs typeface="Arial"/>
                <a:sym typeface="Arial"/>
              </a:defRPr>
            </a:lvl6pPr>
            <a:lvl7pPr indent="0" lvl="6" marL="25400" marR="0" algn="l">
              <a:spcBef>
                <a:spcPts val="0"/>
              </a:spcBef>
              <a:buNone/>
              <a:defRPr b="0" i="0" sz="1000">
                <a:solidFill>
                  <a:srgbClr val="000000"/>
                </a:solidFill>
                <a:latin typeface="Arial"/>
                <a:ea typeface="Arial"/>
                <a:cs typeface="Arial"/>
                <a:sym typeface="Arial"/>
              </a:defRPr>
            </a:lvl7pPr>
            <a:lvl8pPr indent="0" lvl="7" marL="25400" marR="0" algn="l">
              <a:spcBef>
                <a:spcPts val="0"/>
              </a:spcBef>
              <a:buNone/>
              <a:defRPr b="0" i="0" sz="1000">
                <a:solidFill>
                  <a:srgbClr val="000000"/>
                </a:solidFill>
                <a:latin typeface="Arial"/>
                <a:ea typeface="Arial"/>
                <a:cs typeface="Arial"/>
                <a:sym typeface="Arial"/>
              </a:defRPr>
            </a:lvl8pPr>
            <a:lvl9pPr indent="0" lvl="8" marL="25400" marR="0" algn="l">
              <a:spcBef>
                <a:spcPts val="0"/>
              </a:spcBef>
              <a:buNone/>
              <a:defRPr b="0" i="0" sz="1000">
                <a:solidFill>
                  <a:srgbClr val="00000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4"/>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5"/>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5"/>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5"/>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6"/>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49" name="Shape 49"/>
        <p:cNvGrpSpPr/>
        <p:nvPr/>
      </p:nvGrpSpPr>
      <p:grpSpPr>
        <a:xfrm>
          <a:off x="0" y="0"/>
          <a:ext cx="0" cy="0"/>
          <a:chOff x="0" y="0"/>
          <a:chExt cx="0" cy="0"/>
        </a:xfrm>
      </p:grpSpPr>
      <p:sp>
        <p:nvSpPr>
          <p:cNvPr id="50" name="Google Shape;50;p8"/>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spcBef>
                <a:spcPts val="0"/>
              </a:spcBef>
              <a:buNone/>
              <a:defRPr b="0" i="0" sz="1000">
                <a:solidFill>
                  <a:srgbClr val="000000"/>
                </a:solidFill>
                <a:latin typeface="Arial"/>
                <a:ea typeface="Arial"/>
                <a:cs typeface="Arial"/>
                <a:sym typeface="Arial"/>
              </a:defRPr>
            </a:lvl1pPr>
            <a:lvl2pPr indent="0" lvl="1" marL="25400" marR="0" algn="l">
              <a:spcBef>
                <a:spcPts val="0"/>
              </a:spcBef>
              <a:buNone/>
              <a:defRPr b="0" i="0" sz="1000">
                <a:solidFill>
                  <a:srgbClr val="000000"/>
                </a:solidFill>
                <a:latin typeface="Arial"/>
                <a:ea typeface="Arial"/>
                <a:cs typeface="Arial"/>
                <a:sym typeface="Arial"/>
              </a:defRPr>
            </a:lvl2pPr>
            <a:lvl3pPr indent="0" lvl="2" marL="25400" marR="0" algn="l">
              <a:spcBef>
                <a:spcPts val="0"/>
              </a:spcBef>
              <a:buNone/>
              <a:defRPr b="0" i="0" sz="1000">
                <a:solidFill>
                  <a:srgbClr val="000000"/>
                </a:solidFill>
                <a:latin typeface="Arial"/>
                <a:ea typeface="Arial"/>
                <a:cs typeface="Arial"/>
                <a:sym typeface="Arial"/>
              </a:defRPr>
            </a:lvl3pPr>
            <a:lvl4pPr indent="0" lvl="3" marL="25400" marR="0" algn="l">
              <a:spcBef>
                <a:spcPts val="0"/>
              </a:spcBef>
              <a:buNone/>
              <a:defRPr b="0" i="0" sz="1000">
                <a:solidFill>
                  <a:srgbClr val="000000"/>
                </a:solidFill>
                <a:latin typeface="Arial"/>
                <a:ea typeface="Arial"/>
                <a:cs typeface="Arial"/>
                <a:sym typeface="Arial"/>
              </a:defRPr>
            </a:lvl4pPr>
            <a:lvl5pPr indent="0" lvl="4" marL="25400" marR="0" algn="l">
              <a:spcBef>
                <a:spcPts val="0"/>
              </a:spcBef>
              <a:buNone/>
              <a:defRPr b="0" i="0" sz="1000">
                <a:solidFill>
                  <a:srgbClr val="000000"/>
                </a:solidFill>
                <a:latin typeface="Arial"/>
                <a:ea typeface="Arial"/>
                <a:cs typeface="Arial"/>
                <a:sym typeface="Arial"/>
              </a:defRPr>
            </a:lvl5pPr>
            <a:lvl6pPr indent="0" lvl="5" marL="25400" marR="0" algn="l">
              <a:spcBef>
                <a:spcPts val="0"/>
              </a:spcBef>
              <a:buNone/>
              <a:defRPr b="0" i="0" sz="1000">
                <a:solidFill>
                  <a:srgbClr val="000000"/>
                </a:solidFill>
                <a:latin typeface="Arial"/>
                <a:ea typeface="Arial"/>
                <a:cs typeface="Arial"/>
                <a:sym typeface="Arial"/>
              </a:defRPr>
            </a:lvl6pPr>
            <a:lvl7pPr indent="0" lvl="6" marL="25400" marR="0" algn="l">
              <a:spcBef>
                <a:spcPts val="0"/>
              </a:spcBef>
              <a:buNone/>
              <a:defRPr b="0" i="0" sz="1000">
                <a:solidFill>
                  <a:srgbClr val="000000"/>
                </a:solidFill>
                <a:latin typeface="Arial"/>
                <a:ea typeface="Arial"/>
                <a:cs typeface="Arial"/>
                <a:sym typeface="Arial"/>
              </a:defRPr>
            </a:lvl7pPr>
            <a:lvl8pPr indent="0" lvl="7" marL="25400" marR="0" algn="l">
              <a:spcBef>
                <a:spcPts val="0"/>
              </a:spcBef>
              <a:buNone/>
              <a:defRPr b="0" i="0" sz="1000">
                <a:solidFill>
                  <a:srgbClr val="000000"/>
                </a:solidFill>
                <a:latin typeface="Arial"/>
                <a:ea typeface="Arial"/>
                <a:cs typeface="Arial"/>
                <a:sym typeface="Arial"/>
              </a:defRPr>
            </a:lvl8pPr>
            <a:lvl9pPr indent="0" lvl="8" marL="25400" marR="0" algn="l">
              <a:spcBef>
                <a:spcPts val="0"/>
              </a:spcBef>
              <a:buNone/>
              <a:defRPr b="0" i="0" sz="1000">
                <a:solidFill>
                  <a:srgbClr val="00000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3" name="Shape 53"/>
        <p:cNvGrpSpPr/>
        <p:nvPr/>
      </p:nvGrpSpPr>
      <p:grpSpPr>
        <a:xfrm>
          <a:off x="0" y="0"/>
          <a:ext cx="0" cy="0"/>
          <a:chOff x="0" y="0"/>
          <a:chExt cx="0" cy="0"/>
        </a:xfrm>
      </p:grpSpPr>
      <p:sp>
        <p:nvSpPr>
          <p:cNvPr id="54" name="Google Shape;54;p9"/>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9"/>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spcBef>
                <a:spcPts val="0"/>
              </a:spcBef>
              <a:buNone/>
              <a:defRPr b="0" i="0" sz="1000">
                <a:solidFill>
                  <a:srgbClr val="000000"/>
                </a:solidFill>
                <a:latin typeface="Arial"/>
                <a:ea typeface="Arial"/>
                <a:cs typeface="Arial"/>
                <a:sym typeface="Arial"/>
              </a:defRPr>
            </a:lvl1pPr>
            <a:lvl2pPr indent="0" lvl="1" marL="25400" marR="0" algn="l">
              <a:spcBef>
                <a:spcPts val="0"/>
              </a:spcBef>
              <a:buNone/>
              <a:defRPr b="0" i="0" sz="1000">
                <a:solidFill>
                  <a:srgbClr val="000000"/>
                </a:solidFill>
                <a:latin typeface="Arial"/>
                <a:ea typeface="Arial"/>
                <a:cs typeface="Arial"/>
                <a:sym typeface="Arial"/>
              </a:defRPr>
            </a:lvl2pPr>
            <a:lvl3pPr indent="0" lvl="2" marL="25400" marR="0" algn="l">
              <a:spcBef>
                <a:spcPts val="0"/>
              </a:spcBef>
              <a:buNone/>
              <a:defRPr b="0" i="0" sz="1000">
                <a:solidFill>
                  <a:srgbClr val="000000"/>
                </a:solidFill>
                <a:latin typeface="Arial"/>
                <a:ea typeface="Arial"/>
                <a:cs typeface="Arial"/>
                <a:sym typeface="Arial"/>
              </a:defRPr>
            </a:lvl3pPr>
            <a:lvl4pPr indent="0" lvl="3" marL="25400" marR="0" algn="l">
              <a:spcBef>
                <a:spcPts val="0"/>
              </a:spcBef>
              <a:buNone/>
              <a:defRPr b="0" i="0" sz="1000">
                <a:solidFill>
                  <a:srgbClr val="000000"/>
                </a:solidFill>
                <a:latin typeface="Arial"/>
                <a:ea typeface="Arial"/>
                <a:cs typeface="Arial"/>
                <a:sym typeface="Arial"/>
              </a:defRPr>
            </a:lvl4pPr>
            <a:lvl5pPr indent="0" lvl="4" marL="25400" marR="0" algn="l">
              <a:spcBef>
                <a:spcPts val="0"/>
              </a:spcBef>
              <a:buNone/>
              <a:defRPr b="0" i="0" sz="1000">
                <a:solidFill>
                  <a:srgbClr val="000000"/>
                </a:solidFill>
                <a:latin typeface="Arial"/>
                <a:ea typeface="Arial"/>
                <a:cs typeface="Arial"/>
                <a:sym typeface="Arial"/>
              </a:defRPr>
            </a:lvl5pPr>
            <a:lvl6pPr indent="0" lvl="5" marL="25400" marR="0" algn="l">
              <a:spcBef>
                <a:spcPts val="0"/>
              </a:spcBef>
              <a:buNone/>
              <a:defRPr b="0" i="0" sz="1000">
                <a:solidFill>
                  <a:srgbClr val="000000"/>
                </a:solidFill>
                <a:latin typeface="Arial"/>
                <a:ea typeface="Arial"/>
                <a:cs typeface="Arial"/>
                <a:sym typeface="Arial"/>
              </a:defRPr>
            </a:lvl6pPr>
            <a:lvl7pPr indent="0" lvl="6" marL="25400" marR="0" algn="l">
              <a:spcBef>
                <a:spcPts val="0"/>
              </a:spcBef>
              <a:buNone/>
              <a:defRPr b="0" i="0" sz="1000">
                <a:solidFill>
                  <a:srgbClr val="000000"/>
                </a:solidFill>
                <a:latin typeface="Arial"/>
                <a:ea typeface="Arial"/>
                <a:cs typeface="Arial"/>
                <a:sym typeface="Arial"/>
              </a:defRPr>
            </a:lvl7pPr>
            <a:lvl8pPr indent="0" lvl="7" marL="25400" marR="0" algn="l">
              <a:spcBef>
                <a:spcPts val="0"/>
              </a:spcBef>
              <a:buNone/>
              <a:defRPr b="0" i="0" sz="1000">
                <a:solidFill>
                  <a:srgbClr val="000000"/>
                </a:solidFill>
                <a:latin typeface="Arial"/>
                <a:ea typeface="Arial"/>
                <a:cs typeface="Arial"/>
                <a:sym typeface="Arial"/>
              </a:defRPr>
            </a:lvl8pPr>
            <a:lvl9pPr indent="0" lvl="8" marL="25400" marR="0" algn="l">
              <a:spcBef>
                <a:spcPts val="0"/>
              </a:spcBef>
              <a:buNone/>
              <a:defRPr b="0" i="0" sz="1000">
                <a:solidFill>
                  <a:srgbClr val="00000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9" name="Shape 59"/>
        <p:cNvGrpSpPr/>
        <p:nvPr/>
      </p:nvGrpSpPr>
      <p:grpSpPr>
        <a:xfrm>
          <a:off x="0" y="0"/>
          <a:ext cx="0" cy="0"/>
          <a:chOff x="0" y="0"/>
          <a:chExt cx="0" cy="0"/>
        </a:xfrm>
      </p:grpSpPr>
      <p:sp>
        <p:nvSpPr>
          <p:cNvPr id="60" name="Google Shape;60;p10"/>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0"/>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10"/>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spcBef>
                <a:spcPts val="0"/>
              </a:spcBef>
              <a:buNone/>
              <a:defRPr b="0" i="0" sz="1000">
                <a:solidFill>
                  <a:srgbClr val="000000"/>
                </a:solidFill>
                <a:latin typeface="Arial"/>
                <a:ea typeface="Arial"/>
                <a:cs typeface="Arial"/>
                <a:sym typeface="Arial"/>
              </a:defRPr>
            </a:lvl1pPr>
            <a:lvl2pPr indent="0" lvl="1" marL="25400" marR="0" algn="l">
              <a:spcBef>
                <a:spcPts val="0"/>
              </a:spcBef>
              <a:buNone/>
              <a:defRPr b="0" i="0" sz="1000">
                <a:solidFill>
                  <a:srgbClr val="000000"/>
                </a:solidFill>
                <a:latin typeface="Arial"/>
                <a:ea typeface="Arial"/>
                <a:cs typeface="Arial"/>
                <a:sym typeface="Arial"/>
              </a:defRPr>
            </a:lvl2pPr>
            <a:lvl3pPr indent="0" lvl="2" marL="25400" marR="0" algn="l">
              <a:spcBef>
                <a:spcPts val="0"/>
              </a:spcBef>
              <a:buNone/>
              <a:defRPr b="0" i="0" sz="1000">
                <a:solidFill>
                  <a:srgbClr val="000000"/>
                </a:solidFill>
                <a:latin typeface="Arial"/>
                <a:ea typeface="Arial"/>
                <a:cs typeface="Arial"/>
                <a:sym typeface="Arial"/>
              </a:defRPr>
            </a:lvl3pPr>
            <a:lvl4pPr indent="0" lvl="3" marL="25400" marR="0" algn="l">
              <a:spcBef>
                <a:spcPts val="0"/>
              </a:spcBef>
              <a:buNone/>
              <a:defRPr b="0" i="0" sz="1000">
                <a:solidFill>
                  <a:srgbClr val="000000"/>
                </a:solidFill>
                <a:latin typeface="Arial"/>
                <a:ea typeface="Arial"/>
                <a:cs typeface="Arial"/>
                <a:sym typeface="Arial"/>
              </a:defRPr>
            </a:lvl4pPr>
            <a:lvl5pPr indent="0" lvl="4" marL="25400" marR="0" algn="l">
              <a:spcBef>
                <a:spcPts val="0"/>
              </a:spcBef>
              <a:buNone/>
              <a:defRPr b="0" i="0" sz="1000">
                <a:solidFill>
                  <a:srgbClr val="000000"/>
                </a:solidFill>
                <a:latin typeface="Arial"/>
                <a:ea typeface="Arial"/>
                <a:cs typeface="Arial"/>
                <a:sym typeface="Arial"/>
              </a:defRPr>
            </a:lvl5pPr>
            <a:lvl6pPr indent="0" lvl="5" marL="25400" marR="0" algn="l">
              <a:spcBef>
                <a:spcPts val="0"/>
              </a:spcBef>
              <a:buNone/>
              <a:defRPr b="0" i="0" sz="1000">
                <a:solidFill>
                  <a:srgbClr val="000000"/>
                </a:solidFill>
                <a:latin typeface="Arial"/>
                <a:ea typeface="Arial"/>
                <a:cs typeface="Arial"/>
                <a:sym typeface="Arial"/>
              </a:defRPr>
            </a:lvl6pPr>
            <a:lvl7pPr indent="0" lvl="6" marL="25400" marR="0" algn="l">
              <a:spcBef>
                <a:spcPts val="0"/>
              </a:spcBef>
              <a:buNone/>
              <a:defRPr b="0" i="0" sz="1000">
                <a:solidFill>
                  <a:srgbClr val="000000"/>
                </a:solidFill>
                <a:latin typeface="Arial"/>
                <a:ea typeface="Arial"/>
                <a:cs typeface="Arial"/>
                <a:sym typeface="Arial"/>
              </a:defRPr>
            </a:lvl7pPr>
            <a:lvl8pPr indent="0" lvl="7" marL="25400" marR="0" algn="l">
              <a:spcBef>
                <a:spcPts val="0"/>
              </a:spcBef>
              <a:buNone/>
              <a:defRPr b="0" i="0" sz="1000">
                <a:solidFill>
                  <a:srgbClr val="000000"/>
                </a:solidFill>
                <a:latin typeface="Arial"/>
                <a:ea typeface="Arial"/>
                <a:cs typeface="Arial"/>
                <a:sym typeface="Arial"/>
              </a:defRPr>
            </a:lvl8pPr>
            <a:lvl9pPr indent="0" lvl="8" marL="25400" marR="0" algn="l">
              <a:spcBef>
                <a:spcPts val="0"/>
              </a:spcBef>
              <a:buNone/>
              <a:defRPr b="0" i="0" sz="1000">
                <a:solidFill>
                  <a:srgbClr val="00000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5" name="Shape 65"/>
        <p:cNvGrpSpPr/>
        <p:nvPr/>
      </p:nvGrpSpPr>
      <p:grpSpPr>
        <a:xfrm>
          <a:off x="0" y="0"/>
          <a:ext cx="0" cy="0"/>
          <a:chOff x="0" y="0"/>
          <a:chExt cx="0" cy="0"/>
        </a:xfrm>
      </p:grpSpPr>
      <p:sp>
        <p:nvSpPr>
          <p:cNvPr id="66" name="Google Shape;66;p11"/>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8" name="Google Shape;68;p11"/>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9" name="Google Shape;69;p1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spcBef>
                <a:spcPts val="0"/>
              </a:spcBef>
              <a:buNone/>
              <a:defRPr b="0" i="0" sz="1000">
                <a:solidFill>
                  <a:srgbClr val="000000"/>
                </a:solidFill>
                <a:latin typeface="Arial"/>
                <a:ea typeface="Arial"/>
                <a:cs typeface="Arial"/>
                <a:sym typeface="Arial"/>
              </a:defRPr>
            </a:lvl1pPr>
            <a:lvl2pPr indent="0" lvl="1" marL="25400" marR="0" algn="l">
              <a:spcBef>
                <a:spcPts val="0"/>
              </a:spcBef>
              <a:buNone/>
              <a:defRPr b="0" i="0" sz="1000">
                <a:solidFill>
                  <a:srgbClr val="000000"/>
                </a:solidFill>
                <a:latin typeface="Arial"/>
                <a:ea typeface="Arial"/>
                <a:cs typeface="Arial"/>
                <a:sym typeface="Arial"/>
              </a:defRPr>
            </a:lvl2pPr>
            <a:lvl3pPr indent="0" lvl="2" marL="25400" marR="0" algn="l">
              <a:spcBef>
                <a:spcPts val="0"/>
              </a:spcBef>
              <a:buNone/>
              <a:defRPr b="0" i="0" sz="1000">
                <a:solidFill>
                  <a:srgbClr val="000000"/>
                </a:solidFill>
                <a:latin typeface="Arial"/>
                <a:ea typeface="Arial"/>
                <a:cs typeface="Arial"/>
                <a:sym typeface="Arial"/>
              </a:defRPr>
            </a:lvl3pPr>
            <a:lvl4pPr indent="0" lvl="3" marL="25400" marR="0" algn="l">
              <a:spcBef>
                <a:spcPts val="0"/>
              </a:spcBef>
              <a:buNone/>
              <a:defRPr b="0" i="0" sz="1000">
                <a:solidFill>
                  <a:srgbClr val="000000"/>
                </a:solidFill>
                <a:latin typeface="Arial"/>
                <a:ea typeface="Arial"/>
                <a:cs typeface="Arial"/>
                <a:sym typeface="Arial"/>
              </a:defRPr>
            </a:lvl4pPr>
            <a:lvl5pPr indent="0" lvl="4" marL="25400" marR="0" algn="l">
              <a:spcBef>
                <a:spcPts val="0"/>
              </a:spcBef>
              <a:buNone/>
              <a:defRPr b="0" i="0" sz="1000">
                <a:solidFill>
                  <a:srgbClr val="000000"/>
                </a:solidFill>
                <a:latin typeface="Arial"/>
                <a:ea typeface="Arial"/>
                <a:cs typeface="Arial"/>
                <a:sym typeface="Arial"/>
              </a:defRPr>
            </a:lvl5pPr>
            <a:lvl6pPr indent="0" lvl="5" marL="25400" marR="0" algn="l">
              <a:spcBef>
                <a:spcPts val="0"/>
              </a:spcBef>
              <a:buNone/>
              <a:defRPr b="0" i="0" sz="1000">
                <a:solidFill>
                  <a:srgbClr val="000000"/>
                </a:solidFill>
                <a:latin typeface="Arial"/>
                <a:ea typeface="Arial"/>
                <a:cs typeface="Arial"/>
                <a:sym typeface="Arial"/>
              </a:defRPr>
            </a:lvl6pPr>
            <a:lvl7pPr indent="0" lvl="6" marL="25400" marR="0" algn="l">
              <a:spcBef>
                <a:spcPts val="0"/>
              </a:spcBef>
              <a:buNone/>
              <a:defRPr b="0" i="0" sz="1000">
                <a:solidFill>
                  <a:srgbClr val="000000"/>
                </a:solidFill>
                <a:latin typeface="Arial"/>
                <a:ea typeface="Arial"/>
                <a:cs typeface="Arial"/>
                <a:sym typeface="Arial"/>
              </a:defRPr>
            </a:lvl7pPr>
            <a:lvl8pPr indent="0" lvl="7" marL="25400" marR="0" algn="l">
              <a:spcBef>
                <a:spcPts val="0"/>
              </a:spcBef>
              <a:buNone/>
              <a:defRPr b="0" i="0" sz="1000">
                <a:solidFill>
                  <a:srgbClr val="000000"/>
                </a:solidFill>
                <a:latin typeface="Arial"/>
                <a:ea typeface="Arial"/>
                <a:cs typeface="Arial"/>
                <a:sym typeface="Arial"/>
              </a:defRPr>
            </a:lvl8pPr>
            <a:lvl9pPr indent="0" lvl="8" marL="25400" marR="0" algn="l">
              <a:spcBef>
                <a:spcPts val="0"/>
              </a:spcBef>
              <a:buNone/>
              <a:defRPr b="0" i="0" sz="1000">
                <a:solidFill>
                  <a:srgbClr val="00000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rtl="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rtl="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rtl="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rtl="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rtl="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rtl="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rtl="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rtl="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 name="Shape 43"/>
        <p:cNvGrpSpPr/>
        <p:nvPr/>
      </p:nvGrpSpPr>
      <p:grpSpPr>
        <a:xfrm>
          <a:off x="0" y="0"/>
          <a:ext cx="0" cy="0"/>
          <a:chOff x="0" y="0"/>
          <a:chExt cx="0" cy="0"/>
        </a:xfrm>
      </p:grpSpPr>
      <p:sp>
        <p:nvSpPr>
          <p:cNvPr id="44" name="Google Shape;44;p7"/>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7"/>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46" name="Google Shape;46;p7"/>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0" algn="l">
              <a:spcBef>
                <a:spcPts val="0"/>
              </a:spcBef>
              <a:buNone/>
              <a:defRPr b="0" i="0" sz="1000">
                <a:solidFill>
                  <a:srgbClr val="000000"/>
                </a:solidFill>
                <a:latin typeface="Arial"/>
                <a:ea typeface="Arial"/>
                <a:cs typeface="Arial"/>
                <a:sym typeface="Arial"/>
              </a:defRPr>
            </a:lvl1pPr>
            <a:lvl2pPr indent="0" lvl="1" marL="25400" marR="0" rtl="0" algn="l">
              <a:spcBef>
                <a:spcPts val="0"/>
              </a:spcBef>
              <a:buNone/>
              <a:defRPr b="0" i="0" sz="1000">
                <a:solidFill>
                  <a:srgbClr val="000000"/>
                </a:solidFill>
                <a:latin typeface="Arial"/>
                <a:ea typeface="Arial"/>
                <a:cs typeface="Arial"/>
                <a:sym typeface="Arial"/>
              </a:defRPr>
            </a:lvl2pPr>
            <a:lvl3pPr indent="0" lvl="2" marL="25400" marR="0" rtl="0" algn="l">
              <a:spcBef>
                <a:spcPts val="0"/>
              </a:spcBef>
              <a:buNone/>
              <a:defRPr b="0" i="0" sz="1000">
                <a:solidFill>
                  <a:srgbClr val="000000"/>
                </a:solidFill>
                <a:latin typeface="Arial"/>
                <a:ea typeface="Arial"/>
                <a:cs typeface="Arial"/>
                <a:sym typeface="Arial"/>
              </a:defRPr>
            </a:lvl3pPr>
            <a:lvl4pPr indent="0" lvl="3" marL="25400" marR="0" rtl="0" algn="l">
              <a:spcBef>
                <a:spcPts val="0"/>
              </a:spcBef>
              <a:buNone/>
              <a:defRPr b="0" i="0" sz="1000">
                <a:solidFill>
                  <a:srgbClr val="000000"/>
                </a:solidFill>
                <a:latin typeface="Arial"/>
                <a:ea typeface="Arial"/>
                <a:cs typeface="Arial"/>
                <a:sym typeface="Arial"/>
              </a:defRPr>
            </a:lvl4pPr>
            <a:lvl5pPr indent="0" lvl="4" marL="25400" marR="0" rtl="0" algn="l">
              <a:spcBef>
                <a:spcPts val="0"/>
              </a:spcBef>
              <a:buNone/>
              <a:defRPr b="0" i="0" sz="1000">
                <a:solidFill>
                  <a:srgbClr val="000000"/>
                </a:solidFill>
                <a:latin typeface="Arial"/>
                <a:ea typeface="Arial"/>
                <a:cs typeface="Arial"/>
                <a:sym typeface="Arial"/>
              </a:defRPr>
            </a:lvl5pPr>
            <a:lvl6pPr indent="0" lvl="5" marL="25400" marR="0" rtl="0" algn="l">
              <a:spcBef>
                <a:spcPts val="0"/>
              </a:spcBef>
              <a:buNone/>
              <a:defRPr b="0" i="0" sz="1000">
                <a:solidFill>
                  <a:srgbClr val="000000"/>
                </a:solidFill>
                <a:latin typeface="Arial"/>
                <a:ea typeface="Arial"/>
                <a:cs typeface="Arial"/>
                <a:sym typeface="Arial"/>
              </a:defRPr>
            </a:lvl6pPr>
            <a:lvl7pPr indent="0" lvl="6" marL="25400" marR="0" rtl="0" algn="l">
              <a:spcBef>
                <a:spcPts val="0"/>
              </a:spcBef>
              <a:buNone/>
              <a:defRPr b="0" i="0" sz="1000">
                <a:solidFill>
                  <a:srgbClr val="000000"/>
                </a:solidFill>
                <a:latin typeface="Arial"/>
                <a:ea typeface="Arial"/>
                <a:cs typeface="Arial"/>
                <a:sym typeface="Arial"/>
              </a:defRPr>
            </a:lvl7pPr>
            <a:lvl8pPr indent="0" lvl="7" marL="25400" marR="0" rtl="0" algn="l">
              <a:spcBef>
                <a:spcPts val="0"/>
              </a:spcBef>
              <a:buNone/>
              <a:defRPr b="0" i="0" sz="1000">
                <a:solidFill>
                  <a:srgbClr val="000000"/>
                </a:solidFill>
                <a:latin typeface="Arial"/>
                <a:ea typeface="Arial"/>
                <a:cs typeface="Arial"/>
                <a:sym typeface="Arial"/>
              </a:defRPr>
            </a:lvl8pPr>
            <a:lvl9pPr indent="0" lvl="8" marL="25400" marR="0" rtl="0" algn="l">
              <a:spcBef>
                <a:spcPts val="0"/>
              </a:spcBef>
              <a:buNone/>
              <a:defRPr b="0" i="0" sz="1000">
                <a:solidFill>
                  <a:srgbClr val="00000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o-NO"/>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18.png"/><Relationship Id="rId13" Type="http://schemas.openxmlformats.org/officeDocument/2006/relationships/hyperlink" Target="mailto:T-SEDA@educ.cam.ac.uk" TargetMode="External"/><Relationship Id="rId12" Type="http://schemas.openxmlformats.org/officeDocument/2006/relationships/hyperlink" Target="http://bit.ly/T-SED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6.jpg"/><Relationship Id="rId9" Type="http://schemas.openxmlformats.org/officeDocument/2006/relationships/image" Target="../media/image4.jpg"/><Relationship Id="rId15" Type="http://schemas.openxmlformats.org/officeDocument/2006/relationships/image" Target="../media/image13.png"/><Relationship Id="rId14" Type="http://schemas.openxmlformats.org/officeDocument/2006/relationships/image" Target="../media/image10.png"/><Relationship Id="rId5" Type="http://schemas.openxmlformats.org/officeDocument/2006/relationships/image" Target="../media/image2.jpg"/><Relationship Id="rId6" Type="http://schemas.openxmlformats.org/officeDocument/2006/relationships/image" Target="../media/image5.jpg"/><Relationship Id="rId7" Type="http://schemas.openxmlformats.org/officeDocument/2006/relationships/image" Target="../media/image3.jpg"/><Relationship Id="rId8"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bit.ly/T-SEDA." TargetMode="External"/><Relationship Id="rId4" Type="http://schemas.openxmlformats.org/officeDocument/2006/relationships/hyperlink" Target="http://www.edudialogue.org/" TargetMode="External"/><Relationship Id="rId9" Type="http://schemas.openxmlformats.org/officeDocument/2006/relationships/hyperlink" Target="http://www.camtree.org/" TargetMode="External"/><Relationship Id="rId5" Type="http://schemas.openxmlformats.org/officeDocument/2006/relationships/hyperlink" Target="https://www.edudialogue.org/resources/introductory-video-series/collection-2/" TargetMode="External"/><Relationship Id="rId6" Type="http://schemas.openxmlformats.org/officeDocument/2006/relationships/hyperlink" Target="https://www.edudialogue.org/resources/introductory-video-series/collection-2/" TargetMode="External"/><Relationship Id="rId7" Type="http://schemas.openxmlformats.org/officeDocument/2006/relationships/image" Target="../media/image20.png"/><Relationship Id="rId8" Type="http://schemas.openxmlformats.org/officeDocument/2006/relationships/hyperlink" Target="http://dx.doi.org/10.1002/rev3.326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7.png"/><Relationship Id="rId13" Type="http://schemas.openxmlformats.org/officeDocument/2006/relationships/image" Target="../media/image21.png"/><Relationship Id="rId12"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19.png"/><Relationship Id="rId15" Type="http://schemas.openxmlformats.org/officeDocument/2006/relationships/image" Target="../media/image22.png"/><Relationship Id="rId14" Type="http://schemas.openxmlformats.org/officeDocument/2006/relationships/image" Target="../media/image23.png"/><Relationship Id="rId5" Type="http://schemas.openxmlformats.org/officeDocument/2006/relationships/hyperlink" Target="https://www.edudialogue.org/resources/introductory-video-series/collection-2/" TargetMode="External"/><Relationship Id="rId6" Type="http://schemas.openxmlformats.org/officeDocument/2006/relationships/hyperlink" Target="https://www.edudialogue.org/resources/introductory-video-series/collection-2/" TargetMode="External"/><Relationship Id="rId7" Type="http://schemas.openxmlformats.org/officeDocument/2006/relationships/hyperlink" Target="https://www.camtree.org" TargetMode="External"/><Relationship Id="rId8" Type="http://schemas.openxmlformats.org/officeDocument/2006/relationships/hyperlink" Target="https://library.camtree.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edudialogue.org/resources/introductory-video-series/collection-1/" TargetMode="External"/><Relationship Id="rId4" Type="http://schemas.openxmlformats.org/officeDocument/2006/relationships/image" Target="../media/image28.png"/><Relationship Id="rId5" Type="http://schemas.openxmlformats.org/officeDocument/2006/relationships/hyperlink" Target="https://vimeopro.com/camtree/cedi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3.jpg"/><Relationship Id="rId5" Type="http://schemas.openxmlformats.org/officeDocument/2006/relationships/hyperlink" Target="https://www.edudialogue.org/resources/introductory-video-series/collection-1/" TargetMode="External"/><Relationship Id="rId6" Type="http://schemas.openxmlformats.org/officeDocument/2006/relationships/hyperlink" Target="https://thinkingtogether.educ.cam.ac.uk/resources/" TargetMode="External"/><Relationship Id="rId7" Type="http://schemas.openxmlformats.org/officeDocument/2006/relationships/hyperlink" Target="https://www.edudialogue.org/resources/introductory-video-series/collection-4/" TargetMode="External"/></Relationships>
</file>

<file path=ppt/slides/_rels/slide17.xml.rels><?xml version="1.0" encoding="UTF-8" standalone="yes"?><Relationships xmlns="http://schemas.openxmlformats.org/package/2006/relationships"><Relationship Id="rId11" Type="http://schemas.openxmlformats.org/officeDocument/2006/relationships/hyperlink" Target="https://www.edudialogue.org/resources/introductory-video-series/" TargetMode="External"/><Relationship Id="rId10" Type="http://schemas.openxmlformats.org/officeDocument/2006/relationships/hyperlink" Target="http://tinyurl.com/ESRCdialogue" TargetMode="External"/><Relationship Id="rId12"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i.org/10.1080/02671522.2018.1481140" TargetMode="External"/><Relationship Id="rId4" Type="http://schemas.openxmlformats.org/officeDocument/2006/relationships/hyperlink" Target="http://dx.doi.org/10.1016/j.learninstruc.2014.10.003" TargetMode="External"/><Relationship Id="rId9" Type="http://schemas.openxmlformats.org/officeDocument/2006/relationships/image" Target="../media/image25.jpg"/><Relationship Id="rId5" Type="http://schemas.openxmlformats.org/officeDocument/2006/relationships/hyperlink" Target="https://www.sciencedirect.com/science/article/pii/S0959475218303839?via%3Dihub" TargetMode="External"/><Relationship Id="rId6" Type="http://schemas.openxmlformats.org/officeDocument/2006/relationships/hyperlink" Target="https://doi.org/10.1016/j.cedpsych.2008.05.003" TargetMode="External"/><Relationship Id="rId7" Type="http://schemas.openxmlformats.org/officeDocument/2006/relationships/hyperlink" Target="https://doi.org/10.1080/03057640802701986" TargetMode="External"/><Relationship Id="rId8" Type="http://schemas.openxmlformats.org/officeDocument/2006/relationships/hyperlink" Target="https://doi.org/10.1016/j.cedpsych.2008.05.003" TargetMode="External"/></Relationships>
</file>

<file path=ppt/slides/_rels/slide18.xml.rels><?xml version="1.0" encoding="UTF-8" standalone="yes"?><Relationships xmlns="http://schemas.openxmlformats.org/package/2006/relationships"><Relationship Id="rId10"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jpg"/><Relationship Id="rId4" Type="http://schemas.openxmlformats.org/officeDocument/2006/relationships/hyperlink" Target="https://www.tandfonline.com/doi/full/10.1080/10508406.2019.1573730" TargetMode="External"/><Relationship Id="rId9" Type="http://schemas.openxmlformats.org/officeDocument/2006/relationships/hyperlink" Target="https://www.edudialogue.org/resources/introductory-video-series/collection-1/" TargetMode="External"/><Relationship Id="rId5" Type="http://schemas.openxmlformats.org/officeDocument/2006/relationships/hyperlink" Target="https://www.tandfonline.com/doi/full/10.1080/09500690802713507" TargetMode="External"/><Relationship Id="rId6" Type="http://schemas.openxmlformats.org/officeDocument/2006/relationships/hyperlink" Target="https://www.sciencedirect.com/science/article/abs/pii/S2210656120301422" TargetMode="External"/><Relationship Id="rId7" Type="http://schemas.openxmlformats.org/officeDocument/2006/relationships/hyperlink" Target="https://www.edudialogue.org/resources/introductory-video-series/collection-4/#video15" TargetMode="External"/><Relationship Id="rId8" Type="http://schemas.openxmlformats.org/officeDocument/2006/relationships/hyperlink" Target="https://www.tandfonline.com/doi/full/10.1080/10508406.2019.15737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29.jpg"/><Relationship Id="rId5"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gov.uk/government/publications/national-curriculum-in-england-english-programmes-of-stud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t-seda@educ.cam.ac.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26.png"/><Relationship Id="rId5" Type="http://schemas.openxmlformats.org/officeDocument/2006/relationships/image" Target="../media/image32.png"/><Relationship Id="rId6" Type="http://schemas.openxmlformats.org/officeDocument/2006/relationships/hyperlink" Target="http://www.educ.cam.ac.uk/research/projects/epistem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bit.ly/T-SEDA" TargetMode="Externa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camtree.org" TargetMode="External"/><Relationship Id="rId4" Type="http://schemas.openxmlformats.org/officeDocument/2006/relationships/hyperlink" Target="https://library.camtree.org" TargetMode="External"/><Relationship Id="rId9"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2.png"/><Relationship Id="rId8" Type="http://schemas.openxmlformats.org/officeDocument/2006/relationships/image" Target="../media/image9.png"/></Relationships>
</file>

<file path=ppt/slides/_rels/slide28.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2.png"/><Relationship Id="rId13" Type="http://schemas.openxmlformats.org/officeDocument/2006/relationships/image" Target="../media/image9.png"/><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19.png"/><Relationship Id="rId15" Type="http://schemas.openxmlformats.org/officeDocument/2006/relationships/image" Target="../media/image17.png"/><Relationship Id="rId14" Type="http://schemas.openxmlformats.org/officeDocument/2006/relationships/image" Target="../media/image1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hyperlink" Target="http://bit.ly/T-SEDA" TargetMode="External"/><Relationship Id="rId8"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52.png"/><Relationship Id="rId5" Type="http://schemas.openxmlformats.org/officeDocument/2006/relationships/hyperlink" Target="https://www.edudialogue.org/resources/introductory-video-series/collection-3/" TargetMode="External"/><Relationship Id="rId6" Type="http://schemas.openxmlformats.org/officeDocument/2006/relationships/hyperlink" Target="https://www.edudialogue.org/resources/introductory-video-series/collection-3/" TargetMode="External"/><Relationship Id="rId7" Type="http://schemas.openxmlformats.org/officeDocument/2006/relationships/image" Target="../media/image47.png"/><Relationship Id="rId8"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inyurl.com/BAdialogue" TargetMode="External"/><Relationship Id="rId4" Type="http://schemas.openxmlformats.org/officeDocument/2006/relationships/hyperlink" Target="http://tinyurl.com/ESRCdialogue" TargetMode="External"/><Relationship Id="rId5" Type="http://schemas.openxmlformats.org/officeDocument/2006/relationships/hyperlink" Target="http://bit.ly/T-SED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oi.org/10.1016/j.tate.2023.104067" TargetMode="External"/><Relationship Id="rId4" Type="http://schemas.openxmlformats.org/officeDocument/2006/relationships/hyperlink" Target="http://www.camtre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bit.ly/BERAethics2018." TargetMode="External"/><Relationship Id="rId4" Type="http://schemas.openxmlformats.org/officeDocument/2006/relationships/image" Target="../media/image59.png"/><Relationship Id="rId5" Type="http://schemas.openxmlformats.org/officeDocument/2006/relationships/hyperlink" Target="https://www.edudialogue.org/resources/introductory-video-series/collection-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edudialogue.org/resources/introductory-video-series/collection-3/" TargetMode="External"/><Relationship Id="rId4" Type="http://schemas.openxmlformats.org/officeDocument/2006/relationships/image" Target="../media/image51.png"/><Relationship Id="rId5" Type="http://schemas.openxmlformats.org/officeDocument/2006/relationships/image" Target="../media/image6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edudialogue.org/resources/introductory-video-series/collection-3/" TargetMode="External"/><Relationship Id="rId4" Type="http://schemas.openxmlformats.org/officeDocument/2006/relationships/hyperlink" Target="https://www.edudialogue.org/resources/introductory-video-series/collection-3/" TargetMode="External"/><Relationship Id="rId5" Type="http://schemas.openxmlformats.org/officeDocument/2006/relationships/hyperlink" Target="https://www.edudialogue.org/resources/introductory-video-series/collection-4/" TargetMode="External"/><Relationship Id="rId6"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5.png"/><Relationship Id="rId4" Type="http://schemas.openxmlformats.org/officeDocument/2006/relationships/image" Target="../media/image60.png"/><Relationship Id="rId9" Type="http://schemas.openxmlformats.org/officeDocument/2006/relationships/image" Target="../media/image58.png"/><Relationship Id="rId5" Type="http://schemas.openxmlformats.org/officeDocument/2006/relationships/image" Target="../media/image54.png"/><Relationship Id="rId6" Type="http://schemas.openxmlformats.org/officeDocument/2006/relationships/image" Target="../media/image53.png"/><Relationship Id="rId7" Type="http://schemas.openxmlformats.org/officeDocument/2006/relationships/image" Target="../media/image56.png"/><Relationship Id="rId8" Type="http://schemas.openxmlformats.org/officeDocument/2006/relationships/image" Target="../media/image6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62.jpg"/><Relationship Id="rId5" Type="http://schemas.openxmlformats.org/officeDocument/2006/relationships/image" Target="../media/image63.png"/><Relationship Id="rId6" Type="http://schemas.openxmlformats.org/officeDocument/2006/relationships/image" Target="../media/image65.jpg"/><Relationship Id="rId7"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4.png"/><Relationship Id="rId4" Type="http://schemas.openxmlformats.org/officeDocument/2006/relationships/hyperlink" Target="http://bit.ly/T-SED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6.jpg"/><Relationship Id="rId4" Type="http://schemas.openxmlformats.org/officeDocument/2006/relationships/image" Target="../media/image65.jpg"/><Relationship Id="rId5" Type="http://schemas.openxmlformats.org/officeDocument/2006/relationships/image" Target="../media/image6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bit.ly/T-SEDA" TargetMode="Externa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bit.ly/T-SEDA" TargetMode="Externa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0"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9" Type="http://schemas.openxmlformats.org/officeDocument/2006/relationships/image" Target="../media/image76.png"/><Relationship Id="rId5" Type="http://schemas.openxmlformats.org/officeDocument/2006/relationships/image" Target="../media/image69.png"/><Relationship Id="rId6" Type="http://schemas.openxmlformats.org/officeDocument/2006/relationships/image" Target="../media/image71.png"/><Relationship Id="rId7" Type="http://schemas.openxmlformats.org/officeDocument/2006/relationships/image" Target="../media/image75.png"/><Relationship Id="rId8" Type="http://schemas.openxmlformats.org/officeDocument/2006/relationships/image" Target="../media/image7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4.png"/><Relationship Id="rId4" Type="http://schemas.openxmlformats.org/officeDocument/2006/relationships/hyperlink" Target="http://bit.ly/T-SEDA" TargetMode="External"/><Relationship Id="rId9" Type="http://schemas.openxmlformats.org/officeDocument/2006/relationships/image" Target="../media/image73.png"/><Relationship Id="rId5" Type="http://schemas.openxmlformats.org/officeDocument/2006/relationships/hyperlink" Target="http://bit.ly/T-SEDA" TargetMode="External"/><Relationship Id="rId6" Type="http://schemas.openxmlformats.org/officeDocument/2006/relationships/image" Target="../media/image75.png"/><Relationship Id="rId7" Type="http://schemas.openxmlformats.org/officeDocument/2006/relationships/image" Target="../media/image72.png"/><Relationship Id="rId8" Type="http://schemas.openxmlformats.org/officeDocument/2006/relationships/image" Target="../media/image7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5"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bit.ly/T-SEDA" TargetMode="Externa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5" Type="http://schemas.openxmlformats.org/officeDocument/2006/relationships/hyperlink" Target="http://bit.ly/T-SEDA" TargetMode="External"/><Relationship Id="rId6"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bit.ly/T-SEDA"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edudialogue.org/tools-resources/introductory-video-series/" TargetMode="Externa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bit.ly/T-SEDA" TargetMode="Externa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bit.ly/T-SEDA" TargetMode="Externa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bit.ly/T-SED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3"/>
          <p:cNvSpPr/>
          <p:nvPr/>
        </p:nvSpPr>
        <p:spPr>
          <a:xfrm>
            <a:off x="3953389" y="2165865"/>
            <a:ext cx="3133083" cy="15443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 name="Google Shape;83;p13"/>
          <p:cNvSpPr/>
          <p:nvPr/>
        </p:nvSpPr>
        <p:spPr>
          <a:xfrm>
            <a:off x="3948629" y="2161103"/>
            <a:ext cx="3141345" cy="1553210"/>
          </a:xfrm>
          <a:custGeom>
            <a:rect b="b" l="l" r="r" t="t"/>
            <a:pathLst>
              <a:path extrusionOk="0" h="1553210" w="3141345">
                <a:moveTo>
                  <a:pt x="0" y="0"/>
                </a:moveTo>
                <a:lnTo>
                  <a:pt x="3141011" y="0"/>
                </a:lnTo>
                <a:lnTo>
                  <a:pt x="3141011" y="1553052"/>
                </a:lnTo>
                <a:lnTo>
                  <a:pt x="0" y="155305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13"/>
          <p:cNvSpPr/>
          <p:nvPr/>
        </p:nvSpPr>
        <p:spPr>
          <a:xfrm>
            <a:off x="7090930" y="2162056"/>
            <a:ext cx="2045957" cy="15601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13"/>
          <p:cNvSpPr/>
          <p:nvPr/>
        </p:nvSpPr>
        <p:spPr>
          <a:xfrm>
            <a:off x="7086164" y="2157296"/>
            <a:ext cx="2054860" cy="1569085"/>
          </a:xfrm>
          <a:custGeom>
            <a:rect b="b" l="l" r="r" t="t"/>
            <a:pathLst>
              <a:path extrusionOk="0" h="1569085" w="2054858">
                <a:moveTo>
                  <a:pt x="0" y="0"/>
                </a:moveTo>
                <a:lnTo>
                  <a:pt x="2054446" y="0"/>
                </a:lnTo>
                <a:lnTo>
                  <a:pt x="2054446" y="1568919"/>
                </a:lnTo>
                <a:lnTo>
                  <a:pt x="0" y="156891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13"/>
          <p:cNvSpPr/>
          <p:nvPr/>
        </p:nvSpPr>
        <p:spPr>
          <a:xfrm>
            <a:off x="4916055" y="3712090"/>
            <a:ext cx="3634092" cy="13804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3"/>
          <p:cNvSpPr/>
          <p:nvPr/>
        </p:nvSpPr>
        <p:spPr>
          <a:xfrm>
            <a:off x="4911289" y="3707329"/>
            <a:ext cx="3642360" cy="1389380"/>
          </a:xfrm>
          <a:custGeom>
            <a:rect b="b" l="l" r="r" t="t"/>
            <a:pathLst>
              <a:path extrusionOk="0" h="1389379" w="3642359">
                <a:moveTo>
                  <a:pt x="0" y="0"/>
                </a:moveTo>
                <a:lnTo>
                  <a:pt x="3641771" y="0"/>
                </a:lnTo>
                <a:lnTo>
                  <a:pt x="3641771" y="1389305"/>
                </a:lnTo>
                <a:lnTo>
                  <a:pt x="0" y="138930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3"/>
          <p:cNvSpPr/>
          <p:nvPr/>
        </p:nvSpPr>
        <p:spPr>
          <a:xfrm>
            <a:off x="2425585" y="3702565"/>
            <a:ext cx="2482209" cy="13893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3"/>
          <p:cNvSpPr/>
          <p:nvPr/>
        </p:nvSpPr>
        <p:spPr>
          <a:xfrm>
            <a:off x="2420820" y="3697804"/>
            <a:ext cx="2490470" cy="1398270"/>
          </a:xfrm>
          <a:custGeom>
            <a:rect b="b" l="l" r="r" t="t"/>
            <a:pathLst>
              <a:path extrusionOk="0" h="1398270" w="2490470">
                <a:moveTo>
                  <a:pt x="0" y="0"/>
                </a:moveTo>
                <a:lnTo>
                  <a:pt x="2490469" y="0"/>
                </a:lnTo>
                <a:lnTo>
                  <a:pt x="2490469" y="1398192"/>
                </a:lnTo>
                <a:lnTo>
                  <a:pt x="0" y="139819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3"/>
          <p:cNvSpPr/>
          <p:nvPr/>
        </p:nvSpPr>
        <p:spPr>
          <a:xfrm>
            <a:off x="1868049" y="2162056"/>
            <a:ext cx="2082158" cy="155384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3"/>
          <p:cNvSpPr/>
          <p:nvPr/>
        </p:nvSpPr>
        <p:spPr>
          <a:xfrm>
            <a:off x="1863289" y="2157296"/>
            <a:ext cx="2091055" cy="1562735"/>
          </a:xfrm>
          <a:custGeom>
            <a:rect b="b" l="l" r="r" t="t"/>
            <a:pathLst>
              <a:path extrusionOk="0" h="1562735" w="2091054">
                <a:moveTo>
                  <a:pt x="0" y="0"/>
                </a:moveTo>
                <a:lnTo>
                  <a:pt x="2090623" y="0"/>
                </a:lnTo>
                <a:lnTo>
                  <a:pt x="2090623" y="1562573"/>
                </a:lnTo>
                <a:lnTo>
                  <a:pt x="0" y="156257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3"/>
          <p:cNvSpPr/>
          <p:nvPr/>
        </p:nvSpPr>
        <p:spPr>
          <a:xfrm>
            <a:off x="6565900" y="6600825"/>
            <a:ext cx="1596618" cy="459754"/>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3"/>
          <p:cNvSpPr/>
          <p:nvPr/>
        </p:nvSpPr>
        <p:spPr>
          <a:xfrm>
            <a:off x="3136900" y="6616462"/>
            <a:ext cx="1447800" cy="42848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3"/>
          <p:cNvSpPr/>
          <p:nvPr/>
        </p:nvSpPr>
        <p:spPr>
          <a:xfrm>
            <a:off x="4813300" y="6616462"/>
            <a:ext cx="1643133" cy="41807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3"/>
          <p:cNvSpPr/>
          <p:nvPr/>
        </p:nvSpPr>
        <p:spPr>
          <a:xfrm>
            <a:off x="546100" y="5686425"/>
            <a:ext cx="2304166" cy="985975"/>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3"/>
          <p:cNvSpPr/>
          <p:nvPr/>
        </p:nvSpPr>
        <p:spPr>
          <a:xfrm>
            <a:off x="349369" y="625356"/>
            <a:ext cx="10046096" cy="6641465"/>
          </a:xfrm>
          <a:custGeom>
            <a:rect b="b" l="l" r="r" t="t"/>
            <a:pathLst>
              <a:path extrusionOk="0" h="6641465" w="9794875">
                <a:moveTo>
                  <a:pt x="0" y="0"/>
                </a:moveTo>
                <a:lnTo>
                  <a:pt x="9794322" y="0"/>
                </a:lnTo>
                <a:lnTo>
                  <a:pt x="9794322" y="6641251"/>
                </a:lnTo>
                <a:lnTo>
                  <a:pt x="0" y="6641251"/>
                </a:lnTo>
                <a:lnTo>
                  <a:pt x="0" y="0"/>
                </a:lnTo>
                <a:close/>
              </a:path>
            </a:pathLst>
          </a:custGeom>
          <a:noFill/>
          <a:ln cap="flat" cmpd="sng" w="32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3"/>
          <p:cNvSpPr txBox="1"/>
          <p:nvPr/>
        </p:nvSpPr>
        <p:spPr>
          <a:xfrm>
            <a:off x="8358275" y="6747272"/>
            <a:ext cx="2177931" cy="60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no-NO" sz="1800" u="sng" cap="none" strike="noStrike">
                <a:solidFill>
                  <a:schemeClr val="hlink"/>
                </a:solidFill>
                <a:latin typeface="Arial"/>
                <a:ea typeface="Arial"/>
                <a:cs typeface="Arial"/>
                <a:sym typeface="Arial"/>
                <a:hlinkClick r:id="rId12"/>
              </a:rPr>
              <a:t>http://bit.ly/T-SEDA</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8" name="Google Shape;98;p13"/>
          <p:cNvSpPr txBox="1"/>
          <p:nvPr/>
        </p:nvSpPr>
        <p:spPr>
          <a:xfrm>
            <a:off x="158476" y="6798994"/>
            <a:ext cx="3657600" cy="274320"/>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i="0" lang="no-NO" sz="1800" u="sng" cap="none" strike="noStrike">
                <a:solidFill>
                  <a:schemeClr val="hlink"/>
                </a:solidFill>
                <a:latin typeface="Arial"/>
                <a:ea typeface="Arial"/>
                <a:cs typeface="Arial"/>
                <a:sym typeface="Arial"/>
                <a:hlinkClick r:id="rId13"/>
              </a:rPr>
              <a:t>T-SEDA@educ.cam.ac.uk</a:t>
            </a:r>
            <a:r>
              <a:rPr b="0" i="0" lang="no-NO" sz="1600" cap="none" strike="noStrike">
                <a:solidFill>
                  <a:srgbClr val="0000FF"/>
                </a:solidFill>
                <a:latin typeface="Arial"/>
                <a:ea typeface="Arial"/>
                <a:cs typeface="Arial"/>
                <a:sym typeface="Arial"/>
              </a:rPr>
              <a:t>	</a:t>
            </a:r>
            <a:endParaRPr sz="1600">
              <a:solidFill>
                <a:schemeClr val="dk1"/>
              </a:solidFill>
              <a:latin typeface="Times New Roman"/>
              <a:ea typeface="Times New Roman"/>
              <a:cs typeface="Times New Roman"/>
              <a:sym typeface="Times New Roman"/>
            </a:endParaRPr>
          </a:p>
        </p:txBody>
      </p:sp>
      <p:sp>
        <p:nvSpPr>
          <p:cNvPr id="99" name="Google Shape;99;p13"/>
          <p:cNvSpPr txBox="1"/>
          <p:nvPr/>
        </p:nvSpPr>
        <p:spPr>
          <a:xfrm>
            <a:off x="3365500" y="5305425"/>
            <a:ext cx="3814245" cy="594360"/>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lang="no-NO" sz="1500">
                <a:solidFill>
                  <a:srgbClr val="0000FF"/>
                </a:solidFill>
                <a:latin typeface="Arial"/>
                <a:ea typeface="Arial"/>
                <a:cs typeface="Arial"/>
                <a:sym typeface="Arial"/>
              </a:rPr>
              <a:t>	</a:t>
            </a:r>
            <a:endParaRPr sz="170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i="1" lang="no-NO" sz="2400" cap="none" strike="noStrike">
                <a:solidFill>
                  <a:srgbClr val="1A616F"/>
                </a:solidFill>
                <a:latin typeface="Arial"/>
                <a:ea typeface="Arial"/>
                <a:cs typeface="Arial"/>
                <a:sym typeface="Arial"/>
              </a:rPr>
              <a:t>v.9   </a:t>
            </a:r>
            <a:r>
              <a:rPr b="1" i="0" lang="no-NO" sz="2200" cap="none" strike="noStrike">
                <a:solidFill>
                  <a:srgbClr val="2E6A7B"/>
                </a:solidFill>
                <a:latin typeface="Calibri"/>
                <a:ea typeface="Calibri"/>
                <a:cs typeface="Calibri"/>
                <a:sym typeface="Calibri"/>
              </a:rPr>
              <a:t>©</a:t>
            </a:r>
            <a:r>
              <a:rPr b="1" i="1" lang="no-NO" sz="2200" cap="none" strike="noStrike">
                <a:solidFill>
                  <a:srgbClr val="2E6A7B"/>
                </a:solidFill>
                <a:latin typeface="Calibri"/>
                <a:ea typeface="Calibri"/>
                <a:cs typeface="Calibri"/>
                <a:sym typeface="Calibri"/>
              </a:rPr>
              <a:t>T-SEDA-kollektivet </a:t>
            </a:r>
            <a:endParaRPr sz="2400">
              <a:solidFill>
                <a:schemeClr val="dk1"/>
              </a:solidFill>
              <a:latin typeface="Arial"/>
              <a:ea typeface="Arial"/>
              <a:cs typeface="Arial"/>
              <a:sym typeface="Arial"/>
            </a:endParaRPr>
          </a:p>
        </p:txBody>
      </p:sp>
      <p:sp>
        <p:nvSpPr>
          <p:cNvPr id="100" name="Google Shape;100;p13"/>
          <p:cNvSpPr txBox="1"/>
          <p:nvPr>
            <p:ph type="title"/>
          </p:nvPr>
        </p:nvSpPr>
        <p:spPr>
          <a:xfrm>
            <a:off x="393700" y="888379"/>
            <a:ext cx="9874131" cy="1200070"/>
          </a:xfrm>
          <a:prstGeom prst="rect">
            <a:avLst/>
          </a:prstGeom>
          <a:noFill/>
          <a:ln>
            <a:noFill/>
          </a:ln>
        </p:spPr>
        <p:txBody>
          <a:bodyPr anchorCtr="0" anchor="t" bIns="0" lIns="0" spcFirstLastPara="1" rIns="0" wrap="square" tIns="0">
            <a:spAutoFit/>
          </a:bodyPr>
          <a:lstStyle/>
          <a:p>
            <a:pPr indent="0" lvl="0" marL="14288" marR="5080" rtl="0" algn="ctr">
              <a:lnSpc>
                <a:spcPct val="110000"/>
              </a:lnSpc>
              <a:spcBef>
                <a:spcPts val="0"/>
              </a:spcBef>
              <a:spcAft>
                <a:spcPts val="0"/>
              </a:spcAft>
              <a:buNone/>
            </a:pPr>
            <a:r>
              <a:rPr b="1" i="0" lang="no-NO" sz="2400" cap="none" strike="noStrike">
                <a:solidFill>
                  <a:srgbClr val="1A616F"/>
                </a:solidFill>
                <a:latin typeface="Arial"/>
                <a:ea typeface="Arial"/>
                <a:cs typeface="Arial"/>
                <a:sym typeface="Arial"/>
              </a:rPr>
              <a:t>VERKTØYKASSE for SYSTEMATISK PEDAGOGISK DIALOGANALYSE (T-SEDA): En ressurs for undersøkelse av praksis</a:t>
            </a:r>
            <a:endParaRPr sz="2400"/>
          </a:p>
        </p:txBody>
      </p:sp>
      <p:pic>
        <p:nvPicPr>
          <p:cNvPr descr="Logo&#10;&#10;Description automatically generated" id="101" name="Google Shape;101;p13"/>
          <p:cNvPicPr preferRelativeResize="0"/>
          <p:nvPr/>
        </p:nvPicPr>
        <p:blipFill rotWithShape="1">
          <a:blip r:embed="rId14">
            <a:alphaModFix/>
          </a:blip>
          <a:srcRect b="0" l="0" r="0" t="0"/>
          <a:stretch/>
        </p:blipFill>
        <p:spPr>
          <a:xfrm>
            <a:off x="8699500" y="5385207"/>
            <a:ext cx="1596618" cy="1596618"/>
          </a:xfrm>
          <a:prstGeom prst="rect">
            <a:avLst/>
          </a:prstGeom>
          <a:noFill/>
          <a:ln>
            <a:noFill/>
          </a:ln>
        </p:spPr>
      </p:pic>
      <p:pic>
        <p:nvPicPr>
          <p:cNvPr descr="A grey and black sign with a person in a circle&#10;&#10;Description automatically generated with low confidence" id="102" name="Google Shape;102;p13"/>
          <p:cNvPicPr preferRelativeResize="0"/>
          <p:nvPr/>
        </p:nvPicPr>
        <p:blipFill rotWithShape="1">
          <a:blip r:embed="rId15">
            <a:alphaModFix/>
          </a:blip>
          <a:srcRect b="0" l="0" r="0" t="0"/>
          <a:stretch/>
        </p:blipFill>
        <p:spPr>
          <a:xfrm>
            <a:off x="7023100" y="5534025"/>
            <a:ext cx="969884" cy="3333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5" name="Shape 165"/>
        <p:cNvGrpSpPr/>
        <p:nvPr/>
      </p:nvGrpSpPr>
      <p:grpSpPr>
        <a:xfrm>
          <a:off x="0" y="0"/>
          <a:ext cx="0" cy="0"/>
          <a:chOff x="0" y="0"/>
          <a:chExt cx="0" cy="0"/>
        </a:xfrm>
      </p:grpSpPr>
      <p:sp>
        <p:nvSpPr>
          <p:cNvPr id="166" name="Google Shape;166;p22"/>
          <p:cNvSpPr txBox="1"/>
          <p:nvPr/>
        </p:nvSpPr>
        <p:spPr>
          <a:xfrm>
            <a:off x="548520" y="614560"/>
            <a:ext cx="2207380" cy="290195"/>
          </a:xfrm>
          <a:prstGeom prst="rect">
            <a:avLst/>
          </a:prstGeom>
          <a:solidFill>
            <a:srgbClr val="D9F1F6"/>
          </a:solidFill>
          <a:ln>
            <a:noFill/>
          </a:ln>
        </p:spPr>
        <p:txBody>
          <a:bodyPr anchorCtr="0" anchor="t" bIns="0" lIns="0" spcFirstLastPara="1" rIns="0" wrap="square" tIns="15875">
            <a:spAutoFit/>
          </a:bodyPr>
          <a:lstStyle/>
          <a:p>
            <a:pPr indent="0" lvl="0" marL="46990" marR="0" rtl="0" algn="l">
              <a:lnSpc>
                <a:spcPct val="100000"/>
              </a:lnSpc>
              <a:spcBef>
                <a:spcPts val="0"/>
              </a:spcBef>
              <a:spcAft>
                <a:spcPts val="0"/>
              </a:spcAft>
              <a:buNone/>
            </a:pPr>
            <a:r>
              <a:rPr b="1" i="0" lang="no-NO" sz="1800" cap="none" strike="noStrike">
                <a:solidFill>
                  <a:srgbClr val="1A616F"/>
                </a:solidFill>
                <a:latin typeface="Arial"/>
                <a:ea typeface="Arial"/>
                <a:cs typeface="Arial"/>
                <a:sym typeface="Arial"/>
              </a:rPr>
              <a:t>Del a. Innledning</a:t>
            </a:r>
            <a:endParaRPr sz="1800">
              <a:solidFill>
                <a:schemeClr val="dk1"/>
              </a:solidFill>
              <a:latin typeface="Arial"/>
              <a:ea typeface="Arial"/>
              <a:cs typeface="Arial"/>
              <a:sym typeface="Arial"/>
            </a:endParaRPr>
          </a:p>
        </p:txBody>
      </p:sp>
      <p:sp>
        <p:nvSpPr>
          <p:cNvPr id="167" name="Google Shape;167;p22"/>
          <p:cNvSpPr txBox="1"/>
          <p:nvPr/>
        </p:nvSpPr>
        <p:spPr>
          <a:xfrm>
            <a:off x="4432300" y="742576"/>
            <a:ext cx="2734821" cy="24384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Innledning</a:t>
            </a:r>
            <a:r>
              <a:rPr b="1" i="0" lang="no-NO" sz="1400" cap="none" strike="noStrike">
                <a:solidFill>
                  <a:srgbClr val="000000"/>
                </a:solidFill>
                <a:latin typeface="Arial"/>
                <a:ea typeface="Arial"/>
                <a:cs typeface="Arial"/>
                <a:sym typeface="Arial"/>
              </a:rPr>
              <a:t>: Om T-SEDA</a:t>
            </a:r>
            <a:endParaRPr sz="1400">
              <a:solidFill>
                <a:schemeClr val="dk1"/>
              </a:solidFill>
              <a:latin typeface="Arial"/>
              <a:ea typeface="Arial"/>
              <a:cs typeface="Arial"/>
              <a:sym typeface="Arial"/>
            </a:endParaRPr>
          </a:p>
        </p:txBody>
      </p:sp>
      <p:sp>
        <p:nvSpPr>
          <p:cNvPr id="168" name="Google Shape;168;p22"/>
          <p:cNvSpPr txBox="1"/>
          <p:nvPr/>
        </p:nvSpPr>
        <p:spPr>
          <a:xfrm>
            <a:off x="554293" y="1196501"/>
            <a:ext cx="4681033" cy="143281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2550" marR="0" rtl="0" algn="just">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Hva er T-SEDA?</a:t>
            </a:r>
            <a:endParaRPr sz="1200">
              <a:solidFill>
                <a:schemeClr val="dk1"/>
              </a:solidFill>
              <a:latin typeface="Arial"/>
              <a:ea typeface="Arial"/>
              <a:cs typeface="Arial"/>
              <a:sym typeface="Arial"/>
            </a:endParaRPr>
          </a:p>
          <a:p>
            <a:pPr indent="0" lvl="0" marL="82550" marR="96520" rtl="0" algn="l">
              <a:lnSpc>
                <a:spcPct val="120800"/>
              </a:lnSpc>
              <a:spcBef>
                <a:spcPts val="580"/>
              </a:spcBef>
              <a:spcAft>
                <a:spcPts val="0"/>
              </a:spcAft>
              <a:buNone/>
            </a:pPr>
            <a:r>
              <a:rPr b="0" i="0" lang="no-NO" sz="1200" cap="none" strike="noStrike">
                <a:solidFill>
                  <a:srgbClr val="000000"/>
                </a:solidFill>
                <a:latin typeface="Arimo"/>
                <a:ea typeface="Arimo"/>
                <a:cs typeface="Arimo"/>
                <a:sym typeface="Arimo"/>
              </a:rPr>
              <a:t>T-SEDA står for Toolkit for Systematic Educational Dialogue Analysis. Det er en samling av verktøy og ressurser som vil hjelpe deg i å fremme dialog av høy kvalitet i læringsmiljøet ditt. Det vil hjelpe deg med å utføre en undersøkelse for å finne ut mer om dialogen der og gjøre de endringene du ønsker å se.</a:t>
            </a:r>
            <a:endParaRPr/>
          </a:p>
        </p:txBody>
      </p:sp>
      <p:sp>
        <p:nvSpPr>
          <p:cNvPr id="169" name="Google Shape;169;p22"/>
          <p:cNvSpPr txBox="1"/>
          <p:nvPr/>
        </p:nvSpPr>
        <p:spPr>
          <a:xfrm>
            <a:off x="548520" y="5176736"/>
            <a:ext cx="4714241" cy="187587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1280" marR="0" rtl="0" algn="just">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Hvem er T-SEDA for?</a:t>
            </a:r>
            <a:endParaRPr sz="1200">
              <a:solidFill>
                <a:schemeClr val="dk1"/>
              </a:solidFill>
              <a:latin typeface="Arial"/>
              <a:ea typeface="Arial"/>
              <a:cs typeface="Arial"/>
              <a:sym typeface="Arial"/>
            </a:endParaRPr>
          </a:p>
          <a:p>
            <a:pPr indent="0" lvl="0" marL="81280" marR="96520" rtl="0" algn="l">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T-SEDA kan brukes av lærere som underviser elever i alle aldersgrupper, fra de tidlige årene til voksne elever. Den kan brukes i formelle undervisningssituasjoner ansikt til ansikt eller på nett, som i skoleklasserom og universitetsseminarer, eller i uformelle settinger som barneklubber. Den kan brukes til dialog mellom voksne, inkludert lærere. Dette verktøysettet gir eksempler på hvordan T-SEDA har blitt brukt. </a:t>
            </a:r>
            <a:endParaRPr/>
          </a:p>
        </p:txBody>
      </p:sp>
      <p:sp>
        <p:nvSpPr>
          <p:cNvPr id="170" name="Google Shape;170;p22"/>
          <p:cNvSpPr txBox="1"/>
          <p:nvPr/>
        </p:nvSpPr>
        <p:spPr>
          <a:xfrm>
            <a:off x="533511" y="2741711"/>
            <a:ext cx="4714240" cy="231971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2550" marR="0" rtl="0" algn="just">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Hvordan fungerer T-SEDA?</a:t>
            </a:r>
            <a:endParaRPr sz="1200">
              <a:solidFill>
                <a:schemeClr val="dk1"/>
              </a:solidFill>
              <a:latin typeface="Arial"/>
              <a:ea typeface="Arial"/>
              <a:cs typeface="Arial"/>
              <a:sym typeface="Arial"/>
            </a:endParaRPr>
          </a:p>
          <a:p>
            <a:pPr indent="0" lvl="0" marL="82550" marR="95885" rtl="0" algn="l">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Du kan bruke T-SEDA til å gjennomføre en undersøkelse av dialogen i ditt læringsmiljø. Dette vil hjelpe deg med å bli mer oppmerksom på hvordan dialogen er akkurat nå, finne ut hva som kjennetegner en god dialog og hvordan du kan lytte etter den, samt bestemme hva du ønsker å finne ut om dialogen i ditt miljø. T-SEDA-verktøysettet er designet for å være både </a:t>
            </a:r>
            <a:r>
              <a:rPr b="0" i="0" lang="no-NO" sz="1200" cap="none" strike="noStrike">
                <a:solidFill>
                  <a:srgbClr val="000000"/>
                </a:solidFill>
                <a:latin typeface="Arial"/>
                <a:ea typeface="Arial"/>
                <a:cs typeface="Arial"/>
                <a:sym typeface="Arial"/>
              </a:rPr>
              <a:t>støttende </a:t>
            </a:r>
            <a:r>
              <a:rPr b="1" i="0" lang="no-NO" sz="1200" cap="none" strike="noStrike">
                <a:solidFill>
                  <a:srgbClr val="000000"/>
                </a:solidFill>
                <a:latin typeface="Arimo"/>
                <a:ea typeface="Arimo"/>
                <a:cs typeface="Arimo"/>
                <a:sym typeface="Arimo"/>
              </a:rPr>
              <a:t>og </a:t>
            </a:r>
            <a:r>
              <a:rPr b="1" i="0" lang="no-NO" sz="1200" cap="none" strike="noStrike">
                <a:solidFill>
                  <a:srgbClr val="000000"/>
                </a:solidFill>
                <a:latin typeface="Arial"/>
                <a:ea typeface="Arial"/>
                <a:cs typeface="Arial"/>
                <a:sym typeface="Arial"/>
              </a:rPr>
              <a:t>fleksibelt</a:t>
            </a:r>
            <a:r>
              <a:rPr b="0" i="0" lang="no-NO" sz="1200" cap="none" strike="noStrike">
                <a:solidFill>
                  <a:srgbClr val="000000"/>
                </a:solidFill>
                <a:latin typeface="Arimo"/>
                <a:ea typeface="Arimo"/>
                <a:cs typeface="Arimo"/>
                <a:sym typeface="Arimo"/>
              </a:rPr>
              <a:t>. Det er en trinnvis veiledning, men du kan også tilpasse og legge til noe av materialet i henhold til dine egne behov og interesser.</a:t>
            </a:r>
            <a:endParaRPr sz="1200">
              <a:solidFill>
                <a:schemeClr val="dk1"/>
              </a:solidFill>
              <a:latin typeface="Arimo"/>
              <a:ea typeface="Arimo"/>
              <a:cs typeface="Arimo"/>
              <a:sym typeface="Arimo"/>
            </a:endParaRPr>
          </a:p>
        </p:txBody>
      </p:sp>
      <p:sp>
        <p:nvSpPr>
          <p:cNvPr id="171" name="Google Shape;171;p22"/>
          <p:cNvSpPr txBox="1"/>
          <p:nvPr/>
        </p:nvSpPr>
        <p:spPr>
          <a:xfrm>
            <a:off x="5700594" y="4935916"/>
            <a:ext cx="4459508" cy="227030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83185"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Hva trenger jeg å vite?</a:t>
            </a:r>
            <a:endParaRPr sz="1200">
              <a:solidFill>
                <a:schemeClr val="dk1"/>
              </a:solidFill>
              <a:latin typeface="Arial"/>
              <a:ea typeface="Arial"/>
              <a:cs typeface="Arial"/>
              <a:sym typeface="Arial"/>
            </a:endParaRPr>
          </a:p>
          <a:p>
            <a:pPr indent="0" lvl="0" marL="83185" marR="158750" rtl="0" algn="l">
              <a:lnSpc>
                <a:spcPct val="120800"/>
              </a:lnSpc>
              <a:spcBef>
                <a:spcPts val="580"/>
              </a:spcBef>
              <a:spcAft>
                <a:spcPts val="0"/>
              </a:spcAft>
              <a:buNone/>
            </a:pPr>
            <a:r>
              <a:rPr b="0" i="0" lang="no-NO" sz="1200" cap="none" strike="noStrike">
                <a:solidFill>
                  <a:srgbClr val="000000"/>
                </a:solidFill>
                <a:latin typeface="Arimo"/>
                <a:ea typeface="Arimo"/>
                <a:cs typeface="Arimo"/>
                <a:sym typeface="Arimo"/>
              </a:rPr>
              <a:t>Du finner alt du trenger i dette verktøysettet og på T-SEDAs nettsted: </a:t>
            </a:r>
            <a:r>
              <a:rPr b="1" i="0" lang="no-NO" sz="1200" u="sng" cap="none" strike="noStrike">
                <a:solidFill>
                  <a:schemeClr val="hlink"/>
                </a:solidFill>
                <a:latin typeface="Arial"/>
                <a:ea typeface="Arial"/>
                <a:cs typeface="Arial"/>
                <a:sym typeface="Arial"/>
                <a:hlinkClick r:id="rId3"/>
              </a:rPr>
              <a:t>http://bit.ly/T-SEDA.</a:t>
            </a:r>
            <a:r>
              <a:rPr b="0" i="0" lang="no-NO" sz="1200" cap="none" strike="noStrike">
                <a:solidFill>
                  <a:srgbClr val="000000"/>
                </a:solidFill>
                <a:latin typeface="Arimo"/>
                <a:ea typeface="Arimo"/>
                <a:cs typeface="Arimo"/>
                <a:sym typeface="Arimo"/>
              </a:rPr>
              <a:t> En rekke andre ressurser for å støtte deg er på denne nettsiden: </a:t>
            </a:r>
            <a:r>
              <a:rPr b="0" i="0" lang="no-NO" sz="1200" u="sng" cap="none" strike="noStrike">
                <a:solidFill>
                  <a:schemeClr val="hlink"/>
                </a:solidFill>
                <a:latin typeface="Arimo"/>
                <a:ea typeface="Arimo"/>
                <a:cs typeface="Arimo"/>
                <a:sym typeface="Arimo"/>
                <a:hlinkClick r:id="rId4"/>
              </a:rPr>
              <a:t>www.edudialogue.org.</a:t>
            </a:r>
            <a:r>
              <a:rPr b="0" i="0" lang="no-NO" sz="1200" cap="none" strike="noStrike">
                <a:solidFill>
                  <a:srgbClr val="000000"/>
                </a:solidFill>
                <a:latin typeface="Arimo"/>
                <a:ea typeface="Arimo"/>
                <a:cs typeface="Arimo"/>
                <a:sym typeface="Arimo"/>
              </a:rPr>
              <a:t> Gjennom hele verktøykassen finnes det skilt som viser hvor du kan finne informasjonen du trenger.</a:t>
            </a:r>
            <a:endParaRPr/>
          </a:p>
          <a:p>
            <a:pPr indent="68580" lvl="0" marL="540385" marR="711200" rtl="0" algn="l">
              <a:lnSpc>
                <a:spcPct val="120000"/>
              </a:lnSpc>
              <a:spcBef>
                <a:spcPts val="0"/>
              </a:spcBef>
              <a:spcAft>
                <a:spcPts val="0"/>
              </a:spcAft>
              <a:buNone/>
            </a:pPr>
            <a:r>
              <a:t/>
            </a:r>
            <a:endParaRPr sz="800" u="sng">
              <a:solidFill>
                <a:schemeClr val="hlink"/>
              </a:solidFill>
              <a:latin typeface="Times New Roman"/>
              <a:ea typeface="Times New Roman"/>
              <a:cs typeface="Times New Roman"/>
              <a:sym typeface="Times New Roman"/>
              <a:hlinkClick r:id="rId5"/>
            </a:endParaRPr>
          </a:p>
          <a:p>
            <a:pPr indent="0" lvl="0" marL="450850" marR="711200" rtl="0" algn="l">
              <a:lnSpc>
                <a:spcPct val="120000"/>
              </a:lnSpc>
              <a:spcBef>
                <a:spcPts val="0"/>
              </a:spcBef>
              <a:spcAft>
                <a:spcPts val="0"/>
              </a:spcAft>
              <a:buNone/>
            </a:pPr>
            <a:r>
              <a:rPr b="1" i="0" lang="no-NO" sz="1200" u="sng" cap="none" strike="noStrike">
                <a:solidFill>
                  <a:schemeClr val="hlink"/>
                </a:solidFill>
                <a:latin typeface="Arial"/>
                <a:ea typeface="Arial"/>
                <a:cs typeface="Arial"/>
                <a:sym typeface="Arial"/>
                <a:hlinkClick r:id="rId6"/>
              </a:rPr>
              <a:t>Video 5: T-SEDA-pakken-velkomstveiledning </a:t>
            </a:r>
            <a:r>
              <a:rPr b="0" i="0" lang="no-NO" sz="1200" cap="none" strike="noStrike">
                <a:solidFill>
                  <a:srgbClr val="000000"/>
                </a:solidFill>
                <a:latin typeface="Arimo"/>
                <a:ea typeface="Arimo"/>
                <a:cs typeface="Arimo"/>
                <a:sym typeface="Arimo"/>
              </a:rPr>
              <a:t>er en nyttig oversikt over hvordan du bruker verktøysettet</a:t>
            </a:r>
            <a:endParaRPr sz="1200">
              <a:solidFill>
                <a:schemeClr val="dk1"/>
              </a:solidFill>
              <a:latin typeface="Arimo"/>
              <a:ea typeface="Arimo"/>
              <a:cs typeface="Arimo"/>
              <a:sym typeface="Arimo"/>
            </a:endParaRPr>
          </a:p>
        </p:txBody>
      </p:sp>
      <p:sp>
        <p:nvSpPr>
          <p:cNvPr id="172" name="Google Shape;172;p22"/>
          <p:cNvSpPr/>
          <p:nvPr/>
        </p:nvSpPr>
        <p:spPr>
          <a:xfrm>
            <a:off x="5727700" y="6448425"/>
            <a:ext cx="344170" cy="34480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22"/>
          <p:cNvSpPr txBox="1"/>
          <p:nvPr/>
        </p:nvSpPr>
        <p:spPr>
          <a:xfrm>
            <a:off x="5285281" y="7088109"/>
            <a:ext cx="121920" cy="15303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1</a:t>
            </a:r>
            <a:endParaRPr sz="1000">
              <a:solidFill>
                <a:schemeClr val="dk1"/>
              </a:solidFill>
              <a:latin typeface="Arial"/>
              <a:ea typeface="Arial"/>
              <a:cs typeface="Arial"/>
              <a:sym typeface="Arial"/>
            </a:endParaRPr>
          </a:p>
        </p:txBody>
      </p:sp>
      <p:sp>
        <p:nvSpPr>
          <p:cNvPr id="174" name="Google Shape;174;p22"/>
          <p:cNvSpPr txBox="1"/>
          <p:nvPr/>
        </p:nvSpPr>
        <p:spPr>
          <a:xfrm>
            <a:off x="5700594" y="1390257"/>
            <a:ext cx="4388557" cy="270290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74854" marR="86944" rtl="0" algn="l">
              <a:lnSpc>
                <a:spcPct val="120000"/>
              </a:lnSpc>
              <a:spcBef>
                <a:spcPts val="0"/>
              </a:spcBef>
              <a:spcAft>
                <a:spcPts val="0"/>
              </a:spcAft>
              <a:buNone/>
            </a:pPr>
            <a:r>
              <a:rPr b="1" i="0" lang="no-NO" sz="1200" cap="none" strike="noStrike">
                <a:solidFill>
                  <a:srgbClr val="000000"/>
                </a:solidFill>
                <a:latin typeface="Arial"/>
                <a:ea typeface="Arial"/>
                <a:cs typeface="Arial"/>
                <a:sym typeface="Arial"/>
              </a:rPr>
              <a:t>Samarbeid med kolleger</a:t>
            </a:r>
            <a:endParaRPr b="0" sz="1200">
              <a:solidFill>
                <a:schemeClr val="dk1"/>
              </a:solidFill>
              <a:latin typeface="Arial"/>
              <a:ea typeface="Arial"/>
              <a:cs typeface="Arial"/>
              <a:sym typeface="Arial"/>
            </a:endParaRPr>
          </a:p>
          <a:p>
            <a:pPr indent="0" lvl="0" marL="96838" marR="0" rtl="0" algn="l">
              <a:lnSpc>
                <a:spcPct val="120000"/>
              </a:lnSpc>
              <a:spcBef>
                <a:spcPts val="0"/>
              </a:spcBef>
              <a:spcAft>
                <a:spcPts val="0"/>
              </a:spcAft>
              <a:buNone/>
            </a:pPr>
            <a:r>
              <a:rPr b="0" i="0" lang="no-NO" sz="1200" cap="none" strike="noStrike">
                <a:solidFill>
                  <a:srgbClr val="000000"/>
                </a:solidFill>
                <a:latin typeface="Arial"/>
                <a:ea typeface="Arial"/>
                <a:cs typeface="Arial"/>
                <a:sym typeface="Arial"/>
              </a:rPr>
              <a:t>Du kan bare se på din egen praksis, men det er veldig </a:t>
            </a:r>
            <a:r>
              <a:rPr b="1" i="0" lang="no-NO" sz="1200" cap="none" strike="noStrike">
                <a:solidFill>
                  <a:srgbClr val="000000"/>
                </a:solidFill>
                <a:latin typeface="Arial"/>
                <a:ea typeface="Arial"/>
                <a:cs typeface="Arial"/>
                <a:sym typeface="Arial"/>
              </a:rPr>
              <a:t>effektivt å gjennomføre undersøkelser sammen med eller i samarbeid med andre</a:t>
            </a:r>
            <a:r>
              <a:rPr b="0" i="0" lang="no-NO" sz="1200" cap="none" strike="noStrike">
                <a:solidFill>
                  <a:srgbClr val="000000"/>
                </a:solidFill>
                <a:latin typeface="Arial"/>
                <a:ea typeface="Arial"/>
                <a:cs typeface="Arial"/>
                <a:sym typeface="Arial"/>
              </a:rPr>
              <a:t> som deler en interesse for å utvikle dialog. Vi anbefaler denne måten å jobbe på der det er mulig, for å støtte kritisk refleksjon</a:t>
            </a:r>
            <a:r>
              <a:rPr b="0" i="0" lang="no-NO" sz="1200" cap="none" strike="noStrike">
                <a:solidFill>
                  <a:srgbClr val="9900FF"/>
                </a:solidFill>
                <a:latin typeface="Arial"/>
                <a:ea typeface="Arial"/>
                <a:cs typeface="Arial"/>
                <a:sym typeface="Arial"/>
              </a:rPr>
              <a:t> </a:t>
            </a:r>
            <a:r>
              <a:rPr b="0" i="0" lang="no-NO" sz="1200" cap="none" strike="noStrike">
                <a:solidFill>
                  <a:srgbClr val="000000"/>
                </a:solidFill>
                <a:latin typeface="Arial"/>
                <a:ea typeface="Arial"/>
                <a:cs typeface="Arial"/>
                <a:sym typeface="Arial"/>
              </a:rPr>
              <a:t>med kolleger. T-SEDA forespørsel kan også være et fokus for en hel skole eller institusjon. </a:t>
            </a:r>
            <a:endParaRPr/>
          </a:p>
          <a:p>
            <a:pPr indent="0" lvl="0" marL="96838" marR="0" rtl="0" algn="l">
              <a:lnSpc>
                <a:spcPct val="120000"/>
              </a:lnSpc>
              <a:spcBef>
                <a:spcPts val="0"/>
              </a:spcBef>
              <a:spcAft>
                <a:spcPts val="0"/>
              </a:spcAft>
              <a:buNone/>
            </a:pPr>
            <a:r>
              <a:t/>
            </a:r>
            <a:endParaRPr sz="1200">
              <a:solidFill>
                <a:schemeClr val="dk1"/>
              </a:solidFill>
              <a:latin typeface="Arimo"/>
              <a:ea typeface="Arimo"/>
              <a:cs typeface="Arimo"/>
              <a:sym typeface="Arimo"/>
            </a:endParaRPr>
          </a:p>
          <a:p>
            <a:pPr indent="0" lvl="0" marL="96838" marR="0" rtl="0" algn="l">
              <a:lnSpc>
                <a:spcPct val="120000"/>
              </a:lnSpc>
              <a:spcBef>
                <a:spcPts val="0"/>
              </a:spcBef>
              <a:spcAft>
                <a:spcPts val="0"/>
              </a:spcAft>
              <a:buNone/>
            </a:pPr>
            <a:r>
              <a:rPr b="0" i="0" lang="no-NO" sz="1200" cap="none" strike="noStrike">
                <a:solidFill>
                  <a:srgbClr val="000000"/>
                </a:solidFill>
                <a:latin typeface="Arimo"/>
                <a:ea typeface="Arimo"/>
                <a:cs typeface="Arimo"/>
                <a:sym typeface="Arimo"/>
              </a:rPr>
              <a:t>Vi har funnet ut at det fungerer veldig bra å ha en </a:t>
            </a:r>
            <a:r>
              <a:rPr b="1" i="0" lang="no-NO" sz="1200" cap="none" strike="noStrike">
                <a:solidFill>
                  <a:srgbClr val="000000"/>
                </a:solidFill>
                <a:latin typeface="Arimo"/>
                <a:ea typeface="Arimo"/>
                <a:cs typeface="Arimo"/>
                <a:sym typeface="Arimo"/>
              </a:rPr>
              <a:t>lokal fasilitator </a:t>
            </a:r>
            <a:r>
              <a:rPr b="0" i="0" lang="no-NO" sz="1200" cap="none" strike="noStrike">
                <a:solidFill>
                  <a:srgbClr val="000000"/>
                </a:solidFill>
                <a:latin typeface="Arimo"/>
                <a:ea typeface="Arimo"/>
                <a:cs typeface="Arimo"/>
                <a:sym typeface="Arimo"/>
              </a:rPr>
              <a:t>som kan innkalle til møter mellom kolleger og tilby støtte. En publisert artikkel om hvordan dette fungerer kan leses </a:t>
            </a:r>
            <a:r>
              <a:rPr b="0" i="0" lang="no-NO" sz="1200" u="sng" cap="none" strike="noStrike">
                <a:solidFill>
                  <a:schemeClr val="hlink"/>
                </a:solidFill>
                <a:latin typeface="Arimo"/>
                <a:ea typeface="Arimo"/>
                <a:cs typeface="Arimo"/>
                <a:sym typeface="Arimo"/>
                <a:hlinkClick r:id="rId8"/>
              </a:rPr>
              <a:t>her</a:t>
            </a:r>
            <a:r>
              <a:rPr b="0" i="0" lang="no-NO" sz="1200" cap="none" strike="noStrike">
                <a:solidFill>
                  <a:srgbClr val="000000"/>
                </a:solidFill>
                <a:latin typeface="Arimo"/>
                <a:ea typeface="Arimo"/>
                <a:cs typeface="Arimo"/>
                <a:sym typeface="Arimo"/>
              </a:rPr>
              <a:t> og et kurs for fasilitatorer er tilgjengelig via </a:t>
            </a:r>
            <a:r>
              <a:rPr b="0" i="0" lang="no-NO" sz="1200" u="sng" cap="none" strike="noStrike">
                <a:solidFill>
                  <a:schemeClr val="hlink"/>
                </a:solidFill>
                <a:latin typeface="Arimo"/>
                <a:ea typeface="Arimo"/>
                <a:cs typeface="Arimo"/>
                <a:sym typeface="Arimo"/>
                <a:hlinkClick r:id="rId9"/>
              </a:rPr>
              <a:t>Camtree</a:t>
            </a:r>
            <a:r>
              <a:rPr b="0" i="0" lang="no-NO" sz="1200" cap="none" strike="noStrike">
                <a:solidFill>
                  <a:srgbClr val="000000"/>
                </a:solidFill>
                <a:latin typeface="Arimo"/>
                <a:ea typeface="Arimo"/>
                <a:cs typeface="Arimo"/>
                <a:sym typeface="Arimo"/>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9" name="Shape 179"/>
        <p:cNvGrpSpPr/>
        <p:nvPr/>
      </p:nvGrpSpPr>
      <p:grpSpPr>
        <a:xfrm>
          <a:off x="0" y="0"/>
          <a:ext cx="0" cy="0"/>
          <a:chOff x="0" y="0"/>
          <a:chExt cx="0" cy="0"/>
        </a:xfrm>
      </p:grpSpPr>
      <p:sp>
        <p:nvSpPr>
          <p:cNvPr id="180" name="Google Shape;180;p23"/>
          <p:cNvSpPr txBox="1"/>
          <p:nvPr/>
        </p:nvSpPr>
        <p:spPr>
          <a:xfrm>
            <a:off x="6331584" y="3324225"/>
            <a:ext cx="3709670" cy="113763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3185" marR="95250" rtl="0" algn="l">
              <a:lnSpc>
                <a:spcPct val="121100"/>
              </a:lnSpc>
              <a:spcBef>
                <a:spcPts val="0"/>
              </a:spcBef>
              <a:spcAft>
                <a:spcPts val="0"/>
              </a:spcAft>
              <a:buNone/>
            </a:pPr>
            <a:r>
              <a:rPr b="0" i="0" lang="no-NO" sz="1200" cap="none" strike="noStrike">
                <a:solidFill>
                  <a:srgbClr val="000000"/>
                </a:solidFill>
                <a:latin typeface="Arimo"/>
                <a:ea typeface="Arimo"/>
                <a:cs typeface="Arimo"/>
                <a:sym typeface="Arimo"/>
              </a:rPr>
              <a:t>Gode undersøkelser starter med å identifisere problematiske, forvirrende eller interessante aspekter ved praksisen i ditt miljø. Selvvurderingen din vil hjelpe deg med å gjøre dette og finne ut hva du ønsker å fokusere undersøkelsen din på</a:t>
            </a:r>
            <a:endParaRPr/>
          </a:p>
        </p:txBody>
      </p:sp>
      <p:sp>
        <p:nvSpPr>
          <p:cNvPr id="181" name="Google Shape;181;p23"/>
          <p:cNvSpPr txBox="1"/>
          <p:nvPr/>
        </p:nvSpPr>
        <p:spPr>
          <a:xfrm>
            <a:off x="6334759" y="4761327"/>
            <a:ext cx="3694429" cy="69649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185" marR="96520" rtl="0" algn="l">
              <a:lnSpc>
                <a:spcPct val="121700"/>
              </a:lnSpc>
              <a:spcBef>
                <a:spcPts val="0"/>
              </a:spcBef>
              <a:spcAft>
                <a:spcPts val="0"/>
              </a:spcAft>
              <a:buNone/>
            </a:pPr>
            <a:r>
              <a:rPr b="0" i="0" lang="no-NO" sz="1200" cap="none" strike="noStrike">
                <a:solidFill>
                  <a:srgbClr val="000000"/>
                </a:solidFill>
                <a:latin typeface="Arimo"/>
                <a:ea typeface="Arimo"/>
                <a:cs typeface="Arimo"/>
                <a:sym typeface="Arimo"/>
              </a:rPr>
              <a:t>Denne veiledningen vil ta deg gjennom prosessen med å sette opp en undersøkelse av dialogen i ditt miljø</a:t>
            </a:r>
            <a:endParaRPr/>
          </a:p>
        </p:txBody>
      </p:sp>
      <p:sp>
        <p:nvSpPr>
          <p:cNvPr id="182" name="Google Shape;182;p23"/>
          <p:cNvSpPr txBox="1"/>
          <p:nvPr/>
        </p:nvSpPr>
        <p:spPr>
          <a:xfrm>
            <a:off x="6336031" y="5906127"/>
            <a:ext cx="3705225" cy="69469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1915" marR="97155" rtl="0" algn="l">
              <a:lnSpc>
                <a:spcPct val="121100"/>
              </a:lnSpc>
              <a:spcBef>
                <a:spcPts val="0"/>
              </a:spcBef>
              <a:spcAft>
                <a:spcPts val="0"/>
              </a:spcAft>
              <a:buNone/>
            </a:pPr>
            <a:r>
              <a:rPr b="0" i="0" lang="no-NO" sz="1200" cap="none" strike="noStrike">
                <a:solidFill>
                  <a:srgbClr val="000000"/>
                </a:solidFill>
                <a:latin typeface="Arimo"/>
                <a:ea typeface="Arimo"/>
                <a:cs typeface="Arimo"/>
                <a:sym typeface="Arimo"/>
              </a:rPr>
              <a:t>Kodeskjemaet identifiserer hva slags ting du kan høre som er eksempler på dialog av høy kvalitet. Disse vil gi et fokus for klasseromsforespørselen din</a:t>
            </a:r>
            <a:endParaRPr/>
          </a:p>
        </p:txBody>
      </p:sp>
      <p:sp>
        <p:nvSpPr>
          <p:cNvPr id="183" name="Google Shape;183;p23"/>
          <p:cNvSpPr txBox="1"/>
          <p:nvPr/>
        </p:nvSpPr>
        <p:spPr>
          <a:xfrm>
            <a:off x="628651" y="276225"/>
            <a:ext cx="4787900" cy="286513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1547495"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T-SEDAs kjerneverktøy</a:t>
            </a:r>
            <a:endParaRPr sz="1600">
              <a:solidFill>
                <a:schemeClr val="dk1"/>
              </a:solidFill>
              <a:latin typeface="Arial"/>
              <a:ea typeface="Arial"/>
              <a:cs typeface="Arial"/>
              <a:sym typeface="Arial"/>
            </a:endParaRPr>
          </a:p>
          <a:p>
            <a:pPr indent="0" lvl="0" marL="83820" marR="95250" rtl="0" algn="l">
              <a:lnSpc>
                <a:spcPct val="120800"/>
              </a:lnSpc>
              <a:spcBef>
                <a:spcPts val="580"/>
              </a:spcBef>
              <a:spcAft>
                <a:spcPts val="0"/>
              </a:spcAft>
              <a:buNone/>
            </a:pPr>
            <a:r>
              <a:rPr b="0" i="0" lang="no-NO" sz="1200" cap="none" strike="noStrike">
                <a:solidFill>
                  <a:srgbClr val="000000"/>
                </a:solidFill>
                <a:latin typeface="Arimo"/>
                <a:ea typeface="Arimo"/>
                <a:cs typeface="Arimo"/>
                <a:sym typeface="Arimo"/>
              </a:rPr>
              <a:t>Det er tre verktøy som gjør deg i stand til å utføre henvendelsen din slik at du systematisk kan identifisere </a:t>
            </a:r>
            <a:endParaRPr sz="1200">
              <a:solidFill>
                <a:schemeClr val="dk1"/>
              </a:solidFill>
              <a:latin typeface="Arimo"/>
              <a:ea typeface="Arimo"/>
              <a:cs typeface="Arimo"/>
              <a:sym typeface="Arimo"/>
            </a:endParaRPr>
          </a:p>
          <a:p>
            <a:pPr indent="-171450" lvl="0" marL="255270" marR="95250" rtl="0" algn="l">
              <a:spcBef>
                <a:spcPts val="58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hvordan elevenes dialog og din egen praksis er for øyeblikket;</a:t>
            </a:r>
            <a:endParaRPr/>
          </a:p>
          <a:p>
            <a:pPr indent="-171450" lvl="0" marL="255270" marR="95250" rtl="0" algn="l">
              <a:lnSpc>
                <a:spcPct val="120800"/>
              </a:lnSpc>
              <a:spcBef>
                <a:spcPts val="58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hvordan du kan bruke dette som et utgangspunkt for å utvikle en undersøkelse; </a:t>
            </a:r>
            <a:endParaRPr sz="1200">
              <a:solidFill>
                <a:schemeClr val="dk1"/>
              </a:solidFill>
              <a:latin typeface="Arimo"/>
              <a:ea typeface="Arimo"/>
              <a:cs typeface="Arimo"/>
              <a:sym typeface="Arimo"/>
            </a:endParaRPr>
          </a:p>
          <a:p>
            <a:pPr indent="-171450" lvl="0" marL="255270" marR="95250" rtl="0" algn="l">
              <a:lnSpc>
                <a:spcPct val="120800"/>
              </a:lnSpc>
              <a:spcBef>
                <a:spcPts val="58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Et dialogkodingsskjema for å hjelpe deg med å gjennomføre en forespørsel.</a:t>
            </a:r>
            <a:endParaRPr/>
          </a:p>
          <a:p>
            <a:pPr indent="0" lvl="0" marL="83820" marR="95250" rtl="0" algn="l">
              <a:lnSpc>
                <a:spcPct val="120800"/>
              </a:lnSpc>
              <a:spcBef>
                <a:spcPts val="580"/>
              </a:spcBef>
              <a:spcAft>
                <a:spcPts val="0"/>
              </a:spcAft>
              <a:buNone/>
            </a:pPr>
            <a:r>
              <a:rPr b="0" i="0" lang="no-NO" sz="1200" cap="none" strike="noStrike">
                <a:solidFill>
                  <a:srgbClr val="000000"/>
                </a:solidFill>
                <a:latin typeface="Arimo"/>
                <a:ea typeface="Arimo"/>
                <a:cs typeface="Arimo"/>
                <a:sym typeface="Arimo"/>
              </a:rPr>
              <a:t>Verktøysettet forklarer hvordan du kan bruke hvert av disse verktøyene. Det finnes en rekke observasjonsverktøy og tips i § 2-5 for å hjelpe deg med henvendelsen din</a:t>
            </a:r>
            <a:endParaRPr/>
          </a:p>
        </p:txBody>
      </p:sp>
      <p:sp>
        <p:nvSpPr>
          <p:cNvPr id="184" name="Google Shape;184;p23"/>
          <p:cNvSpPr/>
          <p:nvPr/>
        </p:nvSpPr>
        <p:spPr>
          <a:xfrm>
            <a:off x="7029336" y="881260"/>
            <a:ext cx="3006086" cy="19964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23"/>
          <p:cNvSpPr txBox="1"/>
          <p:nvPr/>
        </p:nvSpPr>
        <p:spPr>
          <a:xfrm>
            <a:off x="5285281" y="7088109"/>
            <a:ext cx="121920" cy="15303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2</a:t>
            </a:r>
            <a:endParaRPr sz="1000">
              <a:solidFill>
                <a:schemeClr val="dk1"/>
              </a:solidFill>
              <a:latin typeface="Arial"/>
              <a:ea typeface="Arial"/>
              <a:cs typeface="Arial"/>
              <a:sym typeface="Arial"/>
            </a:endParaRPr>
          </a:p>
        </p:txBody>
      </p:sp>
      <p:grpSp>
        <p:nvGrpSpPr>
          <p:cNvPr id="186" name="Google Shape;186;p23"/>
          <p:cNvGrpSpPr/>
          <p:nvPr/>
        </p:nvGrpSpPr>
        <p:grpSpPr>
          <a:xfrm>
            <a:off x="1283296" y="3248549"/>
            <a:ext cx="4944882" cy="3672271"/>
            <a:chOff x="366347" y="524"/>
            <a:chExt cx="4944882" cy="3672271"/>
          </a:xfrm>
        </p:grpSpPr>
        <p:sp>
          <p:nvSpPr>
            <p:cNvPr id="187" name="Google Shape;187;p23"/>
            <p:cNvSpPr/>
            <p:nvPr/>
          </p:nvSpPr>
          <p:spPr>
            <a:xfrm>
              <a:off x="366347" y="524"/>
              <a:ext cx="2853562" cy="1141424"/>
            </a:xfrm>
            <a:prstGeom prst="chevron">
              <a:avLst>
                <a:gd fmla="val 50000" name="adj"/>
              </a:avLst>
            </a:prstGeom>
            <a:solidFill>
              <a:srgbClr val="2E6A7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txBox="1"/>
            <p:nvPr/>
          </p:nvSpPr>
          <p:spPr>
            <a:xfrm>
              <a:off x="937059" y="524"/>
              <a:ext cx="1712138" cy="1141424"/>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no-NO" sz="1600">
                  <a:solidFill>
                    <a:schemeClr val="lt1"/>
                  </a:solidFill>
                  <a:latin typeface="Calibri"/>
                  <a:ea typeface="Calibri"/>
                  <a:cs typeface="Calibri"/>
                  <a:sym typeface="Calibri"/>
                </a:rPr>
                <a:t>Skjema 1</a:t>
              </a:r>
              <a:endParaRPr/>
            </a:p>
            <a:p>
              <a:pPr indent="0" lvl="0" marL="0" marR="0" rtl="0" algn="ctr">
                <a:lnSpc>
                  <a:spcPct val="90000"/>
                </a:lnSpc>
                <a:spcBef>
                  <a:spcPts val="560"/>
                </a:spcBef>
                <a:spcAft>
                  <a:spcPts val="0"/>
                </a:spcAft>
                <a:buNone/>
              </a:pPr>
              <a:r>
                <a:rPr lang="no-NO" sz="1500">
                  <a:solidFill>
                    <a:schemeClr val="lt1"/>
                  </a:solidFill>
                  <a:latin typeface="Calibri"/>
                  <a:ea typeface="Calibri"/>
                  <a:cs typeface="Calibri"/>
                  <a:sym typeface="Calibri"/>
                </a:rPr>
                <a:t>Selvrevisjons-skjema</a:t>
              </a:r>
              <a:endParaRPr sz="1500">
                <a:solidFill>
                  <a:schemeClr val="lt1"/>
                </a:solidFill>
                <a:latin typeface="Calibri"/>
                <a:ea typeface="Calibri"/>
                <a:cs typeface="Calibri"/>
                <a:sym typeface="Calibri"/>
              </a:endParaRPr>
            </a:p>
          </p:txBody>
        </p:sp>
        <p:sp>
          <p:nvSpPr>
            <p:cNvPr id="189" name="Google Shape;189;p23"/>
            <p:cNvSpPr/>
            <p:nvPr/>
          </p:nvSpPr>
          <p:spPr>
            <a:xfrm>
              <a:off x="2848947" y="97545"/>
              <a:ext cx="2411468" cy="947382"/>
            </a:xfrm>
            <a:prstGeom prst="chevron">
              <a:avLst>
                <a:gd fmla="val 50000" name="adj"/>
              </a:avLst>
            </a:prstGeom>
            <a:solidFill>
              <a:srgbClr val="31859B">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txBox="1"/>
            <p:nvPr/>
          </p:nvSpPr>
          <p:spPr>
            <a:xfrm>
              <a:off x="3322638" y="97545"/>
              <a:ext cx="1464086" cy="947382"/>
            </a:xfrm>
            <a:prstGeom prst="rect">
              <a:avLst/>
            </a:prstGeom>
            <a:noFill/>
            <a:ln>
              <a:noFill/>
            </a:ln>
          </p:spPr>
          <p:txBody>
            <a:bodyPr anchorCtr="0" anchor="ctr" bIns="7600" lIns="15225" spcFirstLastPara="1" rIns="0" wrap="square" tIns="7600">
              <a:noAutofit/>
            </a:bodyPr>
            <a:lstStyle/>
            <a:p>
              <a:pPr indent="0" lvl="0" marL="0" marR="0" rtl="0" algn="ctr">
                <a:lnSpc>
                  <a:spcPct val="90000"/>
                </a:lnSpc>
                <a:spcBef>
                  <a:spcPts val="0"/>
                </a:spcBef>
                <a:spcAft>
                  <a:spcPts val="0"/>
                </a:spcAft>
                <a:buNone/>
              </a:pPr>
              <a:r>
                <a:rPr lang="no-NO" sz="1200">
                  <a:solidFill>
                    <a:schemeClr val="dk1"/>
                  </a:solidFill>
                  <a:latin typeface="Calibri"/>
                  <a:ea typeface="Calibri"/>
                  <a:cs typeface="Calibri"/>
                  <a:sym typeface="Calibri"/>
                </a:rPr>
                <a:t>Start din T-SEDA-reise ved å systematisk reflektere over din nåværende praksis</a:t>
              </a:r>
              <a:endParaRPr b="0" sz="1200">
                <a:solidFill>
                  <a:schemeClr val="dk1"/>
                </a:solidFill>
                <a:latin typeface="Calibri"/>
                <a:ea typeface="Calibri"/>
                <a:cs typeface="Calibri"/>
                <a:sym typeface="Calibri"/>
              </a:endParaRPr>
            </a:p>
          </p:txBody>
        </p:sp>
        <p:sp>
          <p:nvSpPr>
            <p:cNvPr id="191" name="Google Shape;191;p23"/>
            <p:cNvSpPr/>
            <p:nvPr/>
          </p:nvSpPr>
          <p:spPr>
            <a:xfrm>
              <a:off x="366347" y="1238970"/>
              <a:ext cx="2853562" cy="1141424"/>
            </a:xfrm>
            <a:prstGeom prst="chevron">
              <a:avLst>
                <a:gd fmla="val 50000" name="adj"/>
              </a:avLst>
            </a:prstGeom>
            <a:solidFill>
              <a:srgbClr val="2E6A7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txBox="1"/>
            <p:nvPr/>
          </p:nvSpPr>
          <p:spPr>
            <a:xfrm>
              <a:off x="937059" y="1238970"/>
              <a:ext cx="1712138" cy="1141424"/>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no-NO" sz="1600">
                  <a:solidFill>
                    <a:schemeClr val="lt1"/>
                  </a:solidFill>
                  <a:latin typeface="Calibri"/>
                  <a:ea typeface="Calibri"/>
                  <a:cs typeface="Calibri"/>
                  <a:sym typeface="Calibri"/>
                </a:rPr>
                <a:t>Skjema 2</a:t>
              </a:r>
              <a:endParaRPr/>
            </a:p>
            <a:p>
              <a:pPr indent="0" lvl="0" marL="0" marR="0" rtl="0" algn="ctr">
                <a:lnSpc>
                  <a:spcPct val="90000"/>
                </a:lnSpc>
                <a:spcBef>
                  <a:spcPts val="560"/>
                </a:spcBef>
                <a:spcAft>
                  <a:spcPts val="0"/>
                </a:spcAft>
                <a:buNone/>
              </a:pPr>
              <a:r>
                <a:rPr lang="no-NO" sz="1500">
                  <a:solidFill>
                    <a:schemeClr val="lt1"/>
                  </a:solidFill>
                  <a:latin typeface="Calibri"/>
                  <a:ea typeface="Calibri"/>
                  <a:cs typeface="Calibri"/>
                  <a:sym typeface="Calibri"/>
                </a:rPr>
                <a:t>Refleksiv syklus for klassseromsunder-søkelser</a:t>
              </a:r>
              <a:endParaRPr sz="1500">
                <a:solidFill>
                  <a:schemeClr val="lt1"/>
                </a:solidFill>
                <a:latin typeface="Calibri"/>
                <a:ea typeface="Calibri"/>
                <a:cs typeface="Calibri"/>
                <a:sym typeface="Calibri"/>
              </a:endParaRPr>
            </a:p>
          </p:txBody>
        </p:sp>
        <p:sp>
          <p:nvSpPr>
            <p:cNvPr id="193" name="Google Shape;193;p23"/>
            <p:cNvSpPr/>
            <p:nvPr/>
          </p:nvSpPr>
          <p:spPr>
            <a:xfrm>
              <a:off x="2819400" y="1315172"/>
              <a:ext cx="2491829" cy="947382"/>
            </a:xfrm>
            <a:prstGeom prst="chevron">
              <a:avLst>
                <a:gd fmla="val 50000" name="adj"/>
              </a:avLst>
            </a:prstGeom>
            <a:solidFill>
              <a:srgbClr val="31859B">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txBox="1"/>
            <p:nvPr/>
          </p:nvSpPr>
          <p:spPr>
            <a:xfrm>
              <a:off x="3293091" y="1315172"/>
              <a:ext cx="1544447" cy="947382"/>
            </a:xfrm>
            <a:prstGeom prst="rect">
              <a:avLst/>
            </a:prstGeom>
            <a:noFill/>
            <a:ln>
              <a:noFill/>
            </a:ln>
          </p:spPr>
          <p:txBody>
            <a:bodyPr anchorCtr="0" anchor="ctr" bIns="6975" lIns="13950" spcFirstLastPara="1" rIns="0" wrap="square" tIns="6975">
              <a:noAutofit/>
            </a:bodyPr>
            <a:lstStyle/>
            <a:p>
              <a:pPr indent="0" lvl="0" marL="0" marR="0" rtl="0" algn="ctr">
                <a:lnSpc>
                  <a:spcPct val="90000"/>
                </a:lnSpc>
                <a:spcBef>
                  <a:spcPts val="0"/>
                </a:spcBef>
                <a:spcAft>
                  <a:spcPts val="0"/>
                </a:spcAft>
                <a:buNone/>
              </a:pPr>
              <a:r>
                <a:rPr lang="no-NO" sz="1100">
                  <a:solidFill>
                    <a:schemeClr val="dk1"/>
                  </a:solidFill>
                  <a:latin typeface="Calibri"/>
                  <a:ea typeface="Calibri"/>
                  <a:cs typeface="Calibri"/>
                  <a:sym typeface="Calibri"/>
                </a:rPr>
                <a:t>Bruk en  steg-for-steg refleksiv syklus for å transformere praksisen din og hold oversikt over hvordan dette skjer</a:t>
              </a:r>
              <a:endParaRPr b="0" sz="1100">
                <a:solidFill>
                  <a:schemeClr val="dk1"/>
                </a:solidFill>
                <a:latin typeface="Calibri"/>
                <a:ea typeface="Calibri"/>
                <a:cs typeface="Calibri"/>
                <a:sym typeface="Calibri"/>
              </a:endParaRPr>
            </a:p>
          </p:txBody>
        </p:sp>
        <p:sp>
          <p:nvSpPr>
            <p:cNvPr id="195" name="Google Shape;195;p23"/>
            <p:cNvSpPr/>
            <p:nvPr/>
          </p:nvSpPr>
          <p:spPr>
            <a:xfrm>
              <a:off x="366347" y="2531371"/>
              <a:ext cx="2853562" cy="1141424"/>
            </a:xfrm>
            <a:prstGeom prst="chevron">
              <a:avLst>
                <a:gd fmla="val 50000" name="adj"/>
              </a:avLst>
            </a:prstGeom>
            <a:solidFill>
              <a:srgbClr val="2E6A7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txBox="1"/>
            <p:nvPr/>
          </p:nvSpPr>
          <p:spPr>
            <a:xfrm>
              <a:off x="937059" y="2531371"/>
              <a:ext cx="1712138" cy="1141424"/>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no-NO" sz="1600">
                  <a:solidFill>
                    <a:schemeClr val="lt1"/>
                  </a:solidFill>
                  <a:latin typeface="Calibri"/>
                  <a:ea typeface="Calibri"/>
                  <a:cs typeface="Calibri"/>
                  <a:sym typeface="Calibri"/>
                </a:rPr>
                <a:t>Skjema 3</a:t>
              </a:r>
              <a:endParaRPr/>
            </a:p>
            <a:p>
              <a:pPr indent="0" lvl="0" marL="0" marR="0" rtl="0" algn="ctr">
                <a:lnSpc>
                  <a:spcPct val="90000"/>
                </a:lnSpc>
                <a:spcBef>
                  <a:spcPts val="560"/>
                </a:spcBef>
                <a:spcAft>
                  <a:spcPts val="0"/>
                </a:spcAft>
                <a:buNone/>
              </a:pPr>
              <a:r>
                <a:rPr lang="no-NO" sz="1500">
                  <a:solidFill>
                    <a:schemeClr val="lt1"/>
                  </a:solidFill>
                  <a:latin typeface="Calibri"/>
                  <a:ea typeface="Calibri"/>
                  <a:cs typeface="Calibri"/>
                  <a:sym typeface="Calibri"/>
                </a:rPr>
                <a:t>Kodingskjema for identifikasjon av dialogiske nøkkelkjennetegn</a:t>
              </a:r>
              <a:endParaRPr sz="1500">
                <a:solidFill>
                  <a:schemeClr val="lt1"/>
                </a:solidFill>
                <a:latin typeface="Calibri"/>
                <a:ea typeface="Calibri"/>
                <a:cs typeface="Calibri"/>
                <a:sym typeface="Calibri"/>
              </a:endParaRPr>
            </a:p>
          </p:txBody>
        </p:sp>
        <p:sp>
          <p:nvSpPr>
            <p:cNvPr id="197" name="Google Shape;197;p23"/>
            <p:cNvSpPr/>
            <p:nvPr/>
          </p:nvSpPr>
          <p:spPr>
            <a:xfrm>
              <a:off x="2848947" y="2646978"/>
              <a:ext cx="2455663" cy="947382"/>
            </a:xfrm>
            <a:prstGeom prst="chevron">
              <a:avLst>
                <a:gd fmla="val 50000" name="adj"/>
              </a:avLst>
            </a:prstGeom>
            <a:solidFill>
              <a:srgbClr val="31859B">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txBox="1"/>
            <p:nvPr/>
          </p:nvSpPr>
          <p:spPr>
            <a:xfrm>
              <a:off x="3322638" y="2646978"/>
              <a:ext cx="1508281" cy="947382"/>
            </a:xfrm>
            <a:prstGeom prst="rect">
              <a:avLst/>
            </a:prstGeom>
            <a:noFill/>
            <a:ln>
              <a:noFill/>
            </a:ln>
          </p:spPr>
          <p:txBody>
            <a:bodyPr anchorCtr="0" anchor="ctr" bIns="7600" lIns="15225" spcFirstLastPara="1" rIns="0" wrap="square" tIns="7600">
              <a:noAutofit/>
            </a:bodyPr>
            <a:lstStyle/>
            <a:p>
              <a:pPr indent="0" lvl="0" marL="0" marR="0" rtl="0" algn="ctr">
                <a:lnSpc>
                  <a:spcPct val="90000"/>
                </a:lnSpc>
                <a:spcBef>
                  <a:spcPts val="0"/>
                </a:spcBef>
                <a:spcAft>
                  <a:spcPts val="0"/>
                </a:spcAft>
                <a:buNone/>
              </a:pPr>
              <a:r>
                <a:rPr lang="no-NO" sz="1200">
                  <a:solidFill>
                    <a:schemeClr val="dk1"/>
                  </a:solidFill>
                  <a:latin typeface="Calibri"/>
                  <a:ea typeface="Calibri"/>
                  <a:cs typeface="Calibri"/>
                  <a:sym typeface="Calibri"/>
                </a:rPr>
                <a:t>Identifiser øyeblikk med høykvalitetsdialog i klasserommet og under hvilke forhold disse blir skapt</a:t>
              </a:r>
              <a:endParaRPr b="0" sz="12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3" name="Shape 203"/>
        <p:cNvGrpSpPr/>
        <p:nvPr/>
      </p:nvGrpSpPr>
      <p:grpSpPr>
        <a:xfrm>
          <a:off x="0" y="0"/>
          <a:ext cx="0" cy="0"/>
          <a:chOff x="0" y="0"/>
          <a:chExt cx="0" cy="0"/>
        </a:xfrm>
      </p:grpSpPr>
      <p:sp>
        <p:nvSpPr>
          <p:cNvPr id="204" name="Google Shape;204;p24"/>
          <p:cNvSpPr txBox="1"/>
          <p:nvPr/>
        </p:nvSpPr>
        <p:spPr>
          <a:xfrm>
            <a:off x="1322881" y="352425"/>
            <a:ext cx="7924800" cy="138466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0" marR="11430" rtl="0" algn="ctr">
              <a:spcBef>
                <a:spcPts val="0"/>
              </a:spcBef>
              <a:spcAft>
                <a:spcPts val="0"/>
              </a:spcAft>
              <a:buNone/>
            </a:pPr>
            <a:r>
              <a:rPr b="1" lang="no-NO" sz="1400">
                <a:solidFill>
                  <a:srgbClr val="000000"/>
                </a:solidFill>
                <a:latin typeface="Arial"/>
                <a:ea typeface="Arial"/>
                <a:cs typeface="Arial"/>
                <a:sym typeface="Arial"/>
              </a:rPr>
              <a:t>Den reflekterende forespørselssyklusen</a:t>
            </a:r>
            <a:endParaRPr sz="1400">
              <a:solidFill>
                <a:srgbClr val="000000"/>
              </a:solidFill>
              <a:latin typeface="Arial"/>
              <a:ea typeface="Arial"/>
              <a:cs typeface="Arial"/>
              <a:sym typeface="Arial"/>
            </a:endParaRPr>
          </a:p>
          <a:p>
            <a:pPr indent="0" lvl="0" marL="83820" marR="94615" rtl="0" algn="just">
              <a:lnSpc>
                <a:spcPct val="120800"/>
              </a:lnSpc>
              <a:spcBef>
                <a:spcPts val="665"/>
              </a:spcBef>
              <a:spcAft>
                <a:spcPts val="0"/>
              </a:spcAft>
              <a:buNone/>
            </a:pPr>
            <a:r>
              <a:rPr lang="no-NO" sz="1200">
                <a:solidFill>
                  <a:srgbClr val="000000"/>
                </a:solidFill>
                <a:latin typeface="Arimo"/>
                <a:ea typeface="Arimo"/>
                <a:cs typeface="Arimo"/>
                <a:sym typeface="Arimo"/>
              </a:rPr>
              <a:t>Forespørselssyklusen er kjernen i T-SEDA. Hver del av brukerveiledningen vil hjelpe deg med å fullføre fasene i utforskningssyklusen, og gi deg nyttig informasjon om klasseromsdialog. Det kan være flere iterasjoner i forespørselen din når du ser hva som skjer og avgrenser tilnærmingen din. Du kan også bestemme deg for å gjennomføre ytterligere hele sykluser med nye forespørselsspørsmål.</a:t>
            </a:r>
            <a:endParaRPr/>
          </a:p>
          <a:p>
            <a:pPr indent="0" lvl="0" marL="83820" marR="94615" rtl="0" algn="just">
              <a:lnSpc>
                <a:spcPct val="120800"/>
              </a:lnSpc>
              <a:spcBef>
                <a:spcPts val="665"/>
              </a:spcBef>
              <a:spcAft>
                <a:spcPts val="0"/>
              </a:spcAft>
              <a:buNone/>
            </a:pPr>
            <a:r>
              <a:t/>
            </a:r>
            <a:endParaRPr sz="200">
              <a:solidFill>
                <a:srgbClr val="000000"/>
              </a:solidFill>
              <a:latin typeface="Arimo"/>
              <a:ea typeface="Arimo"/>
              <a:cs typeface="Arimo"/>
              <a:sym typeface="Arimo"/>
            </a:endParaRPr>
          </a:p>
        </p:txBody>
      </p:sp>
      <p:sp>
        <p:nvSpPr>
          <p:cNvPr id="205" name="Google Shape;205;p24"/>
          <p:cNvSpPr/>
          <p:nvPr/>
        </p:nvSpPr>
        <p:spPr>
          <a:xfrm>
            <a:off x="7665058" y="6701558"/>
            <a:ext cx="510534" cy="51053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24"/>
          <p:cNvSpPr txBox="1"/>
          <p:nvPr/>
        </p:nvSpPr>
        <p:spPr>
          <a:xfrm>
            <a:off x="8242935" y="6634536"/>
            <a:ext cx="2450465" cy="769620"/>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lang="no-NO" sz="1200" u="sng">
                <a:solidFill>
                  <a:schemeClr val="hlink"/>
                </a:solidFill>
                <a:latin typeface="Arial"/>
                <a:ea typeface="Arial"/>
                <a:cs typeface="Arial"/>
                <a:sym typeface="Arial"/>
                <a:hlinkClick r:id="rId4"/>
              </a:rPr>
              <a:t>Video 7: Fullføre</a:t>
            </a:r>
            <a:endParaRPr sz="1200" u="sng">
              <a:solidFill>
                <a:schemeClr val="hlink"/>
              </a:solidFill>
              <a:latin typeface="Arial"/>
              <a:ea typeface="Arial"/>
              <a:cs typeface="Arial"/>
              <a:sym typeface="Arial"/>
              <a:hlinkClick r:id="rId5"/>
            </a:endParaRPr>
          </a:p>
          <a:p>
            <a:pPr indent="0" lvl="0" marL="12700" marR="0" rtl="0" algn="l">
              <a:spcBef>
                <a:spcPts val="285"/>
              </a:spcBef>
              <a:spcAft>
                <a:spcPts val="0"/>
              </a:spcAft>
              <a:buNone/>
            </a:pPr>
            <a:r>
              <a:rPr lang="no-NO" sz="1200" u="sng">
                <a:solidFill>
                  <a:schemeClr val="hlink"/>
                </a:solidFill>
                <a:latin typeface="Arial"/>
                <a:ea typeface="Arial"/>
                <a:cs typeface="Arial"/>
                <a:sym typeface="Arial"/>
                <a:hlinkClick r:id="rId6"/>
              </a:rPr>
              <a:t>reflekterende forespørselssyklus </a:t>
            </a:r>
            <a:r>
              <a:rPr lang="no-NO" sz="1200">
                <a:solidFill>
                  <a:srgbClr val="000000"/>
                </a:solidFill>
                <a:latin typeface="Arimo"/>
                <a:ea typeface="Arimo"/>
                <a:cs typeface="Arimo"/>
                <a:sym typeface="Arimo"/>
              </a:rPr>
              <a:t>gir mer informasjon om reflekterende syklus og hvordan du fullfører den</a:t>
            </a:r>
            <a:endParaRPr/>
          </a:p>
        </p:txBody>
      </p:sp>
      <p:sp>
        <p:nvSpPr>
          <p:cNvPr id="207" name="Google Shape;207;p24"/>
          <p:cNvSpPr txBox="1"/>
          <p:nvPr/>
        </p:nvSpPr>
        <p:spPr>
          <a:xfrm>
            <a:off x="5285281" y="7088109"/>
            <a:ext cx="121920" cy="153035"/>
          </a:xfrm>
          <a:prstGeom prst="rect">
            <a:avLst/>
          </a:prstGeom>
          <a:noFill/>
          <a:ln>
            <a:noFill/>
          </a:ln>
        </p:spPr>
        <p:txBody>
          <a:bodyPr anchorCtr="0" anchor="t" bIns="0" lIns="0" spcFirstLastPara="1" rIns="0" wrap="square" tIns="625">
            <a:spAutoFit/>
          </a:bodyPr>
          <a:lstStyle/>
          <a:p>
            <a:pPr indent="0" lvl="0" marL="25400" marR="0" rtl="0" algn="l">
              <a:spcBef>
                <a:spcPts val="0"/>
              </a:spcBef>
              <a:spcAft>
                <a:spcPts val="0"/>
              </a:spcAft>
              <a:buNone/>
            </a:pPr>
            <a:r>
              <a:rPr lang="no-NO" sz="1000">
                <a:solidFill>
                  <a:srgbClr val="000000"/>
                </a:solidFill>
                <a:latin typeface="Arial"/>
                <a:ea typeface="Arial"/>
                <a:cs typeface="Arial"/>
                <a:sym typeface="Arial"/>
              </a:rPr>
              <a:t>3</a:t>
            </a:r>
            <a:endParaRPr sz="1000">
              <a:solidFill>
                <a:srgbClr val="000000"/>
              </a:solidFill>
              <a:latin typeface="Arial"/>
              <a:ea typeface="Arial"/>
              <a:cs typeface="Arial"/>
              <a:sym typeface="Arial"/>
            </a:endParaRPr>
          </a:p>
        </p:txBody>
      </p:sp>
      <p:grpSp>
        <p:nvGrpSpPr>
          <p:cNvPr id="208" name="Google Shape;208;p24"/>
          <p:cNvGrpSpPr/>
          <p:nvPr/>
        </p:nvGrpSpPr>
        <p:grpSpPr>
          <a:xfrm>
            <a:off x="337996" y="1952625"/>
            <a:ext cx="8360405" cy="5360552"/>
            <a:chOff x="586434" y="835584"/>
            <a:chExt cx="8965224" cy="5952207"/>
          </a:xfrm>
        </p:grpSpPr>
        <p:sp>
          <p:nvSpPr>
            <p:cNvPr id="209" name="Google Shape;209;p24"/>
            <p:cNvSpPr/>
            <p:nvPr/>
          </p:nvSpPr>
          <p:spPr>
            <a:xfrm>
              <a:off x="5046000" y="2634813"/>
              <a:ext cx="2075688" cy="2185440"/>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 name="Google Shape;210;p24"/>
            <p:cNvSpPr/>
            <p:nvPr/>
          </p:nvSpPr>
          <p:spPr>
            <a:xfrm>
              <a:off x="5070312" y="2774922"/>
              <a:ext cx="2051376" cy="2010509"/>
            </a:xfrm>
            <a:prstGeom prst="arc">
              <a:avLst>
                <a:gd fmla="val 15399189" name="adj1"/>
                <a:gd fmla="val 14527644" name="adj2"/>
              </a:avLst>
            </a:prstGeom>
            <a:noFill/>
            <a:ln cap="flat" cmpd="sng" w="31750">
              <a:solidFill>
                <a:srgbClr val="DDD9C3"/>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24"/>
            <p:cNvSpPr/>
            <p:nvPr/>
          </p:nvSpPr>
          <p:spPr>
            <a:xfrm>
              <a:off x="5483759" y="3396975"/>
              <a:ext cx="1284023" cy="708992"/>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o-NO" sz="1200">
                  <a:solidFill>
                    <a:srgbClr val="FFFFFF"/>
                  </a:solidFill>
                  <a:latin typeface="Calibri"/>
                  <a:ea typeface="Calibri"/>
                  <a:cs typeface="Calibri"/>
                  <a:sym typeface="Calibri"/>
                </a:rPr>
                <a:t>Gjenta etter behov</a:t>
              </a:r>
              <a:endParaRPr sz="1200">
                <a:solidFill>
                  <a:srgbClr val="FFFFFF"/>
                </a:solidFill>
                <a:latin typeface="Calibri"/>
                <a:ea typeface="Calibri"/>
                <a:cs typeface="Calibri"/>
                <a:sym typeface="Calibri"/>
              </a:endParaRPr>
            </a:p>
          </p:txBody>
        </p:sp>
        <p:sp>
          <p:nvSpPr>
            <p:cNvPr id="212" name="Google Shape;212;p24"/>
            <p:cNvSpPr/>
            <p:nvPr/>
          </p:nvSpPr>
          <p:spPr>
            <a:xfrm>
              <a:off x="3348999" y="1454973"/>
              <a:ext cx="923445" cy="510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o-NO" sz="1200">
                  <a:solidFill>
                    <a:srgbClr val="FFFFFF"/>
                  </a:solidFill>
                  <a:latin typeface="Calibri"/>
                  <a:ea typeface="Calibri"/>
                  <a:cs typeface="Calibri"/>
                  <a:sym typeface="Calibri"/>
                </a:rPr>
                <a:t>Dele</a:t>
              </a:r>
              <a:endParaRPr sz="1200">
                <a:solidFill>
                  <a:srgbClr val="FFFFFF"/>
                </a:solidFill>
                <a:latin typeface="Calibri"/>
                <a:ea typeface="Calibri"/>
                <a:cs typeface="Calibri"/>
                <a:sym typeface="Calibri"/>
              </a:endParaRPr>
            </a:p>
          </p:txBody>
        </p:sp>
        <p:sp>
          <p:nvSpPr>
            <p:cNvPr id="213" name="Google Shape;213;p24"/>
            <p:cNvSpPr/>
            <p:nvPr/>
          </p:nvSpPr>
          <p:spPr>
            <a:xfrm>
              <a:off x="8490573" y="3120063"/>
              <a:ext cx="1061085" cy="462836"/>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o-NO" sz="1200">
                  <a:solidFill>
                    <a:srgbClr val="FFFFFF"/>
                  </a:solidFill>
                  <a:latin typeface="Calibri"/>
                  <a:ea typeface="Calibri"/>
                  <a:cs typeface="Calibri"/>
                  <a:sym typeface="Calibri"/>
                </a:rPr>
                <a:t>Kodeskjema</a:t>
              </a:r>
              <a:endParaRPr sz="1200">
                <a:solidFill>
                  <a:srgbClr val="FFFFFF"/>
                </a:solidFill>
                <a:latin typeface="Calibri"/>
                <a:ea typeface="Calibri"/>
                <a:cs typeface="Calibri"/>
                <a:sym typeface="Calibri"/>
              </a:endParaRPr>
            </a:p>
          </p:txBody>
        </p:sp>
        <p:sp>
          <p:nvSpPr>
            <p:cNvPr id="214" name="Google Shape;214;p24"/>
            <p:cNvSpPr/>
            <p:nvPr/>
          </p:nvSpPr>
          <p:spPr>
            <a:xfrm>
              <a:off x="4650083" y="835584"/>
              <a:ext cx="857328" cy="619389"/>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o-NO" sz="1200">
                  <a:solidFill>
                    <a:srgbClr val="FFFFFF"/>
                  </a:solidFill>
                  <a:latin typeface="Calibri"/>
                  <a:ea typeface="Calibri"/>
                  <a:cs typeface="Calibri"/>
                  <a:sym typeface="Calibri"/>
                </a:rPr>
                <a:t>Egenevaluering</a:t>
              </a:r>
              <a:endParaRPr sz="1200">
                <a:solidFill>
                  <a:srgbClr val="FFFFFF"/>
                </a:solidFill>
                <a:latin typeface="Calibri"/>
                <a:ea typeface="Calibri"/>
                <a:cs typeface="Calibri"/>
                <a:sym typeface="Calibri"/>
              </a:endParaRPr>
            </a:p>
          </p:txBody>
        </p:sp>
        <p:sp>
          <p:nvSpPr>
            <p:cNvPr id="215" name="Google Shape;215;p24"/>
            <p:cNvSpPr/>
            <p:nvPr/>
          </p:nvSpPr>
          <p:spPr>
            <a:xfrm>
              <a:off x="3499280" y="5742984"/>
              <a:ext cx="886693" cy="50072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o-NO" sz="1200">
                  <a:solidFill>
                    <a:srgbClr val="FFFFFF"/>
                  </a:solidFill>
                  <a:latin typeface="Calibri"/>
                  <a:ea typeface="Calibri"/>
                  <a:cs typeface="Calibri"/>
                  <a:sym typeface="Calibri"/>
                </a:rPr>
                <a:t>Del</a:t>
              </a:r>
              <a:endParaRPr sz="1200">
                <a:solidFill>
                  <a:srgbClr val="FFFFFF"/>
                </a:solidFill>
                <a:latin typeface="Calibri"/>
                <a:ea typeface="Calibri"/>
                <a:cs typeface="Calibri"/>
                <a:sym typeface="Calibri"/>
              </a:endParaRPr>
            </a:p>
          </p:txBody>
        </p:sp>
        <p:cxnSp>
          <p:nvCxnSpPr>
            <p:cNvPr id="216" name="Google Shape;216;p24"/>
            <p:cNvCxnSpPr/>
            <p:nvPr/>
          </p:nvCxnSpPr>
          <p:spPr>
            <a:xfrm>
              <a:off x="5457969" y="1284914"/>
              <a:ext cx="330489" cy="170059"/>
            </a:xfrm>
            <a:prstGeom prst="straightConnector1">
              <a:avLst/>
            </a:prstGeom>
            <a:noFill/>
            <a:ln cap="flat" cmpd="sng" w="9525">
              <a:solidFill>
                <a:srgbClr val="262626"/>
              </a:solidFill>
              <a:prstDash val="solid"/>
              <a:round/>
              <a:headEnd len="sm" w="sm" type="none"/>
              <a:tailEnd len="med" w="med" type="triangle"/>
            </a:ln>
          </p:spPr>
        </p:cxnSp>
        <p:cxnSp>
          <p:nvCxnSpPr>
            <p:cNvPr id="217" name="Google Shape;217;p24"/>
            <p:cNvCxnSpPr>
              <a:stCxn id="212" idx="5"/>
            </p:cNvCxnSpPr>
            <p:nvPr/>
          </p:nvCxnSpPr>
          <p:spPr>
            <a:xfrm>
              <a:off x="4137209" y="1890499"/>
              <a:ext cx="129900" cy="180900"/>
            </a:xfrm>
            <a:prstGeom prst="straightConnector1">
              <a:avLst/>
            </a:prstGeom>
            <a:noFill/>
            <a:ln cap="flat" cmpd="sng" w="9525">
              <a:solidFill>
                <a:srgbClr val="262626"/>
              </a:solidFill>
              <a:prstDash val="solid"/>
              <a:round/>
              <a:headEnd len="sm" w="sm" type="none"/>
              <a:tailEnd len="med" w="med" type="triangle"/>
            </a:ln>
          </p:spPr>
        </p:cxnSp>
        <p:cxnSp>
          <p:nvCxnSpPr>
            <p:cNvPr id="218" name="Google Shape;218;p24"/>
            <p:cNvCxnSpPr>
              <a:stCxn id="215" idx="7"/>
            </p:cNvCxnSpPr>
            <p:nvPr/>
          </p:nvCxnSpPr>
          <p:spPr>
            <a:xfrm flipH="1" rot="10800000">
              <a:off x="4256120" y="5645613"/>
              <a:ext cx="202200" cy="170700"/>
            </a:xfrm>
            <a:prstGeom prst="straightConnector1">
              <a:avLst/>
            </a:prstGeom>
            <a:noFill/>
            <a:ln cap="flat" cmpd="sng" w="9525">
              <a:solidFill>
                <a:srgbClr val="262626"/>
              </a:solidFill>
              <a:prstDash val="solid"/>
              <a:round/>
              <a:headEnd len="sm" w="sm" type="none"/>
              <a:tailEnd len="med" w="med" type="triangle"/>
            </a:ln>
          </p:spPr>
        </p:cxnSp>
        <p:cxnSp>
          <p:nvCxnSpPr>
            <p:cNvPr id="219" name="Google Shape;219;p24"/>
            <p:cNvCxnSpPr/>
            <p:nvPr/>
          </p:nvCxnSpPr>
          <p:spPr>
            <a:xfrm flipH="1">
              <a:off x="8512675" y="3543115"/>
              <a:ext cx="125563" cy="148936"/>
            </a:xfrm>
            <a:prstGeom prst="straightConnector1">
              <a:avLst/>
            </a:prstGeom>
            <a:noFill/>
            <a:ln cap="flat" cmpd="sng" w="9525">
              <a:solidFill>
                <a:srgbClr val="262626"/>
              </a:solidFill>
              <a:prstDash val="solid"/>
              <a:round/>
              <a:headEnd len="sm" w="sm" type="none"/>
              <a:tailEnd len="med" w="med" type="triangle"/>
            </a:ln>
          </p:spPr>
        </p:cxnSp>
        <p:cxnSp>
          <p:nvCxnSpPr>
            <p:cNvPr id="220" name="Google Shape;220;p24"/>
            <p:cNvCxnSpPr/>
            <p:nvPr/>
          </p:nvCxnSpPr>
          <p:spPr>
            <a:xfrm rot="10800000">
              <a:off x="8498241" y="3035453"/>
              <a:ext cx="154432" cy="162450"/>
            </a:xfrm>
            <a:prstGeom prst="straightConnector1">
              <a:avLst/>
            </a:prstGeom>
            <a:noFill/>
            <a:ln cap="flat" cmpd="sng" w="9525">
              <a:solidFill>
                <a:srgbClr val="262626"/>
              </a:solidFill>
              <a:prstDash val="solid"/>
              <a:round/>
              <a:headEnd len="sm" w="sm" type="none"/>
              <a:tailEnd len="med" w="med" type="triangle"/>
            </a:ln>
          </p:spPr>
        </p:cxnSp>
        <p:sp>
          <p:nvSpPr>
            <p:cNvPr id="221" name="Google Shape;221;p24"/>
            <p:cNvSpPr txBox="1"/>
            <p:nvPr/>
          </p:nvSpPr>
          <p:spPr>
            <a:xfrm>
              <a:off x="586434" y="6212441"/>
              <a:ext cx="3054927" cy="575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400" u="sng">
                  <a:solidFill>
                    <a:schemeClr val="hlink"/>
                  </a:solidFill>
                  <a:latin typeface="Calibri"/>
                  <a:ea typeface="Calibri"/>
                  <a:cs typeface="Calibri"/>
                  <a:sym typeface="Calibri"/>
                  <a:hlinkClick r:id="rId7"/>
                </a:rPr>
                <a:t>https://www.camtree.org</a:t>
              </a:r>
              <a:endParaRPr b="1" sz="1400">
                <a:solidFill>
                  <a:srgbClr val="FFFFFF"/>
                </a:solidFill>
                <a:latin typeface="Calibri"/>
                <a:ea typeface="Calibri"/>
                <a:cs typeface="Calibri"/>
                <a:sym typeface="Calibri"/>
              </a:endParaRPr>
            </a:p>
            <a:p>
              <a:pPr indent="0" lvl="0" marL="0" marR="0" rtl="0" algn="l">
                <a:spcBef>
                  <a:spcPts val="0"/>
                </a:spcBef>
                <a:spcAft>
                  <a:spcPts val="0"/>
                </a:spcAft>
                <a:buNone/>
              </a:pPr>
              <a:r>
                <a:rPr b="1" lang="no-NO" sz="1400" u="sng">
                  <a:solidFill>
                    <a:schemeClr val="hlink"/>
                  </a:solidFill>
                  <a:latin typeface="Calibri"/>
                  <a:ea typeface="Calibri"/>
                  <a:cs typeface="Calibri"/>
                  <a:sym typeface="Calibri"/>
                  <a:hlinkClick r:id="rId8"/>
                </a:rPr>
                <a:t>https://library.camtree.org</a:t>
              </a:r>
              <a:endParaRPr b="1" sz="1400">
                <a:solidFill>
                  <a:srgbClr val="FFFFFF"/>
                </a:solidFill>
                <a:latin typeface="Calibri"/>
                <a:ea typeface="Calibri"/>
                <a:cs typeface="Calibri"/>
                <a:sym typeface="Calibri"/>
              </a:endParaRPr>
            </a:p>
          </p:txBody>
        </p:sp>
      </p:grpSp>
      <p:grpSp>
        <p:nvGrpSpPr>
          <p:cNvPr id="222" name="Google Shape;222;p24"/>
          <p:cNvGrpSpPr/>
          <p:nvPr/>
        </p:nvGrpSpPr>
        <p:grpSpPr>
          <a:xfrm>
            <a:off x="4889500" y="2270654"/>
            <a:ext cx="1447800" cy="977371"/>
            <a:chOff x="28710" y="0"/>
            <a:chExt cx="1469196" cy="1079003"/>
          </a:xfrm>
        </p:grpSpPr>
        <p:pic>
          <p:nvPicPr>
            <p:cNvPr id="223" name="Google Shape;223;p24"/>
            <p:cNvPicPr preferRelativeResize="0"/>
            <p:nvPr/>
          </p:nvPicPr>
          <p:blipFill rotWithShape="1">
            <a:blip r:embed="rId9">
              <a:alphaModFix/>
            </a:blip>
            <a:srcRect b="0" l="0" r="0" t="0"/>
            <a:stretch/>
          </p:blipFill>
          <p:spPr>
            <a:xfrm>
              <a:off x="272955" y="0"/>
              <a:ext cx="941695" cy="941695"/>
            </a:xfrm>
            <a:prstGeom prst="rect">
              <a:avLst/>
            </a:prstGeom>
            <a:noFill/>
            <a:ln>
              <a:noFill/>
            </a:ln>
          </p:spPr>
        </p:pic>
        <p:sp>
          <p:nvSpPr>
            <p:cNvPr id="224" name="Google Shape;224;p24"/>
            <p:cNvSpPr/>
            <p:nvPr/>
          </p:nvSpPr>
          <p:spPr>
            <a:xfrm>
              <a:off x="28710" y="675778"/>
              <a:ext cx="1469196" cy="403225"/>
            </a:xfrm>
            <a:prstGeom prst="rect">
              <a:avLst/>
            </a:prstGeom>
          </p:spPr>
          <p:txBody>
            <a:bodyPr>
              <a:prstTxWarp prst="textPlain"/>
            </a:bodyPr>
            <a:lstStyle/>
            <a:p>
              <a:pPr lvl="0" algn="ctr"/>
              <a:r>
                <a:rPr b="0" i="0">
                  <a:ln>
                    <a:noFill/>
                  </a:ln>
                  <a:solidFill>
                    <a:srgbClr val="000000"/>
                  </a:solidFill>
                  <a:latin typeface="Calibri"/>
                </a:rPr>
                <a:t>Interesser og mål</a:t>
              </a:r>
            </a:p>
          </p:txBody>
        </p:sp>
      </p:grpSp>
      <p:grpSp>
        <p:nvGrpSpPr>
          <p:cNvPr id="225" name="Google Shape;225;p24"/>
          <p:cNvGrpSpPr/>
          <p:nvPr/>
        </p:nvGrpSpPr>
        <p:grpSpPr>
          <a:xfrm>
            <a:off x="2953067" y="3088130"/>
            <a:ext cx="1595755" cy="1112519"/>
            <a:chOff x="-77000" y="0"/>
            <a:chExt cx="1763395" cy="1270635"/>
          </a:xfrm>
        </p:grpSpPr>
        <p:pic>
          <p:nvPicPr>
            <p:cNvPr id="226" name="Google Shape;226;p24"/>
            <p:cNvPicPr preferRelativeResize="0"/>
            <p:nvPr/>
          </p:nvPicPr>
          <p:blipFill rotWithShape="1">
            <a:blip r:embed="rId10">
              <a:alphaModFix/>
            </a:blip>
            <a:srcRect b="0" l="0" r="0" t="0"/>
            <a:stretch/>
          </p:blipFill>
          <p:spPr>
            <a:xfrm>
              <a:off x="276225" y="0"/>
              <a:ext cx="1042670" cy="1042670"/>
            </a:xfrm>
            <a:prstGeom prst="rect">
              <a:avLst/>
            </a:prstGeom>
            <a:noFill/>
            <a:ln>
              <a:noFill/>
            </a:ln>
          </p:spPr>
        </p:pic>
        <p:sp>
          <p:nvSpPr>
            <p:cNvPr id="227" name="Google Shape;227;p24"/>
            <p:cNvSpPr/>
            <p:nvPr/>
          </p:nvSpPr>
          <p:spPr>
            <a:xfrm>
              <a:off x="-77000" y="809625"/>
              <a:ext cx="1763395" cy="461010"/>
            </a:xfrm>
            <a:prstGeom prst="rect">
              <a:avLst/>
            </a:prstGeom>
          </p:spPr>
          <p:txBody>
            <a:bodyPr>
              <a:prstTxWarp prst="textPlain"/>
            </a:bodyPr>
            <a:lstStyle/>
            <a:p>
              <a:pPr lvl="0" algn="ctr"/>
              <a:r>
                <a:rPr b="0" i="0">
                  <a:ln>
                    <a:noFill/>
                  </a:ln>
                  <a:solidFill>
                    <a:srgbClr val="000000"/>
                  </a:solidFill>
                  <a:latin typeface="Calibri"/>
                </a:rPr>
                <a:t>Gjennomgå og reflektere</a:t>
              </a:r>
            </a:p>
          </p:txBody>
        </p:sp>
      </p:grpSp>
      <p:grpSp>
        <p:nvGrpSpPr>
          <p:cNvPr id="228" name="Google Shape;228;p24"/>
          <p:cNvGrpSpPr/>
          <p:nvPr/>
        </p:nvGrpSpPr>
        <p:grpSpPr>
          <a:xfrm>
            <a:off x="2923540" y="4549687"/>
            <a:ext cx="1203960" cy="1049655"/>
            <a:chOff x="-86625" y="0"/>
            <a:chExt cx="1309370" cy="1242920"/>
          </a:xfrm>
        </p:grpSpPr>
        <p:pic>
          <p:nvPicPr>
            <p:cNvPr id="229" name="Google Shape;229;p24"/>
            <p:cNvPicPr preferRelativeResize="0"/>
            <p:nvPr/>
          </p:nvPicPr>
          <p:blipFill rotWithShape="1">
            <a:blip r:embed="rId11">
              <a:alphaModFix/>
            </a:blip>
            <a:srcRect b="0" l="0" r="0" t="0"/>
            <a:stretch/>
          </p:blipFill>
          <p:spPr>
            <a:xfrm>
              <a:off x="57150" y="0"/>
              <a:ext cx="1036320" cy="1036320"/>
            </a:xfrm>
            <a:prstGeom prst="rect">
              <a:avLst/>
            </a:prstGeom>
            <a:noFill/>
            <a:ln>
              <a:noFill/>
            </a:ln>
          </p:spPr>
        </p:pic>
        <p:sp>
          <p:nvSpPr>
            <p:cNvPr id="230" name="Google Shape;230;p24"/>
            <p:cNvSpPr/>
            <p:nvPr/>
          </p:nvSpPr>
          <p:spPr>
            <a:xfrm>
              <a:off x="-86625" y="781677"/>
              <a:ext cx="1309370" cy="461243"/>
            </a:xfrm>
            <a:prstGeom prst="rect">
              <a:avLst/>
            </a:prstGeom>
          </p:spPr>
          <p:txBody>
            <a:bodyPr>
              <a:prstTxWarp prst="textPlain"/>
            </a:bodyPr>
            <a:lstStyle/>
            <a:p>
              <a:pPr lvl="0" algn="ctr"/>
              <a:r>
                <a:rPr b="0" i="0">
                  <a:ln>
                    <a:noFill/>
                  </a:ln>
                  <a:solidFill>
                    <a:srgbClr val="000000"/>
                  </a:solidFill>
                  <a:latin typeface="Calibri"/>
                </a:rPr>
                <a:t>Handlingsplan</a:t>
              </a:r>
            </a:p>
          </p:txBody>
        </p:sp>
      </p:grpSp>
      <p:grpSp>
        <p:nvGrpSpPr>
          <p:cNvPr id="231" name="Google Shape;231;p24"/>
          <p:cNvGrpSpPr/>
          <p:nvPr/>
        </p:nvGrpSpPr>
        <p:grpSpPr>
          <a:xfrm>
            <a:off x="3716021" y="5696585"/>
            <a:ext cx="1402079" cy="1056640"/>
            <a:chOff x="-154000" y="0"/>
            <a:chExt cx="1589405" cy="1232535"/>
          </a:xfrm>
        </p:grpSpPr>
        <p:pic>
          <p:nvPicPr>
            <p:cNvPr id="232" name="Google Shape;232;p24"/>
            <p:cNvPicPr preferRelativeResize="0"/>
            <p:nvPr/>
          </p:nvPicPr>
          <p:blipFill rotWithShape="1">
            <a:blip r:embed="rId12">
              <a:alphaModFix/>
            </a:blip>
            <a:srcRect b="0" l="0" r="0" t="0"/>
            <a:stretch/>
          </p:blipFill>
          <p:spPr>
            <a:xfrm>
              <a:off x="123825" y="0"/>
              <a:ext cx="1042670" cy="1042670"/>
            </a:xfrm>
            <a:prstGeom prst="rect">
              <a:avLst/>
            </a:prstGeom>
            <a:noFill/>
            <a:ln>
              <a:noFill/>
            </a:ln>
          </p:spPr>
        </p:pic>
        <p:sp>
          <p:nvSpPr>
            <p:cNvPr id="233" name="Google Shape;233;p24"/>
            <p:cNvSpPr/>
            <p:nvPr/>
          </p:nvSpPr>
          <p:spPr>
            <a:xfrm>
              <a:off x="-154000" y="771525"/>
              <a:ext cx="1589405" cy="461010"/>
            </a:xfrm>
            <a:prstGeom prst="rect">
              <a:avLst/>
            </a:prstGeom>
          </p:spPr>
          <p:txBody>
            <a:bodyPr>
              <a:prstTxWarp prst="textPlain"/>
            </a:bodyPr>
            <a:lstStyle/>
            <a:p>
              <a:pPr lvl="0" algn="ctr"/>
              <a:r>
                <a:rPr b="0" i="0">
                  <a:ln>
                    <a:noFill/>
                  </a:ln>
                  <a:solidFill>
                    <a:srgbClr val="000000"/>
                  </a:solidFill>
                  <a:latin typeface="Calibri"/>
                </a:rPr>
                <a:t>Fortolkning</a:t>
              </a:r>
            </a:p>
          </p:txBody>
        </p:sp>
      </p:grpSp>
      <p:grpSp>
        <p:nvGrpSpPr>
          <p:cNvPr id="234" name="Google Shape;234;p24"/>
          <p:cNvGrpSpPr/>
          <p:nvPr/>
        </p:nvGrpSpPr>
        <p:grpSpPr>
          <a:xfrm>
            <a:off x="5476070" y="5736486"/>
            <a:ext cx="1600201" cy="1028699"/>
            <a:chOff x="-105875" y="0"/>
            <a:chExt cx="1858645" cy="1223010"/>
          </a:xfrm>
        </p:grpSpPr>
        <p:pic>
          <p:nvPicPr>
            <p:cNvPr id="235" name="Google Shape;235;p24"/>
            <p:cNvPicPr preferRelativeResize="0"/>
            <p:nvPr/>
          </p:nvPicPr>
          <p:blipFill rotWithShape="1">
            <a:blip r:embed="rId13">
              <a:alphaModFix/>
            </a:blip>
            <a:srcRect b="0" l="0" r="0" t="0"/>
            <a:stretch/>
          </p:blipFill>
          <p:spPr>
            <a:xfrm>
              <a:off x="295275" y="0"/>
              <a:ext cx="1027430" cy="1027430"/>
            </a:xfrm>
            <a:prstGeom prst="rect">
              <a:avLst/>
            </a:prstGeom>
            <a:noFill/>
            <a:ln>
              <a:noFill/>
            </a:ln>
          </p:spPr>
        </p:pic>
        <p:sp>
          <p:nvSpPr>
            <p:cNvPr id="236" name="Google Shape;236;p24"/>
            <p:cNvSpPr/>
            <p:nvPr/>
          </p:nvSpPr>
          <p:spPr>
            <a:xfrm>
              <a:off x="-105875" y="762000"/>
              <a:ext cx="1858645" cy="461010"/>
            </a:xfrm>
            <a:prstGeom prst="rect">
              <a:avLst/>
            </a:prstGeom>
          </p:spPr>
          <p:txBody>
            <a:bodyPr>
              <a:prstTxWarp prst="textPlain"/>
            </a:bodyPr>
            <a:lstStyle/>
            <a:p>
              <a:pPr lvl="0" algn="ctr"/>
              <a:r>
                <a:rPr b="0" i="0">
                  <a:ln>
                    <a:noFill/>
                  </a:ln>
                  <a:solidFill>
                    <a:srgbClr val="000000"/>
                  </a:solidFill>
                  <a:latin typeface="Calibri"/>
                </a:rPr>
                <a:t>Dataengasjement</a:t>
              </a:r>
            </a:p>
          </p:txBody>
        </p:sp>
      </p:grpSp>
      <p:grpSp>
        <p:nvGrpSpPr>
          <p:cNvPr id="237" name="Google Shape;237;p24"/>
          <p:cNvGrpSpPr/>
          <p:nvPr/>
        </p:nvGrpSpPr>
        <p:grpSpPr>
          <a:xfrm>
            <a:off x="6565900" y="4611560"/>
            <a:ext cx="1576704" cy="1021080"/>
            <a:chOff x="-77000" y="0"/>
            <a:chExt cx="1797685" cy="1232535"/>
          </a:xfrm>
        </p:grpSpPr>
        <p:pic>
          <p:nvPicPr>
            <p:cNvPr id="238" name="Google Shape;238;p24"/>
            <p:cNvPicPr preferRelativeResize="0"/>
            <p:nvPr/>
          </p:nvPicPr>
          <p:blipFill rotWithShape="1">
            <a:blip r:embed="rId14">
              <a:alphaModFix/>
            </a:blip>
            <a:srcRect b="0" l="0" r="0" t="0"/>
            <a:stretch/>
          </p:blipFill>
          <p:spPr>
            <a:xfrm>
              <a:off x="276225" y="0"/>
              <a:ext cx="1027430" cy="1027430"/>
            </a:xfrm>
            <a:prstGeom prst="rect">
              <a:avLst/>
            </a:prstGeom>
            <a:noFill/>
            <a:ln>
              <a:noFill/>
            </a:ln>
          </p:spPr>
        </p:pic>
        <p:sp>
          <p:nvSpPr>
            <p:cNvPr id="239" name="Google Shape;239;p24"/>
            <p:cNvSpPr/>
            <p:nvPr/>
          </p:nvSpPr>
          <p:spPr>
            <a:xfrm>
              <a:off x="-77000" y="771525"/>
              <a:ext cx="1797685" cy="461010"/>
            </a:xfrm>
            <a:prstGeom prst="rect">
              <a:avLst/>
            </a:prstGeom>
          </p:spPr>
          <p:txBody>
            <a:bodyPr>
              <a:prstTxWarp prst="textPlain"/>
            </a:bodyPr>
            <a:lstStyle/>
            <a:p>
              <a:pPr lvl="0" algn="ctr"/>
              <a:r>
                <a:rPr b="0" i="0">
                  <a:ln>
                    <a:noFill/>
                  </a:ln>
                  <a:solidFill>
                    <a:srgbClr val="000000"/>
                  </a:solidFill>
                  <a:latin typeface="Calibri"/>
                </a:rPr>
                <a:t>Planer og metoder</a:t>
              </a:r>
            </a:p>
          </p:txBody>
        </p:sp>
      </p:grpSp>
      <p:grpSp>
        <p:nvGrpSpPr>
          <p:cNvPr id="240" name="Google Shape;240;p24"/>
          <p:cNvGrpSpPr/>
          <p:nvPr/>
        </p:nvGrpSpPr>
        <p:grpSpPr>
          <a:xfrm>
            <a:off x="6261100" y="2943225"/>
            <a:ext cx="1721485" cy="1109345"/>
            <a:chOff x="0" y="0"/>
            <a:chExt cx="1721851" cy="1109753"/>
          </a:xfrm>
        </p:grpSpPr>
        <p:sp>
          <p:nvSpPr>
            <p:cNvPr id="241" name="Google Shape;241;p24"/>
            <p:cNvSpPr/>
            <p:nvPr/>
          </p:nvSpPr>
          <p:spPr>
            <a:xfrm>
              <a:off x="0" y="723331"/>
              <a:ext cx="1721851" cy="386422"/>
            </a:xfrm>
            <a:prstGeom prst="rect">
              <a:avLst/>
            </a:prstGeom>
          </p:spPr>
          <p:txBody>
            <a:bodyPr>
              <a:prstTxWarp prst="textPlain"/>
            </a:bodyPr>
            <a:lstStyle/>
            <a:p>
              <a:pPr lvl="0" algn="ctr"/>
              <a:r>
                <a:rPr b="0" i="0">
                  <a:ln>
                    <a:noFill/>
                  </a:ln>
                  <a:solidFill>
                    <a:srgbClr val="000000"/>
                  </a:solidFill>
                  <a:latin typeface="Calibri"/>
                </a:rPr>
                <a:t>Fokus og spørsmål</a:t>
              </a:r>
            </a:p>
          </p:txBody>
        </p:sp>
        <p:pic>
          <p:nvPicPr>
            <p:cNvPr id="242" name="Google Shape;242;p24"/>
            <p:cNvPicPr preferRelativeResize="0"/>
            <p:nvPr/>
          </p:nvPicPr>
          <p:blipFill rotWithShape="1">
            <a:blip r:embed="rId15">
              <a:alphaModFix/>
            </a:blip>
            <a:srcRect b="0" l="0" r="0" t="0"/>
            <a:stretch/>
          </p:blipFill>
          <p:spPr>
            <a:xfrm>
              <a:off x="368490" y="0"/>
              <a:ext cx="914400" cy="900752"/>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7" name="Shape 247"/>
        <p:cNvGrpSpPr/>
        <p:nvPr/>
      </p:nvGrpSpPr>
      <p:grpSpPr>
        <a:xfrm>
          <a:off x="0" y="0"/>
          <a:ext cx="0" cy="0"/>
          <a:chOff x="0" y="0"/>
          <a:chExt cx="0" cy="0"/>
        </a:xfrm>
      </p:grpSpPr>
      <p:sp>
        <p:nvSpPr>
          <p:cNvPr id="248" name="Google Shape;248;p25"/>
          <p:cNvSpPr txBox="1"/>
          <p:nvPr/>
        </p:nvSpPr>
        <p:spPr>
          <a:xfrm>
            <a:off x="5285281" y="7088109"/>
            <a:ext cx="121920" cy="15303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4</a:t>
            </a:r>
            <a:endParaRPr sz="1000">
              <a:solidFill>
                <a:schemeClr val="dk1"/>
              </a:solidFill>
              <a:latin typeface="Arial"/>
              <a:ea typeface="Arial"/>
              <a:cs typeface="Arial"/>
              <a:sym typeface="Arial"/>
            </a:endParaRPr>
          </a:p>
        </p:txBody>
      </p:sp>
      <p:sp>
        <p:nvSpPr>
          <p:cNvPr id="249" name="Google Shape;249;p25"/>
          <p:cNvSpPr txBox="1"/>
          <p:nvPr/>
        </p:nvSpPr>
        <p:spPr>
          <a:xfrm>
            <a:off x="574676" y="671194"/>
            <a:ext cx="3853179" cy="102145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757555"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Eksempler på lærerhenvendelser</a:t>
            </a:r>
            <a:endParaRPr sz="1400">
              <a:solidFill>
                <a:schemeClr val="dk1"/>
              </a:solidFill>
              <a:latin typeface="Arial"/>
              <a:ea typeface="Arial"/>
              <a:cs typeface="Arial"/>
              <a:sym typeface="Arial"/>
            </a:endParaRPr>
          </a:p>
          <a:p>
            <a:pPr indent="0" lvl="0" marL="82550" marR="332740" rtl="0" algn="l">
              <a:lnSpc>
                <a:spcPct val="120800"/>
              </a:lnSpc>
              <a:spcBef>
                <a:spcPts val="645"/>
              </a:spcBef>
              <a:spcAft>
                <a:spcPts val="0"/>
              </a:spcAft>
              <a:buNone/>
            </a:pPr>
            <a:r>
              <a:rPr b="0" i="0" lang="no-NO" sz="1200" cap="none" strike="noStrike">
                <a:solidFill>
                  <a:srgbClr val="000000"/>
                </a:solidFill>
                <a:latin typeface="Arimo"/>
                <a:ea typeface="Arimo"/>
                <a:cs typeface="Arimo"/>
                <a:sym typeface="Arimo"/>
              </a:rPr>
              <a:t>Her er noen eksempler på måter lærere har brukt T-SEDA-verktøykassen for å gjennomføre sine egne klasseromsundersøkelser.</a:t>
            </a:r>
            <a:endParaRPr/>
          </a:p>
        </p:txBody>
      </p:sp>
      <p:sp>
        <p:nvSpPr>
          <p:cNvPr id="250" name="Google Shape;250;p25"/>
          <p:cNvSpPr txBox="1"/>
          <p:nvPr/>
        </p:nvSpPr>
        <p:spPr>
          <a:xfrm>
            <a:off x="729937" y="1971945"/>
            <a:ext cx="3487420" cy="4948327"/>
          </a:xfrm>
          <a:prstGeom prst="rect">
            <a:avLst/>
          </a:prstGeom>
          <a:solidFill>
            <a:srgbClr val="E6CCE6"/>
          </a:solidFill>
          <a:ln cap="flat" cmpd="sng" w="9525">
            <a:solidFill>
              <a:srgbClr val="000000"/>
            </a:solidFill>
            <a:prstDash val="solid"/>
            <a:round/>
            <a:headEnd len="sm" w="sm" type="none"/>
            <a:tailEnd len="sm" w="sm" type="none"/>
          </a:ln>
        </p:spPr>
        <p:txBody>
          <a:bodyPr anchorCtr="0" anchor="t" bIns="0" lIns="0" spcFirstLastPara="1" rIns="0" wrap="square" tIns="78100">
            <a:spAutoFit/>
          </a:bodyPr>
          <a:lstStyle/>
          <a:p>
            <a:pPr indent="0" lvl="0" marL="1341755" marR="0" rtl="0" algn="l">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Garys forespørsel:</a:t>
            </a:r>
            <a:endParaRPr sz="1000">
              <a:solidFill>
                <a:schemeClr val="dk1"/>
              </a:solidFill>
              <a:latin typeface="Arial"/>
              <a:ea typeface="Arial"/>
              <a:cs typeface="Arial"/>
              <a:sym typeface="Arial"/>
            </a:endParaRPr>
          </a:p>
          <a:p>
            <a:pPr indent="0" lvl="0" marL="962660" marR="0" rtl="0" algn="l">
              <a:lnSpc>
                <a:spcPct val="100000"/>
              </a:lnSpc>
              <a:spcBef>
                <a:spcPts val="835"/>
              </a:spcBef>
              <a:spcAft>
                <a:spcPts val="0"/>
              </a:spcAft>
              <a:buNone/>
            </a:pPr>
            <a:r>
              <a:rPr b="1" i="0" lang="no-NO" sz="1000" cap="none" strike="noStrike">
                <a:solidFill>
                  <a:srgbClr val="000000"/>
                </a:solidFill>
                <a:latin typeface="Arial"/>
                <a:ea typeface="Arial"/>
                <a:cs typeface="Arial"/>
                <a:sym typeface="Arial"/>
              </a:rPr>
              <a:t>Å bygge dialog i rollespill</a:t>
            </a:r>
            <a:endParaRPr sz="1000">
              <a:solidFill>
                <a:schemeClr val="dk1"/>
              </a:solidFill>
              <a:latin typeface="Arial"/>
              <a:ea typeface="Arial"/>
              <a:cs typeface="Arial"/>
              <a:sym typeface="Arial"/>
            </a:endParaRPr>
          </a:p>
          <a:p>
            <a:pPr indent="0" lvl="0" marL="81915" marR="128904" rtl="0" algn="l">
              <a:lnSpc>
                <a:spcPct val="121000"/>
              </a:lnSpc>
              <a:spcBef>
                <a:spcPts val="615"/>
              </a:spcBef>
              <a:spcAft>
                <a:spcPts val="0"/>
              </a:spcAft>
              <a:buNone/>
            </a:pPr>
            <a:r>
              <a:rPr b="0" i="0" lang="no-NO" sz="1000" cap="none" strike="noStrike">
                <a:solidFill>
                  <a:srgbClr val="000000"/>
                </a:solidFill>
                <a:latin typeface="Arial"/>
                <a:ea typeface="Arial"/>
                <a:cs typeface="Arial"/>
                <a:sym typeface="Arial"/>
              </a:rPr>
              <a:t>Jeg er en lærer for barn i alderen 4-5 år, og rollespillområdet er en viktig del av Early Years Foundation Stage (EYFS) klasserommet fordi vi alltid knytter aktivitetene i rollespillområdet til EYFS-utviklingsrammen. Da jeg brukte egenevalueringsverktøyet, innså jeg at fordi klassen er i fri flyt, måtte jeg finne ut nøyaktig hvordan barna brukte området og spesielt hvordan de reagerte på hverandre.</a:t>
            </a:r>
            <a:endParaRPr/>
          </a:p>
          <a:p>
            <a:pPr indent="0" lvl="0" marL="81915" marR="137160" rtl="0" algn="l">
              <a:lnSpc>
                <a:spcPct val="121000"/>
              </a:lnSpc>
              <a:spcBef>
                <a:spcPts val="615"/>
              </a:spcBef>
              <a:spcAft>
                <a:spcPts val="0"/>
              </a:spcAft>
              <a:buNone/>
            </a:pPr>
            <a:r>
              <a:rPr b="0" i="0" lang="no-NO" sz="1000" cap="none" strike="noStrike">
                <a:solidFill>
                  <a:srgbClr val="000000"/>
                </a:solidFill>
                <a:latin typeface="Arial"/>
                <a:ea typeface="Arial"/>
                <a:cs typeface="Arial"/>
                <a:sym typeface="Arial"/>
              </a:rPr>
              <a:t>Jeg bestemte meg for å observere barn som lekte i rollespillområdet for å se hvordan de </a:t>
            </a:r>
            <a:r>
              <a:rPr b="1" i="0" lang="no-NO" sz="1000" cap="none" strike="noStrike">
                <a:solidFill>
                  <a:srgbClr val="000000"/>
                </a:solidFill>
                <a:latin typeface="Arial"/>
                <a:ea typeface="Arial"/>
                <a:cs typeface="Arial"/>
                <a:sym typeface="Arial"/>
              </a:rPr>
              <a:t>bygde på hverandres ideer </a:t>
            </a:r>
            <a:r>
              <a:rPr b="0" i="0" lang="no-NO" sz="1000" cap="none" strike="noStrike">
                <a:solidFill>
                  <a:srgbClr val="000000"/>
                </a:solidFill>
                <a:latin typeface="Arial"/>
                <a:ea typeface="Arial"/>
                <a:cs typeface="Arial"/>
                <a:sym typeface="Arial"/>
              </a:rPr>
              <a:t>som grunnlaget for dialog mellom dem. Jeg brukte malene 2C og 2D for å kode i sanntid, og oppdaget at noen barn utviklet sin kreative uttrykksevne i samtalen med andre, ved å integrere nye ideer i leken sin. Imidlertid lekte andre barn for det meste alene og lyttet ikke eller reagerte på andre barn.</a:t>
            </a:r>
            <a:endParaRPr/>
          </a:p>
          <a:p>
            <a:pPr indent="0" lvl="0" marL="81915" marR="95885" rtl="0" algn="l">
              <a:lnSpc>
                <a:spcPct val="121000"/>
              </a:lnSpc>
              <a:spcBef>
                <a:spcPts val="615"/>
              </a:spcBef>
              <a:spcAft>
                <a:spcPts val="0"/>
              </a:spcAft>
              <a:buNone/>
            </a:pPr>
            <a:r>
              <a:rPr b="0" i="0" lang="no-NO" sz="1000" cap="none" strike="noStrike">
                <a:solidFill>
                  <a:srgbClr val="000000"/>
                </a:solidFill>
                <a:latin typeface="Arial"/>
                <a:ea typeface="Arial"/>
                <a:cs typeface="Arial"/>
                <a:sym typeface="Arial"/>
              </a:rPr>
              <a:t>Etter dette bestemte jeg meg for å spørre barna om de ønsket å leke i rollespillområdet i par, og å dele ideer om hvordan de skulle leke. Jeg fant ut at barn bare ville svare på hverandres ideer hvis de var begeistret for dem – men også at barn ble oppmerksomme på en bredere krets av lekepartnere enn deres vanlige få venner. Dette betydde at de hørte en rekke forskjellige ideer.</a:t>
            </a:r>
            <a:endParaRPr/>
          </a:p>
        </p:txBody>
      </p:sp>
      <p:sp>
        <p:nvSpPr>
          <p:cNvPr id="251" name="Google Shape;251;p25"/>
          <p:cNvSpPr txBox="1"/>
          <p:nvPr/>
        </p:nvSpPr>
        <p:spPr>
          <a:xfrm>
            <a:off x="4793303" y="825770"/>
            <a:ext cx="5565140" cy="2651676"/>
          </a:xfrm>
          <a:prstGeom prst="rect">
            <a:avLst/>
          </a:prstGeom>
          <a:solidFill>
            <a:srgbClr val="E6B9B8"/>
          </a:solidFill>
          <a:ln cap="flat" cmpd="sng" w="9525">
            <a:solidFill>
              <a:srgbClr val="000000"/>
            </a:solidFill>
            <a:prstDash val="solid"/>
            <a:round/>
            <a:headEnd len="sm" w="sm" type="none"/>
            <a:tailEnd len="sm" w="sm" type="none"/>
          </a:ln>
        </p:spPr>
        <p:txBody>
          <a:bodyPr anchorCtr="0" anchor="t" bIns="0" lIns="0" spcFirstLastPara="1" rIns="0" wrap="square" tIns="78725">
            <a:spAutoFit/>
          </a:bodyPr>
          <a:lstStyle/>
          <a:p>
            <a:pPr indent="0" lvl="0" marL="2366645" marR="0" rtl="0" algn="l">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Kirans henvendelse:</a:t>
            </a:r>
            <a:endParaRPr sz="1000">
              <a:solidFill>
                <a:schemeClr val="dk1"/>
              </a:solidFill>
              <a:latin typeface="Arial"/>
              <a:ea typeface="Arial"/>
              <a:cs typeface="Arial"/>
              <a:sym typeface="Arial"/>
            </a:endParaRPr>
          </a:p>
          <a:p>
            <a:pPr indent="0" lvl="0" marL="1664335" marR="0" rtl="0" algn="l">
              <a:lnSpc>
                <a:spcPct val="100000"/>
              </a:lnSpc>
              <a:spcBef>
                <a:spcPts val="840"/>
              </a:spcBef>
              <a:spcAft>
                <a:spcPts val="0"/>
              </a:spcAft>
              <a:buNone/>
            </a:pPr>
            <a:r>
              <a:rPr b="1" i="0" lang="no-NO" sz="1000" cap="none" strike="noStrike">
                <a:solidFill>
                  <a:srgbClr val="000000"/>
                </a:solidFill>
                <a:latin typeface="Arial"/>
                <a:ea typeface="Arial"/>
                <a:cs typeface="Arial"/>
                <a:sym typeface="Arial"/>
              </a:rPr>
              <a:t>Stiller spørsmål ved hverandres ideer i historien</a:t>
            </a:r>
            <a:endParaRPr sz="1000">
              <a:solidFill>
                <a:schemeClr val="dk1"/>
              </a:solidFill>
              <a:latin typeface="Arial"/>
              <a:ea typeface="Arial"/>
              <a:cs typeface="Arial"/>
              <a:sym typeface="Arial"/>
            </a:endParaRPr>
          </a:p>
          <a:p>
            <a:pPr indent="-635" lvl="0" marL="81280" marR="95885" rtl="0" algn="l">
              <a:lnSpc>
                <a:spcPct val="120500"/>
              </a:lnSpc>
              <a:spcBef>
                <a:spcPts val="615"/>
              </a:spcBef>
              <a:spcAft>
                <a:spcPts val="0"/>
              </a:spcAft>
              <a:buNone/>
            </a:pPr>
            <a:r>
              <a:rPr b="0" i="0" lang="no-NO" sz="1000" cap="none" strike="noStrike">
                <a:solidFill>
                  <a:srgbClr val="000000"/>
                </a:solidFill>
                <a:latin typeface="Arial"/>
                <a:ea typeface="Arial"/>
                <a:cs typeface="Arial"/>
                <a:sym typeface="Arial"/>
              </a:rPr>
              <a:t>Jeg er en videregående historielærer (for barn i alderen 11-16), og ved å bruke egenevalueringsverktøyet stilte jeg meg selv spørsmål om elevene mine forsto hvordan de skulle utfordre hverandres ideer om kilder. Jeg bestemte meg for å observere hvor mye </a:t>
            </a:r>
            <a:r>
              <a:rPr b="1" i="0" lang="no-NO" sz="1000" cap="none" strike="noStrike">
                <a:solidFill>
                  <a:srgbClr val="000000"/>
                </a:solidFill>
                <a:latin typeface="Arial"/>
                <a:ea typeface="Arial"/>
                <a:cs typeface="Arial"/>
                <a:sym typeface="Arial"/>
              </a:rPr>
              <a:t>utfordring av hverandres ideer </a:t>
            </a:r>
            <a:r>
              <a:rPr b="0" i="0" lang="no-NO" sz="1000" cap="none" strike="noStrike">
                <a:solidFill>
                  <a:srgbClr val="000000"/>
                </a:solidFill>
                <a:latin typeface="Arial"/>
                <a:ea typeface="Arial"/>
                <a:cs typeface="Arial"/>
                <a:sym typeface="Arial"/>
              </a:rPr>
              <a:t>som skjedde når studentene så på kilder i par. Ikke bare dette, jeg ønsket at studentene selv skulle bli klar over hvor viktig det er å utfordre hverandres ideer – fordi noen kilder kan være bevisst misvisende.</a:t>
            </a:r>
            <a:endParaRPr/>
          </a:p>
          <a:p>
            <a:pPr indent="0" lvl="0" marL="81280" marR="95250" rtl="0" algn="l">
              <a:lnSpc>
                <a:spcPct val="120500"/>
              </a:lnSpc>
              <a:spcBef>
                <a:spcPts val="615"/>
              </a:spcBef>
              <a:spcAft>
                <a:spcPts val="0"/>
              </a:spcAft>
              <a:buNone/>
            </a:pPr>
            <a:r>
              <a:rPr b="0" i="0" lang="no-NO" sz="1000" cap="none" strike="noStrike">
                <a:solidFill>
                  <a:srgbClr val="000000"/>
                </a:solidFill>
                <a:latin typeface="Arial"/>
                <a:ea typeface="Arial"/>
                <a:cs typeface="Arial"/>
                <a:sym typeface="Arial"/>
              </a:rPr>
              <a:t>Mens noen elever arbeidet i par, ba jeg andre om å telle opp hvor mange ganger hver elev i paret spurte eller utfordret over en periode på 10 minutter. Etterpå ga disse elevene tilbakemelding til klassen om sine observasjoner. Dette førte til en veldig produktiv klassediskusjon om å utfordre hverandres ideer og selve kilden, slik at elevene reflekterte over læringen sin, samt fikk en dypere forståelse av å bruke kilder i historien.</a:t>
            </a:r>
            <a:endParaRPr/>
          </a:p>
        </p:txBody>
      </p:sp>
      <p:sp>
        <p:nvSpPr>
          <p:cNvPr id="252" name="Google Shape;252;p25"/>
          <p:cNvSpPr txBox="1"/>
          <p:nvPr/>
        </p:nvSpPr>
        <p:spPr>
          <a:xfrm>
            <a:off x="4790763" y="3878218"/>
            <a:ext cx="5572760" cy="2931312"/>
          </a:xfrm>
          <a:prstGeom prst="rect">
            <a:avLst/>
          </a:prstGeom>
          <a:solidFill>
            <a:srgbClr val="B9CDE5"/>
          </a:solidFill>
          <a:ln cap="flat" cmpd="sng" w="9525">
            <a:solidFill>
              <a:srgbClr val="000000"/>
            </a:solidFill>
            <a:prstDash val="solid"/>
            <a:round/>
            <a:headEnd len="sm" w="sm" type="none"/>
            <a:tailEnd len="sm" w="sm" type="none"/>
          </a:ln>
        </p:spPr>
        <p:txBody>
          <a:bodyPr anchorCtr="0" anchor="t" bIns="0" lIns="0" spcFirstLastPara="1" rIns="0" wrap="square" tIns="76825">
            <a:spAutoFit/>
          </a:bodyPr>
          <a:lstStyle/>
          <a:p>
            <a:pPr indent="0" lvl="0" marL="0" marR="9525" rtl="0" algn="ctr">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Lilys forespørsel:</a:t>
            </a:r>
            <a:endParaRPr sz="1000">
              <a:solidFill>
                <a:schemeClr val="dk1"/>
              </a:solidFill>
              <a:latin typeface="Arial"/>
              <a:ea typeface="Arial"/>
              <a:cs typeface="Arial"/>
              <a:sym typeface="Arial"/>
            </a:endParaRPr>
          </a:p>
          <a:p>
            <a:pPr indent="0" lvl="0" marL="0" marR="9525" rtl="0" algn="ctr">
              <a:lnSpc>
                <a:spcPct val="100000"/>
              </a:lnSpc>
              <a:spcBef>
                <a:spcPts val="860"/>
              </a:spcBef>
              <a:spcAft>
                <a:spcPts val="0"/>
              </a:spcAft>
              <a:buNone/>
            </a:pPr>
            <a:r>
              <a:rPr b="1" i="0" lang="no-NO" sz="1000" cap="none" strike="noStrike">
                <a:solidFill>
                  <a:srgbClr val="000000"/>
                </a:solidFill>
                <a:latin typeface="Arial"/>
                <a:ea typeface="Arial"/>
                <a:cs typeface="Arial"/>
                <a:sym typeface="Arial"/>
              </a:rPr>
              <a:t>Utvikle resonnement i vitenskapsgruppearbeid</a:t>
            </a:r>
            <a:endParaRPr sz="1000">
              <a:solidFill>
                <a:schemeClr val="dk1"/>
              </a:solidFill>
              <a:latin typeface="Arial"/>
              <a:ea typeface="Arial"/>
              <a:cs typeface="Arial"/>
              <a:sym typeface="Arial"/>
            </a:endParaRPr>
          </a:p>
          <a:p>
            <a:pPr indent="-635" lvl="0" marL="82800" marR="93345" rtl="0" algn="l">
              <a:lnSpc>
                <a:spcPct val="121000"/>
              </a:lnSpc>
              <a:spcBef>
                <a:spcPts val="615"/>
              </a:spcBef>
              <a:spcAft>
                <a:spcPts val="0"/>
              </a:spcAft>
              <a:buNone/>
            </a:pPr>
            <a:r>
              <a:rPr b="0" i="0" lang="no-NO" sz="1000" cap="none" strike="noStrike">
                <a:solidFill>
                  <a:srgbClr val="000000"/>
                </a:solidFill>
                <a:latin typeface="Arial"/>
                <a:ea typeface="Arial"/>
                <a:cs typeface="Arial"/>
                <a:sym typeface="Arial"/>
              </a:rPr>
              <a:t>Jeg underviser barn i alderen 9-10 år, og jeg var bekymret for at det ikke var nok </a:t>
            </a:r>
            <a:r>
              <a:rPr b="1" i="0" lang="no-NO" sz="1000" cap="none" strike="noStrike">
                <a:solidFill>
                  <a:srgbClr val="000000"/>
                </a:solidFill>
                <a:latin typeface="Arial"/>
                <a:ea typeface="Arial"/>
                <a:cs typeface="Arial"/>
                <a:sym typeface="Arial"/>
              </a:rPr>
              <a:t>resonnement </a:t>
            </a:r>
            <a:r>
              <a:rPr b="0" i="0" lang="no-NO" sz="1000" cap="none" strike="noStrike">
                <a:solidFill>
                  <a:srgbClr val="000000"/>
                </a:solidFill>
                <a:latin typeface="Arial"/>
                <a:ea typeface="Arial"/>
                <a:cs typeface="Arial"/>
                <a:sym typeface="Arial"/>
              </a:rPr>
              <a:t>som skjedde i klasserommet mitt, etter å ha brukt egenevalueringsverktøyet. Jeg følte at dette var spesielt tilfelle i vitenskapen, hvor ikke alle barn demonstrerte resonnementene sine, for eksempel ved å bruke kunnskapen sin til å gjøre spådommer osv.</a:t>
            </a:r>
            <a:endParaRPr/>
          </a:p>
          <a:p>
            <a:pPr indent="-635" lvl="0" marL="82800" marR="91440" rtl="0" algn="l">
              <a:lnSpc>
                <a:spcPct val="121000"/>
              </a:lnSpc>
              <a:spcBef>
                <a:spcPts val="615"/>
              </a:spcBef>
              <a:spcAft>
                <a:spcPts val="0"/>
              </a:spcAft>
              <a:buNone/>
            </a:pPr>
            <a:r>
              <a:rPr b="0" i="0" lang="no-NO" sz="1000" cap="none" strike="noStrike">
                <a:solidFill>
                  <a:srgbClr val="000000"/>
                </a:solidFill>
                <a:latin typeface="Arial"/>
                <a:ea typeface="Arial"/>
                <a:cs typeface="Arial"/>
                <a:sym typeface="Arial"/>
              </a:rPr>
              <a:t>Jeg besluttet å bruke T-SEDA kodingsskjemaet for å finne ut hvor ofte resonnement fant sted i barnas gruppearbeid under en enhet med naturfagstimer. Jeg gjorde observasjoner av visse grupper ved hjelp av tidsprøveverktøyet, mal 2B, og registrerte forekomster av resonnement. Jeg fant ut at noen barn bidro med sine resonnementer ganske ofte, men andre resonnerte ikke i det hele tatt (i hvert fall ikke verbalt).</a:t>
            </a:r>
            <a:endParaRPr/>
          </a:p>
          <a:p>
            <a:pPr indent="0" lvl="0" marL="82800" marR="92710" rtl="0" algn="l">
              <a:lnSpc>
                <a:spcPct val="121000"/>
              </a:lnSpc>
              <a:spcBef>
                <a:spcPts val="615"/>
              </a:spcBef>
              <a:spcAft>
                <a:spcPts val="0"/>
              </a:spcAft>
              <a:buNone/>
            </a:pPr>
            <a:r>
              <a:rPr b="0" i="0" lang="no-NO" sz="1000" cap="none" strike="noStrike">
                <a:solidFill>
                  <a:srgbClr val="000000"/>
                </a:solidFill>
                <a:latin typeface="Arial"/>
                <a:ea typeface="Arial"/>
                <a:cs typeface="Arial"/>
                <a:sym typeface="Arial"/>
              </a:rPr>
              <a:t>Etter å ha fullført disse observasjonene, innså jeg at jeg trengte å strukturere gruppearbeidsaktiviteter slik at alle barn ble oppmuntret og gitt muligheten til å dele sine resonnementer i gruppen.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7" name="Shape 257"/>
        <p:cNvGrpSpPr/>
        <p:nvPr/>
      </p:nvGrpSpPr>
      <p:grpSpPr>
        <a:xfrm>
          <a:off x="0" y="0"/>
          <a:ext cx="0" cy="0"/>
          <a:chOff x="0" y="0"/>
          <a:chExt cx="0" cy="0"/>
        </a:xfrm>
      </p:grpSpPr>
      <p:sp>
        <p:nvSpPr>
          <p:cNvPr id="258" name="Google Shape;258;p26"/>
          <p:cNvSpPr/>
          <p:nvPr/>
        </p:nvSpPr>
        <p:spPr>
          <a:xfrm>
            <a:off x="629919" y="1343025"/>
            <a:ext cx="4771390" cy="5716905"/>
          </a:xfrm>
          <a:custGeom>
            <a:rect b="b" l="l" r="r" t="t"/>
            <a:pathLst>
              <a:path extrusionOk="0" h="5716905" w="4771390">
                <a:moveTo>
                  <a:pt x="0" y="0"/>
                </a:moveTo>
                <a:lnTo>
                  <a:pt x="4771241" y="0"/>
                </a:lnTo>
                <a:lnTo>
                  <a:pt x="4771241"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26"/>
          <p:cNvSpPr txBox="1"/>
          <p:nvPr/>
        </p:nvSpPr>
        <p:spPr>
          <a:xfrm>
            <a:off x="715651" y="1419225"/>
            <a:ext cx="4578350" cy="2128271"/>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i="0" lang="no-NO" sz="1400" cap="none" strike="noStrike">
                <a:solidFill>
                  <a:srgbClr val="1A616F"/>
                </a:solidFill>
                <a:latin typeface="Arial"/>
                <a:ea typeface="Arial"/>
                <a:cs typeface="Arial"/>
                <a:sym typeface="Arial"/>
              </a:rPr>
              <a:t>Hva er pedagogisk dialog?</a:t>
            </a:r>
            <a:endParaRPr sz="1400">
              <a:solidFill>
                <a:schemeClr val="dk1"/>
              </a:solidFill>
              <a:latin typeface="Arial"/>
              <a:ea typeface="Arial"/>
              <a:cs typeface="Arial"/>
              <a:sym typeface="Arial"/>
            </a:endParaRPr>
          </a:p>
          <a:p>
            <a:pPr indent="-635" lvl="0" marL="82800" marR="5080" rtl="0" algn="l">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I dialog lytter</a:t>
            </a:r>
            <a:r>
              <a:rPr b="1" i="0" lang="no-NO" sz="1200" cap="none" strike="noStrike">
                <a:solidFill>
                  <a:srgbClr val="000000"/>
                </a:solidFill>
                <a:latin typeface="Arial"/>
                <a:ea typeface="Arial"/>
                <a:cs typeface="Arial"/>
                <a:sym typeface="Arial"/>
              </a:rPr>
              <a:t> deltakerne</a:t>
            </a:r>
            <a:r>
              <a:rPr b="0" i="0" lang="no-NO" sz="1200" cap="none" strike="noStrike">
                <a:solidFill>
                  <a:srgbClr val="000000"/>
                </a:solidFill>
                <a:latin typeface="Arimo"/>
                <a:ea typeface="Arimo"/>
                <a:cs typeface="Arimo"/>
                <a:sym typeface="Arimo"/>
              </a:rPr>
              <a:t> til hverandre, de </a:t>
            </a:r>
            <a:r>
              <a:rPr b="1" i="0" lang="no-NO" sz="1200" cap="none" strike="noStrike">
                <a:solidFill>
                  <a:srgbClr val="000000"/>
                </a:solidFill>
                <a:latin typeface="Arial"/>
                <a:ea typeface="Arial"/>
                <a:cs typeface="Arial"/>
                <a:sym typeface="Arial"/>
              </a:rPr>
              <a:t>bidrar </a:t>
            </a:r>
            <a:r>
              <a:rPr b="0" i="0" lang="no-NO" sz="1200" cap="none" strike="noStrike">
                <a:solidFill>
                  <a:srgbClr val="000000"/>
                </a:solidFill>
                <a:latin typeface="Arimo"/>
                <a:ea typeface="Arimo"/>
                <a:cs typeface="Arimo"/>
                <a:sym typeface="Arimo"/>
              </a:rPr>
              <a:t>ved å dele sine ideer, </a:t>
            </a:r>
            <a:r>
              <a:rPr b="1" i="0" lang="no-NO" sz="1200" cap="none" strike="noStrike">
                <a:solidFill>
                  <a:srgbClr val="000000"/>
                </a:solidFill>
                <a:latin typeface="Arial"/>
                <a:ea typeface="Arial"/>
                <a:cs typeface="Arial"/>
                <a:sym typeface="Arial"/>
              </a:rPr>
              <a:t>begrunne</a:t>
            </a:r>
            <a:r>
              <a:rPr b="0" i="0" lang="no-NO" sz="1200" cap="none" strike="noStrike">
                <a:solidFill>
                  <a:srgbClr val="000000"/>
                </a:solidFill>
                <a:latin typeface="Arimo"/>
                <a:ea typeface="Arimo"/>
                <a:cs typeface="Arimo"/>
                <a:sym typeface="Arimo"/>
              </a:rPr>
              <a:t> sine bidrag og</a:t>
            </a:r>
            <a:r>
              <a:rPr b="1" i="0" lang="no-NO" sz="1200" cap="none" strike="noStrike">
                <a:solidFill>
                  <a:srgbClr val="000000"/>
                </a:solidFill>
                <a:latin typeface="Arial"/>
                <a:ea typeface="Arial"/>
                <a:cs typeface="Arial"/>
                <a:sym typeface="Arial"/>
              </a:rPr>
              <a:t> engasjere</a:t>
            </a:r>
            <a:r>
              <a:rPr b="0" i="0" lang="no-NO" sz="1200" cap="none" strike="noStrike">
                <a:solidFill>
                  <a:srgbClr val="000000"/>
                </a:solidFill>
                <a:latin typeface="Arimo"/>
                <a:ea typeface="Arimo"/>
                <a:cs typeface="Arimo"/>
                <a:sym typeface="Arimo"/>
              </a:rPr>
              <a:t> seg i andres synspunkter.</a:t>
            </a:r>
            <a:endParaRPr/>
          </a:p>
          <a:p>
            <a:pPr indent="0" lvl="0" marL="82800" marR="0" rtl="0" algn="l">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De går særlig inn for å utforske og bedømme ulike ståsteder og argumenter. Relevante spørsmål og bidrag er knyttet sammen mellom talerne, noe som gjør det mulig å bygge kunnskap kollektivt innenfor en leksjon eller over en serie sammenhengende leksjoner.</a:t>
            </a:r>
            <a:endParaRPr/>
          </a:p>
        </p:txBody>
      </p:sp>
      <p:sp>
        <p:nvSpPr>
          <p:cNvPr id="260" name="Google Shape;260;p26"/>
          <p:cNvSpPr txBox="1"/>
          <p:nvPr/>
        </p:nvSpPr>
        <p:spPr>
          <a:xfrm>
            <a:off x="715651" y="3400425"/>
            <a:ext cx="4578985" cy="1578691"/>
          </a:xfrm>
          <a:prstGeom prst="rect">
            <a:avLst/>
          </a:prstGeom>
          <a:noFill/>
          <a:ln>
            <a:noFill/>
          </a:ln>
        </p:spPr>
        <p:txBody>
          <a:bodyPr anchorCtr="0" anchor="t" bIns="0" lIns="0" spcFirstLastPara="1" rIns="0" wrap="square" tIns="37450">
            <a:spAutoFit/>
          </a:bodyPr>
          <a:lstStyle/>
          <a:p>
            <a:pPr indent="0" lvl="0" marL="82800" marR="0" rtl="0" algn="l">
              <a:lnSpc>
                <a:spcPct val="121000"/>
              </a:lnSpc>
              <a:spcBef>
                <a:spcPts val="0"/>
              </a:spcBef>
              <a:spcAft>
                <a:spcPts val="0"/>
              </a:spcAft>
              <a:buNone/>
            </a:pPr>
            <a:r>
              <a:rPr b="0" i="0" lang="no-NO" sz="1200" cap="none" strike="noStrike">
                <a:solidFill>
                  <a:srgbClr val="000000"/>
                </a:solidFill>
                <a:latin typeface="Arimo"/>
                <a:ea typeface="Arimo"/>
                <a:cs typeface="Arimo"/>
                <a:sym typeface="Arimo"/>
              </a:rPr>
              <a:t>Selv om verbale interaksjoner er sentrale, kan dialog støttes med </a:t>
            </a:r>
            <a:r>
              <a:rPr b="1" i="0" lang="no-NO" sz="1200" cap="none" strike="noStrike">
                <a:solidFill>
                  <a:srgbClr val="000000"/>
                </a:solidFill>
                <a:latin typeface="Arial"/>
                <a:ea typeface="Arial"/>
                <a:cs typeface="Arial"/>
                <a:sym typeface="Arial"/>
              </a:rPr>
              <a:t>ikke-verbal kommunikasjon </a:t>
            </a:r>
            <a:r>
              <a:rPr b="0" i="0" lang="no-NO" sz="1200" cap="none" strike="noStrike">
                <a:solidFill>
                  <a:srgbClr val="000000"/>
                </a:solidFill>
                <a:latin typeface="Arimo"/>
                <a:ea typeface="Arimo"/>
                <a:cs typeface="Arimo"/>
                <a:sym typeface="Arimo"/>
              </a:rPr>
              <a:t>(f.eks. bevegelser, ansiktsuttrykk og øyekontakt) og ved å bruke visuelle eller teknologiske ressurser. Stillhet, fysisk bevegelse, klasseromsrutiner og etos kan også være viktige aspekter ved dialog, innramming og støtte (eller noen ganger hindre) den verbale samtalen som er hovedfokus for denne verktøykassen.</a:t>
            </a:r>
            <a:endParaRPr/>
          </a:p>
        </p:txBody>
      </p:sp>
      <p:sp>
        <p:nvSpPr>
          <p:cNvPr id="261" name="Google Shape;261;p26"/>
          <p:cNvSpPr txBox="1"/>
          <p:nvPr/>
        </p:nvSpPr>
        <p:spPr>
          <a:xfrm>
            <a:off x="715651" y="5153025"/>
            <a:ext cx="4577715" cy="1099291"/>
          </a:xfrm>
          <a:prstGeom prst="rect">
            <a:avLst/>
          </a:prstGeom>
          <a:noFill/>
          <a:ln>
            <a:noFill/>
          </a:ln>
        </p:spPr>
        <p:txBody>
          <a:bodyPr anchorCtr="0" anchor="t" bIns="0" lIns="0" spcFirstLastPara="1" rIns="0" wrap="square" tIns="625">
            <a:spAutoFit/>
          </a:bodyPr>
          <a:lstStyle/>
          <a:p>
            <a:pPr indent="0" lvl="0" marL="82800" marR="5080" rtl="0" algn="l">
              <a:lnSpc>
                <a:spcPct val="121000"/>
              </a:lnSpc>
              <a:spcBef>
                <a:spcPts val="0"/>
              </a:spcBef>
              <a:spcAft>
                <a:spcPts val="0"/>
              </a:spcAft>
              <a:buNone/>
            </a:pPr>
            <a:r>
              <a:rPr b="0" i="0" lang="no-NO" sz="1200" cap="none" strike="noStrike">
                <a:solidFill>
                  <a:srgbClr val="000000"/>
                </a:solidFill>
                <a:latin typeface="Arial"/>
                <a:ea typeface="Arial"/>
                <a:cs typeface="Arial"/>
                <a:sym typeface="Arial"/>
              </a:rPr>
              <a:t>Noen trekk ved dialog dukker allerede opp i mange utdanningsmiljøer, men det tar tid å opprettholde dialog som er produktiv for læring</a:t>
            </a:r>
            <a:r>
              <a:rPr b="0" i="0" lang="no-NO" sz="1200" cap="none" strike="noStrike">
                <a:solidFill>
                  <a:srgbClr val="000000"/>
                </a:solidFill>
                <a:latin typeface="Arimo"/>
                <a:ea typeface="Arimo"/>
                <a:cs typeface="Arimo"/>
                <a:sym typeface="Arimo"/>
              </a:rPr>
              <a:t>. Det kan også utfordre deltakerne, særlig hvis de ikke er vant til å uttrykke sine synspunkter lenge eller få dem undersøkt offentlig.</a:t>
            </a:r>
            <a:endParaRPr/>
          </a:p>
        </p:txBody>
      </p:sp>
      <p:sp>
        <p:nvSpPr>
          <p:cNvPr id="262" name="Google Shape;262;p26"/>
          <p:cNvSpPr txBox="1"/>
          <p:nvPr/>
        </p:nvSpPr>
        <p:spPr>
          <a:xfrm>
            <a:off x="1172851" y="6448425"/>
            <a:ext cx="3421379" cy="48006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200" u="sng" cap="none" strike="noStrike">
                <a:solidFill>
                  <a:schemeClr val="hlink"/>
                </a:solidFill>
                <a:latin typeface="Arial"/>
                <a:ea typeface="Arial"/>
                <a:cs typeface="Arial"/>
                <a:sym typeface="Arial"/>
                <a:hlinkClick r:id="rId3"/>
              </a:rPr>
              <a:t>Video 1: Hva er pedagogisk dialog?</a:t>
            </a:r>
            <a:endParaRPr sz="1200">
              <a:solidFill>
                <a:schemeClr val="dk1"/>
              </a:solidFill>
              <a:latin typeface="Arial"/>
              <a:ea typeface="Arial"/>
              <a:cs typeface="Arial"/>
              <a:sym typeface="Arial"/>
            </a:endParaRPr>
          </a:p>
          <a:p>
            <a:pPr indent="0" lvl="0" marL="12700" marR="0" rtl="0" algn="l">
              <a:lnSpc>
                <a:spcPct val="100000"/>
              </a:lnSpc>
              <a:spcBef>
                <a:spcPts val="885"/>
              </a:spcBef>
              <a:spcAft>
                <a:spcPts val="0"/>
              </a:spcAft>
              <a:buNone/>
            </a:pPr>
            <a:r>
              <a:rPr b="0" i="0" lang="no-NO" sz="1200" cap="none" strike="noStrike">
                <a:solidFill>
                  <a:srgbClr val="000000"/>
                </a:solidFill>
                <a:latin typeface="Arimo"/>
                <a:ea typeface="Arimo"/>
                <a:cs typeface="Arimo"/>
                <a:sym typeface="Arimo"/>
              </a:rPr>
              <a:t>Gir mer</a:t>
            </a:r>
            <a:r>
              <a:rPr b="0" i="0" lang="no-NO" sz="1200" cap="none" strike="noStrike">
                <a:solidFill>
                  <a:srgbClr val="000000"/>
                </a:solidFill>
                <a:latin typeface="Arial"/>
                <a:ea typeface="Arial"/>
                <a:cs typeface="Arial"/>
                <a:sym typeface="Arial"/>
              </a:rPr>
              <a:t> informasjon </a:t>
            </a:r>
            <a:r>
              <a:rPr b="0" i="0" lang="no-NO" sz="1200" cap="none" strike="noStrike">
                <a:solidFill>
                  <a:srgbClr val="000000"/>
                </a:solidFill>
                <a:latin typeface="Arimo"/>
                <a:ea typeface="Arimo"/>
                <a:cs typeface="Arimo"/>
                <a:sym typeface="Arimo"/>
              </a:rPr>
              <a:t>om pedagogisk dialog </a:t>
            </a:r>
            <a:endParaRPr sz="1200">
              <a:solidFill>
                <a:schemeClr val="dk1"/>
              </a:solidFill>
              <a:latin typeface="Arimo"/>
              <a:ea typeface="Arimo"/>
              <a:cs typeface="Arimo"/>
              <a:sym typeface="Arimo"/>
            </a:endParaRPr>
          </a:p>
        </p:txBody>
      </p:sp>
      <p:sp>
        <p:nvSpPr>
          <p:cNvPr id="263" name="Google Shape;263;p26"/>
          <p:cNvSpPr txBox="1"/>
          <p:nvPr/>
        </p:nvSpPr>
        <p:spPr>
          <a:xfrm>
            <a:off x="629919" y="809171"/>
            <a:ext cx="4183381" cy="288924"/>
          </a:xfrm>
          <a:prstGeom prst="rect">
            <a:avLst/>
          </a:prstGeom>
          <a:solidFill>
            <a:srgbClr val="D9F1F6"/>
          </a:solidFill>
          <a:ln>
            <a:noFill/>
          </a:ln>
        </p:spPr>
        <p:txBody>
          <a:bodyPr anchorCtr="0" anchor="t" bIns="0" lIns="0" spcFirstLastPara="1" rIns="0" wrap="square" tIns="14600">
            <a:spAutoFit/>
          </a:bodyPr>
          <a:lstStyle/>
          <a:p>
            <a:pPr indent="0" lvl="0" marL="26034" marR="0" rtl="0" algn="l">
              <a:lnSpc>
                <a:spcPct val="100000"/>
              </a:lnSpc>
              <a:spcBef>
                <a:spcPts val="0"/>
              </a:spcBef>
              <a:spcAft>
                <a:spcPts val="0"/>
              </a:spcAft>
              <a:buNone/>
            </a:pPr>
            <a:r>
              <a:rPr b="1" i="0" lang="no-NO" sz="1800" cap="none" strike="noStrike">
                <a:solidFill>
                  <a:srgbClr val="1A616F"/>
                </a:solidFill>
                <a:latin typeface="Arial"/>
                <a:ea typeface="Arial"/>
                <a:cs typeface="Arial"/>
                <a:sym typeface="Arial"/>
              </a:rPr>
              <a:t>Del b. Hva er pedagogisk</a:t>
            </a:r>
            <a:r>
              <a:rPr b="1" i="0" lang="no-NO" sz="1800" cap="none" strike="noStrike">
                <a:solidFill>
                  <a:srgbClr val="000000"/>
                </a:solidFill>
                <a:latin typeface="Arial"/>
                <a:ea typeface="Arial"/>
                <a:cs typeface="Arial"/>
                <a:sym typeface="Arial"/>
              </a:rPr>
              <a:t> </a:t>
            </a:r>
            <a:r>
              <a:rPr b="1" i="0" lang="no-NO" sz="1800" cap="none" strike="noStrike">
                <a:solidFill>
                  <a:srgbClr val="1A616F"/>
                </a:solidFill>
                <a:latin typeface="Arial"/>
                <a:ea typeface="Arial"/>
                <a:cs typeface="Arial"/>
                <a:sym typeface="Arial"/>
              </a:rPr>
              <a:t>dialog?</a:t>
            </a:r>
            <a:endParaRPr sz="1800">
              <a:solidFill>
                <a:schemeClr val="dk1"/>
              </a:solidFill>
              <a:latin typeface="Arial"/>
              <a:ea typeface="Arial"/>
              <a:cs typeface="Arial"/>
              <a:sym typeface="Arial"/>
            </a:endParaRPr>
          </a:p>
        </p:txBody>
      </p:sp>
      <p:sp>
        <p:nvSpPr>
          <p:cNvPr id="264" name="Google Shape;264;p26"/>
          <p:cNvSpPr/>
          <p:nvPr/>
        </p:nvSpPr>
        <p:spPr>
          <a:xfrm>
            <a:off x="5563566" y="611574"/>
            <a:ext cx="4742180" cy="6448355"/>
          </a:xfrm>
          <a:custGeom>
            <a:rect b="b" l="l" r="r" t="t"/>
            <a:pathLst>
              <a:path extrusionOk="0" h="5716905" w="4742180">
                <a:moveTo>
                  <a:pt x="0" y="0"/>
                </a:moveTo>
                <a:lnTo>
                  <a:pt x="4742046" y="0"/>
                </a:lnTo>
                <a:lnTo>
                  <a:pt x="4742046"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26"/>
          <p:cNvSpPr txBox="1"/>
          <p:nvPr/>
        </p:nvSpPr>
        <p:spPr>
          <a:xfrm>
            <a:off x="5651500" y="821950"/>
            <a:ext cx="4549140" cy="1830786"/>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i="0" lang="no-NO" sz="1400" cap="none" strike="noStrike">
                <a:solidFill>
                  <a:srgbClr val="1A616F"/>
                </a:solidFill>
                <a:latin typeface="Arial"/>
                <a:ea typeface="Arial"/>
                <a:cs typeface="Arial"/>
                <a:sym typeface="Arial"/>
              </a:rPr>
              <a:t>Hva er forskjellen mellom dialog og prat?</a:t>
            </a:r>
            <a:endParaRPr sz="1400">
              <a:solidFill>
                <a:schemeClr val="dk1"/>
              </a:solidFill>
              <a:latin typeface="Arial"/>
              <a:ea typeface="Arial"/>
              <a:cs typeface="Arial"/>
              <a:sym typeface="Arial"/>
            </a:endParaRPr>
          </a:p>
          <a:p>
            <a:pPr indent="34289" lvl="0" marL="82800" marR="5080" rtl="0" algn="l">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Elever og lærere snakker selvfølgelig mye i løpet av dagen. Denne talen kan ha mange formål: gi instruksjoner, studenter som snakker sammen eller deler informasjon. Disse eksemplene er imidlertid ikke det vi mener med pedagogisk dialog. Selv når elevene snakker sammen i læringssituasjoner, er det ikke sikkert at de engasjerer seg i pedagogisk dialog. Ta dette eksempelet fra en lærer som har brukt T-SEDA-ressursene:</a:t>
            </a:r>
            <a:endParaRPr/>
          </a:p>
        </p:txBody>
      </p:sp>
      <p:sp>
        <p:nvSpPr>
          <p:cNvPr id="266" name="Google Shape;266;p26"/>
          <p:cNvSpPr txBox="1"/>
          <p:nvPr/>
        </p:nvSpPr>
        <p:spPr>
          <a:xfrm>
            <a:off x="5898357" y="3049186"/>
            <a:ext cx="4165124" cy="1119584"/>
          </a:xfrm>
          <a:prstGeom prst="rect">
            <a:avLst/>
          </a:prstGeom>
          <a:noFill/>
          <a:ln>
            <a:noFill/>
          </a:ln>
        </p:spPr>
        <p:txBody>
          <a:bodyPr anchorCtr="0" anchor="t" bIns="0" lIns="0" spcFirstLastPara="1" rIns="0" wrap="square" tIns="0">
            <a:spAutoFit/>
          </a:bodyPr>
          <a:lstStyle/>
          <a:p>
            <a:pPr indent="0" lvl="0" marL="12700" marR="5080" rtl="0" algn="just">
              <a:lnSpc>
                <a:spcPct val="102099"/>
              </a:lnSpc>
              <a:spcBef>
                <a:spcPts val="0"/>
              </a:spcBef>
              <a:spcAft>
                <a:spcPts val="0"/>
              </a:spcAft>
              <a:buNone/>
            </a:pPr>
            <a:r>
              <a:rPr b="0" i="1" lang="no-NO" sz="1200" cap="none" strike="noStrike">
                <a:solidFill>
                  <a:srgbClr val="000000"/>
                </a:solidFill>
                <a:latin typeface="Arial"/>
                <a:ea typeface="Arial"/>
                <a:cs typeface="Arial"/>
                <a:sym typeface="Arial"/>
              </a:rPr>
              <a:t>Noen elever lot læringspartneren stå for all snakkingen, eller de sa hva de tenkte uten å høre på hva læringspartneren sa. Noen par snakket enten ikke i det hele tatt, eller deres snakk var utenfor emnet. Barna klarte ikke å strukturere diskusjonene sine, og de forsto ikke hensikten med samtalen. (Natalie)</a:t>
            </a:r>
            <a:endParaRPr sz="1200">
              <a:solidFill>
                <a:schemeClr val="dk1"/>
              </a:solidFill>
              <a:latin typeface="Arial"/>
              <a:ea typeface="Arial"/>
              <a:cs typeface="Arial"/>
              <a:sym typeface="Arial"/>
            </a:endParaRPr>
          </a:p>
        </p:txBody>
      </p:sp>
      <p:sp>
        <p:nvSpPr>
          <p:cNvPr id="267" name="Google Shape;267;p26"/>
          <p:cNvSpPr txBox="1"/>
          <p:nvPr/>
        </p:nvSpPr>
        <p:spPr>
          <a:xfrm>
            <a:off x="5634383" y="4335459"/>
            <a:ext cx="4549140" cy="656087"/>
          </a:xfrm>
          <a:prstGeom prst="rect">
            <a:avLst/>
          </a:prstGeom>
          <a:noFill/>
          <a:ln>
            <a:noFill/>
          </a:ln>
        </p:spPr>
        <p:txBody>
          <a:bodyPr anchorCtr="0" anchor="t" bIns="0" lIns="0" spcFirstLastPara="1" rIns="0" wrap="square" tIns="0">
            <a:spAutoFit/>
          </a:bodyPr>
          <a:lstStyle/>
          <a:p>
            <a:pPr indent="0" lvl="0" marL="82800" marR="5080" rtl="0" algn="l">
              <a:lnSpc>
                <a:spcPct val="121000"/>
              </a:lnSpc>
              <a:spcBef>
                <a:spcPts val="0"/>
              </a:spcBef>
              <a:spcAft>
                <a:spcPts val="0"/>
              </a:spcAft>
              <a:buNone/>
            </a:pPr>
            <a:r>
              <a:rPr b="0" i="0" lang="no-NO" sz="1200" cap="none" strike="noStrike">
                <a:solidFill>
                  <a:srgbClr val="000000"/>
                </a:solidFill>
                <a:latin typeface="Arimo"/>
                <a:ea typeface="Arimo"/>
                <a:cs typeface="Arimo"/>
                <a:sym typeface="Arimo"/>
              </a:rPr>
              <a:t>Selv om elevene snakket sammen, deltok de ikke i dialog fordi de ikke engasjerte seg med hverandre, lyttet til hverandre, og deres snakk var ikke en del av læringen deres.</a:t>
            </a:r>
            <a:endParaRPr/>
          </a:p>
        </p:txBody>
      </p:sp>
      <p:sp>
        <p:nvSpPr>
          <p:cNvPr id="268" name="Google Shape;268;p26"/>
          <p:cNvSpPr txBox="1"/>
          <p:nvPr/>
        </p:nvSpPr>
        <p:spPr>
          <a:xfrm>
            <a:off x="5707712" y="6376978"/>
            <a:ext cx="4391660" cy="655064"/>
          </a:xfrm>
          <a:prstGeom prst="rect">
            <a:avLst/>
          </a:prstGeom>
          <a:noFill/>
          <a:ln>
            <a:noFill/>
          </a:ln>
        </p:spPr>
        <p:txBody>
          <a:bodyPr anchorCtr="0" anchor="t" bIns="0" lIns="0" spcFirstLastPara="1" rIns="0" wrap="square" tIns="0">
            <a:spAutoFit/>
          </a:bodyPr>
          <a:lstStyle/>
          <a:p>
            <a:pPr indent="0" lvl="0" marL="12700" marR="5080" rtl="0" algn="l">
              <a:lnSpc>
                <a:spcPct val="102499"/>
              </a:lnSpc>
              <a:spcBef>
                <a:spcPts val="0"/>
              </a:spcBef>
              <a:spcAft>
                <a:spcPts val="0"/>
              </a:spcAft>
              <a:buNone/>
            </a:pPr>
            <a:r>
              <a:rPr b="1" i="0" lang="no-NO" sz="1400" cap="none" strike="noStrike">
                <a:solidFill>
                  <a:srgbClr val="000000"/>
                </a:solidFill>
                <a:latin typeface="Arial"/>
                <a:ea typeface="Arial"/>
                <a:cs typeface="Arial"/>
                <a:sym typeface="Arial"/>
              </a:rPr>
              <a:t>Tabellen på neste side gir eksempler på hva du kan høre eller lese når elevene deltar i pedagogisk dialog.</a:t>
            </a:r>
            <a:endParaRPr sz="1400">
              <a:solidFill>
                <a:schemeClr val="dk1"/>
              </a:solidFill>
              <a:latin typeface="Arial"/>
              <a:ea typeface="Arial"/>
              <a:cs typeface="Arial"/>
              <a:sym typeface="Arial"/>
            </a:endParaRPr>
          </a:p>
        </p:txBody>
      </p:sp>
      <p:sp>
        <p:nvSpPr>
          <p:cNvPr id="269" name="Google Shape;269;p26"/>
          <p:cNvSpPr/>
          <p:nvPr/>
        </p:nvSpPr>
        <p:spPr>
          <a:xfrm>
            <a:off x="688225" y="6448425"/>
            <a:ext cx="449575" cy="44957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26"/>
          <p:cNvSpPr txBox="1"/>
          <p:nvPr/>
        </p:nvSpPr>
        <p:spPr>
          <a:xfrm>
            <a:off x="5285281" y="7088109"/>
            <a:ext cx="121920" cy="15303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5</a:t>
            </a:r>
            <a:endParaRPr sz="1000">
              <a:solidFill>
                <a:schemeClr val="dk1"/>
              </a:solidFill>
              <a:latin typeface="Arial"/>
              <a:ea typeface="Arial"/>
              <a:cs typeface="Arial"/>
              <a:sym typeface="Arial"/>
            </a:endParaRPr>
          </a:p>
        </p:txBody>
      </p:sp>
      <p:sp>
        <p:nvSpPr>
          <p:cNvPr id="271" name="Google Shape;271;p26"/>
          <p:cNvSpPr txBox="1"/>
          <p:nvPr/>
        </p:nvSpPr>
        <p:spPr>
          <a:xfrm>
            <a:off x="5651498" y="5153025"/>
            <a:ext cx="4548505"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no-NO" sz="1200" cap="none" strike="noStrike">
                <a:solidFill>
                  <a:srgbClr val="000000"/>
                </a:solidFill>
                <a:latin typeface="Arimo"/>
                <a:ea typeface="Arimo"/>
                <a:cs typeface="Arimo"/>
                <a:sym typeface="Arimo"/>
              </a:rPr>
              <a:t>Videoklipp: </a:t>
            </a:r>
            <a:r>
              <a:rPr b="0" i="0" lang="no-NO" sz="1200" cap="none" strike="noStrike">
                <a:solidFill>
                  <a:srgbClr val="000000"/>
                </a:solidFill>
                <a:latin typeface="Arimo"/>
                <a:ea typeface="Arimo"/>
                <a:cs typeface="Arimo"/>
                <a:sym typeface="Arimo"/>
              </a:rPr>
              <a:t>Nedlastbare videoklipp av dialogisk undervisning i britiske (grunnskole, mellomtrinn, videregående) klasserom filmet under flere forskningsprosjekter er tilgjengelig på:</a:t>
            </a:r>
            <a:endParaRPr/>
          </a:p>
          <a:p>
            <a:pPr indent="0" lvl="0" marL="0" marR="0" rtl="0" algn="just">
              <a:spcBef>
                <a:spcPts val="0"/>
              </a:spcBef>
              <a:spcAft>
                <a:spcPts val="0"/>
              </a:spcAft>
              <a:buNone/>
            </a:pPr>
            <a:r>
              <a:rPr b="0" i="0" lang="no-NO" sz="1200" cap="none" strike="noStrike">
                <a:solidFill>
                  <a:srgbClr val="000000"/>
                </a:solidFill>
                <a:latin typeface="Arimo"/>
                <a:ea typeface="Arimo"/>
                <a:cs typeface="Arimo"/>
                <a:sym typeface="Arimo"/>
              </a:rPr>
              <a:t> </a:t>
            </a:r>
            <a:r>
              <a:rPr lang="no-NO" sz="1200" u="sng">
                <a:solidFill>
                  <a:schemeClr val="hlink"/>
                </a:solidFill>
                <a:latin typeface="Calibri"/>
                <a:ea typeface="Calibri"/>
                <a:cs typeface="Calibri"/>
                <a:sym typeface="Calibri"/>
                <a:hlinkClick r:id="rId5"/>
              </a:rPr>
              <a:t>https://vimeopro.com/camtree/cedir/</a:t>
            </a:r>
            <a:r>
              <a:rPr lang="no-NO" sz="1200" u="sng">
                <a:solidFill>
                  <a:schemeClr val="dk1"/>
                </a:solidFill>
                <a:latin typeface="Calibri"/>
                <a:ea typeface="Calibri"/>
                <a:cs typeface="Calibri"/>
                <a:sym typeface="Calibri"/>
              </a:rPr>
              <a:t>.</a:t>
            </a:r>
            <a:endParaRPr b="0" i="0" sz="1200" cap="none" strike="noStrike">
              <a:solidFill>
                <a:srgbClr val="000000"/>
              </a:solidFill>
              <a:latin typeface="Arimo"/>
              <a:ea typeface="Arimo"/>
              <a:cs typeface="Arimo"/>
              <a:sym typeface="Arimo"/>
            </a:endParaRPr>
          </a:p>
          <a:p>
            <a:pPr indent="0" lvl="0" marL="0" marR="0" rtl="0" algn="just">
              <a:spcBef>
                <a:spcPts val="0"/>
              </a:spcBef>
              <a:spcAft>
                <a:spcPts val="0"/>
              </a:spcAft>
              <a:buNone/>
            </a:pPr>
            <a:r>
              <a:rPr b="0" i="0" lang="no-NO" sz="1200" cap="none" strike="noStrike">
                <a:solidFill>
                  <a:srgbClr val="000000"/>
                </a:solidFill>
                <a:latin typeface="Arimo"/>
                <a:ea typeface="Arimo"/>
                <a:cs typeface="Arimo"/>
                <a:sym typeface="Arimo"/>
              </a:rPr>
              <a:t>Oppfordringer til diskusjon er inkludert.)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6" name="Shape 276"/>
        <p:cNvGrpSpPr/>
        <p:nvPr/>
      </p:nvGrpSpPr>
      <p:grpSpPr>
        <a:xfrm>
          <a:off x="0" y="0"/>
          <a:ext cx="0" cy="0"/>
          <a:chOff x="0" y="0"/>
          <a:chExt cx="0" cy="0"/>
        </a:xfrm>
      </p:grpSpPr>
      <p:sp>
        <p:nvSpPr>
          <p:cNvPr id="277" name="Google Shape;277;p27"/>
          <p:cNvSpPr txBox="1"/>
          <p:nvPr/>
        </p:nvSpPr>
        <p:spPr>
          <a:xfrm>
            <a:off x="3822700" y="733426"/>
            <a:ext cx="3276600" cy="24384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T-SEDA dialogkodingsskjema</a:t>
            </a:r>
            <a:endParaRPr sz="1600">
              <a:solidFill>
                <a:schemeClr val="dk1"/>
              </a:solidFill>
              <a:latin typeface="Arial"/>
              <a:ea typeface="Arial"/>
              <a:cs typeface="Arial"/>
              <a:sym typeface="Arial"/>
            </a:endParaRPr>
          </a:p>
        </p:txBody>
      </p:sp>
      <p:sp>
        <p:nvSpPr>
          <p:cNvPr id="278" name="Google Shape;278;p27"/>
          <p:cNvSpPr txBox="1"/>
          <p:nvPr/>
        </p:nvSpPr>
        <p:spPr>
          <a:xfrm>
            <a:off x="5285281" y="7088109"/>
            <a:ext cx="121920" cy="15303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6</a:t>
            </a:r>
            <a:endParaRPr sz="1000">
              <a:solidFill>
                <a:schemeClr val="dk1"/>
              </a:solidFill>
              <a:latin typeface="Arial"/>
              <a:ea typeface="Arial"/>
              <a:cs typeface="Arial"/>
              <a:sym typeface="Arial"/>
            </a:endParaRPr>
          </a:p>
        </p:txBody>
      </p:sp>
      <p:graphicFrame>
        <p:nvGraphicFramePr>
          <p:cNvPr id="279" name="Google Shape;279;p27"/>
          <p:cNvGraphicFramePr/>
          <p:nvPr/>
        </p:nvGraphicFramePr>
        <p:xfrm>
          <a:off x="867971" y="1372950"/>
          <a:ext cx="3000000" cy="3000000"/>
        </p:xfrm>
        <a:graphic>
          <a:graphicData uri="http://schemas.openxmlformats.org/drawingml/2006/table">
            <a:tbl>
              <a:tblPr>
                <a:noFill/>
                <a:tableStyleId>{3A2E2CEE-8B88-4E44-8985-BA72647E291A}</a:tableStyleId>
              </a:tblPr>
              <a:tblGrid>
                <a:gridCol w="2184275"/>
                <a:gridCol w="3302975"/>
                <a:gridCol w="3487275"/>
              </a:tblGrid>
              <a:tr h="307900">
                <a:tc>
                  <a:txBody>
                    <a:bodyPr/>
                    <a:lstStyle/>
                    <a:p>
                      <a:pPr indent="0" lvl="0" marL="0" marR="0" rtl="0" algn="ctr">
                        <a:spcBef>
                          <a:spcPts val="0"/>
                        </a:spcBef>
                        <a:spcAft>
                          <a:spcPts val="0"/>
                        </a:spcAft>
                        <a:buNone/>
                      </a:pPr>
                      <a:r>
                        <a:rPr b="1" i="0" lang="no-NO" sz="1100" cap="none" strike="noStrike">
                          <a:solidFill>
                            <a:srgbClr val="000000"/>
                          </a:solidFill>
                          <a:latin typeface="Arial"/>
                          <a:ea typeface="Arial"/>
                          <a:cs typeface="Arial"/>
                          <a:sym typeface="Arial"/>
                        </a:rPr>
                        <a:t>Dialogkategorier</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ctr">
                        <a:spcBef>
                          <a:spcPts val="0"/>
                        </a:spcBef>
                        <a:spcAft>
                          <a:spcPts val="0"/>
                        </a:spcAft>
                        <a:buNone/>
                      </a:pPr>
                      <a:r>
                        <a:rPr b="1" i="0" lang="no-NO" sz="1100" cap="none" strike="noStrike">
                          <a:solidFill>
                            <a:srgbClr val="000000"/>
                          </a:solidFill>
                          <a:latin typeface="Arial"/>
                          <a:ea typeface="Arial"/>
                          <a:cs typeface="Arial"/>
                          <a:sym typeface="Arial"/>
                        </a:rPr>
                        <a:t>Bidrag og strategier</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ctr">
                        <a:spcBef>
                          <a:spcPts val="0"/>
                        </a:spcBef>
                        <a:spcAft>
                          <a:spcPts val="0"/>
                        </a:spcAft>
                        <a:buNone/>
                      </a:pPr>
                      <a:r>
                        <a:rPr b="1" i="0" lang="no-NO" sz="1100" cap="none" strike="noStrike">
                          <a:solidFill>
                            <a:srgbClr val="000000"/>
                          </a:solidFill>
                          <a:latin typeface="Arial"/>
                          <a:ea typeface="Arial"/>
                          <a:cs typeface="Arial"/>
                          <a:sym typeface="Arial"/>
                        </a:rPr>
                        <a:t>Hva hører vi? (Stikkord)</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r h="450600">
                <a:tc>
                  <a:txBody>
                    <a:bodyPr/>
                    <a:lstStyle/>
                    <a:p>
                      <a:pPr indent="0" lvl="0" marL="0" marR="0" rtl="0" algn="l">
                        <a:spcBef>
                          <a:spcPts val="0"/>
                        </a:spcBef>
                        <a:spcAft>
                          <a:spcPts val="0"/>
                        </a:spcAft>
                        <a:buNone/>
                      </a:pPr>
                      <a:r>
                        <a:rPr b="1" i="0" lang="no-NO" sz="1100" cap="none" strike="noStrike">
                          <a:solidFill>
                            <a:srgbClr val="000000"/>
                          </a:solidFill>
                          <a:latin typeface="Arial"/>
                          <a:ea typeface="Arial"/>
                          <a:cs typeface="Arial"/>
                          <a:sym typeface="Arial"/>
                        </a:rPr>
                        <a:t>IB – Inviter til å bygge videre på ideer</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no-NO" sz="1000" cap="none" strike="noStrike">
                          <a:solidFill>
                            <a:srgbClr val="000000"/>
                          </a:solidFill>
                          <a:latin typeface="Arial"/>
                          <a:ea typeface="Arial"/>
                          <a:cs typeface="Arial"/>
                          <a:sym typeface="Arial"/>
                        </a:rPr>
                        <a:t>invitere andre til å utdype, bygge videre på, tydeliggjøre, kommentere eller forbedre egne eller andres ideer/bidrag</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no-NO" sz="1000" cap="none" strike="noStrike">
                          <a:solidFill>
                            <a:srgbClr val="000000"/>
                          </a:solidFill>
                          <a:latin typeface="Arial"/>
                          <a:ea typeface="Arial"/>
                          <a:cs typeface="Arial"/>
                          <a:sym typeface="Arial"/>
                        </a:rPr>
                        <a:t>«Kan du legge til», «Hva?» «Fortell meg», «Kan du omformulere dette?» «Tror du?» «Er du enig?»</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0" algn="l">
                        <a:spcBef>
                          <a:spcPts val="0"/>
                        </a:spcBef>
                        <a:spcAft>
                          <a:spcPts val="0"/>
                        </a:spcAft>
                        <a:buNone/>
                      </a:pPr>
                      <a:r>
                        <a:rPr b="1" i="0" lang="no-NO" sz="1100" cap="none" strike="noStrike">
                          <a:solidFill>
                            <a:srgbClr val="000000"/>
                          </a:solidFill>
                          <a:latin typeface="Arial"/>
                          <a:ea typeface="Arial"/>
                          <a:cs typeface="Arial"/>
                          <a:sym typeface="Arial"/>
                        </a:rPr>
                        <a:t>B – Bygg videre på ideer</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1" lang="no-NO" sz="1000" cap="none" strike="noStrike">
                          <a:solidFill>
                            <a:srgbClr val="000000"/>
                          </a:solidFill>
                          <a:latin typeface="Arial"/>
                          <a:ea typeface="Arial"/>
                          <a:cs typeface="Arial"/>
                          <a:sym typeface="Arial"/>
                        </a:rPr>
                        <a:t>Bygge videre på, utdype, klargjøre eller kommentere egne eller andres ideer som er uttrykt i tidligere turer eller andre bidrag</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no-NO" sz="1000" cap="none" strike="noStrike">
                          <a:solidFill>
                            <a:srgbClr val="000000"/>
                          </a:solidFill>
                          <a:latin typeface="Arial"/>
                          <a:ea typeface="Arial"/>
                          <a:cs typeface="Arial"/>
                          <a:sym typeface="Arial"/>
                        </a:rPr>
                        <a:t>«det er også», «det får meg til å tenke», «jeg mener», «hun mente», «som en oppfølging ...», «bygger videre på ...», </a:t>
                      </a:r>
                      <a:endParaRPr b="0" i="0" sz="10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421200">
                <a:tc>
                  <a:txBody>
                    <a:bodyPr/>
                    <a:lstStyle/>
                    <a:p>
                      <a:pPr indent="0" lvl="0" marL="0" marR="0" rtl="0" algn="l">
                        <a:spcBef>
                          <a:spcPts val="0"/>
                        </a:spcBef>
                        <a:spcAft>
                          <a:spcPts val="0"/>
                        </a:spcAft>
                        <a:buNone/>
                      </a:pPr>
                      <a:r>
                        <a:rPr b="1" i="0" lang="no-NO" sz="1100" cap="none" strike="noStrike">
                          <a:solidFill>
                            <a:srgbClr val="000000"/>
                          </a:solidFill>
                          <a:latin typeface="Arial"/>
                          <a:ea typeface="Arial"/>
                          <a:cs typeface="Arial"/>
                          <a:sym typeface="Arial"/>
                        </a:rPr>
                        <a:t>CH – Utfordring</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no-NO" sz="1000" cap="none" strike="noStrike">
                          <a:solidFill>
                            <a:srgbClr val="000000"/>
                          </a:solidFill>
                          <a:latin typeface="Arial"/>
                          <a:ea typeface="Arial"/>
                          <a:cs typeface="Arial"/>
                          <a:sym typeface="Arial"/>
                        </a:rPr>
                        <a:t>Stille spørsmål, tvile, være uenig i eller utfordre en idé</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no-NO" sz="1000" cap="none" strike="noStrike">
                          <a:solidFill>
                            <a:srgbClr val="000000"/>
                          </a:solidFill>
                          <a:latin typeface="Arial"/>
                          <a:ea typeface="Arial"/>
                          <a:cs typeface="Arial"/>
                          <a:sym typeface="Arial"/>
                        </a:rPr>
                        <a:t>«jeg er uenig», «men», «er du sikker på ...?», «... en annen idé»</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450600">
                <a:tc>
                  <a:txBody>
                    <a:bodyPr/>
                    <a:lstStyle/>
                    <a:p>
                      <a:pPr indent="0" lvl="0" marL="0" marR="0" rtl="0" algn="l">
                        <a:spcBef>
                          <a:spcPts val="0"/>
                        </a:spcBef>
                        <a:spcAft>
                          <a:spcPts val="0"/>
                        </a:spcAft>
                        <a:buNone/>
                      </a:pPr>
                      <a:r>
                        <a:rPr b="1" i="0" lang="no-NO" sz="1100" cap="none" strike="noStrike">
                          <a:solidFill>
                            <a:srgbClr val="000000"/>
                          </a:solidFill>
                          <a:latin typeface="Arial"/>
                          <a:ea typeface="Arial"/>
                          <a:cs typeface="Arial"/>
                          <a:sym typeface="Arial"/>
                        </a:rPr>
                        <a:t>IR – Inviter resonnement</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1" lang="no-NO" sz="1000" cap="none" strike="noStrike">
                          <a:solidFill>
                            <a:srgbClr val="000000"/>
                          </a:solidFill>
                          <a:latin typeface="Arial"/>
                          <a:ea typeface="Arial"/>
                          <a:cs typeface="Arial"/>
                          <a:sym typeface="Arial"/>
                        </a:rPr>
                        <a:t>Oppfordre andre til å forklare, begrunne og/eller bruke mulighetstenkning knyttet til egne eller andres ideer</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no-NO" sz="1000" cap="none" strike="noStrike">
                          <a:solidFill>
                            <a:srgbClr val="000000"/>
                          </a:solidFill>
                          <a:latin typeface="Arial"/>
                          <a:ea typeface="Arial"/>
                          <a:cs typeface="Arial"/>
                          <a:sym typeface="Arial"/>
                        </a:rPr>
                        <a:t>«Hvorfor?», «Hvordan?», «Tror du?», «... forklar nærmere»</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450600">
                <a:tc>
                  <a:txBody>
                    <a:bodyPr/>
                    <a:lstStyle/>
                    <a:p>
                      <a:pPr indent="0" lvl="0" marL="0" marR="0" rtl="0" algn="l">
                        <a:spcBef>
                          <a:spcPts val="0"/>
                        </a:spcBef>
                        <a:spcAft>
                          <a:spcPts val="0"/>
                        </a:spcAft>
                        <a:buNone/>
                      </a:pPr>
                      <a:r>
                        <a:rPr b="1" i="0" lang="no-NO" sz="1100" cap="none" strike="noStrike">
                          <a:solidFill>
                            <a:srgbClr val="000000"/>
                          </a:solidFill>
                          <a:latin typeface="Arial"/>
                          <a:ea typeface="Arial"/>
                          <a:cs typeface="Arial"/>
                          <a:sym typeface="Arial"/>
                        </a:rPr>
                        <a:t>R – Gjør resonnementet eksplisitt</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no-NO" sz="1000" cap="none" strike="noStrike">
                          <a:solidFill>
                            <a:srgbClr val="000000"/>
                          </a:solidFill>
                          <a:latin typeface="Arial"/>
                          <a:ea typeface="Arial"/>
                          <a:cs typeface="Arial"/>
                          <a:sym typeface="Arial"/>
                        </a:rPr>
                        <a:t>Forklare, begrunne og/eller bruke mulighetstenkning knyttet til egne eller andres ideer</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no-NO" sz="1000" cap="none" strike="noStrike">
                          <a:solidFill>
                            <a:srgbClr val="000000"/>
                          </a:solidFill>
                          <a:latin typeface="Arial"/>
                          <a:ea typeface="Arial"/>
                          <a:cs typeface="Arial"/>
                          <a:sym typeface="Arial"/>
                        </a:rPr>
                        <a:t>«Jeg tror», «fordi», «så», «derfor», «for å», «hvis ...da», «det er som ...», «tenk hvis ...», «kunne»,</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0" algn="l">
                        <a:spcBef>
                          <a:spcPts val="0"/>
                        </a:spcBef>
                        <a:spcAft>
                          <a:spcPts val="0"/>
                        </a:spcAft>
                        <a:buNone/>
                      </a:pPr>
                      <a:r>
                        <a:rPr b="1" i="0" lang="no-NO" sz="1100" cap="none" strike="noStrike">
                          <a:solidFill>
                            <a:srgbClr val="000000"/>
                          </a:solidFill>
                          <a:latin typeface="Arial"/>
                          <a:ea typeface="Arial"/>
                          <a:cs typeface="Arial"/>
                          <a:sym typeface="Arial"/>
                        </a:rPr>
                        <a:t>CA – Koordinering av ideer og avtale</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1" lang="no-NO" sz="1000" cap="none" strike="noStrike">
                          <a:solidFill>
                            <a:srgbClr val="000000"/>
                          </a:solidFill>
                          <a:latin typeface="Arial"/>
                          <a:ea typeface="Arial"/>
                          <a:cs typeface="Arial"/>
                          <a:sym typeface="Arial"/>
                        </a:rPr>
                        <a:t>Kontrast og syntetisere ideer, evaluere, uttrykke enighet og konsensus; Inviter til koordinasjon/syntese</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no-NO" sz="1000" cap="none" strike="noStrike">
                          <a:solidFill>
                            <a:srgbClr val="000000"/>
                          </a:solidFill>
                          <a:latin typeface="Arial"/>
                          <a:ea typeface="Arial"/>
                          <a:cs typeface="Arial"/>
                          <a:sym typeface="Arial"/>
                        </a:rPr>
                        <a:t>«enig», «for å oppsummere ...», «så, vi alle mener at ...», «oppsummere», «like og ulike»</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577725">
                <a:tc>
                  <a:txBody>
                    <a:bodyPr/>
                    <a:lstStyle/>
                    <a:p>
                      <a:pPr indent="0" lvl="0" marL="0" marR="0" rtl="0" algn="l">
                        <a:spcBef>
                          <a:spcPts val="0"/>
                        </a:spcBef>
                        <a:spcAft>
                          <a:spcPts val="0"/>
                        </a:spcAft>
                        <a:buNone/>
                      </a:pPr>
                      <a:r>
                        <a:rPr b="1" i="0" lang="no-NO" sz="1100" cap="none" strike="noStrike">
                          <a:solidFill>
                            <a:srgbClr val="000000"/>
                          </a:solidFill>
                          <a:latin typeface="Arial"/>
                          <a:ea typeface="Arial"/>
                          <a:cs typeface="Arial"/>
                          <a:sym typeface="Arial"/>
                        </a:rPr>
                        <a:t>C  – Kontakt</a:t>
                      </a:r>
                      <a:endParaRPr b="0" i="0" sz="1500" u="none" strike="noStrike">
                        <a:latin typeface="Arial"/>
                        <a:ea typeface="Arial"/>
                        <a:cs typeface="Arial"/>
                        <a:sym typeface="Arial"/>
                      </a:endParaRPr>
                    </a:p>
                    <a:p>
                      <a:pPr indent="0" lvl="0" marL="0" marR="0" rtl="0" algn="l">
                        <a:spcBef>
                          <a:spcPts val="0"/>
                        </a:spcBef>
                        <a:spcAft>
                          <a:spcPts val="0"/>
                        </a:spcAft>
                        <a:buNone/>
                      </a:pPr>
                      <a:r>
                        <a:rPr b="1" i="0" lang="no-NO" sz="1100" u="none" strike="noStrike">
                          <a:latin typeface="Arial"/>
                          <a:ea typeface="Arial"/>
                          <a:cs typeface="Arial"/>
                          <a:sym typeface="Arial"/>
                        </a:rPr>
                        <a:t> </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no-NO" sz="1000" cap="none" strike="noStrike">
                          <a:solidFill>
                            <a:srgbClr val="000000"/>
                          </a:solidFill>
                          <a:latin typeface="Arial"/>
                          <a:ea typeface="Arial"/>
                          <a:cs typeface="Arial"/>
                          <a:sym typeface="Arial"/>
                        </a:rPr>
                        <a:t>Gjør læringsbanen eksplisitt ved å knytte den til bidrag/kunnskap/ressurser/opplevelser utover den umiddelbare dialogen</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no-NO" sz="1000" cap="none" strike="noStrike">
                          <a:solidFill>
                            <a:srgbClr val="000000"/>
                          </a:solidFill>
                          <a:latin typeface="Arial"/>
                          <a:ea typeface="Arial"/>
                          <a:cs typeface="Arial"/>
                          <a:sym typeface="Arial"/>
                        </a:rPr>
                        <a:t>«forrige time», «tidligere», «minner meg om», «neste time», «relatert til», «hjemme hos deg»</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0" algn="l">
                        <a:spcBef>
                          <a:spcPts val="0"/>
                        </a:spcBef>
                        <a:spcAft>
                          <a:spcPts val="0"/>
                        </a:spcAft>
                        <a:buNone/>
                      </a:pPr>
                      <a:r>
                        <a:rPr b="1" i="0" lang="no-NO" sz="1100" cap="none" strike="noStrike">
                          <a:solidFill>
                            <a:srgbClr val="000000"/>
                          </a:solidFill>
                          <a:latin typeface="Arial"/>
                          <a:ea typeface="Arial"/>
                          <a:cs typeface="Arial"/>
                          <a:sym typeface="Arial"/>
                        </a:rPr>
                        <a:t>RD – Reflektere over dialog eller aktivitet</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1" lang="no-NO" sz="1000" cap="none" strike="noStrike">
                          <a:solidFill>
                            <a:srgbClr val="000000"/>
                          </a:solidFill>
                          <a:latin typeface="Arial"/>
                          <a:ea typeface="Arial"/>
                          <a:cs typeface="Arial"/>
                          <a:sym typeface="Arial"/>
                        </a:rPr>
                        <a:t>Evaluere eller reflektere «metakognitivt» på dialogprosesser eller læringsaktivitet; Oppfordre andre til å gjøre det</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no-NO" sz="1000" cap="none" strike="noStrike">
                          <a:solidFill>
                            <a:srgbClr val="000000"/>
                          </a:solidFill>
                          <a:latin typeface="Arial"/>
                          <a:ea typeface="Arial"/>
                          <a:cs typeface="Arial"/>
                          <a:sym typeface="Arial"/>
                        </a:rPr>
                        <a:t>«dialog», «snakke», «dele», «jobbe sammen i gruppen/paret», «oppgave», «aktivitet», «hva du har lært», «jeg ombestemte meg»</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606275">
                <a:tc>
                  <a:txBody>
                    <a:bodyPr/>
                    <a:lstStyle/>
                    <a:p>
                      <a:pPr indent="0" lvl="0" marL="0" marR="0" rtl="0" algn="l">
                        <a:spcBef>
                          <a:spcPts val="0"/>
                        </a:spcBef>
                        <a:spcAft>
                          <a:spcPts val="0"/>
                        </a:spcAft>
                        <a:buNone/>
                      </a:pPr>
                      <a:r>
                        <a:rPr b="1" i="0" lang="no-NO" sz="1100" cap="none" strike="noStrike">
                          <a:solidFill>
                            <a:srgbClr val="000000"/>
                          </a:solidFill>
                          <a:latin typeface="Arial"/>
                          <a:ea typeface="Arial"/>
                          <a:cs typeface="Arial"/>
                          <a:sym typeface="Arial"/>
                        </a:rPr>
                        <a:t>G – Veilede retningen på dialog eller aktivitet</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no-NO" sz="1000" cap="none" strike="noStrike">
                          <a:solidFill>
                            <a:srgbClr val="000000"/>
                          </a:solidFill>
                          <a:latin typeface="Arial"/>
                          <a:ea typeface="Arial"/>
                          <a:cs typeface="Arial"/>
                          <a:sym typeface="Arial"/>
                        </a:rPr>
                        <a:t>Ta ansvar for å forme aktivitet eller fokusere dialogen i ønsket retning eller bruke andre stillasstrategier for å støtte dialog eller læring</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no-NO" sz="1000" cap="none" strike="noStrike">
                          <a:solidFill>
                            <a:srgbClr val="000000"/>
                          </a:solidFill>
                          <a:latin typeface="Arial"/>
                          <a:ea typeface="Arial"/>
                          <a:cs typeface="Arial"/>
                          <a:sym typeface="Arial"/>
                        </a:rPr>
                        <a:t>«Hva med», «fokus», «konsentrer deg om», «la oss prøve», «ingen hast», «har du tenkt på ...?»</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450600">
                <a:tc>
                  <a:txBody>
                    <a:bodyPr/>
                    <a:lstStyle/>
                    <a:p>
                      <a:pPr indent="0" lvl="0" marL="0" marR="0" rtl="0" algn="l">
                        <a:spcBef>
                          <a:spcPts val="0"/>
                        </a:spcBef>
                        <a:spcAft>
                          <a:spcPts val="0"/>
                        </a:spcAft>
                        <a:buNone/>
                      </a:pPr>
                      <a:r>
                        <a:rPr b="1" i="0" lang="no-NO" sz="1100" cap="none" strike="noStrike">
                          <a:solidFill>
                            <a:srgbClr val="000000"/>
                          </a:solidFill>
                          <a:latin typeface="Arial"/>
                          <a:ea typeface="Arial"/>
                          <a:cs typeface="Arial"/>
                          <a:sym typeface="Arial"/>
                        </a:rPr>
                        <a:t>E – Uttrykk eller inviter ideer</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l">
                        <a:spcBef>
                          <a:spcPts val="0"/>
                        </a:spcBef>
                        <a:spcAft>
                          <a:spcPts val="0"/>
                        </a:spcAft>
                        <a:buNone/>
                      </a:pPr>
                      <a:r>
                        <a:rPr b="0" i="1" lang="no-NO" sz="1000" cap="none" strike="noStrike">
                          <a:solidFill>
                            <a:srgbClr val="000000"/>
                          </a:solidFill>
                          <a:latin typeface="Arial"/>
                          <a:ea typeface="Arial"/>
                          <a:cs typeface="Arial"/>
                          <a:sym typeface="Arial"/>
                        </a:rPr>
                        <a:t>Tilby eller invitere relevante bidrag for å starte eller videreføre en dialog (de som ikke dekkes av andre kategorier)</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27432" marR="0" rtl="0" algn="l">
                        <a:spcBef>
                          <a:spcPts val="0"/>
                        </a:spcBef>
                        <a:spcAft>
                          <a:spcPts val="0"/>
                        </a:spcAft>
                        <a:buNone/>
                      </a:pPr>
                      <a:r>
                        <a:rPr b="0" i="0" lang="no-NO" sz="1000" cap="none" strike="noStrike">
                          <a:solidFill>
                            <a:srgbClr val="000000"/>
                          </a:solidFill>
                          <a:latin typeface="Arial"/>
                          <a:ea typeface="Arial"/>
                          <a:cs typeface="Arial"/>
                          <a:sym typeface="Arial"/>
                        </a:rPr>
                        <a:t> «Hva tenker du om...?», «Fortell meg», «dine tanker», «min mening er ...», «dine ideer»</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8"/>
          <p:cNvSpPr/>
          <p:nvPr/>
        </p:nvSpPr>
        <p:spPr>
          <a:xfrm>
            <a:off x="643255" y="885825"/>
            <a:ext cx="4826000" cy="5971886"/>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28"/>
          <p:cNvSpPr txBox="1"/>
          <p:nvPr/>
        </p:nvSpPr>
        <p:spPr>
          <a:xfrm>
            <a:off x="712470" y="1038225"/>
            <a:ext cx="4634230" cy="4112982"/>
          </a:xfrm>
          <a:prstGeom prst="rect">
            <a:avLst/>
          </a:prstGeom>
          <a:noFill/>
          <a:ln>
            <a:noFill/>
          </a:ln>
        </p:spPr>
        <p:txBody>
          <a:bodyPr anchorCtr="0" anchor="t" bIns="0" lIns="0" spcFirstLastPara="1" rIns="0" wrap="square" tIns="0">
            <a:spAutoFit/>
          </a:bodyPr>
          <a:lstStyle/>
          <a:p>
            <a:pPr indent="0" lvl="0" marL="12700" marR="6350" rtl="0" algn="just">
              <a:lnSpc>
                <a:spcPct val="120800"/>
              </a:lnSpc>
              <a:spcBef>
                <a:spcPts val="0"/>
              </a:spcBef>
              <a:spcAft>
                <a:spcPts val="0"/>
              </a:spcAft>
              <a:buNone/>
            </a:pPr>
            <a:r>
              <a:rPr b="0" i="0" lang="no-NO" sz="1200" cap="none" strike="noStrike">
                <a:solidFill>
                  <a:srgbClr val="000000"/>
                </a:solidFill>
                <a:latin typeface="Arimo"/>
                <a:ea typeface="Arimo"/>
                <a:cs typeface="Arimo"/>
                <a:sym typeface="Arimo"/>
              </a:rPr>
              <a:t>Å få en klasse til å engasjere seg i produktiv pedagogisk dialog kan ta tid. Studentene er kanskje ikke vant til å dele ideene sine offentlig eller ha jevnaldrende uenige med dem.</a:t>
            </a:r>
            <a:endParaRPr/>
          </a:p>
          <a:p>
            <a:pPr indent="0" lvl="0" marL="12700" marR="5715" rtl="0" algn="just">
              <a:lnSpc>
                <a:spcPct val="120800"/>
              </a:lnSpc>
              <a:spcBef>
                <a:spcPts val="610"/>
              </a:spcBef>
              <a:spcAft>
                <a:spcPts val="0"/>
              </a:spcAft>
              <a:buNone/>
            </a:pPr>
            <a:r>
              <a:rPr b="0" i="0" lang="no-NO" sz="1200" cap="none" strike="noStrike">
                <a:solidFill>
                  <a:srgbClr val="000000"/>
                </a:solidFill>
                <a:latin typeface="Arimo"/>
                <a:ea typeface="Arimo"/>
                <a:cs typeface="Arimo"/>
                <a:sym typeface="Arimo"/>
              </a:rPr>
              <a:t>I de fleste innstillinger vil noen studenter være veldig opptatt av å dele ideene sine, og andre vil ikke like å snakke i det hele tatt. Noen elever foretrekker kanskje å snakke fremfor å skrive, mens andre synes det er vanskeligere å forklare seg for andre.</a:t>
            </a:r>
            <a:endParaRPr/>
          </a:p>
          <a:p>
            <a:pPr indent="0" lvl="0" marL="11506" marR="4597" rtl="0" algn="l">
              <a:lnSpc>
                <a:spcPct val="121000"/>
              </a:lnSpc>
              <a:spcBef>
                <a:spcPts val="530"/>
              </a:spcBef>
              <a:spcAft>
                <a:spcPts val="0"/>
              </a:spcAft>
              <a:buNone/>
            </a:pPr>
            <a:r>
              <a:rPr b="0" i="0" lang="no-NO" sz="1200" cap="none" strike="noStrike">
                <a:solidFill>
                  <a:srgbClr val="000000"/>
                </a:solidFill>
                <a:latin typeface="Arimo"/>
                <a:ea typeface="Arimo"/>
                <a:cs typeface="Arimo"/>
                <a:sym typeface="Arimo"/>
              </a:rPr>
              <a:t>«Grunnregler» eller «samtaleregler» er en god måte å skape en </a:t>
            </a:r>
            <a:r>
              <a:rPr b="0" i="0" lang="no-NO" sz="1200" cap="none" strike="noStrike">
                <a:solidFill>
                  <a:srgbClr val="000000"/>
                </a:solidFill>
                <a:latin typeface="Arial"/>
                <a:ea typeface="Arial"/>
                <a:cs typeface="Arial"/>
                <a:sym typeface="Arial"/>
              </a:rPr>
              <a:t>klasseromskultur der alle elever føler seg komfortable med å dele og utfordre ideer. Disse reglene forteller alle elevene hva som forventes av dem og andre under diskusjoner. De bør lages sammen med elevene; for eksempel kan du be elevene om å dele sine ideer om hva de mener grunnreglene bør være. Deretter er det viktig å minne elevene på for eksempel å gjenta dem i starten av leksjonene og oppmuntre til refleksjon og overvåking over tid. (Se skala 2F for vurdering av elevmedvirkningsnivåer og måling av elevenes innsats for å lage grunnregler). Grunnregler kan også brukes med voksne og i online dialog.</a:t>
            </a:r>
            <a:endParaRPr b="0" sz="1200">
              <a:solidFill>
                <a:schemeClr val="dk1"/>
              </a:solidFill>
              <a:latin typeface="Arial"/>
              <a:ea typeface="Arial"/>
              <a:cs typeface="Arial"/>
              <a:sym typeface="Arial"/>
            </a:endParaRPr>
          </a:p>
        </p:txBody>
      </p:sp>
      <p:sp>
        <p:nvSpPr>
          <p:cNvPr id="287" name="Google Shape;287;p28"/>
          <p:cNvSpPr txBox="1"/>
          <p:nvPr/>
        </p:nvSpPr>
        <p:spPr>
          <a:xfrm>
            <a:off x="1993900" y="428625"/>
            <a:ext cx="6477000" cy="24384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Fremme en positiv klasseromskultur for pedagogisk dialog</a:t>
            </a:r>
            <a:endParaRPr sz="1600">
              <a:solidFill>
                <a:schemeClr val="dk1"/>
              </a:solidFill>
              <a:latin typeface="Arial"/>
              <a:ea typeface="Arial"/>
              <a:cs typeface="Arial"/>
              <a:sym typeface="Arial"/>
            </a:endParaRPr>
          </a:p>
        </p:txBody>
      </p:sp>
      <p:sp>
        <p:nvSpPr>
          <p:cNvPr id="288" name="Google Shape;288;p28"/>
          <p:cNvSpPr/>
          <p:nvPr/>
        </p:nvSpPr>
        <p:spPr>
          <a:xfrm>
            <a:off x="727843" y="5381625"/>
            <a:ext cx="439415" cy="4394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28"/>
          <p:cNvSpPr/>
          <p:nvPr/>
        </p:nvSpPr>
        <p:spPr>
          <a:xfrm>
            <a:off x="6032500" y="1259357"/>
            <a:ext cx="1184032" cy="8456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28"/>
          <p:cNvSpPr txBox="1"/>
          <p:nvPr/>
        </p:nvSpPr>
        <p:spPr>
          <a:xfrm>
            <a:off x="797560" y="5298988"/>
            <a:ext cx="4701540" cy="1744675"/>
          </a:xfrm>
          <a:prstGeom prst="rect">
            <a:avLst/>
          </a:prstGeom>
          <a:noFill/>
          <a:ln>
            <a:noFill/>
          </a:ln>
        </p:spPr>
        <p:txBody>
          <a:bodyPr anchorCtr="0" anchor="t" bIns="0" lIns="0" spcFirstLastPara="1" rIns="0" wrap="square" tIns="0">
            <a:spAutoFit/>
          </a:bodyPr>
          <a:lstStyle/>
          <a:p>
            <a:pPr indent="0" lvl="0" marL="469900" marR="135255" rtl="0" algn="just">
              <a:lnSpc>
                <a:spcPct val="120800"/>
              </a:lnSpc>
              <a:spcBef>
                <a:spcPts val="0"/>
              </a:spcBef>
              <a:spcAft>
                <a:spcPts val="0"/>
              </a:spcAft>
              <a:buNone/>
            </a:pPr>
            <a:r>
              <a:rPr b="1" i="0" lang="no-NO" sz="1200" u="sng" cap="none" strike="noStrike">
                <a:solidFill>
                  <a:schemeClr val="hlink"/>
                </a:solidFill>
                <a:latin typeface="Arial"/>
                <a:ea typeface="Arial"/>
                <a:cs typeface="Arial"/>
                <a:sym typeface="Arial"/>
                <a:hlinkClick r:id="rId5"/>
              </a:rPr>
              <a:t>Video 3: Praktiske tips: grunnregler </a:t>
            </a:r>
            <a:r>
              <a:rPr b="0" i="0" lang="no-NO" sz="1200" cap="none" strike="noStrike">
                <a:solidFill>
                  <a:srgbClr val="000000"/>
                </a:solidFill>
                <a:latin typeface="Arimo"/>
                <a:ea typeface="Arimo"/>
                <a:cs typeface="Arimo"/>
                <a:sym typeface="Arimo"/>
              </a:rPr>
              <a:t>kan gi deg mer informasjon om hvordan du setter dem opp i klasserommet ditt</a:t>
            </a:r>
            <a:endParaRPr/>
          </a:p>
          <a:p>
            <a:pPr indent="0" lvl="0" marL="12700" marR="209550" rtl="0" algn="l">
              <a:lnSpc>
                <a:spcPct val="120800"/>
              </a:lnSpc>
              <a:spcBef>
                <a:spcPts val="585"/>
              </a:spcBef>
              <a:spcAft>
                <a:spcPts val="0"/>
              </a:spcAft>
              <a:buNone/>
            </a:pPr>
            <a:r>
              <a:rPr b="0" i="0" lang="no-NO" sz="1200" cap="none" strike="noStrike">
                <a:solidFill>
                  <a:srgbClr val="000000"/>
                </a:solidFill>
                <a:latin typeface="Arimo"/>
                <a:ea typeface="Arimo"/>
                <a:cs typeface="Arimo"/>
                <a:sym typeface="Arimo"/>
              </a:rPr>
              <a:t>Dette nettstedet vil også hjelpe deg å tenke på dialog i ditt miljø; Ta en titt etter sidene som er relevante for deg:</a:t>
            </a:r>
            <a:endParaRPr/>
          </a:p>
          <a:p>
            <a:pPr indent="0" lvl="0" marL="12700" marR="0" rtl="0" algn="l">
              <a:lnSpc>
                <a:spcPct val="100000"/>
              </a:lnSpc>
              <a:spcBef>
                <a:spcPts val="905"/>
              </a:spcBef>
              <a:spcAft>
                <a:spcPts val="0"/>
              </a:spcAft>
              <a:buNone/>
            </a:pPr>
            <a:r>
              <a:rPr b="0" i="0" lang="no-NO" sz="1200" u="sng" cap="none" strike="noStrike">
                <a:solidFill>
                  <a:schemeClr val="hlink"/>
                </a:solidFill>
                <a:latin typeface="Arimo"/>
                <a:ea typeface="Arimo"/>
                <a:cs typeface="Arimo"/>
                <a:sym typeface="Arimo"/>
                <a:hlinkClick r:id="rId6"/>
              </a:rPr>
              <a:t>https://thinkingtogether.educ.cam.ac.uk/resources/</a:t>
            </a:r>
            <a:endParaRPr sz="1200">
              <a:solidFill>
                <a:schemeClr val="dk1"/>
              </a:solidFill>
              <a:latin typeface="Arimo"/>
              <a:ea typeface="Arimo"/>
              <a:cs typeface="Arimo"/>
              <a:sym typeface="Arimo"/>
            </a:endParaRPr>
          </a:p>
          <a:p>
            <a:pPr indent="0" lvl="0" marL="0" marR="5080" rtl="0" algn="r">
              <a:lnSpc>
                <a:spcPct val="100000"/>
              </a:lnSpc>
              <a:spcBef>
                <a:spcPts val="855"/>
              </a:spcBef>
              <a:spcAft>
                <a:spcPts val="0"/>
              </a:spcAft>
              <a:buNone/>
            </a:pPr>
            <a:r>
              <a:rPr b="0" i="0" lang="no-NO" sz="1000" cap="none" strike="noStrike">
                <a:solidFill>
                  <a:srgbClr val="000000"/>
                </a:solidFill>
                <a:latin typeface="Arial"/>
                <a:ea typeface="Arial"/>
                <a:cs typeface="Arial"/>
                <a:sym typeface="Arial"/>
              </a:rPr>
              <a:t>14</a:t>
            </a:r>
            <a:endParaRPr sz="1000">
              <a:solidFill>
                <a:schemeClr val="dk1"/>
              </a:solidFill>
              <a:latin typeface="Arial"/>
              <a:ea typeface="Arial"/>
              <a:cs typeface="Arial"/>
              <a:sym typeface="Arial"/>
            </a:endParaRPr>
          </a:p>
        </p:txBody>
      </p:sp>
      <p:sp>
        <p:nvSpPr>
          <p:cNvPr id="291" name="Google Shape;291;p28"/>
          <p:cNvSpPr/>
          <p:nvPr/>
        </p:nvSpPr>
        <p:spPr>
          <a:xfrm>
            <a:off x="5662814" y="885825"/>
            <a:ext cx="4826000" cy="4947090"/>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28"/>
          <p:cNvSpPr txBox="1"/>
          <p:nvPr/>
        </p:nvSpPr>
        <p:spPr>
          <a:xfrm>
            <a:off x="5889856" y="1370011"/>
            <a:ext cx="4825999" cy="4389120"/>
          </a:xfrm>
          <a:prstGeom prst="rect">
            <a:avLst/>
          </a:prstGeom>
          <a:noFill/>
          <a:ln>
            <a:noFill/>
          </a:ln>
        </p:spPr>
        <p:txBody>
          <a:bodyPr anchorCtr="0" anchor="t" bIns="45700" lIns="91425" spcFirstLastPara="1" rIns="91425" wrap="square" tIns="45700">
            <a:spAutoFit/>
          </a:bodyPr>
          <a:lstStyle/>
          <a:p>
            <a:pPr indent="0" lvl="0" marL="47625" marR="0" rtl="0" algn="ctr">
              <a:spcBef>
                <a:spcPts val="0"/>
              </a:spcBef>
              <a:spcAft>
                <a:spcPts val="0"/>
              </a:spcAft>
              <a:buNone/>
            </a:pPr>
            <a:r>
              <a:rPr b="1" i="0" lang="no-NO" sz="1800" cap="none" strike="noStrike">
                <a:solidFill>
                  <a:srgbClr val="000000"/>
                </a:solidFill>
                <a:latin typeface="Calibri"/>
                <a:ea typeface="Calibri"/>
                <a:cs typeface="Calibri"/>
                <a:sym typeface="Calibri"/>
              </a:rPr>
              <a:t>	</a:t>
            </a:r>
            <a:r>
              <a:rPr b="1" i="0" lang="no-NO" sz="1800" cap="none" strike="noStrike">
                <a:solidFill>
                  <a:srgbClr val="000000"/>
                </a:solidFill>
                <a:latin typeface="Arial"/>
                <a:ea typeface="Arial"/>
                <a:cs typeface="Arial"/>
                <a:sym typeface="Arial"/>
              </a:rPr>
              <a:t>Eksempler på grunnregler</a:t>
            </a:r>
            <a:endParaRPr/>
          </a:p>
          <a:p>
            <a:pPr indent="0" lvl="0" marL="47625" marR="0" rtl="0" algn="ctr">
              <a:spcBef>
                <a:spcPts val="595"/>
              </a:spcBef>
              <a:spcAft>
                <a:spcPts val="0"/>
              </a:spcAft>
              <a:buNone/>
            </a:pPr>
            <a:r>
              <a:t/>
            </a:r>
            <a:endParaRPr b="1" sz="900">
              <a:solidFill>
                <a:schemeClr val="dk1"/>
              </a:solidFill>
              <a:latin typeface="Arial"/>
              <a:ea typeface="Arial"/>
              <a:cs typeface="Arial"/>
              <a:sym typeface="Arial"/>
            </a:endParaRPr>
          </a:p>
          <a:p>
            <a:pPr indent="0" lvl="0" marL="47625" marR="0" rtl="0" algn="ctr">
              <a:spcBef>
                <a:spcPts val="595"/>
              </a:spcBef>
              <a:spcAft>
                <a:spcPts val="0"/>
              </a:spcAft>
              <a:buNone/>
            </a:pPr>
            <a:r>
              <a:t/>
            </a:r>
            <a:endParaRPr b="1" sz="900">
              <a:solidFill>
                <a:schemeClr val="dk1"/>
              </a:solidFill>
              <a:latin typeface="Arial"/>
              <a:ea typeface="Arial"/>
              <a:cs typeface="Arial"/>
              <a:sym typeface="Arial"/>
            </a:endParaRPr>
          </a:p>
          <a:p>
            <a:pPr indent="0" lvl="0" marL="47625" marR="0" rtl="0" algn="ctr">
              <a:spcBef>
                <a:spcPts val="595"/>
              </a:spcBef>
              <a:spcAft>
                <a:spcPts val="0"/>
              </a:spcAft>
              <a:buNone/>
            </a:pPr>
            <a:r>
              <a:t/>
            </a:r>
            <a:endParaRPr b="1" sz="900">
              <a:solidFill>
                <a:schemeClr val="dk1"/>
              </a:solidFill>
              <a:latin typeface="Arial"/>
              <a:ea typeface="Arial"/>
              <a:cs typeface="Arial"/>
              <a:sym typeface="Arial"/>
            </a:endParaRPr>
          </a:p>
          <a:p>
            <a:pPr indent="0" lvl="0" marL="47625" marR="0" rtl="0" algn="l">
              <a:lnSpc>
                <a:spcPct val="100000"/>
              </a:lnSpc>
              <a:spcBef>
                <a:spcPts val="600"/>
              </a:spcBef>
              <a:spcAft>
                <a:spcPts val="0"/>
              </a:spcAft>
              <a:buNone/>
            </a:pPr>
            <a:r>
              <a:rPr b="1" i="0" lang="no-NO" sz="1500" cap="none" strike="noStrike">
                <a:solidFill>
                  <a:srgbClr val="2E6A7B"/>
                </a:solidFill>
                <a:latin typeface="Arial"/>
                <a:ea typeface="Arial"/>
                <a:cs typeface="Arial"/>
                <a:sym typeface="Arial"/>
              </a:rPr>
              <a:t>Vi lytter uten å avbryte når andre snakker</a:t>
            </a:r>
            <a:endParaRPr/>
          </a:p>
          <a:p>
            <a:pPr indent="0" lvl="0" marL="47625" marR="0" rtl="0" algn="l">
              <a:spcBef>
                <a:spcPts val="600"/>
              </a:spcBef>
              <a:spcAft>
                <a:spcPts val="0"/>
              </a:spcAft>
              <a:buNone/>
            </a:pPr>
            <a:r>
              <a:rPr b="1" i="0" lang="no-NO" sz="1500" cap="none" strike="noStrike">
                <a:solidFill>
                  <a:srgbClr val="2E6A7B"/>
                </a:solidFill>
                <a:latin typeface="Arial"/>
                <a:ea typeface="Arial"/>
                <a:cs typeface="Arial"/>
                <a:sym typeface="Arial"/>
              </a:rPr>
              <a:t>Bidragene responderer på det som har skjedd tidligere</a:t>
            </a:r>
            <a:endParaRPr/>
          </a:p>
          <a:p>
            <a:pPr indent="0" lvl="0" marL="47625" marR="0" rtl="0" algn="l">
              <a:lnSpc>
                <a:spcPct val="100000"/>
              </a:lnSpc>
              <a:spcBef>
                <a:spcPts val="600"/>
              </a:spcBef>
              <a:spcAft>
                <a:spcPts val="0"/>
              </a:spcAft>
              <a:buNone/>
            </a:pPr>
            <a:r>
              <a:rPr b="1" i="0" lang="no-NO" sz="1500" cap="none" strike="noStrike">
                <a:solidFill>
                  <a:srgbClr val="2E6A7B"/>
                </a:solidFill>
                <a:latin typeface="Arial"/>
                <a:ea typeface="Arial"/>
                <a:cs typeface="Arial"/>
                <a:sym typeface="Arial"/>
              </a:rPr>
              <a:t>Det er ok å være uenig med noen</a:t>
            </a:r>
            <a:endParaRPr/>
          </a:p>
          <a:p>
            <a:pPr indent="0" lvl="0" marL="47625" marR="0" rtl="0" algn="l">
              <a:lnSpc>
                <a:spcPct val="100000"/>
              </a:lnSpc>
              <a:spcBef>
                <a:spcPts val="600"/>
              </a:spcBef>
              <a:spcAft>
                <a:spcPts val="0"/>
              </a:spcAft>
              <a:buNone/>
            </a:pPr>
            <a:r>
              <a:rPr b="1" i="0" lang="no-NO" sz="1500" cap="none" strike="noStrike">
                <a:solidFill>
                  <a:srgbClr val="2E6A7B"/>
                </a:solidFill>
                <a:latin typeface="Arial"/>
                <a:ea typeface="Arial"/>
                <a:cs typeface="Arial"/>
                <a:sym typeface="Arial"/>
              </a:rPr>
              <a:t>Folk begrunner ideene sine</a:t>
            </a:r>
            <a:endParaRPr/>
          </a:p>
          <a:p>
            <a:pPr indent="0" lvl="0" marL="47625" marR="367030" rtl="0" algn="l">
              <a:lnSpc>
                <a:spcPct val="120000"/>
              </a:lnSpc>
              <a:spcBef>
                <a:spcPts val="600"/>
              </a:spcBef>
              <a:spcAft>
                <a:spcPts val="0"/>
              </a:spcAft>
              <a:buNone/>
            </a:pPr>
            <a:r>
              <a:rPr b="1" i="0" lang="no-NO" sz="1500" cap="none" strike="noStrike">
                <a:solidFill>
                  <a:srgbClr val="2E6A7B"/>
                </a:solidFill>
                <a:latin typeface="Arial"/>
                <a:ea typeface="Arial"/>
                <a:cs typeface="Arial"/>
                <a:sym typeface="Arial"/>
              </a:rPr>
              <a:t>Alles ideer og meninger behandles med respekt</a:t>
            </a:r>
            <a:endParaRPr/>
          </a:p>
          <a:p>
            <a:pPr indent="0" lvl="0" marL="47625" marR="367030" rtl="0" algn="l">
              <a:lnSpc>
                <a:spcPct val="120000"/>
              </a:lnSpc>
              <a:spcBef>
                <a:spcPts val="600"/>
              </a:spcBef>
              <a:spcAft>
                <a:spcPts val="0"/>
              </a:spcAft>
              <a:buNone/>
            </a:pPr>
            <a:r>
              <a:rPr b="1" i="0" lang="no-NO" sz="1500" cap="none" strike="noStrike">
                <a:solidFill>
                  <a:srgbClr val="2E6A7B"/>
                </a:solidFill>
                <a:latin typeface="Arial"/>
                <a:ea typeface="Arial"/>
                <a:cs typeface="Arial"/>
                <a:sym typeface="Arial"/>
              </a:rPr>
              <a:t>Å delta betyr å tenke og lytte, ikke bare snakke </a:t>
            </a:r>
            <a:endParaRPr/>
          </a:p>
          <a:p>
            <a:pPr indent="0" lvl="0" marL="47625" marR="367030" rtl="0" algn="l">
              <a:lnSpc>
                <a:spcPct val="120000"/>
              </a:lnSpc>
              <a:spcBef>
                <a:spcPts val="600"/>
              </a:spcBef>
              <a:spcAft>
                <a:spcPts val="0"/>
              </a:spcAft>
              <a:buNone/>
            </a:pPr>
            <a:r>
              <a:rPr b="1" i="0" lang="no-NO" sz="1500" cap="none" strike="noStrike">
                <a:solidFill>
                  <a:srgbClr val="2E6A7B"/>
                </a:solidFill>
                <a:latin typeface="Arial"/>
                <a:ea typeface="Arial"/>
                <a:cs typeface="Arial"/>
                <a:sym typeface="Arial"/>
              </a:rPr>
              <a:t>Folk stiller hverandre spørsmål</a:t>
            </a:r>
            <a:endParaRPr/>
          </a:p>
          <a:p>
            <a:pPr indent="0" lvl="0" marL="0" marR="0" rtl="0" algn="l">
              <a:spcBef>
                <a:spcPts val="600"/>
              </a:spcBef>
              <a:spcAft>
                <a:spcPts val="0"/>
              </a:spcAft>
              <a:buNone/>
            </a:pPr>
            <a:r>
              <a:rPr b="1" i="0" lang="no-NO" sz="1500" cap="none" strike="noStrike">
                <a:solidFill>
                  <a:srgbClr val="2E6A7B"/>
                </a:solidFill>
                <a:latin typeface="Arial"/>
                <a:ea typeface="Arial"/>
                <a:cs typeface="Arial"/>
                <a:sym typeface="Arial"/>
              </a:rPr>
              <a:t> Det er en atmosfære av tillit</a:t>
            </a:r>
            <a:endParaRPr/>
          </a:p>
          <a:p>
            <a:pPr indent="0" lvl="0" marL="0" marR="0" rtl="0" algn="l">
              <a:spcBef>
                <a:spcPts val="600"/>
              </a:spcBef>
              <a:spcAft>
                <a:spcPts val="0"/>
              </a:spcAft>
              <a:buNone/>
            </a:pPr>
            <a:r>
              <a:rPr b="1" i="0" lang="no-NO" sz="1500" cap="none" strike="noStrike">
                <a:solidFill>
                  <a:srgbClr val="2E6A7B"/>
                </a:solidFill>
                <a:latin typeface="Arial"/>
                <a:ea typeface="Arial"/>
                <a:cs typeface="Arial"/>
                <a:sym typeface="Arial"/>
              </a:rPr>
              <a:t> Det er en følelse av felles formål</a:t>
            </a:r>
            <a:endParaRPr/>
          </a:p>
        </p:txBody>
      </p:sp>
      <p:sp>
        <p:nvSpPr>
          <p:cNvPr id="293" name="Google Shape;293;p28"/>
          <p:cNvSpPr/>
          <p:nvPr/>
        </p:nvSpPr>
        <p:spPr>
          <a:xfrm>
            <a:off x="5662814" y="5991225"/>
            <a:ext cx="4826000" cy="872397"/>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28"/>
          <p:cNvSpPr/>
          <p:nvPr/>
        </p:nvSpPr>
        <p:spPr>
          <a:xfrm>
            <a:off x="5810252" y="6143625"/>
            <a:ext cx="439414" cy="43941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28"/>
          <p:cNvSpPr txBox="1"/>
          <p:nvPr/>
        </p:nvSpPr>
        <p:spPr>
          <a:xfrm>
            <a:off x="6249666" y="6296025"/>
            <a:ext cx="5348286" cy="274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no-NO" sz="1200" u="sng" cap="none" strike="noStrike">
                <a:solidFill>
                  <a:schemeClr val="hlink"/>
                </a:solidFill>
                <a:latin typeface="Arial"/>
                <a:ea typeface="Arial"/>
                <a:cs typeface="Arial"/>
                <a:sym typeface="Arial"/>
                <a:hlinkClick r:id="rId7"/>
              </a:rPr>
              <a:t>Video 17: Fremme studentmedvirkning i dialog</a:t>
            </a:r>
            <a:endParaRPr sz="1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0" name="Shape 300"/>
        <p:cNvGrpSpPr/>
        <p:nvPr/>
      </p:nvGrpSpPr>
      <p:grpSpPr>
        <a:xfrm>
          <a:off x="0" y="0"/>
          <a:ext cx="0" cy="0"/>
          <a:chOff x="0" y="0"/>
          <a:chExt cx="0" cy="0"/>
        </a:xfrm>
      </p:grpSpPr>
      <p:sp>
        <p:nvSpPr>
          <p:cNvPr id="301" name="Google Shape;301;p29"/>
          <p:cNvSpPr txBox="1"/>
          <p:nvPr/>
        </p:nvSpPr>
        <p:spPr>
          <a:xfrm>
            <a:off x="616464" y="614560"/>
            <a:ext cx="3180715" cy="938156"/>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i="0" lang="no-NO" sz="1800" cap="none" strike="noStrike">
                <a:solidFill>
                  <a:srgbClr val="1A616F"/>
                </a:solidFill>
                <a:latin typeface="Arial"/>
                <a:ea typeface="Arial"/>
                <a:cs typeface="Arial"/>
                <a:sym typeface="Arial"/>
              </a:rPr>
              <a:t>Del c. Pedagogisk dialog</a:t>
            </a:r>
            <a:endParaRPr sz="1800">
              <a:solidFill>
                <a:schemeClr val="dk1"/>
              </a:solidFill>
              <a:latin typeface="Arial"/>
              <a:ea typeface="Arial"/>
              <a:cs typeface="Arial"/>
              <a:sym typeface="Arial"/>
            </a:endParaRPr>
          </a:p>
          <a:p>
            <a:pPr indent="0" lvl="0" marL="26034" marR="526415" rtl="0" algn="l">
              <a:lnSpc>
                <a:spcPct val="120000"/>
              </a:lnSpc>
              <a:spcBef>
                <a:spcPts val="20"/>
              </a:spcBef>
              <a:spcAft>
                <a:spcPts val="0"/>
              </a:spcAft>
              <a:buNone/>
            </a:pPr>
            <a:r>
              <a:rPr b="1" i="0" lang="no-NO" sz="1800" cap="none" strike="noStrike">
                <a:solidFill>
                  <a:srgbClr val="1A616F"/>
                </a:solidFill>
                <a:latin typeface="Arial"/>
                <a:ea typeface="Arial"/>
                <a:cs typeface="Arial"/>
                <a:sym typeface="Arial"/>
              </a:rPr>
              <a:t>og elevenes læring i ulike sammenhenger</a:t>
            </a:r>
            <a:endParaRPr sz="1800">
              <a:solidFill>
                <a:schemeClr val="dk1"/>
              </a:solidFill>
              <a:latin typeface="Arial"/>
              <a:ea typeface="Arial"/>
              <a:cs typeface="Arial"/>
              <a:sym typeface="Arial"/>
            </a:endParaRPr>
          </a:p>
        </p:txBody>
      </p:sp>
      <p:sp>
        <p:nvSpPr>
          <p:cNvPr id="302" name="Google Shape;302;p29"/>
          <p:cNvSpPr txBox="1"/>
          <p:nvPr/>
        </p:nvSpPr>
        <p:spPr>
          <a:xfrm>
            <a:off x="416555" y="1701380"/>
            <a:ext cx="4868725" cy="382373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3800">
            <a:spAutoFit/>
          </a:bodyPr>
          <a:lstStyle/>
          <a:p>
            <a:pPr indent="0" lvl="0" marL="83185" marR="94615" rtl="0" algn="l">
              <a:lnSpc>
                <a:spcPct val="120600"/>
              </a:lnSpc>
              <a:spcBef>
                <a:spcPts val="0"/>
              </a:spcBef>
              <a:spcAft>
                <a:spcPts val="0"/>
              </a:spcAft>
              <a:buNone/>
            </a:pPr>
            <a:r>
              <a:rPr b="0" i="0" lang="no-NO" sz="1100" cap="none" strike="noStrike">
                <a:solidFill>
                  <a:srgbClr val="000000"/>
                </a:solidFill>
                <a:latin typeface="Arial"/>
                <a:ea typeface="Arial"/>
                <a:cs typeface="Arial"/>
                <a:sym typeface="Arial"/>
              </a:rPr>
              <a:t>Det er en voksende base med internasjonal forskning som støtter ideen om at dialogbasert undervisning er gunstig for elevers læring og andre personlige utviklingsresultater. Funn fra evaluering av profesjonsutviklingsprogrammer inkluderer:</a:t>
            </a:r>
            <a:endParaRPr/>
          </a:p>
          <a:p>
            <a:pPr indent="0" lvl="0" marL="0" marR="0" rtl="0" algn="l">
              <a:lnSpc>
                <a:spcPct val="100000"/>
              </a:lnSpc>
              <a:spcBef>
                <a:spcPts val="30"/>
              </a:spcBef>
              <a:spcAft>
                <a:spcPts val="0"/>
              </a:spcAft>
              <a:buNone/>
            </a:pPr>
            <a:r>
              <a:t/>
            </a:r>
            <a:endParaRPr sz="1000">
              <a:solidFill>
                <a:schemeClr val="dk1"/>
              </a:solidFill>
              <a:latin typeface="Times New Roman"/>
              <a:ea typeface="Times New Roman"/>
              <a:cs typeface="Times New Roman"/>
              <a:sym typeface="Times New Roman"/>
            </a:endParaRPr>
          </a:p>
          <a:p>
            <a:pPr indent="-69850" lvl="0" marL="83185" marR="0" rtl="0" algn="l">
              <a:lnSpc>
                <a:spcPct val="100000"/>
              </a:lnSpc>
              <a:spcBef>
                <a:spcPts val="0"/>
              </a:spcBef>
              <a:spcAft>
                <a:spcPts val="0"/>
              </a:spcAft>
              <a:buClr>
                <a:srgbClr val="000000"/>
              </a:buClr>
              <a:buSzPts val="1100"/>
              <a:buFont typeface="Arial"/>
              <a:buChar char="-"/>
            </a:pPr>
            <a:r>
              <a:rPr b="0" i="0" lang="no-NO" sz="1100" cap="none" strike="noStrike">
                <a:solidFill>
                  <a:srgbClr val="000000"/>
                </a:solidFill>
                <a:latin typeface="Arial"/>
                <a:ea typeface="Arial"/>
                <a:cs typeface="Arial"/>
                <a:sym typeface="Arial"/>
              </a:rPr>
              <a:t> Britiske grunnskoleelevers forbedrede akademiske prestasjoner (</a:t>
            </a:r>
            <a:r>
              <a:rPr b="0" i="0" lang="no-NO" sz="1100" u="sng" cap="none" strike="noStrike">
                <a:solidFill>
                  <a:schemeClr val="hlink"/>
                </a:solidFill>
                <a:latin typeface="Arial"/>
                <a:ea typeface="Arial"/>
                <a:cs typeface="Arial"/>
                <a:sym typeface="Arial"/>
                <a:hlinkClick r:id="rId3"/>
              </a:rPr>
              <a:t>Alexander, 2018)</a:t>
            </a:r>
            <a:endParaRPr/>
          </a:p>
          <a:p>
            <a:pPr indent="0" lvl="0" marL="0" marR="0" rtl="0" algn="l">
              <a:lnSpc>
                <a:spcPct val="100000"/>
              </a:lnSpc>
              <a:spcBef>
                <a:spcPts val="35"/>
              </a:spcBef>
              <a:spcAft>
                <a:spcPts val="0"/>
              </a:spcAft>
              <a:buClr>
                <a:schemeClr val="dk1"/>
              </a:buClr>
              <a:buSzPts val="1000"/>
              <a:buFont typeface="Arial"/>
              <a:buNone/>
            </a:pPr>
            <a:r>
              <a:t/>
            </a:r>
            <a:endParaRPr sz="1000">
              <a:solidFill>
                <a:schemeClr val="dk1"/>
              </a:solidFill>
              <a:latin typeface="Times New Roman"/>
              <a:ea typeface="Times New Roman"/>
              <a:cs typeface="Times New Roman"/>
              <a:sym typeface="Times New Roman"/>
            </a:endParaRPr>
          </a:p>
          <a:p>
            <a:pPr indent="-69850" lvl="0" marL="83185" marR="346710" rtl="0" algn="l">
              <a:lnSpc>
                <a:spcPct val="120900"/>
              </a:lnSpc>
              <a:spcBef>
                <a:spcPts val="5"/>
              </a:spcBef>
              <a:spcAft>
                <a:spcPts val="0"/>
              </a:spcAft>
              <a:buClr>
                <a:srgbClr val="000000"/>
              </a:buClr>
              <a:buSzPts val="1100"/>
              <a:buFont typeface="Arial"/>
              <a:buChar char="-"/>
            </a:pPr>
            <a:r>
              <a:rPr b="0" i="0" lang="no-NO" sz="1100" cap="none" strike="noStrike">
                <a:solidFill>
                  <a:srgbClr val="000000"/>
                </a:solidFill>
                <a:latin typeface="Arial"/>
                <a:ea typeface="Arial"/>
                <a:cs typeface="Arial"/>
                <a:sym typeface="Arial"/>
              </a:rPr>
              <a:t> økt motivasjon for læring, opplevd autonomi og interesse for realfag blant elever på videregående skole i Tyskland, knyttet til økt konstruktiv tilbakemelding fra læreren (</a:t>
            </a:r>
            <a:r>
              <a:rPr b="0" i="0" lang="no-NO" sz="1100" u="sng" cap="none" strike="noStrike">
                <a:solidFill>
                  <a:schemeClr val="hlink"/>
                </a:solidFill>
                <a:latin typeface="Arial"/>
                <a:ea typeface="Arial"/>
                <a:cs typeface="Arial"/>
                <a:sym typeface="Arial"/>
                <a:hlinkClick r:id="rId4"/>
              </a:rPr>
              <a:t>Kiemer et al., 2015).</a:t>
            </a:r>
            <a:endParaRPr/>
          </a:p>
          <a:p>
            <a:pPr indent="0" lvl="0" marL="0" marR="0" rtl="0" algn="l">
              <a:lnSpc>
                <a:spcPct val="100000"/>
              </a:lnSpc>
              <a:spcBef>
                <a:spcPts val="5"/>
              </a:spcBef>
              <a:spcAft>
                <a:spcPts val="0"/>
              </a:spcAft>
              <a:buClr>
                <a:schemeClr val="dk1"/>
              </a:buClr>
              <a:buSzPts val="1000"/>
              <a:buFont typeface="Arial"/>
              <a:buNone/>
            </a:pPr>
            <a:r>
              <a:t/>
            </a:r>
            <a:endParaRPr sz="1000">
              <a:solidFill>
                <a:schemeClr val="dk1"/>
              </a:solidFill>
              <a:latin typeface="Times New Roman"/>
              <a:ea typeface="Times New Roman"/>
              <a:cs typeface="Times New Roman"/>
              <a:sym typeface="Times New Roman"/>
            </a:endParaRPr>
          </a:p>
          <a:p>
            <a:pPr indent="0" lvl="0" marL="83185" marR="94615" rtl="0" algn="l">
              <a:lnSpc>
                <a:spcPct val="121900"/>
              </a:lnSpc>
              <a:spcBef>
                <a:spcPts val="0"/>
              </a:spcBef>
              <a:spcAft>
                <a:spcPts val="0"/>
              </a:spcAft>
              <a:buNone/>
            </a:pPr>
            <a:r>
              <a:rPr b="0" i="0" lang="no-NO" sz="1100" cap="none" strike="noStrike">
                <a:solidFill>
                  <a:srgbClr val="000000"/>
                </a:solidFill>
                <a:latin typeface="Arial"/>
                <a:ea typeface="Arial"/>
                <a:cs typeface="Arial"/>
                <a:sym typeface="Arial"/>
              </a:rPr>
              <a:t>Andre studier fokuserer på effekten av «naturlige variasjoner» i klasseromsdialog. Funnene inkluderer:</a:t>
            </a:r>
            <a:endParaRPr/>
          </a:p>
          <a:p>
            <a:pPr indent="0" lvl="0" marL="0" marR="0" rtl="0" algn="l">
              <a:lnSpc>
                <a:spcPct val="100000"/>
              </a:lnSpc>
              <a:spcBef>
                <a:spcPts val="5"/>
              </a:spcBef>
              <a:spcAft>
                <a:spcPts val="0"/>
              </a:spcAft>
              <a:buNone/>
            </a:pPr>
            <a:r>
              <a:t/>
            </a:r>
            <a:endParaRPr sz="1000">
              <a:solidFill>
                <a:schemeClr val="dk1"/>
              </a:solidFill>
              <a:latin typeface="Times New Roman"/>
              <a:ea typeface="Times New Roman"/>
              <a:cs typeface="Times New Roman"/>
              <a:sym typeface="Times New Roman"/>
            </a:endParaRPr>
          </a:p>
          <a:p>
            <a:pPr indent="-69850" lvl="0" marL="82550" marR="497205" rtl="0" algn="l">
              <a:lnSpc>
                <a:spcPct val="101699"/>
              </a:lnSpc>
              <a:spcBef>
                <a:spcPts val="5"/>
              </a:spcBef>
              <a:spcAft>
                <a:spcPts val="0"/>
              </a:spcAft>
              <a:buClr>
                <a:srgbClr val="000000"/>
              </a:buClr>
              <a:buSzPts val="1100"/>
              <a:buFont typeface="Arial"/>
              <a:buChar char="-"/>
            </a:pPr>
            <a:r>
              <a:rPr b="0" i="0" lang="no-NO" sz="1100" cap="none" strike="noStrike">
                <a:solidFill>
                  <a:srgbClr val="000000"/>
                </a:solidFill>
                <a:latin typeface="Arial"/>
                <a:ea typeface="Arial"/>
                <a:cs typeface="Arial"/>
                <a:sym typeface="Arial"/>
              </a:rPr>
              <a:t> studenter som snakker mer ved hjelp av høykvalitets resonnement i språkkunst oppnår bedre resultater </a:t>
            </a:r>
            <a:r>
              <a:rPr b="0" i="0" lang="no-NO" sz="1050" cap="none" strike="noStrike">
                <a:solidFill>
                  <a:srgbClr val="000000"/>
                </a:solidFill>
                <a:latin typeface="Arial"/>
                <a:ea typeface="Arial"/>
                <a:cs typeface="Arial"/>
                <a:sym typeface="Arial"/>
              </a:rPr>
              <a:t>(</a:t>
            </a:r>
            <a:r>
              <a:rPr b="0" i="0" lang="no-NO" sz="1050" u="sng" cap="none" strike="noStrike">
                <a:solidFill>
                  <a:schemeClr val="hlink"/>
                </a:solidFill>
                <a:latin typeface="Arial"/>
                <a:ea typeface="Arial"/>
                <a:cs typeface="Arial"/>
                <a:sym typeface="Arial"/>
                <a:hlinkClick r:id="rId5"/>
              </a:rPr>
              <a:t>Šeďová et al., 2019</a:t>
            </a:r>
            <a:r>
              <a:rPr b="0" i="0" lang="no-NO" sz="1050" cap="none" strike="noStrike">
                <a:solidFill>
                  <a:srgbClr val="000000"/>
                </a:solidFill>
                <a:latin typeface="Arial"/>
                <a:ea typeface="Arial"/>
                <a:cs typeface="Arial"/>
                <a:sym typeface="Arial"/>
              </a:rPr>
              <a:t>, Tsjekkia).</a:t>
            </a:r>
            <a:r>
              <a:rPr b="0" i="0" lang="no-NO" sz="1100" cap="none" strike="noStrike">
                <a:solidFill>
                  <a:srgbClr val="000000"/>
                </a:solidFill>
                <a:latin typeface="Arial"/>
                <a:ea typeface="Arial"/>
                <a:cs typeface="Arial"/>
                <a:sym typeface="Arial"/>
              </a:rPr>
              <a:t> </a:t>
            </a:r>
            <a:endParaRPr/>
          </a:p>
          <a:p>
            <a:pPr indent="0" lvl="0" marL="82550" marR="497205" rtl="0" algn="l">
              <a:lnSpc>
                <a:spcPct val="101699"/>
              </a:lnSpc>
              <a:spcBef>
                <a:spcPts val="5"/>
              </a:spcBef>
              <a:spcAft>
                <a:spcPts val="0"/>
              </a:spcAft>
              <a:buClr>
                <a:schemeClr val="dk1"/>
              </a:buClr>
              <a:buSzPts val="800"/>
              <a:buFont typeface="Calibri"/>
              <a:buNone/>
            </a:pPr>
            <a:r>
              <a:t/>
            </a:r>
            <a:endParaRPr sz="800">
              <a:solidFill>
                <a:schemeClr val="dk1"/>
              </a:solidFill>
              <a:latin typeface="Arial"/>
              <a:ea typeface="Arial"/>
              <a:cs typeface="Arial"/>
              <a:sym typeface="Arial"/>
            </a:endParaRPr>
          </a:p>
          <a:p>
            <a:pPr indent="-69850" lvl="0" marL="157480" marR="0" rtl="0" algn="l">
              <a:lnSpc>
                <a:spcPct val="100000"/>
              </a:lnSpc>
              <a:spcBef>
                <a:spcPts val="25"/>
              </a:spcBef>
              <a:spcAft>
                <a:spcPts val="0"/>
              </a:spcAft>
              <a:buClr>
                <a:srgbClr val="000000"/>
              </a:buClr>
              <a:buSzPts val="1100"/>
              <a:buFont typeface="Arial"/>
              <a:buChar char="-"/>
            </a:pPr>
            <a:r>
              <a:rPr b="0" i="0" lang="no-NO" sz="1100" cap="none" strike="noStrike">
                <a:solidFill>
                  <a:srgbClr val="000000"/>
                </a:solidFill>
                <a:latin typeface="Arial"/>
                <a:ea typeface="Arial"/>
                <a:cs typeface="Arial"/>
                <a:sym typeface="Arial"/>
              </a:rPr>
              <a:t>studier av primærmatematikk i USA fant at det å gi detaljerte og korrekte forklaringer støttet opp med fakta er relatert til høyere prestasjon (Webb et al., </a:t>
            </a:r>
            <a:r>
              <a:rPr b="0" i="0" lang="no-NO" sz="1100" u="sng" cap="none" strike="noStrike">
                <a:solidFill>
                  <a:schemeClr val="hlink"/>
                </a:solidFill>
                <a:latin typeface="Arial"/>
                <a:ea typeface="Arial"/>
                <a:cs typeface="Arial"/>
                <a:sym typeface="Arial"/>
                <a:hlinkClick r:id="rId6"/>
              </a:rPr>
              <a:t>2008, </a:t>
            </a:r>
            <a:r>
              <a:rPr b="0" i="0" lang="no-NO" sz="1100" u="sng" cap="none" strike="noStrike">
                <a:solidFill>
                  <a:schemeClr val="hlink"/>
                </a:solidFill>
                <a:latin typeface="Arial"/>
                <a:ea typeface="Arial"/>
                <a:cs typeface="Arial"/>
                <a:sym typeface="Arial"/>
                <a:hlinkClick r:id="rId7"/>
              </a:rPr>
              <a:t>2009,</a:t>
            </a:r>
            <a:r>
              <a:rPr b="0" i="0" lang="no-NO" sz="1100" u="sng" cap="none" strike="noStrike">
                <a:solidFill>
                  <a:schemeClr val="hlink"/>
                </a:solidFill>
                <a:latin typeface="Arial"/>
                <a:ea typeface="Arial"/>
                <a:cs typeface="Arial"/>
                <a:sym typeface="Arial"/>
                <a:hlinkClick r:id="rId8"/>
              </a:rPr>
              <a:t> 2014).</a:t>
            </a:r>
            <a:r>
              <a:rPr b="0" i="0" lang="no-NO" sz="1100" cap="none" strike="noStrike">
                <a:solidFill>
                  <a:srgbClr val="000000"/>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303" name="Google Shape;303;p29"/>
          <p:cNvSpPr txBox="1"/>
          <p:nvPr/>
        </p:nvSpPr>
        <p:spPr>
          <a:xfrm>
            <a:off x="4360847" y="654032"/>
            <a:ext cx="5031643" cy="250531"/>
          </a:xfrm>
          <a:prstGeom prst="rect">
            <a:avLst/>
          </a:prstGeom>
          <a:noFill/>
          <a:ln>
            <a:noFill/>
          </a:ln>
        </p:spPr>
        <p:txBody>
          <a:bodyPr anchorCtr="0" anchor="t" bIns="0" lIns="0" spcFirstLastPara="1" rIns="0" wrap="square" tIns="0">
            <a:spAutoFit/>
          </a:bodyPr>
          <a:lstStyle/>
          <a:p>
            <a:pPr indent="-94615" lvl="0" marL="106679" marR="5080" rtl="0" algn="l">
              <a:lnSpc>
                <a:spcPct val="121500"/>
              </a:lnSpc>
              <a:spcBef>
                <a:spcPts val="0"/>
              </a:spcBef>
              <a:spcAft>
                <a:spcPts val="0"/>
              </a:spcAft>
              <a:buNone/>
            </a:pPr>
            <a:r>
              <a:rPr b="1" i="0" lang="no-NO" sz="1400" cap="none" strike="noStrike">
                <a:solidFill>
                  <a:srgbClr val="000000"/>
                </a:solidFill>
                <a:latin typeface="Arial"/>
                <a:ea typeface="Arial"/>
                <a:cs typeface="Arial"/>
                <a:sym typeface="Arial"/>
              </a:rPr>
              <a:t>Bevis på at lærer-elev-dialog fremmer læring</a:t>
            </a:r>
            <a:endParaRPr sz="1400">
              <a:solidFill>
                <a:schemeClr val="dk1"/>
              </a:solidFill>
              <a:latin typeface="Arial"/>
              <a:ea typeface="Arial"/>
              <a:cs typeface="Arial"/>
              <a:sym typeface="Arial"/>
            </a:endParaRPr>
          </a:p>
        </p:txBody>
      </p:sp>
      <p:sp>
        <p:nvSpPr>
          <p:cNvPr id="304" name="Google Shape;304;p29"/>
          <p:cNvSpPr/>
          <p:nvPr/>
        </p:nvSpPr>
        <p:spPr>
          <a:xfrm>
            <a:off x="6420690" y="5044315"/>
            <a:ext cx="2958775" cy="2394710"/>
          </a:xfrm>
          <a:custGeom>
            <a:rect b="b" l="l" r="r" t="t"/>
            <a:pathLst>
              <a:path extrusionOk="0" h="2531109" w="2971800">
                <a:moveTo>
                  <a:pt x="0" y="0"/>
                </a:moveTo>
                <a:lnTo>
                  <a:pt x="2971553" y="0"/>
                </a:lnTo>
                <a:lnTo>
                  <a:pt x="2971553" y="2531088"/>
                </a:lnTo>
                <a:lnTo>
                  <a:pt x="0" y="2531088"/>
                </a:lnTo>
                <a:lnTo>
                  <a:pt x="0" y="0"/>
                </a:lnTo>
                <a:close/>
              </a:path>
            </a:pathLst>
          </a:custGeom>
          <a:noFill/>
          <a:ln cap="flat" cmpd="sng" w="285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29"/>
          <p:cNvSpPr/>
          <p:nvPr/>
        </p:nvSpPr>
        <p:spPr>
          <a:xfrm>
            <a:off x="1313935" y="5686425"/>
            <a:ext cx="3127769" cy="1600412"/>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29"/>
          <p:cNvSpPr txBox="1"/>
          <p:nvPr/>
        </p:nvSpPr>
        <p:spPr>
          <a:xfrm>
            <a:off x="5575301" y="1190625"/>
            <a:ext cx="4953000" cy="376757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1915" marR="95250" rtl="0" algn="l">
              <a:lnSpc>
                <a:spcPct val="101800"/>
              </a:lnSpc>
              <a:spcBef>
                <a:spcPts val="0"/>
              </a:spcBef>
              <a:spcAft>
                <a:spcPts val="0"/>
              </a:spcAft>
              <a:buNone/>
            </a:pPr>
            <a:r>
              <a:rPr b="0" i="0" lang="no-NO" sz="1100" cap="none" strike="noStrike">
                <a:solidFill>
                  <a:srgbClr val="000000"/>
                </a:solidFill>
                <a:latin typeface="Arial"/>
                <a:ea typeface="Arial"/>
                <a:cs typeface="Arial"/>
                <a:sym typeface="Arial"/>
              </a:rPr>
              <a:t>Et team ved Cambridge-universitetet produserte overbevisende bevis om virkningen av lærer-studentdialog. Dataene kom fra detaljerte analyser av 144 leksjoner av 72 lærere i 48 engelske grunnskoler (</a:t>
            </a:r>
            <a:r>
              <a:rPr b="0" i="0" lang="no-NO" sz="1100" u="sng" cap="none" strike="noStrike">
                <a:solidFill>
                  <a:schemeClr val="hlink"/>
                </a:solidFill>
                <a:latin typeface="Helvetica Neue"/>
                <a:ea typeface="Helvetica Neue"/>
                <a:cs typeface="Helvetica Neue"/>
                <a:sym typeface="Helvetica Neue"/>
                <a:hlinkClick r:id="rId10"/>
              </a:rPr>
              <a:t>http://tinyurl.com/ESRCdialogue</a:t>
            </a:r>
            <a:r>
              <a:rPr b="0" i="0" lang="no-NO" sz="1100" cap="none" strike="noStrike">
                <a:solidFill>
                  <a:srgbClr val="1155CC"/>
                </a:solidFill>
                <a:latin typeface="Helvetica Neue"/>
                <a:ea typeface="Helvetica Neue"/>
                <a:cs typeface="Helvetica Neue"/>
                <a:sym typeface="Helvetica Neue"/>
              </a:rPr>
              <a:t>). </a:t>
            </a:r>
            <a:r>
              <a:rPr b="0" i="0" lang="no-NO" sz="1100" cap="none" strike="noStrike">
                <a:solidFill>
                  <a:srgbClr val="000000"/>
                </a:solidFill>
                <a:latin typeface="Arial"/>
                <a:ea typeface="Arial"/>
                <a:cs typeface="Arial"/>
                <a:sym typeface="Arial"/>
              </a:rPr>
              <a:t>Hvilke elementer av dialog er sterkt assosiert med læringsgevinster?</a:t>
            </a:r>
            <a:endParaRPr/>
          </a:p>
          <a:p>
            <a:pPr indent="-171450" lvl="0" marL="253365" marR="0" rtl="0" algn="l">
              <a:lnSpc>
                <a:spcPct val="100000"/>
              </a:lnSpc>
              <a:spcBef>
                <a:spcPts val="334"/>
              </a:spcBef>
              <a:spcAft>
                <a:spcPts val="0"/>
              </a:spcAft>
              <a:buClr>
                <a:srgbClr val="000000"/>
              </a:buClr>
              <a:buSzPts val="1000"/>
              <a:buFont typeface="Arial"/>
              <a:buChar char="•"/>
            </a:pPr>
            <a:r>
              <a:rPr b="1" i="0" lang="no-NO" sz="1100" cap="none" strike="noStrike">
                <a:solidFill>
                  <a:srgbClr val="000000"/>
                </a:solidFill>
                <a:latin typeface="Arial"/>
                <a:ea typeface="Arial"/>
                <a:cs typeface="Arial"/>
                <a:sym typeface="Arial"/>
              </a:rPr>
              <a:t>å bygge videre på ideer </a:t>
            </a:r>
            <a:r>
              <a:rPr b="0" i="0" lang="no-NO" sz="1100" cap="none" strike="noStrike">
                <a:solidFill>
                  <a:srgbClr val="000000"/>
                </a:solidFill>
                <a:latin typeface="Arial"/>
                <a:ea typeface="Arial"/>
                <a:cs typeface="Arial"/>
                <a:sym typeface="Arial"/>
              </a:rPr>
              <a:t>er spesielt viktig</a:t>
            </a:r>
            <a:endParaRPr/>
          </a:p>
          <a:p>
            <a:pPr indent="-171450" lvl="0" marL="253365" marR="0" rtl="0" algn="l">
              <a:lnSpc>
                <a:spcPct val="100000"/>
              </a:lnSpc>
              <a:spcBef>
                <a:spcPts val="310"/>
              </a:spcBef>
              <a:spcAft>
                <a:spcPts val="0"/>
              </a:spcAft>
              <a:buClr>
                <a:srgbClr val="000000"/>
              </a:buClr>
              <a:buSzPts val="1000"/>
              <a:buFont typeface="Arial"/>
              <a:buChar char="•"/>
            </a:pPr>
            <a:r>
              <a:rPr b="1" i="0" lang="no-NO" sz="1100" cap="none" strike="noStrike">
                <a:solidFill>
                  <a:srgbClr val="000000"/>
                </a:solidFill>
                <a:latin typeface="Arial"/>
                <a:ea typeface="Arial"/>
                <a:cs typeface="Arial"/>
                <a:sym typeface="Arial"/>
              </a:rPr>
              <a:t>invitasjoner til å bygge videre på ideer</a:t>
            </a:r>
            <a:endParaRPr sz="1100">
              <a:solidFill>
                <a:schemeClr val="dk1"/>
              </a:solidFill>
              <a:latin typeface="Arial"/>
              <a:ea typeface="Arial"/>
              <a:cs typeface="Arial"/>
              <a:sym typeface="Arial"/>
            </a:endParaRPr>
          </a:p>
          <a:p>
            <a:pPr indent="-171450" lvl="0" marL="253365" marR="0" rtl="0" algn="l">
              <a:lnSpc>
                <a:spcPct val="100000"/>
              </a:lnSpc>
              <a:spcBef>
                <a:spcPts val="330"/>
              </a:spcBef>
              <a:spcAft>
                <a:spcPts val="0"/>
              </a:spcAft>
              <a:buClr>
                <a:srgbClr val="000000"/>
              </a:buClr>
              <a:buSzPts val="1000"/>
              <a:buFont typeface="Arial"/>
              <a:buChar char="•"/>
            </a:pPr>
            <a:r>
              <a:rPr b="1" i="0" lang="no-NO" sz="1100" cap="none" strike="noStrike">
                <a:solidFill>
                  <a:srgbClr val="000000"/>
                </a:solidFill>
                <a:latin typeface="Arial"/>
                <a:ea typeface="Arial"/>
                <a:cs typeface="Arial"/>
                <a:sym typeface="Arial"/>
              </a:rPr>
              <a:t>utfordre og stille spørsmål ved andres synspunkter respektfullt</a:t>
            </a:r>
            <a:r>
              <a:rPr b="0" i="0" lang="no-NO" sz="1100" cap="none" strike="noStrike">
                <a:solidFill>
                  <a:srgbClr val="000000"/>
                </a:solidFill>
                <a:latin typeface="Arial"/>
                <a:ea typeface="Arial"/>
                <a:cs typeface="Arial"/>
                <a:sym typeface="Arial"/>
              </a:rPr>
              <a:t> *</a:t>
            </a:r>
            <a:endParaRPr/>
          </a:p>
          <a:p>
            <a:pPr indent="0" lvl="0" marL="81915" marR="95885" rtl="0" algn="l">
              <a:lnSpc>
                <a:spcPct val="101800"/>
              </a:lnSpc>
              <a:spcBef>
                <a:spcPts val="284"/>
              </a:spcBef>
              <a:spcAft>
                <a:spcPts val="0"/>
              </a:spcAft>
              <a:buNone/>
            </a:pPr>
            <a:r>
              <a:rPr b="0" i="0" lang="no-NO" sz="1100" cap="none" strike="noStrike">
                <a:solidFill>
                  <a:srgbClr val="000000"/>
                </a:solidFill>
                <a:latin typeface="Arial"/>
                <a:ea typeface="Arial"/>
                <a:cs typeface="Arial"/>
                <a:sym typeface="Arial"/>
              </a:rPr>
              <a:t>Disse elementene må skje i sammenheng med en støttende kultur, der det er:</a:t>
            </a:r>
            <a:endParaRPr/>
          </a:p>
          <a:p>
            <a:pPr indent="-179705" lvl="0" marL="261620" marR="94615" rtl="0" algn="l">
              <a:lnSpc>
                <a:spcPct val="101800"/>
              </a:lnSpc>
              <a:spcBef>
                <a:spcPts val="290"/>
              </a:spcBef>
              <a:spcAft>
                <a:spcPts val="0"/>
              </a:spcAft>
              <a:buClr>
                <a:srgbClr val="000000"/>
              </a:buClr>
              <a:buSzPts val="1000"/>
              <a:buFont typeface="Arial"/>
              <a:buChar char="•"/>
            </a:pPr>
            <a:r>
              <a:rPr b="0" i="0" lang="no-NO" sz="1100" cap="none" strike="noStrike">
                <a:solidFill>
                  <a:srgbClr val="000000"/>
                </a:solidFill>
                <a:latin typeface="Arial"/>
                <a:ea typeface="Arial"/>
                <a:cs typeface="Arial"/>
                <a:sym typeface="Arial"/>
              </a:rPr>
              <a:t>Aktiv studentdeltakelse – Flere studenter gir utvidede bidrag og engasjerer seg i andres ideer</a:t>
            </a:r>
            <a:endParaRPr/>
          </a:p>
          <a:p>
            <a:pPr indent="-179705" lvl="0" marL="261620" marR="97155" rtl="0" algn="l">
              <a:lnSpc>
                <a:spcPct val="101800"/>
              </a:lnSpc>
              <a:spcBef>
                <a:spcPts val="310"/>
              </a:spcBef>
              <a:spcAft>
                <a:spcPts val="0"/>
              </a:spcAft>
              <a:buClr>
                <a:srgbClr val="000000"/>
              </a:buClr>
              <a:buSzPts val="1000"/>
              <a:buFont typeface="Arial"/>
              <a:buChar char="•"/>
            </a:pPr>
            <a:r>
              <a:rPr b="0" i="0" lang="no-NO" sz="1100" cap="none" strike="noStrike">
                <a:solidFill>
                  <a:srgbClr val="000000"/>
                </a:solidFill>
                <a:latin typeface="Arial"/>
                <a:ea typeface="Arial"/>
                <a:cs typeface="Arial"/>
                <a:sym typeface="Arial"/>
              </a:rPr>
              <a:t>eksplisitt bruk av grunnregler for dialog – støtte dialogisk praksis, forhandlet med studenter</a:t>
            </a:r>
            <a:endParaRPr/>
          </a:p>
          <a:p>
            <a:pPr indent="0" lvl="0" marL="0" marR="0" rtl="0" algn="l">
              <a:lnSpc>
                <a:spcPct val="100000"/>
              </a:lnSpc>
              <a:spcBef>
                <a:spcPts val="35"/>
              </a:spcBef>
              <a:spcAft>
                <a:spcPts val="0"/>
              </a:spcAft>
              <a:buNone/>
            </a:pPr>
            <a:r>
              <a:t/>
            </a:r>
            <a:endParaRPr sz="1650">
              <a:solidFill>
                <a:schemeClr val="dk1"/>
              </a:solidFill>
              <a:latin typeface="Times New Roman"/>
              <a:ea typeface="Times New Roman"/>
              <a:cs typeface="Times New Roman"/>
              <a:sym typeface="Times New Roman"/>
            </a:endParaRPr>
          </a:p>
          <a:p>
            <a:pPr indent="0" lvl="0" marL="81915" marR="95250" rtl="0" algn="l">
              <a:lnSpc>
                <a:spcPct val="102200"/>
              </a:lnSpc>
              <a:spcBef>
                <a:spcPts val="0"/>
              </a:spcBef>
              <a:spcAft>
                <a:spcPts val="0"/>
              </a:spcAft>
              <a:buNone/>
            </a:pPr>
            <a:r>
              <a:rPr b="0" i="0" lang="no-NO" sz="1100" cap="none" strike="noStrike">
                <a:solidFill>
                  <a:srgbClr val="000000"/>
                </a:solidFill>
                <a:latin typeface="Arial"/>
                <a:ea typeface="Arial"/>
                <a:cs typeface="Arial"/>
                <a:sym typeface="Arial"/>
              </a:rPr>
              <a:t>*</a:t>
            </a:r>
            <a:r>
              <a:rPr b="0" i="0" lang="no-NO" sz="1000" cap="none" strike="noStrike">
                <a:solidFill>
                  <a:srgbClr val="000000"/>
                </a:solidFill>
                <a:latin typeface="Arial"/>
                <a:ea typeface="Arial"/>
                <a:cs typeface="Arial"/>
                <a:sym typeface="Arial"/>
              </a:rPr>
              <a:t>For mye utfordrende uten de andre støttende elementene kan til og med ha en negativ effekt!</a:t>
            </a:r>
            <a:endParaRPr sz="1000">
              <a:solidFill>
                <a:schemeClr val="dk1"/>
              </a:solidFill>
              <a:latin typeface="Arial"/>
              <a:ea typeface="Arial"/>
              <a:cs typeface="Arial"/>
              <a:sym typeface="Arial"/>
            </a:endParaRPr>
          </a:p>
          <a:p>
            <a:pPr indent="0" lvl="0" marL="81915" marR="95250" rtl="0" algn="l">
              <a:lnSpc>
                <a:spcPct val="102200"/>
              </a:lnSpc>
              <a:spcBef>
                <a:spcPts val="0"/>
              </a:spcBef>
              <a:spcAft>
                <a:spcPts val="0"/>
              </a:spcAft>
              <a:buNone/>
            </a:pPr>
            <a:r>
              <a:t/>
            </a:r>
            <a:endParaRPr sz="1000">
              <a:solidFill>
                <a:schemeClr val="dk1"/>
              </a:solidFill>
              <a:latin typeface="Arial"/>
              <a:ea typeface="Arial"/>
              <a:cs typeface="Arial"/>
              <a:sym typeface="Arial"/>
            </a:endParaRPr>
          </a:p>
          <a:p>
            <a:pPr indent="0" lvl="0" marL="81915" marR="95250" rtl="0" algn="l">
              <a:lnSpc>
                <a:spcPct val="102200"/>
              </a:lnSpc>
              <a:spcBef>
                <a:spcPts val="0"/>
              </a:spcBef>
              <a:spcAft>
                <a:spcPts val="0"/>
              </a:spcAft>
              <a:buNone/>
            </a:pPr>
            <a:r>
              <a:rPr b="0" i="0" lang="no-NO" sz="1000" cap="none" strike="noStrike">
                <a:solidFill>
                  <a:srgbClr val="000000"/>
                </a:solidFill>
                <a:latin typeface="Arial"/>
                <a:ea typeface="Arial"/>
                <a:cs typeface="Arial"/>
                <a:sym typeface="Arial"/>
              </a:rPr>
              <a:t>               </a:t>
            </a:r>
            <a:r>
              <a:rPr b="1" i="0" lang="no-NO" sz="1000" u="sng" cap="none" strike="noStrike">
                <a:solidFill>
                  <a:schemeClr val="hlink"/>
                </a:solidFill>
                <a:latin typeface="Arial"/>
                <a:ea typeface="Arial"/>
                <a:cs typeface="Arial"/>
                <a:sym typeface="Arial"/>
                <a:hlinkClick r:id="rId11"/>
              </a:rPr>
              <a:t> Video 2 Hvordan støtter lærer-elev-dialogen læring?</a:t>
            </a:r>
            <a:r>
              <a:rPr b="0" i="0" lang="no-NO" sz="1000" cap="none" strike="noStrike">
                <a:solidFill>
                  <a:srgbClr val="000000"/>
                </a:solidFill>
                <a:latin typeface="Arial"/>
                <a:ea typeface="Arial"/>
                <a:cs typeface="Arial"/>
                <a:sym typeface="Arial"/>
              </a:rPr>
              <a:t>     </a:t>
            </a:r>
            <a:endParaRPr/>
          </a:p>
          <a:p>
            <a:pPr indent="0" lvl="0" marL="81915" marR="95250" rtl="0" algn="l">
              <a:lnSpc>
                <a:spcPct val="102200"/>
              </a:lnSpc>
              <a:spcBef>
                <a:spcPts val="0"/>
              </a:spcBef>
              <a:spcAft>
                <a:spcPts val="0"/>
              </a:spcAft>
              <a:buNone/>
            </a:pPr>
            <a:r>
              <a:rPr b="0" i="0" lang="no-NO" sz="1000" cap="none" strike="noStrike">
                <a:solidFill>
                  <a:srgbClr val="000000"/>
                </a:solidFill>
                <a:latin typeface="Arial"/>
                <a:ea typeface="Arial"/>
                <a:cs typeface="Arial"/>
                <a:sym typeface="Arial"/>
              </a:rPr>
              <a:t>        </a:t>
            </a:r>
            <a:endParaRPr sz="1000">
              <a:solidFill>
                <a:schemeClr val="dk1"/>
              </a:solidFill>
              <a:latin typeface="Arial"/>
              <a:ea typeface="Arial"/>
              <a:cs typeface="Arial"/>
              <a:sym typeface="Arial"/>
            </a:endParaRPr>
          </a:p>
        </p:txBody>
      </p:sp>
      <p:sp>
        <p:nvSpPr>
          <p:cNvPr id="307" name="Google Shape;307;p29"/>
          <p:cNvSpPr txBox="1"/>
          <p:nvPr/>
        </p:nvSpPr>
        <p:spPr>
          <a:xfrm>
            <a:off x="5285281" y="7088109"/>
            <a:ext cx="121920" cy="15303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7</a:t>
            </a:r>
            <a:endParaRPr sz="1000">
              <a:solidFill>
                <a:schemeClr val="dk1"/>
              </a:solidFill>
              <a:latin typeface="Arial"/>
              <a:ea typeface="Arial"/>
              <a:cs typeface="Arial"/>
              <a:sym typeface="Arial"/>
            </a:endParaRPr>
          </a:p>
        </p:txBody>
      </p:sp>
      <p:sp>
        <p:nvSpPr>
          <p:cNvPr id="308" name="Google Shape;308;p29"/>
          <p:cNvSpPr/>
          <p:nvPr/>
        </p:nvSpPr>
        <p:spPr>
          <a:xfrm>
            <a:off x="5727700" y="4485011"/>
            <a:ext cx="439414" cy="439414"/>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09" name="Google Shape;309;p29"/>
          <p:cNvGrpSpPr/>
          <p:nvPr/>
        </p:nvGrpSpPr>
        <p:grpSpPr>
          <a:xfrm>
            <a:off x="6489701" y="5044315"/>
            <a:ext cx="2872857" cy="2345362"/>
            <a:chOff x="6482677" y="4973773"/>
            <a:chExt cx="2879838" cy="2415904"/>
          </a:xfrm>
        </p:grpSpPr>
        <p:sp>
          <p:nvSpPr>
            <p:cNvPr id="310" name="Google Shape;310;p29"/>
            <p:cNvSpPr/>
            <p:nvPr/>
          </p:nvSpPr>
          <p:spPr>
            <a:xfrm>
              <a:off x="6953507" y="5534025"/>
              <a:ext cx="1893140" cy="1855652"/>
            </a:xfrm>
            <a:prstGeom prst="ellipse">
              <a:avLst/>
            </a:prstGeom>
            <a:solidFill>
              <a:srgbClr val="FF7E79">
                <a:alpha val="48627"/>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11" name="Google Shape;311;p29"/>
            <p:cNvGrpSpPr/>
            <p:nvPr/>
          </p:nvGrpSpPr>
          <p:grpSpPr>
            <a:xfrm>
              <a:off x="6482677" y="4973773"/>
              <a:ext cx="2879838" cy="2231261"/>
              <a:chOff x="3852927" y="1523690"/>
              <a:chExt cx="4495244" cy="3482855"/>
            </a:xfrm>
          </p:grpSpPr>
          <p:sp>
            <p:nvSpPr>
              <p:cNvPr id="312" name="Google Shape;312;p29"/>
              <p:cNvSpPr/>
              <p:nvPr/>
            </p:nvSpPr>
            <p:spPr>
              <a:xfrm>
                <a:off x="3972159" y="1554201"/>
                <a:ext cx="2955072" cy="2896556"/>
              </a:xfrm>
              <a:prstGeom prst="ellipse">
                <a:avLst/>
              </a:prstGeom>
              <a:solidFill>
                <a:srgbClr val="0096FF">
                  <a:alpha val="49411"/>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p29"/>
              <p:cNvSpPr/>
              <p:nvPr/>
            </p:nvSpPr>
            <p:spPr>
              <a:xfrm>
                <a:off x="5283716" y="1523690"/>
                <a:ext cx="2955071" cy="2896556"/>
              </a:xfrm>
              <a:prstGeom prst="ellipse">
                <a:avLst/>
              </a:prstGeom>
              <a:solidFill>
                <a:srgbClr val="FFFC00">
                  <a:alpha val="41568"/>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p29"/>
              <p:cNvSpPr txBox="1"/>
              <p:nvPr/>
            </p:nvSpPr>
            <p:spPr>
              <a:xfrm>
                <a:off x="3852927" y="2188566"/>
                <a:ext cx="1663387" cy="69044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no-NO" sz="1100">
                    <a:solidFill>
                      <a:schemeClr val="dk1"/>
                    </a:solidFill>
                    <a:latin typeface="Calibri"/>
                    <a:ea typeface="Calibri"/>
                    <a:cs typeface="Calibri"/>
                    <a:sym typeface="Calibri"/>
                  </a:rPr>
                  <a:t>Bygger </a:t>
                </a:r>
                <a:endParaRPr/>
              </a:p>
              <a:p>
                <a:pPr indent="0" lvl="0" marL="0" marR="0" rtl="0" algn="ctr">
                  <a:spcBef>
                    <a:spcPts val="0"/>
                  </a:spcBef>
                  <a:spcAft>
                    <a:spcPts val="0"/>
                  </a:spcAft>
                  <a:buNone/>
                </a:pPr>
                <a:r>
                  <a:rPr lang="no-NO" sz="1100">
                    <a:solidFill>
                      <a:schemeClr val="dk1"/>
                    </a:solidFill>
                    <a:latin typeface="Calibri"/>
                    <a:ea typeface="Calibri"/>
                    <a:cs typeface="Calibri"/>
                    <a:sym typeface="Calibri"/>
                  </a:rPr>
                  <a:t>på ideer</a:t>
                </a:r>
                <a:endParaRPr sz="11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9"/>
              <p:cNvSpPr txBox="1"/>
              <p:nvPr/>
            </p:nvSpPr>
            <p:spPr>
              <a:xfrm>
                <a:off x="6713217" y="2160321"/>
                <a:ext cx="1634954" cy="3674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1100">
                    <a:solidFill>
                      <a:schemeClr val="dk1"/>
                    </a:solidFill>
                    <a:latin typeface="Calibri"/>
                    <a:ea typeface="Calibri"/>
                    <a:cs typeface="Calibri"/>
                    <a:sym typeface="Calibri"/>
                  </a:rPr>
                  <a:t>Utfordrende</a:t>
                </a:r>
                <a:endParaRPr sz="1100">
                  <a:solidFill>
                    <a:schemeClr val="dk1"/>
                  </a:solidFill>
                  <a:latin typeface="Calibri"/>
                  <a:ea typeface="Calibri"/>
                  <a:cs typeface="Calibri"/>
                  <a:sym typeface="Calibri"/>
                </a:endParaRPr>
              </a:p>
            </p:txBody>
          </p:sp>
          <p:sp>
            <p:nvSpPr>
              <p:cNvPr id="316" name="Google Shape;316;p29"/>
              <p:cNvSpPr txBox="1"/>
              <p:nvPr/>
            </p:nvSpPr>
            <p:spPr>
              <a:xfrm>
                <a:off x="5045249" y="4468606"/>
                <a:ext cx="2036658" cy="5379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no-NO" sz="1100">
                    <a:solidFill>
                      <a:srgbClr val="000000"/>
                    </a:solidFill>
                    <a:latin typeface="Calibri"/>
                    <a:ea typeface="Calibri"/>
                    <a:cs typeface="Calibri"/>
                    <a:sym typeface="Calibri"/>
                  </a:rPr>
                  <a:t>Studentdeltakelse</a:t>
                </a:r>
                <a:endParaRPr b="0" i="0" sz="1100" u="none" cap="none" strike="noStrike">
                  <a:solidFill>
                    <a:srgbClr val="000000"/>
                  </a:solidFill>
                  <a:latin typeface="Calibri"/>
                  <a:ea typeface="Calibri"/>
                  <a:cs typeface="Calibri"/>
                  <a:sym typeface="Calibri"/>
                </a:endParaRPr>
              </a:p>
            </p:txBody>
          </p:sp>
          <p:sp>
            <p:nvSpPr>
              <p:cNvPr id="317" name="Google Shape;317;p29"/>
              <p:cNvSpPr txBox="1"/>
              <p:nvPr/>
            </p:nvSpPr>
            <p:spPr>
              <a:xfrm>
                <a:off x="5130621" y="2803167"/>
                <a:ext cx="1941581"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1100">
                    <a:solidFill>
                      <a:srgbClr val="000000"/>
                    </a:solidFill>
                    <a:latin typeface="Calibri"/>
                    <a:ea typeface="Calibri"/>
                    <a:cs typeface="Calibri"/>
                    <a:sym typeface="Calibri"/>
                  </a:rPr>
                  <a:t>Økt læring</a:t>
                </a:r>
                <a:endParaRPr b="1" i="0" sz="11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0"/>
          <p:cNvSpPr/>
          <p:nvPr/>
        </p:nvSpPr>
        <p:spPr>
          <a:xfrm>
            <a:off x="1179715" y="5147190"/>
            <a:ext cx="3501384" cy="199263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30"/>
          <p:cNvSpPr txBox="1"/>
          <p:nvPr/>
        </p:nvSpPr>
        <p:spPr>
          <a:xfrm>
            <a:off x="4427171" y="581025"/>
            <a:ext cx="2062529" cy="24384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Dialog blant likestilte</a:t>
            </a:r>
            <a:endParaRPr sz="1600">
              <a:solidFill>
                <a:schemeClr val="dk1"/>
              </a:solidFill>
              <a:latin typeface="Arial"/>
              <a:ea typeface="Arial"/>
              <a:cs typeface="Arial"/>
              <a:sym typeface="Arial"/>
            </a:endParaRPr>
          </a:p>
        </p:txBody>
      </p:sp>
      <p:sp>
        <p:nvSpPr>
          <p:cNvPr id="325" name="Google Shape;325;p30"/>
          <p:cNvSpPr txBox="1"/>
          <p:nvPr/>
        </p:nvSpPr>
        <p:spPr>
          <a:xfrm>
            <a:off x="634366" y="885825"/>
            <a:ext cx="4639945" cy="422134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3820"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Hva er verdien av gruppearbeid?</a:t>
            </a:r>
            <a:endParaRPr sz="1400">
              <a:solidFill>
                <a:schemeClr val="dk1"/>
              </a:solidFill>
              <a:latin typeface="Arial"/>
              <a:ea typeface="Arial"/>
              <a:cs typeface="Arial"/>
              <a:sym typeface="Arial"/>
            </a:endParaRPr>
          </a:p>
          <a:p>
            <a:pPr indent="0" lvl="0" marL="0" marR="0" rtl="0" algn="l">
              <a:lnSpc>
                <a:spcPct val="100000"/>
              </a:lnSpc>
              <a:spcBef>
                <a:spcPts val="35"/>
              </a:spcBef>
              <a:spcAft>
                <a:spcPts val="0"/>
              </a:spcAft>
              <a:buNone/>
            </a:pPr>
            <a:r>
              <a:t/>
            </a:r>
            <a:endParaRPr sz="1300">
              <a:solidFill>
                <a:schemeClr val="dk1"/>
              </a:solidFill>
              <a:latin typeface="Times New Roman"/>
              <a:ea typeface="Times New Roman"/>
              <a:cs typeface="Times New Roman"/>
              <a:sym typeface="Times New Roman"/>
            </a:endParaRPr>
          </a:p>
          <a:p>
            <a:pPr indent="-171450" lvl="0" marL="255270" marR="126364" rtl="0" algn="l">
              <a:lnSpc>
                <a:spcPct val="101699"/>
              </a:lnSpc>
              <a:spcBef>
                <a:spcPts val="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Gruppearbeid av høy kvalitet er </a:t>
            </a:r>
            <a:r>
              <a:rPr b="1" i="0" lang="no-NO" sz="1200" cap="none" strike="noStrike">
                <a:solidFill>
                  <a:srgbClr val="000000"/>
                </a:solidFill>
                <a:latin typeface="Arial"/>
                <a:ea typeface="Arial"/>
                <a:cs typeface="Arial"/>
                <a:sym typeface="Arial"/>
              </a:rPr>
              <a:t>sterkt knyttet til </a:t>
            </a:r>
            <a:r>
              <a:rPr b="0" i="0" lang="no-NO" sz="1200" cap="none" strike="noStrike">
                <a:solidFill>
                  <a:srgbClr val="000000"/>
                </a:solidFill>
                <a:latin typeface="Arimo"/>
                <a:ea typeface="Arimo"/>
                <a:cs typeface="Arimo"/>
                <a:sym typeface="Arimo"/>
              </a:rPr>
              <a:t>læringsgevinster (f.eks.  </a:t>
            </a:r>
            <a:r>
              <a:rPr b="0" i="0" lang="no-NO" sz="1200" u="sng" cap="none" strike="noStrike">
                <a:solidFill>
                  <a:schemeClr val="hlink"/>
                </a:solidFill>
                <a:latin typeface="Arimo"/>
                <a:ea typeface="Arimo"/>
                <a:cs typeface="Arimo"/>
                <a:sym typeface="Arimo"/>
                <a:hlinkClick r:id="rId4"/>
              </a:rPr>
              <a:t>Howe et al., 2019) spesielt når deltakerne har ulike synspunkter (</a:t>
            </a:r>
            <a:r>
              <a:rPr b="0" i="0" lang="no-NO" sz="1200" u="sng" cap="none" strike="noStrike">
                <a:solidFill>
                  <a:schemeClr val="hlink"/>
                </a:solidFill>
                <a:latin typeface="Arimo"/>
                <a:ea typeface="Arimo"/>
                <a:cs typeface="Arimo"/>
                <a:sym typeface="Arimo"/>
                <a:hlinkClick r:id="rId5"/>
              </a:rPr>
              <a:t>Bennett et al., 2009).</a:t>
            </a:r>
            <a:endParaRPr/>
          </a:p>
          <a:p>
            <a:pPr indent="-95250" lvl="0" marL="171450" marR="0" rtl="0" algn="l">
              <a:lnSpc>
                <a:spcPct val="100000"/>
              </a:lnSpc>
              <a:spcBef>
                <a:spcPts val="40"/>
              </a:spcBef>
              <a:spcAft>
                <a:spcPts val="0"/>
              </a:spcAft>
              <a:buClr>
                <a:schemeClr val="dk1"/>
              </a:buClr>
              <a:buSzPts val="1200"/>
              <a:buFont typeface="Arial"/>
              <a:buNone/>
            </a:pPr>
            <a:r>
              <a:t/>
            </a:r>
            <a:endParaRPr sz="1200">
              <a:solidFill>
                <a:schemeClr val="dk1"/>
              </a:solidFill>
              <a:latin typeface="Times New Roman"/>
              <a:ea typeface="Times New Roman"/>
              <a:cs typeface="Times New Roman"/>
              <a:sym typeface="Times New Roman"/>
            </a:endParaRPr>
          </a:p>
          <a:p>
            <a:pPr indent="-171450" lvl="0" marL="255270"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Studentene kan lære av hverandre</a:t>
            </a:r>
            <a:endParaRPr/>
          </a:p>
          <a:p>
            <a:pPr indent="-95250" lvl="0" marL="171450" marR="0" rtl="0" algn="l">
              <a:lnSpc>
                <a:spcPct val="100000"/>
              </a:lnSpc>
              <a:spcBef>
                <a:spcPts val="35"/>
              </a:spcBef>
              <a:spcAft>
                <a:spcPts val="0"/>
              </a:spcAft>
              <a:buClr>
                <a:schemeClr val="dk1"/>
              </a:buClr>
              <a:buSzPts val="1200"/>
              <a:buFont typeface="Arial"/>
              <a:buNone/>
            </a:pPr>
            <a:r>
              <a:t/>
            </a:r>
            <a:endParaRPr sz="1200">
              <a:solidFill>
                <a:schemeClr val="dk1"/>
              </a:solidFill>
              <a:latin typeface="Times New Roman"/>
              <a:ea typeface="Times New Roman"/>
              <a:cs typeface="Times New Roman"/>
              <a:sym typeface="Times New Roman"/>
            </a:endParaRPr>
          </a:p>
          <a:p>
            <a:pPr indent="-171450" lvl="0" marL="255270" marR="219709" rtl="0" algn="l">
              <a:lnSpc>
                <a:spcPct val="101699"/>
              </a:lnSpc>
              <a:spcBef>
                <a:spcPts val="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Elevene kan øve på å bruke dialog for læring, resonnering og problemløsning uten en lærer</a:t>
            </a:r>
            <a:endParaRPr/>
          </a:p>
          <a:p>
            <a:pPr indent="-95250" lvl="0" marL="171450" marR="0" rtl="0" algn="l">
              <a:lnSpc>
                <a:spcPct val="100000"/>
              </a:lnSpc>
              <a:spcBef>
                <a:spcPts val="40"/>
              </a:spcBef>
              <a:spcAft>
                <a:spcPts val="0"/>
              </a:spcAft>
              <a:buClr>
                <a:schemeClr val="dk1"/>
              </a:buClr>
              <a:buSzPts val="1200"/>
              <a:buFont typeface="Arial"/>
              <a:buNone/>
            </a:pPr>
            <a:r>
              <a:t/>
            </a:r>
            <a:endParaRPr sz="1200">
              <a:solidFill>
                <a:schemeClr val="dk1"/>
              </a:solidFill>
              <a:latin typeface="Times New Roman"/>
              <a:ea typeface="Times New Roman"/>
              <a:cs typeface="Times New Roman"/>
              <a:sym typeface="Times New Roman"/>
            </a:endParaRPr>
          </a:p>
          <a:p>
            <a:pPr indent="-171450" lvl="0" marL="255270" marR="372110"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De kan øve på ideer i et mindre stressende miljø før de deler sin fremgang med studenter i andre grupper / hele klassearenaen - «gjør tenkning synlig» for andre; dette fremmer læringsgevinster (</a:t>
            </a:r>
            <a:r>
              <a:rPr b="0" i="0" lang="no-NO" sz="1200" u="sng" cap="none" strike="noStrike">
                <a:solidFill>
                  <a:schemeClr val="hlink"/>
                </a:solidFill>
                <a:latin typeface="Arimo"/>
                <a:ea typeface="Arimo"/>
                <a:cs typeface="Arimo"/>
                <a:sym typeface="Arimo"/>
                <a:hlinkClick r:id="rId6"/>
              </a:rPr>
              <a:t>Howe 2020</a:t>
            </a:r>
            <a:r>
              <a:rPr b="0" i="0" lang="no-NO" sz="1200" cap="none" strike="noStrike">
                <a:solidFill>
                  <a:srgbClr val="000000"/>
                </a:solidFill>
                <a:latin typeface="Arimo"/>
                <a:ea typeface="Arimo"/>
                <a:cs typeface="Arimo"/>
                <a:sym typeface="Arimo"/>
              </a:rPr>
              <a:t>)</a:t>
            </a:r>
            <a:endParaRPr/>
          </a:p>
          <a:p>
            <a:pPr indent="-95250" lvl="0" marL="171450" marR="0" rtl="0" algn="l">
              <a:lnSpc>
                <a:spcPct val="100000"/>
              </a:lnSpc>
              <a:spcBef>
                <a:spcPts val="5"/>
              </a:spcBef>
              <a:spcAft>
                <a:spcPts val="0"/>
              </a:spcAft>
              <a:buClr>
                <a:schemeClr val="dk1"/>
              </a:buClr>
              <a:buSzPts val="1200"/>
              <a:buFont typeface="Arial"/>
              <a:buNone/>
            </a:pPr>
            <a:r>
              <a:t/>
            </a:r>
            <a:endParaRPr sz="1200">
              <a:solidFill>
                <a:schemeClr val="dk1"/>
              </a:solidFill>
              <a:latin typeface="Times New Roman"/>
              <a:ea typeface="Times New Roman"/>
              <a:cs typeface="Times New Roman"/>
              <a:sym typeface="Times New Roman"/>
            </a:endParaRPr>
          </a:p>
          <a:p>
            <a:pPr indent="-171450" lvl="0" marL="255270" marR="235584" rtl="0" algn="l">
              <a:lnSpc>
                <a:spcPct val="120000"/>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Andre studenter kan reflektere over og evaluere de nye ideene, inkludert bruk av formelle rubrikker; Går utover passiv lytting</a:t>
            </a:r>
            <a:endParaRPr sz="1200">
              <a:solidFill>
                <a:schemeClr val="dk1"/>
              </a:solidFill>
              <a:latin typeface="Arimo"/>
              <a:ea typeface="Arimo"/>
              <a:cs typeface="Arimo"/>
              <a:sym typeface="Arimo"/>
            </a:endParaRPr>
          </a:p>
          <a:p>
            <a:pPr indent="0" lvl="1" marL="541020" marR="235584" rtl="0" algn="l">
              <a:lnSpc>
                <a:spcPct val="150000"/>
              </a:lnSpc>
              <a:spcBef>
                <a:spcPts val="0"/>
              </a:spcBef>
              <a:spcAft>
                <a:spcPts val="0"/>
              </a:spcAft>
              <a:buNone/>
            </a:pPr>
            <a:r>
              <a:rPr b="0" i="0" lang="no-NO" sz="1200" u="none" cap="none" strike="noStrike">
                <a:solidFill>
                  <a:srgbClr val="000000"/>
                </a:solidFill>
                <a:latin typeface="Arimo"/>
                <a:ea typeface="Arimo"/>
                <a:cs typeface="Arimo"/>
                <a:sym typeface="Arimo"/>
              </a:rPr>
              <a:t> </a:t>
            </a:r>
            <a:r>
              <a:rPr b="1" i="0" lang="no-NO" sz="1200" u="sng" cap="none" strike="noStrike">
                <a:solidFill>
                  <a:schemeClr val="hlink"/>
                </a:solidFill>
                <a:latin typeface="Arial"/>
                <a:ea typeface="Arial"/>
                <a:cs typeface="Arial"/>
                <a:sym typeface="Arial"/>
                <a:hlinkClick r:id="rId7"/>
              </a:rPr>
              <a:t>Video 15: Verdien av gruppedialog</a:t>
            </a:r>
            <a:endParaRPr b="1" i="0" sz="1200" u="none" cap="none" strike="noStrike">
              <a:solidFill>
                <a:schemeClr val="dk1"/>
              </a:solidFill>
              <a:latin typeface="Arimo"/>
              <a:ea typeface="Arimo"/>
              <a:cs typeface="Arimo"/>
              <a:sym typeface="Arimo"/>
            </a:endParaRPr>
          </a:p>
          <a:p>
            <a:pPr indent="0" lvl="0" marL="83820" marR="235584" rtl="0" algn="l">
              <a:lnSpc>
                <a:spcPct val="120000"/>
              </a:lnSpc>
              <a:spcBef>
                <a:spcPts val="0"/>
              </a:spcBef>
              <a:spcAft>
                <a:spcPts val="0"/>
              </a:spcAft>
              <a:buNone/>
            </a:pPr>
            <a:r>
              <a:rPr lang="no-NO" sz="1200">
                <a:solidFill>
                  <a:schemeClr val="dk1"/>
                </a:solidFill>
                <a:latin typeface="Arimo"/>
                <a:ea typeface="Arimo"/>
                <a:cs typeface="Arimo"/>
                <a:sym typeface="Arimo"/>
              </a:rPr>
              <a:t>		</a:t>
            </a:r>
            <a:endParaRPr sz="1200">
              <a:solidFill>
                <a:schemeClr val="dk1"/>
              </a:solidFill>
              <a:latin typeface="Arimo"/>
              <a:ea typeface="Arimo"/>
              <a:cs typeface="Arimo"/>
              <a:sym typeface="Arimo"/>
            </a:endParaRPr>
          </a:p>
        </p:txBody>
      </p:sp>
      <p:sp>
        <p:nvSpPr>
          <p:cNvPr id="326" name="Google Shape;326;p30"/>
          <p:cNvSpPr txBox="1"/>
          <p:nvPr/>
        </p:nvSpPr>
        <p:spPr>
          <a:xfrm>
            <a:off x="5499100" y="885825"/>
            <a:ext cx="4878705" cy="380491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2550" marR="0" rtl="0" algn="just">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Hvordan kan du gjøre gruppearbeid effektivt?</a:t>
            </a:r>
            <a:endParaRPr sz="1400">
              <a:solidFill>
                <a:schemeClr val="dk1"/>
              </a:solidFill>
              <a:latin typeface="Arial"/>
              <a:ea typeface="Arial"/>
              <a:cs typeface="Arial"/>
              <a:sym typeface="Arial"/>
            </a:endParaRPr>
          </a:p>
          <a:p>
            <a:pPr indent="0" lvl="0" marL="0" marR="0" rtl="0" algn="l">
              <a:lnSpc>
                <a:spcPct val="100000"/>
              </a:lnSpc>
              <a:spcBef>
                <a:spcPts val="45"/>
              </a:spcBef>
              <a:spcAft>
                <a:spcPts val="0"/>
              </a:spcAft>
              <a:buNone/>
            </a:pPr>
            <a:r>
              <a:t/>
            </a:r>
            <a:endParaRPr sz="950">
              <a:solidFill>
                <a:schemeClr val="dk1"/>
              </a:solidFill>
              <a:latin typeface="Times New Roman"/>
              <a:ea typeface="Times New Roman"/>
              <a:cs typeface="Times New Roman"/>
              <a:sym typeface="Times New Roman"/>
            </a:endParaRPr>
          </a:p>
          <a:p>
            <a:pPr indent="0" lvl="0" marL="255600" marR="94615" rtl="0" algn="l">
              <a:lnSpc>
                <a:spcPct val="102000"/>
              </a:lnSpc>
              <a:spcBef>
                <a:spcPts val="0"/>
              </a:spcBef>
              <a:spcAft>
                <a:spcPts val="0"/>
              </a:spcAft>
              <a:buNone/>
            </a:pPr>
            <a:r>
              <a:rPr b="0" i="0" lang="no-NO" sz="1200" cap="none" strike="noStrike">
                <a:solidFill>
                  <a:srgbClr val="000000"/>
                </a:solidFill>
                <a:latin typeface="Arimo"/>
                <a:ea typeface="Arimo"/>
                <a:cs typeface="Arimo"/>
                <a:sym typeface="Arimo"/>
              </a:rPr>
              <a:t>Elevene må </a:t>
            </a:r>
            <a:r>
              <a:rPr b="0" i="1" lang="no-NO" sz="1200" cap="none" strike="noStrike">
                <a:solidFill>
                  <a:srgbClr val="000000"/>
                </a:solidFill>
                <a:latin typeface="Arial"/>
                <a:ea typeface="Arial"/>
                <a:cs typeface="Arial"/>
                <a:sym typeface="Arial"/>
              </a:rPr>
              <a:t>lære </a:t>
            </a:r>
            <a:r>
              <a:rPr b="0" i="0" lang="no-NO" sz="1200" cap="none" strike="noStrike">
                <a:solidFill>
                  <a:srgbClr val="000000"/>
                </a:solidFill>
                <a:latin typeface="Arimo"/>
                <a:ea typeface="Arimo"/>
                <a:cs typeface="Arimo"/>
                <a:sym typeface="Arimo"/>
              </a:rPr>
              <a:t>å snakke og samarbeide effektivt i grupper; ofte er de ikke dyktige på dette. </a:t>
            </a:r>
            <a:r>
              <a:rPr b="0" i="0" lang="no-NO" sz="1200" cap="none" strike="noStrike">
                <a:solidFill>
                  <a:srgbClr val="000000"/>
                </a:solidFill>
                <a:latin typeface="Arial"/>
                <a:ea typeface="Arial"/>
                <a:cs typeface="Arial"/>
                <a:sym typeface="Arial"/>
              </a:rPr>
              <a:t>«</a:t>
            </a:r>
            <a:r>
              <a:rPr b="1" i="0" lang="no-NO" sz="1200" cap="none" strike="noStrike">
                <a:solidFill>
                  <a:srgbClr val="000000"/>
                </a:solidFill>
                <a:latin typeface="Arial"/>
                <a:ea typeface="Arial"/>
                <a:cs typeface="Arial"/>
                <a:sym typeface="Arial"/>
              </a:rPr>
              <a:t>Grunnregler» </a:t>
            </a:r>
            <a:r>
              <a:rPr b="0" i="0" lang="no-NO" sz="1200" cap="none" strike="noStrike">
                <a:solidFill>
                  <a:srgbClr val="000000"/>
                </a:solidFill>
                <a:latin typeface="Arial"/>
                <a:ea typeface="Arial"/>
                <a:cs typeface="Arial"/>
                <a:sym typeface="Arial"/>
              </a:rPr>
              <a:t>(introdusert tidligere) </a:t>
            </a:r>
            <a:r>
              <a:rPr b="0" i="0" lang="no-NO" sz="1200" cap="none" strike="noStrike">
                <a:solidFill>
                  <a:srgbClr val="000000"/>
                </a:solidFill>
                <a:latin typeface="Arimo"/>
                <a:ea typeface="Arimo"/>
                <a:cs typeface="Arimo"/>
                <a:sym typeface="Arimo"/>
              </a:rPr>
              <a:t>og </a:t>
            </a:r>
            <a:r>
              <a:rPr b="1" i="0" lang="no-NO" sz="1200" cap="none" strike="noStrike">
                <a:solidFill>
                  <a:srgbClr val="000000"/>
                </a:solidFill>
                <a:latin typeface="Arial"/>
                <a:ea typeface="Arial"/>
                <a:cs typeface="Arial"/>
                <a:sym typeface="Arial"/>
              </a:rPr>
              <a:t>setningsstammer </a:t>
            </a:r>
            <a:r>
              <a:rPr b="1" i="0" lang="no-NO" sz="1200" cap="none" strike="noStrike">
                <a:solidFill>
                  <a:srgbClr val="000000"/>
                </a:solidFill>
                <a:latin typeface="Arimo"/>
                <a:ea typeface="Arimo"/>
                <a:cs typeface="Arimo"/>
                <a:sym typeface="Arimo"/>
              </a:rPr>
              <a:t> </a:t>
            </a:r>
            <a:r>
              <a:rPr b="0" i="0" lang="no-NO" sz="1200" cap="none" strike="noStrike">
                <a:solidFill>
                  <a:srgbClr val="000000"/>
                </a:solidFill>
                <a:latin typeface="Arimo"/>
                <a:ea typeface="Arimo"/>
                <a:cs typeface="Arimo"/>
                <a:sym typeface="Arimo"/>
              </a:rPr>
              <a:t>kan få elevene til å bli vant til å lytte, referere til andre, uttrykke enighet og respektfullt utfordre, gi grunner.</a:t>
            </a:r>
            <a:br>
              <a:rPr lang="no-NO" sz="1200">
                <a:solidFill>
                  <a:schemeClr val="dk1"/>
                </a:solidFill>
                <a:latin typeface="Calibri"/>
                <a:ea typeface="Calibri"/>
                <a:cs typeface="Calibri"/>
                <a:sym typeface="Calibri"/>
              </a:rPr>
            </a:br>
            <a:endParaRPr sz="1200">
              <a:solidFill>
                <a:schemeClr val="dk1"/>
              </a:solidFill>
              <a:latin typeface="Arimo"/>
              <a:ea typeface="Arimo"/>
              <a:cs typeface="Arimo"/>
              <a:sym typeface="Arimo"/>
            </a:endParaRPr>
          </a:p>
          <a:p>
            <a:pPr indent="0" lvl="0" marL="255600" marR="95250" rtl="0" algn="l">
              <a:lnSpc>
                <a:spcPct val="102000"/>
              </a:lnSpc>
              <a:spcBef>
                <a:spcPts val="48"/>
              </a:spcBef>
              <a:spcAft>
                <a:spcPts val="0"/>
              </a:spcAft>
              <a:buNone/>
            </a:pPr>
            <a:r>
              <a:rPr b="0" i="0" lang="no-NO" sz="1200" cap="none" strike="noStrike">
                <a:solidFill>
                  <a:srgbClr val="000000"/>
                </a:solidFill>
                <a:latin typeface="Arimo"/>
                <a:ea typeface="Arimo"/>
                <a:cs typeface="Arimo"/>
                <a:sym typeface="Arimo"/>
              </a:rPr>
              <a:t>Støtte til dialog der studentene </a:t>
            </a:r>
            <a:r>
              <a:rPr b="1" i="0" lang="no-NO" sz="1200" cap="none" strike="noStrike">
                <a:solidFill>
                  <a:srgbClr val="000000"/>
                </a:solidFill>
                <a:latin typeface="Arial"/>
                <a:ea typeface="Arial"/>
                <a:cs typeface="Arial"/>
                <a:sym typeface="Arial"/>
              </a:rPr>
              <a:t>engasjerer seg i hverandres ideer </a:t>
            </a:r>
            <a:r>
              <a:rPr b="0" i="0" lang="no-NO" sz="1200" cap="none" strike="noStrike">
                <a:solidFill>
                  <a:srgbClr val="000000"/>
                </a:solidFill>
                <a:latin typeface="Arimo"/>
                <a:ea typeface="Arimo"/>
                <a:cs typeface="Arimo"/>
                <a:sym typeface="Arimo"/>
              </a:rPr>
              <a:t>må bygges inn i aktivitetsdesign, for eksempel å kreve at studentene jobber sammen for å lykkes, og for å stimulere til begrunnet debatt. </a:t>
            </a:r>
            <a:r>
              <a:rPr b="1" i="0" lang="no-NO" sz="1200" cap="none" strike="noStrike">
                <a:solidFill>
                  <a:srgbClr val="000000"/>
                </a:solidFill>
                <a:latin typeface="Arial"/>
                <a:ea typeface="Arial"/>
                <a:cs typeface="Arial"/>
                <a:sym typeface="Arial"/>
              </a:rPr>
              <a:t>Snakkepunkter </a:t>
            </a:r>
            <a:r>
              <a:rPr b="0" i="0" lang="no-NO" sz="1200" cap="none" strike="noStrike">
                <a:solidFill>
                  <a:srgbClr val="000000"/>
                </a:solidFill>
                <a:latin typeface="Arimo"/>
                <a:ea typeface="Arimo"/>
                <a:cs typeface="Arimo"/>
                <a:sym typeface="Arimo"/>
              </a:rPr>
              <a:t>er en flott aktivitet for dette – se boksen nedenfor.</a:t>
            </a:r>
            <a:br>
              <a:rPr lang="no-NO" sz="1200">
                <a:solidFill>
                  <a:schemeClr val="dk1"/>
                </a:solidFill>
                <a:latin typeface="Calibri"/>
                <a:ea typeface="Calibri"/>
                <a:cs typeface="Calibri"/>
                <a:sym typeface="Calibri"/>
              </a:rPr>
            </a:br>
            <a:endParaRPr sz="1200">
              <a:solidFill>
                <a:schemeClr val="dk1"/>
              </a:solidFill>
              <a:latin typeface="Arimo"/>
              <a:ea typeface="Arimo"/>
              <a:cs typeface="Arimo"/>
              <a:sym typeface="Arimo"/>
            </a:endParaRPr>
          </a:p>
          <a:p>
            <a:pPr indent="0" lvl="0" marL="255600" marR="0" rtl="0" algn="l">
              <a:lnSpc>
                <a:spcPct val="102000"/>
              </a:lnSpc>
              <a:spcBef>
                <a:spcPts val="48"/>
              </a:spcBef>
              <a:spcAft>
                <a:spcPts val="0"/>
              </a:spcAft>
              <a:buNone/>
            </a:pPr>
            <a:r>
              <a:rPr b="1" i="0" lang="no-NO" sz="1300" cap="none" strike="noStrike">
                <a:solidFill>
                  <a:srgbClr val="000000"/>
                </a:solidFill>
                <a:latin typeface="Arial"/>
                <a:ea typeface="Arial"/>
                <a:cs typeface="Arial"/>
                <a:sym typeface="Arial"/>
              </a:rPr>
              <a:t>Hvordan kan du vite om gruppearbeid støtter læring?</a:t>
            </a:r>
            <a:endParaRPr sz="1300">
              <a:solidFill>
                <a:schemeClr val="dk1"/>
              </a:solidFill>
              <a:latin typeface="Arial"/>
              <a:ea typeface="Arial"/>
              <a:cs typeface="Arial"/>
              <a:sym typeface="Arial"/>
            </a:endParaRPr>
          </a:p>
          <a:p>
            <a:pPr indent="-634" lvl="0" marL="255600" marR="95885" rtl="0" algn="l">
              <a:lnSpc>
                <a:spcPct val="102000"/>
              </a:lnSpc>
              <a:spcBef>
                <a:spcPts val="48"/>
              </a:spcBef>
              <a:spcAft>
                <a:spcPts val="0"/>
              </a:spcAft>
              <a:buNone/>
            </a:pPr>
            <a:r>
              <a:rPr b="1" i="0" lang="no-NO" sz="1200" cap="none" strike="noStrike">
                <a:solidFill>
                  <a:srgbClr val="000000"/>
                </a:solidFill>
                <a:latin typeface="Arial"/>
                <a:ea typeface="Arial"/>
                <a:cs typeface="Arial"/>
                <a:sym typeface="Arial"/>
              </a:rPr>
              <a:t>Verktøy 2G </a:t>
            </a:r>
            <a:r>
              <a:rPr b="0" i="0" lang="no-NO" sz="1200" cap="none" strike="noStrike">
                <a:solidFill>
                  <a:srgbClr val="000000"/>
                </a:solidFill>
                <a:latin typeface="Arimo"/>
                <a:ea typeface="Arimo"/>
                <a:cs typeface="Arimo"/>
                <a:sym typeface="Arimo"/>
              </a:rPr>
              <a:t>gir en vurderingsskala for kvaliteten på gruppearbeid; det finnes versjoner for å observere yngre og eldre studenter og en for elevers egenevaluering. Høye poengsummer på disse skalaene er sterkt knyttet til læringsresultater (for eksempel </a:t>
            </a:r>
            <a:r>
              <a:rPr b="0" i="0" lang="no-NO" sz="1200" u="sng" cap="none" strike="noStrike">
                <a:solidFill>
                  <a:schemeClr val="hlink"/>
                </a:solidFill>
                <a:latin typeface="Arimo"/>
                <a:ea typeface="Arimo"/>
                <a:cs typeface="Arimo"/>
                <a:sym typeface="Arimo"/>
                <a:hlinkClick r:id="rId8"/>
              </a:rPr>
              <a:t>Howe et al., 2019).</a:t>
            </a:r>
            <a:endParaRPr/>
          </a:p>
        </p:txBody>
      </p:sp>
      <p:sp>
        <p:nvSpPr>
          <p:cNvPr id="327" name="Google Shape;327;p30"/>
          <p:cNvSpPr txBox="1"/>
          <p:nvPr/>
        </p:nvSpPr>
        <p:spPr>
          <a:xfrm>
            <a:off x="5688331" y="4941569"/>
            <a:ext cx="4702175" cy="222032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3820"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Hva er snakkepunkter?</a:t>
            </a:r>
            <a:endParaRPr sz="1400">
              <a:solidFill>
                <a:schemeClr val="dk1"/>
              </a:solidFill>
              <a:latin typeface="Arial"/>
              <a:ea typeface="Arial"/>
              <a:cs typeface="Arial"/>
              <a:sym typeface="Arial"/>
            </a:endParaRPr>
          </a:p>
          <a:p>
            <a:pPr indent="0" lvl="0" marL="0" marR="0" rtl="0" algn="l">
              <a:lnSpc>
                <a:spcPct val="100000"/>
              </a:lnSpc>
              <a:spcBef>
                <a:spcPts val="10"/>
              </a:spcBef>
              <a:spcAft>
                <a:spcPts val="0"/>
              </a:spcAft>
              <a:buNone/>
            </a:pPr>
            <a:r>
              <a:t/>
            </a:r>
            <a:endParaRPr sz="800">
              <a:solidFill>
                <a:schemeClr val="dk1"/>
              </a:solidFill>
              <a:latin typeface="Times New Roman"/>
              <a:ea typeface="Times New Roman"/>
              <a:cs typeface="Times New Roman"/>
              <a:sym typeface="Times New Roman"/>
            </a:endParaRPr>
          </a:p>
          <a:p>
            <a:pPr indent="-171449" lvl="0" marL="483869" marR="339090" rtl="0" algn="l">
              <a:lnSpc>
                <a:spcPct val="101699"/>
              </a:lnSpc>
              <a:spcBef>
                <a:spcPts val="0"/>
              </a:spcBef>
              <a:spcAft>
                <a:spcPts val="0"/>
              </a:spcAft>
              <a:buClr>
                <a:srgbClr val="000000"/>
              </a:buClr>
              <a:buSzPts val="1200"/>
              <a:buFont typeface="Arial"/>
              <a:buChar char="•"/>
            </a:pPr>
            <a:r>
              <a:rPr b="1" i="0" lang="no-NO" sz="1200" cap="none" strike="noStrike">
                <a:solidFill>
                  <a:srgbClr val="000000"/>
                </a:solidFill>
                <a:latin typeface="Arial"/>
                <a:ea typeface="Arial"/>
                <a:cs typeface="Arial"/>
                <a:sym typeface="Arial"/>
              </a:rPr>
              <a:t>Utsagn </a:t>
            </a:r>
            <a:r>
              <a:rPr b="0" i="0" lang="no-NO" sz="1200" cap="none" strike="noStrike">
                <a:solidFill>
                  <a:srgbClr val="000000"/>
                </a:solidFill>
                <a:latin typeface="Arimo"/>
                <a:ea typeface="Arimo"/>
                <a:cs typeface="Arimo"/>
                <a:sym typeface="Arimo"/>
              </a:rPr>
              <a:t>– </a:t>
            </a:r>
            <a:r>
              <a:rPr b="0" i="1" lang="no-NO" sz="1200" cap="none" strike="noStrike">
                <a:solidFill>
                  <a:srgbClr val="000000"/>
                </a:solidFill>
                <a:latin typeface="Arial"/>
                <a:ea typeface="Arial"/>
                <a:cs typeface="Arial"/>
                <a:sym typeface="Arial"/>
              </a:rPr>
              <a:t>ikke spørsmål – </a:t>
            </a:r>
            <a:r>
              <a:rPr b="0" i="0" lang="no-NO" sz="1200" cap="none" strike="noStrike">
                <a:solidFill>
                  <a:srgbClr val="000000"/>
                </a:solidFill>
                <a:latin typeface="Arimo"/>
                <a:ea typeface="Arimo"/>
                <a:cs typeface="Arimo"/>
                <a:sym typeface="Arimo"/>
              </a:rPr>
              <a:t>som studentene blir bedt om å være enige / uenige (respektfullt) med under diskusjonen</a:t>
            </a:r>
            <a:endParaRPr/>
          </a:p>
          <a:p>
            <a:pPr indent="-171449" lvl="0" marL="483869" marR="0" rtl="0" algn="l">
              <a:lnSpc>
                <a:spcPct val="100000"/>
              </a:lnSpc>
              <a:spcBef>
                <a:spcPts val="27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Provoserende, nysgjerrig, interessant, sant, falskt</a:t>
            </a:r>
            <a:endParaRPr/>
          </a:p>
          <a:p>
            <a:pPr indent="-171449" lvl="0" marL="483869" marR="0" rtl="0" algn="l">
              <a:lnSpc>
                <a:spcPct val="100000"/>
              </a:lnSpc>
              <a:spcBef>
                <a:spcPts val="29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Kan brukes til å generere saklige eller fantasifulle svar</a:t>
            </a:r>
            <a:endParaRPr/>
          </a:p>
          <a:p>
            <a:pPr indent="-171449" lvl="0" marL="483869" marR="264160" rtl="0" algn="l">
              <a:lnSpc>
                <a:spcPct val="101699"/>
              </a:lnSpc>
              <a:spcBef>
                <a:spcPts val="27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I likhet med grunnregler kan de brukes i gruppearbeid eller hele klassediskusjonen</a:t>
            </a:r>
            <a:endParaRPr/>
          </a:p>
          <a:p>
            <a:pPr indent="0" lvl="0" marL="0" marR="0" rtl="0" algn="l">
              <a:lnSpc>
                <a:spcPct val="100000"/>
              </a:lnSpc>
              <a:spcBef>
                <a:spcPts val="255"/>
              </a:spcBef>
              <a:spcAft>
                <a:spcPts val="0"/>
              </a:spcAft>
              <a:buNone/>
            </a:pPr>
            <a:r>
              <a:t/>
            </a:r>
            <a:endParaRPr sz="1200">
              <a:solidFill>
                <a:schemeClr val="dk1"/>
              </a:solidFill>
              <a:latin typeface="Times New Roman"/>
              <a:ea typeface="Times New Roman"/>
              <a:cs typeface="Times New Roman"/>
              <a:sym typeface="Times New Roman"/>
            </a:endParaRPr>
          </a:p>
          <a:p>
            <a:pPr indent="0" lvl="0" marL="484505" marR="0" rtl="0" algn="l">
              <a:lnSpc>
                <a:spcPct val="100000"/>
              </a:lnSpc>
              <a:spcBef>
                <a:spcPts val="0"/>
              </a:spcBef>
              <a:spcAft>
                <a:spcPts val="0"/>
              </a:spcAft>
              <a:buNone/>
            </a:pPr>
            <a:r>
              <a:rPr b="1" i="0" lang="no-NO" sz="1200" u="sng" cap="none" strike="noStrike">
                <a:solidFill>
                  <a:schemeClr val="hlink"/>
                </a:solidFill>
                <a:latin typeface="Arial"/>
                <a:ea typeface="Arial"/>
                <a:cs typeface="Arial"/>
                <a:sym typeface="Arial"/>
                <a:hlinkClick r:id="rId9"/>
              </a:rPr>
              <a:t>Video 4: Praktiske tips for å støtte klasseromsdialog: snakkepunkter</a:t>
            </a:r>
            <a:endParaRPr sz="1200">
              <a:solidFill>
                <a:schemeClr val="dk1"/>
              </a:solidFill>
              <a:latin typeface="Arial"/>
              <a:ea typeface="Arial"/>
              <a:cs typeface="Arial"/>
              <a:sym typeface="Arial"/>
            </a:endParaRPr>
          </a:p>
        </p:txBody>
      </p:sp>
      <p:sp>
        <p:nvSpPr>
          <p:cNvPr id="328" name="Google Shape;328;p30"/>
          <p:cNvSpPr/>
          <p:nvPr/>
        </p:nvSpPr>
        <p:spPr>
          <a:xfrm>
            <a:off x="5737110" y="6635050"/>
            <a:ext cx="439414" cy="43941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30"/>
          <p:cNvSpPr txBox="1"/>
          <p:nvPr/>
        </p:nvSpPr>
        <p:spPr>
          <a:xfrm>
            <a:off x="5285281" y="7088109"/>
            <a:ext cx="121920" cy="15303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8</a:t>
            </a:r>
            <a:endParaRPr sz="1000">
              <a:solidFill>
                <a:schemeClr val="dk1"/>
              </a:solidFill>
              <a:latin typeface="Arial"/>
              <a:ea typeface="Arial"/>
              <a:cs typeface="Arial"/>
              <a:sym typeface="Arial"/>
            </a:endParaRPr>
          </a:p>
        </p:txBody>
      </p:sp>
      <p:sp>
        <p:nvSpPr>
          <p:cNvPr id="330" name="Google Shape;330;p30"/>
          <p:cNvSpPr/>
          <p:nvPr/>
        </p:nvSpPr>
        <p:spPr>
          <a:xfrm>
            <a:off x="740301" y="4528052"/>
            <a:ext cx="439414" cy="43941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5" name="Shape 335"/>
        <p:cNvGrpSpPr/>
        <p:nvPr/>
      </p:nvGrpSpPr>
      <p:grpSpPr>
        <a:xfrm>
          <a:off x="0" y="0"/>
          <a:ext cx="0" cy="0"/>
          <a:chOff x="0" y="0"/>
          <a:chExt cx="0" cy="0"/>
        </a:xfrm>
      </p:grpSpPr>
      <p:graphicFrame>
        <p:nvGraphicFramePr>
          <p:cNvPr id="336" name="Google Shape;336;p31"/>
          <p:cNvGraphicFramePr/>
          <p:nvPr/>
        </p:nvGraphicFramePr>
        <p:xfrm>
          <a:off x="420504" y="4224408"/>
          <a:ext cx="3000000" cy="3000000"/>
        </p:xfrm>
        <a:graphic>
          <a:graphicData uri="http://schemas.openxmlformats.org/drawingml/2006/table">
            <a:tbl>
              <a:tblPr bandRow="1" firstRow="1">
                <a:noFill/>
                <a:tableStyleId>{1E127AA8-9CBF-4945-9974-B087EE6C8184}</a:tableStyleId>
              </a:tblPr>
              <a:tblGrid>
                <a:gridCol w="1347225"/>
                <a:gridCol w="3901450"/>
                <a:gridCol w="4498850"/>
              </a:tblGrid>
              <a:tr h="819900">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800" marR="0" rtl="0" algn="l">
                        <a:lnSpc>
                          <a:spcPct val="121000"/>
                        </a:lnSpc>
                        <a:spcBef>
                          <a:spcPts val="0"/>
                        </a:spcBef>
                        <a:spcAft>
                          <a:spcPts val="0"/>
                        </a:spcAft>
                        <a:buNone/>
                      </a:pPr>
                      <a:r>
                        <a:rPr b="1" i="0" lang="no-NO" sz="1200" cap="none" strike="noStrike">
                          <a:solidFill>
                            <a:srgbClr val="000000"/>
                          </a:solidFill>
                          <a:latin typeface="Arial"/>
                          <a:ea typeface="Arial"/>
                          <a:cs typeface="Arial"/>
                          <a:sym typeface="Arial"/>
                        </a:rPr>
                        <a:t>Yngre elever: </a:t>
                      </a:r>
                      <a:r>
                        <a:rPr b="0" i="0" lang="no-NO" sz="1200" cap="none" strike="noStrike">
                          <a:solidFill>
                            <a:srgbClr val="000000"/>
                          </a:solidFill>
                          <a:latin typeface="Arimo"/>
                          <a:ea typeface="Arimo"/>
                          <a:cs typeface="Arimo"/>
                          <a:sym typeface="Arimo"/>
                        </a:rPr>
                        <a:t>Du hører kanskje enklere språk, og bygging eller utfordringer kan uttrykkes gjennom slike uttrykk:</a:t>
                      </a: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800" marR="43180" rtl="0" algn="l">
                        <a:lnSpc>
                          <a:spcPct val="121000"/>
                        </a:lnSpc>
                        <a:spcBef>
                          <a:spcPts val="0"/>
                        </a:spcBef>
                        <a:spcAft>
                          <a:spcPts val="0"/>
                        </a:spcAft>
                        <a:buNone/>
                      </a:pPr>
                      <a:r>
                        <a:rPr b="1" i="0" lang="no-NO" sz="1200" cap="none" strike="noStrike">
                          <a:solidFill>
                            <a:srgbClr val="000000"/>
                          </a:solidFill>
                          <a:latin typeface="Arial"/>
                          <a:ea typeface="Arial"/>
                          <a:cs typeface="Arial"/>
                          <a:sym typeface="Arial"/>
                        </a:rPr>
                        <a:t>Eldre studenter: </a:t>
                      </a:r>
                      <a:r>
                        <a:rPr b="0" i="0" lang="no-NO" sz="1200" cap="none" strike="noStrike">
                          <a:solidFill>
                            <a:srgbClr val="000000"/>
                          </a:solidFill>
                          <a:latin typeface="Arimo"/>
                          <a:ea typeface="Arimo"/>
                          <a:cs typeface="Arimo"/>
                          <a:sym typeface="Arimo"/>
                        </a:rPr>
                        <a:t>du kan høre mer formelle setningsstartere eller mer sofistikert språk</a:t>
                      </a:r>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r>
              <a:tr h="603500">
                <a:tc>
                  <a:txBody>
                    <a:bodyPr/>
                    <a:lstStyle/>
                    <a:p>
                      <a:pPr indent="0" lvl="0" marL="29844"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Bygg videre på ideer</a:t>
                      </a: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29844"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«Og ...»; «Så da ...»; «Å ja ...»;</a:t>
                      </a:r>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30480" marR="220345" rtl="0" algn="l">
                        <a:lnSpc>
                          <a:spcPct val="145833"/>
                        </a:lnSpc>
                        <a:spcBef>
                          <a:spcPts val="0"/>
                        </a:spcBef>
                        <a:spcAft>
                          <a:spcPts val="0"/>
                        </a:spcAft>
                        <a:buNone/>
                      </a:pPr>
                      <a:r>
                        <a:rPr b="0" i="0" lang="no-NO" sz="1200" cap="none" strike="noStrike">
                          <a:solidFill>
                            <a:srgbClr val="000000"/>
                          </a:solidFill>
                          <a:latin typeface="Arimo"/>
                          <a:ea typeface="Arimo"/>
                          <a:cs typeface="Arimo"/>
                          <a:sym typeface="Arimo"/>
                        </a:rPr>
                        <a:t>«Jeg er enig i at...»; 'Det er et godt poeng'; «Vi begynte å tenke ..., og så...»</a:t>
                      </a:r>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r>
              <a:tr h="606550">
                <a:tc>
                  <a:txBody>
                    <a:bodyPr/>
                    <a:lstStyle/>
                    <a:p>
                      <a:pPr indent="0" lvl="0" marL="29844"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Utfordring</a:t>
                      </a:r>
                      <a:endParaRPr sz="1200">
                        <a:latin typeface="Arimo"/>
                        <a:ea typeface="Arimo"/>
                        <a:cs typeface="Arimo"/>
                        <a:sym typeface="Arimo"/>
                      </a:endParaRPr>
                    </a:p>
                  </a:txBody>
                  <a:tcPr marT="33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29844"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«Nei!»; «Men...»; «Det kan ikke være...»;</a:t>
                      </a:r>
                      <a:endParaRPr sz="1200">
                        <a:latin typeface="Arimo"/>
                        <a:ea typeface="Arimo"/>
                        <a:cs typeface="Arimo"/>
                        <a:sym typeface="Arimo"/>
                      </a:endParaRPr>
                    </a:p>
                  </a:txBody>
                  <a:tcPr marT="33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30480" marR="426084" rtl="0" algn="l">
                        <a:lnSpc>
                          <a:spcPct val="144166"/>
                        </a:lnSpc>
                        <a:spcBef>
                          <a:spcPts val="0"/>
                        </a:spcBef>
                        <a:spcAft>
                          <a:spcPts val="0"/>
                        </a:spcAft>
                        <a:buNone/>
                      </a:pPr>
                      <a:r>
                        <a:rPr b="0" i="0" lang="no-NO" sz="1200" cap="none" strike="noStrike">
                          <a:solidFill>
                            <a:srgbClr val="000000"/>
                          </a:solidFill>
                          <a:latin typeface="Arimo"/>
                          <a:ea typeface="Arimo"/>
                          <a:cs typeface="Arimo"/>
                          <a:sym typeface="Arimo"/>
                        </a:rPr>
                        <a:t>«Jeg er uenig i at...»; «Det virker ikke riktig»; «Det er ikke mulig, fordi...»; «Jeg tror det er halvveis riktig»; «Det er ikke mulig»</a:t>
                      </a:r>
                      <a:endParaRPr/>
                    </a:p>
                  </a:txBody>
                  <a:tcPr marT="101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r>
              <a:tr h="573025">
                <a:tc>
                  <a:txBody>
                    <a:bodyPr/>
                    <a:lstStyle/>
                    <a:p>
                      <a:pPr indent="0" lvl="0" marL="29844"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Resonnement</a:t>
                      </a: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29844"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«Fordi...» </a:t>
                      </a:r>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r>
            </a:tbl>
          </a:graphicData>
        </a:graphic>
      </p:graphicFrame>
      <p:sp>
        <p:nvSpPr>
          <p:cNvPr id="337" name="Google Shape;337;p31"/>
          <p:cNvSpPr txBox="1"/>
          <p:nvPr/>
        </p:nvSpPr>
        <p:spPr>
          <a:xfrm>
            <a:off x="3189036" y="411004"/>
            <a:ext cx="3378193" cy="24384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Dialog i ulike sammenhenger</a:t>
            </a:r>
            <a:endParaRPr sz="1600">
              <a:solidFill>
                <a:schemeClr val="dk1"/>
              </a:solidFill>
              <a:latin typeface="Arial"/>
              <a:ea typeface="Arial"/>
              <a:cs typeface="Arial"/>
              <a:sym typeface="Arial"/>
            </a:endParaRPr>
          </a:p>
        </p:txBody>
      </p:sp>
      <p:sp>
        <p:nvSpPr>
          <p:cNvPr id="338" name="Google Shape;338;p31"/>
          <p:cNvSpPr txBox="1"/>
          <p:nvPr/>
        </p:nvSpPr>
        <p:spPr>
          <a:xfrm>
            <a:off x="419734" y="826956"/>
            <a:ext cx="4721225" cy="190180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1915" marR="96520" rtl="0" algn="just">
              <a:lnSpc>
                <a:spcPct val="121000"/>
              </a:lnSpc>
              <a:spcBef>
                <a:spcPts val="0"/>
              </a:spcBef>
              <a:spcAft>
                <a:spcPts val="0"/>
              </a:spcAft>
              <a:buNone/>
            </a:pPr>
            <a:r>
              <a:rPr b="0" i="0" lang="no-NO" sz="1200" cap="none" strike="noStrike">
                <a:solidFill>
                  <a:srgbClr val="000000"/>
                </a:solidFill>
                <a:latin typeface="Arimo"/>
                <a:ea typeface="Arimo"/>
                <a:cs typeface="Arimo"/>
                <a:sym typeface="Arimo"/>
              </a:rPr>
              <a:t>Utdanningsdialog kan praktiseres med mangfoldige grupper av elever, i grupper fra alle aldersgrupper og på tvers av fag og innhold. Dette er grunnen til at T-SEDA-verktøykassen er utformet for å være allsidig og tilpasningsdyktig, og den har allerede blitt brukt av utøvere i varierte sammenhenger.            </a:t>
            </a:r>
            <a:endParaRPr/>
          </a:p>
          <a:p>
            <a:pPr indent="0" lvl="0" marL="81915" marR="96520" rtl="0" algn="just">
              <a:lnSpc>
                <a:spcPct val="121000"/>
              </a:lnSpc>
              <a:spcBef>
                <a:spcPts val="290"/>
              </a:spcBef>
              <a:spcAft>
                <a:spcPts val="0"/>
              </a:spcAft>
              <a:buNone/>
            </a:pPr>
            <a:r>
              <a:rPr b="0" i="0" lang="no-NO" sz="1200" u="sng" cap="none" strike="noStrike">
                <a:solidFill>
                  <a:schemeClr val="hlink"/>
                </a:solidFill>
                <a:latin typeface="Arial"/>
                <a:ea typeface="Arial"/>
                <a:cs typeface="Arial"/>
                <a:sym typeface="Arial"/>
                <a:hlinkClick r:id="rId3"/>
              </a:rPr>
              <a:t>            Video 9: Virkningen av T-SEDA-forespørsel</a:t>
            </a:r>
            <a:endParaRPr b="1" sz="1200">
              <a:solidFill>
                <a:schemeClr val="dk1"/>
              </a:solidFill>
              <a:latin typeface="Arimo"/>
              <a:ea typeface="Arimo"/>
              <a:cs typeface="Arimo"/>
              <a:sym typeface="Arimo"/>
            </a:endParaRPr>
          </a:p>
          <a:p>
            <a:pPr indent="0" lvl="0" marL="81915" marR="96520" rtl="0" algn="just">
              <a:lnSpc>
                <a:spcPct val="121000"/>
              </a:lnSpc>
              <a:spcBef>
                <a:spcPts val="290"/>
              </a:spcBef>
              <a:spcAft>
                <a:spcPts val="0"/>
              </a:spcAft>
              <a:buNone/>
            </a:pPr>
            <a:r>
              <a:rPr b="0" i="0" lang="no-NO" sz="1200" cap="none" strike="noStrike">
                <a:solidFill>
                  <a:srgbClr val="000000"/>
                </a:solidFill>
                <a:latin typeface="Arimo"/>
                <a:ea typeface="Arimo"/>
                <a:cs typeface="Arimo"/>
                <a:sym typeface="Arimo"/>
              </a:rPr>
              <a:t>De neste sidene vil hjelpe deg å tenke på dialog i ditt miljø: ta en titt etter de som er relevante for deg.</a:t>
            </a:r>
            <a:endParaRPr/>
          </a:p>
        </p:txBody>
      </p:sp>
      <p:sp>
        <p:nvSpPr>
          <p:cNvPr id="339" name="Google Shape;339;p31"/>
          <p:cNvSpPr txBox="1"/>
          <p:nvPr/>
        </p:nvSpPr>
        <p:spPr>
          <a:xfrm>
            <a:off x="436124" y="2792869"/>
            <a:ext cx="4723130" cy="912356"/>
          </a:xfrm>
          <a:prstGeom prst="rect">
            <a:avLst/>
          </a:prstGeom>
          <a:solidFill>
            <a:srgbClr val="D9F1F6"/>
          </a:solidFill>
          <a:ln>
            <a:noFill/>
          </a:ln>
        </p:spPr>
        <p:txBody>
          <a:bodyPr anchorCtr="0" anchor="t" bIns="0" lIns="0" spcFirstLastPara="1" rIns="0" wrap="square" tIns="34275">
            <a:spAutoFit/>
          </a:bodyPr>
          <a:lstStyle/>
          <a:p>
            <a:pPr indent="0" lvl="0" marL="78740" marR="168275" rtl="0" algn="l">
              <a:lnSpc>
                <a:spcPct val="121100"/>
              </a:lnSpc>
              <a:spcBef>
                <a:spcPts val="0"/>
              </a:spcBef>
              <a:spcAft>
                <a:spcPts val="0"/>
              </a:spcAft>
              <a:buNone/>
            </a:pPr>
            <a:r>
              <a:rPr b="0" i="0" lang="no-NO" sz="1200" cap="none" strike="noStrike">
                <a:solidFill>
                  <a:srgbClr val="000000"/>
                </a:solidFill>
                <a:latin typeface="Arimo"/>
                <a:ea typeface="Arimo"/>
                <a:cs typeface="Arimo"/>
                <a:sym typeface="Arimo"/>
              </a:rPr>
              <a:t>Refleksjonspunkt: Ta en titt på dialogkodene i del B, med eksempler på hva du kan høre, og se på eksemplene nedenfor. Hvordan tror du studentene i ditt miljø ville verbalisert de ulike dialogkodene? Hva kan du høre i klasserommet?</a:t>
            </a:r>
            <a:endParaRPr/>
          </a:p>
        </p:txBody>
      </p:sp>
      <p:sp>
        <p:nvSpPr>
          <p:cNvPr id="340" name="Google Shape;340;p31"/>
          <p:cNvSpPr/>
          <p:nvPr/>
        </p:nvSpPr>
        <p:spPr>
          <a:xfrm>
            <a:off x="6198755" y="943115"/>
            <a:ext cx="3378193" cy="253351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31"/>
          <p:cNvSpPr txBox="1"/>
          <p:nvPr/>
        </p:nvSpPr>
        <p:spPr>
          <a:xfrm>
            <a:off x="5285281" y="7088109"/>
            <a:ext cx="121920" cy="15303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9</a:t>
            </a:r>
            <a:endParaRPr sz="1000">
              <a:solidFill>
                <a:schemeClr val="dk1"/>
              </a:solidFill>
              <a:latin typeface="Arial"/>
              <a:ea typeface="Arial"/>
              <a:cs typeface="Arial"/>
              <a:sym typeface="Arial"/>
            </a:endParaRPr>
          </a:p>
        </p:txBody>
      </p:sp>
      <p:sp>
        <p:nvSpPr>
          <p:cNvPr id="342" name="Google Shape;342;p31"/>
          <p:cNvSpPr/>
          <p:nvPr/>
        </p:nvSpPr>
        <p:spPr>
          <a:xfrm>
            <a:off x="546100" y="1868363"/>
            <a:ext cx="353015" cy="35301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109" name="Google Shape;109;p14"/>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7" name="Shape 347"/>
        <p:cNvGrpSpPr/>
        <p:nvPr/>
      </p:nvGrpSpPr>
      <p:grpSpPr>
        <a:xfrm>
          <a:off x="0" y="0"/>
          <a:ext cx="0" cy="0"/>
          <a:chOff x="0" y="0"/>
          <a:chExt cx="0" cy="0"/>
        </a:xfrm>
      </p:grpSpPr>
      <p:graphicFrame>
        <p:nvGraphicFramePr>
          <p:cNvPr id="348" name="Google Shape;348;p32"/>
          <p:cNvGraphicFramePr/>
          <p:nvPr/>
        </p:nvGraphicFramePr>
        <p:xfrm>
          <a:off x="386976" y="2059371"/>
          <a:ext cx="3000000" cy="3000000"/>
        </p:xfrm>
        <a:graphic>
          <a:graphicData uri="http://schemas.openxmlformats.org/drawingml/2006/table">
            <a:tbl>
              <a:tblPr bandRow="1" firstRow="1">
                <a:noFill/>
                <a:tableStyleId>{1E127AA8-9CBF-4945-9974-B087EE6C8184}</a:tableStyleId>
              </a:tblPr>
              <a:tblGrid>
                <a:gridCol w="3514350"/>
                <a:gridCol w="3867900"/>
                <a:gridCol w="2398775"/>
              </a:tblGrid>
              <a:tr h="544075">
                <a:tc>
                  <a:txBody>
                    <a:bodyPr/>
                    <a:lstStyle/>
                    <a:p>
                      <a:pPr indent="0" lvl="0" marL="82800" marR="0" rtl="0" algn="l">
                        <a:lnSpc>
                          <a:spcPct val="117272"/>
                        </a:lnSpc>
                        <a:spcBef>
                          <a:spcPts val="0"/>
                        </a:spcBef>
                        <a:spcAft>
                          <a:spcPts val="0"/>
                        </a:spcAft>
                        <a:buNone/>
                      </a:pPr>
                      <a:r>
                        <a:rPr b="1" i="0" lang="no-NO" sz="1100" cap="none" strike="noStrike">
                          <a:solidFill>
                            <a:srgbClr val="000000"/>
                          </a:solidFill>
                          <a:latin typeface="Arial"/>
                          <a:ea typeface="Arial"/>
                          <a:cs typeface="Arial"/>
                          <a:sym typeface="Arial"/>
                        </a:rPr>
                        <a:t>Lytting, oppmerksomhet og forståelse.</a:t>
                      </a:r>
                      <a:endParaRPr sz="1100">
                        <a:latin typeface="Arial"/>
                        <a:ea typeface="Arial"/>
                        <a:cs typeface="Arial"/>
                        <a:sym typeface="Arial"/>
                      </a:endParaRPr>
                    </a:p>
                    <a:p>
                      <a:pPr indent="0" lvl="0" marL="82800" marR="0" rtl="0" algn="l">
                        <a:lnSpc>
                          <a:spcPct val="100000"/>
                        </a:lnSpc>
                        <a:spcBef>
                          <a:spcPts val="400"/>
                        </a:spcBef>
                        <a:spcAft>
                          <a:spcPts val="0"/>
                        </a:spcAft>
                        <a:buNone/>
                      </a:pPr>
                      <a:r>
                        <a:rPr b="1" i="0" lang="no-NO" sz="1100" cap="none" strike="noStrike">
                          <a:solidFill>
                            <a:srgbClr val="000000"/>
                          </a:solidFill>
                          <a:latin typeface="Arial"/>
                          <a:ea typeface="Arial"/>
                          <a:cs typeface="Arial"/>
                          <a:sym typeface="Arial"/>
                        </a:rPr>
                        <a:t>Barn på forventet utviklingsnivå vil:</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lnSpc>
                          <a:spcPct val="117272"/>
                        </a:lnSpc>
                        <a:spcBef>
                          <a:spcPts val="0"/>
                        </a:spcBef>
                        <a:spcAft>
                          <a:spcPts val="0"/>
                        </a:spcAft>
                        <a:buNone/>
                      </a:pPr>
                      <a:r>
                        <a:rPr b="1" i="0" lang="no-NO" sz="1100" cap="none" strike="noStrike">
                          <a:solidFill>
                            <a:srgbClr val="000000"/>
                          </a:solidFill>
                          <a:latin typeface="Arial"/>
                          <a:ea typeface="Arial"/>
                          <a:cs typeface="Arial"/>
                          <a:sym typeface="Arial"/>
                        </a:rPr>
                        <a:t>Mulig T-SEDA dialogkode</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lnSpc>
                          <a:spcPct val="117272"/>
                        </a:lnSpc>
                        <a:spcBef>
                          <a:spcPts val="0"/>
                        </a:spcBef>
                        <a:spcAft>
                          <a:spcPts val="0"/>
                        </a:spcAft>
                        <a:buNone/>
                      </a:pPr>
                      <a:r>
                        <a:rPr b="1" i="0" lang="no-NO" sz="1100" cap="none" strike="noStrike">
                          <a:solidFill>
                            <a:srgbClr val="000000"/>
                          </a:solidFill>
                          <a:latin typeface="Arial"/>
                          <a:ea typeface="Arial"/>
                          <a:cs typeface="Arial"/>
                          <a:sym typeface="Arial"/>
                        </a:rPr>
                        <a:t>Hva du kanskje hører</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77825">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Lytt oppmerksomt og svar på det de hører med</a:t>
                      </a:r>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relevante spørsmål, kommentarer og handlinger når de blir</a:t>
                      </a:r>
                      <a:endParaRPr/>
                    </a:p>
                    <a:p>
                      <a:pPr indent="0" lvl="0" marL="82800" marR="89535" rtl="0" algn="l">
                        <a:lnSpc>
                          <a:spcPct val="120000"/>
                        </a:lnSpc>
                        <a:spcBef>
                          <a:spcPts val="400"/>
                        </a:spcBef>
                        <a:spcAft>
                          <a:spcPts val="0"/>
                        </a:spcAft>
                        <a:buNone/>
                      </a:pPr>
                      <a:r>
                        <a:rPr b="0" i="0" lang="no-NO" sz="1100" cap="none" strike="noStrike">
                          <a:solidFill>
                            <a:srgbClr val="000000"/>
                          </a:solidFill>
                          <a:latin typeface="Arial"/>
                          <a:ea typeface="Arial"/>
                          <a:cs typeface="Arial"/>
                          <a:sym typeface="Arial"/>
                        </a:rPr>
                        <a:t>lest til og under hele klassediskusjoner og interaksjoner i små grupper</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Bygge videre på ideer (B): bygge på, utdype, tydeliggjøre eller kommentere</a:t>
                      </a:r>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egne eller andres ideer uttrykt i tidligere turer eller bidrag</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Jeg er glad jeg ikke så en Gruffalo (monster). Musen</a:t>
                      </a:r>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var modig.</a:t>
                      </a:r>
                      <a:endParaRPr sz="1100">
                        <a:latin typeface="Arial"/>
                        <a:ea typeface="Arial"/>
                        <a:cs typeface="Arial"/>
                        <a:sym typeface="Arial"/>
                      </a:endParaRPr>
                    </a:p>
                    <a:p>
                      <a:pPr indent="0" lvl="0" marL="82800" marR="0" rtl="0" algn="l">
                        <a:lnSpc>
                          <a:spcPct val="100000"/>
                        </a:lnSpc>
                        <a:spcBef>
                          <a:spcPts val="400"/>
                        </a:spcBef>
                        <a:spcAft>
                          <a:spcPts val="0"/>
                        </a:spcAft>
                        <a:buNone/>
                      </a:pPr>
                      <a:r>
                        <a:t/>
                      </a:r>
                      <a:endParaRPr sz="1100">
                        <a:latin typeface="Times New Roman"/>
                        <a:ea typeface="Times New Roman"/>
                        <a:cs typeface="Times New Roman"/>
                        <a:sym typeface="Times New Roman"/>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Ja, musen var modig og sleip</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1024125">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Kommenter hva de har hørt og spør</a:t>
                      </a:r>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spørsmål for å klargjøre deres forståelse</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Bygge videre på ideer (B): bygge på, utdype, tydeliggjøre eller kommentere</a:t>
                      </a:r>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egne eller andres ideer uttrykt i tidligere turer eller bidrag</a:t>
                      </a:r>
                      <a:endParaRPr/>
                    </a:p>
                    <a:p>
                      <a:pPr indent="0" lvl="0" marL="82800" marR="0" rtl="0" algn="l">
                        <a:lnSpc>
                          <a:spcPct val="100000"/>
                        </a:lnSpc>
                        <a:spcBef>
                          <a:spcPts val="400"/>
                        </a:spcBef>
                        <a:spcAft>
                          <a:spcPts val="0"/>
                        </a:spcAft>
                        <a:buNone/>
                      </a:pPr>
                      <a:r>
                        <a:t/>
                      </a:r>
                      <a:endParaRPr sz="1100">
                        <a:latin typeface="Times New Roman"/>
                        <a:ea typeface="Times New Roman"/>
                        <a:cs typeface="Times New Roman"/>
                        <a:sym typeface="Times New Roman"/>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Utfordring (CH): Stille spørsmål, være uenig i eller utfordre en idé</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Hvor kom skjelettene fra</a:t>
                      </a:r>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da?</a:t>
                      </a:r>
                      <a:endParaRPr/>
                    </a:p>
                    <a:p>
                      <a:pPr indent="0" lvl="0" marL="82800" marR="0" rtl="0" algn="l">
                        <a:lnSpc>
                          <a:spcPct val="100000"/>
                        </a:lnSpc>
                        <a:spcBef>
                          <a:spcPts val="400"/>
                        </a:spcBef>
                        <a:spcAft>
                          <a:spcPts val="0"/>
                        </a:spcAft>
                        <a:buNone/>
                      </a:pPr>
                      <a:r>
                        <a:t/>
                      </a:r>
                      <a:endParaRPr sz="1100">
                        <a:latin typeface="Times New Roman"/>
                        <a:ea typeface="Times New Roman"/>
                        <a:cs typeface="Times New Roman"/>
                        <a:sym typeface="Times New Roman"/>
                      </a:endParaRPr>
                    </a:p>
                    <a:p>
                      <a:pPr indent="0" lvl="0" marL="82800" marR="302895" rtl="0" algn="l">
                        <a:lnSpc>
                          <a:spcPct val="121900"/>
                        </a:lnSpc>
                        <a:spcBef>
                          <a:spcPts val="400"/>
                        </a:spcBef>
                        <a:spcAft>
                          <a:spcPts val="0"/>
                        </a:spcAft>
                        <a:buNone/>
                      </a:pPr>
                      <a:r>
                        <a:rPr b="0" i="0" lang="no-NO" sz="1100" cap="none" strike="noStrike">
                          <a:solidFill>
                            <a:srgbClr val="000000"/>
                          </a:solidFill>
                          <a:latin typeface="Arial"/>
                          <a:ea typeface="Arial"/>
                          <a:cs typeface="Arial"/>
                          <a:sym typeface="Arial"/>
                        </a:rPr>
                        <a:t>Nei, jeg er ikke redd for skjelettene, de ser vennlige ut</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Hold samtalen når du driver med frem og tilbake</a:t>
                      </a:r>
                      <a:endParaRPr sz="1100">
                        <a:latin typeface="Arial"/>
                        <a:ea typeface="Arial"/>
                        <a:cs typeface="Arial"/>
                        <a:sym typeface="Arial"/>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utveksling med lærer og medelever.</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Koble til (C): Lenke til bidrag/kunnskap/erfaringer</a:t>
                      </a:r>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Utover den umiddelbare dialogen</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Vi dro til skogen, vi gikk</a:t>
                      </a:r>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snuble, falle, snuble, falle</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82800" marR="0" rtl="0" algn="l">
                        <a:lnSpc>
                          <a:spcPct val="115909"/>
                        </a:lnSpc>
                        <a:spcBef>
                          <a:spcPts val="0"/>
                        </a:spcBef>
                        <a:spcAft>
                          <a:spcPts val="0"/>
                        </a:spcAft>
                        <a:buNone/>
                      </a:pPr>
                      <a:r>
                        <a:rPr b="1" i="0" lang="no-NO" sz="1100" cap="none" strike="noStrike">
                          <a:solidFill>
                            <a:srgbClr val="000000"/>
                          </a:solidFill>
                          <a:latin typeface="Arial"/>
                          <a:ea typeface="Arial"/>
                          <a:cs typeface="Arial"/>
                          <a:sym typeface="Arial"/>
                        </a:rPr>
                        <a:t>Muntlig språkbruk.</a:t>
                      </a:r>
                      <a:endParaRPr/>
                    </a:p>
                    <a:p>
                      <a:pPr indent="0" lvl="0" marL="82800" marR="0" rtl="0" algn="l">
                        <a:lnSpc>
                          <a:spcPct val="100000"/>
                        </a:lnSpc>
                        <a:spcBef>
                          <a:spcPts val="400"/>
                        </a:spcBef>
                        <a:spcAft>
                          <a:spcPts val="0"/>
                        </a:spcAft>
                        <a:buNone/>
                      </a:pPr>
                      <a:r>
                        <a:rPr b="1" i="0" lang="no-NO" sz="1100" cap="none" strike="noStrike">
                          <a:solidFill>
                            <a:srgbClr val="000000"/>
                          </a:solidFill>
                          <a:latin typeface="Arial"/>
                          <a:ea typeface="Arial"/>
                          <a:cs typeface="Arial"/>
                          <a:sym typeface="Arial"/>
                        </a:rPr>
                        <a:t>Barn på forventet utviklingsnivå vil:</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spcBef>
                          <a:spcPts val="0"/>
                        </a:spcBef>
                        <a:spcAft>
                          <a:spcPts val="0"/>
                        </a:spcAft>
                        <a:buNone/>
                      </a:pPr>
                      <a:r>
                        <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spcBef>
                          <a:spcPts val="0"/>
                        </a:spcBef>
                        <a:spcAft>
                          <a:spcPts val="0"/>
                        </a:spcAft>
                        <a:buNone/>
                      </a:pPr>
                      <a:r>
                        <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22950">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Delta i små grupper, klasser og en-til-en-situasjoner</a:t>
                      </a:r>
                      <a:endParaRPr/>
                    </a:p>
                    <a:p>
                      <a:pPr indent="0" lvl="0" marL="82800" marR="511809" rtl="0" algn="l">
                        <a:lnSpc>
                          <a:spcPct val="120000"/>
                        </a:lnSpc>
                        <a:spcBef>
                          <a:spcPts val="400"/>
                        </a:spcBef>
                        <a:spcAft>
                          <a:spcPts val="0"/>
                        </a:spcAft>
                        <a:buNone/>
                      </a:pPr>
                      <a:r>
                        <a:rPr b="0" i="0" lang="no-NO" sz="1100" cap="none" strike="noStrike">
                          <a:solidFill>
                            <a:srgbClr val="000000"/>
                          </a:solidFill>
                          <a:latin typeface="Arial"/>
                          <a:ea typeface="Arial"/>
                          <a:cs typeface="Arial"/>
                          <a:sym typeface="Arial"/>
                        </a:rPr>
                        <a:t>diskusjoner, og fremme sine egne idéer, mens de bruker nylig introdusert vokabular</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1000"/>
                        </a:lnSpc>
                        <a:spcBef>
                          <a:spcPts val="0"/>
                        </a:spcBef>
                        <a:spcAft>
                          <a:spcPts val="0"/>
                        </a:spcAft>
                        <a:buNone/>
                      </a:pPr>
                      <a:r>
                        <a:rPr b="0" i="0" lang="no-NO" sz="1100" cap="none" strike="noStrike">
                          <a:solidFill>
                            <a:srgbClr val="000000"/>
                          </a:solidFill>
                          <a:latin typeface="Arial"/>
                          <a:ea typeface="Arial"/>
                          <a:cs typeface="Arial"/>
                          <a:sym typeface="Arial"/>
                        </a:rPr>
                        <a:t>Veiledende retning for dialog eller aktivitet (G): Ta ansvar for å forme aktiviteten eller fokusere dialogen i ønsket retning</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Få den store bollen så kan du være</a:t>
                      </a:r>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pappa bjørn. Jeg skal være mammabjørn</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621800">
                <a:tc>
                  <a:txBody>
                    <a:bodyPr/>
                    <a:lstStyle/>
                    <a:p>
                      <a:pPr indent="0" lvl="0" marL="82800" marR="0" rtl="0" algn="l">
                        <a:lnSpc>
                          <a:spcPct val="121000"/>
                        </a:lnSpc>
                        <a:spcBef>
                          <a:spcPts val="0"/>
                        </a:spcBef>
                        <a:spcAft>
                          <a:spcPts val="0"/>
                        </a:spcAft>
                        <a:buNone/>
                      </a:pPr>
                      <a:r>
                        <a:rPr b="0" i="0" lang="no-NO" sz="1100" cap="none" strike="noStrike">
                          <a:solidFill>
                            <a:srgbClr val="000000"/>
                          </a:solidFill>
                          <a:latin typeface="Arial"/>
                          <a:ea typeface="Arial"/>
                          <a:cs typeface="Arial"/>
                          <a:sym typeface="Arial"/>
                        </a:rPr>
                        <a:t>Gi forklaringer på hvorfor ting kan skje, og bruk nylig introdusert ordforråd fra historier, sakprosa, rim og dikt når det passer</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1000"/>
                        </a:lnSpc>
                        <a:spcBef>
                          <a:spcPts val="0"/>
                        </a:spcBef>
                        <a:spcAft>
                          <a:spcPts val="0"/>
                        </a:spcAft>
                        <a:buNone/>
                      </a:pPr>
                      <a:r>
                        <a:rPr b="0" i="0" lang="no-NO" sz="1100" cap="none" strike="noStrike">
                          <a:solidFill>
                            <a:srgbClr val="000000"/>
                          </a:solidFill>
                          <a:latin typeface="Arial"/>
                          <a:ea typeface="Arial"/>
                          <a:cs typeface="Arial"/>
                          <a:sym typeface="Arial"/>
                        </a:rPr>
                        <a:t>Gjør resonnement eksplisitt (R): forklare, begrunne eller bruke mulighetstenkning knyttet til egne eller andres ideer</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b="0" i="0" lang="no-NO" sz="1100" cap="none" strike="noStrike">
                          <a:solidFill>
                            <a:srgbClr val="000000"/>
                          </a:solidFill>
                          <a:latin typeface="Arial"/>
                          <a:ea typeface="Arial"/>
                          <a:cs typeface="Arial"/>
                          <a:sym typeface="Arial"/>
                        </a:rPr>
                        <a:t>Jeg tror at hvis jeg laget en gigantisk syltetøysmørbrød</a:t>
                      </a:r>
                      <a:endParaRPr/>
                    </a:p>
                    <a:p>
                      <a:pPr indent="0" lvl="0" marL="82800" marR="0" rtl="0" algn="l">
                        <a:lnSpc>
                          <a:spcPct val="100000"/>
                        </a:lnSpc>
                        <a:spcBef>
                          <a:spcPts val="400"/>
                        </a:spcBef>
                        <a:spcAft>
                          <a:spcPts val="0"/>
                        </a:spcAft>
                        <a:buNone/>
                      </a:pPr>
                      <a:r>
                        <a:rPr b="0" i="0" lang="no-NO" sz="1100" cap="none" strike="noStrike">
                          <a:solidFill>
                            <a:srgbClr val="000000"/>
                          </a:solidFill>
                          <a:latin typeface="Arial"/>
                          <a:ea typeface="Arial"/>
                          <a:cs typeface="Arial"/>
                          <a:sym typeface="Arial"/>
                        </a:rPr>
                        <a:t>brødet ville bli for mykt</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bl>
          </a:graphicData>
        </a:graphic>
      </p:graphicFrame>
      <p:sp>
        <p:nvSpPr>
          <p:cNvPr id="349" name="Google Shape;349;p32"/>
          <p:cNvSpPr txBox="1"/>
          <p:nvPr/>
        </p:nvSpPr>
        <p:spPr>
          <a:xfrm>
            <a:off x="407034" y="181609"/>
            <a:ext cx="4735830" cy="171681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1201738"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Dialog med små barn</a:t>
            </a:r>
            <a:endParaRPr sz="1600">
              <a:solidFill>
                <a:schemeClr val="dk1"/>
              </a:solidFill>
              <a:latin typeface="Arial"/>
              <a:ea typeface="Arial"/>
              <a:cs typeface="Arial"/>
              <a:sym typeface="Arial"/>
            </a:endParaRPr>
          </a:p>
          <a:p>
            <a:pPr indent="0" lvl="0" marL="82550" marR="95885" rtl="0" algn="just">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Dialog står i sentrum for undervisningen i førskoleårene (2–5 år). Det er flere måter å gjennomføre en T-SEDA-undersøkelse på, vil bidra til å identifisere hvilke typer dialog barn bruker på dette stadiet. Tabellen nedenfor viser tale- og lytteferdigheter hentet fra en nasjonal læreplan (England). Kan du bruke disse i din egen nasjonale kontekst?</a:t>
            </a:r>
            <a:endParaRPr sz="1200">
              <a:solidFill>
                <a:schemeClr val="dk1"/>
              </a:solidFill>
              <a:latin typeface="Arimo"/>
              <a:ea typeface="Arimo"/>
              <a:cs typeface="Arimo"/>
              <a:sym typeface="Arimo"/>
            </a:endParaRPr>
          </a:p>
        </p:txBody>
      </p:sp>
      <p:sp>
        <p:nvSpPr>
          <p:cNvPr id="350" name="Google Shape;350;p32"/>
          <p:cNvSpPr/>
          <p:nvPr/>
        </p:nvSpPr>
        <p:spPr>
          <a:xfrm>
            <a:off x="6718299" y="277375"/>
            <a:ext cx="2790697" cy="16459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32"/>
          <p:cNvSpPr txBox="1"/>
          <p:nvPr/>
        </p:nvSpPr>
        <p:spPr>
          <a:xfrm>
            <a:off x="5262662" y="7088109"/>
            <a:ext cx="167005" cy="153035"/>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10</a:t>
            </a:r>
            <a:endParaRPr sz="10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6" name="Shape 356"/>
        <p:cNvGrpSpPr/>
        <p:nvPr/>
      </p:nvGrpSpPr>
      <p:grpSpPr>
        <a:xfrm>
          <a:off x="0" y="0"/>
          <a:ext cx="0" cy="0"/>
          <a:chOff x="0" y="0"/>
          <a:chExt cx="0" cy="0"/>
        </a:xfrm>
      </p:grpSpPr>
      <p:sp>
        <p:nvSpPr>
          <p:cNvPr id="357" name="Google Shape;357;p33"/>
          <p:cNvSpPr txBox="1"/>
          <p:nvPr/>
        </p:nvSpPr>
        <p:spPr>
          <a:xfrm>
            <a:off x="453993" y="504825"/>
            <a:ext cx="9942734" cy="243840"/>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Dialog i høyere utdanning og med voksne elever</a:t>
            </a:r>
            <a:endParaRPr sz="1600">
              <a:solidFill>
                <a:schemeClr val="dk1"/>
              </a:solidFill>
              <a:latin typeface="Arial"/>
              <a:ea typeface="Arial"/>
              <a:cs typeface="Arial"/>
              <a:sym typeface="Arial"/>
            </a:endParaRPr>
          </a:p>
        </p:txBody>
      </p:sp>
      <p:sp>
        <p:nvSpPr>
          <p:cNvPr id="358" name="Google Shape;358;p33"/>
          <p:cNvSpPr/>
          <p:nvPr/>
        </p:nvSpPr>
        <p:spPr>
          <a:xfrm>
            <a:off x="453993" y="962025"/>
            <a:ext cx="4975674" cy="6141359"/>
          </a:xfrm>
          <a:custGeom>
            <a:rect b="b" l="l" r="r" t="t"/>
            <a:pathLst>
              <a:path extrusionOk="0" h="6042025" w="4718685">
                <a:moveTo>
                  <a:pt x="0" y="0"/>
                </a:moveTo>
                <a:lnTo>
                  <a:pt x="4718563" y="0"/>
                </a:lnTo>
                <a:lnTo>
                  <a:pt x="4718563" y="6041863"/>
                </a:lnTo>
                <a:lnTo>
                  <a:pt x="0" y="6041863"/>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33"/>
          <p:cNvSpPr txBox="1"/>
          <p:nvPr/>
        </p:nvSpPr>
        <p:spPr>
          <a:xfrm>
            <a:off x="546100" y="962025"/>
            <a:ext cx="4794129" cy="6050766"/>
          </a:xfrm>
          <a:prstGeom prst="rect">
            <a:avLst/>
          </a:prstGeom>
          <a:noFill/>
          <a:ln>
            <a:noFill/>
          </a:ln>
        </p:spPr>
        <p:txBody>
          <a:bodyPr anchorCtr="0" anchor="t" bIns="0" lIns="0" spcFirstLastPara="1" rIns="0" wrap="square" tIns="0">
            <a:spAutoFit/>
          </a:bodyPr>
          <a:lstStyle/>
          <a:p>
            <a:pPr indent="0" lvl="0" marL="12700" marR="5080" rtl="0" algn="just">
              <a:lnSpc>
                <a:spcPct val="120800"/>
              </a:lnSpc>
              <a:spcBef>
                <a:spcPts val="0"/>
              </a:spcBef>
              <a:spcAft>
                <a:spcPts val="0"/>
              </a:spcAft>
              <a:buNone/>
            </a:pPr>
            <a:r>
              <a:rPr b="0" i="0" lang="no-NO" sz="1200" cap="none" strike="noStrike">
                <a:solidFill>
                  <a:srgbClr val="000000"/>
                </a:solidFill>
                <a:latin typeface="Arimo"/>
                <a:ea typeface="Arimo"/>
                <a:cs typeface="Arimo"/>
                <a:sym typeface="Arimo"/>
              </a:rPr>
              <a:t>Utdanningsdialog har også en verdifull rolle å spille i høyere utdanning (HE) og voksenopplæring. Forelesere i flere land har gjennomført vellykkede T-SEDA-undersøkelser ved universitetene sine der de trodde at mer dialog ville være verdifullt for studentenes læring. Her er noen eksempler fra HE-sammenhenger.</a:t>
            </a:r>
            <a:endParaRPr/>
          </a:p>
          <a:p>
            <a:pPr indent="0" lvl="0" marL="12700" marR="5715" rtl="0" algn="just">
              <a:lnSpc>
                <a:spcPct val="121100"/>
              </a:lnSpc>
              <a:spcBef>
                <a:spcPts val="585"/>
              </a:spcBef>
              <a:spcAft>
                <a:spcPts val="0"/>
              </a:spcAft>
              <a:buNone/>
            </a:pPr>
            <a:r>
              <a:rPr b="0" i="0" lang="no-NO" sz="1200" cap="none" strike="noStrike">
                <a:solidFill>
                  <a:srgbClr val="000000"/>
                </a:solidFill>
                <a:latin typeface="Arimo"/>
                <a:ea typeface="Arimo"/>
                <a:cs typeface="Arimo"/>
                <a:sym typeface="Arimo"/>
              </a:rPr>
              <a:t>Steven er en foreleser i jus som har brukt T-SEDA-ressursene til å gjennomføre sin egen granskning. Han bemerket at verdien av dialogisk utdanning er at den bidrar til å fremme selvledede læringsferdigheter som er viktige i kontekster for høyere utdanning.</a:t>
            </a:r>
            <a:endParaRPr/>
          </a:p>
          <a:p>
            <a:pPr indent="0" lvl="0" marL="12700" marR="5715" rtl="0" algn="just">
              <a:lnSpc>
                <a:spcPct val="121100"/>
              </a:lnSpc>
              <a:spcBef>
                <a:spcPts val="585"/>
              </a:spcBef>
              <a:spcAft>
                <a:spcPts val="0"/>
              </a:spcAft>
              <a:buNone/>
            </a:pPr>
            <a:r>
              <a:rPr b="0" i="0" lang="no-NO" sz="1200" cap="none" strike="noStrike">
                <a:solidFill>
                  <a:srgbClr val="000000"/>
                </a:solidFill>
                <a:latin typeface="Arimo"/>
                <a:ea typeface="Arimo"/>
                <a:cs typeface="Arimo"/>
                <a:sym typeface="Arimo"/>
              </a:rPr>
              <a:t>Steven innså også at de forskjellige typene av læringsmiljøer i høyere utdanning kunne fremme ulike former for dialogisk samhandling. I en større forelesningssituasjon fant han ut at det å stille åpne spørsmål var en måte å oppmuntre studentene til å delta i dialog på</a:t>
            </a:r>
            <a:endParaRPr/>
          </a:p>
          <a:p>
            <a:pPr indent="0" lvl="0" marL="12700" marR="5715" rtl="0" algn="just">
              <a:lnSpc>
                <a:spcPct val="121000"/>
              </a:lnSpc>
              <a:spcBef>
                <a:spcPts val="585"/>
              </a:spcBef>
              <a:spcAft>
                <a:spcPts val="0"/>
              </a:spcAft>
              <a:buNone/>
            </a:pPr>
            <a:r>
              <a:rPr b="0" i="0" lang="no-NO" sz="1200" cap="none" strike="noStrike">
                <a:solidFill>
                  <a:srgbClr val="000000"/>
                </a:solidFill>
                <a:latin typeface="Arimo"/>
                <a:ea typeface="Arimo"/>
                <a:cs typeface="Arimo"/>
                <a:sym typeface="Arimo"/>
              </a:rPr>
              <a:t>For eksempel, da han stilte spørsmålet i en forelesning «Bør internasjonal investeringslov på noen måte være involvert i arbeidet med hvitvasking av penger / bekjempelse av terrorfinansiering, eller bør de være gjensidig utelukkende?», var han ikke ute etter et forhåndsdefinert svar. I stedet ønsket han at studentene skulle «begynne å utforske, analysere og evaluere spørsmålet ved hjelp av sin indre dialog». Deretter kunne de diskutere spørsmålet i en mindre seminargruppe på et senere tidspunkt og vurdere hvordan andre hadde tenkt om spørsmålet.</a:t>
            </a:r>
            <a:endParaRPr/>
          </a:p>
          <a:p>
            <a:pPr indent="0" lvl="0" marL="12700" marR="5080" rtl="0" algn="just">
              <a:lnSpc>
                <a:spcPct val="121100"/>
              </a:lnSpc>
              <a:spcBef>
                <a:spcPts val="580"/>
              </a:spcBef>
              <a:spcAft>
                <a:spcPts val="0"/>
              </a:spcAft>
              <a:buNone/>
            </a:pPr>
            <a:r>
              <a:rPr b="0" i="0" lang="no-NO" sz="1200" cap="none" strike="noStrike">
                <a:solidFill>
                  <a:srgbClr val="000000"/>
                </a:solidFill>
                <a:latin typeface="Arimo"/>
                <a:ea typeface="Arimo"/>
                <a:cs typeface="Arimo"/>
                <a:sym typeface="Arimo"/>
              </a:rPr>
              <a:t>Steven konkluderte med at de dialogiske praksisene foreslått i T-SEDA-verktøysettet kunne brukes i kombinasjon med faginnholdet i høyere utdanning for å muliggjøre at studentene kunne diskutere temaer mer grundig og utvikle en større kritisk forståelse av fagstoffet.</a:t>
            </a:r>
            <a:endParaRPr/>
          </a:p>
        </p:txBody>
      </p:sp>
      <p:sp>
        <p:nvSpPr>
          <p:cNvPr id="360" name="Google Shape;360;p33"/>
          <p:cNvSpPr txBox="1"/>
          <p:nvPr/>
        </p:nvSpPr>
        <p:spPr>
          <a:xfrm>
            <a:off x="5678042" y="962025"/>
            <a:ext cx="4718685" cy="231551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1915" marR="95885" rtl="0" algn="just">
              <a:lnSpc>
                <a:spcPct val="120700"/>
              </a:lnSpc>
              <a:spcBef>
                <a:spcPts val="0"/>
              </a:spcBef>
              <a:spcAft>
                <a:spcPts val="0"/>
              </a:spcAft>
              <a:buNone/>
            </a:pPr>
            <a:r>
              <a:rPr b="0" i="0" lang="no-NO" sz="1200" cap="none" strike="noStrike">
                <a:solidFill>
                  <a:srgbClr val="000000"/>
                </a:solidFill>
                <a:latin typeface="Arimo"/>
                <a:ea typeface="Arimo"/>
                <a:cs typeface="Arimo"/>
                <a:sym typeface="Arimo"/>
              </a:rPr>
              <a:t>Kathren underviser i engelsk som andrespråk (ESL) til voksne studenter. Hun gjennomførte en T-SEDA-undersøkelse for å skape et støttende klasseromsmiljø for å øke engasjementet og la studentene utforske innholdet i timene sine på en mer kreativ måte. Hun var spesielt opptatt av bruk av spilleregler for samtaler.</a:t>
            </a:r>
            <a:endParaRPr/>
          </a:p>
          <a:p>
            <a:pPr indent="0" lvl="0" marL="81915" marR="96520" rtl="0" algn="just">
              <a:lnSpc>
                <a:spcPct val="120800"/>
              </a:lnSpc>
              <a:spcBef>
                <a:spcPts val="610"/>
              </a:spcBef>
              <a:spcAft>
                <a:spcPts val="0"/>
              </a:spcAft>
              <a:buNone/>
            </a:pPr>
            <a:r>
              <a:rPr b="0" i="0" lang="no-NO" sz="1200" cap="none" strike="noStrike">
                <a:solidFill>
                  <a:srgbClr val="000000"/>
                </a:solidFill>
                <a:latin typeface="Arimo"/>
                <a:ea typeface="Arimo"/>
                <a:cs typeface="Arimo"/>
                <a:sym typeface="Arimo"/>
              </a:rPr>
              <a:t>Kathren fant ut at undersøkelsen gjorde at hun kunne være mer oppmerksom på aspekter ved sin egen undervisning, slik som typene spørsmål hun stilte. Elevene hennes snakket mye i løpet av timene hennes, demonstrerte utfordring til hverandres ideer og utdypet hva andre hadde sagt.</a:t>
            </a:r>
            <a:endParaRPr sz="1200">
              <a:solidFill>
                <a:schemeClr val="dk1"/>
              </a:solidFill>
              <a:latin typeface="Arimo"/>
              <a:ea typeface="Arimo"/>
              <a:cs typeface="Arimo"/>
              <a:sym typeface="Arimo"/>
            </a:endParaRPr>
          </a:p>
        </p:txBody>
      </p:sp>
      <p:sp>
        <p:nvSpPr>
          <p:cNvPr id="361" name="Google Shape;361;p33"/>
          <p:cNvSpPr/>
          <p:nvPr/>
        </p:nvSpPr>
        <p:spPr>
          <a:xfrm>
            <a:off x="7764030" y="5307210"/>
            <a:ext cx="2632697" cy="197484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33"/>
          <p:cNvSpPr/>
          <p:nvPr/>
        </p:nvSpPr>
        <p:spPr>
          <a:xfrm>
            <a:off x="5493264" y="4111507"/>
            <a:ext cx="3129401" cy="2125980"/>
          </a:xfrm>
          <a:custGeom>
            <a:rect b="b" l="l" r="r" t="t"/>
            <a:pathLst>
              <a:path extrusionOk="0" h="2125979" w="3318509">
                <a:moveTo>
                  <a:pt x="1382712" y="1382395"/>
                </a:moveTo>
                <a:lnTo>
                  <a:pt x="553085" y="1382395"/>
                </a:lnTo>
                <a:lnTo>
                  <a:pt x="1635760" y="2125751"/>
                </a:lnTo>
                <a:lnTo>
                  <a:pt x="1382712" y="1382395"/>
                </a:lnTo>
                <a:close/>
              </a:path>
              <a:path extrusionOk="0" h="2125979" w="3318509">
                <a:moveTo>
                  <a:pt x="3088106" y="0"/>
                </a:moveTo>
                <a:lnTo>
                  <a:pt x="230403" y="0"/>
                </a:lnTo>
                <a:lnTo>
                  <a:pt x="183967" y="4680"/>
                </a:lnTo>
                <a:lnTo>
                  <a:pt x="140717" y="18105"/>
                </a:lnTo>
                <a:lnTo>
                  <a:pt x="101580" y="39347"/>
                </a:lnTo>
                <a:lnTo>
                  <a:pt x="67481" y="67481"/>
                </a:lnTo>
                <a:lnTo>
                  <a:pt x="39347" y="101580"/>
                </a:lnTo>
                <a:lnTo>
                  <a:pt x="18105" y="140717"/>
                </a:lnTo>
                <a:lnTo>
                  <a:pt x="4680" y="183967"/>
                </a:lnTo>
                <a:lnTo>
                  <a:pt x="0" y="230403"/>
                </a:lnTo>
                <a:lnTo>
                  <a:pt x="0" y="1151991"/>
                </a:lnTo>
                <a:lnTo>
                  <a:pt x="4680" y="1198423"/>
                </a:lnTo>
                <a:lnTo>
                  <a:pt x="18105" y="1241672"/>
                </a:lnTo>
                <a:lnTo>
                  <a:pt x="39347" y="1280809"/>
                </a:lnTo>
                <a:lnTo>
                  <a:pt x="67481" y="1314908"/>
                </a:lnTo>
                <a:lnTo>
                  <a:pt x="101580" y="1343043"/>
                </a:lnTo>
                <a:lnTo>
                  <a:pt x="140717" y="1364287"/>
                </a:lnTo>
                <a:lnTo>
                  <a:pt x="183967" y="1377713"/>
                </a:lnTo>
                <a:lnTo>
                  <a:pt x="230403" y="1382395"/>
                </a:lnTo>
                <a:lnTo>
                  <a:pt x="3088106" y="1382395"/>
                </a:lnTo>
                <a:lnTo>
                  <a:pt x="3134542" y="1377713"/>
                </a:lnTo>
                <a:lnTo>
                  <a:pt x="3177792" y="1364287"/>
                </a:lnTo>
                <a:lnTo>
                  <a:pt x="3216929" y="1343043"/>
                </a:lnTo>
                <a:lnTo>
                  <a:pt x="3251028" y="1314908"/>
                </a:lnTo>
                <a:lnTo>
                  <a:pt x="3279162" y="1280809"/>
                </a:lnTo>
                <a:lnTo>
                  <a:pt x="3300404" y="1241672"/>
                </a:lnTo>
                <a:lnTo>
                  <a:pt x="3313829" y="1198423"/>
                </a:lnTo>
                <a:lnTo>
                  <a:pt x="3318510" y="1151991"/>
                </a:lnTo>
                <a:lnTo>
                  <a:pt x="3318510" y="230403"/>
                </a:lnTo>
                <a:lnTo>
                  <a:pt x="3313829" y="183967"/>
                </a:lnTo>
                <a:lnTo>
                  <a:pt x="3300404" y="140717"/>
                </a:lnTo>
                <a:lnTo>
                  <a:pt x="3279162" y="101580"/>
                </a:lnTo>
                <a:lnTo>
                  <a:pt x="3251028" y="67481"/>
                </a:lnTo>
                <a:lnTo>
                  <a:pt x="3216929" y="39347"/>
                </a:lnTo>
                <a:lnTo>
                  <a:pt x="3177792" y="18105"/>
                </a:lnTo>
                <a:lnTo>
                  <a:pt x="3134542" y="4680"/>
                </a:lnTo>
                <a:lnTo>
                  <a:pt x="308810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33"/>
          <p:cNvSpPr/>
          <p:nvPr/>
        </p:nvSpPr>
        <p:spPr>
          <a:xfrm>
            <a:off x="5537714" y="4111507"/>
            <a:ext cx="3237986" cy="2125980"/>
          </a:xfrm>
          <a:custGeom>
            <a:rect b="b" l="l" r="r" t="t"/>
            <a:pathLst>
              <a:path extrusionOk="0" h="2125979" w="3382009">
                <a:moveTo>
                  <a:pt x="50749" y="898702"/>
                </a:moveTo>
                <a:lnTo>
                  <a:pt x="31750" y="899183"/>
                </a:lnTo>
                <a:lnTo>
                  <a:pt x="31750" y="1151991"/>
                </a:lnTo>
                <a:lnTo>
                  <a:pt x="36436" y="1198422"/>
                </a:lnTo>
                <a:lnTo>
                  <a:pt x="49860" y="1241679"/>
                </a:lnTo>
                <a:lnTo>
                  <a:pt x="71094" y="1280807"/>
                </a:lnTo>
                <a:lnTo>
                  <a:pt x="99237" y="1314907"/>
                </a:lnTo>
                <a:lnTo>
                  <a:pt x="133337" y="1343050"/>
                </a:lnTo>
                <a:lnTo>
                  <a:pt x="172466" y="1364284"/>
                </a:lnTo>
                <a:lnTo>
                  <a:pt x="215722" y="1377708"/>
                </a:lnTo>
                <a:lnTo>
                  <a:pt x="262153" y="1382395"/>
                </a:lnTo>
                <a:lnTo>
                  <a:pt x="584835" y="1382395"/>
                </a:lnTo>
                <a:lnTo>
                  <a:pt x="1667510" y="2125751"/>
                </a:lnTo>
                <a:lnTo>
                  <a:pt x="1640169" y="2045436"/>
                </a:lnTo>
                <a:lnTo>
                  <a:pt x="1606626" y="2045436"/>
                </a:lnTo>
                <a:lnTo>
                  <a:pt x="594690" y="1350645"/>
                </a:lnTo>
                <a:lnTo>
                  <a:pt x="262953" y="1350645"/>
                </a:lnTo>
                <a:lnTo>
                  <a:pt x="241795" y="1349578"/>
                </a:lnTo>
                <a:lnTo>
                  <a:pt x="203073" y="1341678"/>
                </a:lnTo>
                <a:lnTo>
                  <a:pt x="167500" y="1326654"/>
                </a:lnTo>
                <a:lnTo>
                  <a:pt x="135826" y="1305267"/>
                </a:lnTo>
                <a:lnTo>
                  <a:pt x="108877" y="1278318"/>
                </a:lnTo>
                <a:lnTo>
                  <a:pt x="87490" y="1246644"/>
                </a:lnTo>
                <a:lnTo>
                  <a:pt x="72466" y="1211072"/>
                </a:lnTo>
                <a:lnTo>
                  <a:pt x="64566" y="1172337"/>
                </a:lnTo>
                <a:lnTo>
                  <a:pt x="63539" y="1151991"/>
                </a:lnTo>
                <a:lnTo>
                  <a:pt x="63500" y="1151210"/>
                </a:lnTo>
                <a:lnTo>
                  <a:pt x="50749" y="898702"/>
                </a:lnTo>
                <a:close/>
              </a:path>
              <a:path extrusionOk="0" h="2125979" w="3382009">
                <a:moveTo>
                  <a:pt x="3331260" y="898702"/>
                </a:moveTo>
                <a:lnTo>
                  <a:pt x="3318510" y="1151210"/>
                </a:lnTo>
                <a:lnTo>
                  <a:pt x="3318510" y="1151991"/>
                </a:lnTo>
                <a:lnTo>
                  <a:pt x="3314433" y="1192060"/>
                </a:lnTo>
                <a:lnTo>
                  <a:pt x="3302876" y="1229296"/>
                </a:lnTo>
                <a:lnTo>
                  <a:pt x="3284562" y="1263015"/>
                </a:lnTo>
                <a:lnTo>
                  <a:pt x="3260305" y="1292428"/>
                </a:lnTo>
                <a:lnTo>
                  <a:pt x="3230880" y="1316697"/>
                </a:lnTo>
                <a:lnTo>
                  <a:pt x="3197161" y="1335011"/>
                </a:lnTo>
                <a:lnTo>
                  <a:pt x="3159925" y="1346568"/>
                </a:lnTo>
                <a:lnTo>
                  <a:pt x="3119056" y="1350645"/>
                </a:lnTo>
                <a:lnTo>
                  <a:pt x="1370114" y="1350645"/>
                </a:lnTo>
                <a:lnTo>
                  <a:pt x="1606626" y="2045436"/>
                </a:lnTo>
                <a:lnTo>
                  <a:pt x="1640169" y="2045436"/>
                </a:lnTo>
                <a:lnTo>
                  <a:pt x="1414462" y="1382395"/>
                </a:lnTo>
                <a:lnTo>
                  <a:pt x="3119856" y="1382395"/>
                </a:lnTo>
                <a:lnTo>
                  <a:pt x="3166287" y="1377708"/>
                </a:lnTo>
                <a:lnTo>
                  <a:pt x="3209544" y="1364284"/>
                </a:lnTo>
                <a:lnTo>
                  <a:pt x="3248672" y="1343050"/>
                </a:lnTo>
                <a:lnTo>
                  <a:pt x="3282772" y="1314907"/>
                </a:lnTo>
                <a:lnTo>
                  <a:pt x="3310915" y="1280807"/>
                </a:lnTo>
                <a:lnTo>
                  <a:pt x="3332149" y="1241679"/>
                </a:lnTo>
                <a:lnTo>
                  <a:pt x="3345573" y="1198422"/>
                </a:lnTo>
                <a:lnTo>
                  <a:pt x="3350260" y="1151991"/>
                </a:lnTo>
                <a:lnTo>
                  <a:pt x="3350260" y="899183"/>
                </a:lnTo>
                <a:lnTo>
                  <a:pt x="3331260" y="898702"/>
                </a:lnTo>
                <a:close/>
              </a:path>
              <a:path extrusionOk="0" h="2125979" w="3382009">
                <a:moveTo>
                  <a:pt x="31750" y="899183"/>
                </a:moveTo>
                <a:lnTo>
                  <a:pt x="0" y="899985"/>
                </a:lnTo>
                <a:lnTo>
                  <a:pt x="0" y="1151991"/>
                </a:lnTo>
                <a:lnTo>
                  <a:pt x="31750" y="1151991"/>
                </a:lnTo>
                <a:lnTo>
                  <a:pt x="31750" y="899183"/>
                </a:lnTo>
                <a:close/>
              </a:path>
              <a:path extrusionOk="0" h="2125979" w="3382009">
                <a:moveTo>
                  <a:pt x="63500" y="1151210"/>
                </a:moveTo>
                <a:lnTo>
                  <a:pt x="63500" y="1151991"/>
                </a:lnTo>
                <a:lnTo>
                  <a:pt x="63500" y="1151210"/>
                </a:lnTo>
                <a:close/>
              </a:path>
              <a:path extrusionOk="0" h="2125979" w="3382009">
                <a:moveTo>
                  <a:pt x="3318510" y="1151210"/>
                </a:moveTo>
                <a:lnTo>
                  <a:pt x="3318470" y="1151991"/>
                </a:lnTo>
                <a:lnTo>
                  <a:pt x="3318510" y="1151210"/>
                </a:lnTo>
                <a:close/>
              </a:path>
              <a:path extrusionOk="0" h="2125979" w="3382009">
                <a:moveTo>
                  <a:pt x="3350260" y="899183"/>
                </a:moveTo>
                <a:lnTo>
                  <a:pt x="3350260" y="1151991"/>
                </a:lnTo>
                <a:lnTo>
                  <a:pt x="3382010" y="1151991"/>
                </a:lnTo>
                <a:lnTo>
                  <a:pt x="3382010" y="899985"/>
                </a:lnTo>
                <a:lnTo>
                  <a:pt x="3350260" y="899183"/>
                </a:lnTo>
                <a:close/>
              </a:path>
              <a:path extrusionOk="0" h="2125979" w="3382009">
                <a:moveTo>
                  <a:pt x="63500" y="898702"/>
                </a:moveTo>
                <a:lnTo>
                  <a:pt x="50749" y="898702"/>
                </a:lnTo>
                <a:lnTo>
                  <a:pt x="63500" y="1151210"/>
                </a:lnTo>
                <a:lnTo>
                  <a:pt x="63500" y="898702"/>
                </a:lnTo>
                <a:close/>
              </a:path>
              <a:path extrusionOk="0" h="2125979" w="3382009">
                <a:moveTo>
                  <a:pt x="3236168" y="31750"/>
                </a:moveTo>
                <a:lnTo>
                  <a:pt x="3119056" y="31750"/>
                </a:lnTo>
                <a:lnTo>
                  <a:pt x="3140214" y="32816"/>
                </a:lnTo>
                <a:lnTo>
                  <a:pt x="3159925" y="35826"/>
                </a:lnTo>
                <a:lnTo>
                  <a:pt x="3197161" y="47383"/>
                </a:lnTo>
                <a:lnTo>
                  <a:pt x="3230880" y="65684"/>
                </a:lnTo>
                <a:lnTo>
                  <a:pt x="3260305" y="89954"/>
                </a:lnTo>
                <a:lnTo>
                  <a:pt x="3284562" y="119367"/>
                </a:lnTo>
                <a:lnTo>
                  <a:pt x="3302876" y="153098"/>
                </a:lnTo>
                <a:lnTo>
                  <a:pt x="3314433" y="190334"/>
                </a:lnTo>
                <a:lnTo>
                  <a:pt x="3318469" y="230403"/>
                </a:lnTo>
                <a:lnTo>
                  <a:pt x="3318510" y="1151210"/>
                </a:lnTo>
                <a:lnTo>
                  <a:pt x="3331260" y="898702"/>
                </a:lnTo>
                <a:lnTo>
                  <a:pt x="3350260" y="898702"/>
                </a:lnTo>
                <a:lnTo>
                  <a:pt x="3350260" y="230403"/>
                </a:lnTo>
                <a:lnTo>
                  <a:pt x="3345573" y="183972"/>
                </a:lnTo>
                <a:lnTo>
                  <a:pt x="3332149" y="140716"/>
                </a:lnTo>
                <a:lnTo>
                  <a:pt x="3310915" y="101587"/>
                </a:lnTo>
                <a:lnTo>
                  <a:pt x="3282772" y="67487"/>
                </a:lnTo>
                <a:lnTo>
                  <a:pt x="3248672" y="39344"/>
                </a:lnTo>
                <a:lnTo>
                  <a:pt x="3236168" y="31750"/>
                </a:lnTo>
                <a:close/>
              </a:path>
              <a:path extrusionOk="0" h="2125979" w="3382009">
                <a:moveTo>
                  <a:pt x="3119856" y="0"/>
                </a:moveTo>
                <a:lnTo>
                  <a:pt x="262153" y="0"/>
                </a:lnTo>
                <a:lnTo>
                  <a:pt x="238594" y="1181"/>
                </a:lnTo>
                <a:lnTo>
                  <a:pt x="193636" y="10363"/>
                </a:lnTo>
                <a:lnTo>
                  <a:pt x="152336" y="27813"/>
                </a:lnTo>
                <a:lnTo>
                  <a:pt x="115595" y="52616"/>
                </a:lnTo>
                <a:lnTo>
                  <a:pt x="84366" y="83845"/>
                </a:lnTo>
                <a:lnTo>
                  <a:pt x="59562" y="120573"/>
                </a:lnTo>
                <a:lnTo>
                  <a:pt x="42113" y="161886"/>
                </a:lnTo>
                <a:lnTo>
                  <a:pt x="32943" y="206844"/>
                </a:lnTo>
                <a:lnTo>
                  <a:pt x="31750" y="230403"/>
                </a:lnTo>
                <a:lnTo>
                  <a:pt x="31750" y="899183"/>
                </a:lnTo>
                <a:lnTo>
                  <a:pt x="50749" y="898702"/>
                </a:lnTo>
                <a:lnTo>
                  <a:pt x="63500" y="898702"/>
                </a:lnTo>
                <a:lnTo>
                  <a:pt x="63540" y="230403"/>
                </a:lnTo>
                <a:lnTo>
                  <a:pt x="67576" y="190334"/>
                </a:lnTo>
                <a:lnTo>
                  <a:pt x="79133" y="153098"/>
                </a:lnTo>
                <a:lnTo>
                  <a:pt x="97447" y="119367"/>
                </a:lnTo>
                <a:lnTo>
                  <a:pt x="121704" y="89954"/>
                </a:lnTo>
                <a:lnTo>
                  <a:pt x="151130" y="65684"/>
                </a:lnTo>
                <a:lnTo>
                  <a:pt x="184848" y="47383"/>
                </a:lnTo>
                <a:lnTo>
                  <a:pt x="222084" y="35826"/>
                </a:lnTo>
                <a:lnTo>
                  <a:pt x="262953" y="31750"/>
                </a:lnTo>
                <a:lnTo>
                  <a:pt x="3236168" y="31750"/>
                </a:lnTo>
                <a:lnTo>
                  <a:pt x="3229686" y="27813"/>
                </a:lnTo>
                <a:lnTo>
                  <a:pt x="3209544" y="18110"/>
                </a:lnTo>
                <a:lnTo>
                  <a:pt x="3188373" y="10363"/>
                </a:lnTo>
                <a:lnTo>
                  <a:pt x="3166287" y="4686"/>
                </a:lnTo>
                <a:lnTo>
                  <a:pt x="3143415" y="1181"/>
                </a:lnTo>
                <a:lnTo>
                  <a:pt x="3119856" y="0"/>
                </a:lnTo>
                <a:close/>
              </a:path>
              <a:path extrusionOk="0" h="2125979" w="3382009">
                <a:moveTo>
                  <a:pt x="3350260" y="898702"/>
                </a:moveTo>
                <a:lnTo>
                  <a:pt x="3331260" y="898702"/>
                </a:lnTo>
                <a:lnTo>
                  <a:pt x="3350260" y="899183"/>
                </a:lnTo>
                <a:lnTo>
                  <a:pt x="3350260" y="898702"/>
                </a:lnTo>
                <a:close/>
              </a:path>
            </a:pathLst>
          </a:custGeom>
          <a:solidFill>
            <a:srgbClr val="1A616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33"/>
          <p:cNvSpPr txBox="1"/>
          <p:nvPr/>
        </p:nvSpPr>
        <p:spPr>
          <a:xfrm>
            <a:off x="5728970" y="4192831"/>
            <a:ext cx="2893695" cy="1045106"/>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b="0" i="0" lang="no-NO" sz="1150" cap="none" strike="noStrike">
                <a:solidFill>
                  <a:srgbClr val="000000"/>
                </a:solidFill>
                <a:latin typeface="Arimo"/>
                <a:ea typeface="Arimo"/>
                <a:cs typeface="Arimo"/>
                <a:sym typeface="Arimo"/>
              </a:rPr>
              <a:t>Jeg tror at når lærere innser kraften i å bare endre måten du kanskje stiller spørsmål på, eller endre måten som studenter stiller spørsmål på, kan det virkelig være et wow-øyeblikk.</a:t>
            </a:r>
            <a:endParaRPr/>
          </a:p>
        </p:txBody>
      </p:sp>
      <p:sp>
        <p:nvSpPr>
          <p:cNvPr id="365" name="Google Shape;365;p33"/>
          <p:cNvSpPr txBox="1"/>
          <p:nvPr/>
        </p:nvSpPr>
        <p:spPr>
          <a:xfrm>
            <a:off x="5262662" y="7088779"/>
            <a:ext cx="16700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11</a:t>
            </a:r>
            <a:endParaRPr sz="10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4"/>
          <p:cNvSpPr txBox="1"/>
          <p:nvPr/>
        </p:nvSpPr>
        <p:spPr>
          <a:xfrm>
            <a:off x="5701664" y="1480184"/>
            <a:ext cx="4699000" cy="438808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1280" marR="97155" rtl="0" algn="just">
              <a:lnSpc>
                <a:spcPct val="120800"/>
              </a:lnSpc>
              <a:spcBef>
                <a:spcPts val="0"/>
              </a:spcBef>
              <a:spcAft>
                <a:spcPts val="0"/>
              </a:spcAft>
              <a:buNone/>
            </a:pPr>
            <a:r>
              <a:rPr b="0" i="0" lang="no-NO" sz="1200" cap="none" strike="noStrike">
                <a:solidFill>
                  <a:srgbClr val="000000"/>
                </a:solidFill>
                <a:latin typeface="Arimo"/>
                <a:ea typeface="Arimo"/>
                <a:cs typeface="Arimo"/>
                <a:sym typeface="Arimo"/>
              </a:rPr>
              <a:t>I England står det nasjonale læreplandokumentet¹ for alderen 5–16 år at elevene skal bli dyktige i talespråk i løpet av sin tid på skolen:</a:t>
            </a:r>
            <a:endParaRPr/>
          </a:p>
          <a:p>
            <a:pPr indent="0" lvl="0" marL="0" marR="0" rtl="0" algn="l">
              <a:lnSpc>
                <a:spcPct val="100000"/>
              </a:lnSpc>
              <a:spcBef>
                <a:spcPts val="5"/>
              </a:spcBef>
              <a:spcAft>
                <a:spcPts val="0"/>
              </a:spcAft>
              <a:buNone/>
            </a:pPr>
            <a:r>
              <a:t/>
            </a:r>
            <a:endParaRPr sz="1400">
              <a:solidFill>
                <a:schemeClr val="dk1"/>
              </a:solidFill>
              <a:latin typeface="Times New Roman"/>
              <a:ea typeface="Times New Roman"/>
              <a:cs typeface="Times New Roman"/>
              <a:sym typeface="Times New Roman"/>
            </a:endParaRPr>
          </a:p>
          <a:p>
            <a:pPr indent="0" lvl="0" marL="538480" marR="96520" rtl="0" algn="just">
              <a:lnSpc>
                <a:spcPct val="120700"/>
              </a:lnSpc>
              <a:spcBef>
                <a:spcPts val="0"/>
              </a:spcBef>
              <a:spcAft>
                <a:spcPts val="0"/>
              </a:spcAft>
              <a:buNone/>
            </a:pPr>
            <a:r>
              <a:rPr b="0" i="1" lang="no-NO" sz="1200" cap="none" strike="noStrike">
                <a:solidFill>
                  <a:srgbClr val="000000"/>
                </a:solidFill>
                <a:latin typeface="Arial"/>
                <a:ea typeface="Arial"/>
                <a:cs typeface="Arial"/>
                <a:sym typeface="Arial"/>
              </a:rPr>
              <a:t>6.2 Elevene skal læres opp til å snakke tydelig og </a:t>
            </a:r>
            <a:r>
              <a:rPr b="1" i="1" lang="no-NO" sz="1200" cap="none" strike="noStrike">
                <a:solidFill>
                  <a:srgbClr val="000000"/>
                </a:solidFill>
                <a:latin typeface="Arial"/>
                <a:ea typeface="Arial"/>
                <a:cs typeface="Arial"/>
                <a:sym typeface="Arial"/>
              </a:rPr>
              <a:t>formidle ideer på en trygg måte </a:t>
            </a:r>
            <a:r>
              <a:rPr b="0" i="1" lang="no-NO" sz="1200" cap="none" strike="noStrike">
                <a:solidFill>
                  <a:srgbClr val="000000"/>
                </a:solidFill>
                <a:latin typeface="Arial"/>
                <a:ea typeface="Arial"/>
                <a:cs typeface="Arial"/>
                <a:sym typeface="Arial"/>
              </a:rPr>
              <a:t>ved hjelp av standard engelsk. De bør lære å </a:t>
            </a:r>
            <a:r>
              <a:rPr b="1" i="1" lang="no-NO" sz="1200" cap="none" strike="noStrike">
                <a:solidFill>
                  <a:srgbClr val="000000"/>
                </a:solidFill>
                <a:latin typeface="Arial"/>
                <a:ea typeface="Arial"/>
                <a:cs typeface="Arial"/>
                <a:sym typeface="Arial"/>
              </a:rPr>
              <a:t>rettferdiggjøre ideer med grunner</a:t>
            </a:r>
            <a:r>
              <a:rPr b="0" i="1" lang="no-NO" sz="1200" cap="none" strike="noStrike">
                <a:solidFill>
                  <a:srgbClr val="000000"/>
                </a:solidFill>
                <a:latin typeface="Arial"/>
                <a:ea typeface="Arial"/>
                <a:cs typeface="Arial"/>
                <a:sym typeface="Arial"/>
              </a:rPr>
              <a:t>; stille spørsmål for å sjekke forståelse; utvikle ordforråd og bygge kunnskap; forhandle; evaluere og </a:t>
            </a:r>
            <a:r>
              <a:rPr b="1" i="1" lang="no-NO" sz="1200" cap="none" strike="noStrike">
                <a:solidFill>
                  <a:srgbClr val="000000"/>
                </a:solidFill>
                <a:latin typeface="Arial"/>
                <a:ea typeface="Arial"/>
                <a:cs typeface="Arial"/>
                <a:sym typeface="Arial"/>
              </a:rPr>
              <a:t>bygge videre på andres ideer</a:t>
            </a:r>
            <a:r>
              <a:rPr b="0" i="1" lang="no-NO" sz="1200" cap="none" strike="noStrike">
                <a:solidFill>
                  <a:srgbClr val="000000"/>
                </a:solidFill>
                <a:latin typeface="Arial"/>
                <a:ea typeface="Arial"/>
                <a:cs typeface="Arial"/>
                <a:sym typeface="Arial"/>
              </a:rPr>
              <a:t>; og velge riktig register for effektiv kommunikasjon. De bør læres opp til å gi godt strukturerte beskrivelser og forklaringer, og utvikle forståelsen sin gjennom spekulasjoner, hypoteser og utforsking av ideer. Dette vil gjøre det mulig for dem å klargjøre sin tenkning, samt organisere sine ideer for skriving.</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81280" marR="97155" rtl="0" algn="just">
              <a:lnSpc>
                <a:spcPct val="121100"/>
              </a:lnSpc>
              <a:spcBef>
                <a:spcPts val="0"/>
              </a:spcBef>
              <a:spcAft>
                <a:spcPts val="0"/>
              </a:spcAft>
              <a:buNone/>
            </a:pPr>
            <a:r>
              <a:rPr b="0" i="0" lang="no-NO" sz="1200" cap="none" strike="noStrike">
                <a:solidFill>
                  <a:srgbClr val="000000"/>
                </a:solidFill>
                <a:latin typeface="Arimo"/>
                <a:ea typeface="Arimo"/>
                <a:cs typeface="Arimo"/>
                <a:sym typeface="Arimo"/>
              </a:rPr>
              <a:t>De uthevede frasene i ovenstående utsagn viser likhetene mellom målene for muntlig språk og dialogen som er nøkkelen til læring, vist i del B. Selvfølgelig vil det du hører i klasserommet ditt avhenge av alderen og nivået til studentene dine.</a:t>
            </a:r>
            <a:endParaRPr/>
          </a:p>
        </p:txBody>
      </p:sp>
      <p:sp>
        <p:nvSpPr>
          <p:cNvPr id="372" name="Google Shape;372;p34"/>
          <p:cNvSpPr txBox="1"/>
          <p:nvPr/>
        </p:nvSpPr>
        <p:spPr>
          <a:xfrm>
            <a:off x="619126" y="800488"/>
            <a:ext cx="9781538" cy="243840"/>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Dialog i læreplanfagene</a:t>
            </a:r>
            <a:endParaRPr sz="1600">
              <a:solidFill>
                <a:schemeClr val="dk1"/>
              </a:solidFill>
              <a:latin typeface="Arial"/>
              <a:ea typeface="Arial"/>
              <a:cs typeface="Arial"/>
              <a:sym typeface="Arial"/>
            </a:endParaRPr>
          </a:p>
        </p:txBody>
      </p:sp>
      <p:sp>
        <p:nvSpPr>
          <p:cNvPr id="373" name="Google Shape;373;p34"/>
          <p:cNvSpPr txBox="1"/>
          <p:nvPr/>
        </p:nvSpPr>
        <p:spPr>
          <a:xfrm>
            <a:off x="639450" y="6986912"/>
            <a:ext cx="6536050" cy="16764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0" baseline="30000" i="0" lang="no-NO" sz="1100" cap="none" strike="noStrike">
                <a:solidFill>
                  <a:srgbClr val="000000"/>
                </a:solidFill>
                <a:latin typeface="Arial"/>
                <a:ea typeface="Arial"/>
                <a:cs typeface="Arial"/>
                <a:sym typeface="Arial"/>
              </a:rPr>
              <a:t>1</a:t>
            </a:r>
            <a:r>
              <a:rPr b="0" i="0" lang="no-NO" sz="1100" cap="none" strike="noStrike">
                <a:solidFill>
                  <a:srgbClr val="000000"/>
                </a:solidFill>
                <a:latin typeface="Arial"/>
                <a:ea typeface="Arial"/>
                <a:cs typeface="Arial"/>
                <a:sym typeface="Arial"/>
              </a:rPr>
              <a:t> </a:t>
            </a:r>
            <a:r>
              <a:rPr b="0" i="0" lang="no-NO" sz="1100" u="sng" cap="none" strike="noStrike">
                <a:solidFill>
                  <a:srgbClr val="0000FF"/>
                </a:solidFill>
                <a:latin typeface="Arial"/>
                <a:ea typeface="Arial"/>
                <a:cs typeface="Arial"/>
                <a:sym typeface="Arial"/>
              </a:rPr>
              <a:t>https://</a:t>
            </a:r>
            <a:r>
              <a:rPr b="0" i="0" lang="no-NO" sz="1100" u="sng" cap="none" strike="noStrike">
                <a:solidFill>
                  <a:schemeClr val="hlink"/>
                </a:solidFill>
                <a:latin typeface="Arial"/>
                <a:ea typeface="Arial"/>
                <a:cs typeface="Arial"/>
                <a:sym typeface="Arial"/>
                <a:hlinkClick r:id="rId3"/>
              </a:rPr>
              <a:t>www.gov.uk/government/publications/national-curriculum-in-england-english-programmes-of-study</a:t>
            </a:r>
            <a:endParaRPr sz="1100">
              <a:solidFill>
                <a:schemeClr val="dk1"/>
              </a:solidFill>
              <a:latin typeface="Arial"/>
              <a:ea typeface="Arial"/>
              <a:cs typeface="Arial"/>
              <a:sym typeface="Arial"/>
            </a:endParaRPr>
          </a:p>
        </p:txBody>
      </p:sp>
      <p:sp>
        <p:nvSpPr>
          <p:cNvPr id="374" name="Google Shape;374;p34"/>
          <p:cNvSpPr txBox="1"/>
          <p:nvPr/>
        </p:nvSpPr>
        <p:spPr>
          <a:xfrm>
            <a:off x="619126" y="1483994"/>
            <a:ext cx="4699000" cy="446207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203834" rtl="0" algn="l">
              <a:lnSpc>
                <a:spcPct val="121000"/>
              </a:lnSpc>
              <a:spcBef>
                <a:spcPts val="0"/>
              </a:spcBef>
              <a:spcAft>
                <a:spcPts val="0"/>
              </a:spcAft>
              <a:buNone/>
            </a:pPr>
            <a:r>
              <a:rPr b="0" i="0" lang="no-NO" sz="1200" cap="none" strike="noStrike">
                <a:solidFill>
                  <a:srgbClr val="000000"/>
                </a:solidFill>
                <a:latin typeface="Arimo"/>
                <a:ea typeface="Arimo"/>
                <a:cs typeface="Arimo"/>
                <a:sym typeface="Arimo"/>
              </a:rPr>
              <a:t>T-SEDA henvendelser kan utføres på tvers av alle med studenter i alle aldre. Å hjelpe elevene til å forbedre dialogen kan bidra til læring fra de tidligste årene av grunnskolen til elever i avgangsalder.</a:t>
            </a:r>
            <a:endParaRPr/>
          </a:p>
          <a:p>
            <a:pPr indent="0" lvl="0" marL="83820" marR="93980" rtl="0" algn="just">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Lærere har brukt T-SEDA-verktøykassen på mange måter: primær matematikk; fysikk klasser med 16-åringer; psykologi klasser med 16-åringer; i videregående historie og engelsk klasser. Dette er bare noen få eksempler.</a:t>
            </a:r>
            <a:endParaRPr/>
          </a:p>
          <a:p>
            <a:pPr indent="0" lvl="0" marL="83820" marR="94615" rtl="0" algn="just">
              <a:lnSpc>
                <a:spcPct val="121000"/>
              </a:lnSpc>
              <a:spcBef>
                <a:spcPts val="580"/>
              </a:spcBef>
              <a:spcAft>
                <a:spcPts val="0"/>
              </a:spcAft>
              <a:buNone/>
            </a:pPr>
            <a:r>
              <a:rPr b="0" i="0" lang="no-NO" sz="1200" cap="none" strike="noStrike">
                <a:solidFill>
                  <a:srgbClr val="000000"/>
                </a:solidFill>
                <a:latin typeface="Arial"/>
                <a:ea typeface="Arial"/>
                <a:cs typeface="Arial"/>
                <a:sym typeface="Arial"/>
              </a:rPr>
              <a:t>En typisk tilbakemelding fra disse lærerne er at dialogiske praksiser «virkelig hjelper til med å utvikle [studentenes] kunnskap i det emnet», og at «å få ideene sine utfordret fikk dem til å tenke på dem fra et annet perspektiv</a:t>
            </a:r>
            <a:r>
              <a:rPr b="0" i="0" lang="no-NO" sz="1200" cap="none" strike="noStrike">
                <a:solidFill>
                  <a:srgbClr val="000000"/>
                </a:solidFill>
                <a:latin typeface="Times New Roman"/>
                <a:ea typeface="Times New Roman"/>
                <a:cs typeface="Times New Roman"/>
                <a:sym typeface="Times New Roman"/>
              </a:rPr>
              <a:t>» </a:t>
            </a:r>
            <a:r>
              <a:rPr b="0" i="0" lang="no-NO" sz="1200" cap="none" strike="noStrike">
                <a:solidFill>
                  <a:srgbClr val="000000"/>
                </a:solidFill>
                <a:latin typeface="Arial"/>
                <a:ea typeface="Arial"/>
                <a:cs typeface="Arial"/>
                <a:sym typeface="Arial"/>
              </a:rPr>
              <a:t>(Jacob)</a:t>
            </a:r>
            <a:endParaRPr/>
          </a:p>
          <a:p>
            <a:pPr indent="0" lvl="0" marL="83820" marR="94615" rtl="0" algn="just">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Andre lærere har ønsket å observere og forbedre elevenes dialog som en del av klasseromskulturen i stedet for et bestemt emne. Nadia ville for eksempel undersøke om barn kunne bygge videre på hverandres ideer i en rekke som engelsk, matte, geografi og historie. En annen lærer, Lucy, oppdaget at elevene i klassen brukte taleregler og lyttesignaler til å bygge videre på hverandres ideer under diskusjonen i klassen.</a:t>
            </a:r>
            <a:endParaRPr/>
          </a:p>
        </p:txBody>
      </p:sp>
      <p:sp>
        <p:nvSpPr>
          <p:cNvPr id="375" name="Google Shape;375;p34"/>
          <p:cNvSpPr txBox="1"/>
          <p:nvPr/>
        </p:nvSpPr>
        <p:spPr>
          <a:xfrm>
            <a:off x="5262662" y="7088779"/>
            <a:ext cx="16700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12</a:t>
            </a:r>
            <a:endParaRPr sz="10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0" name="Shape 380"/>
        <p:cNvGrpSpPr/>
        <p:nvPr/>
      </p:nvGrpSpPr>
      <p:grpSpPr>
        <a:xfrm>
          <a:off x="0" y="0"/>
          <a:ext cx="0" cy="0"/>
          <a:chOff x="0" y="0"/>
          <a:chExt cx="0" cy="0"/>
        </a:xfrm>
      </p:grpSpPr>
      <p:sp>
        <p:nvSpPr>
          <p:cNvPr id="381" name="Google Shape;381;p35"/>
          <p:cNvSpPr/>
          <p:nvPr/>
        </p:nvSpPr>
        <p:spPr>
          <a:xfrm>
            <a:off x="627260" y="5408496"/>
            <a:ext cx="9768840" cy="1847850"/>
          </a:xfrm>
          <a:custGeom>
            <a:rect b="b" l="l" r="r" t="t"/>
            <a:pathLst>
              <a:path extrusionOk="0" h="1847850" w="9768840">
                <a:moveTo>
                  <a:pt x="0" y="0"/>
                </a:moveTo>
                <a:lnTo>
                  <a:pt x="9768840" y="0"/>
                </a:lnTo>
                <a:lnTo>
                  <a:pt x="9768840" y="1847850"/>
                </a:lnTo>
                <a:lnTo>
                  <a:pt x="0" y="184785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382" name="Google Shape;382;p35"/>
          <p:cNvGraphicFramePr/>
          <p:nvPr/>
        </p:nvGraphicFramePr>
        <p:xfrm>
          <a:off x="476958" y="276225"/>
          <a:ext cx="3000000" cy="3000000"/>
        </p:xfrm>
        <a:graphic>
          <a:graphicData uri="http://schemas.openxmlformats.org/drawingml/2006/table">
            <a:tbl>
              <a:tblPr bandRow="1" firstRow="1">
                <a:noFill/>
                <a:tableStyleId>{1E127AA8-9CBF-4945-9974-B087EE6C8184}</a:tableStyleId>
              </a:tblPr>
              <a:tblGrid>
                <a:gridCol w="3261675"/>
                <a:gridCol w="3239450"/>
                <a:gridCol w="3245425"/>
              </a:tblGrid>
              <a:tr h="833425">
                <a:tc gridSpan="3">
                  <a:txBody>
                    <a:bodyPr/>
                    <a:lstStyle/>
                    <a:p>
                      <a:pPr indent="0" lvl="0" marL="0" marR="0" rtl="0" algn="ctr">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Likhet og deltakelse for alle elever</a:t>
                      </a:r>
                      <a:endParaRPr sz="1600">
                        <a:latin typeface="Arial"/>
                        <a:ea typeface="Arial"/>
                        <a:cs typeface="Arial"/>
                        <a:sym typeface="Arial"/>
                      </a:endParaRPr>
                    </a:p>
                    <a:p>
                      <a:pPr indent="0" lvl="0" marL="83820" marR="0" rtl="0" algn="l">
                        <a:lnSpc>
                          <a:spcPct val="100000"/>
                        </a:lnSpc>
                        <a:spcBef>
                          <a:spcPts val="1275"/>
                        </a:spcBef>
                        <a:spcAft>
                          <a:spcPts val="0"/>
                        </a:spcAft>
                        <a:buNone/>
                      </a:pPr>
                      <a:r>
                        <a:rPr b="0" i="0" lang="no-NO" sz="1200" cap="none" strike="noStrike">
                          <a:solidFill>
                            <a:srgbClr val="000000"/>
                          </a:solidFill>
                          <a:latin typeface="Arimo"/>
                          <a:ea typeface="Arimo"/>
                          <a:cs typeface="Arimo"/>
                          <a:sym typeface="Arimo"/>
                        </a:rPr>
                        <a:t>Pedagogisk dialog kan bidra til å skape rom for alle elevers stemmer og et mer inkluderende klasseromsetos.</a:t>
                      </a:r>
                      <a:endParaRPr sz="1200">
                        <a:latin typeface="Arimo"/>
                        <a:ea typeface="Arimo"/>
                        <a:cs typeface="Arimo"/>
                        <a:sym typeface="Arimo"/>
                      </a:endParaRPr>
                    </a:p>
                  </a:txBody>
                  <a:tcPr marT="7492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r>
              <a:tr h="4031000">
                <a:tc>
                  <a:txBody>
                    <a:bodyPr/>
                    <a:lstStyle/>
                    <a:p>
                      <a:pPr indent="0" lvl="0" marL="4445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Dialogiske prinsipper for likeverdig deltakelse</a:t>
                      </a:r>
                      <a:endParaRPr sz="1200">
                        <a:latin typeface="Arial"/>
                        <a:ea typeface="Arial"/>
                        <a:cs typeface="Arial"/>
                        <a:sym typeface="Arial"/>
                      </a:endParaRPr>
                    </a:p>
                    <a:p>
                      <a:pPr indent="0" lvl="0" marL="0" marR="0" rtl="0" algn="l">
                        <a:lnSpc>
                          <a:spcPct val="100000"/>
                        </a:lnSpc>
                        <a:spcBef>
                          <a:spcPts val="35"/>
                        </a:spcBef>
                        <a:spcAft>
                          <a:spcPts val="0"/>
                        </a:spcAft>
                        <a:buNone/>
                      </a:pPr>
                      <a:r>
                        <a:t/>
                      </a:r>
                      <a:endParaRPr sz="1300">
                        <a:latin typeface="Times New Roman"/>
                        <a:ea typeface="Times New Roman"/>
                        <a:cs typeface="Times New Roman"/>
                        <a:sym typeface="Times New Roman"/>
                      </a:endParaRPr>
                    </a:p>
                    <a:p>
                      <a:pPr indent="-130175" lvl="0" marL="358775" marR="71755" rtl="0" algn="l">
                        <a:lnSpc>
                          <a:spcPct val="101699"/>
                        </a:lnSpc>
                        <a:spcBef>
                          <a:spcPts val="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Begrepet dialog er iboende inkluderende for folks mangfoldige synspunkter og kunnskap</a:t>
                      </a:r>
                      <a:endParaRPr/>
                    </a:p>
                    <a:p>
                      <a:pPr indent="-44450" lvl="0" marL="358775" marR="0" rtl="0" algn="l">
                        <a:lnSpc>
                          <a:spcPct val="100000"/>
                        </a:lnSpc>
                        <a:spcBef>
                          <a:spcPts val="5"/>
                        </a:spcBef>
                        <a:spcAft>
                          <a:spcPts val="0"/>
                        </a:spcAft>
                        <a:buSzPts val="1350"/>
                        <a:buFont typeface="Arial"/>
                        <a:buNone/>
                      </a:pPr>
                      <a:r>
                        <a:t/>
                      </a:r>
                      <a:endParaRPr sz="1350">
                        <a:latin typeface="Times New Roman"/>
                        <a:ea typeface="Times New Roman"/>
                        <a:cs typeface="Times New Roman"/>
                        <a:sym typeface="Times New Roman"/>
                      </a:endParaRPr>
                    </a:p>
                    <a:p>
                      <a:pPr indent="-130175" lvl="0" marL="35877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Alle har rett til å bli hørt</a:t>
                      </a:r>
                      <a:endParaRPr/>
                    </a:p>
                    <a:p>
                      <a:pPr indent="-47625" lvl="0" marL="358775" marR="0" rtl="0" algn="l">
                        <a:lnSpc>
                          <a:spcPct val="100000"/>
                        </a:lnSpc>
                        <a:spcBef>
                          <a:spcPts val="35"/>
                        </a:spcBef>
                        <a:spcAft>
                          <a:spcPts val="0"/>
                        </a:spcAft>
                        <a:buSzPts val="1300"/>
                        <a:buFont typeface="Arial"/>
                        <a:buNone/>
                      </a:pPr>
                      <a:r>
                        <a:t/>
                      </a:r>
                      <a:endParaRPr sz="1300">
                        <a:latin typeface="Times New Roman"/>
                        <a:ea typeface="Times New Roman"/>
                        <a:cs typeface="Times New Roman"/>
                        <a:sym typeface="Times New Roman"/>
                      </a:endParaRPr>
                    </a:p>
                    <a:p>
                      <a:pPr indent="-130175" lvl="0" marL="358775" marR="66675"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Alle trenger å delta for å fremme alles læring</a:t>
                      </a:r>
                      <a:endParaRPr/>
                    </a:p>
                    <a:p>
                      <a:pPr indent="-47625" lvl="0" marL="358775" marR="0" rtl="0" algn="l">
                        <a:lnSpc>
                          <a:spcPct val="100000"/>
                        </a:lnSpc>
                        <a:spcBef>
                          <a:spcPts val="10"/>
                        </a:spcBef>
                        <a:spcAft>
                          <a:spcPts val="0"/>
                        </a:spcAft>
                        <a:buSzPts val="1300"/>
                        <a:buFont typeface="Arial"/>
                        <a:buNone/>
                      </a:pPr>
                      <a:r>
                        <a:t/>
                      </a:r>
                      <a:endParaRPr sz="1300">
                        <a:latin typeface="Times New Roman"/>
                        <a:ea typeface="Times New Roman"/>
                        <a:cs typeface="Times New Roman"/>
                        <a:sym typeface="Times New Roman"/>
                      </a:endParaRPr>
                    </a:p>
                    <a:p>
                      <a:pPr indent="-130175" lvl="0" marL="358775" marR="85090"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Inkludering av ulike stemmer og perspektiver vil bidra til forståelsen av hva dialog betyr i praksis</a:t>
                      </a:r>
                      <a:endParaRPr/>
                    </a:p>
                  </a:txBody>
                  <a:tcPr marT="29200"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41275" marR="457834" rtl="0" algn="l">
                        <a:lnSpc>
                          <a:spcPct val="101699"/>
                        </a:lnSpc>
                        <a:spcBef>
                          <a:spcPts val="0"/>
                        </a:spcBef>
                        <a:spcAft>
                          <a:spcPts val="0"/>
                        </a:spcAft>
                        <a:buNone/>
                      </a:pPr>
                      <a:r>
                        <a:rPr b="1" i="0" lang="no-NO" sz="1200" cap="none" strike="noStrike">
                          <a:solidFill>
                            <a:srgbClr val="000000"/>
                          </a:solidFill>
                          <a:latin typeface="Arial"/>
                          <a:ea typeface="Arial"/>
                          <a:cs typeface="Arial"/>
                          <a:sym typeface="Arial"/>
                        </a:rPr>
                        <a:t>MEN barrierer for dialogisk deltakelse for alle elever kan eksistere i:</a:t>
                      </a:r>
                      <a:endParaRPr sz="1200">
                        <a:latin typeface="Arial"/>
                        <a:ea typeface="Arial"/>
                        <a:cs typeface="Arial"/>
                        <a:sym typeface="Arial"/>
                      </a:endParaRPr>
                    </a:p>
                    <a:p>
                      <a:pPr indent="0" lvl="0" marL="0" marR="0" rtl="0" algn="l">
                        <a:lnSpc>
                          <a:spcPct val="100000"/>
                        </a:lnSpc>
                        <a:spcBef>
                          <a:spcPts val="35"/>
                        </a:spcBef>
                        <a:spcAft>
                          <a:spcPts val="0"/>
                        </a:spcAft>
                        <a:buNone/>
                      </a:pPr>
                      <a:r>
                        <a:t/>
                      </a:r>
                      <a:endParaRPr sz="1300">
                        <a:latin typeface="Times New Roman"/>
                        <a:ea typeface="Times New Roman"/>
                        <a:cs typeface="Times New Roman"/>
                        <a:sym typeface="Times New Roman"/>
                      </a:endParaRPr>
                    </a:p>
                    <a:p>
                      <a:pPr indent="-122238" lvl="0" marL="44132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måter å kommunisere på</a:t>
                      </a:r>
                      <a:endParaRPr/>
                    </a:p>
                    <a:p>
                      <a:pPr indent="-36513" lvl="0" marL="441325" marR="0" rtl="0" algn="l">
                        <a:lnSpc>
                          <a:spcPct val="100000"/>
                        </a:lnSpc>
                        <a:spcBef>
                          <a:spcPts val="0"/>
                        </a:spcBef>
                        <a:spcAft>
                          <a:spcPts val="0"/>
                        </a:spcAft>
                        <a:buSzPts val="1350"/>
                        <a:buFont typeface="Arial"/>
                        <a:buNone/>
                      </a:pPr>
                      <a:r>
                        <a:t/>
                      </a:r>
                      <a:endParaRPr sz="1350">
                        <a:latin typeface="Times New Roman"/>
                        <a:ea typeface="Times New Roman"/>
                        <a:cs typeface="Times New Roman"/>
                        <a:sym typeface="Times New Roman"/>
                      </a:endParaRPr>
                    </a:p>
                    <a:p>
                      <a:pPr indent="-122238" lvl="0" marL="441325" marR="0" rtl="0" algn="l">
                        <a:lnSpc>
                          <a:spcPct val="100000"/>
                        </a:lnSpc>
                        <a:spcBef>
                          <a:spcPts val="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manglende selvtillit til å delta</a:t>
                      </a:r>
                      <a:endParaRPr/>
                    </a:p>
                    <a:p>
                      <a:pPr indent="-39688" lvl="0" marL="441325" marR="0" rtl="0" algn="l">
                        <a:lnSpc>
                          <a:spcPct val="100000"/>
                        </a:lnSpc>
                        <a:spcBef>
                          <a:spcPts val="40"/>
                        </a:spcBef>
                        <a:spcAft>
                          <a:spcPts val="0"/>
                        </a:spcAft>
                        <a:buSzPts val="1300"/>
                        <a:buFont typeface="Arial"/>
                        <a:buNone/>
                      </a:pPr>
                      <a:r>
                        <a:t/>
                      </a:r>
                      <a:endParaRPr sz="1300">
                        <a:latin typeface="Times New Roman"/>
                        <a:ea typeface="Times New Roman"/>
                        <a:cs typeface="Times New Roman"/>
                        <a:sym typeface="Times New Roman"/>
                      </a:endParaRPr>
                    </a:p>
                    <a:p>
                      <a:pPr indent="-122238" lvl="0" marL="441325" marR="142240"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forståelse for ulike perspektiver og tenkemåter</a:t>
                      </a:r>
                      <a:endParaRPr/>
                    </a:p>
                    <a:p>
                      <a:pPr indent="-36513" lvl="0" marL="441325" marR="0" rtl="0" algn="l">
                        <a:lnSpc>
                          <a:spcPct val="100000"/>
                        </a:lnSpc>
                        <a:spcBef>
                          <a:spcPts val="5"/>
                        </a:spcBef>
                        <a:spcAft>
                          <a:spcPts val="0"/>
                        </a:spcAft>
                        <a:buSzPts val="1350"/>
                        <a:buFont typeface="Arial"/>
                        <a:buNone/>
                      </a:pPr>
                      <a:r>
                        <a:t/>
                      </a:r>
                      <a:endParaRPr sz="1350">
                        <a:latin typeface="Times New Roman"/>
                        <a:ea typeface="Times New Roman"/>
                        <a:cs typeface="Times New Roman"/>
                        <a:sym typeface="Times New Roman"/>
                      </a:endParaRPr>
                    </a:p>
                    <a:p>
                      <a:pPr indent="-122238" lvl="0" marL="44132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aksept og verdsettelse av ulike synspunkter</a:t>
                      </a:r>
                      <a:endParaRPr/>
                    </a:p>
                    <a:p>
                      <a:pPr indent="-39688" lvl="0" marL="441325" marR="0" rtl="0" algn="l">
                        <a:lnSpc>
                          <a:spcPct val="100000"/>
                        </a:lnSpc>
                        <a:spcBef>
                          <a:spcPts val="10"/>
                        </a:spcBef>
                        <a:spcAft>
                          <a:spcPts val="0"/>
                        </a:spcAft>
                        <a:buSzPts val="1300"/>
                        <a:buFont typeface="Arial"/>
                        <a:buNone/>
                      </a:pPr>
                      <a:r>
                        <a:t/>
                      </a:r>
                      <a:endParaRPr sz="1300">
                        <a:latin typeface="Times New Roman"/>
                        <a:ea typeface="Times New Roman"/>
                        <a:cs typeface="Times New Roman"/>
                        <a:sym typeface="Times New Roman"/>
                      </a:endParaRPr>
                    </a:p>
                    <a:p>
                      <a:pPr indent="-122238" lvl="0" marL="441325" marR="141605" rtl="0" algn="l">
                        <a:lnSpc>
                          <a:spcPct val="101699"/>
                        </a:lnSpc>
                        <a:spcBef>
                          <a:spcPts val="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motstridende oppfatninger og motivasjoner for deltakelse</a:t>
                      </a:r>
                      <a:endParaRPr/>
                    </a:p>
                    <a:p>
                      <a:pPr indent="-39688" lvl="0" marL="441325" marR="0" rtl="0" algn="l">
                        <a:lnSpc>
                          <a:spcPct val="100000"/>
                        </a:lnSpc>
                        <a:spcBef>
                          <a:spcPts val="40"/>
                        </a:spcBef>
                        <a:spcAft>
                          <a:spcPts val="0"/>
                        </a:spcAft>
                        <a:buSzPts val="1300"/>
                        <a:buFont typeface="Arial"/>
                        <a:buNone/>
                      </a:pPr>
                      <a:r>
                        <a:t/>
                      </a:r>
                      <a:endParaRPr sz="1300">
                        <a:latin typeface="Times New Roman"/>
                        <a:ea typeface="Times New Roman"/>
                        <a:cs typeface="Times New Roman"/>
                        <a:sym typeface="Times New Roman"/>
                      </a:endParaRPr>
                    </a:p>
                    <a:p>
                      <a:pPr indent="-122238" lvl="0" marL="441325" marR="516255"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Forutinntatte ideer om «evne» og kapasitet til å delta</a:t>
                      </a:r>
                      <a:endParaRPr/>
                    </a:p>
                    <a:p>
                      <a:pPr indent="-36513" lvl="0" marL="441325" marR="0" rtl="0" algn="l">
                        <a:lnSpc>
                          <a:spcPct val="100000"/>
                        </a:lnSpc>
                        <a:spcBef>
                          <a:spcPts val="5"/>
                        </a:spcBef>
                        <a:spcAft>
                          <a:spcPts val="0"/>
                        </a:spcAft>
                        <a:buSzPts val="1350"/>
                        <a:buFont typeface="Arial"/>
                        <a:buNone/>
                      </a:pPr>
                      <a:r>
                        <a:t/>
                      </a:r>
                      <a:endParaRPr sz="1350">
                        <a:latin typeface="Times New Roman"/>
                        <a:ea typeface="Times New Roman"/>
                        <a:cs typeface="Times New Roman"/>
                        <a:sym typeface="Times New Roman"/>
                      </a:endParaRPr>
                    </a:p>
                    <a:p>
                      <a:pPr indent="-122238" lvl="0" marL="44132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Utfordre oppfatninger</a:t>
                      </a:r>
                      <a:endParaRPr/>
                    </a:p>
                  </a:txBody>
                  <a:tcPr marT="34925"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50800" marR="165735" rtl="0" algn="l">
                        <a:lnSpc>
                          <a:spcPct val="101699"/>
                        </a:lnSpc>
                        <a:spcBef>
                          <a:spcPts val="0"/>
                        </a:spcBef>
                        <a:spcAft>
                          <a:spcPts val="0"/>
                        </a:spcAft>
                        <a:buNone/>
                      </a:pPr>
                      <a:r>
                        <a:rPr b="1" i="0" lang="no-NO" sz="1200" cap="none" strike="noStrike">
                          <a:solidFill>
                            <a:srgbClr val="000000"/>
                          </a:solidFill>
                          <a:latin typeface="Arial"/>
                          <a:ea typeface="Arial"/>
                          <a:cs typeface="Arial"/>
                          <a:sym typeface="Arial"/>
                        </a:rPr>
                        <a:t>Så det er viktig å vurdere faktorer knyttet til personene som deltar og konteksten, for eksempel:</a:t>
                      </a:r>
                      <a:endParaRPr sz="1200">
                        <a:latin typeface="Arial"/>
                        <a:ea typeface="Arial"/>
                        <a:cs typeface="Arial"/>
                        <a:sym typeface="Arial"/>
                      </a:endParaRPr>
                    </a:p>
                    <a:p>
                      <a:pPr indent="0" lvl="0" marL="0" marR="0" rtl="0" algn="l">
                        <a:lnSpc>
                          <a:spcPct val="100000"/>
                        </a:lnSpc>
                        <a:spcBef>
                          <a:spcPts val="40"/>
                        </a:spcBef>
                        <a:spcAft>
                          <a:spcPts val="0"/>
                        </a:spcAft>
                        <a:buNone/>
                      </a:pPr>
                      <a:r>
                        <a:t/>
                      </a:r>
                      <a:endParaRPr sz="1350">
                        <a:latin typeface="Times New Roman"/>
                        <a:ea typeface="Times New Roman"/>
                        <a:cs typeface="Times New Roman"/>
                        <a:sym typeface="Times New Roman"/>
                      </a:endParaRPr>
                    </a:p>
                    <a:p>
                      <a:pPr indent="-139700" lvl="0" marL="358775" marR="395605" rtl="0" algn="l">
                        <a:lnSpc>
                          <a:spcPct val="108333"/>
                        </a:lnSpc>
                        <a:spcBef>
                          <a:spcPts val="5"/>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individuelle forskjeller i kommunikasjon, inkludert ikke-verbale</a:t>
                      </a:r>
                      <a:endParaRPr/>
                    </a:p>
                    <a:p>
                      <a:pPr indent="-63500" lvl="0" marL="358775" marR="0" rtl="0" algn="l">
                        <a:lnSpc>
                          <a:spcPct val="100000"/>
                        </a:lnSpc>
                        <a:spcBef>
                          <a:spcPts val="10"/>
                        </a:spcBef>
                        <a:spcAft>
                          <a:spcPts val="0"/>
                        </a:spcAft>
                        <a:buSzPts val="1200"/>
                        <a:buFont typeface="Arial"/>
                        <a:buNone/>
                      </a:pPr>
                      <a:r>
                        <a:t/>
                      </a:r>
                      <a:endParaRPr sz="1200">
                        <a:latin typeface="Times New Roman"/>
                        <a:ea typeface="Times New Roman"/>
                        <a:cs typeface="Times New Roman"/>
                        <a:sym typeface="Times New Roman"/>
                      </a:endParaRPr>
                    </a:p>
                    <a:p>
                      <a:pPr indent="-139700" lvl="0" marL="358775" marR="0" rtl="0" algn="just">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kulturforskjeller og fellestrekk</a:t>
                      </a:r>
                      <a:endParaRPr/>
                    </a:p>
                    <a:p>
                      <a:pPr indent="-63500" lvl="0" marL="358775" marR="0" rtl="0" algn="l">
                        <a:lnSpc>
                          <a:spcPct val="100000"/>
                        </a:lnSpc>
                        <a:spcBef>
                          <a:spcPts val="10"/>
                        </a:spcBef>
                        <a:spcAft>
                          <a:spcPts val="0"/>
                        </a:spcAft>
                        <a:buSzPts val="1200"/>
                        <a:buFont typeface="Arial"/>
                        <a:buNone/>
                      </a:pPr>
                      <a:r>
                        <a:t/>
                      </a:r>
                      <a:endParaRPr sz="1200">
                        <a:latin typeface="Times New Roman"/>
                        <a:ea typeface="Times New Roman"/>
                        <a:cs typeface="Times New Roman"/>
                        <a:sym typeface="Times New Roman"/>
                      </a:endParaRPr>
                    </a:p>
                    <a:p>
                      <a:pPr indent="-139700" lvl="0" marL="358775" marR="93345"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klasseromsstrukturer, rutiner, aktiviteter og miljø (fysisk og sosialt)</a:t>
                      </a:r>
                      <a:endParaRPr/>
                    </a:p>
                    <a:p>
                      <a:pPr indent="0" lvl="0" marL="0" marR="0" rtl="0" algn="l">
                        <a:lnSpc>
                          <a:spcPct val="100000"/>
                        </a:lnSpc>
                        <a:spcBef>
                          <a:spcPts val="25"/>
                        </a:spcBef>
                        <a:spcAft>
                          <a:spcPts val="0"/>
                        </a:spcAft>
                        <a:buSzPts val="1250"/>
                        <a:buFont typeface="Calibri"/>
                        <a:buNone/>
                      </a:pPr>
                      <a:r>
                        <a:t/>
                      </a:r>
                      <a:endParaRPr sz="1250">
                        <a:latin typeface="Times New Roman"/>
                        <a:ea typeface="Times New Roman"/>
                        <a:cs typeface="Times New Roman"/>
                        <a:sym typeface="Times New Roman"/>
                      </a:endParaRPr>
                    </a:p>
                    <a:p>
                      <a:pPr indent="0" lvl="0" marL="50800" marR="0" rtl="0" algn="l">
                        <a:lnSpc>
                          <a:spcPct val="100000"/>
                        </a:lnSpc>
                        <a:spcBef>
                          <a:spcPts val="5"/>
                        </a:spcBef>
                        <a:spcAft>
                          <a:spcPts val="0"/>
                        </a:spcAft>
                        <a:buNone/>
                      </a:pPr>
                      <a:r>
                        <a:rPr b="1" i="0" lang="no-NO" sz="1100" cap="none" strike="noStrike">
                          <a:solidFill>
                            <a:srgbClr val="000000"/>
                          </a:solidFill>
                          <a:latin typeface="Arial"/>
                          <a:ea typeface="Arial"/>
                          <a:cs typeface="Arial"/>
                          <a:sym typeface="Arial"/>
                        </a:rPr>
                        <a:t>PRAKTISKE TILTAK kan omfatte:</a:t>
                      </a:r>
                      <a:endParaRPr sz="1100">
                        <a:latin typeface="Arial"/>
                        <a:ea typeface="Arial"/>
                        <a:cs typeface="Arial"/>
                        <a:sym typeface="Arial"/>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171450" lvl="0" marL="390525" marR="368300"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diskutere verdien av å lytte til andre stemmer i omgivelsene</a:t>
                      </a:r>
                      <a:endParaRPr/>
                    </a:p>
                    <a:p>
                      <a:pPr indent="-171450" lvl="0" marL="390525" marR="414019" rtl="0" algn="l">
                        <a:lnSpc>
                          <a:spcPct val="97300"/>
                        </a:lnSpc>
                        <a:spcBef>
                          <a:spcPts val="900"/>
                        </a:spcBef>
                        <a:spcAft>
                          <a:spcPts val="0"/>
                        </a:spcAft>
                        <a:buClr>
                          <a:srgbClr val="000000"/>
                        </a:buClr>
                        <a:buSzPts val="1309"/>
                        <a:buFont typeface="Arial"/>
                        <a:buChar char="•"/>
                      </a:pPr>
                      <a:r>
                        <a:rPr b="0" i="0" lang="no-NO" sz="1200" cap="none" strike="noStrike">
                          <a:solidFill>
                            <a:srgbClr val="000000"/>
                          </a:solidFill>
                          <a:latin typeface="Arial"/>
                          <a:ea typeface="Arial"/>
                          <a:cs typeface="Arial"/>
                          <a:sym typeface="Arial"/>
                        </a:rPr>
                        <a:t>tilpasse og utvide observasjonsmalene i T-SEDA-verktøykassen for å svare på spesifikke spørsmål om inkludering</a:t>
                      </a:r>
                      <a:endParaRPr/>
                    </a:p>
                    <a:p>
                      <a:pPr indent="-95250" lvl="0" marL="390525" marR="0" rtl="0" algn="l">
                        <a:lnSpc>
                          <a:spcPct val="100000"/>
                        </a:lnSpc>
                        <a:spcBef>
                          <a:spcPts val="5"/>
                        </a:spcBef>
                        <a:spcAft>
                          <a:spcPts val="0"/>
                        </a:spcAft>
                        <a:buSzPts val="1200"/>
                        <a:buFont typeface="Arial"/>
                        <a:buNone/>
                      </a:pPr>
                      <a:r>
                        <a:t/>
                      </a:r>
                      <a:endParaRPr sz="1200">
                        <a:latin typeface="Times New Roman"/>
                        <a:ea typeface="Times New Roman"/>
                        <a:cs typeface="Times New Roman"/>
                        <a:sym typeface="Times New Roman"/>
                      </a:endParaRPr>
                    </a:p>
                    <a:p>
                      <a:pPr indent="-171450" lvl="0" marL="390525" marR="108585" rtl="0" algn="l">
                        <a:lnSpc>
                          <a:spcPct val="100000"/>
                        </a:lnSpc>
                        <a:spcBef>
                          <a:spcPts val="5"/>
                        </a:spcBef>
                        <a:spcAft>
                          <a:spcPts val="0"/>
                        </a:spcAft>
                        <a:buClr>
                          <a:srgbClr val="000000"/>
                        </a:buClr>
                        <a:buSzPts val="1309"/>
                        <a:buFont typeface="Arial"/>
                        <a:buChar char="•"/>
                      </a:pPr>
                      <a:r>
                        <a:rPr b="0" i="0" lang="no-NO" sz="1200" cap="none" strike="noStrike">
                          <a:solidFill>
                            <a:srgbClr val="000000"/>
                          </a:solidFill>
                          <a:latin typeface="Arial"/>
                          <a:ea typeface="Arial"/>
                          <a:cs typeface="Arial"/>
                          <a:sym typeface="Arial"/>
                        </a:rPr>
                        <a:t>Utvikle nye strukturer, støtte for gruppeinteraksjon og kulturell bevissthet</a:t>
                      </a:r>
                      <a:endParaRPr/>
                    </a:p>
                  </a:txBody>
                  <a:tcPr marT="34925" marB="0" marR="0" marL="0">
                    <a:lnT cap="flat" cmpd="sng" w="31725">
                      <a:solidFill>
                        <a:srgbClr val="2791A6"/>
                      </a:solidFill>
                      <a:prstDash val="solid"/>
                      <a:round/>
                      <a:headEnd len="sm" w="sm" type="none"/>
                      <a:tailEnd len="sm" w="sm" type="none"/>
                    </a:lnT>
                    <a:solidFill>
                      <a:srgbClr val="D9F1F6"/>
                    </a:solidFill>
                  </a:tcPr>
                </a:tc>
              </a:tr>
              <a:tr h="1821275">
                <a:tc gridSpan="3">
                  <a:txBody>
                    <a:bodyPr/>
                    <a:lstStyle/>
                    <a:p>
                      <a:pPr indent="0" lvl="0" marL="151765" marR="0" rtl="0" algn="just">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Engasjerende studenter på det autistiske spekteret i dialog</a:t>
                      </a:r>
                      <a:endParaRPr sz="1400">
                        <a:latin typeface="Arial"/>
                        <a:ea typeface="Arial"/>
                        <a:cs typeface="Arial"/>
                        <a:sym typeface="Arial"/>
                      </a:endParaRPr>
                    </a:p>
                    <a:p>
                      <a:pPr indent="0" lvl="0" marL="0" marR="0" rtl="0" algn="l">
                        <a:lnSpc>
                          <a:spcPct val="100000"/>
                        </a:lnSpc>
                        <a:spcBef>
                          <a:spcPts val="20"/>
                        </a:spcBef>
                        <a:spcAft>
                          <a:spcPts val="0"/>
                        </a:spcAft>
                        <a:buNone/>
                      </a:pPr>
                      <a:r>
                        <a:t/>
                      </a:r>
                      <a:endParaRPr sz="1200">
                        <a:latin typeface="Times New Roman"/>
                        <a:ea typeface="Times New Roman"/>
                        <a:cs typeface="Times New Roman"/>
                        <a:sym typeface="Times New Roman"/>
                      </a:endParaRPr>
                    </a:p>
                    <a:p>
                      <a:pPr indent="0" lvl="0" marL="151765" marR="135890" rtl="0" algn="just">
                        <a:lnSpc>
                          <a:spcPct val="95800"/>
                        </a:lnSpc>
                        <a:spcBef>
                          <a:spcPts val="0"/>
                        </a:spcBef>
                        <a:spcAft>
                          <a:spcPts val="0"/>
                        </a:spcAft>
                        <a:buNone/>
                      </a:pPr>
                      <a:r>
                        <a:rPr b="0" i="0" lang="no-NO" sz="1200" cap="none" strike="noStrike">
                          <a:solidFill>
                            <a:srgbClr val="000000"/>
                          </a:solidFill>
                          <a:latin typeface="Arial"/>
                          <a:ea typeface="Arial"/>
                          <a:cs typeface="Arial"/>
                          <a:sym typeface="Arial"/>
                        </a:rPr>
                        <a:t>For eksempel har Ana Laura Trigo Clapés utviklet måter å justere T-SEDA-kodingsskjemaet til kommunikasjonsegenskapene forbundet med autisme. Noen av strategiene ble beriket, og la til forslag til hvordan de kunne implementeres for å støtte studentenes forståelse av innholdet og strukturen i dialogen og hva som forventes av deres deltakelse. Seks hovedfunksjoner ble lagt til, inkludert å inkludere visuelle eller fysiske representasjoner, være eksplisitt, bryte ned informasjon i trinn, gi alternativer, formidle dialog med jevnaldrende og gi 1-til-1-støtte. Andre nye strategier knyttet til å konfigurere det fysiske klasseromsmiljøet og planlegge vennligere aktiviteter som åpner muligheter for ulike former for bidrag. Kontakt </a:t>
                      </a:r>
                      <a:r>
                        <a:rPr b="0" i="0" lang="no-NO" sz="1200" u="sng" cap="none" strike="noStrike">
                          <a:solidFill>
                            <a:schemeClr val="hlink"/>
                          </a:solidFill>
                          <a:latin typeface="Arial"/>
                          <a:ea typeface="Arial"/>
                          <a:cs typeface="Arial"/>
                          <a:sym typeface="Arial"/>
                          <a:hlinkClick r:id="rId3"/>
                        </a:rPr>
                        <a:t>t-seda@educ.cam.ac.uk</a:t>
                      </a:r>
                      <a:r>
                        <a:rPr b="0" i="0" lang="no-NO" sz="1200" cap="none" strike="noStrike">
                          <a:solidFill>
                            <a:srgbClr val="000000"/>
                          </a:solidFill>
                          <a:latin typeface="Arial"/>
                          <a:ea typeface="Arial"/>
                          <a:cs typeface="Arial"/>
                          <a:sym typeface="Arial"/>
                        </a:rPr>
                        <a:t> for mer informasjon om de ledige ressursene som er tilgjengelige.</a:t>
                      </a:r>
                      <a:endParaRPr/>
                    </a:p>
                    <a:p>
                      <a:pPr indent="0" lvl="0" marL="0" marR="304165" rtl="0" algn="ctr">
                        <a:lnSpc>
                          <a:spcPct val="98000"/>
                        </a:lnSpc>
                        <a:spcBef>
                          <a:spcPts val="0"/>
                        </a:spcBef>
                        <a:spcAft>
                          <a:spcPts val="0"/>
                        </a:spcAft>
                        <a:buNone/>
                      </a:pPr>
                      <a:r>
                        <a:rPr b="0" i="0" lang="no-NO" sz="1000" cap="none" strike="noStrike">
                          <a:solidFill>
                            <a:srgbClr val="000000"/>
                          </a:solidFill>
                          <a:latin typeface="Arial"/>
                          <a:ea typeface="Arial"/>
                          <a:cs typeface="Arial"/>
                          <a:sym typeface="Arial"/>
                        </a:rPr>
                        <a:t>13</a:t>
                      </a:r>
                      <a:endParaRPr/>
                    </a:p>
                  </a:txBody>
                  <a:tcPr marT="107325" marB="0" marR="0" marL="0"/>
                </a:tc>
                <a:tc hMerge="1"/>
                <a:tc hMerge="1"/>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7" name="Shape 387"/>
        <p:cNvGrpSpPr/>
        <p:nvPr/>
      </p:nvGrpSpPr>
      <p:grpSpPr>
        <a:xfrm>
          <a:off x="0" y="0"/>
          <a:ext cx="0" cy="0"/>
          <a:chOff x="0" y="0"/>
          <a:chExt cx="0" cy="0"/>
        </a:xfrm>
      </p:grpSpPr>
      <p:sp>
        <p:nvSpPr>
          <p:cNvPr id="388" name="Google Shape;388;p36"/>
          <p:cNvSpPr txBox="1"/>
          <p:nvPr/>
        </p:nvSpPr>
        <p:spPr>
          <a:xfrm>
            <a:off x="616464" y="614560"/>
            <a:ext cx="3434836" cy="838835"/>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i="0" lang="no-NO" sz="1800" cap="none" strike="noStrike">
                <a:solidFill>
                  <a:srgbClr val="1A616F"/>
                </a:solidFill>
                <a:latin typeface="Arial"/>
                <a:ea typeface="Arial"/>
                <a:cs typeface="Arial"/>
                <a:sym typeface="Arial"/>
              </a:rPr>
              <a:t>Del d. Hvor produktiv er dialogen</a:t>
            </a:r>
            <a:r>
              <a:rPr b="0" i="0" lang="no-NO" sz="1800" cap="none" strike="noStrike">
                <a:solidFill>
                  <a:srgbClr val="000000"/>
                </a:solidFill>
                <a:latin typeface="Arial"/>
                <a:ea typeface="Arial"/>
                <a:cs typeface="Arial"/>
                <a:sym typeface="Arial"/>
              </a:rPr>
              <a:t> </a:t>
            </a:r>
            <a:r>
              <a:rPr b="1" i="0" lang="no-NO" sz="1800" cap="none" strike="noStrike">
                <a:solidFill>
                  <a:srgbClr val="1A616F"/>
                </a:solidFill>
                <a:latin typeface="Arial"/>
                <a:ea typeface="Arial"/>
                <a:cs typeface="Arial"/>
                <a:sym typeface="Arial"/>
              </a:rPr>
              <a:t>i klasserommet mitt?  En egenevaluering for lærere</a:t>
            </a:r>
            <a:endParaRPr sz="1800">
              <a:solidFill>
                <a:schemeClr val="dk1"/>
              </a:solidFill>
              <a:latin typeface="Arial"/>
              <a:ea typeface="Arial"/>
              <a:cs typeface="Arial"/>
              <a:sym typeface="Arial"/>
            </a:endParaRPr>
          </a:p>
        </p:txBody>
      </p:sp>
      <p:sp>
        <p:nvSpPr>
          <p:cNvPr id="389" name="Google Shape;389;p36"/>
          <p:cNvSpPr txBox="1"/>
          <p:nvPr/>
        </p:nvSpPr>
        <p:spPr>
          <a:xfrm>
            <a:off x="4885316" y="724288"/>
            <a:ext cx="3052184" cy="24384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Din egenevaluering</a:t>
            </a:r>
            <a:endParaRPr sz="1600">
              <a:solidFill>
                <a:schemeClr val="dk1"/>
              </a:solidFill>
              <a:latin typeface="Arial"/>
              <a:ea typeface="Arial"/>
              <a:cs typeface="Arial"/>
              <a:sym typeface="Arial"/>
            </a:endParaRPr>
          </a:p>
        </p:txBody>
      </p:sp>
      <p:sp>
        <p:nvSpPr>
          <p:cNvPr id="390" name="Google Shape;390;p36"/>
          <p:cNvSpPr txBox="1"/>
          <p:nvPr/>
        </p:nvSpPr>
        <p:spPr>
          <a:xfrm>
            <a:off x="506356" y="1876694"/>
            <a:ext cx="9746615" cy="402392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1915" marR="93980" rtl="0" algn="l">
              <a:lnSpc>
                <a:spcPct val="121700"/>
              </a:lnSpc>
              <a:spcBef>
                <a:spcPts val="0"/>
              </a:spcBef>
              <a:spcAft>
                <a:spcPts val="0"/>
              </a:spcAft>
              <a:buNone/>
            </a:pPr>
            <a:r>
              <a:rPr b="0" i="0" lang="no-NO" sz="1200" cap="none" strike="noStrike">
                <a:solidFill>
                  <a:srgbClr val="000000"/>
                </a:solidFill>
                <a:latin typeface="Arial"/>
                <a:ea typeface="Arial"/>
                <a:cs typeface="Arial"/>
                <a:sym typeface="Arial"/>
              </a:rPr>
              <a:t>Det kan være lurt å begynne med å gjennomføre en egenevaluering</a:t>
            </a:r>
            <a:r>
              <a:rPr b="0" baseline="30000" i="0" lang="no-NO" sz="1200" cap="none" strike="noStrike">
                <a:solidFill>
                  <a:srgbClr val="000000"/>
                </a:solidFill>
                <a:latin typeface="Arial"/>
                <a:ea typeface="Arial"/>
                <a:cs typeface="Arial"/>
                <a:sym typeface="Arial"/>
              </a:rPr>
              <a:t>1</a:t>
            </a:r>
            <a:r>
              <a:rPr b="0" i="0" lang="no-NO" sz="1200" cap="none" strike="noStrike">
                <a:solidFill>
                  <a:srgbClr val="000000"/>
                </a:solidFill>
                <a:latin typeface="Arial"/>
                <a:ea typeface="Arial"/>
                <a:cs typeface="Arial"/>
                <a:sym typeface="Arial"/>
              </a:rPr>
              <a:t>. Men husk at vi noen ganger forstår evalueringsuttalelser annerledes. For eksempel har en grunnregel, som «vi stoler på og lytter til hverandre», forskjellige mulige betydninger, slik som</a:t>
            </a:r>
            <a:r>
              <a:rPr b="0" baseline="30000" i="0" lang="no-NO" sz="1200" cap="none" strike="noStrike">
                <a:solidFill>
                  <a:srgbClr val="000000"/>
                </a:solidFill>
                <a:latin typeface="Arial"/>
                <a:ea typeface="Arial"/>
                <a:cs typeface="Arial"/>
                <a:sym typeface="Arial"/>
              </a:rPr>
              <a:t>2</a:t>
            </a:r>
            <a:r>
              <a:rPr b="0" i="0" lang="no-NO" sz="1200" cap="none" strike="noStrike">
                <a:solidFill>
                  <a:srgbClr val="000000"/>
                </a:solidFill>
                <a:latin typeface="Arial"/>
                <a:ea typeface="Arial"/>
                <a:cs typeface="Arial"/>
                <a:sym typeface="Arial"/>
              </a:rPr>
              <a:t>:</a:t>
            </a:r>
            <a:endParaRPr/>
          </a:p>
          <a:p>
            <a:pPr indent="-171450" lvl="0" marL="481965" marR="0" rtl="0" algn="l">
              <a:lnSpc>
                <a:spcPct val="100000"/>
              </a:lnSpc>
              <a:spcBef>
                <a:spcPts val="885"/>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Fremme mellommenneskelige forhold</a:t>
            </a:r>
            <a:endParaRPr sz="1200">
              <a:solidFill>
                <a:schemeClr val="dk1"/>
              </a:solidFill>
              <a:latin typeface="Arial"/>
              <a:ea typeface="Arial"/>
              <a:cs typeface="Arial"/>
              <a:sym typeface="Arial"/>
            </a:endParaRPr>
          </a:p>
          <a:p>
            <a:pPr indent="-171450" lvl="0" marL="481965" marR="0" rtl="0" algn="l">
              <a:lnSpc>
                <a:spcPct val="100000"/>
              </a:lnSpc>
              <a:spcBef>
                <a:spcPts val="32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Å høre alles ideer</a:t>
            </a:r>
            <a:endParaRPr/>
          </a:p>
          <a:p>
            <a:pPr indent="-171450" lvl="0" marL="481965" marR="0" rtl="0" algn="l">
              <a:lnSpc>
                <a:spcPct val="100000"/>
              </a:lnSpc>
              <a:spcBef>
                <a:spcPts val="32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Lærer av hverandres tenkning</a:t>
            </a:r>
            <a:endParaRPr/>
          </a:p>
          <a:p>
            <a:pPr indent="0" lvl="0" marL="0" marR="0" rtl="0" algn="l">
              <a:lnSpc>
                <a:spcPct val="100000"/>
              </a:lnSpc>
              <a:spcBef>
                <a:spcPts val="315"/>
              </a:spcBef>
              <a:spcAft>
                <a:spcPts val="0"/>
              </a:spcAft>
              <a:buNone/>
            </a:pPr>
            <a:r>
              <a:t/>
            </a:r>
            <a:endParaRPr sz="2050">
              <a:solidFill>
                <a:schemeClr val="dk1"/>
              </a:solidFill>
              <a:latin typeface="Times New Roman"/>
              <a:ea typeface="Times New Roman"/>
              <a:cs typeface="Times New Roman"/>
              <a:sym typeface="Times New Roman"/>
            </a:endParaRPr>
          </a:p>
          <a:p>
            <a:pPr indent="0" lvl="0" marL="81915"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Din egenevaluering vil hjelpe deg med å identifisere egenskapene til din nåværende klasseromspraksis. Det vil også hjelpe deg med å:</a:t>
            </a:r>
            <a:endParaRPr/>
          </a:p>
          <a:p>
            <a:pPr indent="-171450" lvl="0" marL="475615" marR="0" rtl="0" algn="l">
              <a:lnSpc>
                <a:spcPct val="100000"/>
              </a:lnSpc>
              <a:spcBef>
                <a:spcPts val="95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Start din reflekterende syklus ved å fokusere på dine interesser og har som mål å begynne å tenke på forespørselen din</a:t>
            </a:r>
            <a:endParaRPr/>
          </a:p>
          <a:p>
            <a:pPr indent="-171450" lvl="0" marL="475615" marR="0" rtl="0" algn="l">
              <a:lnSpc>
                <a:spcPct val="100000"/>
              </a:lnSpc>
              <a:spcBef>
                <a:spcPts val="35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reflektere og overvåke hva som skjer underveis</a:t>
            </a:r>
            <a:endParaRPr/>
          </a:p>
          <a:p>
            <a:pPr indent="-171450" lvl="0" marL="475615" marR="0" rtl="0" algn="l">
              <a:lnSpc>
                <a:spcPct val="100000"/>
              </a:lnSpc>
              <a:spcBef>
                <a:spcPts val="35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se hvordan dialogen i klasserommet har endret seg ved å gjenta tilsynet etter henvendelsen</a:t>
            </a:r>
            <a:endParaRPr/>
          </a:p>
          <a:p>
            <a:pPr indent="0" lvl="0" marL="0" marR="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None/>
            </a:pPr>
            <a:r>
              <a:t/>
            </a:r>
            <a:endParaRPr sz="800">
              <a:solidFill>
                <a:schemeClr val="dk1"/>
              </a:solidFill>
              <a:latin typeface="Times New Roman"/>
              <a:ea typeface="Times New Roman"/>
              <a:cs typeface="Times New Roman"/>
              <a:sym typeface="Times New Roman"/>
            </a:endParaRPr>
          </a:p>
          <a:p>
            <a:pPr indent="0" lvl="0" marL="81915"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Du finner egenevalueringen på neste side, og en nedlastbar versjon er tilgjengelig på T-SEDA-nettstedet for deg å fullføre.</a:t>
            </a:r>
            <a:endParaRPr/>
          </a:p>
          <a:p>
            <a:pPr indent="0" lvl="0" marL="81915" marR="202565" rtl="0" algn="l">
              <a:lnSpc>
                <a:spcPct val="121700"/>
              </a:lnSpc>
              <a:spcBef>
                <a:spcPts val="570"/>
              </a:spcBef>
              <a:spcAft>
                <a:spcPts val="0"/>
              </a:spcAft>
              <a:buNone/>
            </a:pPr>
            <a:r>
              <a:rPr b="1" i="0" lang="no-NO" sz="1200" cap="none" strike="noStrike">
                <a:solidFill>
                  <a:srgbClr val="000000"/>
                </a:solidFill>
                <a:latin typeface="Arial"/>
                <a:ea typeface="Arial"/>
                <a:cs typeface="Arial"/>
                <a:sym typeface="Arial"/>
              </a:rPr>
              <a:t>Verktøy 2H, Dialogisk undervisningsspørreskjema – Vurdering av deres praksis gir deg også muligheten til å reflektere over din praksis </a:t>
            </a:r>
            <a:r>
              <a:rPr b="0" i="0" lang="no-NO" sz="1200" cap="none" strike="noStrike">
                <a:solidFill>
                  <a:srgbClr val="000000"/>
                </a:solidFill>
                <a:latin typeface="Arimo"/>
                <a:ea typeface="Arimo"/>
                <a:cs typeface="Arimo"/>
                <a:sym typeface="Arimo"/>
              </a:rPr>
              <a:t>. Du kan gjøre dette på forskjellige punkter når du utfører en forespørsel for å registrere hvordan praksisen din kan endres.</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539115" marR="0" rtl="0" algn="l">
              <a:lnSpc>
                <a:spcPct val="100000"/>
              </a:lnSpc>
              <a:spcBef>
                <a:spcPts val="0"/>
              </a:spcBef>
              <a:spcAft>
                <a:spcPts val="0"/>
              </a:spcAft>
              <a:buNone/>
            </a:pPr>
            <a:r>
              <a:rPr b="1" i="0" lang="no-NO" sz="1200" u="sng" cap="none" strike="noStrike">
                <a:solidFill>
                  <a:schemeClr val="hlink"/>
                </a:solidFill>
                <a:latin typeface="Arial"/>
                <a:ea typeface="Arial"/>
                <a:cs typeface="Arial"/>
                <a:sym typeface="Arial"/>
                <a:hlinkClick r:id="rId3"/>
              </a:rPr>
              <a:t>Video 6: Fullføre egenevalueringen</a:t>
            </a:r>
            <a:endParaRPr b="1" sz="1200" u="sng">
              <a:solidFill>
                <a:srgbClr val="0000FF"/>
              </a:solidFill>
              <a:latin typeface="Arial"/>
              <a:ea typeface="Arial"/>
              <a:cs typeface="Arial"/>
              <a:sym typeface="Arial"/>
            </a:endParaRPr>
          </a:p>
        </p:txBody>
      </p:sp>
      <p:sp>
        <p:nvSpPr>
          <p:cNvPr id="391" name="Google Shape;391;p36"/>
          <p:cNvSpPr txBox="1"/>
          <p:nvPr/>
        </p:nvSpPr>
        <p:spPr>
          <a:xfrm>
            <a:off x="7404100" y="1692028"/>
            <a:ext cx="2458092"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0" i="1" lang="no-NO" sz="1200" cap="none" strike="noStrike">
                <a:solidFill>
                  <a:srgbClr val="000000"/>
                </a:solidFill>
                <a:latin typeface="Arial"/>
                <a:ea typeface="Arial"/>
                <a:cs typeface="Arial"/>
                <a:sym typeface="Arial"/>
              </a:rPr>
              <a:t>Seksjon av forespørselssyklus</a:t>
            </a:r>
            <a:endParaRPr sz="1200">
              <a:solidFill>
                <a:schemeClr val="dk1"/>
              </a:solidFill>
              <a:latin typeface="Arial"/>
              <a:ea typeface="Arial"/>
              <a:cs typeface="Arial"/>
              <a:sym typeface="Arial"/>
            </a:endParaRPr>
          </a:p>
        </p:txBody>
      </p:sp>
      <p:sp>
        <p:nvSpPr>
          <p:cNvPr id="392" name="Google Shape;392;p36"/>
          <p:cNvSpPr/>
          <p:nvPr/>
        </p:nvSpPr>
        <p:spPr>
          <a:xfrm>
            <a:off x="546100" y="5457825"/>
            <a:ext cx="439415" cy="43941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36"/>
          <p:cNvSpPr/>
          <p:nvPr/>
        </p:nvSpPr>
        <p:spPr>
          <a:xfrm>
            <a:off x="8119630" y="615831"/>
            <a:ext cx="2285358" cy="109346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36"/>
          <p:cNvSpPr txBox="1"/>
          <p:nvPr/>
        </p:nvSpPr>
        <p:spPr>
          <a:xfrm>
            <a:off x="630555" y="6372225"/>
            <a:ext cx="9593580" cy="664778"/>
          </a:xfrm>
          <a:prstGeom prst="rect">
            <a:avLst/>
          </a:prstGeom>
          <a:noFill/>
          <a:ln>
            <a:noFill/>
          </a:ln>
        </p:spPr>
        <p:txBody>
          <a:bodyPr anchorCtr="0" anchor="t" bIns="0" lIns="0" spcFirstLastPara="1" rIns="0" wrap="square" tIns="0">
            <a:spAutoFit/>
          </a:bodyPr>
          <a:lstStyle/>
          <a:p>
            <a:pPr indent="-63500" lvl="0" marL="12700" marR="0" rtl="0" algn="l">
              <a:lnSpc>
                <a:spcPct val="100000"/>
              </a:lnSpc>
              <a:spcBef>
                <a:spcPts val="0"/>
              </a:spcBef>
              <a:spcAft>
                <a:spcPts val="0"/>
              </a:spcAft>
              <a:buClr>
                <a:srgbClr val="000000"/>
              </a:buClr>
              <a:buSzPts val="1000"/>
              <a:buFont typeface="Arial"/>
              <a:buAutoNum type="arabicPeriod"/>
            </a:pPr>
            <a:r>
              <a:rPr b="0" i="0" lang="no-NO" sz="1000" cap="none" strike="noStrike">
                <a:solidFill>
                  <a:srgbClr val="000000"/>
                </a:solidFill>
                <a:latin typeface="Arial"/>
                <a:ea typeface="Arial"/>
                <a:cs typeface="Arial"/>
                <a:sym typeface="Arial"/>
              </a:rPr>
              <a:t> Denne egenevalueringen bygger på et originalt bord forfattet av Diane Rawlins, en av våre lærermedforskere i Cambridge. (Økonomisk og sosial forskningsråds bevilgningsnr. RES063270081).</a:t>
            </a:r>
            <a:endParaRPr/>
          </a:p>
          <a:p>
            <a:pPr indent="-63500" lvl="0" marL="12700" marR="217804" rtl="0" algn="l">
              <a:lnSpc>
                <a:spcPct val="120000"/>
              </a:lnSpc>
              <a:spcBef>
                <a:spcPts val="0"/>
              </a:spcBef>
              <a:spcAft>
                <a:spcPts val="0"/>
              </a:spcAft>
              <a:buClr>
                <a:srgbClr val="000000"/>
              </a:buClr>
              <a:buSzPts val="1000"/>
              <a:buFont typeface="Arial"/>
              <a:buAutoNum type="arabicPeriod"/>
            </a:pPr>
            <a:r>
              <a:rPr b="0" i="0" lang="no-NO" sz="1000" cap="none" strike="noStrike">
                <a:solidFill>
                  <a:srgbClr val="000000"/>
                </a:solidFill>
                <a:latin typeface="Arial"/>
                <a:ea typeface="Arial"/>
                <a:cs typeface="Arial"/>
                <a:sym typeface="Arial"/>
              </a:rPr>
              <a:t> Dette skillet mellom de tre ulike lagene og elementer i klasseromsdialogen ble fremhevet i en storskala mixed methods intervensjonsstudie om klasseromsdialog i undervisning i naturfag og matematikk (</a:t>
            </a:r>
            <a:r>
              <a:rPr b="0" i="0" lang="no-NO" sz="1000" u="sng" cap="none" strike="noStrike">
                <a:solidFill>
                  <a:schemeClr val="hlink"/>
                </a:solidFill>
                <a:latin typeface="Arial"/>
                <a:ea typeface="Arial"/>
                <a:cs typeface="Arial"/>
                <a:sym typeface="Arial"/>
                <a:hlinkClick r:id="rId6"/>
              </a:rPr>
              <a:t>www.educ.cam.ac.uk/research/projects/episteme/ ).</a:t>
            </a:r>
            <a:r>
              <a:rPr b="0" i="0" lang="no-NO" sz="1000" cap="none" strike="noStrike">
                <a:solidFill>
                  <a:srgbClr val="000000"/>
                </a:solidFill>
                <a:latin typeface="Arial"/>
                <a:ea typeface="Arial"/>
                <a:cs typeface="Arial"/>
                <a:sym typeface="Arial"/>
              </a:rPr>
              <a:t>    </a:t>
            </a:r>
            <a:r>
              <a:rPr b="0" baseline="-25000" i="0" lang="no-NO" sz="1500" cap="none" strike="noStrike">
                <a:solidFill>
                  <a:srgbClr val="000000"/>
                </a:solidFill>
                <a:latin typeface="Arial"/>
                <a:ea typeface="Arial"/>
                <a:cs typeface="Arial"/>
                <a:sym typeface="Arial"/>
              </a:rPr>
              <a:t>15</a:t>
            </a:r>
            <a:endParaRPr baseline="-25000" sz="1500">
              <a:solidFill>
                <a:schemeClr val="dk1"/>
              </a:solidFill>
              <a:latin typeface="Arial"/>
              <a:ea typeface="Arial"/>
              <a:cs typeface="Arial"/>
              <a:sym typeface="Arial"/>
            </a:endParaRPr>
          </a:p>
        </p:txBody>
      </p:sp>
      <p:sp>
        <p:nvSpPr>
          <p:cNvPr id="395" name="Google Shape;395;p36"/>
          <p:cNvSpPr txBox="1"/>
          <p:nvPr/>
        </p:nvSpPr>
        <p:spPr>
          <a:xfrm>
            <a:off x="8990452" y="892488"/>
            <a:ext cx="1219200" cy="523220"/>
          </a:xfrm>
          <a:prstGeom prst="rect">
            <a:avLst/>
          </a:prstGeom>
          <a:solidFill>
            <a:srgbClr val="F5791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1400">
                <a:solidFill>
                  <a:schemeClr val="lt1"/>
                </a:solidFill>
                <a:latin typeface="Arimo"/>
                <a:ea typeface="Arimo"/>
                <a:cs typeface="Arimo"/>
                <a:sym typeface="Arimo"/>
              </a:rPr>
              <a:t>Interesser og mål</a:t>
            </a:r>
            <a:endParaRPr b="1" sz="14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0" name="Shape 400"/>
        <p:cNvGrpSpPr/>
        <p:nvPr/>
      </p:nvGrpSpPr>
      <p:grpSpPr>
        <a:xfrm>
          <a:off x="0" y="0"/>
          <a:ext cx="0" cy="0"/>
          <a:chOff x="0" y="0"/>
          <a:chExt cx="0" cy="0"/>
        </a:xfrm>
      </p:grpSpPr>
      <p:sp>
        <p:nvSpPr>
          <p:cNvPr id="401" name="Google Shape;401;p37"/>
          <p:cNvSpPr txBox="1"/>
          <p:nvPr/>
        </p:nvSpPr>
        <p:spPr>
          <a:xfrm>
            <a:off x="542706" y="332105"/>
            <a:ext cx="9799320" cy="782320"/>
          </a:xfrm>
          <a:prstGeom prst="rect">
            <a:avLst/>
          </a:prstGeom>
          <a:solidFill>
            <a:srgbClr val="CCCCFF"/>
          </a:solidFill>
          <a:ln>
            <a:noFill/>
          </a:ln>
        </p:spPr>
        <p:txBody>
          <a:bodyPr anchorCtr="0" anchor="t" bIns="0" lIns="0" spcFirstLastPara="1" rIns="0" wrap="square" tIns="73650">
            <a:spAutoFit/>
          </a:bodyPr>
          <a:lstStyle/>
          <a:p>
            <a:pPr indent="0" lvl="0" marL="79375" marR="0" rtl="0" algn="l">
              <a:lnSpc>
                <a:spcPct val="100000"/>
              </a:lnSpc>
              <a:spcBef>
                <a:spcPts val="0"/>
              </a:spcBef>
              <a:spcAft>
                <a:spcPts val="0"/>
              </a:spcAft>
              <a:buNone/>
            </a:pPr>
            <a:r>
              <a:rPr b="0" i="0" lang="no-NO" sz="1100" cap="none" strike="noStrike">
                <a:solidFill>
                  <a:srgbClr val="000000"/>
                </a:solidFill>
                <a:latin typeface="Arimo"/>
                <a:ea typeface="Arimo"/>
                <a:cs typeface="Arimo"/>
                <a:sym typeface="Arimo"/>
              </a:rPr>
              <a:t>Refleksjonspunkt: Når du ser på egenevalueringen, spør deg selv:</a:t>
            </a:r>
            <a:endParaRPr/>
          </a:p>
          <a:p>
            <a:pPr indent="-171450" lvl="0" marL="479425" marR="0" rtl="0" algn="l">
              <a:lnSpc>
                <a:spcPct val="100000"/>
              </a:lnSpc>
              <a:spcBef>
                <a:spcPts val="90"/>
              </a:spcBef>
              <a:spcAft>
                <a:spcPts val="0"/>
              </a:spcAft>
              <a:buClr>
                <a:srgbClr val="000000"/>
              </a:buClr>
              <a:buSzPts val="1100"/>
              <a:buFont typeface="Arial"/>
              <a:buChar char="•"/>
            </a:pPr>
            <a:r>
              <a:rPr b="1" i="0" lang="no-NO" sz="1100" cap="none" strike="noStrike">
                <a:solidFill>
                  <a:srgbClr val="000000"/>
                </a:solidFill>
                <a:latin typeface="Arial"/>
                <a:ea typeface="Arial"/>
                <a:cs typeface="Arial"/>
                <a:sym typeface="Arial"/>
              </a:rPr>
              <a:t>Hva betyr disse i min praksis, og hvordan vet jeg at de faktisk skjer?</a:t>
            </a:r>
            <a:endParaRPr sz="1100">
              <a:solidFill>
                <a:schemeClr val="dk1"/>
              </a:solidFill>
              <a:latin typeface="Arial"/>
              <a:ea typeface="Arial"/>
              <a:cs typeface="Arial"/>
              <a:sym typeface="Arial"/>
            </a:endParaRPr>
          </a:p>
          <a:p>
            <a:pPr indent="-171450" lvl="0" marL="479425" marR="0" rtl="0" algn="l">
              <a:lnSpc>
                <a:spcPct val="100000"/>
              </a:lnSpc>
              <a:spcBef>
                <a:spcPts val="70"/>
              </a:spcBef>
              <a:spcAft>
                <a:spcPts val="0"/>
              </a:spcAft>
              <a:buClr>
                <a:srgbClr val="000000"/>
              </a:buClr>
              <a:buSzPts val="1100"/>
              <a:buFont typeface="Arial"/>
              <a:buChar char="•"/>
            </a:pPr>
            <a:r>
              <a:rPr b="1" i="0" lang="no-NO" sz="1100" cap="none" strike="noStrike">
                <a:solidFill>
                  <a:srgbClr val="000000"/>
                </a:solidFill>
                <a:latin typeface="Arial"/>
                <a:ea typeface="Arial"/>
                <a:cs typeface="Arial"/>
                <a:sym typeface="Arial"/>
              </a:rPr>
              <a:t>I hvilken grad støtter etos i klasserommet mitt dialog for læring?</a:t>
            </a:r>
            <a:endParaRPr sz="1100">
              <a:solidFill>
                <a:schemeClr val="dk1"/>
              </a:solidFill>
              <a:latin typeface="Arial"/>
              <a:ea typeface="Arial"/>
              <a:cs typeface="Arial"/>
              <a:sym typeface="Arial"/>
            </a:endParaRPr>
          </a:p>
          <a:p>
            <a:pPr indent="-171450" lvl="0" marL="479425" marR="0" rtl="0" algn="l">
              <a:lnSpc>
                <a:spcPct val="100000"/>
              </a:lnSpc>
              <a:spcBef>
                <a:spcPts val="70"/>
              </a:spcBef>
              <a:spcAft>
                <a:spcPts val="0"/>
              </a:spcAft>
              <a:buClr>
                <a:srgbClr val="000000"/>
              </a:buClr>
              <a:buSzPts val="1100"/>
              <a:buFont typeface="Arial"/>
              <a:buChar char="•"/>
            </a:pPr>
            <a:r>
              <a:rPr b="1" i="0" lang="no-NO" sz="1100" cap="none" strike="noStrike">
                <a:solidFill>
                  <a:srgbClr val="000000"/>
                </a:solidFill>
                <a:latin typeface="Arial"/>
                <a:ea typeface="Arial"/>
                <a:cs typeface="Arial"/>
                <a:sym typeface="Arial"/>
              </a:rPr>
              <a:t>Hva er forskjellen mellom kolonnene «jeg» og «vi»? Er det forskjell på planleggingen din og det som skjer i praksis?</a:t>
            </a:r>
            <a:endParaRPr sz="1100">
              <a:solidFill>
                <a:schemeClr val="dk1"/>
              </a:solidFill>
              <a:latin typeface="Arial"/>
              <a:ea typeface="Arial"/>
              <a:cs typeface="Arial"/>
              <a:sym typeface="Arial"/>
            </a:endParaRPr>
          </a:p>
        </p:txBody>
      </p:sp>
      <p:sp>
        <p:nvSpPr>
          <p:cNvPr id="402" name="Google Shape;402;p37"/>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16</a:t>
            </a:r>
            <a:endParaRPr/>
          </a:p>
        </p:txBody>
      </p:sp>
      <p:graphicFrame>
        <p:nvGraphicFramePr>
          <p:cNvPr id="403" name="Google Shape;403;p37"/>
          <p:cNvGraphicFramePr/>
          <p:nvPr/>
        </p:nvGraphicFramePr>
        <p:xfrm>
          <a:off x="774700" y="1404807"/>
          <a:ext cx="3000000" cy="3000000"/>
        </p:xfrm>
        <a:graphic>
          <a:graphicData uri="http://schemas.openxmlformats.org/drawingml/2006/table">
            <a:tbl>
              <a:tblPr>
                <a:noFill/>
                <a:tableStyleId>{3A2E2CEE-8B88-4E44-8985-BA72647E291A}</a:tableStyleId>
              </a:tblPr>
              <a:tblGrid>
                <a:gridCol w="4648200"/>
                <a:gridCol w="685800"/>
                <a:gridCol w="2652975"/>
                <a:gridCol w="776025"/>
              </a:tblGrid>
              <a:tr h="730850">
                <a:tc gridSpan="4">
                  <a:txBody>
                    <a:bodyPr/>
                    <a:lstStyle/>
                    <a:p>
                      <a:pPr indent="0" lvl="0" marL="0" marR="0" rtl="0" algn="l">
                        <a:spcBef>
                          <a:spcPts val="0"/>
                        </a:spcBef>
                        <a:spcAft>
                          <a:spcPts val="0"/>
                        </a:spcAft>
                        <a:buNone/>
                      </a:pPr>
                      <a:r>
                        <a:rPr b="0" i="0" lang="no-NO" sz="1200" cap="none" strike="noStrike">
                          <a:solidFill>
                            <a:srgbClr val="000000"/>
                          </a:solidFill>
                          <a:latin typeface="Arial"/>
                          <a:ea typeface="Arial"/>
                          <a:cs typeface="Arial"/>
                          <a:sym typeface="Arial"/>
                        </a:rPr>
                        <a:t> </a:t>
                      </a:r>
                      <a:r>
                        <a:rPr b="1" i="0" lang="no-NO" sz="1200" cap="none" strike="noStrike">
                          <a:solidFill>
                            <a:srgbClr val="000000"/>
                          </a:solidFill>
                          <a:latin typeface="Arial"/>
                          <a:ea typeface="Arial"/>
                          <a:cs typeface="Arial"/>
                          <a:sym typeface="Arial"/>
                        </a:rPr>
                        <a:t>Egenevaluering: Støtte utvikling av dialog i undervisning og læring</a:t>
                      </a:r>
                      <a:endParaRPr b="0" i="0" sz="1200" u="none" strike="noStrike">
                        <a:latin typeface="Arial"/>
                        <a:ea typeface="Arial"/>
                        <a:cs typeface="Arial"/>
                        <a:sym typeface="Arial"/>
                      </a:endParaRPr>
                    </a:p>
                    <a:p>
                      <a:pPr indent="0" lvl="0" marL="0" marR="0" rtl="0" algn="l">
                        <a:spcBef>
                          <a:spcPts val="400"/>
                        </a:spcBef>
                        <a:spcAft>
                          <a:spcPts val="0"/>
                        </a:spcAft>
                        <a:buNone/>
                      </a:pPr>
                      <a:r>
                        <a:rPr b="0" i="0" lang="no-NO" sz="1200" cap="none" strike="noStrike">
                          <a:solidFill>
                            <a:srgbClr val="000000"/>
                          </a:solidFill>
                          <a:latin typeface="Arial"/>
                          <a:ea typeface="Arial"/>
                          <a:cs typeface="Arial"/>
                          <a:sym typeface="Arial"/>
                        </a:rPr>
                        <a:t>Reflekter over læring og undervisning i ditt miljø og </a:t>
                      </a:r>
                      <a:r>
                        <a:rPr b="1" i="0" lang="no-NO" sz="1200" cap="none" strike="noStrike">
                          <a:solidFill>
                            <a:srgbClr val="000000"/>
                          </a:solidFill>
                          <a:latin typeface="Arial"/>
                          <a:ea typeface="Arial"/>
                          <a:cs typeface="Arial"/>
                          <a:sym typeface="Arial"/>
                        </a:rPr>
                        <a:t>ranger hvert utsagn</a:t>
                      </a:r>
                      <a:r>
                        <a:rPr b="0" i="0" lang="no-NO" sz="1200" cap="none" strike="noStrike">
                          <a:solidFill>
                            <a:srgbClr val="000000"/>
                          </a:solidFill>
                          <a:latin typeface="Arial"/>
                          <a:ea typeface="Arial"/>
                          <a:cs typeface="Arial"/>
                          <a:sym typeface="Arial"/>
                        </a:rPr>
                        <a:t> ved å bruke: </a:t>
                      </a:r>
                      <a:r>
                        <a:rPr b="1" i="0" lang="no-NO" sz="1200" cap="none" strike="noStrike">
                          <a:solidFill>
                            <a:srgbClr val="000000"/>
                          </a:solidFill>
                          <a:latin typeface="Arial"/>
                          <a:ea typeface="Arial"/>
                          <a:cs typeface="Arial"/>
                          <a:sym typeface="Arial"/>
                        </a:rPr>
                        <a:t>(1) </a:t>
                      </a:r>
                      <a:r>
                        <a:rPr b="0" i="0" lang="no-NO" sz="1200" cap="none" strike="noStrike">
                          <a:solidFill>
                            <a:srgbClr val="000000"/>
                          </a:solidFill>
                          <a:latin typeface="Arial"/>
                          <a:ea typeface="Arial"/>
                          <a:cs typeface="Arial"/>
                          <a:sym typeface="Arial"/>
                        </a:rPr>
                        <a:t>sjelden </a:t>
                      </a:r>
                      <a:r>
                        <a:rPr b="1" i="0" lang="no-NO" sz="1200" cap="none" strike="noStrike">
                          <a:solidFill>
                            <a:srgbClr val="000000"/>
                          </a:solidFill>
                          <a:latin typeface="Arial"/>
                          <a:ea typeface="Arial"/>
                          <a:cs typeface="Arial"/>
                          <a:sym typeface="Arial"/>
                        </a:rPr>
                        <a:t>(2) </a:t>
                      </a:r>
                      <a:r>
                        <a:rPr b="0" i="0" lang="no-NO" sz="1200" cap="none" strike="noStrike">
                          <a:solidFill>
                            <a:srgbClr val="000000"/>
                          </a:solidFill>
                          <a:latin typeface="Arial"/>
                          <a:ea typeface="Arial"/>
                          <a:cs typeface="Arial"/>
                          <a:sym typeface="Arial"/>
                        </a:rPr>
                        <a:t>noen ganger</a:t>
                      </a:r>
                      <a:r>
                        <a:rPr b="1" i="0" lang="no-NO" sz="1200" cap="none" strike="noStrike">
                          <a:solidFill>
                            <a:srgbClr val="000000"/>
                          </a:solidFill>
                          <a:latin typeface="Arial"/>
                          <a:ea typeface="Arial"/>
                          <a:cs typeface="Arial"/>
                          <a:sym typeface="Arial"/>
                        </a:rPr>
                        <a:t> (3)</a:t>
                      </a:r>
                      <a:r>
                        <a:rPr b="0" i="0" lang="no-NO" sz="1200" cap="none" strike="noStrike">
                          <a:solidFill>
                            <a:srgbClr val="000000"/>
                          </a:solidFill>
                          <a:latin typeface="Arial"/>
                          <a:ea typeface="Arial"/>
                          <a:cs typeface="Arial"/>
                          <a:sym typeface="Arial"/>
                        </a:rPr>
                        <a:t> vanligvis</a:t>
                      </a:r>
                      <a:endParaRPr b="0" i="0" sz="1200" u="none" strike="noStrike">
                        <a:latin typeface="Arial"/>
                        <a:ea typeface="Arial"/>
                        <a:cs typeface="Arial"/>
                        <a:sym typeface="Arial"/>
                      </a:endParaRPr>
                    </a:p>
                    <a:p>
                      <a:pPr indent="0" lvl="0" marL="0" marR="0" rtl="0" algn="l">
                        <a:spcBef>
                          <a:spcPts val="400"/>
                        </a:spcBef>
                        <a:spcAft>
                          <a:spcPts val="0"/>
                        </a:spcAft>
                        <a:buNone/>
                      </a:pPr>
                      <a:r>
                        <a:rPr b="0" i="0" lang="no-NO" sz="1200" u="none" strike="noStrike">
                          <a:latin typeface="Arial"/>
                          <a:ea typeface="Arial"/>
                          <a:cs typeface="Arial"/>
                          <a:sym typeface="Arial"/>
                        </a:rPr>
                        <a:t> </a:t>
                      </a:r>
                      <a:endParaRPr b="0" i="0" sz="1200" u="none" strike="noStrike">
                        <a:latin typeface="Arial"/>
                        <a:ea typeface="Arial"/>
                        <a:cs typeface="Arial"/>
                        <a:sym typeface="Arial"/>
                      </a:endParaRPr>
                    </a:p>
                  </a:txBody>
                  <a:tcPr marT="33100" marB="33100" marR="66200" marL="66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r>
              <a:tr h="483025">
                <a:tc>
                  <a:txBody>
                    <a:bodyPr/>
                    <a:lstStyle/>
                    <a:p>
                      <a:pPr indent="0" lvl="0" marL="91440" marR="0" rtl="0" algn="l">
                        <a:spcBef>
                          <a:spcPts val="0"/>
                        </a:spcBef>
                        <a:spcAft>
                          <a:spcPts val="0"/>
                        </a:spcAft>
                        <a:buNone/>
                      </a:pPr>
                      <a:r>
                        <a:rPr b="1" i="0" lang="no-NO" sz="1200" cap="none" strike="noStrike">
                          <a:solidFill>
                            <a:srgbClr val="000000"/>
                          </a:solidFill>
                          <a:latin typeface="Arial"/>
                          <a:ea typeface="Arial"/>
                          <a:cs typeface="Arial"/>
                          <a:sym typeface="Arial"/>
                        </a:rPr>
                        <a:t>I min undervisning, gjør jeg ...?</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spcBef>
                          <a:spcPts val="0"/>
                        </a:spcBef>
                        <a:spcAft>
                          <a:spcPts val="0"/>
                        </a:spcAft>
                        <a:buNone/>
                      </a:pPr>
                      <a:r>
                        <a:rPr b="1" i="0" lang="no-NO" sz="1200" cap="none" strike="noStrike">
                          <a:solidFill>
                            <a:srgbClr val="000000"/>
                          </a:solidFill>
                          <a:latin typeface="Arial"/>
                          <a:ea typeface="Arial"/>
                          <a:cs typeface="Arial"/>
                          <a:sym typeface="Arial"/>
                        </a:rPr>
                        <a:t>Min vurd-ering</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no-NO" sz="1200" cap="none" strike="noStrike">
                          <a:solidFill>
                            <a:srgbClr val="000000"/>
                          </a:solidFill>
                          <a:latin typeface="Arial"/>
                          <a:ea typeface="Arial"/>
                          <a:cs typeface="Arial"/>
                          <a:sym typeface="Arial"/>
                        </a:rPr>
                        <a:t>I vårt miljø/klasserom, gjør elevene og jeg ...</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spcBef>
                          <a:spcPts val="0"/>
                        </a:spcBef>
                        <a:spcAft>
                          <a:spcPts val="0"/>
                        </a:spcAft>
                        <a:buNone/>
                      </a:pPr>
                      <a:r>
                        <a:rPr b="1" i="0" lang="no-NO" sz="1200" cap="none" strike="noStrike">
                          <a:solidFill>
                            <a:srgbClr val="000000"/>
                          </a:solidFill>
                          <a:latin typeface="Arial"/>
                          <a:ea typeface="Arial"/>
                          <a:cs typeface="Arial"/>
                          <a:sym typeface="Arial"/>
                        </a:rPr>
                        <a:t>Min vurd-ering</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04300">
                <a:tc>
                  <a:txBody>
                    <a:bodyPr/>
                    <a:lstStyle/>
                    <a:p>
                      <a:pPr indent="-274319" lvl="0" marL="384048" marR="0" rtl="0" algn="l">
                        <a:spcBef>
                          <a:spcPts val="0"/>
                        </a:spcBef>
                        <a:spcAft>
                          <a:spcPts val="0"/>
                        </a:spcAft>
                        <a:buNone/>
                      </a:pPr>
                      <a:r>
                        <a:rPr b="0" i="0" lang="no-NO" sz="1200" cap="none" strike="noStrike">
                          <a:solidFill>
                            <a:srgbClr val="000000"/>
                          </a:solidFill>
                          <a:latin typeface="Arial"/>
                          <a:ea typeface="Arial"/>
                          <a:cs typeface="Arial"/>
                          <a:sym typeface="Arial"/>
                        </a:rPr>
                        <a:t>● verdsette elevenes tale og planlegge at den skal foregå i grupper og helklassesituasjoner</a:t>
                      </a:r>
                      <a:endParaRPr b="0" i="0" sz="1200" u="none" strike="noStrike">
                        <a:latin typeface="Arial"/>
                        <a:ea typeface="Arial"/>
                        <a:cs typeface="Arial"/>
                        <a:sym typeface="Arial"/>
                      </a:endParaRPr>
                    </a:p>
                    <a:p>
                      <a:pPr indent="-274319" lvl="0" marL="384048" marR="0" rtl="0" algn="l">
                        <a:spcBef>
                          <a:spcPts val="400"/>
                        </a:spcBef>
                        <a:spcAft>
                          <a:spcPts val="0"/>
                        </a:spcAft>
                        <a:buNone/>
                      </a:pPr>
                      <a:r>
                        <a:rPr b="0" i="0" lang="no-NO" sz="1200" cap="none" strike="noStrike">
                          <a:solidFill>
                            <a:srgbClr val="000000"/>
                          </a:solidFill>
                          <a:latin typeface="Arial"/>
                          <a:ea typeface="Arial"/>
                          <a:cs typeface="Arial"/>
                          <a:sym typeface="Arial"/>
                        </a:rPr>
                        <a:t>● sørg for at alle deltar noen ganger i klasseromsdialog, inkludert meg selv</a:t>
                      </a:r>
                      <a:endParaRPr b="0" i="0" sz="1200" u="none" strike="noStrike">
                        <a:latin typeface="Arial"/>
                        <a:ea typeface="Arial"/>
                        <a:cs typeface="Arial"/>
                        <a:sym typeface="Arial"/>
                      </a:endParaRPr>
                    </a:p>
                    <a:p>
                      <a:pPr indent="-274319" lvl="0" marL="384048" marR="0" rtl="0" algn="l">
                        <a:spcBef>
                          <a:spcPts val="400"/>
                        </a:spcBef>
                        <a:spcAft>
                          <a:spcPts val="0"/>
                        </a:spcAft>
                        <a:buNone/>
                      </a:pPr>
                      <a:r>
                        <a:rPr b="0" i="0" lang="no-NO" sz="1200" cap="none" strike="noStrike">
                          <a:solidFill>
                            <a:srgbClr val="000000"/>
                          </a:solidFill>
                          <a:latin typeface="Arial"/>
                          <a:ea typeface="Arial"/>
                          <a:cs typeface="Arial"/>
                          <a:sym typeface="Arial"/>
                        </a:rPr>
                        <a:t>● ta hensyn til elevenes individuelle behov og interesser når de utvikler dialog</a:t>
                      </a:r>
                      <a:endParaRPr b="0" i="0" sz="1200" u="none" strike="noStrike">
                        <a:latin typeface="Arial"/>
                        <a:ea typeface="Arial"/>
                        <a:cs typeface="Arial"/>
                        <a:sym typeface="Arial"/>
                      </a:endParaRPr>
                    </a:p>
                    <a:p>
                      <a:pPr indent="-274319" lvl="0" marL="384048" marR="0" rtl="0" algn="l">
                        <a:spcBef>
                          <a:spcPts val="400"/>
                        </a:spcBef>
                        <a:spcAft>
                          <a:spcPts val="0"/>
                        </a:spcAft>
                        <a:buNone/>
                      </a:pPr>
                      <a:r>
                        <a:rPr b="0" i="0" lang="no-NO" sz="1200" cap="none" strike="noStrike">
                          <a:solidFill>
                            <a:srgbClr val="000000"/>
                          </a:solidFill>
                          <a:latin typeface="Arial"/>
                          <a:ea typeface="Arial"/>
                          <a:cs typeface="Arial"/>
                          <a:sym typeface="Arial"/>
                        </a:rPr>
                        <a:t>● oppmuntre elevene til å være ansvarlige for sin egen læring (individuelt og kollektivt)</a:t>
                      </a:r>
                      <a:endParaRPr b="0" i="0" sz="1200" u="none" strike="noStrike">
                        <a:latin typeface="Arial"/>
                        <a:ea typeface="Arial"/>
                        <a:cs typeface="Arial"/>
                        <a:sym typeface="Arial"/>
                      </a:endParaRPr>
                    </a:p>
                    <a:p>
                      <a:pPr indent="-274319" lvl="0" marL="384048" marR="0" rtl="0" algn="l">
                        <a:spcBef>
                          <a:spcPts val="400"/>
                        </a:spcBef>
                        <a:spcAft>
                          <a:spcPts val="0"/>
                        </a:spcAft>
                        <a:buNone/>
                      </a:pPr>
                      <a:r>
                        <a:rPr b="0" i="0" lang="no-NO" sz="1200" cap="none" strike="noStrike">
                          <a:solidFill>
                            <a:srgbClr val="000000"/>
                          </a:solidFill>
                          <a:latin typeface="Arial"/>
                          <a:ea typeface="Arial"/>
                          <a:cs typeface="Arial"/>
                          <a:sym typeface="Arial"/>
                        </a:rPr>
                        <a:t>● oppfordre elevene til å utdype og bygge videre på sine egne og andres ideer</a:t>
                      </a:r>
                      <a:endParaRPr b="0" i="0" sz="1200" u="none" strike="noStrike">
                        <a:latin typeface="Arial"/>
                        <a:ea typeface="Arial"/>
                        <a:cs typeface="Arial"/>
                        <a:sym typeface="Arial"/>
                      </a:endParaRPr>
                    </a:p>
                    <a:p>
                      <a:pPr indent="-274319" lvl="0" marL="384048" marR="0" rtl="0" algn="l">
                        <a:spcBef>
                          <a:spcPts val="400"/>
                        </a:spcBef>
                        <a:spcAft>
                          <a:spcPts val="0"/>
                        </a:spcAft>
                        <a:buNone/>
                      </a:pPr>
                      <a:r>
                        <a:rPr b="0" i="0" lang="no-NO" sz="1200" cap="none" strike="noStrike">
                          <a:solidFill>
                            <a:srgbClr val="000000"/>
                          </a:solidFill>
                          <a:latin typeface="Arial"/>
                          <a:ea typeface="Arial"/>
                          <a:cs typeface="Arial"/>
                          <a:sym typeface="Arial"/>
                        </a:rPr>
                        <a:t>● oppfordre elevene til å begrunne sine ideer og meninger</a:t>
                      </a:r>
                      <a:endParaRPr b="0" i="0" sz="1200" u="none" strike="noStrike">
                        <a:latin typeface="Arial"/>
                        <a:ea typeface="Arial"/>
                        <a:cs typeface="Arial"/>
                        <a:sym typeface="Arial"/>
                      </a:endParaRPr>
                    </a:p>
                    <a:p>
                      <a:pPr indent="-274319" lvl="0" marL="384048" marR="0" rtl="0" algn="l">
                        <a:spcBef>
                          <a:spcPts val="400"/>
                        </a:spcBef>
                        <a:spcAft>
                          <a:spcPts val="0"/>
                        </a:spcAft>
                        <a:buNone/>
                      </a:pPr>
                      <a:r>
                        <a:rPr b="0" i="0" lang="no-NO" sz="1200" cap="none" strike="noStrike">
                          <a:solidFill>
                            <a:srgbClr val="000000"/>
                          </a:solidFill>
                          <a:latin typeface="Arial"/>
                          <a:ea typeface="Arial"/>
                          <a:cs typeface="Arial"/>
                          <a:sym typeface="Arial"/>
                        </a:rPr>
                        <a:t>● oppfordre elevene til å stille hverandre spørsmål om ideene sine</a:t>
                      </a:r>
                      <a:endParaRPr b="0" i="0" sz="1200" u="none" strike="noStrike">
                        <a:latin typeface="Arial"/>
                        <a:ea typeface="Arial"/>
                        <a:cs typeface="Arial"/>
                        <a:sym typeface="Arial"/>
                      </a:endParaRPr>
                    </a:p>
                    <a:p>
                      <a:pPr indent="-274319" lvl="0" marL="384048" marR="0" rtl="0" algn="l">
                        <a:spcBef>
                          <a:spcPts val="400"/>
                        </a:spcBef>
                        <a:spcAft>
                          <a:spcPts val="0"/>
                        </a:spcAft>
                        <a:buNone/>
                      </a:pPr>
                      <a:r>
                        <a:rPr b="0" i="0" lang="no-NO" sz="1200" cap="none" strike="noStrike">
                          <a:solidFill>
                            <a:srgbClr val="000000"/>
                          </a:solidFill>
                          <a:latin typeface="Arial"/>
                          <a:ea typeface="Arial"/>
                          <a:cs typeface="Arial"/>
                          <a:sym typeface="Arial"/>
                        </a:rPr>
                        <a:t>● støtte elevene på en rekke måter for å gjøre dem i stand til å dele sine ideer, synspunkter og følelser</a:t>
                      </a:r>
                      <a:endParaRPr b="0" i="0" sz="1200" u="none" strike="noStrike">
                        <a:latin typeface="Arial"/>
                        <a:ea typeface="Arial"/>
                        <a:cs typeface="Arial"/>
                        <a:sym typeface="Arial"/>
                      </a:endParaRPr>
                    </a:p>
                    <a:p>
                      <a:pPr indent="-274319" lvl="0" marL="384048" marR="0" rtl="0" algn="l">
                        <a:spcBef>
                          <a:spcPts val="400"/>
                        </a:spcBef>
                        <a:spcAft>
                          <a:spcPts val="0"/>
                        </a:spcAft>
                        <a:buNone/>
                      </a:pPr>
                      <a:r>
                        <a:rPr b="0" i="0" lang="no-NO" sz="1200" cap="none" strike="noStrike">
                          <a:solidFill>
                            <a:srgbClr val="000000"/>
                          </a:solidFill>
                          <a:latin typeface="Arial"/>
                          <a:ea typeface="Arial"/>
                          <a:cs typeface="Arial"/>
                          <a:sym typeface="Arial"/>
                        </a:rPr>
                        <a:t>● bygge videre på elevenes bidrag for å fremme dialogen ved hjelp av min egen fagkunnskap og forståelse </a:t>
                      </a:r>
                      <a:endParaRPr b="0" i="0" sz="1200" u="none" strike="noStrike">
                        <a:latin typeface="Arial"/>
                        <a:ea typeface="Arial"/>
                        <a:cs typeface="Arial"/>
                        <a:sym typeface="Arial"/>
                      </a:endParaRPr>
                    </a:p>
                    <a:p>
                      <a:pPr indent="-274319" lvl="0" marL="384048" marR="0" rtl="0" algn="l">
                        <a:spcBef>
                          <a:spcPts val="400"/>
                        </a:spcBef>
                        <a:spcAft>
                          <a:spcPts val="0"/>
                        </a:spcAft>
                        <a:buNone/>
                      </a:pPr>
                      <a:r>
                        <a:rPr b="0" i="0" lang="no-NO" sz="1200" cap="none" strike="noStrike">
                          <a:solidFill>
                            <a:srgbClr val="000000"/>
                          </a:solidFill>
                          <a:latin typeface="Arial"/>
                          <a:ea typeface="Arial"/>
                          <a:cs typeface="Arial"/>
                          <a:sym typeface="Arial"/>
                        </a:rPr>
                        <a:t>● ta sjanser og eksperimenter ved å prøve ut nye dialogiske læringsmetoder</a:t>
                      </a:r>
                      <a:endParaRPr b="0" i="0" sz="1200" u="none" strike="noStrike">
                        <a:latin typeface="Arial"/>
                        <a:ea typeface="Arial"/>
                        <a:cs typeface="Arial"/>
                        <a:sym typeface="Arial"/>
                      </a:endParaRPr>
                    </a:p>
                    <a:p>
                      <a:pPr indent="-274319" lvl="0" marL="384048" marR="0" rtl="0" algn="l">
                        <a:spcBef>
                          <a:spcPts val="400"/>
                        </a:spcBef>
                        <a:spcAft>
                          <a:spcPts val="0"/>
                        </a:spcAft>
                        <a:buNone/>
                      </a:pPr>
                      <a:r>
                        <a:rPr b="0" i="0" lang="no-NO" sz="1200" cap="none" strike="noStrike">
                          <a:solidFill>
                            <a:srgbClr val="000000"/>
                          </a:solidFill>
                          <a:latin typeface="Arial"/>
                          <a:ea typeface="Arial"/>
                          <a:cs typeface="Arial"/>
                          <a:sym typeface="Arial"/>
                        </a:rPr>
                        <a:t>● lytte til elevene, gi tilbakemeldinger og svare på en konstruktiv måte</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1200" u="none" strike="noStrike">
                          <a:latin typeface="Arial"/>
                          <a:ea typeface="Arial"/>
                          <a:cs typeface="Arial"/>
                          <a:sym typeface="Arial"/>
                        </a:rPr>
                        <a:t> </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347472" marR="0" rtl="0" algn="l">
                        <a:spcBef>
                          <a:spcPts val="0"/>
                        </a:spcBef>
                        <a:spcAft>
                          <a:spcPts val="0"/>
                        </a:spcAft>
                        <a:buNone/>
                      </a:pPr>
                      <a:r>
                        <a:rPr b="0" i="0" lang="no-NO" sz="1200" cap="none" strike="noStrike">
                          <a:solidFill>
                            <a:srgbClr val="000000"/>
                          </a:solidFill>
                          <a:latin typeface="Arial"/>
                          <a:ea typeface="Arial"/>
                          <a:cs typeface="Arial"/>
                          <a:sym typeface="Arial"/>
                        </a:rPr>
                        <a:t>● skape en inkluderende samtale</a:t>
                      </a:r>
                      <a:endParaRPr b="0" i="0" sz="1200" u="none" strike="noStrike">
                        <a:latin typeface="Arial"/>
                        <a:ea typeface="Arial"/>
                        <a:cs typeface="Arial"/>
                        <a:sym typeface="Arial"/>
                      </a:endParaRPr>
                    </a:p>
                    <a:p>
                      <a:pPr indent="-228600" lvl="0" marL="347472" marR="0" rtl="0" algn="l">
                        <a:spcBef>
                          <a:spcPts val="400"/>
                        </a:spcBef>
                        <a:spcAft>
                          <a:spcPts val="0"/>
                        </a:spcAft>
                        <a:buNone/>
                      </a:pPr>
                      <a:r>
                        <a:rPr b="0" i="0" lang="no-NO" sz="1200" cap="none" strike="noStrike">
                          <a:solidFill>
                            <a:srgbClr val="000000"/>
                          </a:solidFill>
                          <a:latin typeface="Arial"/>
                          <a:ea typeface="Arial"/>
                          <a:cs typeface="Arial"/>
                          <a:sym typeface="Arial"/>
                        </a:rPr>
                        <a:t>● stol på og lytt til hverandre</a:t>
                      </a:r>
                      <a:endParaRPr b="0" i="0" sz="1200" u="none" strike="noStrike">
                        <a:latin typeface="Arial"/>
                        <a:ea typeface="Arial"/>
                        <a:cs typeface="Arial"/>
                        <a:sym typeface="Arial"/>
                      </a:endParaRPr>
                    </a:p>
                    <a:p>
                      <a:pPr indent="-228600" lvl="0" marL="347472" marR="0" rtl="0" algn="l">
                        <a:spcBef>
                          <a:spcPts val="400"/>
                        </a:spcBef>
                        <a:spcAft>
                          <a:spcPts val="0"/>
                        </a:spcAft>
                        <a:buNone/>
                      </a:pPr>
                      <a:r>
                        <a:rPr b="0" i="0" lang="no-NO" sz="1200" cap="none" strike="noStrike">
                          <a:solidFill>
                            <a:srgbClr val="000000"/>
                          </a:solidFill>
                          <a:latin typeface="Arial"/>
                          <a:ea typeface="Arial"/>
                          <a:cs typeface="Arial"/>
                          <a:sym typeface="Arial"/>
                        </a:rPr>
                        <a:t>● uttrykke en rekke synspunkter</a:t>
                      </a:r>
                      <a:endParaRPr b="0" i="0" sz="1200" u="none" strike="noStrike">
                        <a:latin typeface="Arial"/>
                        <a:ea typeface="Arial"/>
                        <a:cs typeface="Arial"/>
                        <a:sym typeface="Arial"/>
                      </a:endParaRPr>
                    </a:p>
                    <a:p>
                      <a:pPr indent="-228600" lvl="0" marL="347472" marR="0" rtl="0" algn="l">
                        <a:spcBef>
                          <a:spcPts val="400"/>
                        </a:spcBef>
                        <a:spcAft>
                          <a:spcPts val="0"/>
                        </a:spcAft>
                        <a:buNone/>
                      </a:pPr>
                      <a:r>
                        <a:rPr b="0" i="0" lang="no-NO" sz="1200" cap="none" strike="noStrike">
                          <a:solidFill>
                            <a:srgbClr val="000000"/>
                          </a:solidFill>
                          <a:latin typeface="Arial"/>
                          <a:ea typeface="Arial"/>
                          <a:cs typeface="Arial"/>
                          <a:sym typeface="Arial"/>
                        </a:rPr>
                        <a:t>● utfordre hverandre respektfullt</a:t>
                      </a:r>
                      <a:endParaRPr b="0" i="0" sz="1200" u="none" strike="noStrike">
                        <a:latin typeface="Arial"/>
                        <a:ea typeface="Arial"/>
                        <a:cs typeface="Arial"/>
                        <a:sym typeface="Arial"/>
                      </a:endParaRPr>
                    </a:p>
                    <a:p>
                      <a:pPr indent="-228600" lvl="0" marL="347472" marR="0" rtl="0" algn="l">
                        <a:spcBef>
                          <a:spcPts val="400"/>
                        </a:spcBef>
                        <a:spcAft>
                          <a:spcPts val="0"/>
                        </a:spcAft>
                        <a:buNone/>
                      </a:pPr>
                      <a:r>
                        <a:rPr b="0" i="0" lang="no-NO" sz="1200" cap="none" strike="noStrike">
                          <a:solidFill>
                            <a:srgbClr val="000000"/>
                          </a:solidFill>
                          <a:latin typeface="Arial"/>
                          <a:ea typeface="Arial"/>
                          <a:cs typeface="Arial"/>
                          <a:sym typeface="Arial"/>
                        </a:rPr>
                        <a:t>● forklare resonnementet vårt tydelig</a:t>
                      </a:r>
                      <a:endParaRPr b="0" i="0" sz="1200" u="none" strike="noStrike">
                        <a:latin typeface="Arial"/>
                        <a:ea typeface="Arial"/>
                        <a:cs typeface="Arial"/>
                        <a:sym typeface="Arial"/>
                      </a:endParaRPr>
                    </a:p>
                    <a:p>
                      <a:pPr indent="-228600" lvl="0" marL="347472" marR="0" rtl="0" algn="l">
                        <a:spcBef>
                          <a:spcPts val="400"/>
                        </a:spcBef>
                        <a:spcAft>
                          <a:spcPts val="0"/>
                        </a:spcAft>
                        <a:buNone/>
                      </a:pPr>
                      <a:r>
                        <a:rPr b="0" i="0" lang="no-NO" sz="1200" cap="none" strike="noStrike">
                          <a:solidFill>
                            <a:srgbClr val="000000"/>
                          </a:solidFill>
                          <a:latin typeface="Arial"/>
                          <a:ea typeface="Arial"/>
                          <a:cs typeface="Arial"/>
                          <a:sym typeface="Arial"/>
                        </a:rPr>
                        <a:t>● har vilje til noen ganger å ombestemme oss</a:t>
                      </a:r>
                      <a:endParaRPr b="0" i="0" sz="1200" u="none" strike="noStrike">
                        <a:latin typeface="Arial"/>
                        <a:ea typeface="Arial"/>
                        <a:cs typeface="Arial"/>
                        <a:sym typeface="Arial"/>
                      </a:endParaRPr>
                    </a:p>
                    <a:p>
                      <a:pPr indent="-228600" lvl="0" marL="347472" marR="0" rtl="0" algn="l">
                        <a:spcBef>
                          <a:spcPts val="400"/>
                        </a:spcBef>
                        <a:spcAft>
                          <a:spcPts val="0"/>
                        </a:spcAft>
                        <a:buNone/>
                      </a:pPr>
                      <a:r>
                        <a:rPr b="0" i="0" lang="no-NO" sz="1200" cap="none" strike="noStrike">
                          <a:solidFill>
                            <a:srgbClr val="000000"/>
                          </a:solidFill>
                          <a:latin typeface="Arial"/>
                          <a:ea typeface="Arial"/>
                          <a:cs typeface="Arial"/>
                          <a:sym typeface="Arial"/>
                        </a:rPr>
                        <a:t>● noen ganger kommer til enighet</a:t>
                      </a:r>
                      <a:endParaRPr b="0" i="0" sz="1200" u="none" strike="noStrike">
                        <a:latin typeface="Arial"/>
                        <a:ea typeface="Arial"/>
                        <a:cs typeface="Arial"/>
                        <a:sym typeface="Arial"/>
                      </a:endParaRPr>
                    </a:p>
                    <a:p>
                      <a:pPr indent="-228600" lvl="0" marL="347472" marR="0" rtl="0" algn="l">
                        <a:spcBef>
                          <a:spcPts val="400"/>
                        </a:spcBef>
                        <a:spcAft>
                          <a:spcPts val="0"/>
                        </a:spcAft>
                        <a:buNone/>
                      </a:pPr>
                      <a:r>
                        <a:rPr b="0" i="0" lang="no-NO" sz="1200" cap="none" strike="noStrike">
                          <a:solidFill>
                            <a:srgbClr val="000000"/>
                          </a:solidFill>
                          <a:latin typeface="Arial"/>
                          <a:ea typeface="Arial"/>
                          <a:cs typeface="Arial"/>
                          <a:sym typeface="Arial"/>
                        </a:rPr>
                        <a:t>● hjelpe hverandre til å forstå ting på en ny måte</a:t>
                      </a:r>
                      <a:endParaRPr b="0" i="0" sz="1200" u="none" strike="noStrike">
                        <a:latin typeface="Arial"/>
                        <a:ea typeface="Arial"/>
                        <a:cs typeface="Arial"/>
                        <a:sym typeface="Arial"/>
                      </a:endParaRPr>
                    </a:p>
                    <a:p>
                      <a:pPr indent="-228600" lvl="0" marL="347472" marR="0" rtl="0" algn="l">
                        <a:spcBef>
                          <a:spcPts val="400"/>
                        </a:spcBef>
                        <a:spcAft>
                          <a:spcPts val="0"/>
                        </a:spcAft>
                        <a:buNone/>
                      </a:pPr>
                      <a:r>
                        <a:rPr b="0" i="0" lang="no-NO" sz="1200" cap="none" strike="noStrike">
                          <a:solidFill>
                            <a:srgbClr val="000000"/>
                          </a:solidFill>
                          <a:latin typeface="Arial"/>
                          <a:ea typeface="Arial"/>
                          <a:cs typeface="Arial"/>
                          <a:sym typeface="Arial"/>
                        </a:rPr>
                        <a:t>● bygg ny kunnskap sammen</a:t>
                      </a:r>
                      <a:endParaRPr b="0" i="0" sz="1200" u="none" strike="noStrike">
                        <a:latin typeface="Arial"/>
                        <a:ea typeface="Arial"/>
                        <a:cs typeface="Arial"/>
                        <a:sym typeface="Arial"/>
                      </a:endParaRPr>
                    </a:p>
                    <a:p>
                      <a:pPr indent="-228600" lvl="0" marL="347472" marR="0" rtl="0" algn="l">
                        <a:spcBef>
                          <a:spcPts val="400"/>
                        </a:spcBef>
                        <a:spcAft>
                          <a:spcPts val="0"/>
                        </a:spcAft>
                        <a:buNone/>
                      </a:pPr>
                      <a:r>
                        <a:rPr b="0" i="0" lang="no-NO" sz="1200" cap="none" strike="noStrike">
                          <a:solidFill>
                            <a:srgbClr val="000000"/>
                          </a:solidFill>
                          <a:latin typeface="Arial"/>
                          <a:ea typeface="Arial"/>
                          <a:cs typeface="Arial"/>
                          <a:sym typeface="Arial"/>
                        </a:rPr>
                        <a:t>● utvid og foredle det vi allerede vet</a:t>
                      </a:r>
                      <a:endParaRPr b="0" i="0" sz="1200" u="none" strike="noStrike">
                        <a:latin typeface="Arial"/>
                        <a:ea typeface="Arial"/>
                        <a:cs typeface="Arial"/>
                        <a:sym typeface="Arial"/>
                      </a:endParaRPr>
                    </a:p>
                    <a:p>
                      <a:pPr indent="-228600" lvl="0" marL="347472" marR="0" rtl="0" algn="l">
                        <a:spcBef>
                          <a:spcPts val="400"/>
                        </a:spcBef>
                        <a:spcAft>
                          <a:spcPts val="0"/>
                        </a:spcAft>
                        <a:buNone/>
                      </a:pPr>
                      <a:r>
                        <a:rPr b="0" i="0" lang="no-NO" sz="1200" cap="none" strike="noStrike">
                          <a:solidFill>
                            <a:srgbClr val="000000"/>
                          </a:solidFill>
                          <a:latin typeface="Arial"/>
                          <a:ea typeface="Arial"/>
                          <a:cs typeface="Arial"/>
                          <a:sym typeface="Arial"/>
                        </a:rPr>
                        <a:t>● fortsett en dialog over tid, fra leksjon til leksjon</a:t>
                      </a:r>
                      <a:endParaRPr b="0" i="0" sz="1200" u="none" strike="noStrike">
                        <a:latin typeface="Arial"/>
                        <a:ea typeface="Arial"/>
                        <a:cs typeface="Arial"/>
                        <a:sym typeface="Arial"/>
                      </a:endParaRPr>
                    </a:p>
                    <a:p>
                      <a:pPr indent="-228600" lvl="0" marL="347472" marR="0" rtl="0" algn="l">
                        <a:spcBef>
                          <a:spcPts val="600"/>
                        </a:spcBef>
                        <a:spcAft>
                          <a:spcPts val="0"/>
                        </a:spcAft>
                        <a:buNone/>
                      </a:pPr>
                      <a:r>
                        <a:rPr b="0" i="0" lang="no-NO" sz="1200" cap="none" strike="noStrike">
                          <a:solidFill>
                            <a:srgbClr val="000000"/>
                          </a:solidFill>
                          <a:latin typeface="Arial"/>
                          <a:ea typeface="Arial"/>
                          <a:cs typeface="Arial"/>
                          <a:sym typeface="Arial"/>
                        </a:rPr>
                        <a:t>● innse hva vi fortsatt trenger eller ønsker å lære og hvordan vi kan gjøre det</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no-NO" sz="1200" u="none" strike="noStrike">
                          <a:latin typeface="Arial"/>
                          <a:ea typeface="Arial"/>
                          <a:cs typeface="Arial"/>
                          <a:sym typeface="Arial"/>
                        </a:rPr>
                        <a:t> </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8" name="Shape 408"/>
        <p:cNvGrpSpPr/>
        <p:nvPr/>
      </p:nvGrpSpPr>
      <p:grpSpPr>
        <a:xfrm>
          <a:off x="0" y="0"/>
          <a:ext cx="0" cy="0"/>
          <a:chOff x="0" y="0"/>
          <a:chExt cx="0" cy="0"/>
        </a:xfrm>
      </p:grpSpPr>
      <p:sp>
        <p:nvSpPr>
          <p:cNvPr id="409" name="Google Shape;409;p38"/>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17</a:t>
            </a:r>
            <a:endParaRPr/>
          </a:p>
        </p:txBody>
      </p:sp>
      <p:sp>
        <p:nvSpPr>
          <p:cNvPr id="410" name="Google Shape;410;p38"/>
          <p:cNvSpPr txBox="1"/>
          <p:nvPr/>
        </p:nvSpPr>
        <p:spPr>
          <a:xfrm>
            <a:off x="629284" y="556477"/>
            <a:ext cx="3117216" cy="634148"/>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i="0" lang="no-NO" sz="1800" cap="none" strike="noStrike">
                <a:solidFill>
                  <a:srgbClr val="1A616F"/>
                </a:solidFill>
                <a:latin typeface="Arial"/>
                <a:ea typeface="Arial"/>
                <a:cs typeface="Arial"/>
                <a:sym typeface="Arial"/>
              </a:rPr>
              <a:t>Del e. Reflekterende syklus</a:t>
            </a:r>
            <a:endParaRPr sz="1800">
              <a:solidFill>
                <a:schemeClr val="dk1"/>
              </a:solidFill>
              <a:latin typeface="Arial"/>
              <a:ea typeface="Arial"/>
              <a:cs typeface="Arial"/>
              <a:sym typeface="Arial"/>
            </a:endParaRPr>
          </a:p>
          <a:p>
            <a:pPr indent="0" lvl="0" marL="26034" marR="0" rtl="0" algn="l">
              <a:lnSpc>
                <a:spcPct val="100000"/>
              </a:lnSpc>
              <a:spcBef>
                <a:spcPts val="450"/>
              </a:spcBef>
              <a:spcAft>
                <a:spcPts val="0"/>
              </a:spcAft>
              <a:buNone/>
            </a:pPr>
            <a:r>
              <a:rPr b="1" i="0" lang="no-NO" sz="1800" cap="none" strike="noStrike">
                <a:solidFill>
                  <a:srgbClr val="1A616F"/>
                </a:solidFill>
                <a:latin typeface="Arial"/>
                <a:ea typeface="Arial"/>
                <a:cs typeface="Arial"/>
                <a:sym typeface="Arial"/>
              </a:rPr>
              <a:t>av klasseromshenvendelse</a:t>
            </a:r>
            <a:endParaRPr sz="1800">
              <a:solidFill>
                <a:schemeClr val="dk1"/>
              </a:solidFill>
              <a:latin typeface="Arial"/>
              <a:ea typeface="Arial"/>
              <a:cs typeface="Arial"/>
              <a:sym typeface="Arial"/>
            </a:endParaRPr>
          </a:p>
        </p:txBody>
      </p:sp>
      <p:sp>
        <p:nvSpPr>
          <p:cNvPr id="411" name="Google Shape;411;p38"/>
          <p:cNvSpPr txBox="1"/>
          <p:nvPr/>
        </p:nvSpPr>
        <p:spPr>
          <a:xfrm>
            <a:off x="629284" y="1651001"/>
            <a:ext cx="4869816" cy="461648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3185" marR="95250" rtl="0" algn="just">
              <a:lnSpc>
                <a:spcPct val="120800"/>
              </a:lnSpc>
              <a:spcBef>
                <a:spcPts val="0"/>
              </a:spcBef>
              <a:spcAft>
                <a:spcPts val="0"/>
              </a:spcAft>
              <a:buNone/>
            </a:pPr>
            <a:r>
              <a:rPr b="0" i="0" lang="no-NO" sz="1200" cap="none" strike="noStrike">
                <a:solidFill>
                  <a:srgbClr val="000000"/>
                </a:solidFill>
                <a:latin typeface="Arimo"/>
                <a:ea typeface="Arimo"/>
                <a:cs typeface="Arimo"/>
                <a:sym typeface="Arimo"/>
              </a:rPr>
              <a:t>T-SEDA er spesielt egnet for situasjoner der lærere har identifisert en </a:t>
            </a:r>
            <a:r>
              <a:rPr b="1" i="0" lang="no-NO" sz="1200" cap="none" strike="noStrike">
                <a:solidFill>
                  <a:srgbClr val="000000"/>
                </a:solidFill>
                <a:latin typeface="Arial"/>
                <a:ea typeface="Arial"/>
                <a:cs typeface="Arial"/>
                <a:sym typeface="Arial"/>
              </a:rPr>
              <a:t>spesiell interesse</a:t>
            </a:r>
            <a:r>
              <a:rPr b="0" i="0" lang="no-NO" sz="1200" cap="none" strike="noStrike">
                <a:solidFill>
                  <a:srgbClr val="000000"/>
                </a:solidFill>
                <a:latin typeface="Arimo"/>
                <a:ea typeface="Arimo"/>
                <a:cs typeface="Arimo"/>
                <a:sym typeface="Arimo"/>
              </a:rPr>
              <a:t> i eller </a:t>
            </a:r>
            <a:r>
              <a:rPr b="1" i="0" lang="no-NO" sz="1200" cap="none" strike="noStrike">
                <a:solidFill>
                  <a:srgbClr val="000000"/>
                </a:solidFill>
                <a:latin typeface="Arial"/>
                <a:ea typeface="Arial"/>
                <a:cs typeface="Arial"/>
                <a:sym typeface="Arial"/>
              </a:rPr>
              <a:t>bekymring</a:t>
            </a:r>
            <a:r>
              <a:rPr b="0" i="0" lang="no-NO" sz="1200" cap="none" strike="noStrike">
                <a:solidFill>
                  <a:srgbClr val="000000"/>
                </a:solidFill>
                <a:latin typeface="Arimo"/>
                <a:ea typeface="Arimo"/>
                <a:cs typeface="Arimo"/>
                <a:sym typeface="Arimo"/>
              </a:rPr>
              <a:t> om klasseromssamtaler og læring. På dette tidspunktet har du kanskje identifisert fra egenevalueringen at du har et bestemt mål for miljøet ditt, eller du kan ha identifisert dette under samtaler med kolleger eller til og med studentene dine.</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5"/>
              </a:spcBef>
              <a:spcAft>
                <a:spcPts val="0"/>
              </a:spcAft>
              <a:buNone/>
            </a:pPr>
            <a:r>
              <a:t/>
            </a:r>
            <a:endParaRPr sz="1150">
              <a:solidFill>
                <a:schemeClr val="dk1"/>
              </a:solidFill>
              <a:latin typeface="Times New Roman"/>
              <a:ea typeface="Times New Roman"/>
              <a:cs typeface="Times New Roman"/>
              <a:sym typeface="Times New Roman"/>
            </a:endParaRPr>
          </a:p>
          <a:p>
            <a:pPr indent="0" lvl="0" marL="83185" marR="95250" rtl="0" algn="just">
              <a:lnSpc>
                <a:spcPct val="120800"/>
              </a:lnSpc>
              <a:spcBef>
                <a:spcPts val="0"/>
              </a:spcBef>
              <a:spcAft>
                <a:spcPts val="0"/>
              </a:spcAft>
              <a:buNone/>
            </a:pPr>
            <a:r>
              <a:rPr b="0" i="0" lang="no-NO" sz="1200" cap="none" strike="noStrike">
                <a:solidFill>
                  <a:srgbClr val="000000"/>
                </a:solidFill>
                <a:latin typeface="Arimo"/>
                <a:ea typeface="Arimo"/>
                <a:cs typeface="Arimo"/>
                <a:sym typeface="Arimo"/>
              </a:rPr>
              <a:t>Tilnærmingene som er skissert i T-SEDA-verktøykassen er forankret i troen på at </a:t>
            </a:r>
            <a:r>
              <a:rPr b="1" i="0" lang="no-NO" sz="1200" cap="none" strike="noStrike">
                <a:solidFill>
                  <a:srgbClr val="000000"/>
                </a:solidFill>
                <a:latin typeface="Arial"/>
                <a:ea typeface="Arial"/>
                <a:cs typeface="Arial"/>
                <a:sym typeface="Arial"/>
              </a:rPr>
              <a:t>reflekterende forespørsel </a:t>
            </a:r>
            <a:r>
              <a:rPr b="0" i="0" lang="no-NO" sz="1200" cap="none" strike="noStrike">
                <a:solidFill>
                  <a:srgbClr val="000000"/>
                </a:solidFill>
                <a:latin typeface="Arimo"/>
                <a:ea typeface="Arimo"/>
                <a:cs typeface="Arimo"/>
                <a:sym typeface="Arimo"/>
              </a:rPr>
              <a:t>ligger i hjertet av undervisningen. Å fokusere </a:t>
            </a:r>
            <a:r>
              <a:rPr b="1" i="0" lang="no-NO" sz="1200" cap="none" strike="noStrike">
                <a:solidFill>
                  <a:srgbClr val="000000"/>
                </a:solidFill>
                <a:latin typeface="Arial"/>
                <a:ea typeface="Arial"/>
                <a:cs typeface="Arial"/>
                <a:sym typeface="Arial"/>
              </a:rPr>
              <a:t>utforskningsspørsmål </a:t>
            </a:r>
            <a:r>
              <a:rPr b="0" i="0" lang="no-NO" sz="1200" cap="none" strike="noStrike">
                <a:solidFill>
                  <a:srgbClr val="000000"/>
                </a:solidFill>
                <a:latin typeface="Arimo"/>
                <a:ea typeface="Arimo"/>
                <a:cs typeface="Arimo"/>
                <a:sym typeface="Arimo"/>
              </a:rPr>
              <a:t>og gjennomføre en</a:t>
            </a:r>
            <a:r>
              <a:rPr b="1" i="0" lang="no-NO" sz="1200" cap="none" strike="noStrike">
                <a:solidFill>
                  <a:srgbClr val="000000"/>
                </a:solidFill>
                <a:latin typeface="Arial"/>
                <a:ea typeface="Arial"/>
                <a:cs typeface="Arial"/>
                <a:sym typeface="Arial"/>
              </a:rPr>
              <a:t> kort klasseromsundersøkelse</a:t>
            </a:r>
            <a:r>
              <a:rPr b="0" i="0" lang="no-NO" sz="1200" cap="none" strike="noStrike">
                <a:solidFill>
                  <a:srgbClr val="000000"/>
                </a:solidFill>
                <a:latin typeface="Arimo"/>
                <a:ea typeface="Arimo"/>
                <a:cs typeface="Arimo"/>
                <a:sym typeface="Arimo"/>
              </a:rPr>
              <a:t> kan bidra til å målrette oppmerksomheten, skjerpe bevisstheten og bygge forståelse for hva som</a:t>
            </a:r>
            <a:r>
              <a:rPr b="1" i="0" lang="no-NO" sz="1200" cap="none" strike="noStrike">
                <a:solidFill>
                  <a:srgbClr val="000000"/>
                </a:solidFill>
                <a:latin typeface="Arial"/>
                <a:ea typeface="Arial"/>
                <a:cs typeface="Arial"/>
                <a:sym typeface="Arial"/>
              </a:rPr>
              <a:t> faktisk skjer </a:t>
            </a:r>
            <a:r>
              <a:rPr b="0" i="0" lang="no-NO" sz="1200" cap="none" strike="noStrike">
                <a:solidFill>
                  <a:srgbClr val="000000"/>
                </a:solidFill>
                <a:latin typeface="Arimo"/>
                <a:ea typeface="Arimo"/>
                <a:cs typeface="Arimo"/>
                <a:sym typeface="Arimo"/>
              </a:rPr>
              <a:t>i den raske klasseromsmiljøet. Å reflektere over observasjonsbevis og videre diskusjon med kolleger støtter etterfølgende beslutningstaking om å sette prioriteringer og bestemme om og hvordan man skal gripe inn. Denne undersøkelsesprosessen ligner skolebasert aksjonsforskning, der kunnskap og forståelse utvikles gjennom </a:t>
            </a:r>
            <a:r>
              <a:rPr b="0" i="0" lang="no-NO" sz="1200" cap="none" strike="noStrike">
                <a:solidFill>
                  <a:srgbClr val="222222"/>
                </a:solidFill>
                <a:latin typeface="Arimo"/>
                <a:ea typeface="Arimo"/>
                <a:cs typeface="Arimo"/>
                <a:sym typeface="Arimo"/>
              </a:rPr>
              <a:t>iterative sykluser av planlegging, klasseromsforsøk, observasjon, evaluering og refleksjon og modifikasjon.</a:t>
            </a:r>
            <a:endParaRPr sz="1200">
              <a:solidFill>
                <a:schemeClr val="dk1"/>
              </a:solidFill>
              <a:latin typeface="Arimo"/>
              <a:ea typeface="Arimo"/>
              <a:cs typeface="Arimo"/>
              <a:sym typeface="Arimo"/>
            </a:endParaRPr>
          </a:p>
        </p:txBody>
      </p:sp>
      <p:sp>
        <p:nvSpPr>
          <p:cNvPr id="412" name="Google Shape;412;p38"/>
          <p:cNvSpPr txBox="1"/>
          <p:nvPr/>
        </p:nvSpPr>
        <p:spPr>
          <a:xfrm>
            <a:off x="4720647" y="699904"/>
            <a:ext cx="5676721" cy="283357"/>
          </a:xfrm>
          <a:prstGeom prst="rect">
            <a:avLst/>
          </a:prstGeom>
          <a:noFill/>
          <a:ln>
            <a:noFill/>
          </a:ln>
        </p:spPr>
        <p:txBody>
          <a:bodyPr anchorCtr="0" anchor="t" bIns="0" lIns="0" spcFirstLastPara="1" rIns="0" wrap="square" tIns="0">
            <a:spAutoFit/>
          </a:bodyPr>
          <a:lstStyle/>
          <a:p>
            <a:pPr indent="335915" lvl="0" marL="12700" marR="5080" rtl="0" algn="l">
              <a:lnSpc>
                <a:spcPct val="120000"/>
              </a:lnSpc>
              <a:spcBef>
                <a:spcPts val="0"/>
              </a:spcBef>
              <a:spcAft>
                <a:spcPts val="0"/>
              </a:spcAft>
              <a:buNone/>
            </a:pPr>
            <a:r>
              <a:rPr b="1" i="0" lang="no-NO" sz="1600" cap="none" strike="noStrike">
                <a:solidFill>
                  <a:srgbClr val="000000"/>
                </a:solidFill>
                <a:latin typeface="Arial"/>
                <a:ea typeface="Arial"/>
                <a:cs typeface="Arial"/>
                <a:sym typeface="Arial"/>
              </a:rPr>
              <a:t>Fokus på pedagogisk dialog</a:t>
            </a:r>
            <a:endParaRPr sz="1600">
              <a:solidFill>
                <a:schemeClr val="dk1"/>
              </a:solidFill>
              <a:latin typeface="Arial"/>
              <a:ea typeface="Arial"/>
              <a:cs typeface="Arial"/>
              <a:sym typeface="Arial"/>
            </a:endParaRPr>
          </a:p>
        </p:txBody>
      </p:sp>
      <p:sp>
        <p:nvSpPr>
          <p:cNvPr id="413" name="Google Shape;413;p38"/>
          <p:cNvSpPr txBox="1"/>
          <p:nvPr/>
        </p:nvSpPr>
        <p:spPr>
          <a:xfrm>
            <a:off x="5756789" y="1649610"/>
            <a:ext cx="4640580" cy="4310853"/>
          </a:xfrm>
          <a:prstGeom prst="rect">
            <a:avLst/>
          </a:prstGeom>
          <a:solidFill>
            <a:srgbClr val="D9F1F6"/>
          </a:solidFill>
          <a:ln>
            <a:noFill/>
          </a:ln>
        </p:spPr>
        <p:txBody>
          <a:bodyPr anchorCtr="0" anchor="t" bIns="0" lIns="0" spcFirstLastPara="1" rIns="0" wrap="square" tIns="72375">
            <a:spAutoFit/>
          </a:bodyPr>
          <a:lstStyle/>
          <a:p>
            <a:pPr indent="0" lvl="0" marL="8001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Refleksjonspunkt:</a:t>
            </a:r>
            <a:endParaRPr sz="1200">
              <a:solidFill>
                <a:schemeClr val="dk1"/>
              </a:solidFill>
              <a:latin typeface="Arial"/>
              <a:ea typeface="Arial"/>
              <a:cs typeface="Arial"/>
              <a:sym typeface="Arial"/>
            </a:endParaRPr>
          </a:p>
          <a:p>
            <a:pPr indent="-76200" lvl="0" marL="80010" marR="179070" rtl="0" algn="l">
              <a:lnSpc>
                <a:spcPct val="120600"/>
              </a:lnSpc>
              <a:spcBef>
                <a:spcPts val="615"/>
              </a:spcBef>
              <a:spcAft>
                <a:spcPts val="0"/>
              </a:spcAft>
              <a:buClr>
                <a:srgbClr val="000000"/>
              </a:buClr>
              <a:buSzPts val="1200"/>
              <a:buFont typeface="Arial"/>
              <a:buAutoNum type="arabicPeriod"/>
            </a:pPr>
            <a:r>
              <a:rPr b="0" i="0" lang="no-NO" sz="1200" cap="none" strike="noStrike">
                <a:solidFill>
                  <a:srgbClr val="000000"/>
                </a:solidFill>
                <a:latin typeface="Arimo"/>
                <a:ea typeface="Arimo"/>
                <a:cs typeface="Arimo"/>
                <a:sym typeface="Arimo"/>
              </a:rPr>
              <a:t> Nå som du har fullført egenevalueringen, hva er de tingene du er mest interessert i å utføre en forespørsel om? Hva ønsker du å finne ut eller endre om dialog i ditt miljø? Skriv ned noen ideer for potensiell undersøkelse.</a:t>
            </a:r>
            <a:endParaRPr/>
          </a:p>
          <a:p>
            <a:pPr indent="-76200" lvl="0" marL="80010" marR="103504" rtl="0" algn="l">
              <a:lnSpc>
                <a:spcPct val="120800"/>
              </a:lnSpc>
              <a:spcBef>
                <a:spcPts val="610"/>
              </a:spcBef>
              <a:spcAft>
                <a:spcPts val="0"/>
              </a:spcAft>
              <a:buClr>
                <a:srgbClr val="000000"/>
              </a:buClr>
              <a:buSzPts val="1200"/>
              <a:buFont typeface="Arial"/>
              <a:buAutoNum type="arabicPeriod"/>
            </a:pPr>
            <a:r>
              <a:rPr b="0" i="0" lang="no-NO" sz="1200" cap="none" strike="noStrike">
                <a:solidFill>
                  <a:srgbClr val="000000"/>
                </a:solidFill>
                <a:latin typeface="Arimo"/>
                <a:ea typeface="Arimo"/>
                <a:cs typeface="Arimo"/>
                <a:sym typeface="Arimo"/>
              </a:rPr>
              <a:t> Gå tilbake og ta en titt på T-SEDA-kodingsskjemaet i del b. Hvilke av kodene tror du er mest relevante for deg? Skriv ned kodene ved siden av ideene dine for potensiell forespørsel.</a:t>
            </a:r>
            <a:endParaRPr/>
          </a:p>
          <a:p>
            <a:pPr indent="-76200" lvl="0" marL="80010" marR="208915" rtl="0" algn="l">
              <a:lnSpc>
                <a:spcPct val="121100"/>
              </a:lnSpc>
              <a:spcBef>
                <a:spcPts val="580"/>
              </a:spcBef>
              <a:spcAft>
                <a:spcPts val="0"/>
              </a:spcAft>
              <a:buClr>
                <a:srgbClr val="000000"/>
              </a:buClr>
              <a:buSzPts val="1200"/>
              <a:buFont typeface="Arial"/>
              <a:buAutoNum type="arabicPeriod"/>
            </a:pPr>
            <a:r>
              <a:rPr b="0" i="0" lang="no-NO" sz="1200" cap="none" strike="noStrike">
                <a:solidFill>
                  <a:srgbClr val="000000"/>
                </a:solidFill>
                <a:latin typeface="Arimo"/>
                <a:ea typeface="Arimo"/>
                <a:cs typeface="Arimo"/>
                <a:sym typeface="Arimo"/>
              </a:rPr>
              <a:t> Du kan også være interessert i de andre aspektene ved dialog, for eksempel grunnreglene og/eller generelle nivåer av deltakelse i en økt (mal 2F) eller studentenes egenevaluering av gruppearbeidskvalitet (mal 2G)</a:t>
            </a:r>
            <a:endParaRPr/>
          </a:p>
          <a:p>
            <a:pPr indent="-76200" lvl="0" marL="80010" marR="156210" rtl="0" algn="l">
              <a:lnSpc>
                <a:spcPct val="121000"/>
              </a:lnSpc>
              <a:spcBef>
                <a:spcPts val="580"/>
              </a:spcBef>
              <a:spcAft>
                <a:spcPts val="0"/>
              </a:spcAft>
              <a:buClr>
                <a:srgbClr val="000000"/>
              </a:buClr>
              <a:buSzPts val="1200"/>
              <a:buFont typeface="Arial"/>
              <a:buAutoNum type="arabicPeriod"/>
            </a:pPr>
            <a:r>
              <a:rPr b="0" i="0" lang="no-NO" sz="1200" cap="none" strike="noStrike">
                <a:solidFill>
                  <a:srgbClr val="000000"/>
                </a:solidFill>
                <a:latin typeface="Arimo"/>
                <a:ea typeface="Arimo"/>
                <a:cs typeface="Arimo"/>
                <a:sym typeface="Arimo"/>
              </a:rPr>
              <a:t> Se nå på forespørselssyklusen på neste side. Du har jobbet med den øverste delen, Interesser og mål, som du identifiserte interessepunkter og mulige mål for. Du har også begynt å tenke på de relevante T-SEDA-kodene fra ordningen. Den neste delen av verktøysettet vil hjelpe deg med å begrense fokuset ditt slik at du kan planlegge forespørselen din.</a:t>
            </a:r>
            <a:endParaRPr/>
          </a:p>
        </p:txBody>
      </p:sp>
      <p:sp>
        <p:nvSpPr>
          <p:cNvPr id="414" name="Google Shape;414;p38"/>
          <p:cNvSpPr txBox="1"/>
          <p:nvPr/>
        </p:nvSpPr>
        <p:spPr>
          <a:xfrm>
            <a:off x="5756789" y="6372225"/>
            <a:ext cx="4640580" cy="274320"/>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no-NO" sz="1200" cap="none" strike="noStrike">
                <a:solidFill>
                  <a:srgbClr val="000000"/>
                </a:solidFill>
                <a:latin typeface="Arial"/>
                <a:ea typeface="Arial"/>
                <a:cs typeface="Arial"/>
                <a:sym typeface="Arial"/>
              </a:rPr>
              <a:t>En nedlastbar mal er tilgjengelig fra </a:t>
            </a:r>
            <a:r>
              <a:rPr b="0" i="0" lang="no-NO" sz="1200" u="sng" cap="none" strike="noStrike">
                <a:solidFill>
                  <a:schemeClr val="hlink"/>
                </a:solidFill>
                <a:latin typeface="Arial"/>
                <a:ea typeface="Arial"/>
                <a:cs typeface="Arial"/>
                <a:sym typeface="Arial"/>
                <a:hlinkClick r:id="rId3"/>
              </a:rPr>
              <a:t>nettstedet vårt</a:t>
            </a:r>
            <a:endParaRPr sz="1200">
              <a:solidFill>
                <a:schemeClr val="dk1"/>
              </a:solidFill>
              <a:latin typeface="Arial"/>
              <a:ea typeface="Arial"/>
              <a:cs typeface="Arial"/>
              <a:sym typeface="Arial"/>
            </a:endParaRPr>
          </a:p>
        </p:txBody>
      </p:sp>
      <p:sp>
        <p:nvSpPr>
          <p:cNvPr id="415" name="Google Shape;415;p38"/>
          <p:cNvSpPr/>
          <p:nvPr/>
        </p:nvSpPr>
        <p:spPr>
          <a:xfrm>
            <a:off x="9863160" y="6372225"/>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0" name="Shape 420"/>
        <p:cNvGrpSpPr/>
        <p:nvPr/>
      </p:nvGrpSpPr>
      <p:grpSpPr>
        <a:xfrm>
          <a:off x="0" y="0"/>
          <a:ext cx="0" cy="0"/>
          <a:chOff x="0" y="0"/>
          <a:chExt cx="0" cy="0"/>
        </a:xfrm>
      </p:grpSpPr>
      <p:sp>
        <p:nvSpPr>
          <p:cNvPr id="421" name="Google Shape;421;p39"/>
          <p:cNvSpPr txBox="1"/>
          <p:nvPr/>
        </p:nvSpPr>
        <p:spPr>
          <a:xfrm>
            <a:off x="654413" y="559221"/>
            <a:ext cx="2956559" cy="113699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820" marR="231140" rtl="0" algn="l">
              <a:lnSpc>
                <a:spcPct val="121100"/>
              </a:lnSpc>
              <a:spcBef>
                <a:spcPts val="0"/>
              </a:spcBef>
              <a:spcAft>
                <a:spcPts val="0"/>
              </a:spcAft>
              <a:buNone/>
            </a:pPr>
            <a:r>
              <a:rPr b="0" i="0" lang="no-NO" sz="1200" cap="none" strike="noStrike">
                <a:solidFill>
                  <a:srgbClr val="000000"/>
                </a:solidFill>
                <a:latin typeface="Arimo"/>
                <a:ea typeface="Arimo"/>
                <a:cs typeface="Arimo"/>
                <a:sym typeface="Arimo"/>
              </a:rPr>
              <a:t>Denne siden viser den reflekterende forespørselssyklusen med tilleggsinformasjon om hvert trinn for å hjelpe deg med å fylle ut din egen forespørselssyklus</a:t>
            </a:r>
            <a:endParaRPr/>
          </a:p>
        </p:txBody>
      </p:sp>
      <p:sp>
        <p:nvSpPr>
          <p:cNvPr id="422" name="Google Shape;422;p39"/>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18</a:t>
            </a:r>
            <a:endParaRPr/>
          </a:p>
        </p:txBody>
      </p:sp>
      <p:grpSp>
        <p:nvGrpSpPr>
          <p:cNvPr id="423" name="Google Shape;423;p39"/>
          <p:cNvGrpSpPr/>
          <p:nvPr/>
        </p:nvGrpSpPr>
        <p:grpSpPr>
          <a:xfrm>
            <a:off x="190942" y="1777429"/>
            <a:ext cx="10363199" cy="5105885"/>
            <a:chOff x="452821" y="835583"/>
            <a:chExt cx="11275987" cy="6106307"/>
          </a:xfrm>
        </p:grpSpPr>
        <p:sp>
          <p:nvSpPr>
            <p:cNvPr id="424" name="Google Shape;424;p39"/>
            <p:cNvSpPr txBox="1"/>
            <p:nvPr/>
          </p:nvSpPr>
          <p:spPr>
            <a:xfrm>
              <a:off x="644235" y="6322204"/>
              <a:ext cx="3054926" cy="6196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Calibri"/>
                <a:buNone/>
              </a:pPr>
              <a:r>
                <a:rPr b="1" i="0" lang="no-NO" sz="1400" u="sng" cap="none" strike="noStrike">
                  <a:solidFill>
                    <a:schemeClr val="hlink"/>
                  </a:solidFill>
                  <a:latin typeface="Calibri"/>
                  <a:ea typeface="Calibri"/>
                  <a:cs typeface="Calibri"/>
                  <a:sym typeface="Calibri"/>
                  <a:hlinkClick r:id="rId3"/>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400"/>
                <a:buFont typeface="Calibri"/>
                <a:buNone/>
              </a:pPr>
              <a:r>
                <a:rPr b="1" i="0" lang="no-NO" sz="1400" u="sng" cap="none" strike="noStrike">
                  <a:solidFill>
                    <a:schemeClr val="hlink"/>
                  </a:solidFill>
                  <a:latin typeface="Calibri"/>
                  <a:ea typeface="Calibri"/>
                  <a:cs typeface="Calibri"/>
                  <a:sym typeface="Calibri"/>
                  <a:hlinkClick r:id="rId4"/>
                </a:rPr>
                <a:t>https://library.camtree.org</a:t>
              </a:r>
              <a:endParaRPr b="1" sz="1400" u="none">
                <a:solidFill>
                  <a:schemeClr val="lt1"/>
                </a:solidFill>
                <a:latin typeface="Calibri"/>
                <a:ea typeface="Calibri"/>
                <a:cs typeface="Calibri"/>
                <a:sym typeface="Calibri"/>
              </a:endParaRPr>
            </a:p>
          </p:txBody>
        </p:sp>
        <p:sp>
          <p:nvSpPr>
            <p:cNvPr id="425" name="Google Shape;425;p39"/>
            <p:cNvSpPr/>
            <p:nvPr/>
          </p:nvSpPr>
          <p:spPr>
            <a:xfrm>
              <a:off x="5046000" y="2634813"/>
              <a:ext cx="2075688" cy="2185440"/>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39"/>
            <p:cNvSpPr/>
            <p:nvPr/>
          </p:nvSpPr>
          <p:spPr>
            <a:xfrm>
              <a:off x="5070312" y="2774922"/>
              <a:ext cx="2051376" cy="2010509"/>
            </a:xfrm>
            <a:prstGeom prst="arc">
              <a:avLst>
                <a:gd fmla="val 15399189" name="adj1"/>
                <a:gd fmla="val 14527644" name="adj2"/>
              </a:avLst>
            </a:prstGeom>
            <a:noFill/>
            <a:ln cap="flat" cmpd="sng" w="31750">
              <a:solidFill>
                <a:srgbClr val="DDD9C3"/>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39"/>
            <p:cNvSpPr txBox="1"/>
            <p:nvPr/>
          </p:nvSpPr>
          <p:spPr>
            <a:xfrm>
              <a:off x="8574949" y="3791138"/>
              <a:ext cx="3153859" cy="619686"/>
            </a:xfrm>
            <a:prstGeom prst="rect">
              <a:avLst/>
            </a:prstGeom>
            <a:noFill/>
            <a:ln cap="flat" cmpd="sng" w="9525">
              <a:solidFill>
                <a:srgbClr val="70413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o-NO" sz="1400" cap="none" strike="noStrike">
                  <a:solidFill>
                    <a:srgbClr val="70413C"/>
                  </a:solidFill>
                  <a:latin typeface="Calibri"/>
                  <a:ea typeface="Calibri"/>
                  <a:cs typeface="Calibri"/>
                  <a:sym typeface="Calibri"/>
                </a:rPr>
                <a:t>Planlegging av henvendelsen og valg av metoder og verktøy</a:t>
              </a:r>
              <a:endParaRPr sz="1400">
                <a:solidFill>
                  <a:srgbClr val="70413C"/>
                </a:solidFill>
                <a:latin typeface="Calibri"/>
                <a:ea typeface="Calibri"/>
                <a:cs typeface="Calibri"/>
                <a:sym typeface="Calibri"/>
              </a:endParaRPr>
            </a:p>
          </p:txBody>
        </p:sp>
        <p:sp>
          <p:nvSpPr>
            <p:cNvPr id="428" name="Google Shape;428;p39"/>
            <p:cNvSpPr txBox="1"/>
            <p:nvPr/>
          </p:nvSpPr>
          <p:spPr>
            <a:xfrm>
              <a:off x="6693972" y="953976"/>
              <a:ext cx="3265573" cy="619686"/>
            </a:xfrm>
            <a:prstGeom prst="rect">
              <a:avLst/>
            </a:prstGeom>
            <a:noFill/>
            <a:ln cap="flat" cmpd="sng" w="9525">
              <a:solidFill>
                <a:srgbClr val="B388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o-NO" sz="1400" cap="none" strike="noStrike">
                  <a:solidFill>
                    <a:srgbClr val="B38834"/>
                  </a:solidFill>
                  <a:latin typeface="Calibri"/>
                  <a:ea typeface="Calibri"/>
                  <a:cs typeface="Calibri"/>
                  <a:sym typeface="Calibri"/>
                </a:rPr>
                <a:t>Identifisere interessepunkter og mulige mål</a:t>
              </a:r>
              <a:endParaRPr/>
            </a:p>
          </p:txBody>
        </p:sp>
        <p:sp>
          <p:nvSpPr>
            <p:cNvPr id="429" name="Google Shape;429;p39"/>
            <p:cNvSpPr txBox="1"/>
            <p:nvPr/>
          </p:nvSpPr>
          <p:spPr>
            <a:xfrm>
              <a:off x="8253221" y="2071548"/>
              <a:ext cx="3447470" cy="619686"/>
            </a:xfrm>
            <a:prstGeom prst="rect">
              <a:avLst/>
            </a:prstGeom>
            <a:noFill/>
            <a:ln cap="flat" cmpd="sng" w="9525">
              <a:solidFill>
                <a:srgbClr val="5076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o-NO" sz="1400" cap="none" strike="noStrike">
                  <a:solidFill>
                    <a:srgbClr val="507696"/>
                  </a:solidFill>
                  <a:latin typeface="Calibri"/>
                  <a:ea typeface="Calibri"/>
                  <a:cs typeface="Calibri"/>
                  <a:sym typeface="Calibri"/>
                </a:rPr>
                <a:t>Innsnevring av fokus- og forespørselsspørsmål, lenke til T-SEDA</a:t>
              </a:r>
              <a:endParaRPr sz="1400">
                <a:solidFill>
                  <a:srgbClr val="507696"/>
                </a:solidFill>
                <a:latin typeface="Calibri"/>
                <a:ea typeface="Calibri"/>
                <a:cs typeface="Calibri"/>
                <a:sym typeface="Calibri"/>
              </a:endParaRPr>
            </a:p>
          </p:txBody>
        </p:sp>
        <p:sp>
          <p:nvSpPr>
            <p:cNvPr id="430" name="Google Shape;430;p39"/>
            <p:cNvSpPr txBox="1"/>
            <p:nvPr/>
          </p:nvSpPr>
          <p:spPr>
            <a:xfrm>
              <a:off x="7559901" y="5346454"/>
              <a:ext cx="3173968" cy="619686"/>
            </a:xfrm>
            <a:prstGeom prst="rect">
              <a:avLst/>
            </a:prstGeom>
            <a:noFill/>
            <a:ln cap="flat" cmpd="sng" w="9525">
              <a:solidFill>
                <a:srgbClr val="812C7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o-NO" sz="1400" cap="none" strike="noStrike">
                  <a:solidFill>
                    <a:srgbClr val="812C75"/>
                  </a:solidFill>
                  <a:latin typeface="Calibri"/>
                  <a:ea typeface="Calibri"/>
                  <a:cs typeface="Calibri"/>
                  <a:sym typeface="Calibri"/>
                </a:rPr>
                <a:t>Gjennomføre undersøkelsen og samle bevis</a:t>
              </a:r>
              <a:endParaRPr sz="1400">
                <a:solidFill>
                  <a:srgbClr val="812C75"/>
                </a:solidFill>
                <a:latin typeface="Calibri"/>
                <a:ea typeface="Calibri"/>
                <a:cs typeface="Calibri"/>
                <a:sym typeface="Calibri"/>
              </a:endParaRPr>
            </a:p>
          </p:txBody>
        </p:sp>
        <p:sp>
          <p:nvSpPr>
            <p:cNvPr id="431" name="Google Shape;431;p39"/>
            <p:cNvSpPr txBox="1"/>
            <p:nvPr/>
          </p:nvSpPr>
          <p:spPr>
            <a:xfrm>
              <a:off x="839261" y="5164193"/>
              <a:ext cx="3358098" cy="619686"/>
            </a:xfrm>
            <a:prstGeom prst="rect">
              <a:avLst/>
            </a:prstGeom>
            <a:noFill/>
            <a:ln cap="flat" cmpd="sng" w="9525">
              <a:solidFill>
                <a:srgbClr val="0F85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o-NO" sz="1400" cap="none" strike="noStrike">
                  <a:solidFill>
                    <a:srgbClr val="0F857B"/>
                  </a:solidFill>
                  <a:latin typeface="Calibri"/>
                  <a:ea typeface="Calibri"/>
                  <a:cs typeface="Calibri"/>
                  <a:sym typeface="Calibri"/>
                </a:rPr>
                <a:t>Vurdere funnene og reflektere over hva de kan bety</a:t>
              </a:r>
              <a:endParaRPr sz="1400">
                <a:solidFill>
                  <a:srgbClr val="0F857B"/>
                </a:solidFill>
                <a:latin typeface="Calibri"/>
                <a:ea typeface="Calibri"/>
                <a:cs typeface="Calibri"/>
                <a:sym typeface="Calibri"/>
              </a:endParaRPr>
            </a:p>
          </p:txBody>
        </p:sp>
        <p:sp>
          <p:nvSpPr>
            <p:cNvPr id="432" name="Google Shape;432;p39"/>
            <p:cNvSpPr txBox="1"/>
            <p:nvPr/>
          </p:nvSpPr>
          <p:spPr>
            <a:xfrm>
              <a:off x="452821" y="3791138"/>
              <a:ext cx="3150644" cy="619686"/>
            </a:xfrm>
            <a:prstGeom prst="rect">
              <a:avLst/>
            </a:prstGeom>
            <a:noFill/>
            <a:ln cap="flat" cmpd="sng" w="9525">
              <a:solidFill>
                <a:srgbClr val="CE632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o-NO" sz="1400" cap="none" strike="noStrike">
                  <a:solidFill>
                    <a:srgbClr val="CE6328"/>
                  </a:solidFill>
                  <a:latin typeface="Calibri"/>
                  <a:ea typeface="Calibri"/>
                  <a:cs typeface="Calibri"/>
                  <a:sym typeface="Calibri"/>
                </a:rPr>
                <a:t>Utvikling av praksis basert på funnene</a:t>
              </a:r>
              <a:endParaRPr sz="1400">
                <a:solidFill>
                  <a:srgbClr val="CE6328"/>
                </a:solidFill>
                <a:latin typeface="Calibri"/>
                <a:ea typeface="Calibri"/>
                <a:cs typeface="Calibri"/>
                <a:sym typeface="Calibri"/>
              </a:endParaRPr>
            </a:p>
          </p:txBody>
        </p:sp>
        <p:sp>
          <p:nvSpPr>
            <p:cNvPr id="433" name="Google Shape;433;p39"/>
            <p:cNvSpPr txBox="1"/>
            <p:nvPr/>
          </p:nvSpPr>
          <p:spPr>
            <a:xfrm>
              <a:off x="507615" y="2339156"/>
              <a:ext cx="3208917" cy="619686"/>
            </a:xfrm>
            <a:prstGeom prst="rect">
              <a:avLst/>
            </a:prstGeom>
            <a:noFill/>
            <a:ln cap="flat" cmpd="sng" w="9525">
              <a:solidFill>
                <a:srgbClr val="C6162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o-NO" sz="1400" cap="none" strike="noStrike">
                  <a:solidFill>
                    <a:srgbClr val="C61624"/>
                  </a:solidFill>
                  <a:latin typeface="Calibri"/>
                  <a:ea typeface="Calibri"/>
                  <a:cs typeface="Calibri"/>
                  <a:sym typeface="Calibri"/>
                </a:rPr>
                <a:t>Med tanke på hvordan hele prosessen har fungert</a:t>
              </a:r>
              <a:endParaRPr sz="1400">
                <a:solidFill>
                  <a:srgbClr val="C61624"/>
                </a:solidFill>
                <a:latin typeface="Calibri"/>
                <a:ea typeface="Calibri"/>
                <a:cs typeface="Calibri"/>
                <a:sym typeface="Calibri"/>
              </a:endParaRPr>
            </a:p>
          </p:txBody>
        </p:sp>
        <p:sp>
          <p:nvSpPr>
            <p:cNvPr id="434" name="Google Shape;434;p39"/>
            <p:cNvSpPr/>
            <p:nvPr/>
          </p:nvSpPr>
          <p:spPr>
            <a:xfrm>
              <a:off x="5483759" y="3396975"/>
              <a:ext cx="1270349" cy="708992"/>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o-NO" sz="1200" cap="none" strike="noStrike">
                  <a:solidFill>
                    <a:srgbClr val="FFFFFF"/>
                  </a:solidFill>
                  <a:latin typeface="Calibri"/>
                  <a:ea typeface="Calibri"/>
                  <a:cs typeface="Calibri"/>
                  <a:sym typeface="Calibri"/>
                </a:rPr>
                <a:t>Gjenta etter behov</a:t>
              </a:r>
              <a:endParaRPr sz="1200">
                <a:solidFill>
                  <a:schemeClr val="lt1"/>
                </a:solidFill>
                <a:latin typeface="Calibri"/>
                <a:ea typeface="Calibri"/>
                <a:cs typeface="Calibri"/>
                <a:sym typeface="Calibri"/>
              </a:endParaRPr>
            </a:p>
          </p:txBody>
        </p:sp>
        <p:sp>
          <p:nvSpPr>
            <p:cNvPr id="435" name="Google Shape;435;p39"/>
            <p:cNvSpPr/>
            <p:nvPr/>
          </p:nvSpPr>
          <p:spPr>
            <a:xfrm>
              <a:off x="3243700" y="1537288"/>
              <a:ext cx="923445" cy="51025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o-NO" sz="1200" cap="none" strike="noStrike">
                  <a:solidFill>
                    <a:srgbClr val="FFFFFF"/>
                  </a:solidFill>
                  <a:latin typeface="Calibri"/>
                  <a:ea typeface="Calibri"/>
                  <a:cs typeface="Calibri"/>
                  <a:sym typeface="Calibri"/>
                </a:rPr>
                <a:t>Dele</a:t>
              </a:r>
              <a:endParaRPr sz="1200">
                <a:solidFill>
                  <a:schemeClr val="lt1"/>
                </a:solidFill>
                <a:latin typeface="Calibri"/>
                <a:ea typeface="Calibri"/>
                <a:cs typeface="Calibri"/>
                <a:sym typeface="Calibri"/>
              </a:endParaRPr>
            </a:p>
          </p:txBody>
        </p:sp>
        <p:sp>
          <p:nvSpPr>
            <p:cNvPr id="436" name="Google Shape;436;p39"/>
            <p:cNvSpPr/>
            <p:nvPr/>
          </p:nvSpPr>
          <p:spPr>
            <a:xfrm>
              <a:off x="8483903" y="2880920"/>
              <a:ext cx="1061084" cy="462836"/>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o-NO" sz="1200" cap="none" strike="noStrike">
                  <a:solidFill>
                    <a:srgbClr val="FFFFFF"/>
                  </a:solidFill>
                  <a:latin typeface="Calibri"/>
                  <a:ea typeface="Calibri"/>
                  <a:cs typeface="Calibri"/>
                  <a:sym typeface="Calibri"/>
                </a:rPr>
                <a:t>Kodeskjema</a:t>
              </a:r>
              <a:endParaRPr sz="1200">
                <a:solidFill>
                  <a:schemeClr val="lt1"/>
                </a:solidFill>
                <a:latin typeface="Calibri"/>
                <a:ea typeface="Calibri"/>
                <a:cs typeface="Calibri"/>
                <a:sym typeface="Calibri"/>
              </a:endParaRPr>
            </a:p>
          </p:txBody>
        </p:sp>
        <p:sp>
          <p:nvSpPr>
            <p:cNvPr id="437" name="Google Shape;437;p39"/>
            <p:cNvSpPr/>
            <p:nvPr/>
          </p:nvSpPr>
          <p:spPr>
            <a:xfrm>
              <a:off x="4456002" y="835583"/>
              <a:ext cx="840179" cy="738079"/>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o-NO" sz="1200">
                  <a:solidFill>
                    <a:srgbClr val="FFFFFF"/>
                  </a:solidFill>
                  <a:latin typeface="Calibri"/>
                  <a:ea typeface="Calibri"/>
                  <a:cs typeface="Calibri"/>
                  <a:sym typeface="Calibri"/>
                </a:rPr>
                <a:t>E</a:t>
              </a:r>
              <a:r>
                <a:rPr b="0" i="0" lang="no-NO" sz="1200" cap="none" strike="noStrike">
                  <a:solidFill>
                    <a:srgbClr val="FFFFFF"/>
                  </a:solidFill>
                  <a:latin typeface="Calibri"/>
                  <a:ea typeface="Calibri"/>
                  <a:cs typeface="Calibri"/>
                  <a:sym typeface="Calibri"/>
                </a:rPr>
                <a:t>genevaluering</a:t>
              </a:r>
              <a:endParaRPr sz="1200">
                <a:solidFill>
                  <a:schemeClr val="lt1"/>
                </a:solidFill>
                <a:latin typeface="Calibri"/>
                <a:ea typeface="Calibri"/>
                <a:cs typeface="Calibri"/>
                <a:sym typeface="Calibri"/>
              </a:endParaRPr>
            </a:p>
          </p:txBody>
        </p:sp>
        <p:sp>
          <p:nvSpPr>
            <p:cNvPr id="438" name="Google Shape;438;p39"/>
            <p:cNvSpPr/>
            <p:nvPr/>
          </p:nvSpPr>
          <p:spPr>
            <a:xfrm>
              <a:off x="3653559" y="6149166"/>
              <a:ext cx="886693" cy="50072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no-NO" sz="1200" cap="none" strike="noStrike">
                  <a:solidFill>
                    <a:srgbClr val="FFFFFF"/>
                  </a:solidFill>
                  <a:latin typeface="Calibri"/>
                  <a:ea typeface="Calibri"/>
                  <a:cs typeface="Calibri"/>
                  <a:sym typeface="Calibri"/>
                </a:rPr>
                <a:t>Dele</a:t>
              </a:r>
              <a:endParaRPr sz="1200">
                <a:solidFill>
                  <a:schemeClr val="lt1"/>
                </a:solidFill>
                <a:latin typeface="Calibri"/>
                <a:ea typeface="Calibri"/>
                <a:cs typeface="Calibri"/>
                <a:sym typeface="Calibri"/>
              </a:endParaRPr>
            </a:p>
          </p:txBody>
        </p:sp>
        <p:cxnSp>
          <p:nvCxnSpPr>
            <p:cNvPr id="439" name="Google Shape;439;p39"/>
            <p:cNvCxnSpPr>
              <a:stCxn id="437" idx="6"/>
            </p:cNvCxnSpPr>
            <p:nvPr/>
          </p:nvCxnSpPr>
          <p:spPr>
            <a:xfrm>
              <a:off x="5296181" y="1204623"/>
              <a:ext cx="282300" cy="113400"/>
            </a:xfrm>
            <a:prstGeom prst="straightConnector1">
              <a:avLst/>
            </a:prstGeom>
            <a:noFill/>
            <a:ln cap="flat" cmpd="sng" w="9525">
              <a:solidFill>
                <a:srgbClr val="262626"/>
              </a:solidFill>
              <a:prstDash val="solid"/>
              <a:round/>
              <a:headEnd len="sm" w="sm" type="none"/>
              <a:tailEnd len="med" w="med" type="triangle"/>
            </a:ln>
          </p:spPr>
        </p:cxnSp>
        <p:cxnSp>
          <p:nvCxnSpPr>
            <p:cNvPr id="440" name="Google Shape;440;p39"/>
            <p:cNvCxnSpPr>
              <a:stCxn id="435" idx="5"/>
            </p:cNvCxnSpPr>
            <p:nvPr/>
          </p:nvCxnSpPr>
          <p:spPr>
            <a:xfrm>
              <a:off x="4031910" y="1972814"/>
              <a:ext cx="129900" cy="180900"/>
            </a:xfrm>
            <a:prstGeom prst="straightConnector1">
              <a:avLst/>
            </a:prstGeom>
            <a:noFill/>
            <a:ln cap="flat" cmpd="sng" w="9525">
              <a:solidFill>
                <a:srgbClr val="262626"/>
              </a:solidFill>
              <a:prstDash val="solid"/>
              <a:round/>
              <a:headEnd len="sm" w="sm" type="none"/>
              <a:tailEnd len="med" w="med" type="triangle"/>
            </a:ln>
          </p:spPr>
        </p:cxnSp>
        <p:cxnSp>
          <p:nvCxnSpPr>
            <p:cNvPr id="441" name="Google Shape;441;p39"/>
            <p:cNvCxnSpPr>
              <a:stCxn id="438" idx="7"/>
            </p:cNvCxnSpPr>
            <p:nvPr/>
          </p:nvCxnSpPr>
          <p:spPr>
            <a:xfrm flipH="1" rot="10800000">
              <a:off x="4410399" y="6051795"/>
              <a:ext cx="202200" cy="170700"/>
            </a:xfrm>
            <a:prstGeom prst="straightConnector1">
              <a:avLst/>
            </a:prstGeom>
            <a:noFill/>
            <a:ln cap="flat" cmpd="sng" w="9525">
              <a:solidFill>
                <a:srgbClr val="262626"/>
              </a:solidFill>
              <a:prstDash val="solid"/>
              <a:round/>
              <a:headEnd len="sm" w="sm" type="none"/>
              <a:tailEnd len="med" w="med" type="triangle"/>
            </a:ln>
          </p:spPr>
        </p:cxnSp>
        <p:cxnSp>
          <p:nvCxnSpPr>
            <p:cNvPr id="442" name="Google Shape;442;p39"/>
            <p:cNvCxnSpPr/>
            <p:nvPr/>
          </p:nvCxnSpPr>
          <p:spPr>
            <a:xfrm flipH="1">
              <a:off x="8263890" y="3248039"/>
              <a:ext cx="125563" cy="148936"/>
            </a:xfrm>
            <a:prstGeom prst="straightConnector1">
              <a:avLst/>
            </a:prstGeom>
            <a:noFill/>
            <a:ln cap="flat" cmpd="sng" w="9525">
              <a:solidFill>
                <a:srgbClr val="262626"/>
              </a:solidFill>
              <a:prstDash val="solid"/>
              <a:round/>
              <a:headEnd len="sm" w="sm" type="none"/>
              <a:tailEnd len="med" w="med" type="triangle"/>
            </a:ln>
          </p:spPr>
        </p:cxnSp>
        <p:cxnSp>
          <p:nvCxnSpPr>
            <p:cNvPr id="443" name="Google Shape;443;p39"/>
            <p:cNvCxnSpPr/>
            <p:nvPr/>
          </p:nvCxnSpPr>
          <p:spPr>
            <a:xfrm rot="10800000">
              <a:off x="8263890" y="2809751"/>
              <a:ext cx="154432" cy="162450"/>
            </a:xfrm>
            <a:prstGeom prst="straightConnector1">
              <a:avLst/>
            </a:prstGeom>
            <a:noFill/>
            <a:ln cap="flat" cmpd="sng" w="9525">
              <a:solidFill>
                <a:srgbClr val="262626"/>
              </a:solidFill>
              <a:prstDash val="solid"/>
              <a:round/>
              <a:headEnd len="sm" w="sm" type="none"/>
              <a:tailEnd len="med" w="med" type="triangle"/>
            </a:ln>
          </p:spPr>
        </p:cxnSp>
      </p:grpSp>
      <p:grpSp>
        <p:nvGrpSpPr>
          <p:cNvPr id="444" name="Google Shape;444;p39"/>
          <p:cNvGrpSpPr/>
          <p:nvPr/>
        </p:nvGrpSpPr>
        <p:grpSpPr>
          <a:xfrm>
            <a:off x="4660900" y="1952625"/>
            <a:ext cx="1447800" cy="977371"/>
            <a:chOff x="28710" y="0"/>
            <a:chExt cx="1469196" cy="1079003"/>
          </a:xfrm>
        </p:grpSpPr>
        <p:pic>
          <p:nvPicPr>
            <p:cNvPr id="445" name="Google Shape;445;p39"/>
            <p:cNvPicPr preferRelativeResize="0"/>
            <p:nvPr/>
          </p:nvPicPr>
          <p:blipFill rotWithShape="1">
            <a:blip r:embed="rId5">
              <a:alphaModFix/>
            </a:blip>
            <a:srcRect b="0" l="0" r="0" t="0"/>
            <a:stretch/>
          </p:blipFill>
          <p:spPr>
            <a:xfrm>
              <a:off x="272955" y="0"/>
              <a:ext cx="941695" cy="941695"/>
            </a:xfrm>
            <a:prstGeom prst="rect">
              <a:avLst/>
            </a:prstGeom>
            <a:noFill/>
            <a:ln>
              <a:noFill/>
            </a:ln>
          </p:spPr>
        </p:pic>
        <p:sp>
          <p:nvSpPr>
            <p:cNvPr id="446" name="Google Shape;446;p39"/>
            <p:cNvSpPr/>
            <p:nvPr/>
          </p:nvSpPr>
          <p:spPr>
            <a:xfrm>
              <a:off x="28710" y="675778"/>
              <a:ext cx="1469196" cy="403225"/>
            </a:xfrm>
            <a:prstGeom prst="rect">
              <a:avLst/>
            </a:prstGeom>
          </p:spPr>
          <p:txBody>
            <a:bodyPr>
              <a:prstTxWarp prst="textPlain"/>
            </a:bodyPr>
            <a:lstStyle/>
            <a:p>
              <a:pPr lvl="0" algn="ctr"/>
              <a:r>
                <a:rPr b="0" i="0">
                  <a:ln>
                    <a:noFill/>
                  </a:ln>
                  <a:solidFill>
                    <a:srgbClr val="000000"/>
                  </a:solidFill>
                  <a:latin typeface="Calibri"/>
                </a:rPr>
                <a:t>Interesser og mål</a:t>
              </a:r>
            </a:p>
          </p:txBody>
        </p:sp>
      </p:grpSp>
      <p:grpSp>
        <p:nvGrpSpPr>
          <p:cNvPr id="447" name="Google Shape;447;p39"/>
          <p:cNvGrpSpPr/>
          <p:nvPr/>
        </p:nvGrpSpPr>
        <p:grpSpPr>
          <a:xfrm>
            <a:off x="3065145" y="2811108"/>
            <a:ext cx="1595755" cy="1198917"/>
            <a:chOff x="-77000" y="0"/>
            <a:chExt cx="1763395" cy="1270635"/>
          </a:xfrm>
        </p:grpSpPr>
        <p:pic>
          <p:nvPicPr>
            <p:cNvPr id="448" name="Google Shape;448;p39"/>
            <p:cNvPicPr preferRelativeResize="0"/>
            <p:nvPr/>
          </p:nvPicPr>
          <p:blipFill rotWithShape="1">
            <a:blip r:embed="rId6">
              <a:alphaModFix/>
            </a:blip>
            <a:srcRect b="0" l="0" r="0" t="0"/>
            <a:stretch/>
          </p:blipFill>
          <p:spPr>
            <a:xfrm>
              <a:off x="276225" y="0"/>
              <a:ext cx="1042670" cy="1042670"/>
            </a:xfrm>
            <a:prstGeom prst="rect">
              <a:avLst/>
            </a:prstGeom>
            <a:noFill/>
            <a:ln>
              <a:noFill/>
            </a:ln>
          </p:spPr>
        </p:pic>
        <p:sp>
          <p:nvSpPr>
            <p:cNvPr id="449" name="Google Shape;449;p39"/>
            <p:cNvSpPr/>
            <p:nvPr/>
          </p:nvSpPr>
          <p:spPr>
            <a:xfrm>
              <a:off x="-77000" y="809625"/>
              <a:ext cx="1763395" cy="461010"/>
            </a:xfrm>
            <a:prstGeom prst="rect">
              <a:avLst/>
            </a:prstGeom>
          </p:spPr>
          <p:txBody>
            <a:bodyPr>
              <a:prstTxWarp prst="textPlain"/>
            </a:bodyPr>
            <a:lstStyle/>
            <a:p>
              <a:pPr lvl="0" algn="ctr"/>
              <a:r>
                <a:rPr b="0" i="0">
                  <a:ln>
                    <a:noFill/>
                  </a:ln>
                  <a:solidFill>
                    <a:srgbClr val="000000"/>
                  </a:solidFill>
                  <a:latin typeface="Calibri"/>
                </a:rPr>
                <a:t>Gjennomgå og reflektere</a:t>
              </a:r>
            </a:p>
          </p:txBody>
        </p:sp>
      </p:grpSp>
      <p:grpSp>
        <p:nvGrpSpPr>
          <p:cNvPr id="450" name="Google Shape;450;p39"/>
          <p:cNvGrpSpPr/>
          <p:nvPr/>
        </p:nvGrpSpPr>
        <p:grpSpPr>
          <a:xfrm>
            <a:off x="2999740" y="4179570"/>
            <a:ext cx="1203960" cy="1049655"/>
            <a:chOff x="-86625" y="0"/>
            <a:chExt cx="1309370" cy="1242920"/>
          </a:xfrm>
        </p:grpSpPr>
        <p:pic>
          <p:nvPicPr>
            <p:cNvPr id="451" name="Google Shape;451;p39"/>
            <p:cNvPicPr preferRelativeResize="0"/>
            <p:nvPr/>
          </p:nvPicPr>
          <p:blipFill rotWithShape="1">
            <a:blip r:embed="rId7">
              <a:alphaModFix/>
            </a:blip>
            <a:srcRect b="0" l="0" r="0" t="0"/>
            <a:stretch/>
          </p:blipFill>
          <p:spPr>
            <a:xfrm>
              <a:off x="57150" y="0"/>
              <a:ext cx="1036320" cy="1036320"/>
            </a:xfrm>
            <a:prstGeom prst="rect">
              <a:avLst/>
            </a:prstGeom>
            <a:noFill/>
            <a:ln>
              <a:noFill/>
            </a:ln>
          </p:spPr>
        </p:pic>
        <p:sp>
          <p:nvSpPr>
            <p:cNvPr id="452" name="Google Shape;452;p39"/>
            <p:cNvSpPr/>
            <p:nvPr/>
          </p:nvSpPr>
          <p:spPr>
            <a:xfrm>
              <a:off x="-86625" y="781677"/>
              <a:ext cx="1309370" cy="461243"/>
            </a:xfrm>
            <a:prstGeom prst="rect">
              <a:avLst/>
            </a:prstGeom>
          </p:spPr>
          <p:txBody>
            <a:bodyPr>
              <a:prstTxWarp prst="textPlain"/>
            </a:bodyPr>
            <a:lstStyle/>
            <a:p>
              <a:pPr lvl="0" algn="ctr"/>
              <a:r>
                <a:rPr b="0" i="0">
                  <a:ln>
                    <a:noFill/>
                  </a:ln>
                  <a:solidFill>
                    <a:srgbClr val="000000"/>
                  </a:solidFill>
                  <a:latin typeface="Calibri"/>
                </a:rPr>
                <a:t>Handlingsplan</a:t>
              </a:r>
            </a:p>
          </p:txBody>
        </p:sp>
      </p:grpSp>
      <p:grpSp>
        <p:nvGrpSpPr>
          <p:cNvPr id="453" name="Google Shape;453;p39"/>
          <p:cNvGrpSpPr/>
          <p:nvPr/>
        </p:nvGrpSpPr>
        <p:grpSpPr>
          <a:xfrm>
            <a:off x="3822700" y="5423196"/>
            <a:ext cx="1402079" cy="1056640"/>
            <a:chOff x="-154000" y="0"/>
            <a:chExt cx="1589405" cy="1232535"/>
          </a:xfrm>
        </p:grpSpPr>
        <p:pic>
          <p:nvPicPr>
            <p:cNvPr id="454" name="Google Shape;454;p39"/>
            <p:cNvPicPr preferRelativeResize="0"/>
            <p:nvPr/>
          </p:nvPicPr>
          <p:blipFill rotWithShape="1">
            <a:blip r:embed="rId8">
              <a:alphaModFix/>
            </a:blip>
            <a:srcRect b="0" l="0" r="0" t="0"/>
            <a:stretch/>
          </p:blipFill>
          <p:spPr>
            <a:xfrm>
              <a:off x="123825" y="0"/>
              <a:ext cx="1042670" cy="1042670"/>
            </a:xfrm>
            <a:prstGeom prst="rect">
              <a:avLst/>
            </a:prstGeom>
            <a:noFill/>
            <a:ln>
              <a:noFill/>
            </a:ln>
          </p:spPr>
        </p:pic>
        <p:sp>
          <p:nvSpPr>
            <p:cNvPr id="455" name="Google Shape;455;p39"/>
            <p:cNvSpPr/>
            <p:nvPr/>
          </p:nvSpPr>
          <p:spPr>
            <a:xfrm>
              <a:off x="-154000" y="771525"/>
              <a:ext cx="1589405" cy="461010"/>
            </a:xfrm>
            <a:prstGeom prst="rect">
              <a:avLst/>
            </a:prstGeom>
          </p:spPr>
          <p:txBody>
            <a:bodyPr>
              <a:prstTxWarp prst="textPlain"/>
            </a:bodyPr>
            <a:lstStyle/>
            <a:p>
              <a:pPr lvl="0" algn="ctr"/>
              <a:r>
                <a:rPr b="0" i="0">
                  <a:ln>
                    <a:noFill/>
                  </a:ln>
                  <a:solidFill>
                    <a:srgbClr val="000000"/>
                  </a:solidFill>
                  <a:latin typeface="Calibri"/>
                </a:rPr>
                <a:t>Fortolkning</a:t>
              </a:r>
            </a:p>
          </p:txBody>
        </p:sp>
      </p:grpSp>
      <p:grpSp>
        <p:nvGrpSpPr>
          <p:cNvPr id="456" name="Google Shape;456;p39"/>
          <p:cNvGrpSpPr/>
          <p:nvPr/>
        </p:nvGrpSpPr>
        <p:grpSpPr>
          <a:xfrm>
            <a:off x="5228805" y="5419726"/>
            <a:ext cx="1600201" cy="1028699"/>
            <a:chOff x="-105875" y="0"/>
            <a:chExt cx="1858645" cy="1223010"/>
          </a:xfrm>
        </p:grpSpPr>
        <p:pic>
          <p:nvPicPr>
            <p:cNvPr id="457" name="Google Shape;457;p39"/>
            <p:cNvPicPr preferRelativeResize="0"/>
            <p:nvPr/>
          </p:nvPicPr>
          <p:blipFill rotWithShape="1">
            <a:blip r:embed="rId9">
              <a:alphaModFix/>
            </a:blip>
            <a:srcRect b="0" l="0" r="0" t="0"/>
            <a:stretch/>
          </p:blipFill>
          <p:spPr>
            <a:xfrm>
              <a:off x="295275" y="0"/>
              <a:ext cx="1027430" cy="1027430"/>
            </a:xfrm>
            <a:prstGeom prst="rect">
              <a:avLst/>
            </a:prstGeom>
            <a:noFill/>
            <a:ln>
              <a:noFill/>
            </a:ln>
          </p:spPr>
        </p:pic>
        <p:sp>
          <p:nvSpPr>
            <p:cNvPr id="458" name="Google Shape;458;p39"/>
            <p:cNvSpPr/>
            <p:nvPr/>
          </p:nvSpPr>
          <p:spPr>
            <a:xfrm>
              <a:off x="-105875" y="762000"/>
              <a:ext cx="1858645" cy="461010"/>
            </a:xfrm>
            <a:prstGeom prst="rect">
              <a:avLst/>
            </a:prstGeom>
          </p:spPr>
          <p:txBody>
            <a:bodyPr>
              <a:prstTxWarp prst="textPlain"/>
            </a:bodyPr>
            <a:lstStyle/>
            <a:p>
              <a:pPr lvl="0" algn="ctr"/>
              <a:r>
                <a:rPr b="0" i="0">
                  <a:ln>
                    <a:noFill/>
                  </a:ln>
                  <a:solidFill>
                    <a:srgbClr val="000000"/>
                  </a:solidFill>
                  <a:latin typeface="Calibri"/>
                </a:rPr>
                <a:t>Dataengasjement</a:t>
              </a:r>
            </a:p>
          </p:txBody>
        </p:sp>
      </p:grpSp>
      <p:grpSp>
        <p:nvGrpSpPr>
          <p:cNvPr id="459" name="Google Shape;459;p39"/>
          <p:cNvGrpSpPr/>
          <p:nvPr/>
        </p:nvGrpSpPr>
        <p:grpSpPr>
          <a:xfrm>
            <a:off x="6318635" y="4162425"/>
            <a:ext cx="1576704" cy="1021080"/>
            <a:chOff x="-77000" y="0"/>
            <a:chExt cx="1797685" cy="1232535"/>
          </a:xfrm>
        </p:grpSpPr>
        <p:pic>
          <p:nvPicPr>
            <p:cNvPr id="460" name="Google Shape;460;p39"/>
            <p:cNvPicPr preferRelativeResize="0"/>
            <p:nvPr/>
          </p:nvPicPr>
          <p:blipFill rotWithShape="1">
            <a:blip r:embed="rId10">
              <a:alphaModFix/>
            </a:blip>
            <a:srcRect b="0" l="0" r="0" t="0"/>
            <a:stretch/>
          </p:blipFill>
          <p:spPr>
            <a:xfrm>
              <a:off x="276225" y="0"/>
              <a:ext cx="1027430" cy="1027430"/>
            </a:xfrm>
            <a:prstGeom prst="rect">
              <a:avLst/>
            </a:prstGeom>
            <a:noFill/>
            <a:ln>
              <a:noFill/>
            </a:ln>
          </p:spPr>
        </p:pic>
        <p:sp>
          <p:nvSpPr>
            <p:cNvPr id="461" name="Google Shape;461;p39"/>
            <p:cNvSpPr/>
            <p:nvPr/>
          </p:nvSpPr>
          <p:spPr>
            <a:xfrm>
              <a:off x="-77000" y="771525"/>
              <a:ext cx="1797685" cy="461010"/>
            </a:xfrm>
            <a:prstGeom prst="rect">
              <a:avLst/>
            </a:prstGeom>
          </p:spPr>
          <p:txBody>
            <a:bodyPr>
              <a:prstTxWarp prst="textPlain"/>
            </a:bodyPr>
            <a:lstStyle/>
            <a:p>
              <a:pPr lvl="0" algn="ctr"/>
              <a:r>
                <a:rPr b="0" i="0">
                  <a:ln>
                    <a:noFill/>
                  </a:ln>
                  <a:solidFill>
                    <a:srgbClr val="000000"/>
                  </a:solidFill>
                  <a:latin typeface="Calibri"/>
                </a:rPr>
                <a:t>Planer og metoder</a:t>
              </a:r>
            </a:p>
          </p:txBody>
        </p:sp>
      </p:grpSp>
      <p:grpSp>
        <p:nvGrpSpPr>
          <p:cNvPr id="462" name="Google Shape;462;p39"/>
          <p:cNvGrpSpPr/>
          <p:nvPr/>
        </p:nvGrpSpPr>
        <p:grpSpPr>
          <a:xfrm>
            <a:off x="6013835" y="2638425"/>
            <a:ext cx="1721485" cy="1109345"/>
            <a:chOff x="0" y="0"/>
            <a:chExt cx="1721851" cy="1109753"/>
          </a:xfrm>
        </p:grpSpPr>
        <p:sp>
          <p:nvSpPr>
            <p:cNvPr id="463" name="Google Shape;463;p39"/>
            <p:cNvSpPr/>
            <p:nvPr/>
          </p:nvSpPr>
          <p:spPr>
            <a:xfrm>
              <a:off x="0" y="723331"/>
              <a:ext cx="1721851" cy="386422"/>
            </a:xfrm>
            <a:prstGeom prst="rect">
              <a:avLst/>
            </a:prstGeom>
          </p:spPr>
          <p:txBody>
            <a:bodyPr>
              <a:prstTxWarp prst="textPlain"/>
            </a:bodyPr>
            <a:lstStyle/>
            <a:p>
              <a:pPr lvl="0" algn="ctr"/>
              <a:r>
                <a:rPr b="0" i="0">
                  <a:ln>
                    <a:noFill/>
                  </a:ln>
                  <a:solidFill>
                    <a:srgbClr val="000000"/>
                  </a:solidFill>
                  <a:latin typeface="Calibri"/>
                </a:rPr>
                <a:t>Fokus og spørsmål</a:t>
              </a:r>
            </a:p>
          </p:txBody>
        </p:sp>
        <p:pic>
          <p:nvPicPr>
            <p:cNvPr id="464" name="Google Shape;464;p39"/>
            <p:cNvPicPr preferRelativeResize="0"/>
            <p:nvPr/>
          </p:nvPicPr>
          <p:blipFill rotWithShape="1">
            <a:blip r:embed="rId11">
              <a:alphaModFix/>
            </a:blip>
            <a:srcRect b="0" l="0" r="0" t="0"/>
            <a:stretch/>
          </p:blipFill>
          <p:spPr>
            <a:xfrm>
              <a:off x="368490" y="0"/>
              <a:ext cx="914400" cy="900752"/>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9" name="Shape 469"/>
        <p:cNvGrpSpPr/>
        <p:nvPr/>
      </p:nvGrpSpPr>
      <p:grpSpPr>
        <a:xfrm>
          <a:off x="0" y="0"/>
          <a:ext cx="0" cy="0"/>
          <a:chOff x="0" y="0"/>
          <a:chExt cx="0" cy="0"/>
        </a:xfrm>
      </p:grpSpPr>
      <p:sp>
        <p:nvSpPr>
          <p:cNvPr id="470" name="Google Shape;470;p40"/>
          <p:cNvSpPr txBox="1"/>
          <p:nvPr/>
        </p:nvSpPr>
        <p:spPr>
          <a:xfrm>
            <a:off x="896728" y="709543"/>
            <a:ext cx="2925050" cy="54864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800" cap="none" strike="noStrike">
                <a:solidFill>
                  <a:srgbClr val="800000"/>
                </a:solidFill>
                <a:latin typeface="Arial"/>
                <a:ea typeface="Arial"/>
                <a:cs typeface="Arial"/>
                <a:sym typeface="Arial"/>
              </a:rPr>
              <a:t>Reflekterende undersøkelsessyklus</a:t>
            </a:r>
            <a:endParaRPr sz="1800">
              <a:solidFill>
                <a:schemeClr val="dk1"/>
              </a:solidFill>
              <a:latin typeface="Arial"/>
              <a:ea typeface="Arial"/>
              <a:cs typeface="Arial"/>
              <a:sym typeface="Arial"/>
            </a:endParaRPr>
          </a:p>
        </p:txBody>
      </p:sp>
      <p:sp>
        <p:nvSpPr>
          <p:cNvPr id="471" name="Google Shape;471;p40"/>
          <p:cNvSpPr txBox="1"/>
          <p:nvPr/>
        </p:nvSpPr>
        <p:spPr>
          <a:xfrm>
            <a:off x="7093576" y="701778"/>
            <a:ext cx="2191943" cy="27432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800" cap="none" strike="noStrike">
                <a:solidFill>
                  <a:srgbClr val="800000"/>
                </a:solidFill>
                <a:latin typeface="Arial"/>
                <a:ea typeface="Arial"/>
                <a:cs typeface="Arial"/>
                <a:sym typeface="Arial"/>
              </a:rPr>
              <a:t>Navn: Julia Munker</a:t>
            </a:r>
            <a:endParaRPr sz="1800">
              <a:solidFill>
                <a:schemeClr val="dk1"/>
              </a:solidFill>
              <a:latin typeface="Arial"/>
              <a:ea typeface="Arial"/>
              <a:cs typeface="Arial"/>
              <a:sym typeface="Arial"/>
            </a:endParaRPr>
          </a:p>
        </p:txBody>
      </p:sp>
      <p:sp>
        <p:nvSpPr>
          <p:cNvPr id="472" name="Google Shape;472;p40"/>
          <p:cNvSpPr txBox="1"/>
          <p:nvPr/>
        </p:nvSpPr>
        <p:spPr>
          <a:xfrm>
            <a:off x="323215" y="296695"/>
            <a:ext cx="4032885" cy="26353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8128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Her er et eksempel på en fullført forespørselssyklus</a:t>
            </a:r>
            <a:endParaRPr/>
          </a:p>
        </p:txBody>
      </p:sp>
      <p:sp>
        <p:nvSpPr>
          <p:cNvPr id="473" name="Google Shape;473;p40"/>
          <p:cNvSpPr/>
          <p:nvPr/>
        </p:nvSpPr>
        <p:spPr>
          <a:xfrm>
            <a:off x="3923177" y="1254537"/>
            <a:ext cx="2703570" cy="12679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40"/>
          <p:cNvSpPr/>
          <p:nvPr/>
        </p:nvSpPr>
        <p:spPr>
          <a:xfrm>
            <a:off x="7104323" y="2125944"/>
            <a:ext cx="2532875" cy="130454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40"/>
          <p:cNvSpPr/>
          <p:nvPr/>
        </p:nvSpPr>
        <p:spPr>
          <a:xfrm>
            <a:off x="7012048" y="3883081"/>
            <a:ext cx="2578601" cy="138379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40"/>
          <p:cNvSpPr/>
          <p:nvPr/>
        </p:nvSpPr>
        <p:spPr>
          <a:xfrm>
            <a:off x="2210743" y="5712910"/>
            <a:ext cx="2886450" cy="116262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40"/>
          <p:cNvSpPr txBox="1"/>
          <p:nvPr>
            <p:ph idx="12" type="sldNum"/>
          </p:nvPr>
        </p:nvSpPr>
        <p:spPr>
          <a:xfrm>
            <a:off x="5168690" y="6804034"/>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19</a:t>
            </a:r>
            <a:endParaRPr/>
          </a:p>
        </p:txBody>
      </p:sp>
      <p:sp>
        <p:nvSpPr>
          <p:cNvPr id="478" name="Google Shape;478;p40"/>
          <p:cNvSpPr txBox="1"/>
          <p:nvPr/>
        </p:nvSpPr>
        <p:spPr>
          <a:xfrm>
            <a:off x="5811308" y="7178885"/>
            <a:ext cx="4035615" cy="274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no-NO" sz="1200" cap="none" strike="noStrike">
                <a:solidFill>
                  <a:srgbClr val="000000"/>
                </a:solidFill>
                <a:latin typeface="Arial"/>
                <a:ea typeface="Arial"/>
                <a:cs typeface="Arial"/>
                <a:sym typeface="Arial"/>
              </a:rPr>
              <a:t>En nedlastbar mal er tilgjengelig fra </a:t>
            </a:r>
            <a:r>
              <a:rPr b="0" i="0" lang="no-NO" sz="1200" u="sng" cap="none" strike="noStrike">
                <a:solidFill>
                  <a:schemeClr val="hlink"/>
                </a:solidFill>
                <a:latin typeface="Arial"/>
                <a:ea typeface="Arial"/>
                <a:cs typeface="Arial"/>
                <a:sym typeface="Arial"/>
                <a:hlinkClick r:id="rId7"/>
              </a:rPr>
              <a:t>nettstedet vårt</a:t>
            </a:r>
            <a:endParaRPr sz="1200">
              <a:solidFill>
                <a:schemeClr val="dk1"/>
              </a:solidFill>
              <a:latin typeface="Arial"/>
              <a:ea typeface="Arial"/>
              <a:cs typeface="Arial"/>
              <a:sym typeface="Arial"/>
            </a:endParaRPr>
          </a:p>
        </p:txBody>
      </p:sp>
      <p:sp>
        <p:nvSpPr>
          <p:cNvPr id="479" name="Google Shape;479;p40"/>
          <p:cNvSpPr/>
          <p:nvPr/>
        </p:nvSpPr>
        <p:spPr>
          <a:xfrm>
            <a:off x="9849512" y="7201182"/>
            <a:ext cx="232403" cy="23240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80" name="Google Shape;480;p40"/>
          <p:cNvGrpSpPr/>
          <p:nvPr/>
        </p:nvGrpSpPr>
        <p:grpSpPr>
          <a:xfrm>
            <a:off x="724023" y="1475268"/>
            <a:ext cx="9078692" cy="5219053"/>
            <a:chOff x="1569213" y="1027685"/>
            <a:chExt cx="9078692" cy="5219053"/>
          </a:xfrm>
        </p:grpSpPr>
        <p:grpSp>
          <p:nvGrpSpPr>
            <p:cNvPr id="481" name="Google Shape;481;p40"/>
            <p:cNvGrpSpPr/>
            <p:nvPr/>
          </p:nvGrpSpPr>
          <p:grpSpPr>
            <a:xfrm>
              <a:off x="4649872" y="1027685"/>
              <a:ext cx="2917373" cy="1391690"/>
              <a:chOff x="4408711" y="897056"/>
              <a:chExt cx="2917373" cy="1391690"/>
            </a:xfrm>
          </p:grpSpPr>
          <p:sp>
            <p:nvSpPr>
              <p:cNvPr id="482" name="Google Shape;482;p40"/>
              <p:cNvSpPr/>
              <p:nvPr/>
            </p:nvSpPr>
            <p:spPr>
              <a:xfrm>
                <a:off x="4408711" y="897056"/>
                <a:ext cx="2917373" cy="1240065"/>
              </a:xfrm>
              <a:prstGeom prst="roundRect">
                <a:avLst>
                  <a:gd fmla="val 16667" name="adj"/>
                </a:avLst>
              </a:prstGeom>
              <a:gradFill>
                <a:gsLst>
                  <a:gs pos="0">
                    <a:srgbClr val="EECE9C"/>
                  </a:gs>
                  <a:gs pos="50000">
                    <a:srgbClr val="F2DFC3"/>
                  </a:gs>
                  <a:gs pos="100000">
                    <a:srgbClr val="F8EE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40"/>
              <p:cNvSpPr txBox="1"/>
              <p:nvPr/>
            </p:nvSpPr>
            <p:spPr>
              <a:xfrm>
                <a:off x="4434405" y="1252426"/>
                <a:ext cx="2667324" cy="103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o-NO" sz="1100" cap="none" strike="noStrike">
                    <a:solidFill>
                      <a:srgbClr val="000000"/>
                    </a:solidFill>
                    <a:latin typeface="Calibri"/>
                    <a:ea typeface="Calibri"/>
                    <a:cs typeface="Calibri"/>
                    <a:sym typeface="Calibri"/>
                  </a:rPr>
                  <a:t>Når jeg prøver å oppmuntre barn på forskjellige nivåer til å samarbeide, har det høyere oppnådde barnet en tendens til å bare fortelle de som sliter med svaret.</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4" name="Google Shape;484;p40"/>
            <p:cNvGrpSpPr/>
            <p:nvPr/>
          </p:nvGrpSpPr>
          <p:grpSpPr>
            <a:xfrm>
              <a:off x="7671488" y="2001602"/>
              <a:ext cx="2976417" cy="1240066"/>
              <a:chOff x="7430327" y="1870973"/>
              <a:chExt cx="2976417" cy="1240066"/>
            </a:xfrm>
          </p:grpSpPr>
          <p:sp>
            <p:nvSpPr>
              <p:cNvPr id="485" name="Google Shape;485;p40"/>
              <p:cNvSpPr/>
              <p:nvPr/>
            </p:nvSpPr>
            <p:spPr>
              <a:xfrm>
                <a:off x="7489371" y="1870973"/>
                <a:ext cx="2917373" cy="1240066"/>
              </a:xfrm>
              <a:prstGeom prst="roundRect">
                <a:avLst>
                  <a:gd fmla="val 16667" name="adj"/>
                </a:avLst>
              </a:prstGeom>
              <a:gradFill>
                <a:gsLst>
                  <a:gs pos="0">
                    <a:srgbClr val="9AB5CE"/>
                  </a:gs>
                  <a:gs pos="50000">
                    <a:srgbClr val="C1D1DF"/>
                  </a:gs>
                  <a:gs pos="100000">
                    <a:srgbClr val="E1E8EE"/>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40"/>
              <p:cNvSpPr txBox="1"/>
              <p:nvPr/>
            </p:nvSpPr>
            <p:spPr>
              <a:xfrm>
                <a:off x="7430327" y="1979455"/>
                <a:ext cx="2322659" cy="935336"/>
              </a:xfrm>
              <a:prstGeom prst="rect">
                <a:avLst/>
              </a:prstGeom>
              <a:noFill/>
              <a:ln>
                <a:noFill/>
              </a:ln>
            </p:spPr>
            <p:txBody>
              <a:bodyPr anchorCtr="0" anchor="t" bIns="45700" lIns="91425" spcFirstLastPara="1" rIns="91425" wrap="square" tIns="45700">
                <a:spAutoFit/>
              </a:bodyPr>
              <a:lstStyle/>
              <a:p>
                <a:pPr indent="0" lvl="0" marL="3810" marR="0" rtl="0" algn="ctr">
                  <a:lnSpc>
                    <a:spcPct val="100000"/>
                  </a:lnSpc>
                  <a:spcBef>
                    <a:spcPts val="0"/>
                  </a:spcBef>
                  <a:spcAft>
                    <a:spcPts val="0"/>
                  </a:spcAft>
                  <a:buNone/>
                </a:pPr>
                <a:r>
                  <a:rPr b="0" i="0" lang="no-NO" sz="1100" cap="none" strike="noStrike">
                    <a:solidFill>
                      <a:srgbClr val="000000"/>
                    </a:solidFill>
                    <a:latin typeface="Calibri"/>
                    <a:ea typeface="Calibri"/>
                    <a:cs typeface="Calibri"/>
                    <a:sym typeface="Calibri"/>
                  </a:rPr>
                  <a:t>Bygger elevene på ideer?</a:t>
                </a:r>
                <a:endParaRPr/>
              </a:p>
              <a:p>
                <a:pPr indent="-3175" lvl="0" marL="189230" marR="171450" rtl="0" algn="ctr">
                  <a:lnSpc>
                    <a:spcPct val="101699"/>
                  </a:lnSpc>
                  <a:spcBef>
                    <a:spcPts val="0"/>
                  </a:spcBef>
                  <a:spcAft>
                    <a:spcPts val="0"/>
                  </a:spcAft>
                  <a:buNone/>
                </a:pPr>
                <a:r>
                  <a:rPr b="0" i="0" lang="no-NO" sz="1100" cap="none" strike="noStrike">
                    <a:solidFill>
                      <a:srgbClr val="000000"/>
                    </a:solidFill>
                    <a:latin typeface="Calibri"/>
                    <a:ea typeface="Calibri"/>
                    <a:cs typeface="Calibri"/>
                    <a:sym typeface="Calibri"/>
                  </a:rPr>
                  <a:t>Bidrar alle elevene?  </a:t>
                </a:r>
                <a:endParaRPr/>
              </a:p>
              <a:p>
                <a:pPr indent="-3175" lvl="0" marL="189230" marR="171450" rtl="0" algn="ctr">
                  <a:lnSpc>
                    <a:spcPct val="101699"/>
                  </a:lnSpc>
                  <a:spcBef>
                    <a:spcPts val="0"/>
                  </a:spcBef>
                  <a:spcAft>
                    <a:spcPts val="0"/>
                  </a:spcAft>
                  <a:buNone/>
                </a:pPr>
                <a:r>
                  <a:rPr b="0" i="0" lang="no-NO" sz="1100" cap="none" strike="noStrike">
                    <a:solidFill>
                      <a:srgbClr val="000000"/>
                    </a:solidFill>
                    <a:latin typeface="Calibri"/>
                    <a:ea typeface="Calibri"/>
                    <a:cs typeface="Calibri"/>
                    <a:sym typeface="Calibri"/>
                  </a:rPr>
                  <a:t>Er stille studenter engasjert?</a:t>
                </a:r>
                <a:endParaRPr/>
              </a:p>
              <a:p>
                <a:pPr indent="0" lvl="0" marL="6985" marR="0" rtl="0" algn="ctr">
                  <a:lnSpc>
                    <a:spcPct val="100000"/>
                  </a:lnSpc>
                  <a:spcBef>
                    <a:spcPts val="25"/>
                  </a:spcBef>
                  <a:spcAft>
                    <a:spcPts val="0"/>
                  </a:spcAft>
                  <a:buNone/>
                </a:pPr>
                <a:r>
                  <a:rPr b="0" i="0" lang="no-NO" sz="1100" cap="none" strike="noStrike">
                    <a:solidFill>
                      <a:srgbClr val="000000"/>
                    </a:solidFill>
                    <a:latin typeface="Calibri"/>
                    <a:ea typeface="Calibri"/>
                    <a:cs typeface="Calibri"/>
                    <a:sym typeface="Calibri"/>
                  </a:rPr>
                  <a:t>Blir ideer respektfullt utfordret?</a:t>
                </a:r>
                <a:endParaRPr/>
              </a:p>
              <a:p>
                <a:pPr indent="0" lvl="0" marL="635" marR="0" rtl="0" algn="ctr">
                  <a:lnSpc>
                    <a:spcPct val="100000"/>
                  </a:lnSpc>
                  <a:spcBef>
                    <a:spcPts val="25"/>
                  </a:spcBef>
                  <a:spcAft>
                    <a:spcPts val="0"/>
                  </a:spcAft>
                  <a:buNone/>
                </a:pPr>
                <a:r>
                  <a:rPr b="0" i="0" lang="no-NO" sz="1100" cap="none" strike="noStrike">
                    <a:solidFill>
                      <a:srgbClr val="000000"/>
                    </a:solidFill>
                    <a:latin typeface="Calibri"/>
                    <a:ea typeface="Calibri"/>
                    <a:cs typeface="Calibri"/>
                    <a:sym typeface="Calibri"/>
                  </a:rPr>
                  <a:t>Er ideer bygget på?</a:t>
                </a:r>
                <a:endParaRPr/>
              </a:p>
            </p:txBody>
          </p:sp>
        </p:grpSp>
        <p:grpSp>
          <p:nvGrpSpPr>
            <p:cNvPr id="487" name="Google Shape;487;p40"/>
            <p:cNvGrpSpPr/>
            <p:nvPr/>
          </p:nvGrpSpPr>
          <p:grpSpPr>
            <a:xfrm>
              <a:off x="7730532" y="3528836"/>
              <a:ext cx="2917373" cy="1240067"/>
              <a:chOff x="7650452" y="3389586"/>
              <a:chExt cx="2917373" cy="1240067"/>
            </a:xfrm>
          </p:grpSpPr>
          <p:sp>
            <p:nvSpPr>
              <p:cNvPr id="488" name="Google Shape;488;p40"/>
              <p:cNvSpPr/>
              <p:nvPr/>
            </p:nvSpPr>
            <p:spPr>
              <a:xfrm>
                <a:off x="7650452" y="3389586"/>
                <a:ext cx="2917373" cy="1240067"/>
              </a:xfrm>
              <a:prstGeom prst="roundRect">
                <a:avLst>
                  <a:gd fmla="val 16667" name="adj"/>
                </a:avLst>
              </a:prstGeom>
              <a:gradFill>
                <a:gsLst>
                  <a:gs pos="0">
                    <a:srgbClr val="B49F9D"/>
                  </a:gs>
                  <a:gs pos="50000">
                    <a:srgbClr val="D0C3C3"/>
                  </a:gs>
                  <a:gs pos="100000">
                    <a:srgbClr val="E8E1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40"/>
              <p:cNvSpPr txBox="1"/>
              <p:nvPr/>
            </p:nvSpPr>
            <p:spPr>
              <a:xfrm>
                <a:off x="7740385" y="3603426"/>
                <a:ext cx="2156051" cy="943254"/>
              </a:xfrm>
              <a:prstGeom prst="rect">
                <a:avLst/>
              </a:prstGeom>
              <a:noFill/>
              <a:ln>
                <a:noFill/>
              </a:ln>
            </p:spPr>
            <p:txBody>
              <a:bodyPr anchorCtr="0" anchor="t" bIns="45700" lIns="91425" spcFirstLastPara="1" rIns="91425" wrap="square" tIns="45700">
                <a:spAutoFit/>
              </a:bodyPr>
              <a:lstStyle/>
              <a:p>
                <a:pPr indent="-635" lvl="0" marL="12065" marR="5080" rtl="0" algn="ctr">
                  <a:lnSpc>
                    <a:spcPct val="101699"/>
                  </a:lnSpc>
                  <a:spcBef>
                    <a:spcPts val="0"/>
                  </a:spcBef>
                  <a:spcAft>
                    <a:spcPts val="0"/>
                  </a:spcAft>
                  <a:buNone/>
                </a:pPr>
                <a:r>
                  <a:rPr b="0" i="0" lang="no-NO" sz="1100" cap="none" strike="noStrike">
                    <a:solidFill>
                      <a:srgbClr val="000000"/>
                    </a:solidFill>
                    <a:latin typeface="Calibri"/>
                    <a:ea typeface="Calibri"/>
                    <a:cs typeface="Calibri"/>
                    <a:sym typeface="Calibri"/>
                  </a:rPr>
                  <a:t>Observer barn som arbeider i blandede oppnåelsespar ved hjelp av verktøy 2A og 2C for å identifisere deltakelse og kvalitet på dialogen.</a:t>
                </a:r>
                <a:endParaRPr/>
              </a:p>
            </p:txBody>
          </p:sp>
        </p:grpSp>
        <p:grpSp>
          <p:nvGrpSpPr>
            <p:cNvPr id="490" name="Google Shape;490;p40"/>
            <p:cNvGrpSpPr/>
            <p:nvPr/>
          </p:nvGrpSpPr>
          <p:grpSpPr>
            <a:xfrm>
              <a:off x="3087373" y="5006673"/>
              <a:ext cx="2917373" cy="1240065"/>
              <a:chOff x="2701210" y="4949458"/>
              <a:chExt cx="2917373" cy="1240065"/>
            </a:xfrm>
          </p:grpSpPr>
          <p:sp>
            <p:nvSpPr>
              <p:cNvPr id="491" name="Google Shape;491;p40"/>
              <p:cNvSpPr/>
              <p:nvPr/>
            </p:nvSpPr>
            <p:spPr>
              <a:xfrm>
                <a:off x="2701210" y="4949458"/>
                <a:ext cx="2917373" cy="1240065"/>
              </a:xfrm>
              <a:prstGeom prst="roundRect">
                <a:avLst>
                  <a:gd fmla="val 16667" name="adj"/>
                </a:avLst>
              </a:prstGeom>
              <a:gradFill>
                <a:gsLst>
                  <a:gs pos="0">
                    <a:srgbClr val="93C1BB"/>
                  </a:gs>
                  <a:gs pos="50000">
                    <a:srgbClr val="BED7D4"/>
                  </a:gs>
                  <a:gs pos="100000">
                    <a:srgbClr val="DFEBE9"/>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40"/>
              <p:cNvSpPr txBox="1"/>
              <p:nvPr/>
            </p:nvSpPr>
            <p:spPr>
              <a:xfrm>
                <a:off x="3208162" y="5060174"/>
                <a:ext cx="2365971" cy="9296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o-NO" sz="1100" cap="none" strike="noStrike">
                    <a:solidFill>
                      <a:srgbClr val="000000"/>
                    </a:solidFill>
                    <a:latin typeface="Calibri"/>
                    <a:ea typeface="Calibri"/>
                    <a:cs typeface="Calibri"/>
                    <a:sym typeface="Calibri"/>
                  </a:rPr>
                  <a:t>Barn bygger sjelden på ideer, HA-barn forklarer eller sier svar. Svært liten deltakelse fra LA-barn, alle ledet av HA-barn, enten performativt eller engasjerende minimalt.</a:t>
                </a:r>
                <a:endParaRPr/>
              </a:p>
            </p:txBody>
          </p:sp>
        </p:grpSp>
        <p:grpSp>
          <p:nvGrpSpPr>
            <p:cNvPr id="493" name="Google Shape;493;p40"/>
            <p:cNvGrpSpPr/>
            <p:nvPr/>
          </p:nvGrpSpPr>
          <p:grpSpPr>
            <a:xfrm>
              <a:off x="6232865" y="4980930"/>
              <a:ext cx="2917373" cy="1240065"/>
              <a:chOff x="6125535" y="4971642"/>
              <a:chExt cx="2917373" cy="1240065"/>
            </a:xfrm>
          </p:grpSpPr>
          <p:sp>
            <p:nvSpPr>
              <p:cNvPr id="494" name="Google Shape;494;p40"/>
              <p:cNvSpPr/>
              <p:nvPr/>
            </p:nvSpPr>
            <p:spPr>
              <a:xfrm>
                <a:off x="6125535" y="4971642"/>
                <a:ext cx="2917373" cy="1240065"/>
              </a:xfrm>
              <a:prstGeom prst="roundRect">
                <a:avLst>
                  <a:gd fmla="val 16667" name="adj"/>
                </a:avLst>
              </a:prstGeom>
              <a:gradFill>
                <a:gsLst>
                  <a:gs pos="0">
                    <a:srgbClr val="B598AF"/>
                  </a:gs>
                  <a:gs pos="50000">
                    <a:srgbClr val="D1C1CD"/>
                  </a:gs>
                  <a:gs pos="100000">
                    <a:srgbClr val="E7E0E7"/>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40"/>
              <p:cNvSpPr txBox="1"/>
              <p:nvPr/>
            </p:nvSpPr>
            <p:spPr>
              <a:xfrm>
                <a:off x="6199086" y="5328603"/>
                <a:ext cx="2144988" cy="762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o-NO" sz="1100" cap="none" strike="noStrike">
                    <a:solidFill>
                      <a:srgbClr val="000000"/>
                    </a:solidFill>
                    <a:latin typeface="Calibri"/>
                    <a:ea typeface="Calibri"/>
                    <a:cs typeface="Calibri"/>
                    <a:sym typeface="Calibri"/>
                  </a:rPr>
                  <a:t>Transkribere og kode korte episoder, identifisere og telle eksempler på hver kode (B, R, IR &amp;; CH)</a:t>
                </a:r>
                <a:endParaRPr sz="1100">
                  <a:solidFill>
                    <a:schemeClr val="dk1"/>
                  </a:solidFill>
                  <a:latin typeface="Calibri"/>
                  <a:ea typeface="Calibri"/>
                  <a:cs typeface="Calibri"/>
                  <a:sym typeface="Calibri"/>
                </a:endParaRPr>
              </a:p>
            </p:txBody>
          </p:sp>
        </p:grpSp>
        <p:grpSp>
          <p:nvGrpSpPr>
            <p:cNvPr id="496" name="Google Shape;496;p40"/>
            <p:cNvGrpSpPr/>
            <p:nvPr/>
          </p:nvGrpSpPr>
          <p:grpSpPr>
            <a:xfrm>
              <a:off x="1569213" y="3464076"/>
              <a:ext cx="2917373" cy="1624959"/>
              <a:chOff x="1104897" y="3322834"/>
              <a:chExt cx="2917373" cy="1624959"/>
            </a:xfrm>
          </p:grpSpPr>
          <p:sp>
            <p:nvSpPr>
              <p:cNvPr id="497" name="Google Shape;497;p40"/>
              <p:cNvSpPr/>
              <p:nvPr/>
            </p:nvSpPr>
            <p:spPr>
              <a:xfrm>
                <a:off x="1104897" y="3322834"/>
                <a:ext cx="2917373" cy="1240065"/>
              </a:xfrm>
              <a:prstGeom prst="roundRect">
                <a:avLst>
                  <a:gd fmla="val 16667" name="adj"/>
                </a:avLst>
              </a:prstGeom>
              <a:gradFill>
                <a:gsLst>
                  <a:gs pos="0">
                    <a:srgbClr val="F3A08A"/>
                  </a:gs>
                  <a:gs pos="50000">
                    <a:srgbClr val="F6C5B8"/>
                  </a:gs>
                  <a:gs pos="100000">
                    <a:srgbClr val="FAE2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40"/>
              <p:cNvSpPr txBox="1"/>
              <p:nvPr/>
            </p:nvSpPr>
            <p:spPr>
              <a:xfrm>
                <a:off x="1491924" y="3482330"/>
                <a:ext cx="2316966" cy="14654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no-NO" sz="1100" cap="none" strike="noStrike">
                    <a:solidFill>
                      <a:srgbClr val="000000"/>
                    </a:solidFill>
                    <a:latin typeface="Calibri"/>
                    <a:ea typeface="Calibri"/>
                    <a:cs typeface="Calibri"/>
                    <a:sym typeface="Calibri"/>
                  </a:rPr>
                  <a:t>Lag grunnregler sammen. </a:t>
                </a:r>
                <a:endParaRPr/>
              </a:p>
              <a:p>
                <a:pPr indent="0" lvl="0" marL="0" marR="0" rtl="0" algn="ctr">
                  <a:lnSpc>
                    <a:spcPct val="100000"/>
                  </a:lnSpc>
                  <a:spcBef>
                    <a:spcPts val="0"/>
                  </a:spcBef>
                  <a:spcAft>
                    <a:spcPts val="0"/>
                  </a:spcAft>
                  <a:buNone/>
                </a:pPr>
                <a:r>
                  <a:rPr b="0" i="0" lang="no-NO" sz="1100" cap="none" strike="noStrike">
                    <a:solidFill>
                      <a:srgbClr val="000000"/>
                    </a:solidFill>
                    <a:latin typeface="Calibri"/>
                    <a:ea typeface="Calibri"/>
                    <a:cs typeface="Calibri"/>
                    <a:sym typeface="Calibri"/>
                  </a:rPr>
                  <a:t>Snakk om hvordan dialog kan hjelpe alle elever. Introduser setningsstammer. Utvikle metabevissthet om fordelene med dialog.</a:t>
                </a:r>
                <a:endParaRPr/>
              </a:p>
              <a:p>
                <a:pPr indent="0" lvl="0" marL="0" marR="0" rtl="0" algn="ctr">
                  <a:lnSpc>
                    <a:spcPct val="100000"/>
                  </a:lnSpc>
                  <a:spcBef>
                    <a:spcPts val="20"/>
                  </a:spcBef>
                  <a:spcAft>
                    <a:spcPts val="0"/>
                  </a:spcAft>
                  <a:buNone/>
                </a:pPr>
                <a:r>
                  <a:t/>
                </a:r>
                <a:endParaRPr sz="1200">
                  <a:solidFill>
                    <a:schemeClr val="dk1"/>
                  </a:solidFill>
                  <a:latin typeface="Calibri"/>
                  <a:ea typeface="Calibri"/>
                  <a:cs typeface="Calibri"/>
                  <a:sym typeface="Calibri"/>
                </a:endParaRPr>
              </a:p>
              <a:p>
                <a:pPr indent="225425" lvl="0" marL="12700" marR="5080" rtl="0" algn="l">
                  <a:lnSpc>
                    <a:spcPct val="101699"/>
                  </a:lnSpc>
                  <a:spcBef>
                    <a:spcPts val="0"/>
                  </a:spcBef>
                  <a:spcAft>
                    <a:spcPts val="0"/>
                  </a:spcAft>
                  <a:buNone/>
                </a:pPr>
                <a:r>
                  <a:t/>
                </a:r>
                <a:endParaRPr sz="1200">
                  <a:solidFill>
                    <a:schemeClr val="dk1"/>
                  </a:solidFill>
                  <a:latin typeface="Calibri"/>
                  <a:ea typeface="Calibri"/>
                  <a:cs typeface="Calibri"/>
                  <a:sym typeface="Calibri"/>
                </a:endParaRPr>
              </a:p>
            </p:txBody>
          </p:sp>
        </p:grpSp>
        <p:grpSp>
          <p:nvGrpSpPr>
            <p:cNvPr id="499" name="Google Shape;499;p40"/>
            <p:cNvGrpSpPr/>
            <p:nvPr/>
          </p:nvGrpSpPr>
          <p:grpSpPr>
            <a:xfrm>
              <a:off x="1569213" y="2001603"/>
              <a:ext cx="2917373" cy="1240065"/>
              <a:chOff x="1328052" y="1870974"/>
              <a:chExt cx="2917373" cy="1240065"/>
            </a:xfrm>
          </p:grpSpPr>
          <p:sp>
            <p:nvSpPr>
              <p:cNvPr id="500" name="Google Shape;500;p40"/>
              <p:cNvSpPr/>
              <p:nvPr/>
            </p:nvSpPr>
            <p:spPr>
              <a:xfrm>
                <a:off x="1328052" y="1870974"/>
                <a:ext cx="2917373" cy="1240065"/>
              </a:xfrm>
              <a:prstGeom prst="roundRect">
                <a:avLst>
                  <a:gd fmla="val 16667" name="adj"/>
                </a:avLst>
              </a:prstGeom>
              <a:gradFill>
                <a:gsLst>
                  <a:gs pos="0">
                    <a:srgbClr val="EE8A8B"/>
                  </a:gs>
                  <a:gs pos="50000">
                    <a:srgbClr val="F3B7B9"/>
                  </a:gs>
                  <a:gs pos="100000">
                    <a:srgbClr val="F8DC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40"/>
              <p:cNvSpPr txBox="1"/>
              <p:nvPr/>
            </p:nvSpPr>
            <p:spPr>
              <a:xfrm>
                <a:off x="1937725" y="1954360"/>
                <a:ext cx="2228058" cy="10972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o-NO" sz="1100" cap="none" strike="noStrike">
                    <a:solidFill>
                      <a:srgbClr val="000000"/>
                    </a:solidFill>
                    <a:latin typeface="Calibri"/>
                    <a:ea typeface="Calibri"/>
                    <a:cs typeface="Calibri"/>
                    <a:sym typeface="Calibri"/>
                  </a:rPr>
                  <a:t>Vesentlig forbedring i kvantitet og kvalitet på dialogen – forklarer resonnementer og bygger på ideer. </a:t>
                </a:r>
                <a:br>
                  <a:rPr lang="no-NO" sz="1100">
                    <a:solidFill>
                      <a:schemeClr val="dk1"/>
                    </a:solidFill>
                    <a:latin typeface="Calibri"/>
                    <a:ea typeface="Calibri"/>
                    <a:cs typeface="Calibri"/>
                    <a:sym typeface="Calibri"/>
                  </a:rPr>
                </a:br>
                <a:r>
                  <a:rPr b="0" i="0" lang="no-NO" sz="1100" cap="none" strike="noStrike">
                    <a:solidFill>
                      <a:srgbClr val="000000"/>
                    </a:solidFill>
                    <a:latin typeface="Calibri"/>
                    <a:ea typeface="Calibri"/>
                    <a:cs typeface="Calibri"/>
                    <a:sym typeface="Calibri"/>
                  </a:rPr>
                  <a:t>Påvirker dette læringen? </a:t>
                </a:r>
                <a:br>
                  <a:rPr lang="no-NO" sz="1100">
                    <a:solidFill>
                      <a:schemeClr val="dk1"/>
                    </a:solidFill>
                    <a:latin typeface="Calibri"/>
                    <a:ea typeface="Calibri"/>
                    <a:cs typeface="Calibri"/>
                    <a:sym typeface="Calibri"/>
                  </a:rPr>
                </a:br>
                <a:r>
                  <a:rPr b="0" i="0" lang="no-NO" sz="1100" cap="none" strike="noStrike">
                    <a:solidFill>
                      <a:srgbClr val="000000"/>
                    </a:solidFill>
                    <a:latin typeface="Calibri"/>
                    <a:ea typeface="Calibri"/>
                    <a:cs typeface="Calibri"/>
                    <a:sym typeface="Calibri"/>
                  </a:rPr>
                  <a:t>Ville resultatene være forskjellige for tilsvarende oppnåelse av par?</a:t>
                </a:r>
                <a:endParaRPr/>
              </a:p>
            </p:txBody>
          </p:sp>
        </p:grpSp>
        <p:sp>
          <p:nvSpPr>
            <p:cNvPr id="502" name="Google Shape;502;p40"/>
            <p:cNvSpPr/>
            <p:nvPr/>
          </p:nvSpPr>
          <p:spPr>
            <a:xfrm>
              <a:off x="5082870" y="2618317"/>
              <a:ext cx="2051376" cy="2010509"/>
            </a:xfrm>
            <a:prstGeom prst="arc">
              <a:avLst>
                <a:gd fmla="val 15399189" name="adj1"/>
                <a:gd fmla="val 14527644" name="adj2"/>
              </a:avLst>
            </a:prstGeom>
            <a:noFill/>
            <a:ln cap="flat" cmpd="sng" w="19050">
              <a:solidFill>
                <a:srgbClr val="C4BD97"/>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03" name="Google Shape;503;p40"/>
          <p:cNvGrpSpPr/>
          <p:nvPr/>
        </p:nvGrpSpPr>
        <p:grpSpPr>
          <a:xfrm>
            <a:off x="4596201" y="809625"/>
            <a:ext cx="1360099" cy="914401"/>
            <a:chOff x="0" y="0"/>
            <a:chExt cx="1569720" cy="1090335"/>
          </a:xfrm>
        </p:grpSpPr>
        <p:pic>
          <p:nvPicPr>
            <p:cNvPr id="504" name="Google Shape;504;p40"/>
            <p:cNvPicPr preferRelativeResize="0"/>
            <p:nvPr/>
          </p:nvPicPr>
          <p:blipFill rotWithShape="1">
            <a:blip r:embed="rId9">
              <a:alphaModFix/>
            </a:blip>
            <a:srcRect b="0" l="0" r="0" t="0"/>
            <a:stretch/>
          </p:blipFill>
          <p:spPr>
            <a:xfrm>
              <a:off x="272955" y="0"/>
              <a:ext cx="941695" cy="941695"/>
            </a:xfrm>
            <a:prstGeom prst="rect">
              <a:avLst/>
            </a:prstGeom>
            <a:noFill/>
            <a:ln>
              <a:noFill/>
            </a:ln>
          </p:spPr>
        </p:pic>
        <p:sp>
          <p:nvSpPr>
            <p:cNvPr id="505" name="Google Shape;505;p40"/>
            <p:cNvSpPr/>
            <p:nvPr/>
          </p:nvSpPr>
          <p:spPr>
            <a:xfrm>
              <a:off x="0" y="687110"/>
              <a:ext cx="1569720" cy="403225"/>
            </a:xfrm>
            <a:prstGeom prst="rect">
              <a:avLst/>
            </a:prstGeom>
          </p:spPr>
          <p:txBody>
            <a:bodyPr>
              <a:prstTxWarp prst="textPlain"/>
            </a:bodyPr>
            <a:lstStyle/>
            <a:p>
              <a:pPr lvl="0" algn="ctr"/>
              <a:r>
                <a:rPr b="0" i="0">
                  <a:ln>
                    <a:noFill/>
                  </a:ln>
                  <a:solidFill>
                    <a:srgbClr val="000000"/>
                  </a:solidFill>
                  <a:latin typeface="Calibri"/>
                </a:rPr>
                <a:t>Interesser og mål</a:t>
              </a:r>
            </a:p>
          </p:txBody>
        </p:sp>
      </p:grpSp>
      <p:grpSp>
        <p:nvGrpSpPr>
          <p:cNvPr id="506" name="Google Shape;506;p40"/>
          <p:cNvGrpSpPr/>
          <p:nvPr/>
        </p:nvGrpSpPr>
        <p:grpSpPr>
          <a:xfrm>
            <a:off x="8928100" y="2217488"/>
            <a:ext cx="1532131" cy="956679"/>
            <a:chOff x="0" y="0"/>
            <a:chExt cx="1721851" cy="1109753"/>
          </a:xfrm>
        </p:grpSpPr>
        <p:sp>
          <p:nvSpPr>
            <p:cNvPr id="507" name="Google Shape;507;p40"/>
            <p:cNvSpPr/>
            <p:nvPr/>
          </p:nvSpPr>
          <p:spPr>
            <a:xfrm>
              <a:off x="0" y="723331"/>
              <a:ext cx="1721851" cy="386422"/>
            </a:xfrm>
            <a:prstGeom prst="rect">
              <a:avLst/>
            </a:prstGeom>
          </p:spPr>
          <p:txBody>
            <a:bodyPr>
              <a:prstTxWarp prst="textPlain"/>
            </a:bodyPr>
            <a:lstStyle/>
            <a:p>
              <a:pPr lvl="0" algn="ctr"/>
              <a:r>
                <a:rPr b="0" i="0">
                  <a:ln>
                    <a:noFill/>
                  </a:ln>
                  <a:solidFill>
                    <a:srgbClr val="000000"/>
                  </a:solidFill>
                  <a:latin typeface="Calibri"/>
                </a:rPr>
                <a:t>Fokus og spørsmål</a:t>
              </a:r>
            </a:p>
          </p:txBody>
        </p:sp>
        <p:pic>
          <p:nvPicPr>
            <p:cNvPr id="508" name="Google Shape;508;p40"/>
            <p:cNvPicPr preferRelativeResize="0"/>
            <p:nvPr/>
          </p:nvPicPr>
          <p:blipFill rotWithShape="1">
            <a:blip r:embed="rId10">
              <a:alphaModFix/>
            </a:blip>
            <a:srcRect b="0" l="0" r="0" t="0"/>
            <a:stretch/>
          </p:blipFill>
          <p:spPr>
            <a:xfrm>
              <a:off x="368490" y="0"/>
              <a:ext cx="914400" cy="900752"/>
            </a:xfrm>
            <a:prstGeom prst="rect">
              <a:avLst/>
            </a:prstGeom>
            <a:noFill/>
            <a:ln>
              <a:noFill/>
            </a:ln>
          </p:spPr>
        </p:pic>
      </p:grpSp>
      <p:grpSp>
        <p:nvGrpSpPr>
          <p:cNvPr id="509" name="Google Shape;509;p40"/>
          <p:cNvGrpSpPr/>
          <p:nvPr/>
        </p:nvGrpSpPr>
        <p:grpSpPr>
          <a:xfrm>
            <a:off x="9004300" y="3883081"/>
            <a:ext cx="1423326" cy="900301"/>
            <a:chOff x="-77000" y="0"/>
            <a:chExt cx="1797685" cy="1232535"/>
          </a:xfrm>
        </p:grpSpPr>
        <p:pic>
          <p:nvPicPr>
            <p:cNvPr id="510" name="Google Shape;510;p40"/>
            <p:cNvPicPr preferRelativeResize="0"/>
            <p:nvPr/>
          </p:nvPicPr>
          <p:blipFill rotWithShape="1">
            <a:blip r:embed="rId11">
              <a:alphaModFix/>
            </a:blip>
            <a:srcRect b="0" l="0" r="0" t="0"/>
            <a:stretch/>
          </p:blipFill>
          <p:spPr>
            <a:xfrm>
              <a:off x="276225" y="0"/>
              <a:ext cx="1027430" cy="1027430"/>
            </a:xfrm>
            <a:prstGeom prst="rect">
              <a:avLst/>
            </a:prstGeom>
            <a:noFill/>
            <a:ln>
              <a:noFill/>
            </a:ln>
          </p:spPr>
        </p:pic>
        <p:sp>
          <p:nvSpPr>
            <p:cNvPr id="511" name="Google Shape;511;p40"/>
            <p:cNvSpPr/>
            <p:nvPr/>
          </p:nvSpPr>
          <p:spPr>
            <a:xfrm>
              <a:off x="-77000" y="771525"/>
              <a:ext cx="1797685" cy="461010"/>
            </a:xfrm>
            <a:prstGeom prst="rect">
              <a:avLst/>
            </a:prstGeom>
          </p:spPr>
          <p:txBody>
            <a:bodyPr>
              <a:prstTxWarp prst="textPlain"/>
            </a:bodyPr>
            <a:lstStyle/>
            <a:p>
              <a:pPr lvl="0" algn="ctr"/>
              <a:r>
                <a:rPr b="0" i="0">
                  <a:ln>
                    <a:noFill/>
                  </a:ln>
                  <a:solidFill>
                    <a:srgbClr val="000000"/>
                  </a:solidFill>
                  <a:latin typeface="Calibri"/>
                </a:rPr>
                <a:t>Planer og metoder</a:t>
              </a:r>
            </a:p>
          </p:txBody>
        </p:sp>
      </p:grpSp>
      <p:grpSp>
        <p:nvGrpSpPr>
          <p:cNvPr id="512" name="Google Shape;512;p40"/>
          <p:cNvGrpSpPr/>
          <p:nvPr/>
        </p:nvGrpSpPr>
        <p:grpSpPr>
          <a:xfrm>
            <a:off x="7606214" y="5305425"/>
            <a:ext cx="1321886" cy="865706"/>
            <a:chOff x="16800" y="0"/>
            <a:chExt cx="1735970" cy="1223008"/>
          </a:xfrm>
        </p:grpSpPr>
        <p:pic>
          <p:nvPicPr>
            <p:cNvPr id="513" name="Google Shape;513;p40"/>
            <p:cNvPicPr preferRelativeResize="0"/>
            <p:nvPr/>
          </p:nvPicPr>
          <p:blipFill rotWithShape="1">
            <a:blip r:embed="rId12">
              <a:alphaModFix/>
            </a:blip>
            <a:srcRect b="0" l="0" r="0" t="0"/>
            <a:stretch/>
          </p:blipFill>
          <p:spPr>
            <a:xfrm>
              <a:off x="295275" y="0"/>
              <a:ext cx="1027430" cy="1027430"/>
            </a:xfrm>
            <a:prstGeom prst="rect">
              <a:avLst/>
            </a:prstGeom>
            <a:noFill/>
            <a:ln>
              <a:noFill/>
            </a:ln>
          </p:spPr>
        </p:pic>
        <p:sp>
          <p:nvSpPr>
            <p:cNvPr id="514" name="Google Shape;514;p40"/>
            <p:cNvSpPr/>
            <p:nvPr/>
          </p:nvSpPr>
          <p:spPr>
            <a:xfrm>
              <a:off x="16800" y="764740"/>
              <a:ext cx="1735970" cy="458268"/>
            </a:xfrm>
            <a:prstGeom prst="rect">
              <a:avLst/>
            </a:prstGeom>
          </p:spPr>
          <p:txBody>
            <a:bodyPr>
              <a:prstTxWarp prst="textPlain"/>
            </a:bodyPr>
            <a:lstStyle/>
            <a:p>
              <a:pPr lvl="0" algn="ctr"/>
              <a:r>
                <a:rPr b="0" i="0">
                  <a:ln>
                    <a:noFill/>
                  </a:ln>
                  <a:solidFill>
                    <a:srgbClr val="000000"/>
                  </a:solidFill>
                  <a:latin typeface="Calibri"/>
                </a:rPr>
                <a:t>Dataengasjement</a:t>
              </a:r>
            </a:p>
          </p:txBody>
        </p:sp>
      </p:grpSp>
      <p:grpSp>
        <p:nvGrpSpPr>
          <p:cNvPr id="515" name="Google Shape;515;p40"/>
          <p:cNvGrpSpPr/>
          <p:nvPr/>
        </p:nvGrpSpPr>
        <p:grpSpPr>
          <a:xfrm>
            <a:off x="1619665" y="5305425"/>
            <a:ext cx="1288635" cy="893871"/>
            <a:chOff x="3068" y="133336"/>
            <a:chExt cx="1432337" cy="1099199"/>
          </a:xfrm>
        </p:grpSpPr>
        <p:pic>
          <p:nvPicPr>
            <p:cNvPr id="516" name="Google Shape;516;p40"/>
            <p:cNvPicPr preferRelativeResize="0"/>
            <p:nvPr/>
          </p:nvPicPr>
          <p:blipFill rotWithShape="1">
            <a:blip r:embed="rId13">
              <a:alphaModFix/>
            </a:blip>
            <a:srcRect b="0" l="0" r="0" t="0"/>
            <a:stretch/>
          </p:blipFill>
          <p:spPr>
            <a:xfrm>
              <a:off x="257160" y="133336"/>
              <a:ext cx="909335" cy="909334"/>
            </a:xfrm>
            <a:prstGeom prst="rect">
              <a:avLst/>
            </a:prstGeom>
            <a:noFill/>
            <a:ln>
              <a:noFill/>
            </a:ln>
          </p:spPr>
        </p:pic>
        <p:sp>
          <p:nvSpPr>
            <p:cNvPr id="517" name="Google Shape;517;p40"/>
            <p:cNvSpPr/>
            <p:nvPr/>
          </p:nvSpPr>
          <p:spPr>
            <a:xfrm>
              <a:off x="3068" y="771525"/>
              <a:ext cx="1432337" cy="461010"/>
            </a:xfrm>
            <a:prstGeom prst="rect">
              <a:avLst/>
            </a:prstGeom>
          </p:spPr>
          <p:txBody>
            <a:bodyPr>
              <a:prstTxWarp prst="textPlain"/>
            </a:bodyPr>
            <a:lstStyle/>
            <a:p>
              <a:pPr lvl="0" algn="ctr"/>
              <a:r>
                <a:rPr b="0" i="0">
                  <a:ln>
                    <a:noFill/>
                  </a:ln>
                  <a:solidFill>
                    <a:srgbClr val="000000"/>
                  </a:solidFill>
                  <a:latin typeface="Calibri"/>
                </a:rPr>
                <a:t>Fortolkning</a:t>
              </a:r>
            </a:p>
          </p:txBody>
        </p:sp>
      </p:grpSp>
      <p:grpSp>
        <p:nvGrpSpPr>
          <p:cNvPr id="518" name="Google Shape;518;p40"/>
          <p:cNvGrpSpPr/>
          <p:nvPr/>
        </p:nvGrpSpPr>
        <p:grpSpPr>
          <a:xfrm>
            <a:off x="141180" y="3781425"/>
            <a:ext cx="1071760" cy="920805"/>
            <a:chOff x="-86625" y="0"/>
            <a:chExt cx="1309370" cy="1242920"/>
          </a:xfrm>
        </p:grpSpPr>
        <p:pic>
          <p:nvPicPr>
            <p:cNvPr id="519" name="Google Shape;519;p40"/>
            <p:cNvPicPr preferRelativeResize="0"/>
            <p:nvPr/>
          </p:nvPicPr>
          <p:blipFill rotWithShape="1">
            <a:blip r:embed="rId14">
              <a:alphaModFix/>
            </a:blip>
            <a:srcRect b="0" l="0" r="0" t="0"/>
            <a:stretch/>
          </p:blipFill>
          <p:spPr>
            <a:xfrm>
              <a:off x="57150" y="0"/>
              <a:ext cx="1036320" cy="1036320"/>
            </a:xfrm>
            <a:prstGeom prst="rect">
              <a:avLst/>
            </a:prstGeom>
            <a:noFill/>
            <a:ln>
              <a:noFill/>
            </a:ln>
          </p:spPr>
        </p:pic>
        <p:sp>
          <p:nvSpPr>
            <p:cNvPr id="520" name="Google Shape;520;p40"/>
            <p:cNvSpPr/>
            <p:nvPr/>
          </p:nvSpPr>
          <p:spPr>
            <a:xfrm>
              <a:off x="-86625" y="897918"/>
              <a:ext cx="1309370" cy="345002"/>
            </a:xfrm>
            <a:prstGeom prst="rect">
              <a:avLst/>
            </a:prstGeom>
          </p:spPr>
          <p:txBody>
            <a:bodyPr>
              <a:prstTxWarp prst="textPlain"/>
            </a:bodyPr>
            <a:lstStyle/>
            <a:p>
              <a:pPr lvl="0" algn="ctr"/>
              <a:r>
                <a:rPr b="0" i="0">
                  <a:ln>
                    <a:noFill/>
                  </a:ln>
                  <a:solidFill>
                    <a:srgbClr val="000000"/>
                  </a:solidFill>
                  <a:latin typeface="Calibri"/>
                </a:rPr>
                <a:t>Handlingsplan</a:t>
              </a:r>
            </a:p>
          </p:txBody>
        </p:sp>
      </p:grpSp>
      <p:grpSp>
        <p:nvGrpSpPr>
          <p:cNvPr id="521" name="Google Shape;521;p40"/>
          <p:cNvGrpSpPr/>
          <p:nvPr/>
        </p:nvGrpSpPr>
        <p:grpSpPr>
          <a:xfrm>
            <a:off x="58215" y="2150731"/>
            <a:ext cx="1478485" cy="934366"/>
            <a:chOff x="-182958" y="0"/>
            <a:chExt cx="1888256" cy="1162712"/>
          </a:xfrm>
        </p:grpSpPr>
        <p:pic>
          <p:nvPicPr>
            <p:cNvPr id="522" name="Google Shape;522;p40"/>
            <p:cNvPicPr preferRelativeResize="0"/>
            <p:nvPr/>
          </p:nvPicPr>
          <p:blipFill rotWithShape="1">
            <a:blip r:embed="rId15">
              <a:alphaModFix/>
            </a:blip>
            <a:srcRect b="0" l="0" r="0" t="0"/>
            <a:stretch/>
          </p:blipFill>
          <p:spPr>
            <a:xfrm>
              <a:off x="276225" y="0"/>
              <a:ext cx="1042670" cy="1042670"/>
            </a:xfrm>
            <a:prstGeom prst="rect">
              <a:avLst/>
            </a:prstGeom>
            <a:noFill/>
            <a:ln>
              <a:noFill/>
            </a:ln>
          </p:spPr>
        </p:pic>
        <p:sp>
          <p:nvSpPr>
            <p:cNvPr id="523" name="Google Shape;523;p40"/>
            <p:cNvSpPr/>
            <p:nvPr/>
          </p:nvSpPr>
          <p:spPr>
            <a:xfrm>
              <a:off x="-182958" y="701702"/>
              <a:ext cx="1888256" cy="461010"/>
            </a:xfrm>
            <a:prstGeom prst="rect">
              <a:avLst/>
            </a:prstGeom>
          </p:spPr>
          <p:txBody>
            <a:bodyPr>
              <a:prstTxWarp prst="textPlain"/>
            </a:bodyPr>
            <a:lstStyle/>
            <a:p>
              <a:pPr lvl="0" algn="ctr"/>
              <a:r>
                <a:rPr b="0" i="0">
                  <a:ln>
                    <a:noFill/>
                  </a:ln>
                  <a:solidFill>
                    <a:srgbClr val="000000"/>
                  </a:solidFill>
                  <a:latin typeface="Calibri"/>
                </a:rPr>
                <a:t>Gjennomgå og reflektere</a:t>
              </a: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8" name="Shape 528"/>
        <p:cNvGrpSpPr/>
        <p:nvPr/>
      </p:nvGrpSpPr>
      <p:grpSpPr>
        <a:xfrm>
          <a:off x="0" y="0"/>
          <a:ext cx="0" cy="0"/>
          <a:chOff x="0" y="0"/>
          <a:chExt cx="0" cy="0"/>
        </a:xfrm>
      </p:grpSpPr>
      <p:sp>
        <p:nvSpPr>
          <p:cNvPr id="529" name="Google Shape;529;p41"/>
          <p:cNvSpPr txBox="1"/>
          <p:nvPr/>
        </p:nvSpPr>
        <p:spPr>
          <a:xfrm>
            <a:off x="616464" y="643135"/>
            <a:ext cx="2342117" cy="632865"/>
          </a:xfrm>
          <a:prstGeom prst="rect">
            <a:avLst/>
          </a:prstGeom>
          <a:solidFill>
            <a:srgbClr val="D9F1F6"/>
          </a:solidFill>
          <a:ln>
            <a:noFill/>
          </a:ln>
        </p:spPr>
        <p:txBody>
          <a:bodyPr anchorCtr="0" anchor="t" bIns="0" lIns="0" spcFirstLastPara="1" rIns="0" wrap="square" tIns="14600">
            <a:spAutoFit/>
          </a:bodyPr>
          <a:lstStyle/>
          <a:p>
            <a:pPr indent="0" lvl="0" marL="26034" marR="0" rtl="0" algn="l">
              <a:lnSpc>
                <a:spcPct val="100000"/>
              </a:lnSpc>
              <a:spcBef>
                <a:spcPts val="0"/>
              </a:spcBef>
              <a:spcAft>
                <a:spcPts val="0"/>
              </a:spcAft>
              <a:buNone/>
            </a:pPr>
            <a:r>
              <a:rPr b="1" i="0" lang="no-NO" sz="1800" cap="none" strike="noStrike">
                <a:solidFill>
                  <a:srgbClr val="1A616F"/>
                </a:solidFill>
                <a:latin typeface="Arial"/>
                <a:ea typeface="Arial"/>
                <a:cs typeface="Arial"/>
                <a:sym typeface="Arial"/>
              </a:rPr>
              <a:t>Del f. Velge</a:t>
            </a:r>
            <a:endParaRPr sz="1800">
              <a:solidFill>
                <a:schemeClr val="dk1"/>
              </a:solidFill>
              <a:latin typeface="Arial"/>
              <a:ea typeface="Arial"/>
              <a:cs typeface="Arial"/>
              <a:sym typeface="Arial"/>
            </a:endParaRPr>
          </a:p>
          <a:p>
            <a:pPr indent="0" lvl="0" marL="26034" marR="0" rtl="0" algn="l">
              <a:lnSpc>
                <a:spcPct val="100000"/>
              </a:lnSpc>
              <a:spcBef>
                <a:spcPts val="450"/>
              </a:spcBef>
              <a:spcAft>
                <a:spcPts val="0"/>
              </a:spcAft>
              <a:buNone/>
            </a:pPr>
            <a:r>
              <a:rPr b="1" lang="no-NO" sz="1800">
                <a:solidFill>
                  <a:srgbClr val="1A616F"/>
                </a:solidFill>
                <a:latin typeface="Arial"/>
                <a:ea typeface="Arial"/>
                <a:cs typeface="Arial"/>
                <a:sym typeface="Arial"/>
              </a:rPr>
              <a:t>e</a:t>
            </a:r>
            <a:r>
              <a:rPr b="1" i="0" lang="no-NO" sz="1800" cap="none" strike="noStrike">
                <a:solidFill>
                  <a:srgbClr val="1A616F"/>
                </a:solidFill>
                <a:latin typeface="Arial"/>
                <a:ea typeface="Arial"/>
                <a:cs typeface="Arial"/>
                <a:sym typeface="Arial"/>
              </a:rPr>
              <a:t>t utforskende fokus</a:t>
            </a:r>
            <a:endParaRPr sz="1800">
              <a:solidFill>
                <a:schemeClr val="dk1"/>
              </a:solidFill>
              <a:latin typeface="Arial"/>
              <a:ea typeface="Arial"/>
              <a:cs typeface="Arial"/>
              <a:sym typeface="Arial"/>
            </a:endParaRPr>
          </a:p>
        </p:txBody>
      </p:sp>
      <p:sp>
        <p:nvSpPr>
          <p:cNvPr id="530" name="Google Shape;530;p41"/>
          <p:cNvSpPr txBox="1"/>
          <p:nvPr/>
        </p:nvSpPr>
        <p:spPr>
          <a:xfrm>
            <a:off x="637541" y="1962784"/>
            <a:ext cx="4660265" cy="135677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94615" rtl="0" algn="just">
              <a:lnSpc>
                <a:spcPct val="121000"/>
              </a:lnSpc>
              <a:spcBef>
                <a:spcPts val="0"/>
              </a:spcBef>
              <a:spcAft>
                <a:spcPts val="0"/>
              </a:spcAft>
              <a:buNone/>
            </a:pPr>
            <a:r>
              <a:rPr b="0" i="0" lang="no-NO" sz="1200" cap="none" strike="noStrike">
                <a:solidFill>
                  <a:srgbClr val="000000"/>
                </a:solidFill>
                <a:latin typeface="Arimo"/>
                <a:ea typeface="Arimo"/>
                <a:cs typeface="Arimo"/>
                <a:sym typeface="Arimo"/>
              </a:rPr>
              <a:t>Å generere et forespørselsspørsmål kan være utfordrende fordi det er så mye du kan gjøre: en generell tommelfingerregel for henvendelsesspørsmål er å begrense tenkningen din til noe du </a:t>
            </a:r>
            <a:r>
              <a:rPr b="0" i="1" lang="no-NO" sz="1200" cap="none" strike="noStrike">
                <a:solidFill>
                  <a:srgbClr val="000000"/>
                </a:solidFill>
                <a:latin typeface="Arial"/>
                <a:ea typeface="Arial"/>
                <a:cs typeface="Arial"/>
                <a:sym typeface="Arial"/>
              </a:rPr>
              <a:t>kan </a:t>
            </a:r>
            <a:r>
              <a:rPr b="0" i="0" lang="no-NO" sz="1200" cap="none" strike="noStrike">
                <a:solidFill>
                  <a:srgbClr val="000000"/>
                </a:solidFill>
                <a:latin typeface="Arimo"/>
                <a:ea typeface="Arimo"/>
                <a:cs typeface="Arimo"/>
                <a:sym typeface="Arimo"/>
              </a:rPr>
              <a:t>gjøre. Du har kanskje det overordnede målet at elevene i klassen skal delta, bygge videre på hverandres ideer og utfordre hverandre, men det er mye å fokusere på!</a:t>
            </a:r>
            <a:endParaRPr/>
          </a:p>
        </p:txBody>
      </p:sp>
      <p:sp>
        <p:nvSpPr>
          <p:cNvPr id="531" name="Google Shape;531;p41"/>
          <p:cNvSpPr txBox="1"/>
          <p:nvPr/>
        </p:nvSpPr>
        <p:spPr>
          <a:xfrm>
            <a:off x="3776584" y="792897"/>
            <a:ext cx="3246516" cy="48768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Generere et forespørselsspørsmål</a:t>
            </a:r>
            <a:endParaRPr sz="1600">
              <a:solidFill>
                <a:schemeClr val="dk1"/>
              </a:solidFill>
              <a:latin typeface="Arial"/>
              <a:ea typeface="Arial"/>
              <a:cs typeface="Arial"/>
              <a:sym typeface="Arial"/>
            </a:endParaRPr>
          </a:p>
        </p:txBody>
      </p:sp>
      <p:sp>
        <p:nvSpPr>
          <p:cNvPr id="532" name="Google Shape;532;p41"/>
          <p:cNvSpPr txBox="1"/>
          <p:nvPr/>
        </p:nvSpPr>
        <p:spPr>
          <a:xfrm>
            <a:off x="7734821" y="1722537"/>
            <a:ext cx="2031480" cy="15388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0" i="1" lang="no-NO" sz="1000" cap="none" strike="noStrike">
                <a:solidFill>
                  <a:srgbClr val="000000"/>
                </a:solidFill>
                <a:latin typeface="Arial"/>
                <a:ea typeface="Arial"/>
                <a:cs typeface="Arial"/>
                <a:sym typeface="Arial"/>
              </a:rPr>
              <a:t>Seksjon av forespørselssyklus</a:t>
            </a:r>
            <a:endParaRPr sz="1000">
              <a:solidFill>
                <a:schemeClr val="dk1"/>
              </a:solidFill>
              <a:latin typeface="Arial"/>
              <a:ea typeface="Arial"/>
              <a:cs typeface="Arial"/>
              <a:sym typeface="Arial"/>
            </a:endParaRPr>
          </a:p>
        </p:txBody>
      </p:sp>
      <p:sp>
        <p:nvSpPr>
          <p:cNvPr id="533" name="Google Shape;533;p41"/>
          <p:cNvSpPr/>
          <p:nvPr/>
        </p:nvSpPr>
        <p:spPr>
          <a:xfrm>
            <a:off x="5589269" y="1968501"/>
            <a:ext cx="4781550" cy="5315585"/>
          </a:xfrm>
          <a:custGeom>
            <a:rect b="b" l="l" r="r" t="t"/>
            <a:pathLst>
              <a:path extrusionOk="0" h="5315584" w="4781550">
                <a:moveTo>
                  <a:pt x="0" y="0"/>
                </a:moveTo>
                <a:lnTo>
                  <a:pt x="4781396" y="0"/>
                </a:lnTo>
                <a:lnTo>
                  <a:pt x="4781396" y="5315159"/>
                </a:lnTo>
                <a:lnTo>
                  <a:pt x="0" y="53151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41"/>
          <p:cNvSpPr txBox="1"/>
          <p:nvPr/>
        </p:nvSpPr>
        <p:spPr>
          <a:xfrm>
            <a:off x="643891" y="3791584"/>
            <a:ext cx="4652010" cy="295118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95250" rtl="0" algn="just">
              <a:lnSpc>
                <a:spcPct val="121000"/>
              </a:lnSpc>
              <a:spcBef>
                <a:spcPts val="0"/>
              </a:spcBef>
              <a:spcAft>
                <a:spcPts val="0"/>
              </a:spcAft>
              <a:buNone/>
            </a:pPr>
            <a:r>
              <a:rPr b="0" i="0" lang="no-NO" sz="1200" cap="none" strike="noStrike">
                <a:solidFill>
                  <a:srgbClr val="000000"/>
                </a:solidFill>
                <a:latin typeface="Arimo"/>
                <a:ea typeface="Arimo"/>
                <a:cs typeface="Arimo"/>
                <a:sym typeface="Arimo"/>
              </a:rPr>
              <a:t>Når du tenker på hva du kan gjøre, </a:t>
            </a:r>
            <a:r>
              <a:rPr b="0" i="1" lang="no-NO" sz="1200" cap="none" strike="noStrike">
                <a:solidFill>
                  <a:srgbClr val="000000"/>
                </a:solidFill>
                <a:latin typeface="Arial"/>
                <a:ea typeface="Arial"/>
                <a:cs typeface="Arial"/>
                <a:sym typeface="Arial"/>
              </a:rPr>
              <a:t>kan</a:t>
            </a:r>
            <a:r>
              <a:rPr b="0" i="1" lang="no-NO" sz="1200" cap="none" strike="noStrike">
                <a:solidFill>
                  <a:srgbClr val="000000"/>
                </a:solidFill>
                <a:latin typeface="Arimo"/>
                <a:ea typeface="Arimo"/>
                <a:cs typeface="Arimo"/>
                <a:sym typeface="Arimo"/>
              </a:rPr>
              <a:t> </a:t>
            </a:r>
            <a:r>
              <a:rPr b="0" i="0" lang="no-NO" sz="1200" cap="none" strike="noStrike">
                <a:solidFill>
                  <a:srgbClr val="000000"/>
                </a:solidFill>
                <a:latin typeface="Arimo"/>
                <a:ea typeface="Arimo"/>
                <a:cs typeface="Arimo"/>
                <a:sym typeface="Arimo"/>
              </a:rPr>
              <a:t>det være til hjelp å spørre deg selv: «Hvordan skal jeg undersøke forskningsspørsmålet mitt?» for å komme opp med et henvendelsesspørsmål som er håndterbart. Del 1 og 2 i dette verktøysettet gir deg eksempler på T-SEDA-koder, observasjonsteknikker og maler: det er verdt å se gjennom disse når du planlegger forespørselen. Du kan også se disse videoene: </a:t>
            </a:r>
            <a:endParaRPr/>
          </a:p>
          <a:p>
            <a:pPr indent="0" lvl="0" marL="83820" marR="95250" rtl="0" algn="just">
              <a:lnSpc>
                <a:spcPct val="121000"/>
              </a:lnSpc>
              <a:spcBef>
                <a:spcPts val="290"/>
              </a:spcBef>
              <a:spcAft>
                <a:spcPts val="0"/>
              </a:spcAft>
              <a:buNone/>
            </a:pPr>
            <a:r>
              <a:t/>
            </a:r>
            <a:endParaRPr b="1" sz="1200" u="sng">
              <a:solidFill>
                <a:schemeClr val="hlink"/>
              </a:solidFill>
              <a:latin typeface="Arimo"/>
              <a:ea typeface="Arimo"/>
              <a:cs typeface="Arimo"/>
              <a:sym typeface="Arimo"/>
              <a:hlinkClick r:id="rId3"/>
            </a:endParaRPr>
          </a:p>
          <a:p>
            <a:pPr indent="0" lvl="0" marL="585788" marR="95250" rtl="0" algn="just">
              <a:lnSpc>
                <a:spcPct val="121000"/>
              </a:lnSpc>
              <a:spcBef>
                <a:spcPts val="290"/>
              </a:spcBef>
              <a:spcAft>
                <a:spcPts val="0"/>
              </a:spcAft>
              <a:buNone/>
            </a:pPr>
            <a:r>
              <a:rPr b="1" i="0" lang="no-NO" sz="1200" u="sng" cap="none" strike="noStrike">
                <a:solidFill>
                  <a:schemeClr val="hlink"/>
                </a:solidFill>
                <a:latin typeface="Arial"/>
                <a:ea typeface="Arial"/>
                <a:cs typeface="Arial"/>
                <a:sym typeface="Arial"/>
                <a:hlinkClick r:id="rId4"/>
              </a:rPr>
              <a:t>Video 7: Fullfører din reflekterende syklus</a:t>
            </a:r>
            <a:endParaRPr b="1" sz="1200" u="sng">
              <a:solidFill>
                <a:srgbClr val="0000FF"/>
              </a:solidFill>
              <a:latin typeface="Arial"/>
              <a:ea typeface="Arial"/>
              <a:cs typeface="Arial"/>
              <a:sym typeface="Arial"/>
            </a:endParaRPr>
          </a:p>
          <a:p>
            <a:pPr indent="0" lvl="0" marL="585788" marR="95250" rtl="0" algn="just">
              <a:lnSpc>
                <a:spcPct val="121000"/>
              </a:lnSpc>
              <a:spcBef>
                <a:spcPts val="600"/>
              </a:spcBef>
              <a:spcAft>
                <a:spcPts val="0"/>
              </a:spcAft>
              <a:buNone/>
            </a:pPr>
            <a:r>
              <a:rPr b="1" i="0" lang="no-NO" sz="1200" u="sng" cap="none" strike="noStrike">
                <a:solidFill>
                  <a:schemeClr val="hlink"/>
                </a:solidFill>
                <a:latin typeface="Arial"/>
                <a:ea typeface="Arial"/>
                <a:cs typeface="Arial"/>
                <a:sym typeface="Arial"/>
                <a:hlinkClick r:id="rId5"/>
              </a:rPr>
              <a:t>Video 10: Bruke kodeskjemaet (del 1) </a:t>
            </a:r>
            <a:endParaRPr b="1" sz="1200" u="sng">
              <a:solidFill>
                <a:srgbClr val="0000FF"/>
              </a:solidFill>
              <a:latin typeface="Arial"/>
              <a:ea typeface="Arial"/>
              <a:cs typeface="Arial"/>
              <a:sym typeface="Arial"/>
            </a:endParaRPr>
          </a:p>
          <a:p>
            <a:pPr indent="0" lvl="0" marL="585788" marR="95250" rtl="0" algn="just">
              <a:lnSpc>
                <a:spcPct val="121000"/>
              </a:lnSpc>
              <a:spcBef>
                <a:spcPts val="600"/>
              </a:spcBef>
              <a:spcAft>
                <a:spcPts val="0"/>
              </a:spcAft>
              <a:buNone/>
            </a:pPr>
            <a:r>
              <a:rPr b="1" i="0" lang="no-NO" sz="1200" u="sng" cap="none" strike="noStrike">
                <a:solidFill>
                  <a:schemeClr val="hlink"/>
                </a:solidFill>
                <a:latin typeface="Arial"/>
                <a:ea typeface="Arial"/>
                <a:cs typeface="Arial"/>
                <a:sym typeface="Arial"/>
                <a:hlinkClick r:id="rId6"/>
              </a:rPr>
              <a:t>Video 11: Bruke kodeskjemaet (del 2) </a:t>
            </a:r>
            <a:endParaRPr sz="1200">
              <a:solidFill>
                <a:schemeClr val="dk1"/>
              </a:solidFill>
              <a:latin typeface="Arimo"/>
              <a:ea typeface="Arimo"/>
              <a:cs typeface="Arimo"/>
              <a:sym typeface="Arimo"/>
            </a:endParaRPr>
          </a:p>
          <a:p>
            <a:pPr indent="0" lvl="0" marL="83820" marR="95250" rtl="0" algn="just">
              <a:lnSpc>
                <a:spcPct val="121000"/>
              </a:lnSpc>
              <a:spcBef>
                <a:spcPts val="290"/>
              </a:spcBef>
              <a:spcAft>
                <a:spcPts val="0"/>
              </a:spcAft>
              <a:buNone/>
            </a:pPr>
            <a:r>
              <a:t/>
            </a:r>
            <a:endParaRPr sz="1200">
              <a:solidFill>
                <a:schemeClr val="dk1"/>
              </a:solidFill>
              <a:latin typeface="Arimo"/>
              <a:ea typeface="Arimo"/>
              <a:cs typeface="Arimo"/>
              <a:sym typeface="Arimo"/>
            </a:endParaRPr>
          </a:p>
        </p:txBody>
      </p:sp>
      <p:sp>
        <p:nvSpPr>
          <p:cNvPr id="535" name="Google Shape;535;p41"/>
          <p:cNvSpPr/>
          <p:nvPr/>
        </p:nvSpPr>
        <p:spPr>
          <a:xfrm>
            <a:off x="774700" y="5478661"/>
            <a:ext cx="417188" cy="41719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41"/>
          <p:cNvSpPr/>
          <p:nvPr/>
        </p:nvSpPr>
        <p:spPr>
          <a:xfrm>
            <a:off x="759362" y="5818244"/>
            <a:ext cx="411475" cy="4114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41"/>
          <p:cNvSpPr/>
          <p:nvPr/>
        </p:nvSpPr>
        <p:spPr>
          <a:xfrm>
            <a:off x="756505" y="6151824"/>
            <a:ext cx="417188" cy="41719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41"/>
          <p:cNvSpPr/>
          <p:nvPr/>
        </p:nvSpPr>
        <p:spPr>
          <a:xfrm>
            <a:off x="7734821" y="701459"/>
            <a:ext cx="2680328" cy="1021078"/>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41"/>
          <p:cNvSpPr/>
          <p:nvPr/>
        </p:nvSpPr>
        <p:spPr>
          <a:xfrm>
            <a:off x="5576449" y="1955681"/>
            <a:ext cx="4809490" cy="5343525"/>
          </a:xfrm>
          <a:custGeom>
            <a:rect b="b" l="l" r="r" t="t"/>
            <a:pathLst>
              <a:path extrusionOk="0" h="5343525" w="4809490">
                <a:moveTo>
                  <a:pt x="0" y="0"/>
                </a:moveTo>
                <a:lnTo>
                  <a:pt x="4809490" y="0"/>
                </a:lnTo>
                <a:lnTo>
                  <a:pt x="4809490" y="5343525"/>
                </a:lnTo>
                <a:lnTo>
                  <a:pt x="0" y="5343525"/>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41"/>
          <p:cNvSpPr/>
          <p:nvPr/>
        </p:nvSpPr>
        <p:spPr>
          <a:xfrm>
            <a:off x="5589269" y="1968502"/>
            <a:ext cx="4781550" cy="4801452"/>
          </a:xfrm>
          <a:custGeom>
            <a:rect b="b" l="l" r="r" t="t"/>
            <a:pathLst>
              <a:path extrusionOk="0" h="5315584" w="4781550">
                <a:moveTo>
                  <a:pt x="0" y="0"/>
                </a:moveTo>
                <a:lnTo>
                  <a:pt x="4781396" y="0"/>
                </a:lnTo>
                <a:lnTo>
                  <a:pt x="4781396" y="5315159"/>
                </a:lnTo>
                <a:lnTo>
                  <a:pt x="0" y="53151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41"/>
          <p:cNvSpPr txBox="1"/>
          <p:nvPr/>
        </p:nvSpPr>
        <p:spPr>
          <a:xfrm>
            <a:off x="5674748" y="2021740"/>
            <a:ext cx="4589145" cy="878066"/>
          </a:xfrm>
          <a:prstGeom prst="rect">
            <a:avLst/>
          </a:prstGeom>
          <a:noFill/>
          <a:ln>
            <a:noFill/>
          </a:ln>
        </p:spPr>
        <p:txBody>
          <a:bodyPr anchorCtr="0" anchor="t" bIns="0" lIns="0" spcFirstLastPara="1" rIns="0" wrap="square" tIns="0">
            <a:spAutoFit/>
          </a:bodyPr>
          <a:lstStyle/>
          <a:p>
            <a:pPr indent="0" lvl="0" marL="12700" marR="5080" rtl="0" algn="just">
              <a:lnSpc>
                <a:spcPct val="121100"/>
              </a:lnSpc>
              <a:spcBef>
                <a:spcPts val="0"/>
              </a:spcBef>
              <a:spcAft>
                <a:spcPts val="0"/>
              </a:spcAft>
              <a:buNone/>
            </a:pPr>
            <a:r>
              <a:rPr b="0" i="0" lang="no-NO" sz="1200" cap="none" strike="noStrike">
                <a:solidFill>
                  <a:srgbClr val="000000"/>
                </a:solidFill>
                <a:latin typeface="Arimo"/>
                <a:ea typeface="Arimo"/>
                <a:cs typeface="Arimo"/>
                <a:sym typeface="Arimo"/>
              </a:rPr>
              <a:t>De følgende sidene gir veiledning for forskjellige måter å generere et forespørselsspørsmål på, og det er godt å huske at det ikke er én riktig måte å gjøre det på. Det er imidlertid noen prinsipper å huske på når du kommer med et forespørselsspørsmål:</a:t>
            </a:r>
            <a:endParaRPr/>
          </a:p>
        </p:txBody>
      </p:sp>
      <p:sp>
        <p:nvSpPr>
          <p:cNvPr id="542" name="Google Shape;542;p41"/>
          <p:cNvSpPr txBox="1"/>
          <p:nvPr/>
        </p:nvSpPr>
        <p:spPr>
          <a:xfrm>
            <a:off x="5262662" y="7088109"/>
            <a:ext cx="167005" cy="153035"/>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20</a:t>
            </a:r>
            <a:endParaRPr sz="1000">
              <a:solidFill>
                <a:schemeClr val="dk1"/>
              </a:solidFill>
              <a:latin typeface="Arial"/>
              <a:ea typeface="Arial"/>
              <a:cs typeface="Arial"/>
              <a:sym typeface="Arial"/>
            </a:endParaRPr>
          </a:p>
        </p:txBody>
      </p:sp>
      <p:sp>
        <p:nvSpPr>
          <p:cNvPr id="543" name="Google Shape;543;p41"/>
          <p:cNvSpPr txBox="1"/>
          <p:nvPr/>
        </p:nvSpPr>
        <p:spPr>
          <a:xfrm>
            <a:off x="5674747" y="3032594"/>
            <a:ext cx="4589145" cy="3481810"/>
          </a:xfrm>
          <a:prstGeom prst="rect">
            <a:avLst/>
          </a:prstGeom>
          <a:noFill/>
          <a:ln>
            <a:noFill/>
          </a:ln>
        </p:spPr>
        <p:txBody>
          <a:bodyPr anchorCtr="0" anchor="t" bIns="0" lIns="0" spcFirstLastPara="1" rIns="0" wrap="square" tIns="0">
            <a:spAutoFit/>
          </a:bodyPr>
          <a:lstStyle/>
          <a:p>
            <a:pPr indent="-171450" lvl="0" marL="184150" marR="434975" rtl="0" algn="l">
              <a:lnSpc>
                <a:spcPct val="120000"/>
              </a:lnSpc>
              <a:spcBef>
                <a:spcPts val="0"/>
              </a:spcBef>
              <a:spcAft>
                <a:spcPts val="0"/>
              </a:spcAft>
              <a:buClr>
                <a:srgbClr val="000000"/>
              </a:buClr>
              <a:buSzPts val="1000"/>
              <a:buFont typeface="Arial"/>
              <a:buChar char="•"/>
            </a:pPr>
            <a:r>
              <a:rPr b="0" i="0" lang="no-NO" sz="1200" cap="none" strike="noStrike">
                <a:solidFill>
                  <a:srgbClr val="000000"/>
                </a:solidFill>
                <a:latin typeface="Arial"/>
                <a:ea typeface="Arial"/>
                <a:cs typeface="Arial"/>
                <a:sym typeface="Arial"/>
              </a:rPr>
              <a:t>Det bør være basert på et reelt problem som du har lagt merke til i klasserommet ditt, slik at henvendelsen er meningsfylt for deg</a:t>
            </a:r>
            <a:endParaRPr/>
          </a:p>
          <a:p>
            <a:pPr indent="-171450" lvl="0" marL="184150" marR="62864" rtl="0" algn="just">
              <a:lnSpc>
                <a:spcPct val="120800"/>
              </a:lnSpc>
              <a:spcBef>
                <a:spcPts val="805"/>
              </a:spcBef>
              <a:spcAft>
                <a:spcPts val="0"/>
              </a:spcAft>
              <a:buClr>
                <a:srgbClr val="000000"/>
              </a:buClr>
              <a:buSzPts val="1000"/>
              <a:buFont typeface="Arial"/>
              <a:buChar char="•"/>
            </a:pPr>
            <a:r>
              <a:rPr b="0" i="0" lang="no-NO" sz="1200" cap="none" strike="noStrike">
                <a:solidFill>
                  <a:srgbClr val="000000"/>
                </a:solidFill>
                <a:latin typeface="Arial"/>
                <a:ea typeface="Arial"/>
                <a:cs typeface="Arial"/>
                <a:sym typeface="Arial"/>
              </a:rPr>
              <a:t>Å diskutere tankene dine med andre kolleger kan virkelig hjelpe deg med å komme opp med et spørsmål – for eksempel kan du innse at alle lærerne i teamet ditt har lagt merke til det samme problemet</a:t>
            </a:r>
            <a:endParaRPr/>
          </a:p>
          <a:p>
            <a:pPr indent="-171450" lvl="0" marL="184150" marR="5080" rtl="0" algn="l">
              <a:lnSpc>
                <a:spcPct val="120000"/>
              </a:lnSpc>
              <a:spcBef>
                <a:spcPts val="815"/>
              </a:spcBef>
              <a:spcAft>
                <a:spcPts val="0"/>
              </a:spcAft>
              <a:buClr>
                <a:srgbClr val="000000"/>
              </a:buClr>
              <a:buSzPts val="1000"/>
              <a:buFont typeface="Arial"/>
              <a:buChar char="•"/>
            </a:pPr>
            <a:r>
              <a:rPr b="0" i="0" lang="no-NO" sz="1200" cap="none" strike="noStrike">
                <a:solidFill>
                  <a:srgbClr val="000000"/>
                </a:solidFill>
                <a:latin typeface="Arial"/>
                <a:ea typeface="Arial"/>
                <a:cs typeface="Arial"/>
                <a:sym typeface="Arial"/>
              </a:rPr>
              <a:t>Det bør være overkommelig for deg i klasserommet (basert på tiden du har og om det er andre voksne til å hjelpe, for eksempel)</a:t>
            </a:r>
            <a:endParaRPr/>
          </a:p>
          <a:p>
            <a:pPr indent="-171450" lvl="0" marL="184150" marR="200025" rtl="0" algn="l">
              <a:lnSpc>
                <a:spcPct val="120000"/>
              </a:lnSpc>
              <a:spcBef>
                <a:spcPts val="815"/>
              </a:spcBef>
              <a:spcAft>
                <a:spcPts val="0"/>
              </a:spcAft>
              <a:buClr>
                <a:srgbClr val="000000"/>
              </a:buClr>
              <a:buSzPts val="1000"/>
              <a:buFont typeface="Arial"/>
              <a:buChar char="•"/>
            </a:pPr>
            <a:r>
              <a:rPr b="0" i="0" lang="no-NO" sz="1200" cap="none" strike="noStrike">
                <a:solidFill>
                  <a:srgbClr val="000000"/>
                </a:solidFill>
                <a:latin typeface="Arial"/>
                <a:ea typeface="Arial"/>
                <a:cs typeface="Arial"/>
                <a:sym typeface="Arial"/>
              </a:rPr>
              <a:t>Det skal føre til forståelse av praksis, iverksette tiltak, prøve ut noe, og/eller forbedre en undervisnings-/læringssituasjon</a:t>
            </a:r>
            <a:endParaRPr/>
          </a:p>
          <a:p>
            <a:pPr indent="-171450" lvl="0" marL="184150" marR="5080" rtl="0" algn="l">
              <a:lnSpc>
                <a:spcPct val="120800"/>
              </a:lnSpc>
              <a:spcBef>
                <a:spcPts val="805"/>
              </a:spcBef>
              <a:spcAft>
                <a:spcPts val="0"/>
              </a:spcAft>
              <a:buClr>
                <a:srgbClr val="000000"/>
              </a:buClr>
              <a:buSzPts val="1000"/>
              <a:buFont typeface="Arial"/>
              <a:buChar char="•"/>
            </a:pPr>
            <a:r>
              <a:rPr b="0" i="0" lang="no-NO" sz="1200" cap="none" strike="noStrike">
                <a:solidFill>
                  <a:srgbClr val="000000"/>
                </a:solidFill>
                <a:latin typeface="Arial"/>
                <a:ea typeface="Arial"/>
                <a:cs typeface="Arial"/>
                <a:sym typeface="Arial"/>
              </a:rPr>
              <a:t>Det bør ikke føre til et enkelt «ja» eller «nei» svar. Gode forskningsspørsmål starter med ord som «Hvordan ...?»; «Hva skjer når ...?». De er genuint åpne for at ulike svar dukker opp</a:t>
            </a:r>
            <a:endParaRPr/>
          </a:p>
        </p:txBody>
      </p:sp>
      <p:sp>
        <p:nvSpPr>
          <p:cNvPr id="544" name="Google Shape;544;p41"/>
          <p:cNvSpPr txBox="1"/>
          <p:nvPr/>
        </p:nvSpPr>
        <p:spPr>
          <a:xfrm>
            <a:off x="8465311" y="877104"/>
            <a:ext cx="1792993" cy="738664"/>
          </a:xfrm>
          <a:prstGeom prst="rect">
            <a:avLst/>
          </a:prstGeom>
          <a:solidFill>
            <a:srgbClr val="EE635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400">
                <a:solidFill>
                  <a:schemeClr val="lt1"/>
                </a:solidFill>
                <a:latin typeface="Arimo"/>
                <a:ea typeface="Arimo"/>
                <a:cs typeface="Arimo"/>
                <a:sym typeface="Arimo"/>
              </a:rPr>
              <a:t>Spørsmål for fokus og videre utforsking</a:t>
            </a:r>
            <a:endParaRPr b="1" sz="1400">
              <a:solidFill>
                <a:schemeClr val="lt1"/>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txBox="1"/>
          <p:nvPr/>
        </p:nvSpPr>
        <p:spPr>
          <a:xfrm>
            <a:off x="469900" y="352425"/>
            <a:ext cx="9727565" cy="7089761"/>
          </a:xfrm>
          <a:prstGeom prst="rect">
            <a:avLst/>
          </a:prstGeom>
          <a:noFill/>
          <a:ln>
            <a:noFill/>
          </a:ln>
        </p:spPr>
        <p:txBody>
          <a:bodyPr anchorCtr="0" anchor="t" bIns="0" lIns="0" spcFirstLastPara="1" rIns="0" wrap="square" tIns="0">
            <a:spAutoFit/>
          </a:bodyPr>
          <a:lstStyle/>
          <a:p>
            <a:pPr indent="0" lvl="0" marL="159385" marR="0" rtl="0" algn="ctr">
              <a:lnSpc>
                <a:spcPct val="100000"/>
              </a:lnSpc>
              <a:spcBef>
                <a:spcPts val="0"/>
              </a:spcBef>
              <a:spcAft>
                <a:spcPts val="0"/>
              </a:spcAft>
              <a:buNone/>
            </a:pPr>
            <a:r>
              <a:rPr b="0" i="0" lang="no-NO" sz="1600" cap="none" strike="noStrike">
                <a:solidFill>
                  <a:srgbClr val="1A616F"/>
                </a:solidFill>
                <a:latin typeface="Arial"/>
                <a:ea typeface="Arial"/>
                <a:cs typeface="Arial"/>
                <a:sym typeface="Arial"/>
              </a:rPr>
              <a:t>T-SEDA-kollektivet</a:t>
            </a:r>
            <a:r>
              <a:rPr b="0" i="0" lang="no-NO" sz="1200" cap="none" strike="noStrike">
                <a:solidFill>
                  <a:srgbClr val="1A616F"/>
                </a:solidFill>
                <a:latin typeface="Arial"/>
                <a:ea typeface="Arial"/>
                <a:cs typeface="Arial"/>
                <a:sym typeface="Arial"/>
              </a:rPr>
              <a:t> </a:t>
            </a:r>
            <a:endParaRPr sz="1200">
              <a:solidFill>
                <a:srgbClr val="1A616F"/>
              </a:solidFill>
              <a:latin typeface="Arial"/>
              <a:ea typeface="Arial"/>
              <a:cs typeface="Arial"/>
              <a:sym typeface="Arial"/>
            </a:endParaRPr>
          </a:p>
          <a:p>
            <a:pPr indent="0" lvl="0" marL="159385" marR="0" rtl="0" algn="ctr">
              <a:lnSpc>
                <a:spcPct val="100000"/>
              </a:lnSpc>
              <a:spcBef>
                <a:spcPts val="0"/>
              </a:spcBef>
              <a:spcAft>
                <a:spcPts val="0"/>
              </a:spcAft>
              <a:buNone/>
            </a:pPr>
            <a:r>
              <a:rPr lang="no-NO" sz="1200">
                <a:solidFill>
                  <a:schemeClr val="dk1"/>
                </a:solidFill>
                <a:latin typeface="Arial"/>
                <a:ea typeface="Arial"/>
                <a:cs typeface="Arial"/>
                <a:sym typeface="Arial"/>
              </a:rPr>
              <a:t>  </a:t>
            </a:r>
            <a:endParaRPr/>
          </a:p>
          <a:p>
            <a:pPr indent="0" lvl="0" marL="92075" marR="5080" rtl="0" algn="just">
              <a:lnSpc>
                <a:spcPct val="120800"/>
              </a:lnSpc>
              <a:spcBef>
                <a:spcPts val="85"/>
              </a:spcBef>
              <a:spcAft>
                <a:spcPts val="0"/>
              </a:spcAft>
              <a:buNone/>
            </a:pPr>
            <a:r>
              <a:rPr b="0" i="0" lang="no-NO" sz="1200" cap="none" strike="noStrike">
                <a:solidFill>
                  <a:srgbClr val="000000"/>
                </a:solidFill>
                <a:latin typeface="Arimo"/>
                <a:ea typeface="Arimo"/>
                <a:cs typeface="Arimo"/>
                <a:sym typeface="Arimo"/>
              </a:rPr>
              <a:t>Utviklingen av T-SEDA har i stor grad vært en laginnsats, inkludert: Sara Hennessy, Ruth Kershner, Elisa Calcagni, Farah Ahmed, Victoria Cook, Laura Kerslake, Lisa Lee og Maria Vrikki fra University of Cambridge fakultet for utdanning, og Nube Estrada og Flora Hernández fra National Autonomous University of Mexico. Vi er svært takknemlige for de mange kollegene som på en eller annen måte har bidratt til utviklingen av T-SEDA de siste årene. Dette inkluderer de som hjalp til med oversettelse til spansk, kinesisk, fransk, arabisk, italiensk, japansk, hebraisk og nederlandsk (Ana Laura Trigo Clapés, Elisa de Padua, Elisa Izquierdo, Qian Liu, Yun Long, Ji Ying, Ying Ji, Chih Ching Chang, Delphine Cestonaro, Benzi Slakmon, Orianne Monashe, Orly Shapira, Haydeé Ceballos, Keiko Aramaki, Tomonori Ichiyanagi, Ayano Ikeda, Kaori Kanai, Naomi Kagawa, Kiyomi Shijo,  Lu Xiaoyun, </a:t>
            </a:r>
            <a:r>
              <a:rPr b="0" i="0" lang="no-NO" sz="1200" cap="none" strike="noStrike">
                <a:solidFill>
                  <a:srgbClr val="000000"/>
                </a:solidFill>
                <a:latin typeface="Arial"/>
                <a:ea typeface="Arial"/>
                <a:cs typeface="Arial"/>
                <a:sym typeface="Arial"/>
              </a:rPr>
              <a:t>Arwa Al Qassim, </a:t>
            </a:r>
            <a:r>
              <a:rPr b="0" i="0" lang="no-NO" sz="1200" cap="none" strike="noStrike">
                <a:solidFill>
                  <a:srgbClr val="000000"/>
                </a:solidFill>
                <a:latin typeface="Arimo"/>
                <a:ea typeface="Arimo"/>
                <a:cs typeface="Arimo"/>
                <a:sym typeface="Arimo"/>
              </a:rPr>
              <a:t>Chiara Piccini, Patricia Brooks, Ingvill Rasmussen, Leonie Johann, Luwei Bai).</a:t>
            </a:r>
            <a:endParaRPr/>
          </a:p>
          <a:p>
            <a:pPr indent="0" lvl="0" marL="92075" marR="5080" rtl="0" algn="just">
              <a:lnSpc>
                <a:spcPct val="120800"/>
              </a:lnSpc>
              <a:spcBef>
                <a:spcPts val="85"/>
              </a:spcBef>
              <a:spcAft>
                <a:spcPts val="0"/>
              </a:spcAft>
              <a:buNone/>
            </a:pPr>
            <a:r>
              <a:t/>
            </a:r>
            <a:endParaRPr sz="1200">
              <a:solidFill>
                <a:srgbClr val="1A616F"/>
              </a:solidFill>
              <a:latin typeface="Arial"/>
              <a:ea typeface="Arial"/>
              <a:cs typeface="Arial"/>
              <a:sym typeface="Arial"/>
            </a:endParaRPr>
          </a:p>
          <a:p>
            <a:pPr indent="0" lvl="0" marL="125095" marR="0" rtl="0" algn="ctr">
              <a:lnSpc>
                <a:spcPct val="100000"/>
              </a:lnSpc>
              <a:spcBef>
                <a:spcPts val="0"/>
              </a:spcBef>
              <a:spcAft>
                <a:spcPts val="0"/>
              </a:spcAft>
              <a:buNone/>
            </a:pPr>
            <a:r>
              <a:rPr b="0" i="0" lang="no-NO" sz="1600" cap="none" strike="noStrike">
                <a:solidFill>
                  <a:srgbClr val="1A616F"/>
                </a:solidFill>
                <a:latin typeface="Arial"/>
                <a:ea typeface="Arial"/>
                <a:cs typeface="Arial"/>
                <a:sym typeface="Arial"/>
              </a:rPr>
              <a:t>Takk</a:t>
            </a:r>
            <a:endParaRPr sz="1600">
              <a:solidFill>
                <a:schemeClr val="dk1"/>
              </a:solidFill>
              <a:latin typeface="Arial"/>
              <a:ea typeface="Arial"/>
              <a:cs typeface="Arial"/>
              <a:sym typeface="Arial"/>
            </a:endParaRPr>
          </a:p>
          <a:p>
            <a:pPr indent="0" lvl="0" marL="0" marR="0" rtl="0" algn="l">
              <a:lnSpc>
                <a:spcPct val="100000"/>
              </a:lnSpc>
              <a:spcBef>
                <a:spcPts val="10"/>
              </a:spcBef>
              <a:spcAft>
                <a:spcPts val="0"/>
              </a:spcAft>
              <a:buNone/>
            </a:pPr>
            <a:r>
              <a:t/>
            </a:r>
            <a:endParaRPr sz="800">
              <a:solidFill>
                <a:schemeClr val="dk1"/>
              </a:solidFill>
              <a:latin typeface="Times New Roman"/>
              <a:ea typeface="Times New Roman"/>
              <a:cs typeface="Times New Roman"/>
              <a:sym typeface="Times New Roman"/>
            </a:endParaRPr>
          </a:p>
          <a:p>
            <a:pPr indent="0" lvl="0" marL="92075" marR="5080" rtl="0" algn="just">
              <a:lnSpc>
                <a:spcPct val="120800"/>
              </a:lnSpc>
              <a:spcBef>
                <a:spcPts val="0"/>
              </a:spcBef>
              <a:spcAft>
                <a:spcPts val="0"/>
              </a:spcAft>
              <a:buNone/>
            </a:pPr>
            <a:r>
              <a:rPr b="0" i="0" lang="no-NO" sz="1200" cap="none" strike="noStrike">
                <a:solidFill>
                  <a:srgbClr val="000000"/>
                </a:solidFill>
                <a:latin typeface="Arimo"/>
                <a:ea typeface="Arimo"/>
                <a:cs typeface="Arimo"/>
                <a:sym typeface="Arimo"/>
              </a:rPr>
              <a:t>Det opprinnelige arbeidet med T-SEDA (og dets forløper SEDA) ble støttet av British Academy (International Partnership and Mobility Scheme) gjennom det 3-årige prosjektet «A Tool for Analysing Dialogic Interactions in Classrooms» (2013-2015), ledet av Sara Hennessy og Sylvia Rojas-Drummond ved University of Cambridge, Storbritannia, og National Autonomous University of Mexico: </a:t>
            </a:r>
            <a:r>
              <a:rPr b="0" i="0" lang="no-NO" sz="1200" u="sng" cap="none" strike="noStrike">
                <a:solidFill>
                  <a:schemeClr val="hlink"/>
                </a:solidFill>
                <a:latin typeface="Arimo"/>
                <a:ea typeface="Arimo"/>
                <a:cs typeface="Arimo"/>
                <a:sym typeface="Arimo"/>
                <a:hlinkClick r:id="rId3"/>
              </a:rPr>
              <a:t>http://tinyurl.com/BAdialogue.</a:t>
            </a:r>
            <a:r>
              <a:rPr b="0" i="0" lang="no-NO" sz="1200" cap="none" strike="noStrike">
                <a:solidFill>
                  <a:srgbClr val="000000"/>
                </a:solidFill>
                <a:latin typeface="Arimo"/>
                <a:ea typeface="Arimo"/>
                <a:cs typeface="Arimo"/>
                <a:sym typeface="Arimo"/>
              </a:rPr>
              <a:t> Det meksikanske arbeidet ble støttet av Dirección General de Asuntos del Personal Académico fra National Autonomous University of Mexico (DGAPA-UNAM) (PAPIIT Project Number: IN303313 og PAPIME Number: PE305814). Vi setter pris på støtten fra Economic and Social Research Council (RES063270081; RES000230825), sponsor av det meste av det britiske lagets tidligere arbeid på dette området. Vårt siste ESRC-prosjekt (ES/M007103/1) med tittelen «Classroom Dialogue: Gjør det en forskjell for studentenes læring?» (Christine Howe, Sara Hennessy, Neil Mercer, Maria Vrikki og Lisa Wheatley, 2015-17: </a:t>
            </a:r>
            <a:r>
              <a:rPr b="0" i="0" lang="no-NO" sz="1200" u="sng" cap="none" strike="noStrike">
                <a:solidFill>
                  <a:schemeClr val="hlink"/>
                </a:solidFill>
                <a:latin typeface="Helvetica Neue"/>
                <a:ea typeface="Helvetica Neue"/>
                <a:cs typeface="Helvetica Neue"/>
                <a:sym typeface="Helvetica Neue"/>
                <a:hlinkClick r:id="rId4"/>
              </a:rPr>
              <a:t>http://tinyurl.com/ESRCdialogue</a:t>
            </a:r>
            <a:r>
              <a:rPr b="0" i="0" lang="no-NO" sz="1200" cap="none" strike="noStrike">
                <a:solidFill>
                  <a:srgbClr val="000000"/>
                </a:solidFill>
                <a:latin typeface="Arimo"/>
                <a:ea typeface="Arimo"/>
                <a:cs typeface="Arimo"/>
                <a:sym typeface="Arimo"/>
              </a:rPr>
              <a:t>) trakk på SEDA for å utvikle CDAS, en ny 12-kategori ordning og vurderingsskalaer, teste dem omfattende med et stort utvalg av 72 lærere av barn i alderen 10-11 år. Statistiske analyser av forholdet mellom dialogisk undervisning og elevoppnåelse og holdninger produserte funn som har formet denne versjonen av verktøykassen. Et ESRC Impact Acceleration-stipendet støttet videreutvikling av verktøykassen og forsøk på tvers av ulike utdanningskontekster i syv land i 2018-19.</a:t>
            </a:r>
            <a:endParaRPr/>
          </a:p>
          <a:p>
            <a:pPr indent="0" lvl="0" marL="92075" marR="0" rtl="0" algn="l">
              <a:lnSpc>
                <a:spcPct val="100000"/>
              </a:lnSpc>
              <a:spcBef>
                <a:spcPts val="25"/>
              </a:spcBef>
              <a:spcAft>
                <a:spcPts val="0"/>
              </a:spcAft>
              <a:buNone/>
            </a:pPr>
            <a:r>
              <a:t/>
            </a:r>
            <a:endParaRPr sz="800">
              <a:solidFill>
                <a:schemeClr val="dk1"/>
              </a:solidFill>
              <a:latin typeface="Times New Roman"/>
              <a:ea typeface="Times New Roman"/>
              <a:cs typeface="Times New Roman"/>
              <a:sym typeface="Times New Roman"/>
            </a:endParaRPr>
          </a:p>
          <a:p>
            <a:pPr indent="0" lvl="0" marL="92075" marR="8255" rtl="0" algn="l">
              <a:lnSpc>
                <a:spcPct val="120600"/>
              </a:lnSpc>
              <a:spcBef>
                <a:spcPts val="0"/>
              </a:spcBef>
              <a:spcAft>
                <a:spcPts val="0"/>
              </a:spcAft>
              <a:buNone/>
            </a:pPr>
            <a:r>
              <a:rPr b="0" i="0" lang="no-NO" sz="1200" cap="none" strike="noStrike">
                <a:solidFill>
                  <a:srgbClr val="000000"/>
                </a:solidFill>
                <a:latin typeface="Arimo"/>
                <a:ea typeface="Arimo"/>
                <a:cs typeface="Arimo"/>
                <a:sym typeface="Arimo"/>
              </a:rPr>
              <a:t>T-SEDA brukes globalt av elever fra førskoleår til høyere utdanning. Vi takker alle tilretteleggere, lærere og studenter som deltok i vår forskning og testing i flere land som eksempler i denne verktøykassen er tatt med deres vennlige tillatelse. Noen navn er endret der lærerne ønsker å være anonyme. Fotografier som vises i verktøykassen er hentet fra våre forskningsstudier; Det er mottatt tillatelser til å bruke dem til utdanningsformål.</a:t>
            </a:r>
            <a:endParaRPr/>
          </a:p>
          <a:p>
            <a:pPr indent="0" lvl="0" marL="92075" marR="0" rtl="0" algn="l">
              <a:lnSpc>
                <a:spcPct val="100000"/>
              </a:lnSpc>
              <a:spcBef>
                <a:spcPts val="25"/>
              </a:spcBef>
              <a:spcAft>
                <a:spcPts val="0"/>
              </a:spcAft>
              <a:buNone/>
            </a:pPr>
            <a:r>
              <a:t/>
            </a:r>
            <a:endParaRPr sz="800">
              <a:solidFill>
                <a:schemeClr val="dk1"/>
              </a:solidFill>
              <a:latin typeface="Times New Roman"/>
              <a:ea typeface="Times New Roman"/>
              <a:cs typeface="Times New Roman"/>
              <a:sym typeface="Times New Roman"/>
            </a:endParaRPr>
          </a:p>
          <a:p>
            <a:pPr indent="0" lvl="0" marL="92075" marR="835660" rtl="0" algn="l">
              <a:lnSpc>
                <a:spcPct val="121700"/>
              </a:lnSpc>
              <a:spcBef>
                <a:spcPts val="0"/>
              </a:spcBef>
              <a:spcAft>
                <a:spcPts val="0"/>
              </a:spcAft>
              <a:buNone/>
            </a:pPr>
            <a:r>
              <a:rPr b="1" i="0" lang="no-NO" sz="1200" cap="none" strike="noStrike">
                <a:solidFill>
                  <a:srgbClr val="000000"/>
                </a:solidFill>
                <a:latin typeface="Arimo"/>
                <a:ea typeface="Arimo"/>
                <a:cs typeface="Arimo"/>
                <a:sym typeface="Arimo"/>
              </a:rPr>
              <a:t>For å sitere T-SEDA-verktøysettet: </a:t>
            </a:r>
            <a:r>
              <a:rPr b="0" i="0" lang="no-NO" sz="1200" cap="none" strike="noStrike">
                <a:solidFill>
                  <a:srgbClr val="201F1E"/>
                </a:solidFill>
                <a:latin typeface="Arimo"/>
                <a:ea typeface="Arimo"/>
                <a:cs typeface="Arimo"/>
                <a:sym typeface="Arimo"/>
              </a:rPr>
              <a:t>T-SEDA Collective (2023). </a:t>
            </a:r>
            <a:r>
              <a:rPr b="0" i="1" lang="no-NO" sz="1200" cap="none" strike="noStrike">
                <a:solidFill>
                  <a:srgbClr val="201F1E"/>
                </a:solidFill>
                <a:latin typeface="Arial"/>
                <a:ea typeface="Arial"/>
                <a:cs typeface="Arial"/>
                <a:sym typeface="Arial"/>
              </a:rPr>
              <a:t>Verktøykasse for systematisk pedagogisk dialoganalyse (T-SEDA): En ressurs for utredning til praksis. v.9. </a:t>
            </a:r>
            <a:r>
              <a:rPr b="0" i="0" lang="no-NO" sz="1200" cap="none" strike="noStrike">
                <a:solidFill>
                  <a:srgbClr val="201F1E"/>
                </a:solidFill>
                <a:latin typeface="Arimo"/>
                <a:ea typeface="Arimo"/>
                <a:cs typeface="Arimo"/>
                <a:sym typeface="Arimo"/>
              </a:rPr>
              <a:t>Universitetet i Cambridge. </a:t>
            </a:r>
            <a:r>
              <a:rPr b="0" i="0" lang="no-NO" sz="1200" u="sng" cap="none" strike="noStrike">
                <a:solidFill>
                  <a:schemeClr val="hlink"/>
                </a:solidFill>
                <a:latin typeface="Arimo"/>
                <a:ea typeface="Arimo"/>
                <a:cs typeface="Arimo"/>
                <a:sym typeface="Arimo"/>
                <a:hlinkClick r:id="rId5"/>
              </a:rPr>
              <a:t>http://bit.ly/T-SEDA.</a:t>
            </a:r>
            <a:endParaRPr sz="1200">
              <a:solidFill>
                <a:schemeClr val="dk1"/>
              </a:solidFill>
              <a:latin typeface="Arimo"/>
              <a:ea typeface="Arimo"/>
              <a:cs typeface="Arimo"/>
              <a:sym typeface="Arim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graphicFrame>
        <p:nvGraphicFramePr>
          <p:cNvPr id="550" name="Google Shape;550;p42"/>
          <p:cNvGraphicFramePr/>
          <p:nvPr/>
        </p:nvGraphicFramePr>
        <p:xfrm>
          <a:off x="850900" y="1656789"/>
          <a:ext cx="3000000" cy="3000000"/>
        </p:xfrm>
        <a:graphic>
          <a:graphicData uri="http://schemas.openxmlformats.org/drawingml/2006/table">
            <a:tbl>
              <a:tblPr>
                <a:noFill/>
                <a:tableStyleId>{B8E9E132-2E63-4C7E-84D5-8711EF7AE648}</a:tableStyleId>
              </a:tblPr>
              <a:tblGrid>
                <a:gridCol w="4191825"/>
                <a:gridCol w="4495375"/>
              </a:tblGrid>
              <a:tr h="218900">
                <a:tc>
                  <a:txBody>
                    <a:bodyPr/>
                    <a:lstStyle/>
                    <a:p>
                      <a:pPr indent="0" lvl="0" marL="0" marR="0" rtl="0" algn="ctr">
                        <a:lnSpc>
                          <a:spcPct val="115000"/>
                        </a:lnSpc>
                        <a:spcBef>
                          <a:spcPts val="0"/>
                        </a:spcBef>
                        <a:spcAft>
                          <a:spcPts val="0"/>
                        </a:spcAft>
                        <a:buNone/>
                      </a:pPr>
                      <a:r>
                        <a:rPr b="1" i="0" lang="no-NO" sz="1400" cap="none" strike="noStrike">
                          <a:solidFill>
                            <a:srgbClr val="000000"/>
                          </a:solidFill>
                          <a:latin typeface="Calibri"/>
                          <a:ea typeface="Calibri"/>
                          <a:cs typeface="Calibri"/>
                          <a:sym typeface="Calibri"/>
                        </a:rPr>
                        <a:t>Formål med forespørsel </a:t>
                      </a:r>
                      <a:endParaRPr b="1" sz="1400">
                        <a:latin typeface="Arial"/>
                        <a:ea typeface="Arial"/>
                        <a:cs typeface="Arial"/>
                        <a:sym typeface="Arial"/>
                      </a:endParaRPr>
                    </a:p>
                  </a:txBody>
                  <a:tcPr marT="34550" marB="34550" marR="34550" marL="34550">
                    <a:solidFill>
                      <a:srgbClr val="D8D8D8"/>
                    </a:solidFill>
                  </a:tcPr>
                </a:tc>
                <a:tc>
                  <a:txBody>
                    <a:bodyPr/>
                    <a:lstStyle/>
                    <a:p>
                      <a:pPr indent="0" lvl="0" marL="0" marR="0" rtl="0" algn="ctr">
                        <a:lnSpc>
                          <a:spcPct val="115000"/>
                        </a:lnSpc>
                        <a:spcBef>
                          <a:spcPts val="0"/>
                        </a:spcBef>
                        <a:spcAft>
                          <a:spcPts val="0"/>
                        </a:spcAft>
                        <a:buNone/>
                      </a:pPr>
                      <a:r>
                        <a:rPr b="1" i="0" lang="no-NO" sz="1400" cap="none" strike="noStrike">
                          <a:solidFill>
                            <a:srgbClr val="000000"/>
                          </a:solidFill>
                          <a:latin typeface="Calibri"/>
                          <a:ea typeface="Calibri"/>
                          <a:cs typeface="Calibri"/>
                          <a:sym typeface="Calibri"/>
                        </a:rPr>
                        <a:t>Eksempler på henvendelser</a:t>
                      </a:r>
                      <a:endParaRPr b="1" sz="1400">
                        <a:latin typeface="Arial"/>
                        <a:ea typeface="Arial"/>
                        <a:cs typeface="Arial"/>
                        <a:sym typeface="Arial"/>
                      </a:endParaRPr>
                    </a:p>
                  </a:txBody>
                  <a:tcPr marT="34550" marB="34550" marR="34550" marL="34550">
                    <a:solidFill>
                      <a:srgbClr val="D8D8D8"/>
                    </a:solidFill>
                  </a:tcPr>
                </a:tc>
              </a:tr>
              <a:tr h="364975">
                <a:tc>
                  <a:txBody>
                    <a:bodyPr/>
                    <a:lstStyle/>
                    <a:p>
                      <a:pPr indent="-165100" lvl="0" marL="271463" marR="0" rtl="0" algn="l">
                        <a:lnSpc>
                          <a:spcPct val="115000"/>
                        </a:lnSpc>
                        <a:spcBef>
                          <a:spcPts val="0"/>
                        </a:spcBef>
                        <a:spcAft>
                          <a:spcPts val="0"/>
                        </a:spcAft>
                        <a:buNone/>
                      </a:pPr>
                      <a:r>
                        <a:rPr b="0" i="0" lang="no-NO" sz="1200" cap="none" strike="noStrike">
                          <a:solidFill>
                            <a:srgbClr val="FFFFFF"/>
                          </a:solidFill>
                          <a:latin typeface="Calibri"/>
                          <a:ea typeface="Calibri"/>
                          <a:cs typeface="Calibri"/>
                          <a:sym typeface="Calibri"/>
                        </a:rPr>
                        <a:t>Observere studentenes selvstendige utvikling av dialog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b="0" i="0" lang="no-NO" sz="1200" cap="none" strike="noStrike">
                          <a:solidFill>
                            <a:srgbClr val="000000"/>
                          </a:solidFill>
                          <a:latin typeface="Calibri"/>
                          <a:ea typeface="Calibri"/>
                          <a:cs typeface="Calibri"/>
                          <a:sym typeface="Calibri"/>
                        </a:rPr>
                        <a:t>- observere fokuselevers medvirkning med og uten lærerens innspill</a:t>
                      </a:r>
                      <a:endParaRPr sz="1200">
                        <a:latin typeface="Arial"/>
                        <a:ea typeface="Arial"/>
                        <a:cs typeface="Arial"/>
                        <a:sym typeface="Arial"/>
                      </a:endParaRPr>
                    </a:p>
                  </a:txBody>
                  <a:tcPr marT="34550" marB="34550" marR="34550" marL="34550">
                    <a:solidFill>
                      <a:srgbClr val="D9F1F6"/>
                    </a:solidFill>
                  </a:tcPr>
                </a:tc>
              </a:tr>
              <a:tr h="364975">
                <a:tc>
                  <a:txBody>
                    <a:bodyPr/>
                    <a:lstStyle/>
                    <a:p>
                      <a:pPr indent="-165100" lvl="0" marL="271463" marR="0" rtl="0" algn="l">
                        <a:lnSpc>
                          <a:spcPct val="115000"/>
                        </a:lnSpc>
                        <a:spcBef>
                          <a:spcPts val="0"/>
                        </a:spcBef>
                        <a:spcAft>
                          <a:spcPts val="0"/>
                        </a:spcAft>
                        <a:buNone/>
                      </a:pPr>
                      <a:r>
                        <a:rPr b="0" i="0" lang="no-NO" sz="1200" cap="none" strike="noStrike">
                          <a:solidFill>
                            <a:srgbClr val="FFFFFF"/>
                          </a:solidFill>
                          <a:latin typeface="Calibri"/>
                          <a:ea typeface="Calibri"/>
                          <a:cs typeface="Calibri"/>
                          <a:sym typeface="Calibri"/>
                        </a:rPr>
                        <a:t>Observere elevenes dialogiske ferdigheter i spesifikke aktiviteter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b="0" i="0" lang="no-NO" sz="1200" cap="none" strike="noStrike">
                          <a:solidFill>
                            <a:srgbClr val="000000"/>
                          </a:solidFill>
                          <a:latin typeface="Calibri"/>
                          <a:ea typeface="Calibri"/>
                          <a:cs typeface="Calibri"/>
                          <a:sym typeface="Calibri"/>
                        </a:rPr>
                        <a:t>- observere om elevene utviklet dialogiske ferdigheter i selvstendig lekenhet</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b="0" i="0" lang="no-NO" sz="1200" cap="none" strike="noStrike">
                          <a:solidFill>
                            <a:srgbClr val="FFFFFF"/>
                          </a:solidFill>
                          <a:latin typeface="Calibri"/>
                          <a:ea typeface="Calibri"/>
                          <a:cs typeface="Calibri"/>
                          <a:sym typeface="Calibri"/>
                        </a:rPr>
                        <a:t>Observere en bestemt form for deltakelse i dialog fra studenter</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b="0" i="0" lang="no-NO" sz="1200" cap="none" strike="noStrike">
                          <a:solidFill>
                            <a:srgbClr val="000000"/>
                          </a:solidFill>
                          <a:latin typeface="Calibri"/>
                          <a:ea typeface="Calibri"/>
                          <a:cs typeface="Calibri"/>
                          <a:sym typeface="Calibri"/>
                        </a:rPr>
                        <a:t>- observere om elevene kan svare på utfordrende spørsmål og begrunne svar</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b="0" i="0" lang="no-NO" sz="1200" cap="none" strike="noStrike">
                          <a:solidFill>
                            <a:srgbClr val="FFFFFF"/>
                          </a:solidFill>
                          <a:latin typeface="Calibri"/>
                          <a:ea typeface="Calibri"/>
                          <a:cs typeface="Calibri"/>
                          <a:sym typeface="Calibri"/>
                        </a:rPr>
                        <a:t>Registrer deltakelse blant studenter i en klasse eller observer deltakelse av roligere studenter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b="0" i="0" lang="no-NO" sz="1200" cap="none" strike="noStrike">
                          <a:solidFill>
                            <a:srgbClr val="000000"/>
                          </a:solidFill>
                          <a:latin typeface="Calibri"/>
                          <a:ea typeface="Calibri"/>
                          <a:cs typeface="Calibri"/>
                          <a:sym typeface="Calibri"/>
                        </a:rPr>
                        <a:t>- etter å ha erkjent ulik deltakelse i samtaler, registrer hvilke studenter som deltok og hvor ofte</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b="0" i="0" lang="no-NO" sz="1200" cap="none" strike="noStrike">
                          <a:solidFill>
                            <a:srgbClr val="FFFFFF"/>
                          </a:solidFill>
                          <a:latin typeface="Calibri"/>
                          <a:ea typeface="Calibri"/>
                          <a:cs typeface="Calibri"/>
                          <a:sym typeface="Calibri"/>
                        </a:rPr>
                        <a:t>Evaluere kvaliteten på klasseromsdialogen med tanke på lærerens og elevenes deltakelse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b="0" i="0" lang="no-NO" sz="1200" cap="none" strike="noStrike">
                          <a:solidFill>
                            <a:srgbClr val="000000"/>
                          </a:solidFill>
                          <a:latin typeface="Calibri"/>
                          <a:ea typeface="Calibri"/>
                          <a:cs typeface="Calibri"/>
                          <a:sym typeface="Calibri"/>
                        </a:rPr>
                        <a:t>- observere hvor mye barna utdypet andres ideer og hvor mye læreren oppmuntret til det</a:t>
                      </a:r>
                      <a:endParaRPr sz="1200">
                        <a:latin typeface="Arial"/>
                        <a:ea typeface="Arial"/>
                        <a:cs typeface="Arial"/>
                        <a:sym typeface="Arial"/>
                      </a:endParaRPr>
                    </a:p>
                  </a:txBody>
                  <a:tcPr marT="34550" marB="34550" marR="34550" marL="34550">
                    <a:solidFill>
                      <a:srgbClr val="D9F1F6"/>
                    </a:solidFill>
                  </a:tcPr>
                </a:tc>
              </a:tr>
              <a:tr h="366200">
                <a:tc>
                  <a:txBody>
                    <a:bodyPr/>
                    <a:lstStyle/>
                    <a:p>
                      <a:pPr indent="-165100" lvl="0" marL="271463" marR="0" rtl="0" algn="l">
                        <a:lnSpc>
                          <a:spcPct val="115000"/>
                        </a:lnSpc>
                        <a:spcBef>
                          <a:spcPts val="0"/>
                        </a:spcBef>
                        <a:spcAft>
                          <a:spcPts val="0"/>
                        </a:spcAft>
                        <a:buNone/>
                      </a:pPr>
                      <a:r>
                        <a:rPr b="0" i="0" lang="no-NO" sz="1200" cap="none" strike="noStrike">
                          <a:solidFill>
                            <a:srgbClr val="FFFFFF"/>
                          </a:solidFill>
                          <a:latin typeface="Calibri"/>
                          <a:ea typeface="Calibri"/>
                          <a:cs typeface="Calibri"/>
                          <a:sym typeface="Calibri"/>
                        </a:rPr>
                        <a:t>Involvere studentene i utvikling eller evaluering av dialog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b="0" i="0" lang="no-NO" sz="1200" cap="none" strike="noStrike">
                          <a:solidFill>
                            <a:srgbClr val="000000"/>
                          </a:solidFill>
                          <a:latin typeface="Calibri"/>
                          <a:ea typeface="Calibri"/>
                          <a:cs typeface="Calibri"/>
                          <a:sym typeface="Calibri"/>
                        </a:rPr>
                        <a:t>- be elevene registrere elementer fra helklassediskusjoner</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b="0" i="0" lang="no-NO" sz="1200" cap="none" strike="noStrike">
                          <a:solidFill>
                            <a:srgbClr val="FFFFFF"/>
                          </a:solidFill>
                          <a:latin typeface="Calibri"/>
                          <a:ea typeface="Calibri"/>
                          <a:cs typeface="Calibri"/>
                          <a:sym typeface="Calibri"/>
                        </a:rPr>
                        <a:t>Hjelp elevene med å utvikle sine språkferdigheter og prestasjoner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b="0" i="0" lang="no-NO" sz="1200" cap="none" strike="noStrike">
                          <a:solidFill>
                            <a:srgbClr val="000000"/>
                          </a:solidFill>
                          <a:latin typeface="Calibri"/>
                          <a:ea typeface="Calibri"/>
                          <a:cs typeface="Calibri"/>
                          <a:sym typeface="Calibri"/>
                        </a:rPr>
                        <a:t>- utvikle elevenes dialogiske samtale og observere betydning for lesing og skriving i engelskundervisningen</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b="0" i="0" lang="no-NO" sz="1200" cap="none" strike="noStrike">
                          <a:solidFill>
                            <a:srgbClr val="FFFFFF"/>
                          </a:solidFill>
                          <a:latin typeface="Calibri"/>
                          <a:ea typeface="Calibri"/>
                          <a:cs typeface="Calibri"/>
                          <a:sym typeface="Calibri"/>
                        </a:rPr>
                        <a:t>Utvikle eller prøve ut en innovasjon i praksis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b="0" i="0" lang="no-NO" sz="1200" cap="none" strike="noStrike">
                          <a:solidFill>
                            <a:srgbClr val="000000"/>
                          </a:solidFill>
                          <a:latin typeface="Calibri"/>
                          <a:ea typeface="Calibri"/>
                          <a:cs typeface="Calibri"/>
                          <a:sym typeface="Calibri"/>
                        </a:rPr>
                        <a:t>- erstatte avstandsmerking med umiddelbar tilbakemelding om dialogisk undervisning</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b="0" i="0" lang="no-NO" sz="1200" cap="none" strike="noStrike">
                          <a:solidFill>
                            <a:srgbClr val="FFFFFF"/>
                          </a:solidFill>
                          <a:latin typeface="Calibri"/>
                          <a:ea typeface="Calibri"/>
                          <a:cs typeface="Calibri"/>
                          <a:sym typeface="Calibri"/>
                        </a:rPr>
                        <a:t>Utvikle nye strategier og ressurser for å forbedre kvaliteten på klassedialog og egen praksis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b="0" i="0" lang="no-NO" sz="1200" cap="none" strike="noStrike">
                          <a:solidFill>
                            <a:srgbClr val="000000"/>
                          </a:solidFill>
                          <a:latin typeface="Calibri"/>
                          <a:ea typeface="Calibri"/>
                          <a:cs typeface="Calibri"/>
                          <a:sym typeface="Calibri"/>
                        </a:rPr>
                        <a:t>- skaffe nye strategier og ressurser for å legge til rette for praksis og kvalitet i litterære samlinger</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b="0" i="0" lang="no-NO" sz="1200" cap="none" strike="noStrike">
                          <a:solidFill>
                            <a:srgbClr val="FFFFFF"/>
                          </a:solidFill>
                          <a:latin typeface="Calibri"/>
                          <a:ea typeface="Calibri"/>
                          <a:cs typeface="Calibri"/>
                          <a:sym typeface="Calibri"/>
                        </a:rPr>
                        <a:t>Identifisere måter å tilrettelegge/støtte visse former for deltakelse fra studenter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b="0" i="0" lang="no-NO" sz="1200" cap="none" strike="noStrike">
                          <a:solidFill>
                            <a:srgbClr val="000000"/>
                          </a:solidFill>
                          <a:latin typeface="Calibri"/>
                          <a:ea typeface="Calibri"/>
                          <a:cs typeface="Calibri"/>
                          <a:sym typeface="Calibri"/>
                        </a:rPr>
                        <a:t>- støtte studentenes lytting og respons på hverandre og bygge videre på og utfordre hverandres ideer</a:t>
                      </a:r>
                      <a:endParaRPr sz="1200">
                        <a:latin typeface="Arial"/>
                        <a:ea typeface="Arial"/>
                        <a:cs typeface="Arial"/>
                        <a:sym typeface="Arial"/>
                      </a:endParaRPr>
                    </a:p>
                  </a:txBody>
                  <a:tcPr marT="34550" marB="34550" marR="34550" marL="34550">
                    <a:solidFill>
                      <a:srgbClr val="D9F1F6"/>
                    </a:solidFill>
                  </a:tcPr>
                </a:tc>
              </a:tr>
              <a:tr h="364975">
                <a:tc>
                  <a:txBody>
                    <a:bodyPr/>
                    <a:lstStyle/>
                    <a:p>
                      <a:pPr indent="-165100" lvl="0" marL="271463" marR="0" rtl="0" algn="l">
                        <a:lnSpc>
                          <a:spcPct val="115000"/>
                        </a:lnSpc>
                        <a:spcBef>
                          <a:spcPts val="0"/>
                        </a:spcBef>
                        <a:spcAft>
                          <a:spcPts val="0"/>
                        </a:spcAft>
                        <a:buNone/>
                      </a:pPr>
                      <a:r>
                        <a:rPr b="0" i="0" lang="no-NO" sz="1200" cap="none" strike="noStrike">
                          <a:solidFill>
                            <a:srgbClr val="FFFFFF"/>
                          </a:solidFill>
                          <a:latin typeface="Calibri"/>
                          <a:ea typeface="Calibri"/>
                          <a:cs typeface="Calibri"/>
                          <a:sym typeface="Calibri"/>
                        </a:rPr>
                        <a:t>Prøv ut en bestemt dialogisk strategi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Clr>
                          <a:srgbClr val="000000"/>
                        </a:buClr>
                        <a:buSzPts val="1200"/>
                        <a:buFont typeface="Calibri"/>
                        <a:buNone/>
                      </a:pPr>
                      <a:r>
                        <a:rPr b="0" i="0" lang="no-NO" sz="1200" cap="none" strike="noStrike">
                          <a:solidFill>
                            <a:srgbClr val="000000"/>
                          </a:solidFill>
                          <a:latin typeface="Calibri"/>
                          <a:ea typeface="Calibri"/>
                          <a:cs typeface="Calibri"/>
                          <a:sym typeface="Calibri"/>
                        </a:rPr>
                        <a:t>- innføre grunnregler for samtale for å bedre dialogen i gruppearbeid</a:t>
                      </a:r>
                      <a:endParaRPr sz="1200">
                        <a:latin typeface="Arial"/>
                        <a:ea typeface="Arial"/>
                        <a:cs typeface="Arial"/>
                        <a:sym typeface="Arial"/>
                      </a:endParaRPr>
                    </a:p>
                  </a:txBody>
                  <a:tcPr marT="34550" marB="34550" marR="34550" marL="34550">
                    <a:solidFill>
                      <a:srgbClr val="D9F1F6"/>
                    </a:solidFill>
                  </a:tcPr>
                </a:tc>
              </a:tr>
            </a:tbl>
          </a:graphicData>
        </a:graphic>
      </p:graphicFrame>
      <p:sp>
        <p:nvSpPr>
          <p:cNvPr id="551" name="Google Shape;551;p42"/>
          <p:cNvSpPr txBox="1"/>
          <p:nvPr/>
        </p:nvSpPr>
        <p:spPr>
          <a:xfrm>
            <a:off x="698500" y="200025"/>
            <a:ext cx="9258300" cy="137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no-NO" sz="1400" cap="none" strike="noStrike">
                <a:solidFill>
                  <a:srgbClr val="000000"/>
                </a:solidFill>
                <a:latin typeface="Arial"/>
                <a:ea typeface="Arial"/>
                <a:cs typeface="Arial"/>
                <a:sym typeface="Arial"/>
              </a:rPr>
              <a:t>Eksempler på T-SEDA-forespørselsformål </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no-NO" sz="1400" cap="none" strike="noStrike">
                <a:solidFill>
                  <a:srgbClr val="000000"/>
                </a:solidFill>
                <a:latin typeface="Arial"/>
                <a:ea typeface="Arial"/>
                <a:cs typeface="Arial"/>
                <a:sym typeface="Arial"/>
              </a:rPr>
              <a:t>I et internasjonalt prosjekt som involverte 72 lærere (førskole til høyere utdanning) i 6 land, ble følgende undersøkelser gjennomført. De viser noen av interessene som utøvere har utforsket ved hjelp av T-SEDA-verktøykassen (</a:t>
            </a:r>
            <a:r>
              <a:rPr b="0" i="0" lang="no-NO" sz="1400" u="sng" cap="none" strike="noStrike">
                <a:solidFill>
                  <a:schemeClr val="hlink"/>
                </a:solidFill>
                <a:latin typeface="Arial"/>
                <a:ea typeface="Arial"/>
                <a:cs typeface="Arial"/>
                <a:sym typeface="Arial"/>
                <a:hlinkClick r:id="rId3"/>
              </a:rPr>
              <a:t>Calcagni et al., 2023</a:t>
            </a:r>
            <a:r>
              <a:rPr b="0" i="0" lang="no-NO" sz="1400" cap="none" strike="noStrike">
                <a:solidFill>
                  <a:srgbClr val="000000"/>
                </a:solidFill>
                <a:latin typeface="Arial"/>
                <a:ea typeface="Arial"/>
                <a:cs typeface="Arial"/>
                <a:sym typeface="Arial"/>
              </a:rPr>
              <a:t>). Detaljerte undersøkelsesrapporter fra ulike sammenhenger er tilgjengelige fra </a:t>
            </a:r>
            <a:r>
              <a:rPr b="0" i="0" lang="no-NO" sz="1400" u="sng" cap="none" strike="noStrike">
                <a:solidFill>
                  <a:schemeClr val="hlink"/>
                </a:solidFill>
                <a:latin typeface="Arial"/>
                <a:ea typeface="Arial"/>
                <a:cs typeface="Arial"/>
                <a:sym typeface="Arial"/>
                <a:hlinkClick r:id="rId4"/>
              </a:rPr>
              <a:t>Camtree-biblioteket</a:t>
            </a:r>
            <a:r>
              <a:rPr b="0" i="0" lang="no-NO" sz="1400" cap="none" strike="noStrike">
                <a:solidFill>
                  <a:srgbClr val="000000"/>
                </a:solidFill>
                <a:latin typeface="Arial"/>
                <a:ea typeface="Arial"/>
                <a:cs typeface="Arial"/>
                <a:sym typeface="Aria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6" name="Shape 556"/>
        <p:cNvGrpSpPr/>
        <p:nvPr/>
      </p:nvGrpSpPr>
      <p:grpSpPr>
        <a:xfrm>
          <a:off x="0" y="0"/>
          <a:ext cx="0" cy="0"/>
          <a:chOff x="0" y="0"/>
          <a:chExt cx="0" cy="0"/>
        </a:xfrm>
      </p:grpSpPr>
      <p:sp>
        <p:nvSpPr>
          <p:cNvPr id="557" name="Google Shape;557;p43"/>
          <p:cNvSpPr txBox="1"/>
          <p:nvPr/>
        </p:nvSpPr>
        <p:spPr>
          <a:xfrm>
            <a:off x="584517" y="657225"/>
            <a:ext cx="9524365" cy="1066514"/>
          </a:xfrm>
          <a:prstGeom prst="rect">
            <a:avLst/>
          </a:prstGeom>
          <a:noFill/>
          <a:ln>
            <a:noFill/>
          </a:ln>
        </p:spPr>
        <p:txBody>
          <a:bodyPr anchorCtr="0" anchor="t" bIns="0" lIns="0" spcFirstLastPara="1" rIns="0" wrap="square" tIns="0">
            <a:spAutoFit/>
          </a:bodyPr>
          <a:lstStyle/>
          <a:p>
            <a:pPr indent="0" lvl="0" marL="304292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Kanalisere</a:t>
            </a:r>
            <a:r>
              <a:rPr b="1" i="0" lang="no-NO" sz="1400" cap="none" strike="noStrike">
                <a:solidFill>
                  <a:srgbClr val="000000"/>
                </a:solidFill>
                <a:latin typeface="Arial"/>
                <a:ea typeface="Arial"/>
                <a:cs typeface="Arial"/>
                <a:sym typeface="Arial"/>
              </a:rPr>
              <a:t> tankene dine inn i et forespørselsspørsmål</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12700" marR="5080" rtl="0" algn="l">
              <a:lnSpc>
                <a:spcPct val="120000"/>
              </a:lnSpc>
              <a:spcBef>
                <a:spcPts val="1365"/>
              </a:spcBef>
              <a:spcAft>
                <a:spcPts val="0"/>
              </a:spcAft>
              <a:buNone/>
            </a:pPr>
            <a:r>
              <a:rPr b="0" i="0" lang="no-NO" sz="1200" cap="none" strike="noStrike">
                <a:solidFill>
                  <a:srgbClr val="000000"/>
                </a:solidFill>
                <a:latin typeface="Arimo"/>
                <a:ea typeface="Arimo"/>
                <a:cs typeface="Arimo"/>
                <a:sym typeface="Arimo"/>
              </a:rPr>
              <a:t>En måte å generere et forespørselsspørsmål på er å tenke på det som en trakteringsprosess der du starter med et problem og deretter begrenser fokuset ditt, til du kommer til et forespørselsspørsmål.</a:t>
            </a:r>
            <a:endParaRPr/>
          </a:p>
        </p:txBody>
      </p:sp>
      <p:sp>
        <p:nvSpPr>
          <p:cNvPr id="558" name="Google Shape;558;p43"/>
          <p:cNvSpPr/>
          <p:nvPr/>
        </p:nvSpPr>
        <p:spPr>
          <a:xfrm>
            <a:off x="6132189" y="6727068"/>
            <a:ext cx="3965575" cy="711957"/>
          </a:xfrm>
          <a:custGeom>
            <a:rect b="b" l="l" r="r" t="t"/>
            <a:pathLst>
              <a:path extrusionOk="0" h="523875" w="3965575">
                <a:moveTo>
                  <a:pt x="0" y="0"/>
                </a:moveTo>
                <a:lnTo>
                  <a:pt x="3965456" y="0"/>
                </a:lnTo>
                <a:lnTo>
                  <a:pt x="3965456" y="523607"/>
                </a:lnTo>
                <a:lnTo>
                  <a:pt x="0" y="5236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43"/>
          <p:cNvSpPr txBox="1"/>
          <p:nvPr/>
        </p:nvSpPr>
        <p:spPr>
          <a:xfrm>
            <a:off x="6175035" y="6814183"/>
            <a:ext cx="3922729" cy="552009"/>
          </a:xfrm>
          <a:prstGeom prst="rect">
            <a:avLst/>
          </a:prstGeom>
          <a:noFill/>
          <a:ln>
            <a:noFill/>
          </a:ln>
        </p:spPr>
        <p:txBody>
          <a:bodyPr anchorCtr="0" anchor="t" bIns="0" lIns="0" spcFirstLastPara="1" rIns="0" wrap="square" tIns="0">
            <a:spAutoFit/>
          </a:bodyPr>
          <a:lstStyle/>
          <a:p>
            <a:pPr indent="-168275" lvl="0" marL="179388" marR="5080" rtl="0" algn="l">
              <a:lnSpc>
                <a:spcPct val="115999"/>
              </a:lnSpc>
              <a:spcBef>
                <a:spcPts val="0"/>
              </a:spcBef>
              <a:spcAft>
                <a:spcPts val="0"/>
              </a:spcAft>
              <a:buNone/>
            </a:pPr>
            <a:r>
              <a:rPr b="0" i="0" lang="no-NO" sz="1050" cap="none" strike="noStrike">
                <a:solidFill>
                  <a:srgbClr val="000000"/>
                </a:solidFill>
                <a:latin typeface="Arial"/>
                <a:ea typeface="Arial"/>
                <a:cs typeface="Arial"/>
                <a:sym typeface="Arial"/>
              </a:rPr>
              <a:t>Eksempel på forespørselsspørsmål: Forbedrer bruken av setningsstammer elevenes resonnement (R) i matematikk? På hvilken måte?</a:t>
            </a:r>
            <a:endParaRPr/>
          </a:p>
        </p:txBody>
      </p:sp>
      <p:sp>
        <p:nvSpPr>
          <p:cNvPr id="560" name="Google Shape;560;p43"/>
          <p:cNvSpPr/>
          <p:nvPr/>
        </p:nvSpPr>
        <p:spPr>
          <a:xfrm>
            <a:off x="546100" y="2615443"/>
            <a:ext cx="4950455" cy="463930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43"/>
          <p:cNvSpPr/>
          <p:nvPr/>
        </p:nvSpPr>
        <p:spPr>
          <a:xfrm>
            <a:off x="6745599" y="4254379"/>
            <a:ext cx="2815590" cy="633730"/>
          </a:xfrm>
          <a:custGeom>
            <a:rect b="b" l="l" r="r" t="t"/>
            <a:pathLst>
              <a:path extrusionOk="0" h="633729" w="2815590">
                <a:moveTo>
                  <a:pt x="0" y="0"/>
                </a:moveTo>
                <a:lnTo>
                  <a:pt x="2815423" y="0"/>
                </a:lnTo>
                <a:lnTo>
                  <a:pt x="2815423" y="633406"/>
                </a:lnTo>
                <a:lnTo>
                  <a:pt x="0" y="633406"/>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43"/>
          <p:cNvSpPr txBox="1"/>
          <p:nvPr/>
        </p:nvSpPr>
        <p:spPr>
          <a:xfrm>
            <a:off x="6877525" y="4381039"/>
            <a:ext cx="2531745" cy="383834"/>
          </a:xfrm>
          <a:prstGeom prst="rect">
            <a:avLst/>
          </a:prstGeom>
          <a:noFill/>
          <a:ln>
            <a:noFill/>
          </a:ln>
        </p:spPr>
        <p:txBody>
          <a:bodyPr anchorCtr="0" anchor="t" bIns="0" lIns="0" spcFirstLastPara="1" rIns="0" wrap="square" tIns="0">
            <a:spAutoFit/>
          </a:bodyPr>
          <a:lstStyle/>
          <a:p>
            <a:pPr indent="-217488" lvl="0" marL="228600" marR="5080" rtl="0" algn="l">
              <a:lnSpc>
                <a:spcPct val="115999"/>
              </a:lnSpc>
              <a:spcBef>
                <a:spcPts val="0"/>
              </a:spcBef>
              <a:spcAft>
                <a:spcPts val="0"/>
              </a:spcAft>
              <a:buNone/>
            </a:pPr>
            <a:r>
              <a:rPr b="0" i="0" lang="no-NO" sz="1100" cap="none" strike="noStrike">
                <a:solidFill>
                  <a:srgbClr val="000000"/>
                </a:solidFill>
                <a:latin typeface="Arial"/>
                <a:ea typeface="Arial"/>
                <a:cs typeface="Arial"/>
                <a:sym typeface="Arial"/>
              </a:rPr>
              <a:t>Jeg vil se hva som skjer når jeg bruker setningsstartere med elevene</a:t>
            </a:r>
            <a:endParaRPr/>
          </a:p>
        </p:txBody>
      </p:sp>
      <p:sp>
        <p:nvSpPr>
          <p:cNvPr id="563" name="Google Shape;563;p43"/>
          <p:cNvSpPr/>
          <p:nvPr/>
        </p:nvSpPr>
        <p:spPr>
          <a:xfrm>
            <a:off x="6039480" y="2718314"/>
            <a:ext cx="4150360" cy="567055"/>
          </a:xfrm>
          <a:custGeom>
            <a:rect b="b" l="l" r="r" t="t"/>
            <a:pathLst>
              <a:path extrusionOk="0" h="567054" w="4150359">
                <a:moveTo>
                  <a:pt x="0" y="0"/>
                </a:moveTo>
                <a:lnTo>
                  <a:pt x="4150147" y="0"/>
                </a:lnTo>
                <a:lnTo>
                  <a:pt x="4150147" y="566765"/>
                </a:lnTo>
                <a:lnTo>
                  <a:pt x="0" y="56676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43"/>
          <p:cNvSpPr txBox="1"/>
          <p:nvPr/>
        </p:nvSpPr>
        <p:spPr>
          <a:xfrm>
            <a:off x="6175035" y="2786674"/>
            <a:ext cx="3858260" cy="377764"/>
          </a:xfrm>
          <a:prstGeom prst="rect">
            <a:avLst/>
          </a:prstGeom>
          <a:noFill/>
          <a:ln>
            <a:noFill/>
          </a:ln>
        </p:spPr>
        <p:txBody>
          <a:bodyPr anchorCtr="0" anchor="t" bIns="0" lIns="0" spcFirstLastPara="1" rIns="0" wrap="square" tIns="0">
            <a:spAutoFit/>
          </a:bodyPr>
          <a:lstStyle/>
          <a:p>
            <a:pPr indent="-1417638" lvl="0" marL="1428750" marR="5080" rtl="0" algn="l">
              <a:lnSpc>
                <a:spcPct val="113999"/>
              </a:lnSpc>
              <a:spcBef>
                <a:spcPts val="0"/>
              </a:spcBef>
              <a:spcAft>
                <a:spcPts val="0"/>
              </a:spcAft>
              <a:buNone/>
            </a:pPr>
            <a:r>
              <a:rPr b="0" i="0" lang="no-NO" sz="1100" cap="none" strike="noStrike">
                <a:solidFill>
                  <a:srgbClr val="000000"/>
                </a:solidFill>
                <a:latin typeface="Arial"/>
                <a:ea typeface="Arial"/>
                <a:cs typeface="Arial"/>
                <a:sym typeface="Arial"/>
              </a:rPr>
              <a:t>Jeg har lagt merke til at elevene ikke begrunner svarene sine under klassediskusjoner</a:t>
            </a:r>
            <a:endParaRPr/>
          </a:p>
        </p:txBody>
      </p:sp>
      <p:sp>
        <p:nvSpPr>
          <p:cNvPr id="565" name="Google Shape;565;p43"/>
          <p:cNvSpPr/>
          <p:nvPr/>
        </p:nvSpPr>
        <p:spPr>
          <a:xfrm>
            <a:off x="7289160" y="5991739"/>
            <a:ext cx="1741170" cy="471170"/>
          </a:xfrm>
          <a:custGeom>
            <a:rect b="b" l="l" r="r" t="t"/>
            <a:pathLst>
              <a:path extrusionOk="0" h="471170" w="1741170">
                <a:moveTo>
                  <a:pt x="0" y="0"/>
                </a:moveTo>
                <a:lnTo>
                  <a:pt x="1740916" y="0"/>
                </a:lnTo>
                <a:lnTo>
                  <a:pt x="1740916" y="470929"/>
                </a:lnTo>
                <a:lnTo>
                  <a:pt x="0" y="47092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6" name="Google Shape;566;p43"/>
          <p:cNvSpPr txBox="1"/>
          <p:nvPr/>
        </p:nvSpPr>
        <p:spPr>
          <a:xfrm>
            <a:off x="7124584" y="6031373"/>
            <a:ext cx="1939228" cy="375744"/>
          </a:xfrm>
          <a:prstGeom prst="rect">
            <a:avLst/>
          </a:prstGeom>
          <a:noFill/>
          <a:ln>
            <a:noFill/>
          </a:ln>
        </p:spPr>
        <p:txBody>
          <a:bodyPr anchorCtr="0" anchor="t" bIns="0" lIns="0" spcFirstLastPara="1" rIns="0" wrap="square" tIns="0">
            <a:spAutoFit/>
          </a:bodyPr>
          <a:lstStyle/>
          <a:p>
            <a:pPr indent="-187960" lvl="0" marL="200025" marR="5080" rtl="0" algn="ctr">
              <a:lnSpc>
                <a:spcPct val="115999"/>
              </a:lnSpc>
              <a:spcBef>
                <a:spcPts val="0"/>
              </a:spcBef>
              <a:spcAft>
                <a:spcPts val="0"/>
              </a:spcAft>
              <a:buNone/>
            </a:pPr>
            <a:r>
              <a:rPr b="0" i="0" lang="no-NO" sz="1100" cap="none" strike="noStrike">
                <a:solidFill>
                  <a:srgbClr val="000000"/>
                </a:solidFill>
                <a:latin typeface="Arial"/>
                <a:ea typeface="Arial"/>
                <a:cs typeface="Arial"/>
                <a:sym typeface="Arial"/>
              </a:rPr>
              <a:t>Jeg ønsker å fokusere på resonnering i matematikk</a:t>
            </a:r>
            <a:endParaRPr sz="1100">
              <a:solidFill>
                <a:schemeClr val="dk1"/>
              </a:solidFill>
              <a:latin typeface="Arial"/>
              <a:ea typeface="Arial"/>
              <a:cs typeface="Arial"/>
              <a:sym typeface="Arial"/>
            </a:endParaRPr>
          </a:p>
        </p:txBody>
      </p:sp>
      <p:sp>
        <p:nvSpPr>
          <p:cNvPr id="567" name="Google Shape;567;p43"/>
          <p:cNvSpPr txBox="1"/>
          <p:nvPr/>
        </p:nvSpPr>
        <p:spPr>
          <a:xfrm>
            <a:off x="1024248" y="2718946"/>
            <a:ext cx="4093851" cy="380873"/>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5075">
            <a:spAutoFit/>
          </a:bodyPr>
          <a:lstStyle/>
          <a:p>
            <a:pPr indent="-1412240" lvl="0" marL="1576705" marR="173990" rtl="0" algn="l">
              <a:lnSpc>
                <a:spcPct val="115999"/>
              </a:lnSpc>
              <a:spcBef>
                <a:spcPts val="0"/>
              </a:spcBef>
              <a:spcAft>
                <a:spcPts val="0"/>
              </a:spcAft>
              <a:buNone/>
            </a:pPr>
            <a:r>
              <a:rPr b="0" i="0" lang="no-NO" sz="1100" cap="none" strike="noStrike">
                <a:solidFill>
                  <a:srgbClr val="000000"/>
                </a:solidFill>
                <a:latin typeface="Arial"/>
                <a:ea typeface="Arial"/>
                <a:cs typeface="Arial"/>
                <a:sym typeface="Arial"/>
              </a:rPr>
              <a:t>Hva har du lagt merke til som er problematisk, interessant eller utfordrende i klasserommet ditt?</a:t>
            </a:r>
            <a:endParaRPr/>
          </a:p>
        </p:txBody>
      </p:sp>
      <p:sp>
        <p:nvSpPr>
          <p:cNvPr id="568" name="Google Shape;568;p43"/>
          <p:cNvSpPr txBox="1"/>
          <p:nvPr/>
        </p:nvSpPr>
        <p:spPr>
          <a:xfrm>
            <a:off x="1787520" y="4223383"/>
            <a:ext cx="2475865" cy="610679"/>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2375">
            <a:spAutoFit/>
          </a:bodyPr>
          <a:lstStyle/>
          <a:p>
            <a:pPr indent="-262255" lvl="0" marL="434975" marR="186055" rtl="0" algn="ctr">
              <a:lnSpc>
                <a:spcPct val="115999"/>
              </a:lnSpc>
              <a:spcBef>
                <a:spcPts val="0"/>
              </a:spcBef>
              <a:spcAft>
                <a:spcPts val="0"/>
              </a:spcAft>
              <a:buNone/>
            </a:pPr>
            <a:r>
              <a:rPr b="0" i="0" lang="no-NO" sz="1100" cap="none" strike="noStrike">
                <a:solidFill>
                  <a:srgbClr val="000000"/>
                </a:solidFill>
                <a:latin typeface="Arial"/>
                <a:ea typeface="Arial"/>
                <a:cs typeface="Arial"/>
                <a:sym typeface="Arial"/>
              </a:rPr>
              <a:t>Hva kan du gjøre for å bidra til å få til de endringene du ønsker å se?</a:t>
            </a:r>
            <a:endParaRPr/>
          </a:p>
        </p:txBody>
      </p:sp>
      <p:sp>
        <p:nvSpPr>
          <p:cNvPr id="569" name="Google Shape;569;p43"/>
          <p:cNvSpPr txBox="1"/>
          <p:nvPr/>
        </p:nvSpPr>
        <p:spPr>
          <a:xfrm>
            <a:off x="2236782" y="5008779"/>
            <a:ext cx="1562100" cy="79681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6825">
            <a:spAutoFit/>
          </a:bodyPr>
          <a:lstStyle/>
          <a:p>
            <a:pPr indent="34925" lvl="0" marL="149225" marR="160655" rtl="0" algn="ctr">
              <a:lnSpc>
                <a:spcPct val="113999"/>
              </a:lnSpc>
              <a:spcBef>
                <a:spcPts val="0"/>
              </a:spcBef>
              <a:spcAft>
                <a:spcPts val="0"/>
              </a:spcAft>
              <a:buNone/>
            </a:pPr>
            <a:r>
              <a:rPr b="0" i="0" lang="no-NO" sz="1100" cap="none" strike="noStrike">
                <a:solidFill>
                  <a:srgbClr val="000000"/>
                </a:solidFill>
                <a:latin typeface="Arial"/>
                <a:ea typeface="Arial"/>
                <a:cs typeface="Arial"/>
                <a:sym typeface="Arial"/>
              </a:rPr>
              <a:t>Hvilke aspekter av T-SEDA-verktøysettet vil du bruke?</a:t>
            </a:r>
            <a:endParaRPr/>
          </a:p>
        </p:txBody>
      </p:sp>
      <p:sp>
        <p:nvSpPr>
          <p:cNvPr id="570" name="Google Shape;570;p43"/>
          <p:cNvSpPr txBox="1"/>
          <p:nvPr/>
        </p:nvSpPr>
        <p:spPr>
          <a:xfrm>
            <a:off x="2581905" y="5980307"/>
            <a:ext cx="871855" cy="36322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27925">
            <a:spAutoFit/>
          </a:bodyPr>
          <a:lstStyle/>
          <a:p>
            <a:pPr indent="0" lvl="0" marL="84455" marR="0" rtl="0" algn="ctr">
              <a:lnSpc>
                <a:spcPct val="100000"/>
              </a:lnSpc>
              <a:spcBef>
                <a:spcPts val="0"/>
              </a:spcBef>
              <a:spcAft>
                <a:spcPts val="0"/>
              </a:spcAft>
              <a:buNone/>
            </a:pPr>
            <a:r>
              <a:rPr b="0" i="0" lang="no-NO" sz="1100" cap="none" strike="noStrike">
                <a:solidFill>
                  <a:srgbClr val="000000"/>
                </a:solidFill>
                <a:latin typeface="Arial"/>
                <a:ea typeface="Arial"/>
                <a:cs typeface="Arial"/>
                <a:sym typeface="Arial"/>
              </a:rPr>
              <a:t>Andre detaljer</a:t>
            </a:r>
            <a:endParaRPr/>
          </a:p>
        </p:txBody>
      </p:sp>
      <p:sp>
        <p:nvSpPr>
          <p:cNvPr id="571" name="Google Shape;571;p43"/>
          <p:cNvSpPr/>
          <p:nvPr/>
        </p:nvSpPr>
        <p:spPr>
          <a:xfrm>
            <a:off x="6386826" y="3528571"/>
            <a:ext cx="3896360" cy="582295"/>
          </a:xfrm>
          <a:custGeom>
            <a:rect b="b" l="l" r="r" t="t"/>
            <a:pathLst>
              <a:path extrusionOk="0" h="582295" w="3896359">
                <a:moveTo>
                  <a:pt x="0" y="0"/>
                </a:moveTo>
                <a:lnTo>
                  <a:pt x="3896277" y="0"/>
                </a:lnTo>
                <a:lnTo>
                  <a:pt x="3896277" y="581998"/>
                </a:lnTo>
                <a:lnTo>
                  <a:pt x="0" y="581998"/>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43"/>
          <p:cNvSpPr txBox="1"/>
          <p:nvPr/>
        </p:nvSpPr>
        <p:spPr>
          <a:xfrm>
            <a:off x="6595466" y="3619498"/>
            <a:ext cx="3458210" cy="383834"/>
          </a:xfrm>
          <a:prstGeom prst="rect">
            <a:avLst/>
          </a:prstGeom>
          <a:noFill/>
          <a:ln>
            <a:noFill/>
          </a:ln>
        </p:spPr>
        <p:txBody>
          <a:bodyPr anchorCtr="0" anchor="t" bIns="0" lIns="0" spcFirstLastPara="1" rIns="0" wrap="square" tIns="0">
            <a:spAutoFit/>
          </a:bodyPr>
          <a:lstStyle/>
          <a:p>
            <a:pPr indent="-1209675" lvl="0" marL="1209675" marR="5080" rtl="0" algn="l">
              <a:lnSpc>
                <a:spcPct val="115999"/>
              </a:lnSpc>
              <a:spcBef>
                <a:spcPts val="0"/>
              </a:spcBef>
              <a:spcAft>
                <a:spcPts val="0"/>
              </a:spcAft>
              <a:buNone/>
            </a:pPr>
            <a:r>
              <a:rPr b="0" i="0" lang="no-NO" sz="1100" cap="none" strike="noStrike">
                <a:solidFill>
                  <a:srgbClr val="000000"/>
                </a:solidFill>
                <a:latin typeface="Arial"/>
                <a:ea typeface="Arial"/>
                <a:cs typeface="Arial"/>
                <a:sym typeface="Arial"/>
              </a:rPr>
              <a:t>Jeg vil at alle elever skal kunne begrunne når de deler sine meninger </a:t>
            </a:r>
            <a:endParaRPr sz="1100">
              <a:solidFill>
                <a:schemeClr val="dk1"/>
              </a:solidFill>
              <a:latin typeface="Arial"/>
              <a:ea typeface="Arial"/>
              <a:cs typeface="Arial"/>
              <a:sym typeface="Arial"/>
            </a:endParaRPr>
          </a:p>
        </p:txBody>
      </p:sp>
      <p:sp>
        <p:nvSpPr>
          <p:cNvPr id="573" name="Google Shape;573;p43"/>
          <p:cNvSpPr/>
          <p:nvPr/>
        </p:nvSpPr>
        <p:spPr>
          <a:xfrm>
            <a:off x="6957689" y="5119246"/>
            <a:ext cx="2315845" cy="638810"/>
          </a:xfrm>
          <a:custGeom>
            <a:rect b="b" l="l" r="r" t="t"/>
            <a:pathLst>
              <a:path extrusionOk="0" h="638810" w="2315845">
                <a:moveTo>
                  <a:pt x="0" y="0"/>
                </a:moveTo>
                <a:lnTo>
                  <a:pt x="2315298" y="0"/>
                </a:lnTo>
                <a:lnTo>
                  <a:pt x="2315298" y="638484"/>
                </a:lnTo>
                <a:lnTo>
                  <a:pt x="0" y="63848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43"/>
          <p:cNvSpPr txBox="1"/>
          <p:nvPr/>
        </p:nvSpPr>
        <p:spPr>
          <a:xfrm>
            <a:off x="7217471" y="5219698"/>
            <a:ext cx="1772285" cy="383834"/>
          </a:xfrm>
          <a:prstGeom prst="rect">
            <a:avLst/>
          </a:prstGeom>
          <a:noFill/>
          <a:ln>
            <a:noFill/>
          </a:ln>
        </p:spPr>
        <p:txBody>
          <a:bodyPr anchorCtr="0" anchor="t" bIns="0" lIns="0" spcFirstLastPara="1" rIns="0" wrap="square" tIns="0">
            <a:spAutoFit/>
          </a:bodyPr>
          <a:lstStyle/>
          <a:p>
            <a:pPr indent="-306388" lvl="0" marL="319088" marR="5080" rtl="0" algn="l">
              <a:lnSpc>
                <a:spcPct val="115999"/>
              </a:lnSpc>
              <a:spcBef>
                <a:spcPts val="0"/>
              </a:spcBef>
              <a:spcAft>
                <a:spcPts val="0"/>
              </a:spcAft>
              <a:buNone/>
            </a:pPr>
            <a:r>
              <a:rPr b="0" i="0" lang="no-NO" sz="1100" cap="none" strike="noStrike">
                <a:solidFill>
                  <a:srgbClr val="000000"/>
                </a:solidFill>
                <a:latin typeface="Arial"/>
                <a:ea typeface="Arial"/>
                <a:cs typeface="Arial"/>
                <a:sym typeface="Arial"/>
              </a:rPr>
              <a:t>Jeg skal se på dialogkoden Resonnement (R)</a:t>
            </a:r>
            <a:endParaRPr/>
          </a:p>
        </p:txBody>
      </p:sp>
      <p:sp>
        <p:nvSpPr>
          <p:cNvPr id="575" name="Google Shape;575;p43"/>
          <p:cNvSpPr txBox="1"/>
          <p:nvPr/>
        </p:nvSpPr>
        <p:spPr>
          <a:xfrm>
            <a:off x="1353180" y="3491107"/>
            <a:ext cx="3336925" cy="387644"/>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800">
            <a:spAutoFit/>
          </a:bodyPr>
          <a:lstStyle/>
          <a:p>
            <a:pPr indent="-522288" lvl="0" marL="849313" marR="342900" rtl="0" algn="ctr">
              <a:lnSpc>
                <a:spcPct val="115999"/>
              </a:lnSpc>
              <a:spcBef>
                <a:spcPts val="0"/>
              </a:spcBef>
              <a:spcAft>
                <a:spcPts val="0"/>
              </a:spcAft>
              <a:buNone/>
            </a:pPr>
            <a:r>
              <a:rPr b="0" i="0" lang="no-NO" sz="1100" cap="none" strike="noStrike">
                <a:solidFill>
                  <a:srgbClr val="000000"/>
                </a:solidFill>
                <a:latin typeface="Arial"/>
                <a:ea typeface="Arial"/>
                <a:cs typeface="Arial"/>
                <a:sym typeface="Arial"/>
              </a:rPr>
              <a:t>Hva vil du se skje eller endres i klasserommet ditt?</a:t>
            </a:r>
            <a:endParaRPr/>
          </a:p>
        </p:txBody>
      </p:sp>
      <p:sp>
        <p:nvSpPr>
          <p:cNvPr id="576" name="Google Shape;576;p43"/>
          <p:cNvSpPr txBox="1"/>
          <p:nvPr/>
        </p:nvSpPr>
        <p:spPr>
          <a:xfrm>
            <a:off x="1107555" y="2028825"/>
            <a:ext cx="3843654" cy="20447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1575">
            <a:spAutoFit/>
          </a:bodyPr>
          <a:lstStyle/>
          <a:p>
            <a:pPr indent="0" lvl="0" marL="788035"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Trakterende spørsmål å stille deg selv</a:t>
            </a:r>
            <a:endParaRPr/>
          </a:p>
        </p:txBody>
      </p:sp>
      <p:sp>
        <p:nvSpPr>
          <p:cNvPr id="577" name="Google Shape;577;p43"/>
          <p:cNvSpPr txBox="1"/>
          <p:nvPr/>
        </p:nvSpPr>
        <p:spPr>
          <a:xfrm>
            <a:off x="5880098" y="2044924"/>
            <a:ext cx="4393705" cy="38862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850">
            <a:spAutoFit/>
          </a:bodyPr>
          <a:lstStyle/>
          <a:p>
            <a:pPr indent="0" lvl="0" marL="173355" marR="0" rtl="0" algn="ctr">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Et eksempel på traktering for å generere et forespørselsspørsmål</a:t>
            </a:r>
            <a:endParaRPr/>
          </a:p>
        </p:txBody>
      </p:sp>
      <p:sp>
        <p:nvSpPr>
          <p:cNvPr id="578" name="Google Shape;578;p43"/>
          <p:cNvSpPr/>
          <p:nvPr/>
        </p:nvSpPr>
        <p:spPr>
          <a:xfrm>
            <a:off x="5955576"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322516" y="2596388"/>
                </a:lnTo>
                <a:lnTo>
                  <a:pt x="1208582" y="2596388"/>
                </a:lnTo>
                <a:lnTo>
                  <a:pt x="218033" y="0"/>
                </a:lnTo>
                <a:close/>
              </a:path>
              <a:path extrusionOk="0" h="3503929" w="1430020">
                <a:moveTo>
                  <a:pt x="1317599" y="2554795"/>
                </a:moveTo>
                <a:lnTo>
                  <a:pt x="1208582" y="2596388"/>
                </a:lnTo>
                <a:lnTo>
                  <a:pt x="1322516" y="2596388"/>
                </a:lnTo>
                <a:lnTo>
                  <a:pt x="1317599" y="2554795"/>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43"/>
          <p:cNvSpPr/>
          <p:nvPr/>
        </p:nvSpPr>
        <p:spPr>
          <a:xfrm>
            <a:off x="5955576"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425447" y="3467011"/>
                </a:lnTo>
                <a:lnTo>
                  <a:pt x="1415859" y="3467011"/>
                </a:lnTo>
                <a:lnTo>
                  <a:pt x="896353" y="2725699"/>
                </a:lnTo>
                <a:lnTo>
                  <a:pt x="1002842" y="2685072"/>
                </a:lnTo>
                <a:lnTo>
                  <a:pt x="12293" y="88684"/>
                </a:lnTo>
                <a:lnTo>
                  <a:pt x="212534" y="12293"/>
                </a:lnTo>
                <a:lnTo>
                  <a:pt x="222723" y="12293"/>
                </a:lnTo>
                <a:lnTo>
                  <a:pt x="218033" y="0"/>
                </a:lnTo>
                <a:close/>
              </a:path>
              <a:path extrusionOk="0" h="3503929" w="1430020">
                <a:moveTo>
                  <a:pt x="1319167" y="2568054"/>
                </a:moveTo>
                <a:lnTo>
                  <a:pt x="1309573" y="2568054"/>
                </a:lnTo>
                <a:lnTo>
                  <a:pt x="1415859" y="3467011"/>
                </a:lnTo>
                <a:lnTo>
                  <a:pt x="1425447" y="3467011"/>
                </a:lnTo>
                <a:lnTo>
                  <a:pt x="1319167" y="2568054"/>
                </a:lnTo>
                <a:close/>
              </a:path>
              <a:path extrusionOk="0" h="3503929" w="1430020">
                <a:moveTo>
                  <a:pt x="222723" y="12293"/>
                </a:moveTo>
                <a:lnTo>
                  <a:pt x="212534" y="12293"/>
                </a:lnTo>
                <a:lnTo>
                  <a:pt x="1203083" y="2608681"/>
                </a:lnTo>
                <a:lnTo>
                  <a:pt x="1235306" y="2596388"/>
                </a:lnTo>
                <a:lnTo>
                  <a:pt x="1208582" y="2596388"/>
                </a:lnTo>
                <a:lnTo>
                  <a:pt x="222723" y="12293"/>
                </a:lnTo>
                <a:close/>
              </a:path>
              <a:path extrusionOk="0" h="3503929" w="1430020">
                <a:moveTo>
                  <a:pt x="1317599" y="2554795"/>
                </a:moveTo>
                <a:lnTo>
                  <a:pt x="1208582" y="2596388"/>
                </a:lnTo>
                <a:lnTo>
                  <a:pt x="1235306" y="2596388"/>
                </a:lnTo>
                <a:lnTo>
                  <a:pt x="1309573" y="2568054"/>
                </a:lnTo>
                <a:lnTo>
                  <a:pt x="1319167" y="2568054"/>
                </a:lnTo>
                <a:lnTo>
                  <a:pt x="1317599" y="2554795"/>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43"/>
          <p:cNvSpPr/>
          <p:nvPr/>
        </p:nvSpPr>
        <p:spPr>
          <a:xfrm>
            <a:off x="9004300" y="3207677"/>
            <a:ext cx="1453515" cy="3556000"/>
          </a:xfrm>
          <a:custGeom>
            <a:rect b="b" l="l" r="r" t="t"/>
            <a:pathLst>
              <a:path extrusionOk="0" h="3556000" w="1453515">
                <a:moveTo>
                  <a:pt x="109296" y="2591587"/>
                </a:moveTo>
                <a:lnTo>
                  <a:pt x="0" y="3555923"/>
                </a:lnTo>
                <a:lnTo>
                  <a:pt x="560793" y="2763837"/>
                </a:lnTo>
                <a:lnTo>
                  <a:pt x="447916" y="2720771"/>
                </a:lnTo>
                <a:lnTo>
                  <a:pt x="480771" y="2634653"/>
                </a:lnTo>
                <a:lnTo>
                  <a:pt x="222173" y="2634653"/>
                </a:lnTo>
                <a:lnTo>
                  <a:pt x="109296" y="2591587"/>
                </a:lnTo>
                <a:close/>
              </a:path>
              <a:path extrusionOk="0" h="3556000" w="1453515">
                <a:moveTo>
                  <a:pt x="1227327" y="0"/>
                </a:moveTo>
                <a:lnTo>
                  <a:pt x="222173" y="2634653"/>
                </a:lnTo>
                <a:lnTo>
                  <a:pt x="480771" y="2634653"/>
                </a:lnTo>
                <a:lnTo>
                  <a:pt x="1453070" y="86131"/>
                </a:lnTo>
                <a:lnTo>
                  <a:pt x="1227327" y="0"/>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43"/>
          <p:cNvSpPr/>
          <p:nvPr/>
        </p:nvSpPr>
        <p:spPr>
          <a:xfrm>
            <a:off x="9004300" y="3207677"/>
            <a:ext cx="1453515" cy="3556000"/>
          </a:xfrm>
          <a:custGeom>
            <a:rect b="b" l="l" r="r" t="t"/>
            <a:pathLst>
              <a:path extrusionOk="0" h="3556000" w="1453515">
                <a:moveTo>
                  <a:pt x="109296" y="2591587"/>
                </a:moveTo>
                <a:lnTo>
                  <a:pt x="0" y="3555923"/>
                </a:lnTo>
                <a:lnTo>
                  <a:pt x="25302" y="3520186"/>
                </a:lnTo>
                <a:lnTo>
                  <a:pt x="13639" y="3520186"/>
                </a:lnTo>
                <a:lnTo>
                  <a:pt x="117386" y="2604871"/>
                </a:lnTo>
                <a:lnTo>
                  <a:pt x="144114" y="2604871"/>
                </a:lnTo>
                <a:lnTo>
                  <a:pt x="109296" y="2591587"/>
                </a:lnTo>
                <a:close/>
              </a:path>
              <a:path extrusionOk="0" h="3556000" w="1453515">
                <a:moveTo>
                  <a:pt x="1259548" y="12293"/>
                </a:moveTo>
                <a:lnTo>
                  <a:pt x="1232827" y="12293"/>
                </a:lnTo>
                <a:lnTo>
                  <a:pt x="1440776" y="91630"/>
                </a:lnTo>
                <a:lnTo>
                  <a:pt x="435622" y="2726283"/>
                </a:lnTo>
                <a:lnTo>
                  <a:pt x="545922" y="2768358"/>
                </a:lnTo>
                <a:lnTo>
                  <a:pt x="13639" y="3520186"/>
                </a:lnTo>
                <a:lnTo>
                  <a:pt x="25302" y="3520186"/>
                </a:lnTo>
                <a:lnTo>
                  <a:pt x="560793" y="2763837"/>
                </a:lnTo>
                <a:lnTo>
                  <a:pt x="447916" y="2720771"/>
                </a:lnTo>
                <a:lnTo>
                  <a:pt x="1453070" y="86131"/>
                </a:lnTo>
                <a:lnTo>
                  <a:pt x="1259548" y="12293"/>
                </a:lnTo>
                <a:close/>
              </a:path>
              <a:path extrusionOk="0" h="3556000" w="1453515">
                <a:moveTo>
                  <a:pt x="144114" y="2604871"/>
                </a:moveTo>
                <a:lnTo>
                  <a:pt x="117386" y="2604871"/>
                </a:lnTo>
                <a:lnTo>
                  <a:pt x="227672" y="2646946"/>
                </a:lnTo>
                <a:lnTo>
                  <a:pt x="232363" y="2634653"/>
                </a:lnTo>
                <a:lnTo>
                  <a:pt x="222173" y="2634653"/>
                </a:lnTo>
                <a:lnTo>
                  <a:pt x="144114" y="2604871"/>
                </a:lnTo>
                <a:close/>
              </a:path>
              <a:path extrusionOk="0" h="3556000" w="1453515">
                <a:moveTo>
                  <a:pt x="1227327" y="0"/>
                </a:moveTo>
                <a:lnTo>
                  <a:pt x="222173" y="2634653"/>
                </a:lnTo>
                <a:lnTo>
                  <a:pt x="232363" y="2634653"/>
                </a:lnTo>
                <a:lnTo>
                  <a:pt x="1232827" y="12293"/>
                </a:lnTo>
                <a:lnTo>
                  <a:pt x="1259548" y="12293"/>
                </a:lnTo>
                <a:lnTo>
                  <a:pt x="122732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43"/>
          <p:cNvSpPr txBox="1"/>
          <p:nvPr>
            <p:ph idx="12" type="sldNum"/>
          </p:nvPr>
        </p:nvSpPr>
        <p:spPr>
          <a:xfrm>
            <a:off x="5164987" y="7072867"/>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21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4"/>
          <p:cNvSpPr txBox="1"/>
          <p:nvPr/>
        </p:nvSpPr>
        <p:spPr>
          <a:xfrm>
            <a:off x="534669" y="657225"/>
            <a:ext cx="9727565" cy="20383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0950">
            <a:spAutoFit/>
          </a:bodyPr>
          <a:lstStyle/>
          <a:p>
            <a:pPr indent="0" lvl="0" marL="49530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Diagrammene på disse sidene kan gi deg noen flere ideer om hva du vil fokusere på, og hvordan du former spørsmålet</a:t>
            </a:r>
            <a:endParaRPr/>
          </a:p>
        </p:txBody>
      </p:sp>
      <p:sp>
        <p:nvSpPr>
          <p:cNvPr id="589" name="Google Shape;589;p44"/>
          <p:cNvSpPr txBox="1"/>
          <p:nvPr>
            <p:ph idx="12" type="sldNum"/>
          </p:nvPr>
        </p:nvSpPr>
        <p:spPr>
          <a:xfrm>
            <a:off x="10055859" y="6942835"/>
            <a:ext cx="206375" cy="184666"/>
          </a:xfrm>
          <a:prstGeom prst="rect">
            <a:avLst/>
          </a:prstGeom>
          <a:noFill/>
          <a:ln>
            <a:noFill/>
          </a:ln>
        </p:spPr>
        <p:txBody>
          <a:bodyPr anchorCtr="0" anchor="t" bIns="0" lIns="0" spcFirstLastPara="1" rIns="0" wrap="square" tIns="0">
            <a:spAutoFit/>
          </a:bodyPr>
          <a:lstStyle/>
          <a:p>
            <a:pPr indent="0" lvl="0" marL="25400" rtl="0" algn="l">
              <a:spcBef>
                <a:spcPts val="0"/>
              </a:spcBef>
              <a:spcAft>
                <a:spcPts val="0"/>
              </a:spcAft>
              <a:buNone/>
            </a:pPr>
            <a:r>
              <a:rPr lang="no-NO"/>
              <a:t>22</a:t>
            </a:r>
            <a:endParaRPr/>
          </a:p>
        </p:txBody>
      </p:sp>
      <p:grpSp>
        <p:nvGrpSpPr>
          <p:cNvPr id="590" name="Google Shape;590;p44"/>
          <p:cNvGrpSpPr/>
          <p:nvPr/>
        </p:nvGrpSpPr>
        <p:grpSpPr>
          <a:xfrm>
            <a:off x="1457325" y="1219616"/>
            <a:ext cx="7372349" cy="5412441"/>
            <a:chOff x="377825" y="3112"/>
            <a:chExt cx="7372349" cy="5412441"/>
          </a:xfrm>
        </p:grpSpPr>
        <p:sp>
          <p:nvSpPr>
            <p:cNvPr id="591" name="Google Shape;591;p44"/>
            <p:cNvSpPr/>
            <p:nvPr/>
          </p:nvSpPr>
          <p:spPr>
            <a:xfrm>
              <a:off x="676147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92" name="Google Shape;592;p44"/>
            <p:cNvSpPr/>
            <p:nvPr/>
          </p:nvSpPr>
          <p:spPr>
            <a:xfrm>
              <a:off x="3978275" y="982949"/>
              <a:ext cx="2828924" cy="448770"/>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93" name="Google Shape;593;p44"/>
            <p:cNvSpPr/>
            <p:nvPr/>
          </p:nvSpPr>
          <p:spPr>
            <a:xfrm>
              <a:off x="487552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94" name="Google Shape;594;p44"/>
            <p:cNvSpPr/>
            <p:nvPr/>
          </p:nvSpPr>
          <p:spPr>
            <a:xfrm>
              <a:off x="3978275" y="982949"/>
              <a:ext cx="942974" cy="448770"/>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95" name="Google Shape;595;p44"/>
            <p:cNvSpPr/>
            <p:nvPr/>
          </p:nvSpPr>
          <p:spPr>
            <a:xfrm>
              <a:off x="298957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96" name="Google Shape;596;p44"/>
            <p:cNvSpPr/>
            <p:nvPr/>
          </p:nvSpPr>
          <p:spPr>
            <a:xfrm>
              <a:off x="3035299" y="982949"/>
              <a:ext cx="942975" cy="448770"/>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97" name="Google Shape;597;p44"/>
            <p:cNvSpPr/>
            <p:nvPr/>
          </p:nvSpPr>
          <p:spPr>
            <a:xfrm>
              <a:off x="110362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98" name="Google Shape;598;p44"/>
            <p:cNvSpPr/>
            <p:nvPr/>
          </p:nvSpPr>
          <p:spPr>
            <a:xfrm>
              <a:off x="1149349" y="982949"/>
              <a:ext cx="2828925" cy="448770"/>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99" name="Google Shape;599;p44"/>
            <p:cNvSpPr/>
            <p:nvPr/>
          </p:nvSpPr>
          <p:spPr>
            <a:xfrm>
              <a:off x="3206750" y="3112"/>
              <a:ext cx="1543049" cy="97983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4"/>
            <p:cNvSpPr/>
            <p:nvPr/>
          </p:nvSpPr>
          <p:spPr>
            <a:xfrm>
              <a:off x="3378200" y="165990"/>
              <a:ext cx="1543049" cy="979836"/>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4"/>
            <p:cNvSpPr txBox="1"/>
            <p:nvPr/>
          </p:nvSpPr>
          <p:spPr>
            <a:xfrm>
              <a:off x="3406898" y="194688"/>
              <a:ext cx="1485653" cy="92244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46474A"/>
                  </a:solidFill>
                  <a:latin typeface="Arial"/>
                  <a:ea typeface="Arial"/>
                  <a:cs typeface="Arial"/>
                  <a:sym typeface="Arial"/>
                </a:rPr>
                <a:t>Jeg ønsker å fokusere på min egen praksis. </a:t>
              </a:r>
              <a:br>
                <a:rPr lang="no-NO" sz="1200">
                  <a:solidFill>
                    <a:schemeClr val="dk1"/>
                  </a:solidFill>
                  <a:latin typeface="Calibri"/>
                  <a:ea typeface="Calibri"/>
                  <a:cs typeface="Calibri"/>
                  <a:sym typeface="Calibri"/>
                </a:rPr>
              </a:br>
              <a:r>
                <a:rPr b="0" i="0" lang="no-NO" sz="1200" cap="none" strike="noStrike">
                  <a:solidFill>
                    <a:srgbClr val="46474A"/>
                  </a:solidFill>
                  <a:latin typeface="Arial"/>
                  <a:ea typeface="Arial"/>
                  <a:cs typeface="Arial"/>
                  <a:sym typeface="Arial"/>
                </a:rPr>
                <a:t>Jeg vil ...</a:t>
              </a:r>
              <a:endParaRPr sz="1800">
                <a:solidFill>
                  <a:schemeClr val="dk1"/>
                </a:solidFill>
                <a:latin typeface="Calibri"/>
                <a:ea typeface="Calibri"/>
                <a:cs typeface="Calibri"/>
                <a:sym typeface="Calibri"/>
              </a:endParaRPr>
            </a:p>
          </p:txBody>
        </p:sp>
        <p:sp>
          <p:nvSpPr>
            <p:cNvPr id="602" name="Google Shape;602;p44"/>
            <p:cNvSpPr/>
            <p:nvPr/>
          </p:nvSpPr>
          <p:spPr>
            <a:xfrm>
              <a:off x="377825" y="1431719"/>
              <a:ext cx="1543049" cy="979836"/>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4"/>
            <p:cNvSpPr/>
            <p:nvPr/>
          </p:nvSpPr>
          <p:spPr>
            <a:xfrm>
              <a:off x="549275"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4"/>
            <p:cNvSpPr txBox="1"/>
            <p:nvPr/>
          </p:nvSpPr>
          <p:spPr>
            <a:xfrm>
              <a:off x="577973" y="1623295"/>
              <a:ext cx="1485653" cy="92244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46474A"/>
                  </a:solidFill>
                  <a:latin typeface="Arial"/>
                  <a:ea typeface="Arial"/>
                  <a:cs typeface="Arial"/>
                  <a:sym typeface="Arial"/>
                </a:rPr>
                <a:t>Finne måter å få elevene til å stille spørsmål ved hverandres ideer</a:t>
              </a:r>
              <a:endParaRPr sz="1800">
                <a:solidFill>
                  <a:schemeClr val="dk1"/>
                </a:solidFill>
                <a:latin typeface="Calibri"/>
                <a:ea typeface="Calibri"/>
                <a:cs typeface="Calibri"/>
                <a:sym typeface="Calibri"/>
              </a:endParaRPr>
            </a:p>
          </p:txBody>
        </p:sp>
        <p:sp>
          <p:nvSpPr>
            <p:cNvPr id="605" name="Google Shape;605;p44"/>
            <p:cNvSpPr/>
            <p:nvPr/>
          </p:nvSpPr>
          <p:spPr>
            <a:xfrm>
              <a:off x="377825" y="2860326"/>
              <a:ext cx="1543049" cy="2323496"/>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4"/>
            <p:cNvSpPr/>
            <p:nvPr/>
          </p:nvSpPr>
          <p:spPr>
            <a:xfrm>
              <a:off x="549275" y="3023204"/>
              <a:ext cx="1543049" cy="232349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4"/>
            <p:cNvSpPr txBox="1"/>
            <p:nvPr/>
          </p:nvSpPr>
          <p:spPr>
            <a:xfrm>
              <a:off x="594469" y="3068398"/>
              <a:ext cx="1452661" cy="223310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46474A"/>
                  </a:solidFill>
                  <a:latin typeface="Arial"/>
                  <a:ea typeface="Arial"/>
                  <a:cs typeface="Arial"/>
                  <a:sym typeface="Arial"/>
                </a:rPr>
                <a:t>Hvor mye bruker jeg setningsstarterne til å modellere måter å stille spørsmål på?</a:t>
              </a:r>
              <a:endParaRPr sz="1800">
                <a:solidFill>
                  <a:schemeClr val="dk1"/>
                </a:solidFill>
                <a:latin typeface="Calibri"/>
                <a:ea typeface="Calibri"/>
                <a:cs typeface="Calibri"/>
                <a:sym typeface="Calibri"/>
              </a:endParaRPr>
            </a:p>
          </p:txBody>
        </p:sp>
        <p:sp>
          <p:nvSpPr>
            <p:cNvPr id="608" name="Google Shape;608;p44"/>
            <p:cNvSpPr/>
            <p:nvPr/>
          </p:nvSpPr>
          <p:spPr>
            <a:xfrm>
              <a:off x="2263774" y="1431719"/>
              <a:ext cx="1543049" cy="979836"/>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4"/>
            <p:cNvSpPr/>
            <p:nvPr/>
          </p:nvSpPr>
          <p:spPr>
            <a:xfrm>
              <a:off x="2435224"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4"/>
            <p:cNvSpPr txBox="1"/>
            <p:nvPr/>
          </p:nvSpPr>
          <p:spPr>
            <a:xfrm>
              <a:off x="2463922" y="1623295"/>
              <a:ext cx="1485653" cy="92244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46474A"/>
                  </a:solidFill>
                  <a:latin typeface="Arial"/>
                  <a:ea typeface="Arial"/>
                  <a:cs typeface="Arial"/>
                  <a:sym typeface="Arial"/>
                </a:rPr>
                <a:t>Tenk på hvordan jeg kan oppmuntre elevene til å begrunne sine ideer</a:t>
              </a:r>
              <a:r>
                <a:rPr b="0" i="0" lang="no-NO" sz="1200" cap="none" strike="noStrike">
                  <a:solidFill>
                    <a:srgbClr val="000000"/>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611" name="Google Shape;611;p44"/>
            <p:cNvSpPr/>
            <p:nvPr/>
          </p:nvSpPr>
          <p:spPr>
            <a:xfrm>
              <a:off x="2263774" y="2860326"/>
              <a:ext cx="1543049" cy="235911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4"/>
            <p:cNvSpPr/>
            <p:nvPr/>
          </p:nvSpPr>
          <p:spPr>
            <a:xfrm>
              <a:off x="2435224" y="3023204"/>
              <a:ext cx="1543049" cy="235911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4"/>
            <p:cNvSpPr txBox="1"/>
            <p:nvPr/>
          </p:nvSpPr>
          <p:spPr>
            <a:xfrm>
              <a:off x="2480418" y="3068398"/>
              <a:ext cx="1452661" cy="2268725"/>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46474A"/>
                  </a:solidFill>
                  <a:latin typeface="Arial"/>
                  <a:ea typeface="Arial"/>
                  <a:cs typeface="Arial"/>
                  <a:sym typeface="Arial"/>
                </a:rPr>
                <a:t>Hvor ofte stiller jeg oppfølgingsspørsmål?</a:t>
              </a:r>
              <a:endParaRPr/>
            </a:p>
            <a:p>
              <a:pPr indent="0" lvl="0" marL="0" marR="0" rtl="0" algn="ctr">
                <a:lnSpc>
                  <a:spcPct val="90000"/>
                </a:lnSpc>
                <a:spcBef>
                  <a:spcPts val="420"/>
                </a:spcBef>
                <a:spcAft>
                  <a:spcPts val="0"/>
                </a:spcAft>
                <a:buNone/>
              </a:pPr>
              <a:r>
                <a:t/>
              </a:r>
              <a:endParaRPr sz="1800">
                <a:solidFill>
                  <a:srgbClr val="46474A"/>
                </a:solidFill>
                <a:latin typeface="Arial"/>
                <a:ea typeface="Arial"/>
                <a:cs typeface="Arial"/>
                <a:sym typeface="Arial"/>
              </a:endParaRPr>
            </a:p>
            <a:p>
              <a:pPr indent="0" lvl="0" marL="0" marR="0" rtl="0" algn="ctr">
                <a:lnSpc>
                  <a:spcPct val="90000"/>
                </a:lnSpc>
                <a:spcBef>
                  <a:spcPts val="630"/>
                </a:spcBef>
                <a:spcAft>
                  <a:spcPts val="0"/>
                </a:spcAft>
                <a:buNone/>
              </a:pPr>
              <a:r>
                <a:rPr b="0" i="0" lang="no-NO" sz="1200" cap="none" strike="noStrike">
                  <a:solidFill>
                    <a:srgbClr val="46474A"/>
                  </a:solidFill>
                  <a:latin typeface="Arial"/>
                  <a:ea typeface="Arial"/>
                  <a:cs typeface="Arial"/>
                  <a:sym typeface="Arial"/>
                </a:rPr>
                <a:t>Setter jeg av nok tid til at elevene kan forklare svarene sine fullt ut?</a:t>
              </a:r>
              <a:endParaRPr sz="1800">
                <a:solidFill>
                  <a:schemeClr val="dk1"/>
                </a:solidFill>
                <a:latin typeface="Calibri"/>
                <a:ea typeface="Calibri"/>
                <a:cs typeface="Calibri"/>
                <a:sym typeface="Calibri"/>
              </a:endParaRPr>
            </a:p>
          </p:txBody>
        </p:sp>
        <p:sp>
          <p:nvSpPr>
            <p:cNvPr id="614" name="Google Shape;614;p44"/>
            <p:cNvSpPr/>
            <p:nvPr/>
          </p:nvSpPr>
          <p:spPr>
            <a:xfrm>
              <a:off x="4149724" y="1431719"/>
              <a:ext cx="1543049" cy="979836"/>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4"/>
            <p:cNvSpPr/>
            <p:nvPr/>
          </p:nvSpPr>
          <p:spPr>
            <a:xfrm>
              <a:off x="4321175"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4"/>
            <p:cNvSpPr txBox="1"/>
            <p:nvPr/>
          </p:nvSpPr>
          <p:spPr>
            <a:xfrm>
              <a:off x="4349873" y="1623295"/>
              <a:ext cx="1485653" cy="92244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454744"/>
                  </a:solidFill>
                  <a:latin typeface="Arial"/>
                  <a:ea typeface="Arial"/>
                  <a:cs typeface="Arial"/>
                  <a:sym typeface="Arial"/>
                </a:rPr>
                <a:t>Fremme måter for elevene å bygge videre på hverandres ideer</a:t>
              </a:r>
              <a:endParaRPr sz="1800">
                <a:solidFill>
                  <a:schemeClr val="dk1"/>
                </a:solidFill>
                <a:latin typeface="Calibri"/>
                <a:ea typeface="Calibri"/>
                <a:cs typeface="Calibri"/>
                <a:sym typeface="Calibri"/>
              </a:endParaRPr>
            </a:p>
          </p:txBody>
        </p:sp>
        <p:sp>
          <p:nvSpPr>
            <p:cNvPr id="617" name="Google Shape;617;p44"/>
            <p:cNvSpPr/>
            <p:nvPr/>
          </p:nvSpPr>
          <p:spPr>
            <a:xfrm>
              <a:off x="4149724" y="2860326"/>
              <a:ext cx="1543049" cy="2382629"/>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4"/>
            <p:cNvSpPr/>
            <p:nvPr/>
          </p:nvSpPr>
          <p:spPr>
            <a:xfrm>
              <a:off x="4321175" y="3023204"/>
              <a:ext cx="1543049" cy="238262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4"/>
            <p:cNvSpPr txBox="1"/>
            <p:nvPr/>
          </p:nvSpPr>
          <p:spPr>
            <a:xfrm>
              <a:off x="4366369" y="3068398"/>
              <a:ext cx="1452661" cy="2292241"/>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46474A"/>
                  </a:solidFill>
                  <a:latin typeface="Arial"/>
                  <a:ea typeface="Arial"/>
                  <a:cs typeface="Arial"/>
                  <a:sym typeface="Arial"/>
                </a:rPr>
                <a:t>I hvilken grad gir jeg muligheter for leaners å svare på hverandre i stedet for til meg?</a:t>
              </a:r>
              <a:endParaRPr sz="1800">
                <a:solidFill>
                  <a:schemeClr val="dk1"/>
                </a:solidFill>
                <a:latin typeface="Calibri"/>
                <a:ea typeface="Calibri"/>
                <a:cs typeface="Calibri"/>
                <a:sym typeface="Calibri"/>
              </a:endParaRPr>
            </a:p>
          </p:txBody>
        </p:sp>
        <p:sp>
          <p:nvSpPr>
            <p:cNvPr id="620" name="Google Shape;620;p44"/>
            <p:cNvSpPr/>
            <p:nvPr/>
          </p:nvSpPr>
          <p:spPr>
            <a:xfrm>
              <a:off x="6035674" y="1431719"/>
              <a:ext cx="1543049" cy="979836"/>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4"/>
            <p:cNvSpPr/>
            <p:nvPr/>
          </p:nvSpPr>
          <p:spPr>
            <a:xfrm>
              <a:off x="6207125"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4"/>
            <p:cNvSpPr txBox="1"/>
            <p:nvPr/>
          </p:nvSpPr>
          <p:spPr>
            <a:xfrm>
              <a:off x="6235823" y="1623295"/>
              <a:ext cx="1485653" cy="92244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46474A"/>
                  </a:solidFill>
                  <a:latin typeface="Arial"/>
                  <a:ea typeface="Arial"/>
                  <a:cs typeface="Arial"/>
                  <a:sym typeface="Arial"/>
                </a:rPr>
                <a:t>Tenk på hvordan jeg kan oppmuntre elevene til å knytte sammenhenger i en læringssekvens</a:t>
              </a:r>
              <a:r>
                <a:rPr b="0" i="0" lang="no-NO" sz="1200" cap="none" strike="noStrike">
                  <a:solidFill>
                    <a:srgbClr val="000000"/>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623" name="Google Shape;623;p44"/>
            <p:cNvSpPr/>
            <p:nvPr/>
          </p:nvSpPr>
          <p:spPr>
            <a:xfrm>
              <a:off x="6035674" y="2860326"/>
              <a:ext cx="1543049" cy="2392349"/>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4"/>
            <p:cNvSpPr/>
            <p:nvPr/>
          </p:nvSpPr>
          <p:spPr>
            <a:xfrm>
              <a:off x="6207125" y="3023204"/>
              <a:ext cx="1543049" cy="239234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4"/>
            <p:cNvSpPr txBox="1"/>
            <p:nvPr/>
          </p:nvSpPr>
          <p:spPr>
            <a:xfrm>
              <a:off x="6252319" y="3068398"/>
              <a:ext cx="1452661" cy="2301961"/>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46474A"/>
                  </a:solidFill>
                  <a:latin typeface="Arial"/>
                  <a:ea typeface="Arial"/>
                  <a:cs typeface="Arial"/>
                  <a:sym typeface="Arial"/>
                </a:rPr>
                <a:t>Hvor ofte gir jeg muligheter for leaners å dele sine erfaringer fra utenfor klasserommet i personlig, helse og sosial utdanning?</a:t>
              </a:r>
              <a:endParaRPr sz="1800">
                <a:solidFill>
                  <a:schemeClr val="dk1"/>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0" name="Shape 630"/>
        <p:cNvGrpSpPr/>
        <p:nvPr/>
      </p:nvGrpSpPr>
      <p:grpSpPr>
        <a:xfrm>
          <a:off x="0" y="0"/>
          <a:ext cx="0" cy="0"/>
          <a:chOff x="0" y="0"/>
          <a:chExt cx="0" cy="0"/>
        </a:xfrm>
      </p:grpSpPr>
      <p:sp>
        <p:nvSpPr>
          <p:cNvPr id="631" name="Google Shape;631;p45"/>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23</a:t>
            </a:r>
            <a:endParaRPr/>
          </a:p>
        </p:txBody>
      </p:sp>
      <p:grpSp>
        <p:nvGrpSpPr>
          <p:cNvPr id="632" name="Google Shape;632;p45"/>
          <p:cNvGrpSpPr/>
          <p:nvPr/>
        </p:nvGrpSpPr>
        <p:grpSpPr>
          <a:xfrm>
            <a:off x="1604977" y="873280"/>
            <a:ext cx="7529383" cy="5616331"/>
            <a:chOff x="449277" y="1147"/>
            <a:chExt cx="7529383" cy="5616331"/>
          </a:xfrm>
        </p:grpSpPr>
        <p:sp>
          <p:nvSpPr>
            <p:cNvPr id="633" name="Google Shape;633;p45"/>
            <p:cNvSpPr/>
            <p:nvPr/>
          </p:nvSpPr>
          <p:spPr>
            <a:xfrm>
              <a:off x="6969879" y="2460892"/>
              <a:ext cx="91440" cy="45832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34" name="Google Shape;634;p45"/>
            <p:cNvSpPr/>
            <p:nvPr/>
          </p:nvSpPr>
          <p:spPr>
            <a:xfrm>
              <a:off x="4126418" y="1001855"/>
              <a:ext cx="2889181" cy="458329"/>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635" name="Google Shape;635;p45"/>
            <p:cNvSpPr/>
            <p:nvPr/>
          </p:nvSpPr>
          <p:spPr>
            <a:xfrm>
              <a:off x="5043758" y="2460892"/>
              <a:ext cx="91440" cy="45832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36" name="Google Shape;636;p45"/>
            <p:cNvSpPr/>
            <p:nvPr/>
          </p:nvSpPr>
          <p:spPr>
            <a:xfrm>
              <a:off x="4126418" y="1001855"/>
              <a:ext cx="963060" cy="458329"/>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637" name="Google Shape;637;p45"/>
            <p:cNvSpPr/>
            <p:nvPr/>
          </p:nvSpPr>
          <p:spPr>
            <a:xfrm>
              <a:off x="3117637" y="2460892"/>
              <a:ext cx="91440" cy="45832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38" name="Google Shape;638;p45"/>
            <p:cNvSpPr/>
            <p:nvPr/>
          </p:nvSpPr>
          <p:spPr>
            <a:xfrm>
              <a:off x="3163357" y="1001855"/>
              <a:ext cx="963060" cy="458329"/>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639" name="Google Shape;639;p45"/>
            <p:cNvSpPr/>
            <p:nvPr/>
          </p:nvSpPr>
          <p:spPr>
            <a:xfrm>
              <a:off x="1191516" y="2460892"/>
              <a:ext cx="91440" cy="45832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40" name="Google Shape;640;p45"/>
            <p:cNvSpPr/>
            <p:nvPr/>
          </p:nvSpPr>
          <p:spPr>
            <a:xfrm>
              <a:off x="1237236" y="1001855"/>
              <a:ext cx="2889181" cy="458329"/>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641" name="Google Shape;641;p45"/>
            <p:cNvSpPr/>
            <p:nvPr/>
          </p:nvSpPr>
          <p:spPr>
            <a:xfrm>
              <a:off x="3338459" y="1147"/>
              <a:ext cx="1575917" cy="1000707"/>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5"/>
            <p:cNvSpPr/>
            <p:nvPr/>
          </p:nvSpPr>
          <p:spPr>
            <a:xfrm>
              <a:off x="3513561" y="167494"/>
              <a:ext cx="1575917" cy="1000707"/>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5"/>
            <p:cNvSpPr txBox="1"/>
            <p:nvPr/>
          </p:nvSpPr>
          <p:spPr>
            <a:xfrm>
              <a:off x="3542871" y="196804"/>
              <a:ext cx="1517297" cy="94208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no-NO" sz="1110" cap="none" strike="noStrike">
                  <a:solidFill>
                    <a:srgbClr val="000000"/>
                  </a:solidFill>
                  <a:latin typeface="Calibri"/>
                  <a:ea typeface="Calibri"/>
                  <a:cs typeface="Calibri"/>
                  <a:sym typeface="Calibri"/>
                </a:rPr>
                <a:t>Jeg ønsker å fokusere på studentdialog. </a:t>
              </a:r>
              <a:endParaRPr/>
            </a:p>
            <a:p>
              <a:pPr indent="0" lvl="0" marL="0" marR="0" rtl="0" algn="ctr">
                <a:lnSpc>
                  <a:spcPct val="90000"/>
                </a:lnSpc>
                <a:spcBef>
                  <a:spcPts val="389"/>
                </a:spcBef>
                <a:spcAft>
                  <a:spcPts val="0"/>
                </a:spcAft>
                <a:buNone/>
              </a:pPr>
              <a:r>
                <a:rPr b="0" i="0" lang="no-NO" sz="1110" cap="none" strike="noStrike">
                  <a:solidFill>
                    <a:srgbClr val="000000"/>
                  </a:solidFill>
                  <a:latin typeface="Calibri"/>
                  <a:ea typeface="Calibri"/>
                  <a:cs typeface="Calibri"/>
                  <a:sym typeface="Calibri"/>
                </a:rPr>
                <a:t>Jeg vil ... </a:t>
              </a:r>
              <a:endParaRPr/>
            </a:p>
            <a:p>
              <a:pPr indent="0" lvl="0" marL="0" marR="0" rtl="0" algn="ctr">
                <a:lnSpc>
                  <a:spcPct val="90000"/>
                </a:lnSpc>
                <a:spcBef>
                  <a:spcPts val="389"/>
                </a:spcBef>
                <a:spcAft>
                  <a:spcPts val="0"/>
                </a:spcAft>
                <a:buNone/>
              </a:pPr>
              <a:r>
                <a:t/>
              </a:r>
              <a:endParaRPr sz="1800">
                <a:solidFill>
                  <a:schemeClr val="dk1"/>
                </a:solidFill>
                <a:latin typeface="Calibri"/>
                <a:ea typeface="Calibri"/>
                <a:cs typeface="Calibri"/>
                <a:sym typeface="Calibri"/>
              </a:endParaRPr>
            </a:p>
          </p:txBody>
        </p:sp>
        <p:sp>
          <p:nvSpPr>
            <p:cNvPr id="644" name="Google Shape;644;p45"/>
            <p:cNvSpPr/>
            <p:nvPr/>
          </p:nvSpPr>
          <p:spPr>
            <a:xfrm>
              <a:off x="449277" y="1460184"/>
              <a:ext cx="1575917" cy="1000707"/>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5"/>
            <p:cNvSpPr/>
            <p:nvPr/>
          </p:nvSpPr>
          <p:spPr>
            <a:xfrm>
              <a:off x="624379" y="1626531"/>
              <a:ext cx="1575917" cy="10007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5"/>
            <p:cNvSpPr txBox="1"/>
            <p:nvPr/>
          </p:nvSpPr>
          <p:spPr>
            <a:xfrm>
              <a:off x="653689" y="1655841"/>
              <a:ext cx="1517297" cy="94208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no-NO" sz="1110" cap="none" strike="noStrike">
                  <a:solidFill>
                    <a:srgbClr val="000000"/>
                  </a:solidFill>
                  <a:latin typeface="Calibri"/>
                  <a:ea typeface="Calibri"/>
                  <a:cs typeface="Calibri"/>
                  <a:sym typeface="Calibri"/>
                </a:rPr>
                <a:t>Hjelp elevene å begrunne ideene sine (</a:t>
              </a:r>
              <a:r>
                <a:rPr b="1" i="0" lang="no-NO" sz="1110" cap="none" strike="noStrike">
                  <a:solidFill>
                    <a:srgbClr val="000000"/>
                  </a:solidFill>
                  <a:latin typeface="Calibri"/>
                  <a:ea typeface="Calibri"/>
                  <a:cs typeface="Calibri"/>
                  <a:sym typeface="Calibri"/>
                </a:rPr>
                <a:t>Gjør resonnementet eksplisitt, R)</a:t>
              </a:r>
              <a:endParaRPr/>
            </a:p>
            <a:p>
              <a:pPr indent="0" lvl="0" marL="0" marR="0" rtl="0" algn="ctr">
                <a:lnSpc>
                  <a:spcPct val="90000"/>
                </a:lnSpc>
                <a:spcBef>
                  <a:spcPts val="389"/>
                </a:spcBef>
                <a:spcAft>
                  <a:spcPts val="0"/>
                </a:spcAft>
                <a:buNone/>
              </a:pPr>
              <a:r>
                <a:t/>
              </a:r>
              <a:endParaRPr sz="1800">
                <a:solidFill>
                  <a:schemeClr val="dk1"/>
                </a:solidFill>
                <a:latin typeface="Calibri"/>
                <a:ea typeface="Calibri"/>
                <a:cs typeface="Calibri"/>
                <a:sym typeface="Calibri"/>
              </a:endParaRPr>
            </a:p>
          </p:txBody>
        </p:sp>
        <p:sp>
          <p:nvSpPr>
            <p:cNvPr id="647" name="Google Shape;647;p45"/>
            <p:cNvSpPr/>
            <p:nvPr/>
          </p:nvSpPr>
          <p:spPr>
            <a:xfrm>
              <a:off x="449277" y="2919221"/>
              <a:ext cx="1575917" cy="2372987"/>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5"/>
            <p:cNvSpPr/>
            <p:nvPr/>
          </p:nvSpPr>
          <p:spPr>
            <a:xfrm>
              <a:off x="624379" y="3085568"/>
              <a:ext cx="1575917" cy="237298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5"/>
            <p:cNvSpPr txBox="1"/>
            <p:nvPr/>
          </p:nvSpPr>
          <p:spPr>
            <a:xfrm>
              <a:off x="670536" y="3131725"/>
              <a:ext cx="1483603" cy="228067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no-NO" sz="1110" cap="none" strike="noStrike">
                  <a:solidFill>
                    <a:srgbClr val="000000"/>
                  </a:solidFill>
                  <a:latin typeface="Calibri"/>
                  <a:ea typeface="Calibri"/>
                  <a:cs typeface="Calibri"/>
                  <a:sym typeface="Calibri"/>
                </a:rPr>
                <a:t>I datastudier, når de koder i par, hvor ofte begrunner elevene sine beslutninger?                          I hvilken grad gir elevene grunner når de gjør spådommer i vitenskapen?</a:t>
              </a:r>
              <a:endParaRPr/>
            </a:p>
          </p:txBody>
        </p:sp>
        <p:sp>
          <p:nvSpPr>
            <p:cNvPr id="650" name="Google Shape;650;p45"/>
            <p:cNvSpPr/>
            <p:nvPr/>
          </p:nvSpPr>
          <p:spPr>
            <a:xfrm>
              <a:off x="2375398" y="1460184"/>
              <a:ext cx="1575917" cy="100070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5"/>
            <p:cNvSpPr/>
            <p:nvPr/>
          </p:nvSpPr>
          <p:spPr>
            <a:xfrm>
              <a:off x="2550500" y="1626531"/>
              <a:ext cx="1575917" cy="10007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5"/>
            <p:cNvSpPr txBox="1"/>
            <p:nvPr/>
          </p:nvSpPr>
          <p:spPr>
            <a:xfrm>
              <a:off x="2579810" y="1655841"/>
              <a:ext cx="1517297" cy="94208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no-NO" sz="1110" cap="none" strike="noStrike">
                  <a:solidFill>
                    <a:srgbClr val="000000"/>
                  </a:solidFill>
                  <a:latin typeface="Calibri"/>
                  <a:ea typeface="Calibri"/>
                  <a:cs typeface="Calibri"/>
                  <a:sym typeface="Calibri"/>
                </a:rPr>
                <a:t>Hjelp elevene til å stille spørsmål ved og utfordre hverandres ideer (</a:t>
              </a:r>
              <a:r>
                <a:rPr b="1" i="0" lang="no-NO" sz="1110" cap="none" strike="noStrike">
                  <a:solidFill>
                    <a:srgbClr val="000000"/>
                  </a:solidFill>
                  <a:latin typeface="Calibri"/>
                  <a:ea typeface="Calibri"/>
                  <a:cs typeface="Calibri"/>
                  <a:sym typeface="Calibri"/>
                </a:rPr>
                <a:t>Challenge, CH)</a:t>
              </a:r>
              <a:endParaRPr/>
            </a:p>
          </p:txBody>
        </p:sp>
        <p:sp>
          <p:nvSpPr>
            <p:cNvPr id="653" name="Google Shape;653;p45"/>
            <p:cNvSpPr/>
            <p:nvPr/>
          </p:nvSpPr>
          <p:spPr>
            <a:xfrm>
              <a:off x="2375398" y="2919221"/>
              <a:ext cx="1575917" cy="240936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5"/>
            <p:cNvSpPr/>
            <p:nvPr/>
          </p:nvSpPr>
          <p:spPr>
            <a:xfrm>
              <a:off x="2550500" y="3085568"/>
              <a:ext cx="1575917" cy="240936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5"/>
            <p:cNvSpPr txBox="1"/>
            <p:nvPr/>
          </p:nvSpPr>
          <p:spPr>
            <a:xfrm>
              <a:off x="2596657" y="3131725"/>
              <a:ext cx="1483603" cy="231704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no-NO" sz="1110" cap="none" strike="noStrike">
                  <a:solidFill>
                    <a:srgbClr val="000000"/>
                  </a:solidFill>
                  <a:latin typeface="Calibri"/>
                  <a:ea typeface="Calibri"/>
                  <a:cs typeface="Calibri"/>
                  <a:sym typeface="Calibri"/>
                </a:rPr>
                <a:t>I hvilken grad utfordrer elevene hverandres ideer når de undersøker kilder i historien?                               På deres medie- og kjønnsmodul (sosiologi BA), hvor godt vurderer studentene mine ulike kritiske teorier under diskusjon?</a:t>
              </a:r>
              <a:endParaRPr/>
            </a:p>
          </p:txBody>
        </p:sp>
        <p:sp>
          <p:nvSpPr>
            <p:cNvPr id="656" name="Google Shape;656;p45"/>
            <p:cNvSpPr/>
            <p:nvPr/>
          </p:nvSpPr>
          <p:spPr>
            <a:xfrm>
              <a:off x="4301519" y="1460184"/>
              <a:ext cx="1575917" cy="1000707"/>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5"/>
            <p:cNvSpPr/>
            <p:nvPr/>
          </p:nvSpPr>
          <p:spPr>
            <a:xfrm>
              <a:off x="4476621" y="1626531"/>
              <a:ext cx="1575917" cy="10007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5"/>
            <p:cNvSpPr txBox="1"/>
            <p:nvPr/>
          </p:nvSpPr>
          <p:spPr>
            <a:xfrm>
              <a:off x="4505931" y="1655841"/>
              <a:ext cx="1517297" cy="94208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no-NO" sz="1110" cap="none" strike="noStrike">
                  <a:solidFill>
                    <a:srgbClr val="000000"/>
                  </a:solidFill>
                  <a:latin typeface="Calibri"/>
                  <a:ea typeface="Calibri"/>
                  <a:cs typeface="Calibri"/>
                  <a:sym typeface="Calibri"/>
                </a:rPr>
                <a:t>Hjelp elevene </a:t>
              </a:r>
              <a:r>
                <a:rPr b="1" i="0" lang="no-NO" sz="1110" cap="none" strike="noStrike">
                  <a:solidFill>
                    <a:srgbClr val="000000"/>
                  </a:solidFill>
                  <a:latin typeface="Calibri"/>
                  <a:ea typeface="Calibri"/>
                  <a:cs typeface="Calibri"/>
                  <a:sym typeface="Calibri"/>
                </a:rPr>
                <a:t>å bygge videre på hverandres ideer (B)</a:t>
              </a:r>
              <a:endParaRPr/>
            </a:p>
          </p:txBody>
        </p:sp>
        <p:sp>
          <p:nvSpPr>
            <p:cNvPr id="659" name="Google Shape;659;p45"/>
            <p:cNvSpPr/>
            <p:nvPr/>
          </p:nvSpPr>
          <p:spPr>
            <a:xfrm>
              <a:off x="4301519" y="2919221"/>
              <a:ext cx="1575917" cy="2531910"/>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5"/>
            <p:cNvSpPr/>
            <p:nvPr/>
          </p:nvSpPr>
          <p:spPr>
            <a:xfrm>
              <a:off x="4476621" y="3085568"/>
              <a:ext cx="1575917" cy="2531910"/>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5"/>
            <p:cNvSpPr txBox="1"/>
            <p:nvPr/>
          </p:nvSpPr>
          <p:spPr>
            <a:xfrm>
              <a:off x="4522778" y="3131725"/>
              <a:ext cx="1483603" cy="243959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no-NO" sz="1110" cap="none" strike="noStrike">
                  <a:solidFill>
                    <a:srgbClr val="000000"/>
                  </a:solidFill>
                  <a:latin typeface="Calibri"/>
                  <a:ea typeface="Calibri"/>
                  <a:cs typeface="Calibri"/>
                  <a:sym typeface="Calibri"/>
                </a:rPr>
                <a:t>I hvilken grad bygger mine elever i tidlig alder på hverandres ideer under småverdenslek?                                  Hvor godt utdyper elevene sin forståelse ved å bygge på hverandres ideer?</a:t>
              </a:r>
              <a:endParaRPr/>
            </a:p>
          </p:txBody>
        </p:sp>
        <p:sp>
          <p:nvSpPr>
            <p:cNvPr id="662" name="Google Shape;662;p45"/>
            <p:cNvSpPr/>
            <p:nvPr/>
          </p:nvSpPr>
          <p:spPr>
            <a:xfrm>
              <a:off x="6227641" y="1460184"/>
              <a:ext cx="1575917" cy="1000707"/>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5"/>
            <p:cNvSpPr/>
            <p:nvPr/>
          </p:nvSpPr>
          <p:spPr>
            <a:xfrm>
              <a:off x="6402743" y="1626531"/>
              <a:ext cx="1575917" cy="10007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5"/>
            <p:cNvSpPr txBox="1"/>
            <p:nvPr/>
          </p:nvSpPr>
          <p:spPr>
            <a:xfrm>
              <a:off x="6432053" y="1655841"/>
              <a:ext cx="1517297" cy="94208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no-NO" sz="1110" cap="none" strike="noStrike">
                  <a:solidFill>
                    <a:srgbClr val="000000"/>
                  </a:solidFill>
                  <a:latin typeface="Calibri"/>
                  <a:ea typeface="Calibri"/>
                  <a:cs typeface="Calibri"/>
                  <a:sym typeface="Calibri"/>
                </a:rPr>
                <a:t>Hjelp elevene til å knytte forbindelser i en læringssekvens </a:t>
              </a:r>
              <a:r>
                <a:rPr b="1" i="0" lang="no-NO" sz="1110" cap="none" strike="noStrike">
                  <a:solidFill>
                    <a:srgbClr val="000000"/>
                  </a:solidFill>
                  <a:latin typeface="Calibri"/>
                  <a:ea typeface="Calibri"/>
                  <a:cs typeface="Calibri"/>
                  <a:sym typeface="Calibri"/>
                </a:rPr>
                <a:t>(Connect, C)</a:t>
              </a:r>
              <a:endParaRPr/>
            </a:p>
          </p:txBody>
        </p:sp>
        <p:sp>
          <p:nvSpPr>
            <p:cNvPr id="665" name="Google Shape;665;p45"/>
            <p:cNvSpPr/>
            <p:nvPr/>
          </p:nvSpPr>
          <p:spPr>
            <a:xfrm>
              <a:off x="6227641" y="2919221"/>
              <a:ext cx="1575917" cy="2443307"/>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5"/>
            <p:cNvSpPr/>
            <p:nvPr/>
          </p:nvSpPr>
          <p:spPr>
            <a:xfrm>
              <a:off x="6402743" y="3085568"/>
              <a:ext cx="1575917" cy="244330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5"/>
            <p:cNvSpPr txBox="1"/>
            <p:nvPr/>
          </p:nvSpPr>
          <p:spPr>
            <a:xfrm>
              <a:off x="6448900" y="3131725"/>
              <a:ext cx="1483603" cy="235099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no-NO" sz="1110" cap="none" strike="noStrike">
                  <a:solidFill>
                    <a:srgbClr val="000000"/>
                  </a:solidFill>
                  <a:latin typeface="Calibri"/>
                  <a:ea typeface="Calibri"/>
                  <a:cs typeface="Calibri"/>
                  <a:sym typeface="Calibri"/>
                </a:rPr>
                <a:t>I religionsfag, hvor mye bringer elevene sine egne erfaringer inn i klasseromsdiskusjonen?                I hvilken grad kan elevene mine knytte forbindelser til den russiske revolusjonen når vi diskuterer boken Animal Farm?      </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2" name="Shape 672"/>
        <p:cNvGrpSpPr/>
        <p:nvPr/>
      </p:nvGrpSpPr>
      <p:grpSpPr>
        <a:xfrm>
          <a:off x="0" y="0"/>
          <a:ext cx="0" cy="0"/>
          <a:chOff x="0" y="0"/>
          <a:chExt cx="0" cy="0"/>
        </a:xfrm>
      </p:grpSpPr>
      <p:sp>
        <p:nvSpPr>
          <p:cNvPr id="673" name="Google Shape;673;p46"/>
          <p:cNvSpPr/>
          <p:nvPr/>
        </p:nvSpPr>
        <p:spPr>
          <a:xfrm>
            <a:off x="624720" y="6372225"/>
            <a:ext cx="9773285" cy="875665"/>
          </a:xfrm>
          <a:custGeom>
            <a:rect b="b" l="l" r="r" t="t"/>
            <a:pathLst>
              <a:path extrusionOk="0" h="875665" w="9773285">
                <a:moveTo>
                  <a:pt x="0" y="0"/>
                </a:moveTo>
                <a:lnTo>
                  <a:pt x="9773285" y="0"/>
                </a:lnTo>
                <a:lnTo>
                  <a:pt x="9773285" y="875665"/>
                </a:lnTo>
                <a:lnTo>
                  <a:pt x="0" y="875665"/>
                </a:lnTo>
                <a:lnTo>
                  <a:pt x="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4" name="Google Shape;674;p46"/>
          <p:cNvSpPr txBox="1"/>
          <p:nvPr/>
        </p:nvSpPr>
        <p:spPr>
          <a:xfrm>
            <a:off x="691268" y="6372225"/>
            <a:ext cx="9573260" cy="655063"/>
          </a:xfrm>
          <a:prstGeom prst="rect">
            <a:avLst/>
          </a:prstGeom>
          <a:noFill/>
          <a:ln>
            <a:noFill/>
          </a:ln>
        </p:spPr>
        <p:txBody>
          <a:bodyPr anchorCtr="0" anchor="t" bIns="0" lIns="0" spcFirstLastPara="1" rIns="0" wrap="square" tIns="0">
            <a:spAutoFit/>
          </a:bodyPr>
          <a:lstStyle/>
          <a:p>
            <a:pPr indent="0" lvl="0" marL="12700" marR="5080" rtl="0" algn="l">
              <a:lnSpc>
                <a:spcPct val="120800"/>
              </a:lnSpc>
              <a:spcBef>
                <a:spcPts val="0"/>
              </a:spcBef>
              <a:spcAft>
                <a:spcPts val="0"/>
              </a:spcAft>
              <a:buNone/>
            </a:pPr>
            <a:r>
              <a:rPr b="1" i="0" lang="no-NO" sz="1200" cap="none" strike="noStrike">
                <a:solidFill>
                  <a:srgbClr val="000000"/>
                </a:solidFill>
                <a:latin typeface="Arial"/>
                <a:ea typeface="Arial"/>
                <a:cs typeface="Arial"/>
                <a:sym typeface="Arial"/>
              </a:rPr>
              <a:t>Refleksjonspunkt: </a:t>
            </a:r>
            <a:r>
              <a:rPr b="0" i="0" lang="no-NO" sz="1200" cap="none" strike="noStrike">
                <a:solidFill>
                  <a:srgbClr val="000000"/>
                </a:solidFill>
                <a:latin typeface="Arimo"/>
                <a:ea typeface="Arimo"/>
                <a:cs typeface="Arimo"/>
                <a:sym typeface="Arimo"/>
              </a:rPr>
              <a:t>På dette tidspunktet bør du ha en ide om hva du vil at problemstillingen din (e) skal være. Hvis ikke, ta en ny titt på egenevalueringen din og veiledningen om å generere et forskningsspørsmål. Du kan også se etter inspirasjon i del H, som forklarer hvordan du koder og analyserer dialog i klasserommet. Eller du kan diskutere tankene dine med en kollega for å hjelpe deg med å tenke.</a:t>
            </a:r>
            <a:endParaRPr/>
          </a:p>
        </p:txBody>
      </p:sp>
      <p:sp>
        <p:nvSpPr>
          <p:cNvPr id="675" name="Google Shape;675;p46"/>
          <p:cNvSpPr txBox="1"/>
          <p:nvPr>
            <p:ph idx="12" type="sldNum"/>
          </p:nvPr>
        </p:nvSpPr>
        <p:spPr>
          <a:xfrm>
            <a:off x="5249962" y="7058025"/>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24</a:t>
            </a:r>
            <a:endParaRPr/>
          </a:p>
        </p:txBody>
      </p:sp>
      <p:grpSp>
        <p:nvGrpSpPr>
          <p:cNvPr id="676" name="Google Shape;676;p46"/>
          <p:cNvGrpSpPr/>
          <p:nvPr/>
        </p:nvGrpSpPr>
        <p:grpSpPr>
          <a:xfrm>
            <a:off x="2730500" y="725395"/>
            <a:ext cx="5435599" cy="5411831"/>
            <a:chOff x="1346200" y="5729"/>
            <a:chExt cx="5435599" cy="5411831"/>
          </a:xfrm>
        </p:grpSpPr>
        <p:sp>
          <p:nvSpPr>
            <p:cNvPr id="677" name="Google Shape;677;p46"/>
            <p:cNvSpPr/>
            <p:nvPr/>
          </p:nvSpPr>
          <p:spPr>
            <a:xfrm>
              <a:off x="5791418"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78" name="Google Shape;678;p46"/>
            <p:cNvSpPr/>
            <p:nvPr/>
          </p:nvSpPr>
          <p:spPr>
            <a:xfrm>
              <a:off x="3979564" y="970823"/>
              <a:ext cx="1857573" cy="437395"/>
            </a:xfrm>
            <a:custGeom>
              <a:rect b="b" l="l" r="r" t="t"/>
              <a:pathLst>
                <a:path extrusionOk="0" h="120000" w="120000">
                  <a:moveTo>
                    <a:pt x="0" y="0"/>
                  </a:moveTo>
                  <a:lnTo>
                    <a:pt x="0" y="81372"/>
                  </a:lnTo>
                  <a:lnTo>
                    <a:pt x="120000" y="81372"/>
                  </a:lnTo>
                  <a:lnTo>
                    <a:pt x="120000" y="120000"/>
                  </a:lnTo>
                </a:path>
              </a:pathLst>
            </a:custGeom>
            <a:noFill/>
            <a:ln cap="flat" cmpd="sng" w="25400">
              <a:solidFill>
                <a:schemeClr val="accent3"/>
              </a:solidFill>
              <a:prstDash val="solid"/>
              <a:round/>
              <a:headEnd len="sm" w="sm" type="none"/>
              <a:tailEnd len="sm" w="sm" type="none"/>
            </a:ln>
          </p:spPr>
        </p:sp>
        <p:sp>
          <p:nvSpPr>
            <p:cNvPr id="679" name="Google Shape;679;p46"/>
            <p:cNvSpPr/>
            <p:nvPr/>
          </p:nvSpPr>
          <p:spPr>
            <a:xfrm>
              <a:off x="3917970"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80" name="Google Shape;680;p46"/>
            <p:cNvSpPr/>
            <p:nvPr/>
          </p:nvSpPr>
          <p:spPr>
            <a:xfrm>
              <a:off x="3917970" y="970823"/>
              <a:ext cx="91440" cy="437395"/>
            </a:xfrm>
            <a:custGeom>
              <a:rect b="b" l="l" r="r" t="t"/>
              <a:pathLst>
                <a:path extrusionOk="0" h="120000" w="120000">
                  <a:moveTo>
                    <a:pt x="80832" y="0"/>
                  </a:moveTo>
                  <a:lnTo>
                    <a:pt x="80832" y="81372"/>
                  </a:lnTo>
                  <a:lnTo>
                    <a:pt x="60000" y="81372"/>
                  </a:lnTo>
                  <a:lnTo>
                    <a:pt x="60000" y="120000"/>
                  </a:lnTo>
                </a:path>
              </a:pathLst>
            </a:custGeom>
            <a:noFill/>
            <a:ln cap="flat" cmpd="sng" w="25400">
              <a:solidFill>
                <a:schemeClr val="accent3"/>
              </a:solidFill>
              <a:prstDash val="solid"/>
              <a:round/>
              <a:headEnd len="sm" w="sm" type="none"/>
              <a:tailEnd len="sm" w="sm" type="none"/>
            </a:ln>
          </p:spPr>
        </p:sp>
        <p:sp>
          <p:nvSpPr>
            <p:cNvPr id="681" name="Google Shape;681;p46"/>
            <p:cNvSpPr/>
            <p:nvPr/>
          </p:nvSpPr>
          <p:spPr>
            <a:xfrm>
              <a:off x="2060396"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82" name="Google Shape;682;p46"/>
            <p:cNvSpPr/>
            <p:nvPr/>
          </p:nvSpPr>
          <p:spPr>
            <a:xfrm>
              <a:off x="2106116" y="970823"/>
              <a:ext cx="1873448" cy="437395"/>
            </a:xfrm>
            <a:custGeom>
              <a:rect b="b" l="l" r="r" t="t"/>
              <a:pathLst>
                <a:path extrusionOk="0" h="120000" w="120000">
                  <a:moveTo>
                    <a:pt x="120000" y="0"/>
                  </a:moveTo>
                  <a:lnTo>
                    <a:pt x="120000" y="81372"/>
                  </a:lnTo>
                  <a:lnTo>
                    <a:pt x="0" y="81372"/>
                  </a:lnTo>
                  <a:lnTo>
                    <a:pt x="0" y="120000"/>
                  </a:lnTo>
                </a:path>
              </a:pathLst>
            </a:custGeom>
            <a:noFill/>
            <a:ln cap="flat" cmpd="sng" w="25400">
              <a:solidFill>
                <a:schemeClr val="accent3"/>
              </a:solidFill>
              <a:prstDash val="solid"/>
              <a:round/>
              <a:headEnd len="sm" w="sm" type="none"/>
              <a:tailEnd len="sm" w="sm" type="none"/>
            </a:ln>
          </p:spPr>
        </p:sp>
        <p:sp>
          <p:nvSpPr>
            <p:cNvPr id="683" name="Google Shape;683;p46"/>
            <p:cNvSpPr/>
            <p:nvPr/>
          </p:nvSpPr>
          <p:spPr>
            <a:xfrm>
              <a:off x="3098798" y="5729"/>
              <a:ext cx="1761531" cy="965093"/>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6"/>
            <p:cNvSpPr/>
            <p:nvPr/>
          </p:nvSpPr>
          <p:spPr>
            <a:xfrm>
              <a:off x="3267669" y="166156"/>
              <a:ext cx="1761531" cy="965093"/>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6"/>
            <p:cNvSpPr txBox="1"/>
            <p:nvPr/>
          </p:nvSpPr>
          <p:spPr>
            <a:xfrm>
              <a:off x="3295936" y="194423"/>
              <a:ext cx="1704997"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000000"/>
                  </a:solidFill>
                  <a:latin typeface="Calibri"/>
                  <a:ea typeface="Calibri"/>
                  <a:cs typeface="Calibri"/>
                  <a:sym typeface="Calibri"/>
                </a:rPr>
                <a:t>Jeg ønsker å fokusere på studentmedvirkning</a:t>
              </a:r>
              <a:endParaRPr/>
            </a:p>
            <a:p>
              <a:pPr indent="0" lvl="0" marL="0" marR="0" rtl="0" algn="ctr">
                <a:lnSpc>
                  <a:spcPct val="90000"/>
                </a:lnSpc>
                <a:spcBef>
                  <a:spcPts val="420"/>
                </a:spcBef>
                <a:spcAft>
                  <a:spcPts val="0"/>
                </a:spcAft>
                <a:buNone/>
              </a:pPr>
              <a:r>
                <a:rPr b="0" i="0" lang="no-NO" sz="1200" cap="none" strike="noStrike">
                  <a:solidFill>
                    <a:srgbClr val="000000"/>
                  </a:solidFill>
                  <a:latin typeface="Calibri"/>
                  <a:ea typeface="Calibri"/>
                  <a:cs typeface="Calibri"/>
                  <a:sym typeface="Calibri"/>
                </a:rPr>
                <a:t>Jeg ønsker at ...</a:t>
              </a:r>
              <a:endParaRPr/>
            </a:p>
            <a:p>
              <a:pPr indent="0" lvl="0" marL="0" marR="0" rtl="0" algn="ctr">
                <a:lnSpc>
                  <a:spcPct val="90000"/>
                </a:lnSpc>
                <a:spcBef>
                  <a:spcPts val="420"/>
                </a:spcBef>
                <a:spcAft>
                  <a:spcPts val="0"/>
                </a:spcAft>
                <a:buNone/>
              </a:pPr>
              <a:r>
                <a:t/>
              </a:r>
              <a:endParaRPr sz="1800">
                <a:solidFill>
                  <a:schemeClr val="dk1"/>
                </a:solidFill>
                <a:latin typeface="Calibri"/>
                <a:ea typeface="Calibri"/>
                <a:cs typeface="Calibri"/>
                <a:sym typeface="Calibri"/>
              </a:endParaRPr>
            </a:p>
          </p:txBody>
        </p:sp>
        <p:sp>
          <p:nvSpPr>
            <p:cNvPr id="686" name="Google Shape;686;p46"/>
            <p:cNvSpPr/>
            <p:nvPr/>
          </p:nvSpPr>
          <p:spPr>
            <a:xfrm>
              <a:off x="1346200" y="1408218"/>
              <a:ext cx="1519832" cy="965093"/>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6"/>
            <p:cNvSpPr/>
            <p:nvPr/>
          </p:nvSpPr>
          <p:spPr>
            <a:xfrm>
              <a:off x="1515070"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6"/>
            <p:cNvSpPr txBox="1"/>
            <p:nvPr/>
          </p:nvSpPr>
          <p:spPr>
            <a:xfrm>
              <a:off x="1543337" y="1596912"/>
              <a:ext cx="1463298"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000000"/>
                  </a:solidFill>
                  <a:latin typeface="Calibri"/>
                  <a:ea typeface="Calibri"/>
                  <a:cs typeface="Calibri"/>
                  <a:sym typeface="Calibri"/>
                </a:rPr>
                <a:t>Flere elever skal delta i klasseromsdialog</a:t>
              </a:r>
              <a:endParaRPr/>
            </a:p>
            <a:p>
              <a:pPr indent="0" lvl="0" marL="0" marR="0" rtl="0" algn="ctr">
                <a:lnSpc>
                  <a:spcPct val="90000"/>
                </a:lnSpc>
                <a:spcBef>
                  <a:spcPts val="420"/>
                </a:spcBef>
                <a:spcAft>
                  <a:spcPts val="0"/>
                </a:spcAft>
                <a:buNone/>
              </a:pPr>
              <a:r>
                <a:t/>
              </a:r>
              <a:endParaRPr sz="1800">
                <a:solidFill>
                  <a:schemeClr val="dk1"/>
                </a:solidFill>
                <a:latin typeface="Calibri"/>
                <a:ea typeface="Calibri"/>
                <a:cs typeface="Calibri"/>
                <a:sym typeface="Calibri"/>
              </a:endParaRPr>
            </a:p>
          </p:txBody>
        </p:sp>
        <p:sp>
          <p:nvSpPr>
            <p:cNvPr id="689" name="Google Shape;689;p46"/>
            <p:cNvSpPr/>
            <p:nvPr/>
          </p:nvSpPr>
          <p:spPr>
            <a:xfrm>
              <a:off x="1346200" y="2815330"/>
              <a:ext cx="1519832" cy="2288536"/>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6"/>
            <p:cNvSpPr/>
            <p:nvPr/>
          </p:nvSpPr>
          <p:spPr>
            <a:xfrm>
              <a:off x="1515070" y="2975757"/>
              <a:ext cx="1519832" cy="228853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6"/>
            <p:cNvSpPr txBox="1"/>
            <p:nvPr/>
          </p:nvSpPr>
          <p:spPr>
            <a:xfrm>
              <a:off x="1559584" y="3020271"/>
              <a:ext cx="1430804" cy="219950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000000"/>
                  </a:solidFill>
                  <a:latin typeface="Calibri"/>
                  <a:ea typeface="Calibri"/>
                  <a:cs typeface="Calibri"/>
                  <a:sym typeface="Calibri"/>
                </a:rPr>
                <a:t>Hvordan påvirker en «snakkekompis»-tilnærming dialogen i klasserommet mitt? </a:t>
              </a:r>
              <a:endParaRPr/>
            </a:p>
            <a:p>
              <a:pPr indent="0" lvl="0" marL="0" marR="0" rtl="0" algn="ctr">
                <a:lnSpc>
                  <a:spcPct val="90000"/>
                </a:lnSpc>
                <a:spcBef>
                  <a:spcPts val="420"/>
                </a:spcBef>
                <a:spcAft>
                  <a:spcPts val="0"/>
                </a:spcAft>
                <a:buNone/>
              </a:pPr>
              <a:r>
                <a:rPr b="0" i="0" lang="no-NO" sz="1200" cap="none" strike="noStrike">
                  <a:solidFill>
                    <a:srgbClr val="000000"/>
                  </a:solidFill>
                  <a:latin typeface="Calibri"/>
                  <a:ea typeface="Calibri"/>
                  <a:cs typeface="Calibri"/>
                  <a:sym typeface="Calibri"/>
                </a:rPr>
                <a:t>I hvilken grad er samtalen i klasserommet dominert av noen få elever? </a:t>
              </a:r>
              <a:endParaRPr/>
            </a:p>
            <a:p>
              <a:pPr indent="0" lvl="0" marL="0" marR="0" rtl="0" algn="ctr">
                <a:lnSpc>
                  <a:spcPct val="90000"/>
                </a:lnSpc>
                <a:spcBef>
                  <a:spcPts val="420"/>
                </a:spcBef>
                <a:spcAft>
                  <a:spcPts val="0"/>
                </a:spcAft>
                <a:buNone/>
              </a:pPr>
              <a:r>
                <a:t/>
              </a:r>
              <a:endParaRPr sz="1800">
                <a:solidFill>
                  <a:schemeClr val="dk1"/>
                </a:solidFill>
                <a:latin typeface="Calibri"/>
                <a:ea typeface="Calibri"/>
                <a:cs typeface="Calibri"/>
                <a:sym typeface="Calibri"/>
              </a:endParaRPr>
            </a:p>
          </p:txBody>
        </p:sp>
        <p:sp>
          <p:nvSpPr>
            <p:cNvPr id="692" name="Google Shape;692;p46"/>
            <p:cNvSpPr/>
            <p:nvPr/>
          </p:nvSpPr>
          <p:spPr>
            <a:xfrm>
              <a:off x="3203773" y="1408218"/>
              <a:ext cx="1519832" cy="96509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6"/>
            <p:cNvSpPr/>
            <p:nvPr/>
          </p:nvSpPr>
          <p:spPr>
            <a:xfrm>
              <a:off x="3372644"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6"/>
            <p:cNvSpPr txBox="1"/>
            <p:nvPr/>
          </p:nvSpPr>
          <p:spPr>
            <a:xfrm>
              <a:off x="3400911" y="1596912"/>
              <a:ext cx="1463298"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000000"/>
                  </a:solidFill>
                  <a:latin typeface="Calibri"/>
                  <a:ea typeface="Calibri"/>
                  <a:cs typeface="Calibri"/>
                  <a:sym typeface="Calibri"/>
                </a:rPr>
                <a:t>Grupper for å snakke mer produktivt sammen</a:t>
              </a:r>
              <a:endParaRPr/>
            </a:p>
            <a:p>
              <a:pPr indent="0" lvl="0" marL="0" marR="0" rtl="0" algn="ctr">
                <a:lnSpc>
                  <a:spcPct val="90000"/>
                </a:lnSpc>
                <a:spcBef>
                  <a:spcPts val="420"/>
                </a:spcBef>
                <a:spcAft>
                  <a:spcPts val="0"/>
                </a:spcAft>
                <a:buNone/>
              </a:pPr>
              <a:r>
                <a:t/>
              </a:r>
              <a:endParaRPr sz="1800">
                <a:solidFill>
                  <a:schemeClr val="dk1"/>
                </a:solidFill>
                <a:latin typeface="Calibri"/>
                <a:ea typeface="Calibri"/>
                <a:cs typeface="Calibri"/>
                <a:sym typeface="Calibri"/>
              </a:endParaRPr>
            </a:p>
          </p:txBody>
        </p:sp>
        <p:sp>
          <p:nvSpPr>
            <p:cNvPr id="695" name="Google Shape;695;p46"/>
            <p:cNvSpPr/>
            <p:nvPr/>
          </p:nvSpPr>
          <p:spPr>
            <a:xfrm>
              <a:off x="3203773" y="2815330"/>
              <a:ext cx="1519832" cy="232361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6"/>
            <p:cNvSpPr/>
            <p:nvPr/>
          </p:nvSpPr>
          <p:spPr>
            <a:xfrm>
              <a:off x="3372644" y="2975757"/>
              <a:ext cx="1519832" cy="232361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6"/>
            <p:cNvSpPr txBox="1"/>
            <p:nvPr/>
          </p:nvSpPr>
          <p:spPr>
            <a:xfrm>
              <a:off x="3417158" y="3020271"/>
              <a:ext cx="1430804" cy="223458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000000"/>
                  </a:solidFill>
                  <a:latin typeface="Calibri"/>
                  <a:ea typeface="Calibri"/>
                  <a:cs typeface="Calibri"/>
                  <a:sym typeface="Calibri"/>
                </a:rPr>
                <a:t>Hvordan opplever studentene kvaliteten på gruppearbeidet?  </a:t>
              </a:r>
              <a:endParaRPr/>
            </a:p>
            <a:p>
              <a:pPr indent="0" lvl="0" marL="0" marR="0" rtl="0" algn="ctr">
                <a:lnSpc>
                  <a:spcPct val="90000"/>
                </a:lnSpc>
                <a:spcBef>
                  <a:spcPts val="420"/>
                </a:spcBef>
                <a:spcAft>
                  <a:spcPts val="0"/>
                </a:spcAft>
                <a:buNone/>
              </a:pPr>
              <a:r>
                <a:rPr b="0" i="0" lang="no-NO" sz="1200" cap="none" strike="noStrike">
                  <a:solidFill>
                    <a:srgbClr val="000000"/>
                  </a:solidFill>
                  <a:latin typeface="Calibri"/>
                  <a:ea typeface="Calibri"/>
                  <a:cs typeface="Calibri"/>
                  <a:sym typeface="Calibri"/>
                </a:rPr>
                <a:t>Hvilken forskjell gjør det å gi elevene roller i gruppearbeid for dialog? </a:t>
              </a:r>
              <a:endParaRPr/>
            </a:p>
            <a:p>
              <a:pPr indent="0" lvl="0" marL="0" marR="0" rtl="0" algn="ctr">
                <a:lnSpc>
                  <a:spcPct val="90000"/>
                </a:lnSpc>
                <a:spcBef>
                  <a:spcPts val="420"/>
                </a:spcBef>
                <a:spcAft>
                  <a:spcPts val="0"/>
                </a:spcAft>
                <a:buNone/>
              </a:pPr>
              <a:r>
                <a:t/>
              </a:r>
              <a:endParaRPr sz="1800">
                <a:solidFill>
                  <a:schemeClr val="dk1"/>
                </a:solidFill>
                <a:latin typeface="Calibri"/>
                <a:ea typeface="Calibri"/>
                <a:cs typeface="Calibri"/>
                <a:sym typeface="Calibri"/>
              </a:endParaRPr>
            </a:p>
          </p:txBody>
        </p:sp>
        <p:sp>
          <p:nvSpPr>
            <p:cNvPr id="698" name="Google Shape;698;p46"/>
            <p:cNvSpPr/>
            <p:nvPr/>
          </p:nvSpPr>
          <p:spPr>
            <a:xfrm>
              <a:off x="5061347" y="1408218"/>
              <a:ext cx="1551582" cy="96509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6"/>
            <p:cNvSpPr/>
            <p:nvPr/>
          </p:nvSpPr>
          <p:spPr>
            <a:xfrm>
              <a:off x="5230217" y="1568645"/>
              <a:ext cx="155158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6"/>
            <p:cNvSpPr txBox="1"/>
            <p:nvPr/>
          </p:nvSpPr>
          <p:spPr>
            <a:xfrm>
              <a:off x="5258484" y="1596912"/>
              <a:ext cx="1495048"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000000"/>
                  </a:solidFill>
                  <a:latin typeface="Calibri"/>
                  <a:ea typeface="Calibri"/>
                  <a:cs typeface="Calibri"/>
                  <a:sym typeface="Calibri"/>
                </a:rPr>
                <a:t>Å legge inn grunnregler i klasseromskulturen min </a:t>
              </a:r>
              <a:endParaRPr/>
            </a:p>
            <a:p>
              <a:pPr indent="0" lvl="0" marL="0" marR="0" rtl="0" algn="ctr">
                <a:lnSpc>
                  <a:spcPct val="90000"/>
                </a:lnSpc>
                <a:spcBef>
                  <a:spcPts val="420"/>
                </a:spcBef>
                <a:spcAft>
                  <a:spcPts val="0"/>
                </a:spcAft>
                <a:buNone/>
              </a:pPr>
              <a:r>
                <a:t/>
              </a:r>
              <a:endParaRPr sz="1800">
                <a:solidFill>
                  <a:schemeClr val="dk1"/>
                </a:solidFill>
                <a:latin typeface="Calibri"/>
                <a:ea typeface="Calibri"/>
                <a:cs typeface="Calibri"/>
                <a:sym typeface="Calibri"/>
              </a:endParaRPr>
            </a:p>
          </p:txBody>
        </p:sp>
        <p:sp>
          <p:nvSpPr>
            <p:cNvPr id="701" name="Google Shape;701;p46"/>
            <p:cNvSpPr/>
            <p:nvPr/>
          </p:nvSpPr>
          <p:spPr>
            <a:xfrm>
              <a:off x="5077221" y="2815330"/>
              <a:ext cx="1519832" cy="244180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6"/>
            <p:cNvSpPr/>
            <p:nvPr/>
          </p:nvSpPr>
          <p:spPr>
            <a:xfrm>
              <a:off x="5246092" y="2975757"/>
              <a:ext cx="1519832" cy="244180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6"/>
            <p:cNvSpPr txBox="1"/>
            <p:nvPr/>
          </p:nvSpPr>
          <p:spPr>
            <a:xfrm>
              <a:off x="5290606" y="3020271"/>
              <a:ext cx="1430804" cy="2352775"/>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b="0" i="0" lang="no-NO" sz="1200" cap="none" strike="noStrike">
                  <a:solidFill>
                    <a:srgbClr val="000000"/>
                  </a:solidFill>
                  <a:latin typeface="Calibri"/>
                  <a:ea typeface="Calibri"/>
                  <a:cs typeface="Calibri"/>
                  <a:sym typeface="Calibri"/>
                </a:rPr>
                <a:t>Hvilken forskjell gjør bruk av grunnregler for dialogen i klasserommet mitt? </a:t>
              </a:r>
              <a:endParaRPr/>
            </a:p>
            <a:p>
              <a:pPr indent="0" lvl="0" marL="0" marR="0" rtl="0" algn="ctr">
                <a:lnSpc>
                  <a:spcPct val="90000"/>
                </a:lnSpc>
                <a:spcBef>
                  <a:spcPts val="420"/>
                </a:spcBef>
                <a:spcAft>
                  <a:spcPts val="0"/>
                </a:spcAft>
                <a:buNone/>
              </a:pPr>
              <a:r>
                <a:rPr b="0" i="0" lang="no-NO" sz="1200" cap="none" strike="noStrike">
                  <a:solidFill>
                    <a:srgbClr val="000000"/>
                  </a:solidFill>
                  <a:latin typeface="Calibri"/>
                  <a:ea typeface="Calibri"/>
                  <a:cs typeface="Calibri"/>
                  <a:sym typeface="Calibri"/>
                </a:rPr>
                <a:t>Hvor ofte henviser jeg til grunnreglene i undervisningen? </a:t>
              </a:r>
              <a:endParaRPr/>
            </a:p>
            <a:p>
              <a:pPr indent="0" lvl="0" marL="0" marR="0" rtl="0" algn="ctr">
                <a:lnSpc>
                  <a:spcPct val="90000"/>
                </a:lnSpc>
                <a:spcBef>
                  <a:spcPts val="42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8" name="Shape 708"/>
        <p:cNvGrpSpPr/>
        <p:nvPr/>
      </p:nvGrpSpPr>
      <p:grpSpPr>
        <a:xfrm>
          <a:off x="0" y="0"/>
          <a:ext cx="0" cy="0"/>
          <a:chOff x="0" y="0"/>
          <a:chExt cx="0" cy="0"/>
        </a:xfrm>
      </p:grpSpPr>
      <p:sp>
        <p:nvSpPr>
          <p:cNvPr id="709" name="Google Shape;709;p47"/>
          <p:cNvSpPr txBox="1"/>
          <p:nvPr/>
        </p:nvSpPr>
        <p:spPr>
          <a:xfrm>
            <a:off x="704851" y="592988"/>
            <a:ext cx="2660649" cy="287655"/>
          </a:xfrm>
          <a:prstGeom prst="rect">
            <a:avLst/>
          </a:prstGeom>
          <a:solidFill>
            <a:srgbClr val="D9F1F6"/>
          </a:solidFill>
          <a:ln>
            <a:noFill/>
          </a:ln>
        </p:spPr>
        <p:txBody>
          <a:bodyPr anchorCtr="0" anchor="t" bIns="0" lIns="0" spcFirstLastPara="1" rIns="0" wrap="square" tIns="13325">
            <a:spAutoFit/>
          </a:bodyPr>
          <a:lstStyle/>
          <a:p>
            <a:pPr indent="0" lvl="0" marL="26034" marR="0" rtl="0" algn="l">
              <a:lnSpc>
                <a:spcPct val="100000"/>
              </a:lnSpc>
              <a:spcBef>
                <a:spcPts val="0"/>
              </a:spcBef>
              <a:spcAft>
                <a:spcPts val="0"/>
              </a:spcAft>
              <a:buNone/>
            </a:pPr>
            <a:r>
              <a:rPr b="1" i="0" lang="no-NO" sz="1800" cap="none" strike="noStrike">
                <a:solidFill>
                  <a:srgbClr val="1A616F"/>
                </a:solidFill>
                <a:latin typeface="Arial"/>
                <a:ea typeface="Arial"/>
                <a:cs typeface="Arial"/>
                <a:sym typeface="Arial"/>
              </a:rPr>
              <a:t>Del g. Forskningsetikk</a:t>
            </a:r>
            <a:endParaRPr sz="1800">
              <a:solidFill>
                <a:schemeClr val="dk1"/>
              </a:solidFill>
              <a:latin typeface="Arial"/>
              <a:ea typeface="Arial"/>
              <a:cs typeface="Arial"/>
              <a:sym typeface="Arial"/>
            </a:endParaRPr>
          </a:p>
        </p:txBody>
      </p:sp>
      <p:sp>
        <p:nvSpPr>
          <p:cNvPr id="710" name="Google Shape;710;p47"/>
          <p:cNvSpPr txBox="1"/>
          <p:nvPr/>
        </p:nvSpPr>
        <p:spPr>
          <a:xfrm>
            <a:off x="3967222" y="739528"/>
            <a:ext cx="4656078"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Sørge for at du utfører en etisk undersøkelse</a:t>
            </a:r>
            <a:endParaRPr sz="1600">
              <a:solidFill>
                <a:schemeClr val="dk1"/>
              </a:solidFill>
              <a:latin typeface="Arial"/>
              <a:ea typeface="Arial"/>
              <a:cs typeface="Arial"/>
              <a:sym typeface="Arial"/>
            </a:endParaRPr>
          </a:p>
        </p:txBody>
      </p:sp>
      <p:sp>
        <p:nvSpPr>
          <p:cNvPr id="711" name="Google Shape;711;p47"/>
          <p:cNvSpPr txBox="1"/>
          <p:nvPr/>
        </p:nvSpPr>
        <p:spPr>
          <a:xfrm>
            <a:off x="642499" y="1314604"/>
            <a:ext cx="9660890" cy="878066"/>
          </a:xfrm>
          <a:prstGeom prst="rect">
            <a:avLst/>
          </a:prstGeom>
          <a:noFill/>
          <a:ln>
            <a:noFill/>
          </a:ln>
        </p:spPr>
        <p:txBody>
          <a:bodyPr anchorCtr="0" anchor="t" bIns="0" lIns="0" spcFirstLastPara="1" rIns="0" wrap="square" tIns="0">
            <a:spAutoFit/>
          </a:bodyPr>
          <a:lstStyle/>
          <a:p>
            <a:pPr indent="0" lvl="0" marL="12700" marR="5080" rtl="0" algn="l">
              <a:lnSpc>
                <a:spcPct val="121100"/>
              </a:lnSpc>
              <a:spcBef>
                <a:spcPts val="0"/>
              </a:spcBef>
              <a:spcAft>
                <a:spcPts val="0"/>
              </a:spcAft>
              <a:buNone/>
            </a:pPr>
            <a:r>
              <a:rPr b="0" i="0" lang="no-NO" sz="1200" cap="none" strike="noStrike">
                <a:solidFill>
                  <a:srgbClr val="000000"/>
                </a:solidFill>
                <a:latin typeface="Arimo"/>
                <a:ea typeface="Arimo"/>
                <a:cs typeface="Arimo"/>
                <a:sym typeface="Arimo"/>
              </a:rPr>
              <a:t>Verktøykassen for profesjonell læring i T-SEDA er ment for å støtte læreres reflekterende undersøkelser, med mål om å forbedre klasseromsdialogen. Som i enhver form for profesjonell aktivitet er det noen generelle etiske hensyn å bruke T-SEDA til å undersøke dialog. Merk at utdanningsforskere i Storbritannia forventes å følge etiske retningslinjer utgitt av British Educational Research Association, og disse tilbyr også nyttig veiledning for andre: </a:t>
            </a:r>
            <a:r>
              <a:rPr b="0" i="0" lang="no-NO" sz="1200" u="sng" cap="none" strike="noStrike">
                <a:solidFill>
                  <a:schemeClr val="hlink"/>
                </a:solidFill>
                <a:latin typeface="Arimo"/>
                <a:ea typeface="Arimo"/>
                <a:cs typeface="Arimo"/>
                <a:sym typeface="Arimo"/>
                <a:hlinkClick r:id="rId3"/>
              </a:rPr>
              <a:t>http://bit.ly/BERAethics2018.</a:t>
            </a:r>
            <a:endParaRPr sz="1200">
              <a:solidFill>
                <a:schemeClr val="dk1"/>
              </a:solidFill>
              <a:latin typeface="Arimo"/>
              <a:ea typeface="Arimo"/>
              <a:cs typeface="Arimo"/>
              <a:sym typeface="Arimo"/>
            </a:endParaRPr>
          </a:p>
        </p:txBody>
      </p:sp>
      <p:sp>
        <p:nvSpPr>
          <p:cNvPr id="712" name="Google Shape;712;p47"/>
          <p:cNvSpPr txBox="1"/>
          <p:nvPr/>
        </p:nvSpPr>
        <p:spPr>
          <a:xfrm>
            <a:off x="628651" y="2282826"/>
            <a:ext cx="4438015" cy="180784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382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Forskningsetiske prinsipper:</a:t>
            </a:r>
            <a:endParaRPr/>
          </a:p>
          <a:p>
            <a:pPr indent="-171450" lvl="0" marL="255270" marR="0" rtl="0" algn="l">
              <a:lnSpc>
                <a:spcPct val="100000"/>
              </a:lnSpc>
              <a:spcBef>
                <a:spcPts val="98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Minimere risikoen for skade og maksimere fordelene</a:t>
            </a:r>
            <a:endParaRPr/>
          </a:p>
          <a:p>
            <a:pPr indent="-171450" lvl="0" marL="255270" marR="0" rtl="0" algn="l">
              <a:lnSpc>
                <a:spcPct val="100000"/>
              </a:lnSpc>
              <a:spcBef>
                <a:spcPts val="95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Innhenting av informert samtykke</a:t>
            </a:r>
            <a:endParaRPr/>
          </a:p>
          <a:p>
            <a:pPr indent="-171450" lvl="0" marL="255270" marR="0" rtl="0" algn="l">
              <a:lnSpc>
                <a:spcPct val="100000"/>
              </a:lnSpc>
              <a:spcBef>
                <a:spcPts val="95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Beskytte anonymitet og konfidensialitet</a:t>
            </a:r>
            <a:endParaRPr/>
          </a:p>
          <a:p>
            <a:pPr indent="-171450" lvl="0" marL="255270" marR="0" rtl="0" algn="l">
              <a:lnSpc>
                <a:spcPct val="100000"/>
              </a:lnSpc>
              <a:spcBef>
                <a:spcPts val="95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Unngå villedende praksis</a:t>
            </a:r>
            <a:endParaRPr/>
          </a:p>
          <a:p>
            <a:pPr indent="-171450" lvl="0" marL="255270" marR="0" rtl="0" algn="l">
              <a:lnSpc>
                <a:spcPct val="100000"/>
              </a:lnSpc>
              <a:spcBef>
                <a:spcPts val="98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Gir rett til å trekke seg fra forskningen</a:t>
            </a:r>
            <a:endParaRPr/>
          </a:p>
        </p:txBody>
      </p:sp>
      <p:sp>
        <p:nvSpPr>
          <p:cNvPr id="713" name="Google Shape;713;p47"/>
          <p:cNvSpPr txBox="1"/>
          <p:nvPr/>
        </p:nvSpPr>
        <p:spPr>
          <a:xfrm>
            <a:off x="5848352" y="2290444"/>
            <a:ext cx="4528820" cy="171716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915"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Hva betyr risikoen for skade?</a:t>
            </a:r>
            <a:endParaRPr/>
          </a:p>
          <a:p>
            <a:pPr indent="-109538" lvl="0" marL="252413" marR="0" rtl="0" algn="l">
              <a:lnSpc>
                <a:spcPct val="100000"/>
              </a:lnSpc>
              <a:spcBef>
                <a:spcPts val="95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Fysisk skade eller ubehag for deltakerne</a:t>
            </a:r>
            <a:endParaRPr/>
          </a:p>
          <a:p>
            <a:pPr indent="-109538" lvl="0" marL="252413" marR="142240" rtl="0" algn="l">
              <a:lnSpc>
                <a:spcPct val="120000"/>
              </a:lnSpc>
              <a:spcBef>
                <a:spcPts val="69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Psykiske plager og ubehag, inkludert deltakere som føler seg presset til å delta</a:t>
            </a:r>
            <a:endParaRPr/>
          </a:p>
          <a:p>
            <a:pPr indent="-109538" lvl="0" marL="252413" marR="0" rtl="0" algn="l">
              <a:lnSpc>
                <a:spcPct val="100000"/>
              </a:lnSpc>
              <a:spcBef>
                <a:spcPts val="95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Sosial eller pedagogisk ulempe</a:t>
            </a:r>
            <a:endParaRPr/>
          </a:p>
          <a:p>
            <a:pPr indent="-109538" lvl="0" marL="252413" marR="0" rtl="0" algn="l">
              <a:lnSpc>
                <a:spcPct val="100000"/>
              </a:lnSpc>
              <a:spcBef>
                <a:spcPts val="95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Mangel på personvern og anonymitet</a:t>
            </a:r>
            <a:endParaRPr/>
          </a:p>
        </p:txBody>
      </p:sp>
      <p:sp>
        <p:nvSpPr>
          <p:cNvPr id="714" name="Google Shape;714;p47"/>
          <p:cNvSpPr txBox="1"/>
          <p:nvPr/>
        </p:nvSpPr>
        <p:spPr>
          <a:xfrm>
            <a:off x="627260" y="4331088"/>
            <a:ext cx="9575800" cy="431514"/>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b="0" i="0" lang="no-NO" sz="1200" cap="none" strike="noStrike">
                <a:solidFill>
                  <a:srgbClr val="000000"/>
                </a:solidFill>
                <a:latin typeface="Arimo"/>
                <a:ea typeface="Arimo"/>
                <a:cs typeface="Arimo"/>
                <a:sym typeface="Arimo"/>
              </a:rPr>
              <a:t>For å følge forskningsetiske prinsipper er det viktig å vurdere disse punktene før, under og etter henvendelsen. Du kan velge å diskutere disse problemene med kolleger eller å lage dine egne notater på noen av disse punktene:</a:t>
            </a:r>
            <a:endParaRPr/>
          </a:p>
        </p:txBody>
      </p:sp>
      <p:sp>
        <p:nvSpPr>
          <p:cNvPr id="715" name="Google Shape;715;p47"/>
          <p:cNvSpPr/>
          <p:nvPr/>
        </p:nvSpPr>
        <p:spPr>
          <a:xfrm>
            <a:off x="673614" y="6753225"/>
            <a:ext cx="356228" cy="35623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p47"/>
          <p:cNvSpPr txBox="1"/>
          <p:nvPr/>
        </p:nvSpPr>
        <p:spPr>
          <a:xfrm>
            <a:off x="1215976" y="6829425"/>
            <a:ext cx="3850690" cy="18288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200" u="sng" cap="none" strike="noStrike">
                <a:solidFill>
                  <a:schemeClr val="hlink"/>
                </a:solidFill>
                <a:latin typeface="Arial"/>
                <a:ea typeface="Arial"/>
                <a:cs typeface="Arial"/>
                <a:sym typeface="Arial"/>
                <a:hlinkClick r:id="rId5"/>
              </a:rPr>
              <a:t>Video 8: Etikk i pedagogisk forespørsel</a:t>
            </a:r>
            <a:endParaRPr sz="1200">
              <a:solidFill>
                <a:schemeClr val="dk1"/>
              </a:solidFill>
              <a:latin typeface="Arial"/>
              <a:ea typeface="Arial"/>
              <a:cs typeface="Arial"/>
              <a:sym typeface="Arial"/>
            </a:endParaRPr>
          </a:p>
        </p:txBody>
      </p:sp>
      <p:sp>
        <p:nvSpPr>
          <p:cNvPr id="717" name="Google Shape;717;p47"/>
          <p:cNvSpPr/>
          <p:nvPr/>
        </p:nvSpPr>
        <p:spPr>
          <a:xfrm>
            <a:off x="9896989" y="5749806"/>
            <a:ext cx="91440" cy="91440"/>
          </a:xfrm>
          <a:custGeom>
            <a:rect b="b" l="l" r="r" t="t"/>
            <a:pathLst>
              <a:path extrusionOk="0" h="91439" w="91440">
                <a:moveTo>
                  <a:pt x="0" y="0"/>
                </a:moveTo>
                <a:lnTo>
                  <a:pt x="91440" y="0"/>
                </a:lnTo>
                <a:lnTo>
                  <a:pt x="91440" y="91440"/>
                </a:lnTo>
                <a:lnTo>
                  <a:pt x="0" y="9144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8" name="Google Shape;718;p47"/>
          <p:cNvSpPr txBox="1"/>
          <p:nvPr/>
        </p:nvSpPr>
        <p:spPr>
          <a:xfrm>
            <a:off x="5262662" y="7088779"/>
            <a:ext cx="16700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25</a:t>
            </a:r>
            <a:endParaRPr sz="1000">
              <a:solidFill>
                <a:schemeClr val="dk1"/>
              </a:solidFill>
              <a:latin typeface="Arial"/>
              <a:ea typeface="Arial"/>
              <a:cs typeface="Arial"/>
              <a:sym typeface="Arial"/>
            </a:endParaRPr>
          </a:p>
        </p:txBody>
      </p:sp>
      <p:graphicFrame>
        <p:nvGraphicFramePr>
          <p:cNvPr id="719" name="Google Shape;719;p47"/>
          <p:cNvGraphicFramePr/>
          <p:nvPr/>
        </p:nvGraphicFramePr>
        <p:xfrm>
          <a:off x="598125" y="4956779"/>
          <a:ext cx="3000000" cy="3000000"/>
        </p:xfrm>
        <a:graphic>
          <a:graphicData uri="http://schemas.openxmlformats.org/drawingml/2006/table">
            <a:tbl>
              <a:tblPr bandRow="1" firstRow="1">
                <a:noFill/>
                <a:tableStyleId>{610BDF5F-49AD-40ED-9A08-7E3AD8F1A654}</a:tableStyleId>
              </a:tblPr>
              <a:tblGrid>
                <a:gridCol w="5053375"/>
                <a:gridCol w="4651900"/>
              </a:tblGrid>
              <a:tr h="321450">
                <a:tc>
                  <a:txBody>
                    <a:bodyPr/>
                    <a:lstStyle/>
                    <a:p>
                      <a:pPr indent="0" lvl="0" marL="0" marR="0" rtl="0" algn="l">
                        <a:spcBef>
                          <a:spcPts val="0"/>
                        </a:spcBef>
                        <a:spcAft>
                          <a:spcPts val="0"/>
                        </a:spcAft>
                        <a:buNone/>
                      </a:pPr>
                      <a:r>
                        <a:rPr b="0" i="0" lang="no-NO" sz="1100" cap="none" strike="noStrike">
                          <a:solidFill>
                            <a:srgbClr val="000000"/>
                          </a:solidFill>
                          <a:latin typeface="Arial"/>
                          <a:ea typeface="Arial"/>
                          <a:cs typeface="Arial"/>
                          <a:sym typeface="Arial"/>
                        </a:rPr>
                        <a:t>1. Bør andres synspunkter (foreldre, elever) vurderes? </a:t>
                      </a:r>
                      <a:endParaRPr b="0" sz="1100">
                        <a:solidFill>
                          <a:schemeClr val="dk1"/>
                        </a:solidFill>
                        <a:latin typeface="Arial"/>
                        <a:ea typeface="Arial"/>
                        <a:cs typeface="Arial"/>
                        <a:sym typeface="Arial"/>
                      </a:endParaRPr>
                    </a:p>
                  </a:txBody>
                  <a:tcPr marT="45725" marB="45725" marR="91450" marL="91450">
                    <a:solidFill>
                      <a:srgbClr val="E9F1F5"/>
                    </a:solidFill>
                  </a:tcPr>
                </a:tc>
                <a:tc>
                  <a:txBody>
                    <a:bodyPr/>
                    <a:lstStyle/>
                    <a:p>
                      <a:pPr indent="0" lvl="0" marL="0" marR="0" rtl="0" algn="l">
                        <a:spcBef>
                          <a:spcPts val="0"/>
                        </a:spcBef>
                        <a:spcAft>
                          <a:spcPts val="0"/>
                        </a:spcAft>
                        <a:buNone/>
                      </a:pPr>
                      <a:r>
                        <a:rPr b="0" i="0" lang="no-NO" sz="1100" cap="none" strike="noStrike">
                          <a:solidFill>
                            <a:srgbClr val="000000"/>
                          </a:solidFill>
                          <a:latin typeface="Arial"/>
                          <a:ea typeface="Arial"/>
                          <a:cs typeface="Arial"/>
                          <a:sym typeface="Arial"/>
                        </a:rPr>
                        <a:t>6. Kan det komme negative eller pinlige opplysninger ut av henvendelsen?</a:t>
                      </a:r>
                      <a:endParaRPr/>
                    </a:p>
                  </a:txBody>
                  <a:tcPr marT="0" marB="0" marR="68575" marL="68575">
                    <a:solidFill>
                      <a:srgbClr val="E9F1F5"/>
                    </a:solidFill>
                  </a:tcPr>
                </a:tc>
              </a:tr>
              <a:tr h="370850">
                <a:tc>
                  <a:txBody>
                    <a:bodyPr/>
                    <a:lstStyle/>
                    <a:p>
                      <a:pPr indent="0" lvl="0" marL="0" marR="0" rtl="0" algn="l">
                        <a:spcBef>
                          <a:spcPts val="0"/>
                        </a:spcBef>
                        <a:spcAft>
                          <a:spcPts val="0"/>
                        </a:spcAft>
                        <a:buClr>
                          <a:srgbClr val="000000"/>
                        </a:buClr>
                        <a:buSzPts val="1100"/>
                        <a:buFont typeface="Calibri"/>
                        <a:buNone/>
                      </a:pPr>
                      <a:r>
                        <a:rPr b="0" i="0" lang="no-NO" sz="1100" cap="none" strike="noStrike">
                          <a:solidFill>
                            <a:srgbClr val="000000"/>
                          </a:solidFill>
                          <a:latin typeface="Arial"/>
                          <a:ea typeface="Arial"/>
                          <a:cs typeface="Arial"/>
                          <a:sym typeface="Arial"/>
                        </a:rPr>
                        <a:t>2. Hva er fordelene med forespørselen din? (f.eks. til kolleger, studenter)</a:t>
                      </a:r>
                      <a:endParaRPr sz="1100">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b="0" i="0" lang="no-NO" sz="1100" cap="none" strike="noStrike">
                          <a:solidFill>
                            <a:srgbClr val="000000"/>
                          </a:solidFill>
                          <a:latin typeface="Arial"/>
                          <a:ea typeface="Arial"/>
                          <a:cs typeface="Arial"/>
                          <a:sym typeface="Arial"/>
                        </a:rPr>
                        <a:t>7. Hvordan vil du beskytte elevene dine mot skade fra negative data? </a:t>
                      </a:r>
                      <a:endParaRPr/>
                    </a:p>
                  </a:txBody>
                  <a:tcPr marT="0" marB="0" marR="68575" marL="68575"/>
                </a:tc>
              </a:tr>
              <a:tr h="370850">
                <a:tc>
                  <a:txBody>
                    <a:bodyPr/>
                    <a:lstStyle/>
                    <a:p>
                      <a:pPr indent="0" lvl="0" marL="0" marR="0" rtl="0" algn="l">
                        <a:spcBef>
                          <a:spcPts val="0"/>
                        </a:spcBef>
                        <a:spcAft>
                          <a:spcPts val="0"/>
                        </a:spcAft>
                        <a:buClr>
                          <a:srgbClr val="000000"/>
                        </a:buClr>
                        <a:buSzPts val="1100"/>
                        <a:buFont typeface="Calibri"/>
                        <a:buNone/>
                      </a:pPr>
                      <a:r>
                        <a:rPr b="0" i="0" lang="no-NO" sz="1100" cap="none" strike="noStrike">
                          <a:solidFill>
                            <a:srgbClr val="000000"/>
                          </a:solidFill>
                          <a:latin typeface="Arial"/>
                          <a:ea typeface="Arial"/>
                          <a:cs typeface="Arial"/>
                          <a:sym typeface="Arial"/>
                        </a:rPr>
                        <a:t>3. Hvordan vil du beskytte deltakernes data? (f.eks. skriftlig eller innspilt)</a:t>
                      </a:r>
                      <a:endParaRPr sz="1100">
                        <a:latin typeface="Arial"/>
                        <a:ea typeface="Arial"/>
                        <a:cs typeface="Arial"/>
                        <a:sym typeface="Arial"/>
                      </a:endParaRPr>
                    </a:p>
                  </a:txBody>
                  <a:tcPr marT="0" marB="0" marR="68575" marL="68575">
                    <a:solidFill>
                      <a:srgbClr val="E9F1F5"/>
                    </a:solidFill>
                  </a:tcPr>
                </a:tc>
                <a:tc>
                  <a:txBody>
                    <a:bodyPr/>
                    <a:lstStyle/>
                    <a:p>
                      <a:pPr indent="0" lvl="0" marL="0" marR="0" rtl="0" algn="l">
                        <a:spcBef>
                          <a:spcPts val="0"/>
                        </a:spcBef>
                        <a:spcAft>
                          <a:spcPts val="0"/>
                        </a:spcAft>
                        <a:buNone/>
                      </a:pPr>
                      <a:r>
                        <a:rPr b="0" i="0" lang="no-NO" sz="1100" cap="none" strike="noStrike">
                          <a:solidFill>
                            <a:srgbClr val="000000"/>
                          </a:solidFill>
                          <a:latin typeface="Arial"/>
                          <a:ea typeface="Arial"/>
                          <a:cs typeface="Arial"/>
                          <a:sym typeface="Arial"/>
                        </a:rPr>
                        <a:t>8. Trenger du signerte samtykkeskjemaer fra elever eller deres foreldre?</a:t>
                      </a:r>
                      <a:endParaRPr/>
                    </a:p>
                  </a:txBody>
                  <a:tcPr marT="0" marB="0" marR="68575" marL="68575">
                    <a:solidFill>
                      <a:srgbClr val="E9F1F5"/>
                    </a:solidFill>
                  </a:tcPr>
                </a:tc>
              </a:tr>
              <a:tr h="370850">
                <a:tc>
                  <a:txBody>
                    <a:bodyPr/>
                    <a:lstStyle/>
                    <a:p>
                      <a:pPr indent="0" lvl="0" marL="0" marR="0" rtl="0" algn="l">
                        <a:spcBef>
                          <a:spcPts val="0"/>
                        </a:spcBef>
                        <a:spcAft>
                          <a:spcPts val="0"/>
                        </a:spcAft>
                        <a:buClr>
                          <a:srgbClr val="000000"/>
                        </a:buClr>
                        <a:buSzPts val="1100"/>
                        <a:buFont typeface="Calibri"/>
                        <a:buNone/>
                      </a:pPr>
                      <a:r>
                        <a:rPr b="0" i="0" lang="no-NO" sz="1100" cap="none" strike="noStrike">
                          <a:solidFill>
                            <a:srgbClr val="000000"/>
                          </a:solidFill>
                          <a:latin typeface="Arial"/>
                          <a:ea typeface="Arial"/>
                          <a:cs typeface="Arial"/>
                          <a:sym typeface="Arial"/>
                        </a:rPr>
                        <a:t>4. Hvordan vil du forklare henvendelsen til dine studenter og andre i institusjonen?</a:t>
                      </a:r>
                      <a:endParaRPr sz="1100">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b="0" i="0" lang="no-NO" sz="1100" cap="none" strike="noStrike">
                          <a:solidFill>
                            <a:srgbClr val="000000"/>
                          </a:solidFill>
                          <a:latin typeface="Arial"/>
                          <a:ea typeface="Arial"/>
                          <a:cs typeface="Arial"/>
                          <a:sym typeface="Arial"/>
                        </a:rPr>
                        <a:t>9. Hvordan vil du beskytte personvernet til andre som er involvert i henvendelsen?</a:t>
                      </a:r>
                      <a:endParaRPr/>
                    </a:p>
                  </a:txBody>
                  <a:tcPr marT="0" marB="0" marR="68575" marL="68575"/>
                </a:tc>
              </a:tr>
              <a:tr h="264100">
                <a:tc>
                  <a:txBody>
                    <a:bodyPr/>
                    <a:lstStyle/>
                    <a:p>
                      <a:pPr indent="0" lvl="0" marL="0" marR="0" rtl="0" algn="l">
                        <a:spcBef>
                          <a:spcPts val="0"/>
                        </a:spcBef>
                        <a:spcAft>
                          <a:spcPts val="0"/>
                        </a:spcAft>
                        <a:buClr>
                          <a:srgbClr val="000000"/>
                        </a:buClr>
                        <a:buSzPts val="1100"/>
                        <a:buFont typeface="Calibri"/>
                        <a:buNone/>
                      </a:pPr>
                      <a:r>
                        <a:rPr b="0" i="0" lang="no-NO" sz="1100" cap="none" strike="noStrike">
                          <a:solidFill>
                            <a:srgbClr val="000000"/>
                          </a:solidFill>
                          <a:latin typeface="Arial"/>
                          <a:ea typeface="Arial"/>
                          <a:cs typeface="Arial"/>
                          <a:sym typeface="Arial"/>
                        </a:rPr>
                        <a:t>5. Når du deler funn, hvordan kan du sikre anonymitet og konfidensialitet?</a:t>
                      </a:r>
                      <a:endParaRPr sz="1100">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b="0" i="0" lang="no-NO" sz="1100" cap="none" strike="noStrike">
                          <a:solidFill>
                            <a:srgbClr val="000000"/>
                          </a:solidFill>
                          <a:latin typeface="Arial"/>
                          <a:ea typeface="Arial"/>
                          <a:cs typeface="Arial"/>
                          <a:sym typeface="Arial"/>
                        </a:rPr>
                        <a:t>10. Trenger du å kreditere kolleger for noen av dataene dine? </a:t>
                      </a:r>
                      <a:endParaRPr/>
                    </a:p>
                  </a:txBody>
                  <a:tcPr marT="0" marB="0" marR="68575" marL="6857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4" name="Shape 724"/>
        <p:cNvGrpSpPr/>
        <p:nvPr/>
      </p:nvGrpSpPr>
      <p:grpSpPr>
        <a:xfrm>
          <a:off x="0" y="0"/>
          <a:ext cx="0" cy="0"/>
          <a:chOff x="0" y="0"/>
          <a:chExt cx="0" cy="0"/>
        </a:xfrm>
      </p:grpSpPr>
      <p:sp>
        <p:nvSpPr>
          <p:cNvPr id="725" name="Google Shape;725;p48"/>
          <p:cNvSpPr txBox="1"/>
          <p:nvPr/>
        </p:nvSpPr>
        <p:spPr>
          <a:xfrm>
            <a:off x="8427092" y="1617345"/>
            <a:ext cx="1491608" cy="33528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0" i="1" lang="no-NO" sz="1100" cap="none" strike="noStrike">
                <a:solidFill>
                  <a:srgbClr val="000000"/>
                </a:solidFill>
                <a:latin typeface="Arial"/>
                <a:ea typeface="Arial"/>
                <a:cs typeface="Arial"/>
                <a:sym typeface="Arial"/>
              </a:rPr>
              <a:t>Seksjon av forespørselssyklus</a:t>
            </a:r>
            <a:endParaRPr sz="1100">
              <a:solidFill>
                <a:schemeClr val="dk1"/>
              </a:solidFill>
              <a:latin typeface="Arial"/>
              <a:ea typeface="Arial"/>
              <a:cs typeface="Arial"/>
              <a:sym typeface="Arial"/>
            </a:endParaRPr>
          </a:p>
        </p:txBody>
      </p:sp>
      <p:sp>
        <p:nvSpPr>
          <p:cNvPr id="726" name="Google Shape;726;p48"/>
          <p:cNvSpPr txBox="1"/>
          <p:nvPr/>
        </p:nvSpPr>
        <p:spPr>
          <a:xfrm>
            <a:off x="4502532" y="739528"/>
            <a:ext cx="2596768"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Om koding og vurdering</a:t>
            </a:r>
            <a:endParaRPr sz="1600">
              <a:solidFill>
                <a:schemeClr val="dk1"/>
              </a:solidFill>
              <a:latin typeface="Arial"/>
              <a:ea typeface="Arial"/>
              <a:cs typeface="Arial"/>
              <a:sym typeface="Arial"/>
            </a:endParaRPr>
          </a:p>
        </p:txBody>
      </p:sp>
      <p:sp>
        <p:nvSpPr>
          <p:cNvPr id="727" name="Google Shape;727;p48"/>
          <p:cNvSpPr txBox="1"/>
          <p:nvPr/>
        </p:nvSpPr>
        <p:spPr>
          <a:xfrm>
            <a:off x="659129" y="610903"/>
            <a:ext cx="3158987" cy="836576"/>
          </a:xfrm>
          <a:prstGeom prst="rect">
            <a:avLst/>
          </a:prstGeom>
          <a:solidFill>
            <a:srgbClr val="D9F1F6"/>
          </a:solidFill>
          <a:ln>
            <a:noFill/>
          </a:ln>
        </p:spPr>
        <p:txBody>
          <a:bodyPr anchorCtr="0" anchor="t" bIns="0" lIns="0" spcFirstLastPara="1" rIns="0" wrap="square" tIns="6975">
            <a:spAutoFit/>
          </a:bodyPr>
          <a:lstStyle/>
          <a:p>
            <a:pPr indent="0" lvl="0" marL="26034" marR="189230" rtl="0" algn="l">
              <a:lnSpc>
                <a:spcPct val="102200"/>
              </a:lnSpc>
              <a:spcBef>
                <a:spcPts val="0"/>
              </a:spcBef>
              <a:spcAft>
                <a:spcPts val="0"/>
              </a:spcAft>
              <a:buNone/>
            </a:pPr>
            <a:r>
              <a:rPr b="1" i="0" lang="no-NO" sz="1800" cap="none" strike="noStrike">
                <a:solidFill>
                  <a:srgbClr val="1A616F"/>
                </a:solidFill>
                <a:latin typeface="Arial"/>
                <a:ea typeface="Arial"/>
                <a:cs typeface="Arial"/>
                <a:sym typeface="Arial"/>
              </a:rPr>
              <a:t>Del h. Analyse av klasseromssamtale: systematisk observasjon</a:t>
            </a:r>
            <a:endParaRPr sz="1800">
              <a:solidFill>
                <a:schemeClr val="dk1"/>
              </a:solidFill>
              <a:latin typeface="Arial"/>
              <a:ea typeface="Arial"/>
              <a:cs typeface="Arial"/>
              <a:sym typeface="Arial"/>
            </a:endParaRPr>
          </a:p>
        </p:txBody>
      </p:sp>
      <p:sp>
        <p:nvSpPr>
          <p:cNvPr id="728" name="Google Shape;728;p48"/>
          <p:cNvSpPr txBox="1"/>
          <p:nvPr/>
        </p:nvSpPr>
        <p:spPr>
          <a:xfrm>
            <a:off x="659130" y="1958342"/>
            <a:ext cx="4631690" cy="389818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820" marR="94615" rtl="0" algn="just">
              <a:lnSpc>
                <a:spcPct val="121000"/>
              </a:lnSpc>
              <a:spcBef>
                <a:spcPts val="0"/>
              </a:spcBef>
              <a:spcAft>
                <a:spcPts val="0"/>
              </a:spcAft>
              <a:buNone/>
            </a:pPr>
            <a:r>
              <a:rPr b="0" i="0" lang="no-NO" sz="1200" cap="none" strike="noStrike">
                <a:solidFill>
                  <a:srgbClr val="000000"/>
                </a:solidFill>
                <a:latin typeface="Arimo"/>
                <a:ea typeface="Arimo"/>
                <a:cs typeface="Arimo"/>
                <a:sym typeface="Arimo"/>
              </a:rPr>
              <a:t>Når du planlegger undersøkelsen din, må du tenke på hvordan du faktisk vil gjennomføre undersøkelsen i din kontekst for å kunne svare på forskningsspørsmålet ditt. Vurder hvor mye observasjon du ønsker å gjøre og når; hvor gjennomførbart er det å gjenta observasjonene dine over tid for å undersøke endringer? Denne delen gir en innføring i koding i utdanningsmiljøer, og det er mer informasjon, samt kodemaler, for å hjelpe deg i del 1 og 2.</a:t>
            </a:r>
            <a:endParaRPr sz="1200">
              <a:solidFill>
                <a:schemeClr val="dk1"/>
              </a:solidFill>
              <a:latin typeface="Arimo"/>
              <a:ea typeface="Arimo"/>
              <a:cs typeface="Arimo"/>
              <a:sym typeface="Arimo"/>
            </a:endParaRPr>
          </a:p>
          <a:p>
            <a:pPr indent="0" lvl="0" marL="83820" marR="94615" rtl="0" algn="just">
              <a:lnSpc>
                <a:spcPct val="121000"/>
              </a:lnSpc>
              <a:spcBef>
                <a:spcPts val="580"/>
              </a:spcBef>
              <a:spcAft>
                <a:spcPts val="0"/>
              </a:spcAft>
              <a:buNone/>
            </a:pPr>
            <a:r>
              <a:t/>
            </a:r>
            <a:endParaRPr sz="1200">
              <a:solidFill>
                <a:schemeClr val="dk1"/>
              </a:solidFill>
              <a:latin typeface="Arimo"/>
              <a:ea typeface="Arimo"/>
              <a:cs typeface="Arimo"/>
              <a:sym typeface="Arimo"/>
            </a:endParaRPr>
          </a:p>
          <a:p>
            <a:pPr indent="0" lvl="0" marL="83820" marR="94615" rtl="0" algn="just">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Det finnes en rekke T-SEDA videoguider som kan gi nyttig veiledning i dette når du begynner å tenke på planleggings- og metodefases. Denne videoen gir deg en oversikt over hvordan du utfører koding og de positive og negative sidene ved ulike typer koding:</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None/>
            </a:pPr>
            <a:r>
              <a:t/>
            </a:r>
            <a:endParaRPr sz="1400">
              <a:solidFill>
                <a:schemeClr val="dk1"/>
              </a:solidFill>
              <a:latin typeface="Times New Roman"/>
              <a:ea typeface="Times New Roman"/>
              <a:cs typeface="Times New Roman"/>
              <a:sym typeface="Times New Roman"/>
            </a:endParaRPr>
          </a:p>
          <a:p>
            <a:pPr indent="0" lvl="0" marL="635000" marR="0" rtl="0" algn="l">
              <a:lnSpc>
                <a:spcPct val="100000"/>
              </a:lnSpc>
              <a:spcBef>
                <a:spcPts val="0"/>
              </a:spcBef>
              <a:spcAft>
                <a:spcPts val="0"/>
              </a:spcAft>
              <a:buNone/>
            </a:pPr>
            <a:r>
              <a:rPr b="1" i="0" lang="no-NO" sz="1200" u="sng" cap="none" strike="noStrike">
                <a:solidFill>
                  <a:schemeClr val="hlink"/>
                </a:solidFill>
                <a:latin typeface="Arial"/>
                <a:ea typeface="Arial"/>
                <a:cs typeface="Arial"/>
                <a:sym typeface="Arial"/>
                <a:hlinkClick r:id="rId3"/>
              </a:rPr>
              <a:t>Video 12: Ta opp dialog og koding i klasserommet</a:t>
            </a:r>
            <a:endParaRPr b="1" i="0" sz="1200" u="sng" cap="none" strike="noStrike">
              <a:solidFill>
                <a:srgbClr val="0000FF"/>
              </a:solidFill>
              <a:latin typeface="Arial"/>
              <a:ea typeface="Arial"/>
              <a:cs typeface="Arial"/>
              <a:sym typeface="Arial"/>
            </a:endParaRPr>
          </a:p>
          <a:p>
            <a:pPr indent="0" lvl="0" marL="635000" marR="0" rtl="0" algn="l">
              <a:lnSpc>
                <a:spcPct val="100000"/>
              </a:lnSpc>
              <a:spcBef>
                <a:spcPts val="0"/>
              </a:spcBef>
              <a:spcAft>
                <a:spcPts val="0"/>
              </a:spcAft>
              <a:buNone/>
            </a:pPr>
            <a:r>
              <a:t/>
            </a:r>
            <a:endParaRPr sz="1200">
              <a:solidFill>
                <a:schemeClr val="dk1"/>
              </a:solidFill>
              <a:latin typeface="Arial"/>
              <a:ea typeface="Arial"/>
              <a:cs typeface="Arial"/>
              <a:sym typeface="Arial"/>
            </a:endParaRPr>
          </a:p>
        </p:txBody>
      </p:sp>
      <p:sp>
        <p:nvSpPr>
          <p:cNvPr id="729" name="Google Shape;729;p48"/>
          <p:cNvSpPr/>
          <p:nvPr/>
        </p:nvSpPr>
        <p:spPr>
          <a:xfrm>
            <a:off x="774700" y="5213998"/>
            <a:ext cx="472433" cy="4724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48"/>
          <p:cNvSpPr/>
          <p:nvPr/>
        </p:nvSpPr>
        <p:spPr>
          <a:xfrm>
            <a:off x="5575300" y="1965326"/>
            <a:ext cx="4811394" cy="5209702"/>
          </a:xfrm>
          <a:custGeom>
            <a:rect b="b" l="l" r="r" t="t"/>
            <a:pathLst>
              <a:path extrusionOk="0" h="5387975" w="4692650">
                <a:moveTo>
                  <a:pt x="0" y="0"/>
                </a:moveTo>
                <a:lnTo>
                  <a:pt x="4692541" y="0"/>
                </a:lnTo>
                <a:lnTo>
                  <a:pt x="4692541" y="5387512"/>
                </a:lnTo>
                <a:lnTo>
                  <a:pt x="0" y="538751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48"/>
          <p:cNvSpPr txBox="1"/>
          <p:nvPr/>
        </p:nvSpPr>
        <p:spPr>
          <a:xfrm>
            <a:off x="5649984" y="2057280"/>
            <a:ext cx="4631689" cy="5094768"/>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Hva er koding?</a:t>
            </a:r>
            <a:endParaRPr sz="1150">
              <a:solidFill>
                <a:schemeClr val="dk1"/>
              </a:solidFill>
              <a:latin typeface="Arial"/>
              <a:ea typeface="Arial"/>
              <a:cs typeface="Arial"/>
              <a:sym typeface="Arial"/>
            </a:endParaRPr>
          </a:p>
          <a:p>
            <a:pPr indent="0" lvl="0" marL="12700" marR="5080" rtl="0" algn="just">
              <a:lnSpc>
                <a:spcPct val="120800"/>
              </a:lnSpc>
              <a:spcBef>
                <a:spcPts val="610"/>
              </a:spcBef>
              <a:spcAft>
                <a:spcPts val="0"/>
              </a:spcAft>
              <a:buNone/>
            </a:pPr>
            <a:r>
              <a:rPr b="0" i="0" lang="no-NO" sz="1200" cap="none" strike="noStrike">
                <a:solidFill>
                  <a:srgbClr val="000000"/>
                </a:solidFill>
                <a:latin typeface="Arimo"/>
                <a:ea typeface="Arimo"/>
                <a:cs typeface="Arimo"/>
                <a:sym typeface="Arimo"/>
              </a:rPr>
              <a:t>Koding betyr å bryte ned klasseromsdialogen i biter og systematisk sette hver del i en kategori. Dette gjøres ofte etter tur (Person A... Person B... osv.).</a:t>
            </a:r>
            <a:endParaRPr/>
          </a:p>
          <a:p>
            <a:pPr indent="0" lvl="0" marL="12700" marR="0" rtl="0" algn="just">
              <a:lnSpc>
                <a:spcPct val="100000"/>
              </a:lnSpc>
              <a:spcBef>
                <a:spcPts val="885"/>
              </a:spcBef>
              <a:spcAft>
                <a:spcPts val="0"/>
              </a:spcAft>
              <a:buNone/>
            </a:pPr>
            <a:r>
              <a:rPr b="1" i="0" lang="no-NO" sz="1150" cap="none" strike="noStrike">
                <a:solidFill>
                  <a:srgbClr val="000000"/>
                </a:solidFill>
                <a:latin typeface="Arial"/>
                <a:ea typeface="Arial"/>
                <a:cs typeface="Arial"/>
                <a:sym typeface="Arial"/>
              </a:rPr>
              <a:t>Hvorfor er koding viktig?</a:t>
            </a:r>
            <a:endParaRPr sz="1150">
              <a:solidFill>
                <a:schemeClr val="dk1"/>
              </a:solidFill>
              <a:latin typeface="Arial"/>
              <a:ea typeface="Arial"/>
              <a:cs typeface="Arial"/>
              <a:sym typeface="Arial"/>
            </a:endParaRPr>
          </a:p>
          <a:p>
            <a:pPr indent="0" lvl="0" marL="14400" marR="5080" rtl="0" algn="just">
              <a:lnSpc>
                <a:spcPct val="120700"/>
              </a:lnSpc>
              <a:spcBef>
                <a:spcPts val="580"/>
              </a:spcBef>
              <a:spcAft>
                <a:spcPts val="0"/>
              </a:spcAft>
              <a:buNone/>
            </a:pPr>
            <a:r>
              <a:rPr b="0" i="0" lang="no-NO" sz="1200" cap="none" strike="noStrike">
                <a:solidFill>
                  <a:srgbClr val="000000"/>
                </a:solidFill>
                <a:latin typeface="Arimo"/>
                <a:ea typeface="Arimo"/>
                <a:cs typeface="Arimo"/>
                <a:sym typeface="Arimo"/>
              </a:rPr>
              <a:t>Det er lett å gå glipp av dialog i et travelt klasserom eller å anta at det skjer når det kanskje ikke er det. Koding er en måte å fokusere på bestemte typer dialog og registrere den på en eller annen måte. Dette lar deg gå tilbake over dialogen og oppdage mønstre eller tapte muligheter til å undersøke studenter. Det hjelper deg også å legge merke til endring over tid.</a:t>
            </a:r>
            <a:endParaRPr sz="1200">
              <a:solidFill>
                <a:schemeClr val="dk1"/>
              </a:solidFill>
              <a:latin typeface="Arimo"/>
              <a:ea typeface="Arimo"/>
              <a:cs typeface="Arimo"/>
              <a:sym typeface="Arimo"/>
            </a:endParaRPr>
          </a:p>
          <a:p>
            <a:pPr indent="0" lvl="0" marL="12700" marR="0" rtl="0" algn="just">
              <a:lnSpc>
                <a:spcPct val="100000"/>
              </a:lnSpc>
              <a:spcBef>
                <a:spcPts val="885"/>
              </a:spcBef>
              <a:spcAft>
                <a:spcPts val="0"/>
              </a:spcAft>
              <a:buNone/>
            </a:pPr>
            <a:r>
              <a:rPr b="1" i="0" lang="no-NO" sz="1150" cap="none" strike="noStrike">
                <a:solidFill>
                  <a:srgbClr val="000000"/>
                </a:solidFill>
                <a:latin typeface="Arial"/>
                <a:ea typeface="Arial"/>
                <a:cs typeface="Arial"/>
                <a:sym typeface="Arial"/>
              </a:rPr>
              <a:t>Hvordan koder jeg?</a:t>
            </a:r>
            <a:endParaRPr sz="1150">
              <a:solidFill>
                <a:schemeClr val="dk1"/>
              </a:solidFill>
              <a:latin typeface="Arial"/>
              <a:ea typeface="Arial"/>
              <a:cs typeface="Arial"/>
              <a:sym typeface="Arial"/>
            </a:endParaRPr>
          </a:p>
          <a:p>
            <a:pPr indent="0" lvl="0" marL="12700" marR="5080" rtl="0" algn="just">
              <a:lnSpc>
                <a:spcPct val="120000"/>
              </a:lnSpc>
              <a:spcBef>
                <a:spcPts val="580"/>
              </a:spcBef>
              <a:spcAft>
                <a:spcPts val="0"/>
              </a:spcAft>
              <a:buNone/>
            </a:pPr>
            <a:r>
              <a:rPr b="0" i="0" lang="no-NO" sz="1200" cap="none" strike="noStrike">
                <a:solidFill>
                  <a:srgbClr val="000000"/>
                </a:solidFill>
                <a:latin typeface="Arimo"/>
                <a:ea typeface="Arimo"/>
                <a:cs typeface="Arimo"/>
                <a:sym typeface="Arimo"/>
              </a:rPr>
              <a:t>T-SEDA-verktøysettet tilbyr flere ressurser for å støtte kodingen din: det er mer informasjon om dette på neste side om dette.</a:t>
            </a:r>
            <a:endParaRPr sz="1200">
              <a:solidFill>
                <a:schemeClr val="dk1"/>
              </a:solidFill>
              <a:latin typeface="Arimo"/>
              <a:ea typeface="Arimo"/>
              <a:cs typeface="Arimo"/>
              <a:sym typeface="Arimo"/>
            </a:endParaRPr>
          </a:p>
          <a:p>
            <a:pPr indent="0" lvl="0" marL="12700" marR="0" rtl="0" algn="just">
              <a:lnSpc>
                <a:spcPct val="100000"/>
              </a:lnSpc>
              <a:spcBef>
                <a:spcPts val="910"/>
              </a:spcBef>
              <a:spcAft>
                <a:spcPts val="0"/>
              </a:spcAft>
              <a:buNone/>
            </a:pPr>
            <a:r>
              <a:rPr b="1" i="0" lang="no-NO" sz="1150" cap="none" strike="noStrike">
                <a:solidFill>
                  <a:srgbClr val="000000"/>
                </a:solidFill>
                <a:latin typeface="Arial"/>
                <a:ea typeface="Arial"/>
                <a:cs typeface="Arial"/>
                <a:sym typeface="Arial"/>
              </a:rPr>
              <a:t>Hva er vurdering?</a:t>
            </a:r>
            <a:endParaRPr sz="1150">
              <a:solidFill>
                <a:schemeClr val="dk1"/>
              </a:solidFill>
              <a:latin typeface="Arial"/>
              <a:ea typeface="Arial"/>
              <a:cs typeface="Arial"/>
              <a:sym typeface="Arial"/>
            </a:endParaRPr>
          </a:p>
          <a:p>
            <a:pPr indent="0" lvl="0" marL="12700" marR="5080" rtl="0" algn="just">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I tillegg til kodedialog, kan det være lurt å vurdere studentdeltakelse. For eksempel kan du rangere elever som deltok mye med en «1», de som deltok mindre med en «2» og de som ikke deltok så mye med en «3». Det er også ressurser som hjelper deg med å rangere aspekter av klasserommet (se malene 2C og 2D for gruppearbeid og 2E og 2F for deltakelse i hele klassen).</a:t>
            </a:r>
            <a:endParaRPr sz="1200">
              <a:solidFill>
                <a:schemeClr val="dk1"/>
              </a:solidFill>
              <a:latin typeface="Arimo"/>
              <a:ea typeface="Arimo"/>
              <a:cs typeface="Arimo"/>
              <a:sym typeface="Arimo"/>
            </a:endParaRPr>
          </a:p>
        </p:txBody>
      </p:sp>
      <p:sp>
        <p:nvSpPr>
          <p:cNvPr id="732" name="Google Shape;732;p48"/>
          <p:cNvSpPr/>
          <p:nvPr/>
        </p:nvSpPr>
        <p:spPr>
          <a:xfrm>
            <a:off x="7783715" y="428625"/>
            <a:ext cx="2717794" cy="116077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48"/>
          <p:cNvSpPr txBox="1"/>
          <p:nvPr/>
        </p:nvSpPr>
        <p:spPr>
          <a:xfrm>
            <a:off x="5262662" y="7088779"/>
            <a:ext cx="16700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26</a:t>
            </a:r>
            <a:endParaRPr sz="1000">
              <a:solidFill>
                <a:schemeClr val="dk1"/>
              </a:solidFill>
              <a:latin typeface="Arial"/>
              <a:ea typeface="Arial"/>
              <a:cs typeface="Arial"/>
              <a:sym typeface="Arial"/>
            </a:endParaRPr>
          </a:p>
        </p:txBody>
      </p:sp>
      <p:sp>
        <p:nvSpPr>
          <p:cNvPr id="734" name="Google Shape;734;p48"/>
          <p:cNvSpPr txBox="1"/>
          <p:nvPr/>
        </p:nvSpPr>
        <p:spPr>
          <a:xfrm>
            <a:off x="8565127" y="733425"/>
            <a:ext cx="1821567" cy="584775"/>
          </a:xfrm>
          <a:prstGeom prst="rect">
            <a:avLst/>
          </a:prstGeom>
          <a:solidFill>
            <a:srgbClr val="FFCC2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600">
                <a:solidFill>
                  <a:schemeClr val="lt1"/>
                </a:solidFill>
                <a:latin typeface="Arimo"/>
                <a:ea typeface="Arimo"/>
                <a:cs typeface="Arimo"/>
                <a:sym typeface="Arimo"/>
              </a:rPr>
              <a:t>Undersøkelses-</a:t>
            </a:r>
            <a:endParaRPr/>
          </a:p>
          <a:p>
            <a:pPr indent="0" lvl="0" marL="0" marR="0" rtl="0" algn="l">
              <a:spcBef>
                <a:spcPts val="0"/>
              </a:spcBef>
              <a:spcAft>
                <a:spcPts val="0"/>
              </a:spcAft>
              <a:buNone/>
            </a:pPr>
            <a:r>
              <a:rPr b="1" lang="no-NO" sz="1600">
                <a:solidFill>
                  <a:schemeClr val="lt1"/>
                </a:solidFill>
                <a:latin typeface="Arimo"/>
                <a:ea typeface="Arimo"/>
                <a:cs typeface="Arimo"/>
                <a:sym typeface="Arimo"/>
              </a:rPr>
              <a:t>plan og metoder</a:t>
            </a:r>
            <a:endParaRPr b="1" sz="1600">
              <a:solidFill>
                <a:schemeClr val="lt1"/>
              </a:solidFill>
              <a:latin typeface="Arimo"/>
              <a:ea typeface="Arimo"/>
              <a:cs typeface="Arimo"/>
              <a:sym typeface="Arim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9" name="Shape 739"/>
        <p:cNvGrpSpPr/>
        <p:nvPr/>
      </p:nvGrpSpPr>
      <p:grpSpPr>
        <a:xfrm>
          <a:off x="0" y="0"/>
          <a:ext cx="0" cy="0"/>
          <a:chOff x="0" y="0"/>
          <a:chExt cx="0" cy="0"/>
        </a:xfrm>
      </p:grpSpPr>
      <p:sp>
        <p:nvSpPr>
          <p:cNvPr id="740" name="Google Shape;740;p49"/>
          <p:cNvSpPr txBox="1"/>
          <p:nvPr/>
        </p:nvSpPr>
        <p:spPr>
          <a:xfrm>
            <a:off x="3975100" y="739528"/>
            <a:ext cx="3729959" cy="24384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Om koding: planlegge forespørselen</a:t>
            </a:r>
            <a:endParaRPr sz="1600">
              <a:solidFill>
                <a:schemeClr val="dk1"/>
              </a:solidFill>
              <a:latin typeface="Arial"/>
              <a:ea typeface="Arial"/>
              <a:cs typeface="Arial"/>
              <a:sym typeface="Arial"/>
            </a:endParaRPr>
          </a:p>
        </p:txBody>
      </p:sp>
      <p:sp>
        <p:nvSpPr>
          <p:cNvPr id="741" name="Google Shape;741;p49"/>
          <p:cNvSpPr txBox="1"/>
          <p:nvPr/>
        </p:nvSpPr>
        <p:spPr>
          <a:xfrm>
            <a:off x="5693924" y="1564521"/>
            <a:ext cx="4705985" cy="3454603"/>
          </a:xfrm>
          <a:prstGeom prst="rect">
            <a:avLst/>
          </a:prstGeom>
          <a:solidFill>
            <a:srgbClr val="D9F1F6"/>
          </a:solidFill>
          <a:ln>
            <a:noFill/>
          </a:ln>
        </p:spPr>
        <p:txBody>
          <a:bodyPr anchorCtr="0" anchor="t" bIns="0" lIns="0" spcFirstLastPara="1" rIns="0" wrap="square" tIns="38100">
            <a:spAutoFit/>
          </a:bodyPr>
          <a:lstStyle/>
          <a:p>
            <a:pPr indent="0" lvl="0" marL="78740" marR="294640" rtl="0" algn="l">
              <a:lnSpc>
                <a:spcPct val="120000"/>
              </a:lnSpc>
              <a:spcBef>
                <a:spcPts val="0"/>
              </a:spcBef>
              <a:spcAft>
                <a:spcPts val="0"/>
              </a:spcAft>
              <a:buNone/>
            </a:pPr>
            <a:r>
              <a:rPr b="1" i="0" lang="no-NO" sz="1200" cap="none" strike="noStrike">
                <a:solidFill>
                  <a:srgbClr val="000000"/>
                </a:solidFill>
                <a:latin typeface="Arial"/>
                <a:ea typeface="Arial"/>
                <a:cs typeface="Arial"/>
                <a:sym typeface="Arial"/>
              </a:rPr>
              <a:t>Refleksjonspunkt: </a:t>
            </a:r>
            <a:r>
              <a:rPr b="0" i="0" lang="no-NO" sz="1200" cap="none" strike="noStrike">
                <a:solidFill>
                  <a:srgbClr val="000000"/>
                </a:solidFill>
                <a:latin typeface="Arimo"/>
                <a:ea typeface="Arimo"/>
                <a:cs typeface="Arimo"/>
                <a:sym typeface="Arimo"/>
              </a:rPr>
              <a:t>Koding kan virke vanskelig hvis du er ny til det. Her er noen tips som kan hjelpe deg med å planlegge kodingen for forespørselen din:</a:t>
            </a:r>
            <a:endParaRPr/>
          </a:p>
          <a:p>
            <a:pPr indent="-171450" lvl="0" marL="250190" marR="358140" rtl="0" algn="l">
              <a:lnSpc>
                <a:spcPct val="121700"/>
              </a:lnSpc>
              <a:spcBef>
                <a:spcPts val="64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Bestem deg for en eller to dialogkoder å se på for en henvendelse, så vil du ikke prøve å fokusere på for mye i klasserommet</a:t>
            </a:r>
            <a:endParaRPr/>
          </a:p>
          <a:p>
            <a:pPr indent="-171450" lvl="0" marL="250190" marR="415290" rtl="0" algn="l">
              <a:lnSpc>
                <a:spcPct val="120000"/>
              </a:lnSpc>
              <a:spcBef>
                <a:spcPts val="66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Se på malene i seksjon 2. Tenk på hvordan du kan bruke dem i klasserommet til å ta opp dialog</a:t>
            </a:r>
            <a:endParaRPr/>
          </a:p>
          <a:p>
            <a:pPr indent="-171450" lvl="0" marL="250190" marR="195580" rtl="0" algn="l">
              <a:lnSpc>
                <a:spcPct val="120600"/>
              </a:lnSpc>
              <a:spcBef>
                <a:spcPts val="68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Tenk på hvordan du vil ta opp dialog, og hva dette innebærer. Må du skaffe opptaksutstyr? Har du andre voksne i miljøet ditt for å hjelpe deg mens du koder personlig (live koding)?</a:t>
            </a:r>
            <a:endParaRPr/>
          </a:p>
          <a:p>
            <a:pPr indent="0" lvl="0" marL="78740" marR="139700" rtl="0" algn="just">
              <a:lnSpc>
                <a:spcPct val="121700"/>
              </a:lnSpc>
              <a:spcBef>
                <a:spcPts val="570"/>
              </a:spcBef>
              <a:spcAft>
                <a:spcPts val="0"/>
              </a:spcAft>
              <a:buNone/>
            </a:pPr>
            <a:r>
              <a:rPr b="0" i="0" lang="no-NO" sz="1200" cap="none" strike="noStrike">
                <a:solidFill>
                  <a:srgbClr val="000000"/>
                </a:solidFill>
                <a:latin typeface="Arimo"/>
                <a:ea typeface="Arimo"/>
                <a:cs typeface="Arimo"/>
                <a:sym typeface="Arimo"/>
              </a:rPr>
              <a:t>Bruk seksjon 1 og 2 og videoguidene for å hjelpe deg, skriv ned noen av ideene dine til disse spørsmålene. Disse notatene vil hjelpe deg med å bestemme deg for en plan for forespørselen din.</a:t>
            </a:r>
            <a:endParaRPr/>
          </a:p>
        </p:txBody>
      </p:sp>
      <p:sp>
        <p:nvSpPr>
          <p:cNvPr id="742" name="Google Shape;742;p49"/>
          <p:cNvSpPr txBox="1"/>
          <p:nvPr/>
        </p:nvSpPr>
        <p:spPr>
          <a:xfrm>
            <a:off x="657859" y="1578609"/>
            <a:ext cx="4677410" cy="274555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1915" marR="97155" rtl="0" algn="just">
              <a:lnSpc>
                <a:spcPct val="120800"/>
              </a:lnSpc>
              <a:spcBef>
                <a:spcPts val="0"/>
              </a:spcBef>
              <a:spcAft>
                <a:spcPts val="0"/>
              </a:spcAft>
              <a:buNone/>
            </a:pPr>
            <a:r>
              <a:rPr b="0" i="0" lang="no-NO" sz="1200" cap="none" strike="noStrike">
                <a:solidFill>
                  <a:srgbClr val="000000"/>
                </a:solidFill>
                <a:latin typeface="Arimo"/>
                <a:ea typeface="Arimo"/>
                <a:cs typeface="Arimo"/>
                <a:sym typeface="Arimo"/>
              </a:rPr>
              <a:t>Et viktig tips for koding under forespørselen din er å få litt øvelse på det på forhånd. T-SEDA-videoene om koding har aktiviteter slik at du kan øve på koding av noen innspilte dialoger.</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50"/>
              </a:spcBef>
              <a:spcAft>
                <a:spcPts val="0"/>
              </a:spcAft>
              <a:buNone/>
            </a:pPr>
            <a:r>
              <a:t/>
            </a:r>
            <a:endParaRPr sz="1100">
              <a:solidFill>
                <a:schemeClr val="dk1"/>
              </a:solidFill>
              <a:latin typeface="Times New Roman"/>
              <a:ea typeface="Times New Roman"/>
              <a:cs typeface="Times New Roman"/>
              <a:sym typeface="Times New Roman"/>
            </a:endParaRPr>
          </a:p>
          <a:p>
            <a:pPr indent="0" lvl="0" marL="539115" marR="347345" rtl="0" algn="l">
              <a:lnSpc>
                <a:spcPct val="121700"/>
              </a:lnSpc>
              <a:spcBef>
                <a:spcPts val="0"/>
              </a:spcBef>
              <a:spcAft>
                <a:spcPts val="0"/>
              </a:spcAft>
              <a:buNone/>
            </a:pPr>
            <a:r>
              <a:rPr b="1" i="0" lang="no-NO" sz="1200" u="sng" cap="none" strike="noStrike">
                <a:solidFill>
                  <a:schemeClr val="hlink"/>
                </a:solidFill>
                <a:latin typeface="Arial"/>
                <a:ea typeface="Arial"/>
                <a:cs typeface="Arial"/>
                <a:sym typeface="Arial"/>
                <a:hlinkClick r:id="rId3"/>
              </a:rPr>
              <a:t>Video 13: Identifisere produktiv dialog: «bygge på» og «utfordre» ideer</a:t>
            </a:r>
            <a:endParaRPr sz="1200">
              <a:solidFill>
                <a:schemeClr val="dk1"/>
              </a:solidFill>
              <a:latin typeface="Arial"/>
              <a:ea typeface="Arial"/>
              <a:cs typeface="Arial"/>
              <a:sym typeface="Arial"/>
            </a:endParaRPr>
          </a:p>
          <a:p>
            <a:pPr indent="0" lvl="0" marL="0" marR="0" rtl="0" algn="l">
              <a:lnSpc>
                <a:spcPct val="100000"/>
              </a:lnSpc>
              <a:spcBef>
                <a:spcPts val="35"/>
              </a:spcBef>
              <a:spcAft>
                <a:spcPts val="0"/>
              </a:spcAft>
              <a:buNone/>
            </a:pPr>
            <a:r>
              <a:t/>
            </a:r>
            <a:endParaRPr sz="1450">
              <a:solidFill>
                <a:schemeClr val="dk1"/>
              </a:solidFill>
              <a:latin typeface="Times New Roman"/>
              <a:ea typeface="Times New Roman"/>
              <a:cs typeface="Times New Roman"/>
              <a:sym typeface="Times New Roman"/>
            </a:endParaRPr>
          </a:p>
          <a:p>
            <a:pPr indent="0" lvl="0" marL="529590" marR="0" rtl="0" algn="l">
              <a:lnSpc>
                <a:spcPct val="100000"/>
              </a:lnSpc>
              <a:spcBef>
                <a:spcPts val="0"/>
              </a:spcBef>
              <a:spcAft>
                <a:spcPts val="0"/>
              </a:spcAft>
              <a:buNone/>
            </a:pPr>
            <a:r>
              <a:rPr b="1" i="0" lang="no-NO" sz="1200" u="sng" cap="none" strike="noStrike">
                <a:solidFill>
                  <a:schemeClr val="hlink"/>
                </a:solidFill>
                <a:latin typeface="Arial"/>
                <a:ea typeface="Arial"/>
                <a:cs typeface="Arial"/>
                <a:sym typeface="Arial"/>
                <a:hlinkClick r:id="rId4"/>
              </a:rPr>
              <a:t>Video 14: Øve på koding: dialog for hele klassen</a:t>
            </a:r>
            <a:endParaRPr sz="1200">
              <a:solidFill>
                <a:schemeClr val="dk1"/>
              </a:solidFill>
              <a:latin typeface="Arial"/>
              <a:ea typeface="Arial"/>
              <a:cs typeface="Arial"/>
              <a:sym typeface="Arial"/>
            </a:endParaRPr>
          </a:p>
          <a:p>
            <a:pPr indent="0" lvl="0" marL="0" marR="0" rtl="0" algn="l">
              <a:lnSpc>
                <a:spcPct val="100000"/>
              </a:lnSpc>
              <a:spcBef>
                <a:spcPts val="25"/>
              </a:spcBef>
              <a:spcAft>
                <a:spcPts val="0"/>
              </a:spcAft>
              <a:buNone/>
            </a:pPr>
            <a:r>
              <a:t/>
            </a:r>
            <a:endParaRPr sz="1750">
              <a:solidFill>
                <a:schemeClr val="dk1"/>
              </a:solidFill>
              <a:latin typeface="Times New Roman"/>
              <a:ea typeface="Times New Roman"/>
              <a:cs typeface="Times New Roman"/>
              <a:sym typeface="Times New Roman"/>
            </a:endParaRPr>
          </a:p>
          <a:p>
            <a:pPr indent="0" lvl="0" marL="529590" marR="0" rtl="0" algn="l">
              <a:lnSpc>
                <a:spcPct val="100000"/>
              </a:lnSpc>
              <a:spcBef>
                <a:spcPts val="0"/>
              </a:spcBef>
              <a:spcAft>
                <a:spcPts val="0"/>
              </a:spcAft>
              <a:buNone/>
            </a:pPr>
            <a:r>
              <a:rPr b="1" i="0" lang="no-NO" sz="1200" u="sng" cap="none" strike="noStrike">
                <a:solidFill>
                  <a:schemeClr val="hlink"/>
                </a:solidFill>
                <a:latin typeface="Arial"/>
                <a:ea typeface="Arial"/>
                <a:cs typeface="Arial"/>
                <a:sym typeface="Arial"/>
                <a:hlinkClick r:id="rId5"/>
              </a:rPr>
              <a:t>Video 16: Koding og vurdering av kvaliteten på dialog i små grupper</a:t>
            </a:r>
            <a:endParaRPr b="1" sz="1200" u="sng">
              <a:solidFill>
                <a:srgbClr val="0000FF"/>
              </a:solidFill>
              <a:latin typeface="Arial"/>
              <a:ea typeface="Arial"/>
              <a:cs typeface="Arial"/>
              <a:sym typeface="Arial"/>
            </a:endParaRPr>
          </a:p>
          <a:p>
            <a:pPr indent="0" lvl="0" marL="529590" marR="0" rtl="0" algn="l">
              <a:lnSpc>
                <a:spcPct val="100000"/>
              </a:lnSpc>
              <a:spcBef>
                <a:spcPts val="0"/>
              </a:spcBef>
              <a:spcAft>
                <a:spcPts val="0"/>
              </a:spcAft>
              <a:buNone/>
            </a:pPr>
            <a:r>
              <a:t/>
            </a:r>
            <a:endParaRPr sz="1200">
              <a:solidFill>
                <a:schemeClr val="dk1"/>
              </a:solidFill>
              <a:latin typeface="Arial"/>
              <a:ea typeface="Arial"/>
              <a:cs typeface="Arial"/>
              <a:sym typeface="Arial"/>
            </a:endParaRPr>
          </a:p>
        </p:txBody>
      </p:sp>
      <p:sp>
        <p:nvSpPr>
          <p:cNvPr id="743" name="Google Shape;743;p49"/>
          <p:cNvSpPr/>
          <p:nvPr/>
        </p:nvSpPr>
        <p:spPr>
          <a:xfrm>
            <a:off x="744099" y="3119000"/>
            <a:ext cx="411473" cy="41147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49"/>
          <p:cNvSpPr/>
          <p:nvPr/>
        </p:nvSpPr>
        <p:spPr>
          <a:xfrm>
            <a:off x="751725" y="3608585"/>
            <a:ext cx="411475"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49"/>
          <p:cNvSpPr/>
          <p:nvPr/>
        </p:nvSpPr>
        <p:spPr>
          <a:xfrm>
            <a:off x="737749" y="2640210"/>
            <a:ext cx="411473"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49"/>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27</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1" name="Shape 751"/>
        <p:cNvGrpSpPr/>
        <p:nvPr/>
      </p:nvGrpSpPr>
      <p:grpSpPr>
        <a:xfrm>
          <a:off x="0" y="0"/>
          <a:ext cx="0" cy="0"/>
          <a:chOff x="0" y="0"/>
          <a:chExt cx="0" cy="0"/>
        </a:xfrm>
      </p:grpSpPr>
      <p:sp>
        <p:nvSpPr>
          <p:cNvPr id="752" name="Google Shape;752;p50"/>
          <p:cNvSpPr txBox="1"/>
          <p:nvPr/>
        </p:nvSpPr>
        <p:spPr>
          <a:xfrm>
            <a:off x="537844" y="541655"/>
            <a:ext cx="4999990" cy="91553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185" marR="95250" rtl="0" algn="just">
              <a:lnSpc>
                <a:spcPct val="121100"/>
              </a:lnSpc>
              <a:spcBef>
                <a:spcPts val="0"/>
              </a:spcBef>
              <a:spcAft>
                <a:spcPts val="0"/>
              </a:spcAft>
              <a:buNone/>
            </a:pPr>
            <a:r>
              <a:rPr b="0" i="0" lang="no-NO" sz="1200" cap="none" strike="noStrike">
                <a:solidFill>
                  <a:srgbClr val="000000"/>
                </a:solidFill>
                <a:latin typeface="Arimo"/>
                <a:ea typeface="Arimo"/>
                <a:cs typeface="Arimo"/>
                <a:sym typeface="Arimo"/>
              </a:rPr>
              <a:t>Her kan du se et eksempel på en del av en dialog som er kodet etter «tur»: hver gang en annen person snakker, se på koderammeverket for å se om en (eller flere) av kodene kan brukes på det som har blitt sagt. I dette eksemplet er dialogen tatt opp og deretter transkribert.</a:t>
            </a:r>
            <a:endParaRPr/>
          </a:p>
        </p:txBody>
      </p:sp>
      <p:sp>
        <p:nvSpPr>
          <p:cNvPr id="753" name="Google Shape;753;p50"/>
          <p:cNvSpPr/>
          <p:nvPr/>
        </p:nvSpPr>
        <p:spPr>
          <a:xfrm>
            <a:off x="635484" y="1991094"/>
            <a:ext cx="1409065" cy="1232535"/>
          </a:xfrm>
          <a:custGeom>
            <a:rect b="b" l="l" r="r" t="t"/>
            <a:pathLst>
              <a:path extrusionOk="0" h="1232535" w="1409064">
                <a:moveTo>
                  <a:pt x="1203642" y="0"/>
                </a:moveTo>
                <a:lnTo>
                  <a:pt x="205422" y="0"/>
                </a:lnTo>
                <a:lnTo>
                  <a:pt x="158321" y="5425"/>
                </a:lnTo>
                <a:lnTo>
                  <a:pt x="115084" y="20879"/>
                </a:lnTo>
                <a:lnTo>
                  <a:pt x="76942" y="45129"/>
                </a:lnTo>
                <a:lnTo>
                  <a:pt x="45129" y="76942"/>
                </a:lnTo>
                <a:lnTo>
                  <a:pt x="20879" y="115084"/>
                </a:lnTo>
                <a:lnTo>
                  <a:pt x="5425" y="158321"/>
                </a:lnTo>
                <a:lnTo>
                  <a:pt x="0" y="205422"/>
                </a:lnTo>
                <a:lnTo>
                  <a:pt x="0" y="1027099"/>
                </a:lnTo>
                <a:lnTo>
                  <a:pt x="5425" y="1074205"/>
                </a:lnTo>
                <a:lnTo>
                  <a:pt x="20879" y="1117446"/>
                </a:lnTo>
                <a:lnTo>
                  <a:pt x="45129" y="1155590"/>
                </a:lnTo>
                <a:lnTo>
                  <a:pt x="76942" y="1187404"/>
                </a:lnTo>
                <a:lnTo>
                  <a:pt x="115084" y="1211654"/>
                </a:lnTo>
                <a:lnTo>
                  <a:pt x="158321" y="1227109"/>
                </a:lnTo>
                <a:lnTo>
                  <a:pt x="205422" y="1232535"/>
                </a:lnTo>
                <a:lnTo>
                  <a:pt x="1203642" y="1232535"/>
                </a:lnTo>
                <a:lnTo>
                  <a:pt x="1250743" y="1227109"/>
                </a:lnTo>
                <a:lnTo>
                  <a:pt x="1293980" y="1211654"/>
                </a:lnTo>
                <a:lnTo>
                  <a:pt x="1332122" y="1187404"/>
                </a:lnTo>
                <a:lnTo>
                  <a:pt x="1363935" y="1155590"/>
                </a:lnTo>
                <a:lnTo>
                  <a:pt x="1388185" y="1117446"/>
                </a:lnTo>
                <a:lnTo>
                  <a:pt x="1403639" y="1074205"/>
                </a:lnTo>
                <a:lnTo>
                  <a:pt x="1409065" y="1027099"/>
                </a:lnTo>
                <a:lnTo>
                  <a:pt x="1409065" y="205422"/>
                </a:lnTo>
                <a:lnTo>
                  <a:pt x="1403639" y="158321"/>
                </a:lnTo>
                <a:lnTo>
                  <a:pt x="1388185" y="115084"/>
                </a:lnTo>
                <a:lnTo>
                  <a:pt x="1363935" y="76942"/>
                </a:lnTo>
                <a:lnTo>
                  <a:pt x="1332122" y="45129"/>
                </a:lnTo>
                <a:lnTo>
                  <a:pt x="1293980" y="20879"/>
                </a:lnTo>
                <a:lnTo>
                  <a:pt x="1250743" y="5425"/>
                </a:lnTo>
                <a:lnTo>
                  <a:pt x="120364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50"/>
          <p:cNvSpPr txBox="1"/>
          <p:nvPr/>
        </p:nvSpPr>
        <p:spPr>
          <a:xfrm>
            <a:off x="721747" y="2105025"/>
            <a:ext cx="1292458" cy="1090517"/>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b="0" i="0" lang="no-NO" sz="1200" cap="none" strike="noStrike">
                <a:solidFill>
                  <a:srgbClr val="000000"/>
                </a:solidFill>
                <a:latin typeface="Arimo"/>
                <a:ea typeface="Arimo"/>
                <a:cs typeface="Arimo"/>
                <a:sym typeface="Arimo"/>
              </a:rPr>
              <a:t>Hver annen tur er gitt en annen</a:t>
            </a:r>
            <a:endParaRPr/>
          </a:p>
          <a:p>
            <a:pPr indent="0" lvl="0" marL="12700" marR="156210" rtl="0" algn="l">
              <a:lnSpc>
                <a:spcPct val="120000"/>
              </a:lnSpc>
              <a:spcBef>
                <a:spcPts val="20"/>
              </a:spcBef>
              <a:spcAft>
                <a:spcPts val="0"/>
              </a:spcAft>
              <a:buNone/>
            </a:pPr>
            <a:r>
              <a:rPr b="0" i="0" lang="no-NO" sz="1200" cap="none" strike="noStrike">
                <a:solidFill>
                  <a:srgbClr val="000000"/>
                </a:solidFill>
                <a:latin typeface="Arimo"/>
                <a:ea typeface="Arimo"/>
                <a:cs typeface="Arimo"/>
                <a:sym typeface="Arimo"/>
              </a:rPr>
              <a:t>Nummer for enkel identifisering</a:t>
            </a:r>
            <a:endParaRPr/>
          </a:p>
        </p:txBody>
      </p:sp>
      <p:sp>
        <p:nvSpPr>
          <p:cNvPr id="755" name="Google Shape;755;p50"/>
          <p:cNvSpPr/>
          <p:nvPr/>
        </p:nvSpPr>
        <p:spPr>
          <a:xfrm>
            <a:off x="3063755" y="1763903"/>
            <a:ext cx="1557020" cy="703580"/>
          </a:xfrm>
          <a:custGeom>
            <a:rect b="b" l="l" r="r" t="t"/>
            <a:pathLst>
              <a:path extrusionOk="0" h="703580" w="1557020">
                <a:moveTo>
                  <a:pt x="1439760" y="0"/>
                </a:moveTo>
                <a:lnTo>
                  <a:pt x="117271" y="0"/>
                </a:lnTo>
                <a:lnTo>
                  <a:pt x="71623" y="9215"/>
                </a:lnTo>
                <a:lnTo>
                  <a:pt x="34347" y="34347"/>
                </a:lnTo>
                <a:lnTo>
                  <a:pt x="9215" y="71623"/>
                </a:lnTo>
                <a:lnTo>
                  <a:pt x="0" y="117271"/>
                </a:lnTo>
                <a:lnTo>
                  <a:pt x="0" y="586320"/>
                </a:lnTo>
                <a:lnTo>
                  <a:pt x="9215" y="631969"/>
                </a:lnTo>
                <a:lnTo>
                  <a:pt x="34347" y="669245"/>
                </a:lnTo>
                <a:lnTo>
                  <a:pt x="71623" y="694377"/>
                </a:lnTo>
                <a:lnTo>
                  <a:pt x="117271" y="703592"/>
                </a:lnTo>
                <a:lnTo>
                  <a:pt x="1439760" y="703592"/>
                </a:lnTo>
                <a:lnTo>
                  <a:pt x="1485402" y="694377"/>
                </a:lnTo>
                <a:lnTo>
                  <a:pt x="1522674" y="669245"/>
                </a:lnTo>
                <a:lnTo>
                  <a:pt x="1547804" y="631969"/>
                </a:lnTo>
                <a:lnTo>
                  <a:pt x="1557020" y="586320"/>
                </a:lnTo>
                <a:lnTo>
                  <a:pt x="1557020" y="117271"/>
                </a:lnTo>
                <a:lnTo>
                  <a:pt x="1547804" y="71623"/>
                </a:lnTo>
                <a:lnTo>
                  <a:pt x="1522674" y="34347"/>
                </a:lnTo>
                <a:lnTo>
                  <a:pt x="1485402" y="9215"/>
                </a:lnTo>
                <a:lnTo>
                  <a:pt x="143976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50"/>
          <p:cNvSpPr txBox="1"/>
          <p:nvPr/>
        </p:nvSpPr>
        <p:spPr>
          <a:xfrm>
            <a:off x="3192780" y="1901968"/>
            <a:ext cx="1239520" cy="437103"/>
          </a:xfrm>
          <a:prstGeom prst="rect">
            <a:avLst/>
          </a:prstGeom>
          <a:noFill/>
          <a:ln>
            <a:noFill/>
          </a:ln>
        </p:spPr>
        <p:txBody>
          <a:bodyPr anchorCtr="0" anchor="t" bIns="0" lIns="0" spcFirstLastPara="1" rIns="0" wrap="square" tIns="0">
            <a:spAutoFit/>
          </a:bodyPr>
          <a:lstStyle/>
          <a:p>
            <a:pPr indent="0" lvl="0" marL="12700" marR="5080" rtl="0" algn="l">
              <a:lnSpc>
                <a:spcPct val="121700"/>
              </a:lnSpc>
              <a:spcBef>
                <a:spcPts val="0"/>
              </a:spcBef>
              <a:spcAft>
                <a:spcPts val="0"/>
              </a:spcAft>
              <a:buNone/>
            </a:pPr>
            <a:r>
              <a:rPr b="0" i="0" lang="no-NO" sz="1200" cap="none" strike="noStrike">
                <a:solidFill>
                  <a:srgbClr val="000000"/>
                </a:solidFill>
                <a:latin typeface="Arimo"/>
                <a:ea typeface="Arimo"/>
                <a:cs typeface="Arimo"/>
                <a:sym typeface="Arimo"/>
              </a:rPr>
              <a:t>Navnet på hver taler er registrert </a:t>
            </a:r>
            <a:endParaRPr sz="1200">
              <a:solidFill>
                <a:schemeClr val="dk1"/>
              </a:solidFill>
              <a:latin typeface="Arimo"/>
              <a:ea typeface="Arimo"/>
              <a:cs typeface="Arimo"/>
              <a:sym typeface="Arimo"/>
            </a:endParaRPr>
          </a:p>
        </p:txBody>
      </p:sp>
      <p:sp>
        <p:nvSpPr>
          <p:cNvPr id="757" name="Google Shape;757;p50"/>
          <p:cNvSpPr/>
          <p:nvPr/>
        </p:nvSpPr>
        <p:spPr>
          <a:xfrm>
            <a:off x="6814064" y="2203332"/>
            <a:ext cx="1744345" cy="661035"/>
          </a:xfrm>
          <a:custGeom>
            <a:rect b="b" l="l" r="r" t="t"/>
            <a:pathLst>
              <a:path extrusionOk="0" h="661035" w="1744345">
                <a:moveTo>
                  <a:pt x="1634172" y="0"/>
                </a:moveTo>
                <a:lnTo>
                  <a:pt x="110172" y="0"/>
                </a:lnTo>
                <a:lnTo>
                  <a:pt x="67288" y="8658"/>
                </a:lnTo>
                <a:lnTo>
                  <a:pt x="32269" y="32269"/>
                </a:lnTo>
                <a:lnTo>
                  <a:pt x="8658" y="67288"/>
                </a:lnTo>
                <a:lnTo>
                  <a:pt x="0" y="110172"/>
                </a:lnTo>
                <a:lnTo>
                  <a:pt x="0" y="550862"/>
                </a:lnTo>
                <a:lnTo>
                  <a:pt x="8658" y="593746"/>
                </a:lnTo>
                <a:lnTo>
                  <a:pt x="32269" y="628765"/>
                </a:lnTo>
                <a:lnTo>
                  <a:pt x="67288" y="652376"/>
                </a:lnTo>
                <a:lnTo>
                  <a:pt x="110172" y="661035"/>
                </a:lnTo>
                <a:lnTo>
                  <a:pt x="1634172" y="661035"/>
                </a:lnTo>
                <a:lnTo>
                  <a:pt x="1677056" y="652376"/>
                </a:lnTo>
                <a:lnTo>
                  <a:pt x="1712075" y="628765"/>
                </a:lnTo>
                <a:lnTo>
                  <a:pt x="1735686" y="593746"/>
                </a:lnTo>
                <a:lnTo>
                  <a:pt x="1744345" y="550862"/>
                </a:lnTo>
                <a:lnTo>
                  <a:pt x="1744345" y="110172"/>
                </a:lnTo>
                <a:lnTo>
                  <a:pt x="1735686" y="67288"/>
                </a:lnTo>
                <a:lnTo>
                  <a:pt x="1712075" y="32269"/>
                </a:lnTo>
                <a:lnTo>
                  <a:pt x="1677056" y="8658"/>
                </a:lnTo>
                <a:lnTo>
                  <a:pt x="163417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8" name="Google Shape;758;p50"/>
          <p:cNvSpPr txBox="1"/>
          <p:nvPr/>
        </p:nvSpPr>
        <p:spPr>
          <a:xfrm>
            <a:off x="6969125" y="2289509"/>
            <a:ext cx="1425575" cy="431514"/>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b="0" i="0" lang="no-NO" sz="1200" cap="none" strike="noStrike">
                <a:solidFill>
                  <a:srgbClr val="000000"/>
                </a:solidFill>
                <a:latin typeface="Arimo"/>
                <a:ea typeface="Arimo"/>
                <a:cs typeface="Arimo"/>
                <a:sym typeface="Arimo"/>
              </a:rPr>
              <a:t>Hver runde legges til i en egen linje </a:t>
            </a:r>
            <a:endParaRPr sz="1200">
              <a:solidFill>
                <a:schemeClr val="dk1"/>
              </a:solidFill>
              <a:latin typeface="Arimo"/>
              <a:ea typeface="Arimo"/>
              <a:cs typeface="Arimo"/>
              <a:sym typeface="Arimo"/>
            </a:endParaRPr>
          </a:p>
        </p:txBody>
      </p:sp>
      <p:sp>
        <p:nvSpPr>
          <p:cNvPr id="759" name="Google Shape;759;p50"/>
          <p:cNvSpPr/>
          <p:nvPr/>
        </p:nvSpPr>
        <p:spPr>
          <a:xfrm>
            <a:off x="8358530" y="3019425"/>
            <a:ext cx="1913255" cy="1359166"/>
          </a:xfrm>
          <a:custGeom>
            <a:rect b="b" l="l" r="r" t="t"/>
            <a:pathLst>
              <a:path extrusionOk="0" h="1125220" w="1913254">
                <a:moveTo>
                  <a:pt x="1725714" y="0"/>
                </a:moveTo>
                <a:lnTo>
                  <a:pt x="187540" y="0"/>
                </a:lnTo>
                <a:lnTo>
                  <a:pt x="137683" y="6698"/>
                </a:lnTo>
                <a:lnTo>
                  <a:pt x="92883" y="25603"/>
                </a:lnTo>
                <a:lnTo>
                  <a:pt x="54927" y="54927"/>
                </a:lnTo>
                <a:lnTo>
                  <a:pt x="25603" y="92883"/>
                </a:lnTo>
                <a:lnTo>
                  <a:pt x="6698" y="137683"/>
                </a:lnTo>
                <a:lnTo>
                  <a:pt x="0" y="187540"/>
                </a:lnTo>
                <a:lnTo>
                  <a:pt x="0" y="937679"/>
                </a:lnTo>
                <a:lnTo>
                  <a:pt x="6698" y="987536"/>
                </a:lnTo>
                <a:lnTo>
                  <a:pt x="25603" y="1032336"/>
                </a:lnTo>
                <a:lnTo>
                  <a:pt x="54927" y="1070292"/>
                </a:lnTo>
                <a:lnTo>
                  <a:pt x="92883" y="1099616"/>
                </a:lnTo>
                <a:lnTo>
                  <a:pt x="137683" y="1118521"/>
                </a:lnTo>
                <a:lnTo>
                  <a:pt x="187540" y="1125220"/>
                </a:lnTo>
                <a:lnTo>
                  <a:pt x="1725714" y="1125220"/>
                </a:lnTo>
                <a:lnTo>
                  <a:pt x="1775571" y="1118521"/>
                </a:lnTo>
                <a:lnTo>
                  <a:pt x="1820371" y="1099616"/>
                </a:lnTo>
                <a:lnTo>
                  <a:pt x="1858327" y="1070292"/>
                </a:lnTo>
                <a:lnTo>
                  <a:pt x="1887651" y="1032336"/>
                </a:lnTo>
                <a:lnTo>
                  <a:pt x="1906556" y="987536"/>
                </a:lnTo>
                <a:lnTo>
                  <a:pt x="1913255" y="937679"/>
                </a:lnTo>
                <a:lnTo>
                  <a:pt x="1913255" y="187540"/>
                </a:lnTo>
                <a:lnTo>
                  <a:pt x="1906556" y="137683"/>
                </a:lnTo>
                <a:lnTo>
                  <a:pt x="1887651" y="92883"/>
                </a:lnTo>
                <a:lnTo>
                  <a:pt x="1858327" y="54927"/>
                </a:lnTo>
                <a:lnTo>
                  <a:pt x="1820371" y="25603"/>
                </a:lnTo>
                <a:lnTo>
                  <a:pt x="1775571" y="6698"/>
                </a:lnTo>
                <a:lnTo>
                  <a:pt x="1725714"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50"/>
          <p:cNvSpPr txBox="1"/>
          <p:nvPr/>
        </p:nvSpPr>
        <p:spPr>
          <a:xfrm>
            <a:off x="8404033" y="3275387"/>
            <a:ext cx="1867751" cy="887038"/>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b="0" i="0" lang="no-NO" sz="1200" cap="none" strike="noStrike">
                <a:solidFill>
                  <a:srgbClr val="000000"/>
                </a:solidFill>
                <a:latin typeface="Arimo"/>
                <a:ea typeface="Arimo"/>
                <a:cs typeface="Arimo"/>
                <a:sym typeface="Arimo"/>
              </a:rPr>
              <a:t>Du kan identifisere koden ved å sjekke hva som har vært </a:t>
            </a:r>
            <a:r>
              <a:rPr lang="no-NO" sz="1200">
                <a:solidFill>
                  <a:schemeClr val="dk1"/>
                </a:solidFill>
                <a:latin typeface="Arimo"/>
                <a:ea typeface="Arimo"/>
                <a:cs typeface="Arimo"/>
                <a:sym typeface="Arimo"/>
              </a:rPr>
              <a:t> </a:t>
            </a:r>
            <a:r>
              <a:rPr b="0" i="0" lang="no-NO" sz="1200" cap="none" strike="noStrike">
                <a:solidFill>
                  <a:srgbClr val="000000"/>
                </a:solidFill>
                <a:latin typeface="Arimo"/>
                <a:ea typeface="Arimo"/>
                <a:cs typeface="Arimo"/>
                <a:sym typeface="Arimo"/>
              </a:rPr>
              <a:t>sagt mot koderammeverket i seksjon 1.</a:t>
            </a:r>
            <a:endParaRPr sz="1200">
              <a:solidFill>
                <a:schemeClr val="dk1"/>
              </a:solidFill>
              <a:latin typeface="Arimo"/>
              <a:ea typeface="Arimo"/>
              <a:cs typeface="Arimo"/>
              <a:sym typeface="Arimo"/>
            </a:endParaRPr>
          </a:p>
        </p:txBody>
      </p:sp>
      <p:sp>
        <p:nvSpPr>
          <p:cNvPr id="761" name="Google Shape;761;p50"/>
          <p:cNvSpPr/>
          <p:nvPr/>
        </p:nvSpPr>
        <p:spPr>
          <a:xfrm>
            <a:off x="2704744" y="2115693"/>
            <a:ext cx="1305064" cy="1305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2" name="Google Shape;762;p50"/>
          <p:cNvSpPr/>
          <p:nvPr/>
        </p:nvSpPr>
        <p:spPr>
          <a:xfrm>
            <a:off x="5723166" y="2141760"/>
            <a:ext cx="831919" cy="48564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3" name="Google Shape;763;p50"/>
          <p:cNvSpPr/>
          <p:nvPr/>
        </p:nvSpPr>
        <p:spPr>
          <a:xfrm>
            <a:off x="5896305" y="1986529"/>
            <a:ext cx="1317560" cy="131755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4" name="Google Shape;764;p50"/>
          <p:cNvSpPr/>
          <p:nvPr/>
        </p:nvSpPr>
        <p:spPr>
          <a:xfrm>
            <a:off x="9084667" y="4453291"/>
            <a:ext cx="329105" cy="135114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5" name="Google Shape;765;p50"/>
          <p:cNvSpPr/>
          <p:nvPr/>
        </p:nvSpPr>
        <p:spPr>
          <a:xfrm>
            <a:off x="7733524" y="4014576"/>
            <a:ext cx="1680248" cy="168025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6" name="Google Shape;766;p50"/>
          <p:cNvSpPr/>
          <p:nvPr/>
        </p:nvSpPr>
        <p:spPr>
          <a:xfrm>
            <a:off x="1378242" y="3665249"/>
            <a:ext cx="550283" cy="79065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7" name="Google Shape;767;p50"/>
          <p:cNvSpPr/>
          <p:nvPr/>
        </p:nvSpPr>
        <p:spPr>
          <a:xfrm>
            <a:off x="1403839" y="2748497"/>
            <a:ext cx="1340929" cy="1340932"/>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8" name="Google Shape;768;p50"/>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28</a:t>
            </a:r>
            <a:endParaRPr/>
          </a:p>
        </p:txBody>
      </p:sp>
      <p:graphicFrame>
        <p:nvGraphicFramePr>
          <p:cNvPr id="769" name="Google Shape;769;p50"/>
          <p:cNvGraphicFramePr/>
          <p:nvPr/>
        </p:nvGraphicFramePr>
        <p:xfrm>
          <a:off x="2412463" y="3188492"/>
          <a:ext cx="3000000" cy="3000000"/>
        </p:xfrm>
        <a:graphic>
          <a:graphicData uri="http://schemas.openxmlformats.org/drawingml/2006/table">
            <a:tbl>
              <a:tblPr>
                <a:noFill/>
                <a:tableStyleId>{B8E9E132-2E63-4C7E-84D5-8711EF7AE648}</a:tableStyleId>
              </a:tblPr>
              <a:tblGrid>
                <a:gridCol w="489150"/>
                <a:gridCol w="708325"/>
                <a:gridCol w="3824350"/>
                <a:gridCol w="845550"/>
              </a:tblGrid>
              <a:tr h="152400">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223</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Matthew</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Hvis du ser på det, vil 300 gram være mye nærmere 500, som Aria sa, enn det ville være til 0 kilogram.  Så det ville være-, tror jeg det ville være lenger sammen.</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100" cap="none" strike="noStrike">
                          <a:solidFill>
                            <a:srgbClr val="000000"/>
                          </a:solidFill>
                          <a:latin typeface="Calibri"/>
                          <a:ea typeface="Calibri"/>
                          <a:cs typeface="Calibri"/>
                          <a:sym typeface="Calibri"/>
                        </a:rPr>
                        <a:t>RE, Q</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224</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Lærer</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Så du er uenig i hvor det går for øyeblikket.  Vil du at den skal flyttes nærmere 500?</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100" cap="none" strike="noStrike">
                          <a:solidFill>
                            <a:srgbClr val="000000"/>
                          </a:solidFill>
                          <a:latin typeface="Calibri"/>
                          <a:ea typeface="Calibri"/>
                          <a:cs typeface="Calibri"/>
                          <a:sym typeface="Calibri"/>
                        </a:rPr>
                        <a:t>IB</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225</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Aria</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Jeg tror jeg er enig med Matthew.</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o-NO" sz="1200"/>
                        <a:t> </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226</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Lærer</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Du er enig med Matteus.  Fortsett da, flytt den hvis du vil.</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100" cap="none" strike="noStrike">
                          <a:solidFill>
                            <a:srgbClr val="000000"/>
                          </a:solidFill>
                          <a:latin typeface="Calibri"/>
                          <a:ea typeface="Calibri"/>
                          <a:cs typeface="Calibri"/>
                          <a:sym typeface="Calibri"/>
                        </a:rPr>
                        <a:t>IRE</a:t>
                      </a:r>
                      <a:endParaRPr sz="1200">
                        <a:latin typeface="Calibri"/>
                        <a:ea typeface="Calibri"/>
                        <a:cs typeface="Calibri"/>
                        <a:sym typeface="Calibri"/>
                      </a:endParaRPr>
                    </a:p>
                  </a:txBody>
                  <a:tcPr marT="0" marB="0" marR="68575" marL="68575">
                    <a:solidFill>
                      <a:srgbClr val="FDE9D8"/>
                    </a:solidFill>
                  </a:tcPr>
                </a:tc>
              </a:tr>
              <a:tr h="152400">
                <a:tc gridSpan="3">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Etter noen turer valgte en elev 0,9 kg på tallinjen. En annen student er nølende til forrige svar og utfordrer posisjoneringen som følger ...</a:t>
                      </a:r>
                      <a:endParaRPr sz="1200">
                        <a:latin typeface="Calibri"/>
                        <a:ea typeface="Calibri"/>
                        <a:cs typeface="Calibri"/>
                        <a:sym typeface="Calibri"/>
                      </a:endParaRPr>
                    </a:p>
                  </a:txBody>
                  <a:tcPr marT="0" marB="0" marR="68575" marL="68575">
                    <a:solidFill>
                      <a:srgbClr val="FDE9D8"/>
                    </a:solidFill>
                  </a:tcPr>
                </a:tc>
                <a:tc hMerge="1"/>
                <a:tc hMerge="1"/>
                <a:tc>
                  <a:txBody>
                    <a:bodyPr/>
                    <a:lstStyle/>
                    <a:p>
                      <a:pPr indent="0" lvl="0" marL="0" marR="0" rtl="0" algn="l">
                        <a:spcBef>
                          <a:spcPts val="0"/>
                        </a:spcBef>
                        <a:spcAft>
                          <a:spcPts val="0"/>
                        </a:spcAft>
                        <a:buNone/>
                      </a:pPr>
                      <a:r>
                        <a:rPr lang="no-NO" sz="1200"/>
                        <a:t> </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268</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Dillis</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Jeg tror det vil være-, fordi 0 er større enn 0.-, er 0 større enn 0,9? Ville det være før 0 kiloene?</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050" cap="none" strike="noStrike">
                          <a:solidFill>
                            <a:srgbClr val="000000"/>
                          </a:solidFill>
                          <a:latin typeface="Calibri"/>
                          <a:ea typeface="Calibri"/>
                          <a:cs typeface="Calibri"/>
                          <a:sym typeface="Calibri"/>
                        </a:rPr>
                        <a:t> R</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269</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Lærer</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OK, godt spørsmål, Dillis. Jeg liker dine spørsmål denne morgenen. Hva tror vi? Hvilken er større: 0 eller 0.9? ((Noen hender hevet)) 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050" cap="none" strike="noStrike">
                          <a:solidFill>
                            <a:srgbClr val="000000"/>
                          </a:solidFill>
                          <a:latin typeface="Calibri"/>
                          <a:ea typeface="Calibri"/>
                          <a:cs typeface="Calibri"/>
                          <a:sym typeface="Calibri"/>
                        </a:rPr>
                        <a:t> IB</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270</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0.9.</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o-NO" sz="1200"/>
                        <a:t> </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271</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Lærer</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«Fordi ...»</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050" cap="none" strike="noStrike">
                          <a:solidFill>
                            <a:srgbClr val="000000"/>
                          </a:solidFill>
                          <a:latin typeface="Calibri"/>
                          <a:ea typeface="Calibri"/>
                          <a:cs typeface="Calibri"/>
                          <a:sym typeface="Calibri"/>
                        </a:rPr>
                        <a:t> IRE</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272</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Fordi 0 også vil være 0 gram, men 0,9 kilo vil være 90 gram-, 900 gram og 900 gram er større enn 0 gram.</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b="0" i="0" lang="no-NO" sz="1050" cap="none" strike="noStrike">
                          <a:solidFill>
                            <a:srgbClr val="000000"/>
                          </a:solidFill>
                          <a:latin typeface="Calibri"/>
                          <a:ea typeface="Calibri"/>
                          <a:cs typeface="Calibri"/>
                          <a:sym typeface="Calibri"/>
                        </a:rPr>
                        <a:t> R</a:t>
                      </a:r>
                      <a:endParaRPr sz="1200">
                        <a:latin typeface="Calibri"/>
                        <a:ea typeface="Calibri"/>
                        <a:cs typeface="Calibri"/>
                        <a:sym typeface="Calibri"/>
                      </a:endParaRPr>
                    </a:p>
                  </a:txBody>
                  <a:tcPr marT="0" marB="0" marR="68575" marL="68575">
                    <a:solidFill>
                      <a:srgbClr val="FDE9D8"/>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4" name="Shape 774"/>
        <p:cNvGrpSpPr/>
        <p:nvPr/>
      </p:nvGrpSpPr>
      <p:grpSpPr>
        <a:xfrm>
          <a:off x="0" y="0"/>
          <a:ext cx="0" cy="0"/>
          <a:chOff x="0" y="0"/>
          <a:chExt cx="0" cy="0"/>
        </a:xfrm>
      </p:grpSpPr>
      <p:sp>
        <p:nvSpPr>
          <p:cNvPr id="775" name="Google Shape;775;p51"/>
          <p:cNvSpPr/>
          <p:nvPr/>
        </p:nvSpPr>
        <p:spPr>
          <a:xfrm>
            <a:off x="393700" y="594890"/>
            <a:ext cx="4295140" cy="6817995"/>
          </a:xfrm>
          <a:custGeom>
            <a:rect b="b" l="l" r="r" t="t"/>
            <a:pathLst>
              <a:path extrusionOk="0" h="6817995" w="4142740">
                <a:moveTo>
                  <a:pt x="0" y="0"/>
                </a:moveTo>
                <a:lnTo>
                  <a:pt x="4142277" y="0"/>
                </a:lnTo>
                <a:lnTo>
                  <a:pt x="4142277" y="6817437"/>
                </a:lnTo>
                <a:lnTo>
                  <a:pt x="0" y="681743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6" name="Google Shape;776;p51"/>
          <p:cNvSpPr txBox="1"/>
          <p:nvPr/>
        </p:nvSpPr>
        <p:spPr>
          <a:xfrm>
            <a:off x="546100" y="629800"/>
            <a:ext cx="4036909" cy="6415284"/>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Innsamling av data i dine henvendelser: grunnlinjedata</a:t>
            </a:r>
            <a:endParaRPr sz="1400">
              <a:solidFill>
                <a:schemeClr val="dk1"/>
              </a:solidFill>
              <a:latin typeface="Arial"/>
              <a:ea typeface="Arial"/>
              <a:cs typeface="Arial"/>
              <a:sym typeface="Arial"/>
            </a:endParaRPr>
          </a:p>
          <a:p>
            <a:pPr indent="0" lvl="0" marL="12700" marR="0" rtl="0" algn="just">
              <a:lnSpc>
                <a:spcPct val="100000"/>
              </a:lnSpc>
              <a:spcBef>
                <a:spcPts val="940"/>
              </a:spcBef>
              <a:spcAft>
                <a:spcPts val="0"/>
              </a:spcAft>
              <a:buNone/>
            </a:pPr>
            <a:r>
              <a:rPr b="1" i="0" lang="no-NO" sz="1200" cap="none" strike="noStrike">
                <a:solidFill>
                  <a:srgbClr val="1A616F"/>
                </a:solidFill>
                <a:latin typeface="Arial"/>
                <a:ea typeface="Arial"/>
                <a:cs typeface="Arial"/>
                <a:sym typeface="Arial"/>
              </a:rPr>
              <a:t>Hva er opprinnelige data?</a:t>
            </a:r>
            <a:endParaRPr sz="1200">
              <a:solidFill>
                <a:schemeClr val="dk1"/>
              </a:solidFill>
              <a:latin typeface="Arial"/>
              <a:ea typeface="Arial"/>
              <a:cs typeface="Arial"/>
              <a:sym typeface="Arial"/>
            </a:endParaRPr>
          </a:p>
          <a:p>
            <a:pPr indent="0" lvl="0" marL="82800" marR="5080" rtl="0" algn="just">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Baseline-data betyr å gjøre observasjoner og samle informasjon før du gjør noen endringer i læringsmiljøet ditt.</a:t>
            </a:r>
            <a:endParaRPr/>
          </a:p>
          <a:p>
            <a:pPr indent="0" lvl="0" marL="82800" marR="0" rtl="0" algn="just">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Hvorfor bør jeg samle inn baseline-data?</a:t>
            </a:r>
            <a:endParaRPr/>
          </a:p>
          <a:p>
            <a:pPr indent="0" lvl="0" marL="82800" marR="5715" rtl="0" algn="just">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Å vite hvilken type dialog som foregår i klasserommet ditt ved starten av undersøkelsen din, kan:</a:t>
            </a:r>
            <a:endParaRPr/>
          </a:p>
          <a:p>
            <a:pPr indent="-82800" lvl="0" marL="82800" marR="7620" rtl="0" algn="l">
              <a:lnSpc>
                <a:spcPct val="121000"/>
              </a:lnSpc>
              <a:spcBef>
                <a:spcPts val="58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Gi deg mer informasjon om antagelsene dine (studentene kan være bedre eller dårligere enn du tror)</a:t>
            </a:r>
            <a:endParaRPr/>
          </a:p>
          <a:p>
            <a:pPr indent="-82800" lvl="0" marL="82800" marR="5715" rtl="0" algn="just">
              <a:lnSpc>
                <a:spcPct val="121000"/>
              </a:lnSpc>
              <a:spcBef>
                <a:spcPts val="58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Hjelper deg med å forstå endringer over tid. Du kan sammenligne opprinnelige data med data du samler inn senere for å se om noe endres</a:t>
            </a:r>
            <a:endParaRPr/>
          </a:p>
          <a:p>
            <a:pPr indent="-82800" lvl="0" marL="82800" marR="6350" rtl="0" algn="l">
              <a:lnSpc>
                <a:spcPct val="121000"/>
              </a:lnSpc>
              <a:spcBef>
                <a:spcPts val="58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Gi deg en indikasjon på om noen tiltak du setter på plass gjør en positiv forskjell</a:t>
            </a:r>
            <a:endParaRPr/>
          </a:p>
          <a:p>
            <a:pPr indent="0" lvl="0" marL="82800" marR="5080" rtl="0" algn="just">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Tenk på de to delene av dialogen til høyre. De er den samme gruppen barn før og etter et inngrep. Barna deltar i en gruppeaktivitet der de løser flervalgs ikke-verbale resonneringsproblemer. I det første eksemplet kan du se at det ikke er mye resonnement som finner sted: barn bruker ikke mye tid på å diskutere aktiviteten eller gi grunner til andre. I det andre eksempelet er interaksjonene lengre, og det er mye mer resonnement (ordet «fordi» brukes ofte).</a:t>
            </a:r>
            <a:endParaRPr/>
          </a:p>
          <a:p>
            <a:pPr indent="0" lvl="0" marL="82800" marR="5715" rtl="0" algn="just">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Dette tyder på at barn går mer i dialog etter tiltaket, særlig når de viser resonnement.</a:t>
            </a:r>
            <a:endParaRPr/>
          </a:p>
        </p:txBody>
      </p:sp>
      <p:sp>
        <p:nvSpPr>
          <p:cNvPr id="777" name="Google Shape;777;p51"/>
          <p:cNvSpPr txBox="1"/>
          <p:nvPr/>
        </p:nvSpPr>
        <p:spPr>
          <a:xfrm>
            <a:off x="4841216" y="581025"/>
            <a:ext cx="3637400" cy="18288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Eksempel 1 Baseline-data før intervensjonen</a:t>
            </a:r>
            <a:endParaRPr b="1" sz="1200">
              <a:solidFill>
                <a:schemeClr val="dk1"/>
              </a:solidFill>
              <a:latin typeface="Arial"/>
              <a:ea typeface="Arial"/>
              <a:cs typeface="Arial"/>
              <a:sym typeface="Arial"/>
            </a:endParaRPr>
          </a:p>
        </p:txBody>
      </p:sp>
      <p:sp>
        <p:nvSpPr>
          <p:cNvPr id="778" name="Google Shape;778;p5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29</a:t>
            </a:r>
            <a:endParaRPr/>
          </a:p>
        </p:txBody>
      </p:sp>
      <p:sp>
        <p:nvSpPr>
          <p:cNvPr id="779" name="Google Shape;779;p51"/>
          <p:cNvSpPr txBox="1"/>
          <p:nvPr/>
        </p:nvSpPr>
        <p:spPr>
          <a:xfrm>
            <a:off x="4841216" y="3248025"/>
            <a:ext cx="5610884" cy="369332"/>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Eksempel 2 Data samlet inn etter intervensjonen som viser positive endringer</a:t>
            </a:r>
            <a:endParaRPr b="1" sz="1200">
              <a:solidFill>
                <a:schemeClr val="dk1"/>
              </a:solidFill>
              <a:latin typeface="Arial"/>
              <a:ea typeface="Arial"/>
              <a:cs typeface="Arial"/>
              <a:sym typeface="Arial"/>
            </a:endParaRPr>
          </a:p>
        </p:txBody>
      </p:sp>
      <p:graphicFrame>
        <p:nvGraphicFramePr>
          <p:cNvPr id="780" name="Google Shape;780;p51"/>
          <p:cNvGraphicFramePr/>
          <p:nvPr/>
        </p:nvGraphicFramePr>
        <p:xfrm>
          <a:off x="4868430" y="885825"/>
          <a:ext cx="3000000" cy="3000000"/>
        </p:xfrm>
        <a:graphic>
          <a:graphicData uri="http://schemas.openxmlformats.org/drawingml/2006/table">
            <a:tbl>
              <a:tblPr bandRow="1" firstCol="1" firstRow="1">
                <a:noFill/>
                <a:tableStyleId>{B8E9E132-2E63-4C7E-84D5-8711EF7AE648}</a:tableStyleId>
              </a:tblPr>
              <a:tblGrid>
                <a:gridCol w="465175"/>
                <a:gridCol w="542250"/>
                <a:gridCol w="2214025"/>
                <a:gridCol w="2209800"/>
              </a:tblGrid>
              <a:tr h="3448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03.12</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Denne, denne</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 trykker på svaret med fingeren og D sirkler det </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242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03.14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Den ene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 peker også på det samme svaret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48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03.21</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Det kommer til å bli den, A. Denne, det kommer til å bli en sykkel, det, jeg tror det er C</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o-NO"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03.34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Ja!</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o-NO"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03.34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Ja!</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o-NO"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03.35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Bare gjør det C</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o-NO"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03.38</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Ja, fordi se</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 peker på spørsmålet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9272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03.40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Ja, ja, ja</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 sirkler svarer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242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03.45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Pepper, salt, salt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Poeng på svar, D sirkler svarer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781" name="Google Shape;781;p51"/>
          <p:cNvGraphicFramePr/>
          <p:nvPr/>
        </p:nvGraphicFramePr>
        <p:xfrm>
          <a:off x="4868430" y="3705225"/>
          <a:ext cx="3000000" cy="3000000"/>
        </p:xfrm>
        <a:graphic>
          <a:graphicData uri="http://schemas.openxmlformats.org/drawingml/2006/table">
            <a:tbl>
              <a:tblPr bandRow="1" firstCol="1" firstRow="1">
                <a:noFill/>
                <a:tableStyleId>{B8E9E132-2E63-4C7E-84D5-8711EF7AE648}</a:tableStyleId>
              </a:tblPr>
              <a:tblGrid>
                <a:gridCol w="484925"/>
                <a:gridCol w="486450"/>
                <a:gridCol w="2250075"/>
                <a:gridCol w="2209800"/>
              </a:tblGrid>
              <a:tr h="1717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02.00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Nei, men se på det, det er det samme </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o-NO"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02.03</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M</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Det er ikke (ikke hørbart)</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o-NO"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02.03</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Dette er det!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o-NO"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02.05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Nei, for da er det forskjellige kopper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o-NO"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02.07</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Ja, fordi det er den forskjellige</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o-NO"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02.10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Du må gjøre denne, D.</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o-NO"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02.12</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M</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Det trodde jeg også</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 sirkler svarer</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3542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02.25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Denne?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Barn leser spørsmålet stille. D peker på et svar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42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02.29</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Det skal være denne, for da er det et annet lag. 4 og 5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 peker på samme svar som 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17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02.35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Ja, ja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 ser på alle svarene, peker på hver</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17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02.37</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Denne?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M peker på svar B</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083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02.28</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Det er A, denne. Det er fordi at man har 3, så skal det være 2 så skal det være 1.</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M sirkler A</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42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02.57</a:t>
                      </a:r>
                      <a:endParaRPr b="0"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Det er den, for den har ikke noe i </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Barn ser alle på neste spørsmål</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03.01</a:t>
                      </a:r>
                      <a:endParaRPr b="0"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Ja, nei, det er den ene</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i="0" lang="no-NO" sz="1050" cap="none" strike="noStrike">
                          <a:solidFill>
                            <a:srgbClr val="000000"/>
                          </a:solidFill>
                          <a:latin typeface="Calibri"/>
                          <a:ea typeface="Calibri"/>
                          <a:cs typeface="Calibri"/>
                          <a:sym typeface="Calibri"/>
                        </a:rPr>
                        <a:t>K peker på et annet svar </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6" name="Shape 786"/>
        <p:cNvGrpSpPr/>
        <p:nvPr/>
      </p:nvGrpSpPr>
      <p:grpSpPr>
        <a:xfrm>
          <a:off x="0" y="0"/>
          <a:ext cx="0" cy="0"/>
          <a:chOff x="0" y="0"/>
          <a:chExt cx="0" cy="0"/>
        </a:xfrm>
      </p:grpSpPr>
      <p:sp>
        <p:nvSpPr>
          <p:cNvPr id="787" name="Google Shape;787;p52"/>
          <p:cNvSpPr txBox="1"/>
          <p:nvPr/>
        </p:nvSpPr>
        <p:spPr>
          <a:xfrm>
            <a:off x="616464" y="614560"/>
            <a:ext cx="3228172" cy="634148"/>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i="0" lang="no-NO" sz="1800" cap="none" strike="noStrike">
                <a:solidFill>
                  <a:srgbClr val="1A616F"/>
                </a:solidFill>
                <a:latin typeface="Arial"/>
                <a:ea typeface="Arial"/>
                <a:cs typeface="Arial"/>
                <a:sym typeface="Arial"/>
              </a:rPr>
              <a:t>Del i. Mulige bruksområder</a:t>
            </a:r>
            <a:endParaRPr sz="1800">
              <a:solidFill>
                <a:schemeClr val="dk1"/>
              </a:solidFill>
              <a:latin typeface="Arial"/>
              <a:ea typeface="Arial"/>
              <a:cs typeface="Arial"/>
              <a:sym typeface="Arial"/>
            </a:endParaRPr>
          </a:p>
          <a:p>
            <a:pPr indent="0" lvl="0" marL="26034" marR="0" rtl="0" algn="l">
              <a:lnSpc>
                <a:spcPct val="100000"/>
              </a:lnSpc>
              <a:spcBef>
                <a:spcPts val="450"/>
              </a:spcBef>
              <a:spcAft>
                <a:spcPts val="0"/>
              </a:spcAft>
              <a:buNone/>
            </a:pPr>
            <a:r>
              <a:rPr b="1" i="0" lang="no-NO" sz="1800" cap="none" strike="noStrike">
                <a:solidFill>
                  <a:srgbClr val="1A616F"/>
                </a:solidFill>
                <a:latin typeface="Arial"/>
                <a:ea typeface="Arial"/>
                <a:cs typeface="Arial"/>
                <a:sym typeface="Arial"/>
              </a:rPr>
              <a:t>av T-SEDA-verktøysettet</a:t>
            </a:r>
            <a:endParaRPr sz="1800">
              <a:solidFill>
                <a:schemeClr val="dk1"/>
              </a:solidFill>
              <a:latin typeface="Arial"/>
              <a:ea typeface="Arial"/>
              <a:cs typeface="Arial"/>
              <a:sym typeface="Arial"/>
            </a:endParaRPr>
          </a:p>
        </p:txBody>
      </p:sp>
      <p:sp>
        <p:nvSpPr>
          <p:cNvPr id="788" name="Google Shape;788;p52"/>
          <p:cNvSpPr txBox="1"/>
          <p:nvPr/>
        </p:nvSpPr>
        <p:spPr>
          <a:xfrm>
            <a:off x="629284" y="1571625"/>
            <a:ext cx="4735195" cy="541864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9350">
            <a:spAutoFit/>
          </a:bodyPr>
          <a:lstStyle/>
          <a:p>
            <a:pPr indent="0" lvl="0" marL="83185" marR="95885" rtl="0" algn="just">
              <a:lnSpc>
                <a:spcPct val="120600"/>
              </a:lnSpc>
              <a:spcBef>
                <a:spcPts val="0"/>
              </a:spcBef>
              <a:spcAft>
                <a:spcPts val="0"/>
              </a:spcAft>
              <a:buNone/>
            </a:pPr>
            <a:r>
              <a:rPr b="0" i="0" lang="no-NO" sz="1200" cap="none" strike="noStrike">
                <a:solidFill>
                  <a:srgbClr val="000000"/>
                </a:solidFill>
                <a:latin typeface="Arimo"/>
                <a:ea typeface="Arimo"/>
                <a:cs typeface="Arimo"/>
                <a:sym typeface="Arimo"/>
              </a:rPr>
              <a:t>Hvordan du bruker verktøysettet vil avhenge av hva du er interessert i, men det vil også avhenge av hva slags muligheter du har også. Her er noen forslag til utvidede måter du kan bruke disse ressursene på:</a:t>
            </a:r>
            <a:endParaRPr/>
          </a:p>
          <a:p>
            <a:pPr indent="-171449" lvl="0" marL="254634" marR="126364" rtl="0" algn="l">
              <a:lnSpc>
                <a:spcPct val="120800"/>
              </a:lnSpc>
              <a:spcBef>
                <a:spcPts val="610"/>
              </a:spcBef>
              <a:spcAft>
                <a:spcPts val="0"/>
              </a:spcAft>
              <a:buClr>
                <a:srgbClr val="000000"/>
              </a:buClr>
              <a:buSzPts val="1080"/>
              <a:buFont typeface="Arial"/>
              <a:buChar char="•"/>
            </a:pPr>
            <a:r>
              <a:rPr b="0" i="0" lang="no-NO" sz="1200" cap="none" strike="noStrike">
                <a:solidFill>
                  <a:srgbClr val="000000"/>
                </a:solidFill>
                <a:latin typeface="Arimo"/>
                <a:ea typeface="Arimo"/>
                <a:cs typeface="Arimo"/>
                <a:sym typeface="Arimo"/>
              </a:rPr>
              <a:t>Hvis du har en lærerassistent i omgivelsene dine, kan du be om hjelp til å filme eller gjøre observasjoner i sanntid. Eller du kan be dem om å filme deg hvis du ønsket å fokusere på din egen praksis</a:t>
            </a:r>
            <a:endParaRPr/>
          </a:p>
          <a:p>
            <a:pPr indent="-171449" lvl="0" marL="254634" marR="193675" rtl="0" algn="just">
              <a:lnSpc>
                <a:spcPct val="120800"/>
              </a:lnSpc>
              <a:spcBef>
                <a:spcPts val="585"/>
              </a:spcBef>
              <a:spcAft>
                <a:spcPts val="0"/>
              </a:spcAft>
              <a:buClr>
                <a:srgbClr val="000000"/>
              </a:buClr>
              <a:buSzPts val="1080"/>
              <a:buFont typeface="Arial"/>
              <a:buChar char="•"/>
            </a:pPr>
            <a:r>
              <a:rPr b="0" i="0" lang="no-NO" sz="1200" cap="none" strike="noStrike">
                <a:solidFill>
                  <a:srgbClr val="000000"/>
                </a:solidFill>
                <a:latin typeface="Arimo"/>
                <a:ea typeface="Arimo"/>
                <a:cs typeface="Arimo"/>
                <a:sym typeface="Arimo"/>
              </a:rPr>
              <a:t>Hvis det er flere lærere som gjør T-SEDA-henvendelser på skolen din, kan du samarbeide for å dele funnene dine og vurdere hvordan du kan legge inn helskolepraksis</a:t>
            </a:r>
            <a:endParaRPr/>
          </a:p>
          <a:p>
            <a:pPr indent="-171449" lvl="0" marL="254634" marR="290830" rtl="0" algn="l">
              <a:lnSpc>
                <a:spcPct val="120000"/>
              </a:lnSpc>
              <a:spcBef>
                <a:spcPts val="620"/>
              </a:spcBef>
              <a:spcAft>
                <a:spcPts val="0"/>
              </a:spcAft>
              <a:buClr>
                <a:srgbClr val="000000"/>
              </a:buClr>
              <a:buSzPts val="1080"/>
              <a:buFont typeface="Arial"/>
              <a:buChar char="•"/>
            </a:pPr>
            <a:r>
              <a:rPr b="0" i="0" lang="no-NO" sz="1200" cap="none" strike="noStrike">
                <a:solidFill>
                  <a:srgbClr val="000000"/>
                </a:solidFill>
                <a:latin typeface="Arimo"/>
                <a:ea typeface="Arimo"/>
                <a:cs typeface="Arimo"/>
                <a:sym typeface="Arimo"/>
              </a:rPr>
              <a:t>Du kan be andre kolleger om å observere deg, eller du kan observere dem og ha læringssamtaler sammen</a:t>
            </a:r>
            <a:endParaRPr/>
          </a:p>
          <a:p>
            <a:pPr indent="-171449" lvl="0" marL="254634" marR="211454" rtl="0" algn="l">
              <a:lnSpc>
                <a:spcPct val="120800"/>
              </a:lnSpc>
              <a:spcBef>
                <a:spcPts val="610"/>
              </a:spcBef>
              <a:spcAft>
                <a:spcPts val="0"/>
              </a:spcAft>
              <a:buClr>
                <a:srgbClr val="000000"/>
              </a:buClr>
              <a:buSzPts val="1080"/>
              <a:buFont typeface="Arial"/>
              <a:buChar char="•"/>
            </a:pPr>
            <a:r>
              <a:rPr b="0" i="0" lang="no-NO" sz="1200" cap="none" strike="noStrike">
                <a:solidFill>
                  <a:srgbClr val="000000"/>
                </a:solidFill>
                <a:latin typeface="Arimo"/>
                <a:ea typeface="Arimo"/>
                <a:cs typeface="Arimo"/>
                <a:sym typeface="Arimo"/>
              </a:rPr>
              <a:t>Avhengig av elevenes alder, kan du få innspill når du planlegger forespørselen din og deler funnene dine med dem, eller involvere dem i å formulere handlingsplanen din</a:t>
            </a:r>
            <a:endParaRPr/>
          </a:p>
          <a:p>
            <a:pPr indent="-171449" lvl="0" marL="254634" marR="228600" rtl="0" algn="l">
              <a:lnSpc>
                <a:spcPct val="121700"/>
              </a:lnSpc>
              <a:spcBef>
                <a:spcPts val="575"/>
              </a:spcBef>
              <a:spcAft>
                <a:spcPts val="0"/>
              </a:spcAft>
              <a:buClr>
                <a:srgbClr val="000000"/>
              </a:buClr>
              <a:buSzPts val="1080"/>
              <a:buFont typeface="Arial"/>
              <a:buChar char="•"/>
            </a:pPr>
            <a:r>
              <a:rPr b="0" i="0" lang="no-NO" sz="1200" cap="none" strike="noStrike">
                <a:solidFill>
                  <a:srgbClr val="000000"/>
                </a:solidFill>
                <a:latin typeface="Arimo"/>
                <a:ea typeface="Arimo"/>
                <a:cs typeface="Arimo"/>
                <a:sym typeface="Arimo"/>
              </a:rPr>
              <a:t>Du kan vurdere hvordan du integrerer teknologi i forespørselen din og hvordan dette påvirker dialogen</a:t>
            </a:r>
            <a:endParaRPr/>
          </a:p>
          <a:p>
            <a:pPr indent="-171449" lvl="0" marL="254634" marR="145415" rtl="0" algn="l">
              <a:lnSpc>
                <a:spcPct val="120000"/>
              </a:lnSpc>
              <a:spcBef>
                <a:spcPts val="600"/>
              </a:spcBef>
              <a:spcAft>
                <a:spcPts val="0"/>
              </a:spcAft>
              <a:buClr>
                <a:srgbClr val="000000"/>
              </a:buClr>
              <a:buSzPts val="1080"/>
              <a:buFont typeface="Arial"/>
              <a:buChar char="•"/>
            </a:pPr>
            <a:r>
              <a:rPr b="0" i="0" lang="no-NO" sz="1200" cap="none" strike="noStrike">
                <a:solidFill>
                  <a:srgbClr val="000000"/>
                </a:solidFill>
                <a:latin typeface="Arimo"/>
                <a:ea typeface="Arimo"/>
                <a:cs typeface="Arimo"/>
                <a:sym typeface="Arimo"/>
              </a:rPr>
              <a:t>Del 1-5 i verktøykassen vil gi deg noen flere ideer om hva du kan gjøre</a:t>
            </a:r>
            <a:br>
              <a:rPr lang="no-NO" sz="1200">
                <a:solidFill>
                  <a:schemeClr val="dk1"/>
                </a:solidFill>
                <a:latin typeface="Calibri"/>
                <a:ea typeface="Calibri"/>
                <a:cs typeface="Calibri"/>
                <a:sym typeface="Calibri"/>
              </a:rPr>
            </a:br>
            <a:endParaRPr sz="1200">
              <a:solidFill>
                <a:schemeClr val="dk1"/>
              </a:solidFill>
              <a:latin typeface="Arimo"/>
              <a:ea typeface="Arimo"/>
              <a:cs typeface="Arimo"/>
              <a:sym typeface="Arimo"/>
            </a:endParaRPr>
          </a:p>
          <a:p>
            <a:pPr indent="0" lvl="0" marL="83185" marR="145415" rtl="0" algn="l">
              <a:lnSpc>
                <a:spcPct val="120000"/>
              </a:lnSpc>
              <a:spcBef>
                <a:spcPts val="600"/>
              </a:spcBef>
              <a:spcAft>
                <a:spcPts val="0"/>
              </a:spcAft>
              <a:buNone/>
            </a:pPr>
            <a:r>
              <a:rPr b="0" i="0" lang="no-NO" sz="1200" cap="none" strike="noStrike">
                <a:solidFill>
                  <a:srgbClr val="000000"/>
                </a:solidFill>
                <a:latin typeface="Arimo"/>
                <a:ea typeface="Arimo"/>
                <a:cs typeface="Arimo"/>
                <a:sym typeface="Arimo"/>
              </a:rPr>
              <a:t>		</a:t>
            </a:r>
            <a:r>
              <a:rPr b="1" i="0" lang="no-NO" sz="1200" u="sng" cap="none" strike="noStrike">
                <a:solidFill>
                  <a:schemeClr val="hlink"/>
                </a:solidFill>
                <a:latin typeface="Arial"/>
                <a:ea typeface="Arial"/>
                <a:cs typeface="Arial"/>
                <a:sym typeface="Arial"/>
                <a:hlinkClick r:id="rId3"/>
              </a:rPr>
              <a:t>Video 9: Virkningen av T-SEDA-forespørsel</a:t>
            </a:r>
            <a:endParaRPr b="1" sz="1200">
              <a:solidFill>
                <a:schemeClr val="dk1"/>
              </a:solidFill>
              <a:latin typeface="Arimo"/>
              <a:ea typeface="Arimo"/>
              <a:cs typeface="Arimo"/>
              <a:sym typeface="Arimo"/>
            </a:endParaRPr>
          </a:p>
        </p:txBody>
      </p:sp>
      <p:sp>
        <p:nvSpPr>
          <p:cNvPr id="789" name="Google Shape;789;p52"/>
          <p:cNvSpPr/>
          <p:nvPr/>
        </p:nvSpPr>
        <p:spPr>
          <a:xfrm>
            <a:off x="6059055" y="622181"/>
            <a:ext cx="3619493" cy="20402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0" name="Google Shape;790;p52"/>
          <p:cNvSpPr/>
          <p:nvPr/>
        </p:nvSpPr>
        <p:spPr>
          <a:xfrm>
            <a:off x="6450850" y="5174496"/>
            <a:ext cx="2821936" cy="20453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1" name="Google Shape;791;p52"/>
          <p:cNvSpPr/>
          <p:nvPr/>
        </p:nvSpPr>
        <p:spPr>
          <a:xfrm>
            <a:off x="5573280" y="2820550"/>
            <a:ext cx="4716767" cy="221233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2" name="Google Shape;792;p52"/>
          <p:cNvSpPr txBox="1"/>
          <p:nvPr/>
        </p:nvSpPr>
        <p:spPr>
          <a:xfrm>
            <a:off x="5262662" y="7088109"/>
            <a:ext cx="167005" cy="153035"/>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30</a:t>
            </a:r>
            <a:endParaRPr sz="1000">
              <a:solidFill>
                <a:schemeClr val="dk1"/>
              </a:solidFill>
              <a:latin typeface="Arial"/>
              <a:ea typeface="Arial"/>
              <a:cs typeface="Arial"/>
              <a:sym typeface="Arial"/>
            </a:endParaRPr>
          </a:p>
        </p:txBody>
      </p:sp>
      <p:sp>
        <p:nvSpPr>
          <p:cNvPr id="793" name="Google Shape;793;p52"/>
          <p:cNvSpPr/>
          <p:nvPr/>
        </p:nvSpPr>
        <p:spPr>
          <a:xfrm>
            <a:off x="850900" y="6524625"/>
            <a:ext cx="439415" cy="43941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8" name="Shape 798"/>
        <p:cNvGrpSpPr/>
        <p:nvPr/>
      </p:nvGrpSpPr>
      <p:grpSpPr>
        <a:xfrm>
          <a:off x="0" y="0"/>
          <a:ext cx="0" cy="0"/>
          <a:chOff x="0" y="0"/>
          <a:chExt cx="0" cy="0"/>
        </a:xfrm>
      </p:grpSpPr>
      <p:sp>
        <p:nvSpPr>
          <p:cNvPr id="799" name="Google Shape;799;p53"/>
          <p:cNvSpPr txBox="1"/>
          <p:nvPr>
            <p:ph type="title"/>
          </p:nvPr>
        </p:nvSpPr>
        <p:spPr>
          <a:xfrm>
            <a:off x="739599" y="702263"/>
            <a:ext cx="9046126" cy="548640"/>
          </a:xfrm>
          <a:prstGeom prst="rect">
            <a:avLst/>
          </a:prstGeom>
          <a:noFill/>
          <a:ln>
            <a:noFill/>
          </a:ln>
        </p:spPr>
        <p:txBody>
          <a:bodyPr anchorCtr="0" anchor="t" bIns="0" lIns="0" spcFirstLastPara="1" rIns="0" wrap="square" tIns="0">
            <a:spAutoFit/>
          </a:bodyPr>
          <a:lstStyle/>
          <a:p>
            <a:pPr indent="0" lvl="0" marL="318770" rtl="0" algn="ctr">
              <a:lnSpc>
                <a:spcPct val="100000"/>
              </a:lnSpc>
              <a:spcBef>
                <a:spcPts val="0"/>
              </a:spcBef>
              <a:spcAft>
                <a:spcPts val="0"/>
              </a:spcAft>
              <a:buNone/>
            </a:pPr>
            <a:r>
              <a:rPr b="1" i="0" lang="no-NO" sz="3600" cap="none" strike="noStrike">
                <a:solidFill>
                  <a:srgbClr val="1A616F"/>
                </a:solidFill>
                <a:latin typeface="Arial"/>
                <a:ea typeface="Arial"/>
                <a:cs typeface="Arial"/>
                <a:sym typeface="Arial"/>
              </a:rPr>
              <a:t>T-SEDA: Støttende ressurser</a:t>
            </a:r>
            <a:endParaRPr/>
          </a:p>
        </p:txBody>
      </p:sp>
      <p:sp>
        <p:nvSpPr>
          <p:cNvPr id="800" name="Google Shape;800;p53"/>
          <p:cNvSpPr txBox="1"/>
          <p:nvPr>
            <p:ph idx="1" type="body"/>
          </p:nvPr>
        </p:nvSpPr>
        <p:spPr>
          <a:xfrm>
            <a:off x="774700" y="4911136"/>
            <a:ext cx="10046982" cy="982320"/>
          </a:xfrm>
          <a:prstGeom prst="rect">
            <a:avLst/>
          </a:prstGeom>
          <a:noFill/>
          <a:ln>
            <a:noFill/>
          </a:ln>
        </p:spPr>
        <p:txBody>
          <a:bodyPr anchorCtr="0" anchor="t" bIns="0" lIns="0" spcFirstLastPara="1" rIns="0" wrap="square" tIns="0">
            <a:spAutoFit/>
          </a:bodyPr>
          <a:lstStyle/>
          <a:p>
            <a:pPr indent="0" lvl="0" marL="316230" rtl="0" algn="l">
              <a:lnSpc>
                <a:spcPct val="100000"/>
              </a:lnSpc>
              <a:spcBef>
                <a:spcPts val="0"/>
              </a:spcBef>
              <a:spcAft>
                <a:spcPts val="0"/>
              </a:spcAft>
              <a:buNone/>
            </a:pPr>
            <a:r>
              <a:t/>
            </a:r>
            <a:endParaRPr sz="1550">
              <a:latin typeface="Times New Roman"/>
              <a:ea typeface="Times New Roman"/>
              <a:cs typeface="Times New Roman"/>
              <a:sym typeface="Times New Roman"/>
            </a:endParaRPr>
          </a:p>
          <a:p>
            <a:pPr indent="0" lvl="0" marL="316230" rtl="0" algn="l">
              <a:lnSpc>
                <a:spcPct val="100000"/>
              </a:lnSpc>
              <a:spcBef>
                <a:spcPts val="0"/>
              </a:spcBef>
              <a:spcAft>
                <a:spcPts val="0"/>
              </a:spcAft>
              <a:buClr>
                <a:schemeClr val="dk1"/>
              </a:buClr>
              <a:buSzPts val="1700"/>
              <a:buFont typeface="Noto Sans Symbols"/>
              <a:buNone/>
            </a:pPr>
            <a:r>
              <a:t/>
            </a:r>
            <a:endParaRPr sz="1700">
              <a:latin typeface="Times New Roman"/>
              <a:ea typeface="Times New Roman"/>
              <a:cs typeface="Times New Roman"/>
              <a:sym typeface="Times New Roman"/>
            </a:endParaRPr>
          </a:p>
          <a:p>
            <a:pPr indent="0" lvl="0" marL="316230" rtl="0" algn="l">
              <a:lnSpc>
                <a:spcPct val="100000"/>
              </a:lnSpc>
              <a:spcBef>
                <a:spcPts val="35"/>
              </a:spcBef>
              <a:spcAft>
                <a:spcPts val="0"/>
              </a:spcAft>
              <a:buClr>
                <a:schemeClr val="dk1"/>
              </a:buClr>
              <a:buSzPts val="1750"/>
              <a:buFont typeface="Noto Sans Symbols"/>
              <a:buNone/>
            </a:pPr>
            <a:r>
              <a:t/>
            </a:r>
            <a:endParaRPr sz="1750">
              <a:latin typeface="Times New Roman"/>
              <a:ea typeface="Times New Roman"/>
              <a:cs typeface="Times New Roman"/>
              <a:sym typeface="Times New Roman"/>
            </a:endParaRPr>
          </a:p>
          <a:p>
            <a:pPr indent="0" lvl="0" marL="316230" rtl="0" algn="l">
              <a:lnSpc>
                <a:spcPct val="100000"/>
              </a:lnSpc>
              <a:spcBef>
                <a:spcPts val="50"/>
              </a:spcBef>
              <a:spcAft>
                <a:spcPts val="0"/>
              </a:spcAft>
              <a:buNone/>
            </a:pPr>
            <a:r>
              <a:t/>
            </a:r>
            <a:endParaRPr sz="1300">
              <a:latin typeface="Times New Roman"/>
              <a:ea typeface="Times New Roman"/>
              <a:cs typeface="Times New Roman"/>
              <a:sym typeface="Times New Roman"/>
            </a:endParaRPr>
          </a:p>
        </p:txBody>
      </p:sp>
      <p:sp>
        <p:nvSpPr>
          <p:cNvPr id="801" name="Google Shape;801;p53"/>
          <p:cNvSpPr/>
          <p:nvPr/>
        </p:nvSpPr>
        <p:spPr>
          <a:xfrm>
            <a:off x="9080500" y="3686175"/>
            <a:ext cx="190498" cy="190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2" name="Google Shape;802;p53"/>
          <p:cNvSpPr txBox="1"/>
          <p:nvPr/>
        </p:nvSpPr>
        <p:spPr>
          <a:xfrm>
            <a:off x="5262662" y="7088109"/>
            <a:ext cx="167005" cy="153035"/>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31</a:t>
            </a:r>
            <a:endParaRPr sz="1000">
              <a:solidFill>
                <a:schemeClr val="dk1"/>
              </a:solidFill>
              <a:latin typeface="Arial"/>
              <a:ea typeface="Arial"/>
              <a:cs typeface="Arial"/>
              <a:sym typeface="Arial"/>
            </a:endParaRPr>
          </a:p>
        </p:txBody>
      </p:sp>
      <p:graphicFrame>
        <p:nvGraphicFramePr>
          <p:cNvPr id="803" name="Google Shape;803;p53"/>
          <p:cNvGraphicFramePr/>
          <p:nvPr/>
        </p:nvGraphicFramePr>
        <p:xfrm>
          <a:off x="774700" y="2081623"/>
          <a:ext cx="3000000" cy="3000000"/>
        </p:xfrm>
        <a:graphic>
          <a:graphicData uri="http://schemas.openxmlformats.org/drawingml/2006/table">
            <a:tbl>
              <a:tblPr bandRow="1" firstRow="1">
                <a:noFill/>
                <a:tableStyleId>{04CB65EB-6A03-45D0-8456-5A149799A247}</a:tableStyleId>
              </a:tblPr>
              <a:tblGrid>
                <a:gridCol w="4759900"/>
                <a:gridCol w="762000"/>
              </a:tblGrid>
              <a:tr h="416275">
                <a:tc>
                  <a:txBody>
                    <a:bodyPr/>
                    <a:lstStyle/>
                    <a:p>
                      <a:pPr indent="0" lvl="0" marL="0" marR="0" rtl="0" algn="ctr">
                        <a:spcBef>
                          <a:spcPts val="0"/>
                        </a:spcBef>
                        <a:spcAft>
                          <a:spcPts val="0"/>
                        </a:spcAft>
                        <a:buNone/>
                      </a:pPr>
                      <a:r>
                        <a:rPr b="1" i="0" lang="no-NO" sz="1800" cap="none" strike="noStrike">
                          <a:solidFill>
                            <a:srgbClr val="FFFFFF"/>
                          </a:solidFill>
                          <a:latin typeface="Calibri"/>
                          <a:ea typeface="Calibri"/>
                          <a:cs typeface="Calibri"/>
                          <a:sym typeface="Calibri"/>
                        </a:rPr>
                        <a:t>SEKSJON</a:t>
                      </a:r>
                      <a:endParaRPr/>
                    </a:p>
                  </a:txBody>
                  <a:tcPr marT="45725" marB="45725" marR="91450" marL="91450">
                    <a:solidFill>
                      <a:srgbClr val="2E6A7B"/>
                    </a:solidFill>
                  </a:tcPr>
                </a:tc>
                <a:tc>
                  <a:txBody>
                    <a:bodyPr/>
                    <a:lstStyle/>
                    <a:p>
                      <a:pPr indent="0" lvl="0" marL="0" marR="0" rtl="0" algn="ctr">
                        <a:spcBef>
                          <a:spcPts val="0"/>
                        </a:spcBef>
                        <a:spcAft>
                          <a:spcPts val="0"/>
                        </a:spcAft>
                        <a:buNone/>
                      </a:pPr>
                      <a:r>
                        <a:rPr b="1" i="0" lang="no-NO" sz="1800" cap="none" strike="noStrike">
                          <a:solidFill>
                            <a:srgbClr val="FFFFFF"/>
                          </a:solidFill>
                          <a:latin typeface="Calibri"/>
                          <a:ea typeface="Calibri"/>
                          <a:cs typeface="Calibri"/>
                          <a:sym typeface="Calibri"/>
                        </a:rPr>
                        <a:t>Sklie</a:t>
                      </a:r>
                      <a:endParaRPr/>
                    </a:p>
                  </a:txBody>
                  <a:tcPr marT="45725" marB="45725" marR="91450" marL="91450">
                    <a:solidFill>
                      <a:srgbClr val="2E6A7B"/>
                    </a:solidFill>
                  </a:tcPr>
                </a:tc>
              </a:tr>
              <a:tr h="586475">
                <a:tc>
                  <a:txBody>
                    <a:bodyPr/>
                    <a:lstStyle/>
                    <a:p>
                      <a:pPr indent="0" lvl="0" marL="0" marR="0" rtl="0" algn="l">
                        <a:lnSpc>
                          <a:spcPct val="100000"/>
                        </a:lnSpc>
                        <a:spcBef>
                          <a:spcPts val="0"/>
                        </a:spcBef>
                        <a:spcAft>
                          <a:spcPts val="0"/>
                        </a:spcAft>
                        <a:buClr>
                          <a:srgbClr val="000000"/>
                        </a:buClr>
                        <a:buSzPts val="1400"/>
                        <a:buFont typeface="Calibri"/>
                        <a:buNone/>
                      </a:pPr>
                      <a:r>
                        <a:rPr b="1" i="0" lang="no-NO" sz="1400" cap="none" strike="noStrike">
                          <a:solidFill>
                            <a:srgbClr val="000000"/>
                          </a:solidFill>
                          <a:latin typeface="Calibri"/>
                          <a:ea typeface="Calibri"/>
                          <a:cs typeface="Calibri"/>
                          <a:sym typeface="Calibri"/>
                        </a:rPr>
                        <a:t>KAPITTEL 1: Detaljert kodingsrammeverk.  </a:t>
                      </a:r>
                      <a:r>
                        <a:rPr b="0" i="0" lang="no-NO" sz="1400" cap="none" strike="noStrike">
                          <a:solidFill>
                            <a:srgbClr val="000000"/>
                          </a:solidFill>
                          <a:latin typeface="Calibri"/>
                          <a:ea typeface="Calibri"/>
                          <a:cs typeface="Calibri"/>
                          <a:sym typeface="Calibri"/>
                        </a:rPr>
                        <a:t>En liste og forklaring av dialogkategorier illustrert med eksempler på ledetekster og bidrag, pluss mer generell dialogisk klasseromspraksis.</a:t>
                      </a:r>
                      <a:endParaRPr/>
                    </a:p>
                  </a:txBody>
                  <a:tcPr marT="45725" marB="45725" marR="91450" marL="91450"/>
                </a:tc>
                <a:tc>
                  <a:txBody>
                    <a:bodyPr/>
                    <a:lstStyle/>
                    <a:p>
                      <a:pPr indent="0" lvl="0" marL="0" marR="0" rtl="0" algn="ctr">
                        <a:spcBef>
                          <a:spcPts val="0"/>
                        </a:spcBef>
                        <a:spcAft>
                          <a:spcPts val="0"/>
                        </a:spcAft>
                        <a:buNone/>
                      </a:pPr>
                      <a:r>
                        <a:rPr b="0" i="0" lang="no-NO" sz="1400" cap="none" strike="noStrike">
                          <a:solidFill>
                            <a:srgbClr val="000000"/>
                          </a:solidFill>
                          <a:latin typeface="Calibri"/>
                          <a:ea typeface="Calibri"/>
                          <a:cs typeface="Calibri"/>
                          <a:sym typeface="Calibri"/>
                        </a:rPr>
                        <a:t>42</a:t>
                      </a:r>
                      <a:endParaRPr/>
                    </a:p>
                  </a:txBody>
                  <a:tcPr marT="45725" marB="45725" marR="91450" marL="91450">
                    <a:solidFill>
                      <a:srgbClr val="D8D8D8"/>
                    </a:solidFill>
                  </a:tcPr>
                </a:tc>
              </a:tr>
              <a:tr h="415425">
                <a:tc>
                  <a:txBody>
                    <a:bodyPr/>
                    <a:lstStyle/>
                    <a:p>
                      <a:pPr indent="0" lvl="0" marL="0" marR="0" rtl="0" algn="l">
                        <a:lnSpc>
                          <a:spcPct val="100000"/>
                        </a:lnSpc>
                        <a:spcBef>
                          <a:spcPts val="0"/>
                        </a:spcBef>
                        <a:spcAft>
                          <a:spcPts val="0"/>
                        </a:spcAft>
                        <a:buClr>
                          <a:srgbClr val="000000"/>
                        </a:buClr>
                        <a:buSzPts val="1400"/>
                        <a:buFont typeface="Calibri"/>
                        <a:buNone/>
                      </a:pPr>
                      <a:r>
                        <a:rPr b="1" i="0" lang="no-NO" sz="1400" cap="none" strike="noStrike">
                          <a:solidFill>
                            <a:srgbClr val="000000"/>
                          </a:solidFill>
                          <a:latin typeface="Calibri"/>
                          <a:ea typeface="Calibri"/>
                          <a:cs typeface="Calibri"/>
                          <a:sym typeface="Calibri"/>
                        </a:rPr>
                        <a:t>KAPITTEL 2: Typer observasjon og maler for observasjon og koding.  </a:t>
                      </a:r>
                      <a:r>
                        <a:rPr b="0" i="0" lang="no-NO" sz="1400" cap="none" strike="noStrike">
                          <a:solidFill>
                            <a:srgbClr val="000000"/>
                          </a:solidFill>
                          <a:latin typeface="Calibri"/>
                          <a:ea typeface="Calibri"/>
                          <a:cs typeface="Calibri"/>
                          <a:sym typeface="Calibri"/>
                        </a:rPr>
                        <a:t>Inkluderer leksjonsobservasjon (tidsprøver; sjekkliste; vurderingsskalaer).</a:t>
                      </a:r>
                      <a:endParaRPr/>
                    </a:p>
                  </a:txBody>
                  <a:tcPr marT="45725" marB="45725" marR="91450" marL="91450"/>
                </a:tc>
                <a:tc>
                  <a:txBody>
                    <a:bodyPr/>
                    <a:lstStyle/>
                    <a:p>
                      <a:pPr indent="0" lvl="0" marL="0" marR="0" rtl="0" algn="ctr">
                        <a:spcBef>
                          <a:spcPts val="0"/>
                        </a:spcBef>
                        <a:spcAft>
                          <a:spcPts val="0"/>
                        </a:spcAft>
                        <a:buNone/>
                      </a:pPr>
                      <a:r>
                        <a:rPr b="0" i="0" lang="no-NO" sz="1400" cap="none" strike="noStrike">
                          <a:solidFill>
                            <a:srgbClr val="000000"/>
                          </a:solidFill>
                          <a:latin typeface="Calibri"/>
                          <a:ea typeface="Calibri"/>
                          <a:cs typeface="Calibri"/>
                          <a:sym typeface="Calibri"/>
                        </a:rPr>
                        <a:t>48</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Clr>
                          <a:srgbClr val="000000"/>
                        </a:buClr>
                        <a:buSzPts val="1400"/>
                        <a:buFont typeface="Calibri"/>
                        <a:buNone/>
                      </a:pPr>
                      <a:r>
                        <a:rPr b="1" i="0" lang="no-NO" sz="1400" cap="none" strike="noStrike">
                          <a:solidFill>
                            <a:srgbClr val="000000"/>
                          </a:solidFill>
                          <a:latin typeface="Calibri"/>
                          <a:ea typeface="Calibri"/>
                          <a:cs typeface="Calibri"/>
                          <a:sym typeface="Calibri"/>
                        </a:rPr>
                        <a:t> Mal 2A: koding av transkripsjon</a:t>
                      </a:r>
                      <a:endParaRPr/>
                    </a:p>
                  </a:txBody>
                  <a:tcPr marT="45725" marB="45725" marR="91450" marL="91450"/>
                </a:tc>
                <a:tc>
                  <a:txBody>
                    <a:bodyPr/>
                    <a:lstStyle/>
                    <a:p>
                      <a:pPr indent="0" lvl="0" marL="0" marR="0" rtl="0" algn="ctr">
                        <a:spcBef>
                          <a:spcPts val="0"/>
                        </a:spcBef>
                        <a:spcAft>
                          <a:spcPts val="0"/>
                        </a:spcAft>
                        <a:buNone/>
                      </a:pPr>
                      <a:r>
                        <a:rPr b="0" i="0" lang="no-NO" sz="1400" cap="none" strike="noStrike">
                          <a:solidFill>
                            <a:srgbClr val="000000"/>
                          </a:solidFill>
                          <a:latin typeface="Calibri"/>
                          <a:ea typeface="Calibri"/>
                          <a:cs typeface="Calibri"/>
                          <a:sym typeface="Calibri"/>
                        </a:rPr>
                        <a:t>51</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None/>
                      </a:pPr>
                      <a:r>
                        <a:rPr b="1" i="0" lang="no-NO" sz="1400" cap="none" strike="noStrike">
                          <a:solidFill>
                            <a:srgbClr val="000000"/>
                          </a:solidFill>
                          <a:latin typeface="Calibri"/>
                          <a:ea typeface="Calibri"/>
                          <a:cs typeface="Calibri"/>
                          <a:sym typeface="Calibri"/>
                        </a:rPr>
                        <a:t> Mal 2B: tidsutvalgskoding for gruppearbeid</a:t>
                      </a:r>
                      <a:endParaRPr/>
                    </a:p>
                  </a:txBody>
                  <a:tcPr marT="45725" marB="45725" marR="91450" marL="91450"/>
                </a:tc>
                <a:tc>
                  <a:txBody>
                    <a:bodyPr/>
                    <a:lstStyle/>
                    <a:p>
                      <a:pPr indent="0" lvl="0" marL="0" marR="0" rtl="0" algn="ctr">
                        <a:spcBef>
                          <a:spcPts val="0"/>
                        </a:spcBef>
                        <a:spcAft>
                          <a:spcPts val="0"/>
                        </a:spcAft>
                        <a:buNone/>
                      </a:pPr>
                      <a:r>
                        <a:rPr b="0" i="0" lang="no-NO" sz="1400" cap="none" strike="noStrike">
                          <a:solidFill>
                            <a:srgbClr val="000000"/>
                          </a:solidFill>
                          <a:latin typeface="Calibri"/>
                          <a:ea typeface="Calibri"/>
                          <a:cs typeface="Calibri"/>
                          <a:sym typeface="Calibri"/>
                        </a:rPr>
                        <a:t>53</a:t>
                      </a:r>
                      <a:endParaRPr/>
                    </a:p>
                  </a:txBody>
                  <a:tcPr marT="45725" marB="45725" marR="91450" marL="91450">
                    <a:solidFill>
                      <a:srgbClr val="D8D8D8"/>
                    </a:solidFill>
                  </a:tcPr>
                </a:tc>
              </a:tr>
              <a:tr h="297300">
                <a:tc>
                  <a:txBody>
                    <a:bodyPr/>
                    <a:lstStyle/>
                    <a:p>
                      <a:pPr indent="0" lvl="0" marL="93663" marR="130810" rtl="0" algn="l">
                        <a:lnSpc>
                          <a:spcPct val="101400"/>
                        </a:lnSpc>
                        <a:spcBef>
                          <a:spcPts val="0"/>
                        </a:spcBef>
                        <a:spcAft>
                          <a:spcPts val="0"/>
                        </a:spcAft>
                        <a:buNone/>
                      </a:pPr>
                      <a:r>
                        <a:rPr b="1" i="0" lang="no-NO" sz="1400" cap="none" strike="noStrike">
                          <a:solidFill>
                            <a:srgbClr val="000000"/>
                          </a:solidFill>
                          <a:latin typeface="Calibri"/>
                          <a:ea typeface="Calibri"/>
                          <a:cs typeface="Calibri"/>
                          <a:sym typeface="Calibri"/>
                        </a:rPr>
                        <a:t> Mal 2C: sjekkliste for enkeltpersoner i grupper</a:t>
                      </a:r>
                      <a:endParaRPr sz="1400">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b="0" i="0" lang="no-NO" sz="1400" cap="none" strike="noStrike">
                          <a:solidFill>
                            <a:srgbClr val="000000"/>
                          </a:solidFill>
                          <a:latin typeface="Calibri"/>
                          <a:ea typeface="Calibri"/>
                          <a:cs typeface="Calibri"/>
                          <a:sym typeface="Calibri"/>
                        </a:rPr>
                        <a:t>55</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Clr>
                          <a:srgbClr val="000000"/>
                        </a:buClr>
                        <a:buSzPts val="1400"/>
                        <a:buFont typeface="Calibri"/>
                        <a:buNone/>
                      </a:pPr>
                      <a:r>
                        <a:rPr b="1" i="0" lang="no-NO" sz="1400" cap="none" strike="noStrike">
                          <a:solidFill>
                            <a:srgbClr val="000000"/>
                          </a:solidFill>
                          <a:latin typeface="Calibri"/>
                          <a:ea typeface="Calibri"/>
                          <a:cs typeface="Calibri"/>
                          <a:sym typeface="Calibri"/>
                        </a:rPr>
                        <a:t> Mal 2D: gruppevurdering</a:t>
                      </a:r>
                      <a:endParaRPr sz="1400">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b="0" i="0" lang="no-NO" sz="1400" cap="none" strike="noStrike">
                          <a:solidFill>
                            <a:srgbClr val="000000"/>
                          </a:solidFill>
                          <a:latin typeface="Calibri"/>
                          <a:ea typeface="Calibri"/>
                          <a:cs typeface="Calibri"/>
                          <a:sym typeface="Calibri"/>
                        </a:rPr>
                        <a:t>56</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Clr>
                          <a:srgbClr val="000000"/>
                        </a:buClr>
                        <a:buSzPts val="1400"/>
                        <a:buFont typeface="Calibri"/>
                        <a:buNone/>
                      </a:pPr>
                      <a:r>
                        <a:rPr b="1" i="0" lang="no-NO" sz="1400" cap="none" strike="noStrike">
                          <a:solidFill>
                            <a:srgbClr val="000000"/>
                          </a:solidFill>
                          <a:latin typeface="Calibri"/>
                          <a:ea typeface="Calibri"/>
                          <a:cs typeface="Calibri"/>
                          <a:sym typeface="Calibri"/>
                        </a:rPr>
                        <a:t> Mal 2E: vurderingsskala for hele klassens deltakelse</a:t>
                      </a:r>
                      <a:endParaRPr sz="1400"/>
                    </a:p>
                  </a:txBody>
                  <a:tcPr marT="45725" marB="45725" marR="91450" marL="91450"/>
                </a:tc>
                <a:tc>
                  <a:txBody>
                    <a:bodyPr/>
                    <a:lstStyle/>
                    <a:p>
                      <a:pPr indent="0" lvl="0" marL="0" marR="0" rtl="0" algn="ctr">
                        <a:spcBef>
                          <a:spcPts val="0"/>
                        </a:spcBef>
                        <a:spcAft>
                          <a:spcPts val="0"/>
                        </a:spcAft>
                        <a:buNone/>
                      </a:pPr>
                      <a:r>
                        <a:rPr b="0" i="0" lang="no-NO" sz="1400" cap="none" strike="noStrike">
                          <a:solidFill>
                            <a:srgbClr val="000000"/>
                          </a:solidFill>
                          <a:latin typeface="Calibri"/>
                          <a:ea typeface="Calibri"/>
                          <a:cs typeface="Calibri"/>
                          <a:sym typeface="Calibri"/>
                        </a:rPr>
                        <a:t>57</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Clr>
                          <a:srgbClr val="000000"/>
                        </a:buClr>
                        <a:buSzPts val="1400"/>
                        <a:buFont typeface="Calibri"/>
                        <a:buNone/>
                      </a:pPr>
                      <a:r>
                        <a:rPr b="1" i="0" lang="no-NO" sz="1400" cap="none" strike="noStrike">
                          <a:solidFill>
                            <a:srgbClr val="000000"/>
                          </a:solidFill>
                          <a:latin typeface="Calibri"/>
                          <a:ea typeface="Calibri"/>
                          <a:cs typeface="Calibri"/>
                          <a:sym typeface="Calibri"/>
                        </a:rPr>
                        <a:t> Mal 2F: vurdering av elevmedvirkning og grunnregler</a:t>
                      </a:r>
                      <a:endParaRPr sz="1400"/>
                    </a:p>
                  </a:txBody>
                  <a:tcPr marT="45725" marB="45725" marR="91450" marL="91450"/>
                </a:tc>
                <a:tc>
                  <a:txBody>
                    <a:bodyPr/>
                    <a:lstStyle/>
                    <a:p>
                      <a:pPr indent="0" lvl="0" marL="0" marR="0" rtl="0" algn="ctr">
                        <a:spcBef>
                          <a:spcPts val="0"/>
                        </a:spcBef>
                        <a:spcAft>
                          <a:spcPts val="0"/>
                        </a:spcAft>
                        <a:buNone/>
                      </a:pPr>
                      <a:r>
                        <a:rPr b="0" i="0" lang="no-NO" sz="1400" cap="none" strike="noStrike">
                          <a:solidFill>
                            <a:srgbClr val="000000"/>
                          </a:solidFill>
                          <a:latin typeface="Calibri"/>
                          <a:ea typeface="Calibri"/>
                          <a:cs typeface="Calibri"/>
                          <a:sym typeface="Calibri"/>
                        </a:rPr>
                        <a:t>58</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Clr>
                          <a:srgbClr val="000000"/>
                        </a:buClr>
                        <a:buSzPts val="1400"/>
                        <a:buFont typeface="Calibri"/>
                        <a:buNone/>
                      </a:pPr>
                      <a:r>
                        <a:rPr b="0" i="0" lang="no-NO" sz="1400" cap="none" strike="noStrike">
                          <a:solidFill>
                            <a:srgbClr val="000000"/>
                          </a:solidFill>
                          <a:latin typeface="Calibri"/>
                          <a:ea typeface="Calibri"/>
                          <a:cs typeface="Calibri"/>
                          <a:sym typeface="Calibri"/>
                        </a:rPr>
                        <a:t> </a:t>
                      </a:r>
                      <a:r>
                        <a:rPr b="1" i="0" lang="no-NO" sz="1400" cap="none" strike="noStrike">
                          <a:solidFill>
                            <a:srgbClr val="000000"/>
                          </a:solidFill>
                          <a:latin typeface="Calibri"/>
                          <a:ea typeface="Calibri"/>
                          <a:cs typeface="Calibri"/>
                          <a:sym typeface="Calibri"/>
                        </a:rPr>
                        <a:t>Mal 2G: egenevaluering av studentgruppearbeid</a:t>
                      </a:r>
                      <a:endParaRPr sz="1400"/>
                    </a:p>
                  </a:txBody>
                  <a:tcPr marT="45725" marB="45725" marR="91450" marL="91450"/>
                </a:tc>
                <a:tc>
                  <a:txBody>
                    <a:bodyPr/>
                    <a:lstStyle/>
                    <a:p>
                      <a:pPr indent="0" lvl="0" marL="0" marR="0" rtl="0" algn="ctr">
                        <a:spcBef>
                          <a:spcPts val="0"/>
                        </a:spcBef>
                        <a:spcAft>
                          <a:spcPts val="0"/>
                        </a:spcAft>
                        <a:buNone/>
                      </a:pPr>
                      <a:r>
                        <a:rPr b="0" i="0" lang="no-NO" sz="1400" cap="none" strike="noStrike">
                          <a:solidFill>
                            <a:srgbClr val="000000"/>
                          </a:solidFill>
                          <a:latin typeface="Calibri"/>
                          <a:ea typeface="Calibri"/>
                          <a:cs typeface="Calibri"/>
                          <a:sym typeface="Calibri"/>
                        </a:rPr>
                        <a:t>59</a:t>
                      </a:r>
                      <a:endParaRPr/>
                    </a:p>
                  </a:txBody>
                  <a:tcPr marT="45725" marB="45725" marR="91450" marL="91450">
                    <a:solidFill>
                      <a:srgbClr val="D8D8D8"/>
                    </a:solidFill>
                  </a:tcPr>
                </a:tc>
              </a:tr>
              <a:tr h="297300">
                <a:tc>
                  <a:txBody>
                    <a:bodyPr/>
                    <a:lstStyle/>
                    <a:p>
                      <a:pPr indent="0" lvl="0" marL="134938" marR="0" rtl="0" algn="l">
                        <a:lnSpc>
                          <a:spcPct val="100000"/>
                        </a:lnSpc>
                        <a:spcBef>
                          <a:spcPts val="0"/>
                        </a:spcBef>
                        <a:spcAft>
                          <a:spcPts val="0"/>
                        </a:spcAft>
                        <a:buClr>
                          <a:srgbClr val="000000"/>
                        </a:buClr>
                        <a:buSzPts val="1400"/>
                        <a:buFont typeface="Calibri"/>
                        <a:buNone/>
                      </a:pPr>
                      <a:r>
                        <a:rPr b="1" i="0" lang="no-NO" sz="1400" cap="none" strike="noStrike">
                          <a:solidFill>
                            <a:srgbClr val="000000"/>
                          </a:solidFill>
                          <a:latin typeface="Calibri"/>
                          <a:ea typeface="Calibri"/>
                          <a:cs typeface="Calibri"/>
                          <a:sym typeface="Calibri"/>
                        </a:rPr>
                        <a:t>Mal 2H: Dialogisk undervisningsspørreskjema (egenevaluering av praksis)</a:t>
                      </a:r>
                      <a:endParaRPr sz="1400"/>
                    </a:p>
                  </a:txBody>
                  <a:tcPr marT="45725" marB="45725" marR="91450" marL="91450"/>
                </a:tc>
                <a:tc>
                  <a:txBody>
                    <a:bodyPr/>
                    <a:lstStyle/>
                    <a:p>
                      <a:pPr indent="0" lvl="0" marL="0" marR="0" rtl="0" algn="ctr">
                        <a:spcBef>
                          <a:spcPts val="0"/>
                        </a:spcBef>
                        <a:spcAft>
                          <a:spcPts val="0"/>
                        </a:spcAft>
                        <a:buNone/>
                      </a:pPr>
                      <a:r>
                        <a:rPr b="0" i="0" lang="no-NO" sz="1400" cap="none" strike="noStrike">
                          <a:solidFill>
                            <a:srgbClr val="000000"/>
                          </a:solidFill>
                          <a:latin typeface="Calibri"/>
                          <a:ea typeface="Calibri"/>
                          <a:cs typeface="Calibri"/>
                          <a:sym typeface="Calibri"/>
                        </a:rPr>
                        <a:t>60</a:t>
                      </a:r>
                      <a:endParaRPr/>
                    </a:p>
                  </a:txBody>
                  <a:tcPr marT="45725" marB="45725" marR="91450" marL="91450">
                    <a:solidFill>
                      <a:srgbClr val="D8D8D8"/>
                    </a:solidFill>
                  </a:tcPr>
                </a:tc>
              </a:tr>
            </a:tbl>
          </a:graphicData>
        </a:graphic>
      </p:graphicFrame>
      <p:sp>
        <p:nvSpPr>
          <p:cNvPr id="804" name="Google Shape;804;p53"/>
          <p:cNvSpPr txBox="1"/>
          <p:nvPr/>
        </p:nvSpPr>
        <p:spPr>
          <a:xfrm>
            <a:off x="6787972" y="2949612"/>
            <a:ext cx="3472475" cy="3418841"/>
          </a:xfrm>
          <a:prstGeom prst="rect">
            <a:avLst/>
          </a:prstGeom>
          <a:noFill/>
          <a:ln cap="flat" cmpd="sng" w="19050">
            <a:solidFill>
              <a:srgbClr val="2E6A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no-NO" sz="1400" cap="none" strike="noStrike">
                <a:solidFill>
                  <a:srgbClr val="000000"/>
                </a:solidFill>
                <a:latin typeface="Calibri"/>
                <a:ea typeface="Calibri"/>
                <a:cs typeface="Calibri"/>
                <a:sym typeface="Calibri"/>
              </a:rPr>
              <a:t>Følgende ressurser er tilgjengelige online (</a:t>
            </a:r>
            <a:r>
              <a:rPr b="1" i="0" lang="no-NO" sz="1400" u="sng" cap="none" strike="noStrike">
                <a:solidFill>
                  <a:schemeClr val="hlink"/>
                </a:solidFill>
                <a:latin typeface="Calibri"/>
                <a:ea typeface="Calibri"/>
                <a:cs typeface="Calibri"/>
                <a:sym typeface="Calibri"/>
                <a:hlinkClick r:id="rId4"/>
              </a:rPr>
              <a:t>http://bit.ly/T-SEDA),</a:t>
            </a:r>
            <a:r>
              <a:rPr b="1" i="0" lang="no-NO" sz="1400" cap="none" strike="noStrike">
                <a:solidFill>
                  <a:srgbClr val="000000"/>
                </a:solidFill>
                <a:latin typeface="Calibri"/>
                <a:ea typeface="Calibri"/>
                <a:cs typeface="Calibri"/>
                <a:sym typeface="Calibri"/>
              </a:rPr>
              <a:t> inkludert separat nedlastbare maler for utskrift eller redigering; se opp for ikonet</a:t>
            </a:r>
            <a:endParaRPr/>
          </a:p>
          <a:p>
            <a:pPr indent="0" lvl="0" marL="0" marR="0" rtl="0" algn="l">
              <a:spcBef>
                <a:spcPts val="0"/>
              </a:spcBef>
              <a:spcAft>
                <a:spcPts val="0"/>
              </a:spcAft>
              <a:buNone/>
            </a:pPr>
            <a:r>
              <a:t/>
            </a:r>
            <a:endParaRPr b="1" sz="1400" u="sng">
              <a:solidFill>
                <a:schemeClr val="dk1"/>
              </a:solidFill>
              <a:latin typeface="Calibri"/>
              <a:ea typeface="Calibri"/>
              <a:cs typeface="Calibri"/>
              <a:sym typeface="Calibri"/>
            </a:endParaRPr>
          </a:p>
          <a:p>
            <a:pPr indent="0" lvl="0" marL="0" marR="0" rtl="0" algn="l">
              <a:spcBef>
                <a:spcPts val="0"/>
              </a:spcBef>
              <a:spcAft>
                <a:spcPts val="0"/>
              </a:spcAft>
              <a:buNone/>
            </a:pPr>
            <a:r>
              <a:rPr b="1" i="0" lang="no-NO" sz="1400" u="sng" cap="none" strike="noStrike">
                <a:solidFill>
                  <a:srgbClr val="000000"/>
                </a:solidFill>
                <a:latin typeface="Calibri"/>
                <a:ea typeface="Calibri"/>
                <a:cs typeface="Calibri"/>
                <a:sym typeface="Calibri"/>
              </a:rPr>
              <a:t>KAPITTEL 3</a:t>
            </a:r>
            <a:r>
              <a:rPr b="1" i="0" lang="no-NO" sz="1400" cap="none" strike="noStrike">
                <a:solidFill>
                  <a:srgbClr val="000000"/>
                </a:solidFill>
                <a:latin typeface="Calibri"/>
                <a:ea typeface="Calibri"/>
                <a:cs typeface="Calibri"/>
                <a:sym typeface="Calibri"/>
              </a:rPr>
              <a:t>: Teknisk veiledning for opptak og transkribering</a:t>
            </a:r>
            <a:endParaRPr b="1" sz="1400">
              <a:solidFill>
                <a:schemeClr val="dk1"/>
              </a:solidFill>
              <a:latin typeface="Calibri"/>
              <a:ea typeface="Calibri"/>
              <a:cs typeface="Calibri"/>
              <a:sym typeface="Calibri"/>
            </a:endParaRPr>
          </a:p>
          <a:p>
            <a:pPr indent="0" lvl="0" marL="0" marR="0" rtl="0" algn="l">
              <a:spcBef>
                <a:spcPts val="500"/>
              </a:spcBef>
              <a:spcAft>
                <a:spcPts val="0"/>
              </a:spcAft>
              <a:buNone/>
            </a:pPr>
            <a:r>
              <a:rPr b="1" i="0" lang="no-NO" sz="1400" u="sng" cap="none" strike="noStrike">
                <a:solidFill>
                  <a:srgbClr val="000000"/>
                </a:solidFill>
                <a:latin typeface="Calibri"/>
                <a:ea typeface="Calibri"/>
                <a:cs typeface="Calibri"/>
                <a:sym typeface="Calibri"/>
              </a:rPr>
              <a:t>KAPITTEL 4</a:t>
            </a:r>
            <a:r>
              <a:rPr b="1" i="0" lang="no-NO" sz="1400" cap="none" strike="noStrike">
                <a:solidFill>
                  <a:srgbClr val="000000"/>
                </a:solidFill>
                <a:latin typeface="Calibri"/>
                <a:ea typeface="Calibri"/>
                <a:cs typeface="Calibri"/>
                <a:sym typeface="Calibri"/>
              </a:rPr>
              <a:t>: Saksstudier. </a:t>
            </a:r>
            <a:r>
              <a:rPr b="0" i="0" lang="no-NO" sz="1400" cap="none" strike="noStrike">
                <a:solidFill>
                  <a:srgbClr val="000000"/>
                </a:solidFill>
                <a:latin typeface="Calibri"/>
                <a:ea typeface="Calibri"/>
                <a:cs typeface="Calibri"/>
                <a:sym typeface="Calibri"/>
              </a:rPr>
              <a:t>Illustrative læreres koding og tolkning av dialog i forskjellige sammenhenger; inkluderer lærernes funn og neste trinn.</a:t>
            </a:r>
            <a:endParaRPr/>
          </a:p>
          <a:p>
            <a:pPr indent="0" lvl="0" marL="0" marR="0" rtl="0" algn="l">
              <a:spcBef>
                <a:spcPts val="500"/>
              </a:spcBef>
              <a:spcAft>
                <a:spcPts val="0"/>
              </a:spcAft>
              <a:buNone/>
            </a:pPr>
            <a:r>
              <a:rPr b="1" i="0" lang="no-NO" sz="1400" u="sng" cap="none" strike="noStrike">
                <a:solidFill>
                  <a:srgbClr val="000000"/>
                </a:solidFill>
                <a:latin typeface="Calibri"/>
                <a:ea typeface="Calibri"/>
                <a:cs typeface="Calibri"/>
                <a:sym typeface="Calibri"/>
              </a:rPr>
              <a:t>KAPITTEL 5</a:t>
            </a:r>
            <a:r>
              <a:rPr b="1" i="0" lang="no-NO" sz="1400" cap="none" strike="noStrike">
                <a:solidFill>
                  <a:srgbClr val="000000"/>
                </a:solidFill>
                <a:latin typeface="Calibri"/>
                <a:ea typeface="Calibri"/>
                <a:cs typeface="Calibri"/>
                <a:sym typeface="Calibri"/>
              </a:rPr>
              <a:t>: Ressurser og aktiviteter: </a:t>
            </a:r>
            <a:r>
              <a:rPr b="0" i="0" lang="no-NO" sz="1400" cap="none" strike="noStrike">
                <a:solidFill>
                  <a:srgbClr val="000000"/>
                </a:solidFill>
                <a:latin typeface="Calibri"/>
                <a:ea typeface="Calibri"/>
                <a:cs typeface="Calibri"/>
                <a:sym typeface="Calibri"/>
              </a:rPr>
              <a:t>Ideer for å implementere dialog i klasserommet, referanser til annen forskning om dialog og lenker til relaterte ressurser </a:t>
            </a:r>
            <a:endParaRPr sz="14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9" name="Shape 809"/>
        <p:cNvGrpSpPr/>
        <p:nvPr/>
      </p:nvGrpSpPr>
      <p:grpSpPr>
        <a:xfrm>
          <a:off x="0" y="0"/>
          <a:ext cx="0" cy="0"/>
          <a:chOff x="0" y="0"/>
          <a:chExt cx="0" cy="0"/>
        </a:xfrm>
      </p:grpSpPr>
      <p:sp>
        <p:nvSpPr>
          <p:cNvPr id="810" name="Google Shape;810;p54"/>
          <p:cNvSpPr txBox="1"/>
          <p:nvPr/>
        </p:nvSpPr>
        <p:spPr>
          <a:xfrm>
            <a:off x="423552" y="200025"/>
            <a:ext cx="9746615" cy="118776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225">
            <a:spAutoFit/>
          </a:bodyPr>
          <a:lstStyle/>
          <a:p>
            <a:pPr indent="0" lvl="0" marL="29209" marR="0" rtl="0" algn="just">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Kapittel 1: Detaljert kodingsrammeverk</a:t>
            </a:r>
            <a:endParaRPr sz="1400">
              <a:solidFill>
                <a:schemeClr val="dk1"/>
              </a:solidFill>
              <a:latin typeface="Arial"/>
              <a:ea typeface="Arial"/>
              <a:cs typeface="Arial"/>
              <a:sym typeface="Arial"/>
            </a:endParaRPr>
          </a:p>
          <a:p>
            <a:pPr indent="0" lvl="0" marL="29209" marR="305435" rtl="0" algn="just">
              <a:lnSpc>
                <a:spcPct val="120800"/>
              </a:lnSpc>
              <a:spcBef>
                <a:spcPts val="645"/>
              </a:spcBef>
              <a:spcAft>
                <a:spcPts val="0"/>
              </a:spcAft>
              <a:buNone/>
            </a:pPr>
            <a:r>
              <a:rPr b="0" i="0" lang="no-NO" sz="1200" cap="none" strike="noStrike">
                <a:solidFill>
                  <a:srgbClr val="000000"/>
                </a:solidFill>
                <a:latin typeface="Arimo"/>
                <a:ea typeface="Arimo"/>
                <a:cs typeface="Arimo"/>
                <a:sym typeface="Arimo"/>
              </a:rPr>
              <a:t>Dette kodeskjemaet er en mer detaljert versjon av den du så i del B. Disse kodene vil hjelpe deg med å identifisere dialogen som foregår i læringsmiljøet ditt. Du kan tildele en dialogkode til hver «runde» fra en forskjellig deltaker. For muntlig dialog kan du ta opp og transkribere det som blir sagt eller gjøre koding mens elevene snakker. Veiledning om hvordan rammeverket kan brukes følger i de neste delene av denne ressursen.</a:t>
            </a:r>
            <a:endParaRPr/>
          </a:p>
        </p:txBody>
      </p:sp>
      <p:graphicFrame>
        <p:nvGraphicFramePr>
          <p:cNvPr id="811" name="Google Shape;811;p54"/>
          <p:cNvGraphicFramePr/>
          <p:nvPr/>
        </p:nvGraphicFramePr>
        <p:xfrm>
          <a:off x="404820" y="1496067"/>
          <a:ext cx="3000000" cy="3000000"/>
        </p:xfrm>
        <a:graphic>
          <a:graphicData uri="http://schemas.openxmlformats.org/drawingml/2006/table">
            <a:tbl>
              <a:tblPr bandRow="1" firstRow="1">
                <a:noFill/>
                <a:tableStyleId>{1E127AA8-9CBF-4945-9974-B087EE6C8184}</a:tableStyleId>
              </a:tblPr>
              <a:tblGrid>
                <a:gridCol w="2645675"/>
                <a:gridCol w="3258300"/>
                <a:gridCol w="3880100"/>
              </a:tblGrid>
              <a:tr h="435725">
                <a:tc>
                  <a:txBody>
                    <a:bodyPr/>
                    <a:lstStyle/>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656590"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KODEKATEGORIER</a:t>
                      </a:r>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409575"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BIDRAG OG STRATEGIER</a:t>
                      </a:r>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1280160"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HVA HØRER VI?</a:t>
                      </a:r>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286000">
                <a:tc>
                  <a:txBody>
                    <a:bodyPr/>
                    <a:lstStyle/>
                    <a:p>
                      <a:pPr indent="0" lvl="0" marL="88265"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B – Bygg videre på ideer</a:t>
                      </a:r>
                      <a:endParaRPr b="1" sz="1200">
                        <a:latin typeface="Arial"/>
                        <a:ea typeface="Arial"/>
                        <a:cs typeface="Arial"/>
                        <a:sym typeface="Arial"/>
                      </a:endParaRPr>
                    </a:p>
                    <a:p>
                      <a:pPr indent="0" lvl="0" marL="88265" marR="0" rtl="0" algn="l">
                        <a:lnSpc>
                          <a:spcPct val="100000"/>
                        </a:lnSpc>
                        <a:spcBef>
                          <a:spcPts val="860"/>
                        </a:spcBef>
                        <a:spcAft>
                          <a:spcPts val="0"/>
                        </a:spcAft>
                        <a:buNone/>
                      </a:pPr>
                      <a:r>
                        <a:rPr b="0" i="1" lang="no-NO" sz="1200" cap="none" strike="noStrike">
                          <a:solidFill>
                            <a:srgbClr val="000000"/>
                          </a:solidFill>
                          <a:latin typeface="Arial"/>
                          <a:ea typeface="Arial"/>
                          <a:cs typeface="Arial"/>
                          <a:sym typeface="Arial"/>
                        </a:rPr>
                        <a:t>bygge videre på, utdype, tydeliggjøre eller kommentere egne eller andres ideer uttrykt ved tidligere turer eller andre bidrag til læringsaktiviteten (muntlig/skriftlig/annet)</a:t>
                      </a:r>
                      <a:endParaRPr sz="1200">
                        <a:latin typeface="Arial"/>
                        <a:ea typeface="Arial"/>
                        <a:cs typeface="Arial"/>
                        <a:sym typeface="Arial"/>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bygge videre på egne eller andres tidligere ideer/bidrag ved å tilføre noe nytt</a:t>
                      </a:r>
                      <a:endParaRPr/>
                    </a:p>
                    <a:p>
                      <a:pPr indent="-209550" lvl="0" marL="285750" marR="0" rtl="0" algn="l">
                        <a:lnSpc>
                          <a:spcPct val="100000"/>
                        </a:lnSpc>
                        <a:spcBef>
                          <a:spcPts val="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220345"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klargjøre, utdype, utvide, illustrere, omformulere egne eller andres tidligere ideer/bidrag</a:t>
                      </a:r>
                      <a:endParaRPr/>
                    </a:p>
                    <a:p>
                      <a:pPr indent="-209550" lvl="0" marL="285750" marR="0" rtl="0" algn="l">
                        <a:lnSpc>
                          <a:spcPct val="100000"/>
                        </a:lnSpc>
                        <a:spcBef>
                          <a:spcPts val="2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0" algn="l">
                        <a:lnSpc>
                          <a:spcPct val="100000"/>
                        </a:lnSpc>
                        <a:spcBef>
                          <a:spcPts val="5"/>
                        </a:spcBef>
                        <a:spcAft>
                          <a:spcPts val="0"/>
                        </a:spcAft>
                        <a:buClr>
                          <a:srgbClr val="000000"/>
                        </a:buClr>
                        <a:buSzPts val="1200"/>
                        <a:buFont typeface="Arial"/>
                        <a:buChar char="•"/>
                      </a:pPr>
                      <a:r>
                        <a:rPr b="0" i="0" lang="no-NO" sz="1200" cap="none" strike="noStrike">
                          <a:solidFill>
                            <a:srgbClr val="000000"/>
                          </a:solidFill>
                          <a:latin typeface="Arimo"/>
                          <a:ea typeface="Arimo"/>
                          <a:cs typeface="Arimo"/>
                          <a:sym typeface="Arimo"/>
                        </a:rPr>
                        <a:t>Kommentere tidligere ideer/bidrag</a:t>
                      </a:r>
                      <a:endParaRPr/>
                    </a:p>
                  </a:txBody>
                  <a:tcPr marT="939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i="0" lang="no-NO" sz="1150" cap="none" strike="noStrike">
                          <a:solidFill>
                            <a:srgbClr val="000000"/>
                          </a:solidFill>
                          <a:latin typeface="Arial"/>
                          <a:ea typeface="Arial"/>
                          <a:cs typeface="Arial"/>
                          <a:sym typeface="Arial"/>
                        </a:rPr>
                        <a:t>Mulige stikkord å se etter:</a:t>
                      </a:r>
                      <a:endParaRPr sz="1150">
                        <a:latin typeface="Arial"/>
                        <a:ea typeface="Arial"/>
                        <a:cs typeface="Arial"/>
                        <a:sym typeface="Arial"/>
                      </a:endParaRPr>
                    </a:p>
                    <a:p>
                      <a:pPr indent="0" lvl="0" marL="144000" marR="0" rtl="0" algn="l">
                        <a:lnSpc>
                          <a:spcPct val="110000"/>
                        </a:lnSpc>
                        <a:spcBef>
                          <a:spcPts val="300"/>
                        </a:spcBef>
                        <a:spcAft>
                          <a:spcPts val="0"/>
                        </a:spcAft>
                        <a:buNone/>
                      </a:pPr>
                      <a:r>
                        <a:rPr b="0" i="0" lang="no-NO" sz="1150" cap="none" strike="noStrike">
                          <a:solidFill>
                            <a:srgbClr val="000000"/>
                          </a:solidFill>
                          <a:latin typeface="Arial"/>
                          <a:ea typeface="Arial"/>
                          <a:cs typeface="Arial"/>
                          <a:sym typeface="Arial"/>
                        </a:rPr>
                        <a:t>«Det er også», «som får meg til å tenke», «jeg mener», «hun mente»</a:t>
                      </a:r>
                      <a:endParaRPr sz="1150">
                        <a:latin typeface="Arial"/>
                        <a:ea typeface="Arial"/>
                        <a:cs typeface="Arial"/>
                        <a:sym typeface="Arial"/>
                      </a:endParaRPr>
                    </a:p>
                    <a:p>
                      <a:pPr indent="0" lvl="0" marL="144000" marR="0" rtl="0" algn="l">
                        <a:lnSpc>
                          <a:spcPct val="110000"/>
                        </a:lnSpc>
                        <a:spcBef>
                          <a:spcPts val="0"/>
                        </a:spcBef>
                        <a:spcAft>
                          <a:spcPts val="0"/>
                        </a:spcAft>
                        <a:buNone/>
                      </a:pPr>
                      <a:r>
                        <a:rPr b="1" i="0" lang="no-NO" sz="1150" cap="none" strike="noStrike">
                          <a:solidFill>
                            <a:srgbClr val="000000"/>
                          </a:solidFill>
                          <a:latin typeface="Arial"/>
                          <a:ea typeface="Arial"/>
                          <a:cs typeface="Arial"/>
                          <a:sym typeface="Arial"/>
                        </a:rPr>
                        <a:t>Eksempler:</a:t>
                      </a:r>
                      <a:endParaRPr sz="1150">
                        <a:latin typeface="Arial"/>
                        <a:ea typeface="Arial"/>
                        <a:cs typeface="Arial"/>
                        <a:sym typeface="Arial"/>
                      </a:endParaRPr>
                    </a:p>
                    <a:p>
                      <a:pPr indent="0" lvl="0" marL="144000" marR="311785" rtl="0" algn="l">
                        <a:lnSpc>
                          <a:spcPct val="110000"/>
                        </a:lnSpc>
                        <a:spcBef>
                          <a:spcPts val="20"/>
                        </a:spcBef>
                        <a:spcAft>
                          <a:spcPts val="0"/>
                        </a:spcAft>
                        <a:buClr>
                          <a:srgbClr val="000000"/>
                        </a:buClr>
                        <a:buSzPts val="1150"/>
                        <a:buFont typeface="Arial"/>
                        <a:buNone/>
                      </a:pPr>
                      <a:r>
                        <a:rPr b="0" i="0" lang="no-NO" sz="1150" cap="none" strike="noStrike">
                          <a:solidFill>
                            <a:srgbClr val="000000"/>
                          </a:solidFill>
                          <a:latin typeface="Arial"/>
                          <a:ea typeface="Arial"/>
                          <a:cs typeface="Arial"/>
                          <a:sym typeface="Arial"/>
                        </a:rPr>
                        <a:t>Etter på fra hva Sanjay sa ...</a:t>
                      </a:r>
                      <a:endParaRPr/>
                    </a:p>
                    <a:p>
                      <a:pPr indent="0" lvl="0" marL="144000" marR="311785" rtl="0" algn="l">
                        <a:lnSpc>
                          <a:spcPct val="110000"/>
                        </a:lnSpc>
                        <a:spcBef>
                          <a:spcPts val="20"/>
                        </a:spcBef>
                        <a:spcAft>
                          <a:spcPts val="0"/>
                        </a:spcAft>
                        <a:buNone/>
                      </a:pPr>
                      <a:r>
                        <a:rPr b="0" i="0" lang="no-NO" sz="1150" cap="none" strike="noStrike">
                          <a:solidFill>
                            <a:srgbClr val="000000"/>
                          </a:solidFill>
                          <a:latin typeface="Arial"/>
                          <a:ea typeface="Arial"/>
                          <a:cs typeface="Arial"/>
                          <a:sym typeface="Arial"/>
                        </a:rPr>
                        <a:t>Kates idé fikk meg til å tenke på hvorfor karakteren ville gjøre det</a:t>
                      </a:r>
                      <a:endParaRPr/>
                    </a:p>
                    <a:p>
                      <a:pPr indent="0" lvl="0" marL="144000" marR="0" rtl="0" algn="l">
                        <a:lnSpc>
                          <a:spcPct val="110000"/>
                        </a:lnSpc>
                        <a:spcBef>
                          <a:spcPts val="0"/>
                        </a:spcBef>
                        <a:spcAft>
                          <a:spcPts val="0"/>
                        </a:spcAft>
                        <a:buNone/>
                      </a:pPr>
                      <a:r>
                        <a:rPr b="0" i="0" lang="no-NO" sz="1150" cap="none" strike="noStrike">
                          <a:solidFill>
                            <a:srgbClr val="000000"/>
                          </a:solidFill>
                          <a:latin typeface="Arial"/>
                          <a:ea typeface="Arial"/>
                          <a:cs typeface="Arial"/>
                          <a:sym typeface="Arial"/>
                        </a:rPr>
                        <a:t>Jeg har en idé som ingen har nevnt ennå ...</a:t>
                      </a:r>
                      <a:endParaRPr/>
                    </a:p>
                    <a:p>
                      <a:pPr indent="0" lvl="0" marL="144000" marR="0" rtl="0" algn="l">
                        <a:lnSpc>
                          <a:spcPct val="110000"/>
                        </a:lnSpc>
                        <a:spcBef>
                          <a:spcPts val="35"/>
                        </a:spcBef>
                        <a:spcAft>
                          <a:spcPts val="0"/>
                        </a:spcAft>
                        <a:buNone/>
                      </a:pPr>
                      <a:r>
                        <a:rPr b="0" i="0" lang="no-NO" sz="1150" cap="none" strike="noStrike">
                          <a:solidFill>
                            <a:srgbClr val="000000"/>
                          </a:solidFill>
                          <a:latin typeface="Arial"/>
                          <a:ea typeface="Arial"/>
                          <a:cs typeface="Arial"/>
                          <a:sym typeface="Arial"/>
                        </a:rPr>
                        <a:t>Det jeg mente tidligere var ...</a:t>
                      </a:r>
                      <a:endParaRPr/>
                    </a:p>
                    <a:p>
                      <a:pPr indent="0" lvl="0" marL="144000" marR="0" rtl="0" algn="l">
                        <a:lnSpc>
                          <a:spcPct val="110000"/>
                        </a:lnSpc>
                        <a:spcBef>
                          <a:spcPts val="5"/>
                        </a:spcBef>
                        <a:spcAft>
                          <a:spcPts val="0"/>
                        </a:spcAft>
                        <a:buNone/>
                      </a:pPr>
                      <a:r>
                        <a:rPr b="0" i="0" lang="no-NO" sz="1150" cap="none" strike="noStrike">
                          <a:solidFill>
                            <a:srgbClr val="000000"/>
                          </a:solidFill>
                          <a:latin typeface="Arial"/>
                          <a:ea typeface="Arial"/>
                          <a:cs typeface="Arial"/>
                          <a:sym typeface="Arial"/>
                        </a:rPr>
                        <a:t>Ahmeds historie hadde mange detaljerte beskrivelser</a:t>
                      </a:r>
                      <a:endParaRPr/>
                    </a:p>
                    <a:p>
                      <a:pPr indent="0" lvl="0" marL="144000" marR="158115" rtl="0" algn="l">
                        <a:lnSpc>
                          <a:spcPct val="110000"/>
                        </a:lnSpc>
                        <a:spcBef>
                          <a:spcPts val="20"/>
                        </a:spcBef>
                        <a:spcAft>
                          <a:spcPts val="0"/>
                        </a:spcAft>
                        <a:buNone/>
                      </a:pPr>
                      <a:r>
                        <a:rPr b="0" i="0" lang="no-NO" sz="1150" cap="none" strike="noStrike">
                          <a:solidFill>
                            <a:srgbClr val="000000"/>
                          </a:solidFill>
                          <a:latin typeface="Arial"/>
                          <a:ea typeface="Arial"/>
                          <a:cs typeface="Arial"/>
                          <a:sym typeface="Arial"/>
                        </a:rPr>
                        <a:t>Min idé var lik Jose, skrev jeg at blomster ville gjøre det beste gave</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712725">
                <a:tc>
                  <a:txBody>
                    <a:bodyPr/>
                    <a:lstStyle/>
                    <a:p>
                      <a:pPr indent="0" lvl="0" marL="88265"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IB – Inviter til å bygge videre på ideer</a:t>
                      </a:r>
                      <a:endParaRPr b="1" sz="1200">
                        <a:latin typeface="Arial"/>
                        <a:ea typeface="Arial"/>
                        <a:cs typeface="Arial"/>
                        <a:sym typeface="Arial"/>
                      </a:endParaRPr>
                    </a:p>
                    <a:p>
                      <a:pPr indent="0" lvl="0" marL="88265" marR="0" rtl="0" algn="l">
                        <a:lnSpc>
                          <a:spcPct val="100000"/>
                        </a:lnSpc>
                        <a:spcBef>
                          <a:spcPts val="865"/>
                        </a:spcBef>
                        <a:spcAft>
                          <a:spcPts val="0"/>
                        </a:spcAft>
                        <a:buNone/>
                      </a:pPr>
                      <a:r>
                        <a:rPr b="0" i="1" lang="no-NO" sz="1200" cap="none" strike="noStrike">
                          <a:solidFill>
                            <a:srgbClr val="000000"/>
                          </a:solidFill>
                          <a:latin typeface="Arial"/>
                          <a:ea typeface="Arial"/>
                          <a:cs typeface="Arial"/>
                          <a:sym typeface="Arial"/>
                        </a:rPr>
                        <a:t>invitere til å bygge på, utdype, omformulere, tydeliggjøre eller kommentere egne eller andres ideer/bidrag til læringsaktivitet (muntlig/skriftlig/annet)</a:t>
                      </a:r>
                      <a:endParaRPr sz="12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oppfordre andre til å bygge på egne eller andres ideer</a:t>
                      </a:r>
                      <a:endParaRPr/>
                    </a:p>
                    <a:p>
                      <a:pPr indent="-95250" lvl="0" marL="171450" marR="0" rtl="0" algn="l">
                        <a:lnSpc>
                          <a:spcPct val="100000"/>
                        </a:lnSpc>
                        <a:spcBef>
                          <a:spcPts val="2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invitere andre til å klargjøre/omformulere et bidrag (herunder gi et eksempel)</a:t>
                      </a:r>
                      <a:endParaRPr sz="1200">
                        <a:latin typeface="Arial"/>
                        <a:ea typeface="Arial"/>
                        <a:cs typeface="Arial"/>
                        <a:sym typeface="Arial"/>
                      </a:endParaRPr>
                    </a:p>
                    <a:p>
                      <a:pPr indent="-95250" lvl="0" marL="171450" marR="0" rtl="0" algn="l">
                        <a:lnSpc>
                          <a:spcPct val="100000"/>
                        </a:lnSpc>
                        <a:spcBef>
                          <a:spcPts val="55"/>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120650"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invitere andre til å kommentere andres ideer eller synspunkter (inkludert invitasjoner til å bli enige / uenige eller evaluere)</a:t>
                      </a:r>
                      <a:endParaRPr/>
                    </a:p>
                    <a:p>
                      <a:pPr indent="-95250" lvl="0" marL="171450" marR="0" rtl="0" algn="l">
                        <a:lnSpc>
                          <a:spcPct val="100000"/>
                        </a:lnSpc>
                        <a:spcBef>
                          <a:spcPts val="20"/>
                        </a:spcBef>
                        <a:spcAft>
                          <a:spcPts val="0"/>
                        </a:spcAft>
                        <a:buSzPts val="1200"/>
                        <a:buFont typeface="Arial"/>
                        <a:buNone/>
                      </a:pPr>
                      <a:r>
                        <a:t/>
                      </a:r>
                      <a:endParaRPr sz="1200">
                        <a:latin typeface="Times New Roman"/>
                        <a:ea typeface="Times New Roman"/>
                        <a:cs typeface="Times New Roman"/>
                        <a:sym typeface="Times New Roman"/>
                      </a:endParaRPr>
                    </a:p>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Invitere andre til å foredle/forbedre ideer</a:t>
                      </a:r>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902969" rtl="0" algn="r">
                        <a:lnSpc>
                          <a:spcPct val="100000"/>
                        </a:lnSpc>
                        <a:spcBef>
                          <a:spcPts val="1100"/>
                        </a:spcBef>
                        <a:spcAft>
                          <a:spcPts val="0"/>
                        </a:spcAft>
                        <a:buNone/>
                      </a:pPr>
                      <a:r>
                        <a:rPr b="0" i="0" lang="no-NO" sz="1200" cap="none" strike="noStrike">
                          <a:solidFill>
                            <a:srgbClr val="000000"/>
                          </a:solidFill>
                          <a:latin typeface="Arial"/>
                          <a:ea typeface="Arial"/>
                          <a:cs typeface="Arial"/>
                          <a:sym typeface="Arial"/>
                        </a:rPr>
                        <a:t>32</a:t>
                      </a:r>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i="0" lang="no-NO" sz="1150" cap="none" strike="noStrike">
                          <a:solidFill>
                            <a:srgbClr val="000000"/>
                          </a:solidFill>
                          <a:latin typeface="Arial"/>
                          <a:ea typeface="Arial"/>
                          <a:cs typeface="Arial"/>
                          <a:sym typeface="Arial"/>
                        </a:rPr>
                        <a:t>Mulige stikkord å se etter:</a:t>
                      </a:r>
                      <a:endParaRPr sz="1150">
                        <a:latin typeface="Arial"/>
                        <a:ea typeface="Arial"/>
                        <a:cs typeface="Arial"/>
                        <a:sym typeface="Arial"/>
                      </a:endParaRPr>
                    </a:p>
                    <a:p>
                      <a:pPr indent="33019" lvl="0" marL="144000" marR="313055" rtl="0" algn="l">
                        <a:lnSpc>
                          <a:spcPct val="110000"/>
                        </a:lnSpc>
                        <a:spcBef>
                          <a:spcPts val="190"/>
                        </a:spcBef>
                        <a:spcAft>
                          <a:spcPts val="0"/>
                        </a:spcAft>
                        <a:buNone/>
                      </a:pPr>
                      <a:r>
                        <a:rPr b="0" i="0" lang="no-NO" sz="1150" cap="none" strike="noStrike">
                          <a:solidFill>
                            <a:srgbClr val="000000"/>
                          </a:solidFill>
                          <a:latin typeface="Arial"/>
                          <a:ea typeface="Arial"/>
                          <a:cs typeface="Arial"/>
                          <a:sym typeface="Arial"/>
                        </a:rPr>
                        <a:t>«Hva?» «Fortell meg», «Kan du omformulere dette?» «Tror du?»  «Er du enig?» Kan du legge til ...?»</a:t>
                      </a:r>
                      <a:endParaRPr/>
                    </a:p>
                    <a:p>
                      <a:pPr indent="0" lvl="0" marL="144000" marR="0" rtl="0" algn="l">
                        <a:lnSpc>
                          <a:spcPct val="110000"/>
                        </a:lnSpc>
                        <a:spcBef>
                          <a:spcPts val="0"/>
                        </a:spcBef>
                        <a:spcAft>
                          <a:spcPts val="0"/>
                        </a:spcAft>
                        <a:buNone/>
                      </a:pPr>
                      <a:r>
                        <a:rPr b="1" i="0" lang="no-NO" sz="1150" cap="none" strike="noStrike">
                          <a:solidFill>
                            <a:srgbClr val="000000"/>
                          </a:solidFill>
                          <a:latin typeface="Arial"/>
                          <a:ea typeface="Arial"/>
                          <a:cs typeface="Arial"/>
                          <a:sym typeface="Arial"/>
                        </a:rPr>
                        <a:t>Eksempler:</a:t>
                      </a:r>
                      <a:endParaRPr sz="1150">
                        <a:latin typeface="Arial"/>
                        <a:ea typeface="Arial"/>
                        <a:cs typeface="Arial"/>
                        <a:sym typeface="Arial"/>
                      </a:endParaRPr>
                    </a:p>
                    <a:p>
                      <a:pPr indent="0" lvl="0" marL="144000" marR="0" rtl="0" algn="l">
                        <a:lnSpc>
                          <a:spcPct val="110000"/>
                        </a:lnSpc>
                        <a:spcBef>
                          <a:spcPts val="225"/>
                        </a:spcBef>
                        <a:spcAft>
                          <a:spcPts val="0"/>
                        </a:spcAft>
                        <a:buNone/>
                      </a:pPr>
                      <a:r>
                        <a:rPr b="0" i="0" lang="no-NO" sz="1150" cap="none" strike="noStrike">
                          <a:solidFill>
                            <a:srgbClr val="000000"/>
                          </a:solidFill>
                          <a:latin typeface="Arial"/>
                          <a:ea typeface="Arial"/>
                          <a:cs typeface="Arial"/>
                          <a:sym typeface="Arial"/>
                        </a:rPr>
                        <a:t>Hva mener du? Fortell meg mer ...</a:t>
                      </a:r>
                      <a:endParaRPr sz="1150">
                        <a:latin typeface="Arial"/>
                        <a:ea typeface="Arial"/>
                        <a:cs typeface="Arial"/>
                        <a:sym typeface="Arial"/>
                      </a:endParaRPr>
                    </a:p>
                    <a:p>
                      <a:pPr indent="0" lvl="0" marL="144000" marR="0" rtl="0" algn="l">
                        <a:lnSpc>
                          <a:spcPct val="110000"/>
                        </a:lnSpc>
                        <a:spcBef>
                          <a:spcPts val="225"/>
                        </a:spcBef>
                        <a:spcAft>
                          <a:spcPts val="0"/>
                        </a:spcAft>
                        <a:buNone/>
                      </a:pPr>
                      <a:r>
                        <a:rPr b="0" i="0" lang="no-NO" sz="1150" cap="none" strike="noStrike">
                          <a:solidFill>
                            <a:srgbClr val="000000"/>
                          </a:solidFill>
                          <a:latin typeface="Arial"/>
                          <a:ea typeface="Arial"/>
                          <a:cs typeface="Arial"/>
                          <a:sym typeface="Arial"/>
                        </a:rPr>
                        <a:t>Hva tror du hun mente? Hva tenkte hun?</a:t>
                      </a:r>
                      <a:endParaRPr sz="1150">
                        <a:latin typeface="Arial"/>
                        <a:ea typeface="Arial"/>
                        <a:cs typeface="Arial"/>
                        <a:sym typeface="Arial"/>
                      </a:endParaRPr>
                    </a:p>
                    <a:p>
                      <a:pPr indent="0" lvl="0" marL="144000" marR="263525" rtl="0" algn="l">
                        <a:lnSpc>
                          <a:spcPct val="110000"/>
                        </a:lnSpc>
                        <a:spcBef>
                          <a:spcPts val="215"/>
                        </a:spcBef>
                        <a:spcAft>
                          <a:spcPts val="0"/>
                        </a:spcAft>
                        <a:buNone/>
                      </a:pPr>
                      <a:r>
                        <a:rPr b="0" i="0" lang="no-NO" sz="1150" cap="none" strike="noStrike">
                          <a:solidFill>
                            <a:srgbClr val="000000"/>
                          </a:solidFill>
                          <a:latin typeface="Arial"/>
                          <a:ea typeface="Arial"/>
                          <a:cs typeface="Arial"/>
                          <a:sym typeface="Arial"/>
                        </a:rPr>
                        <a:t>Kan noen legge til det? Kan du gi et eksempel på hva du sa?</a:t>
                      </a:r>
                      <a:endParaRPr/>
                    </a:p>
                    <a:p>
                      <a:pPr indent="0" lvl="0" marL="144000" marR="309245" rtl="0" algn="l">
                        <a:lnSpc>
                          <a:spcPct val="110000"/>
                        </a:lnSpc>
                        <a:spcBef>
                          <a:spcPts val="240"/>
                        </a:spcBef>
                        <a:spcAft>
                          <a:spcPts val="0"/>
                        </a:spcAft>
                        <a:buNone/>
                      </a:pPr>
                      <a:r>
                        <a:rPr b="0" i="0" lang="no-NO" sz="1150" cap="none" strike="noStrike">
                          <a:solidFill>
                            <a:srgbClr val="000000"/>
                          </a:solidFill>
                          <a:latin typeface="Arial"/>
                          <a:ea typeface="Arial"/>
                          <a:cs typeface="Arial"/>
                          <a:sym typeface="Arial"/>
                        </a:rPr>
                        <a:t>Ligner ideen din på Manuels? Hva synes du om Marias idé? Er du enig med det Chris nettopp sa?</a:t>
                      </a:r>
                      <a:endParaRPr/>
                    </a:p>
                    <a:p>
                      <a:pPr indent="0" lvl="0" marL="144000" marR="0" rtl="0" algn="l">
                        <a:lnSpc>
                          <a:spcPct val="110000"/>
                        </a:lnSpc>
                        <a:spcBef>
                          <a:spcPts val="229"/>
                        </a:spcBef>
                        <a:spcAft>
                          <a:spcPts val="0"/>
                        </a:spcAft>
                        <a:buNone/>
                      </a:pPr>
                      <a:r>
                        <a:rPr b="0" i="0" lang="no-NO" sz="1150" cap="none" strike="noStrike">
                          <a:solidFill>
                            <a:srgbClr val="000000"/>
                          </a:solidFill>
                          <a:latin typeface="Arial"/>
                          <a:ea typeface="Arial"/>
                          <a:cs typeface="Arial"/>
                          <a:sym typeface="Arial"/>
                        </a:rPr>
                        <a:t>Hvilken annen informasjon trenger vi?</a:t>
                      </a:r>
                      <a:endParaRPr/>
                    </a:p>
                    <a:p>
                      <a:pPr indent="0" lvl="0" marL="144000" marR="0" rtl="0" algn="l">
                        <a:lnSpc>
                          <a:spcPct val="110000"/>
                        </a:lnSpc>
                        <a:spcBef>
                          <a:spcPts val="345"/>
                        </a:spcBef>
                        <a:spcAft>
                          <a:spcPts val="0"/>
                        </a:spcAft>
                        <a:buNone/>
                      </a:pPr>
                      <a:r>
                        <a:rPr b="0" i="0" lang="no-NO" sz="1150" cap="none" strike="noStrike">
                          <a:solidFill>
                            <a:srgbClr val="000000"/>
                          </a:solidFill>
                          <a:latin typeface="Arial"/>
                          <a:ea typeface="Arial"/>
                          <a:cs typeface="Arial"/>
                          <a:sym typeface="Arial"/>
                        </a:rPr>
                        <a:t>Hvordan kan du forbedre Sanjays gruppes plakat/konseptkart?</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6" name="Shape 816"/>
        <p:cNvGrpSpPr/>
        <p:nvPr/>
      </p:nvGrpSpPr>
      <p:grpSpPr>
        <a:xfrm>
          <a:off x="0" y="0"/>
          <a:ext cx="0" cy="0"/>
          <a:chOff x="0" y="0"/>
          <a:chExt cx="0" cy="0"/>
        </a:xfrm>
      </p:grpSpPr>
      <p:sp>
        <p:nvSpPr>
          <p:cNvPr id="817" name="Google Shape;817;p55"/>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33</a:t>
            </a:r>
            <a:endParaRPr/>
          </a:p>
        </p:txBody>
      </p:sp>
      <p:graphicFrame>
        <p:nvGraphicFramePr>
          <p:cNvPr id="818" name="Google Shape;818;p55"/>
          <p:cNvGraphicFramePr/>
          <p:nvPr/>
        </p:nvGraphicFramePr>
        <p:xfrm>
          <a:off x="317500" y="636912"/>
          <a:ext cx="3000000" cy="3000000"/>
        </p:xfrm>
        <a:graphic>
          <a:graphicData uri="http://schemas.openxmlformats.org/drawingml/2006/table">
            <a:tbl>
              <a:tblPr bandRow="1" firstRow="1">
                <a:noFill/>
                <a:tableStyleId>{1E127AA8-9CBF-4945-9974-B087EE6C8184}</a:tableStyleId>
              </a:tblPr>
              <a:tblGrid>
                <a:gridCol w="2533700"/>
                <a:gridCol w="3217875"/>
                <a:gridCol w="4276975"/>
              </a:tblGrid>
              <a:tr h="472900">
                <a:tc>
                  <a:txBody>
                    <a:bodyPr/>
                    <a:lstStyle/>
                    <a:p>
                      <a:pPr indent="0" lvl="0" marL="570230"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KODEKATEGORIER</a:t>
                      </a:r>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319088"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BIDRAG OG STRATEGIER</a:t>
                      </a:r>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HVA HØRER VI?</a:t>
                      </a:r>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61975">
                <a:tc>
                  <a:txBody>
                    <a:bodyPr/>
                    <a:lstStyle/>
                    <a:p>
                      <a:pPr indent="0" lvl="0" marL="88265"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CH – Utfordring</a:t>
                      </a:r>
                      <a:endParaRPr b="1" sz="1200">
                        <a:latin typeface="Arial"/>
                        <a:ea typeface="Arial"/>
                        <a:cs typeface="Arial"/>
                        <a:sym typeface="Arial"/>
                      </a:endParaRPr>
                    </a:p>
                    <a:p>
                      <a:pPr indent="0" lvl="0" marL="88265" marR="0" rtl="0" algn="l">
                        <a:lnSpc>
                          <a:spcPct val="100000"/>
                        </a:lnSpc>
                        <a:spcBef>
                          <a:spcPts val="860"/>
                        </a:spcBef>
                        <a:spcAft>
                          <a:spcPts val="0"/>
                        </a:spcAft>
                        <a:buNone/>
                      </a:pPr>
                      <a:r>
                        <a:rPr b="0" i="1" lang="no-NO" sz="1200" cap="none" strike="noStrike">
                          <a:solidFill>
                            <a:srgbClr val="000000"/>
                          </a:solidFill>
                          <a:latin typeface="Arial"/>
                          <a:ea typeface="Arial"/>
                          <a:cs typeface="Arial"/>
                          <a:sym typeface="Arial"/>
                        </a:rPr>
                        <a:t>Stille spørsmål, tvile, spørre, være uenig i eller utfordre en idé</a:t>
                      </a:r>
                      <a:endParaRPr sz="1200">
                        <a:latin typeface="Arial"/>
                        <a:ea typeface="Arial"/>
                        <a:cs typeface="Arial"/>
                        <a:sym typeface="Arial"/>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Å si hel eller delvis uenighet</a:t>
                      </a:r>
                      <a:endParaRPr/>
                    </a:p>
                    <a:p>
                      <a:pPr indent="-209550" lvl="0" marL="285750" marR="0" rtl="0" algn="l">
                        <a:lnSpc>
                          <a:spcPct val="100000"/>
                        </a:lnSpc>
                        <a:spcBef>
                          <a:spcPts val="25"/>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Tviler på en idé / setter spørsmålstegn ved en idé</a:t>
                      </a:r>
                      <a:endParaRPr sz="1200">
                        <a:latin typeface="Arial"/>
                        <a:ea typeface="Arial"/>
                        <a:cs typeface="Arial"/>
                        <a:sym typeface="Arial"/>
                      </a:endParaRPr>
                    </a:p>
                    <a:p>
                      <a:pPr indent="-209550" lvl="0" marL="285750" marR="0" rtl="0" algn="l">
                        <a:lnSpc>
                          <a:spcPct val="100000"/>
                        </a:lnSpc>
                        <a:spcBef>
                          <a:spcPts val="2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5"/>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Utfordrer en idé</a:t>
                      </a:r>
                      <a:endParaRPr/>
                    </a:p>
                    <a:p>
                      <a:pPr indent="-209550" lvl="0" marL="285750" marR="0" rtl="0" algn="l">
                        <a:lnSpc>
                          <a:spcPct val="100000"/>
                        </a:lnSpc>
                        <a:spcBef>
                          <a:spcPts val="25"/>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Avviser en idé</a:t>
                      </a:r>
                      <a:endParaRPr/>
                    </a:p>
                    <a:p>
                      <a:pPr indent="-95250" lvl="0" marL="171450" marR="0" rtl="0" algn="l">
                        <a:lnSpc>
                          <a:spcPct val="100000"/>
                        </a:lnSpc>
                        <a:spcBef>
                          <a:spcPts val="55"/>
                        </a:spcBef>
                        <a:spcAft>
                          <a:spcPts val="0"/>
                        </a:spcAft>
                        <a:buSzPts val="1200"/>
                        <a:buFont typeface="Arial"/>
                        <a:buNone/>
                      </a:pPr>
                      <a:r>
                        <a:t/>
                      </a:r>
                      <a:endParaRPr sz="1200">
                        <a:latin typeface="Arial"/>
                        <a:ea typeface="Arial"/>
                        <a:cs typeface="Arial"/>
                        <a:sym typeface="Arial"/>
                      </a:endParaRPr>
                    </a:p>
                    <a:p>
                      <a:pPr indent="-171450" lvl="0" marL="259715" marR="252729"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Indikerer at to eller flere ideer som har blitt uttrykt, er uenige</a:t>
                      </a:r>
                      <a:endParaRPr/>
                    </a:p>
                  </a:txBody>
                  <a:tcPr marT="94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Mulige stikkord å se etter:</a:t>
                      </a:r>
                      <a:endParaRPr sz="1150">
                        <a:latin typeface="Arial"/>
                        <a:ea typeface="Arial"/>
                        <a:cs typeface="Arial"/>
                        <a:sym typeface="Arial"/>
                      </a:endParaRPr>
                    </a:p>
                    <a:p>
                      <a:pPr indent="0" lvl="0" marL="88265" marR="0" rtl="0" algn="l">
                        <a:lnSpc>
                          <a:spcPct val="100000"/>
                        </a:lnSpc>
                        <a:spcBef>
                          <a:spcPts val="310"/>
                        </a:spcBef>
                        <a:spcAft>
                          <a:spcPts val="0"/>
                        </a:spcAft>
                        <a:buNone/>
                      </a:pPr>
                      <a:r>
                        <a:rPr b="0" i="0" lang="no-NO" sz="1150" cap="none" strike="noStrike">
                          <a:solidFill>
                            <a:srgbClr val="000000"/>
                          </a:solidFill>
                          <a:latin typeface="Arial"/>
                          <a:ea typeface="Arial"/>
                          <a:cs typeface="Arial"/>
                          <a:sym typeface="Arial"/>
                        </a:rPr>
                        <a:t>«Jeg er uenig», «Nei», «Men», «Er du sikker...?» «…annen idé»</a:t>
                      </a:r>
                      <a:endParaRPr/>
                    </a:p>
                    <a:p>
                      <a:pPr indent="0" lvl="0" marL="0" marR="0" rtl="0" algn="l">
                        <a:lnSpc>
                          <a:spcPct val="100000"/>
                        </a:lnSpc>
                        <a:spcBef>
                          <a:spcPts val="45"/>
                        </a:spcBef>
                        <a:spcAft>
                          <a:spcPts val="0"/>
                        </a:spcAft>
                        <a:buNone/>
                      </a:pPr>
                      <a:r>
                        <a:t/>
                      </a:r>
                      <a:endParaRPr sz="1150">
                        <a:latin typeface="Arial"/>
                        <a:ea typeface="Arial"/>
                        <a:cs typeface="Arial"/>
                        <a:sym typeface="Arial"/>
                      </a:endParaRPr>
                    </a:p>
                    <a:p>
                      <a:pPr indent="0" lvl="0" marL="88265" marR="0" rtl="0" algn="l">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Eksempler:</a:t>
                      </a:r>
                      <a:endParaRPr sz="1150">
                        <a:latin typeface="Arial"/>
                        <a:ea typeface="Arial"/>
                        <a:cs typeface="Arial"/>
                        <a:sym typeface="Arial"/>
                      </a:endParaRPr>
                    </a:p>
                    <a:p>
                      <a:pPr indent="0" lvl="0" marL="88265" marR="0" rtl="0" algn="l">
                        <a:lnSpc>
                          <a:spcPct val="100000"/>
                        </a:lnSpc>
                        <a:spcBef>
                          <a:spcPts val="330"/>
                        </a:spcBef>
                        <a:spcAft>
                          <a:spcPts val="0"/>
                        </a:spcAft>
                        <a:buNone/>
                      </a:pPr>
                      <a:r>
                        <a:rPr b="0" i="0" lang="no-NO" sz="1150" cap="none" strike="noStrike">
                          <a:solidFill>
                            <a:srgbClr val="000000"/>
                          </a:solidFill>
                          <a:latin typeface="Arial"/>
                          <a:ea typeface="Arial"/>
                          <a:cs typeface="Arial"/>
                          <a:sym typeface="Arial"/>
                        </a:rPr>
                        <a:t>Jeg er ikke sikker på at det vil flyte faktisk</a:t>
                      </a:r>
                      <a:endParaRPr/>
                    </a:p>
                    <a:p>
                      <a:pPr indent="0" lvl="0" marL="88265" marR="253365" rtl="0" algn="l">
                        <a:lnSpc>
                          <a:spcPct val="121700"/>
                        </a:lnSpc>
                        <a:spcBef>
                          <a:spcPts val="20"/>
                        </a:spcBef>
                        <a:spcAft>
                          <a:spcPts val="0"/>
                        </a:spcAft>
                        <a:buNone/>
                      </a:pPr>
                      <a:r>
                        <a:rPr b="0" i="0" lang="no-NO" sz="1150" cap="none" strike="noStrike">
                          <a:solidFill>
                            <a:srgbClr val="000000"/>
                          </a:solidFill>
                          <a:latin typeface="Arial"/>
                          <a:ea typeface="Arial"/>
                          <a:cs typeface="Arial"/>
                          <a:sym typeface="Arial"/>
                        </a:rPr>
                        <a:t>Jeg tror ikke det er riktig, tror jeg.... eller jeg har en annen idé ...» </a:t>
                      </a:r>
                      <a:endParaRPr sz="1150">
                        <a:latin typeface="Arial"/>
                        <a:ea typeface="Arial"/>
                        <a:cs typeface="Arial"/>
                        <a:sym typeface="Arial"/>
                      </a:endParaRPr>
                    </a:p>
                    <a:p>
                      <a:pPr indent="0" lvl="0" marL="88265" marR="253365" rtl="0" algn="l">
                        <a:lnSpc>
                          <a:spcPct val="121700"/>
                        </a:lnSpc>
                        <a:spcBef>
                          <a:spcPts val="20"/>
                        </a:spcBef>
                        <a:spcAft>
                          <a:spcPts val="0"/>
                        </a:spcAft>
                        <a:buNone/>
                      </a:pPr>
                      <a:r>
                        <a:rPr b="0" i="0" lang="no-NO" sz="1150" cap="none" strike="noStrike">
                          <a:solidFill>
                            <a:srgbClr val="000000"/>
                          </a:solidFill>
                          <a:latin typeface="Arial"/>
                          <a:ea typeface="Arial"/>
                          <a:cs typeface="Arial"/>
                          <a:sym typeface="Arial"/>
                        </a:rPr>
                        <a:t>Er du sikker på at disse vinklene er de samme? </a:t>
                      </a:r>
                      <a:endParaRPr/>
                    </a:p>
                    <a:p>
                      <a:pPr indent="0" lvl="0" marL="88265" marR="253365" rtl="0" algn="l">
                        <a:lnSpc>
                          <a:spcPct val="121700"/>
                        </a:lnSpc>
                        <a:spcBef>
                          <a:spcPts val="20"/>
                        </a:spcBef>
                        <a:spcAft>
                          <a:spcPts val="0"/>
                        </a:spcAft>
                        <a:buClr>
                          <a:srgbClr val="000000"/>
                        </a:buClr>
                        <a:buSzPts val="1150"/>
                        <a:buFont typeface="Arial"/>
                        <a:buNone/>
                      </a:pPr>
                      <a:r>
                        <a:rPr b="0" i="0" lang="no-NO" sz="1150" cap="none" strike="noStrike">
                          <a:solidFill>
                            <a:srgbClr val="000000"/>
                          </a:solidFill>
                          <a:latin typeface="Arial"/>
                          <a:ea typeface="Arial"/>
                          <a:cs typeface="Arial"/>
                          <a:sym typeface="Arial"/>
                        </a:rPr>
                        <a:t>Men da ville det ikke skjedd hvis ...</a:t>
                      </a:r>
                      <a:endParaRPr/>
                    </a:p>
                    <a:p>
                      <a:pPr indent="0" lvl="0" marL="88265" marR="253365" rtl="0" algn="l">
                        <a:lnSpc>
                          <a:spcPct val="121700"/>
                        </a:lnSpc>
                        <a:spcBef>
                          <a:spcPts val="20"/>
                        </a:spcBef>
                        <a:spcAft>
                          <a:spcPts val="0"/>
                        </a:spcAft>
                        <a:buClr>
                          <a:srgbClr val="000000"/>
                        </a:buClr>
                        <a:buSzPts val="1150"/>
                        <a:buFont typeface="Arial"/>
                        <a:buNone/>
                      </a:pPr>
                      <a:r>
                        <a:rPr b="0" i="0" lang="no-NO" sz="1150" cap="none" strike="noStrike">
                          <a:solidFill>
                            <a:srgbClr val="000000"/>
                          </a:solidFill>
                          <a:latin typeface="Arial"/>
                          <a:ea typeface="Arial"/>
                          <a:cs typeface="Arial"/>
                          <a:sym typeface="Arial"/>
                        </a:rPr>
                        <a:t>Det er delvis sant, men ikke når ...</a:t>
                      </a:r>
                      <a:endParaRPr/>
                    </a:p>
                    <a:p>
                      <a:pPr indent="0" lvl="0" marL="88265" marR="253365" rtl="0" algn="l">
                        <a:lnSpc>
                          <a:spcPct val="121700"/>
                        </a:lnSpc>
                        <a:spcBef>
                          <a:spcPts val="20"/>
                        </a:spcBef>
                        <a:spcAft>
                          <a:spcPts val="0"/>
                        </a:spcAft>
                        <a:buClr>
                          <a:srgbClr val="000000"/>
                        </a:buClr>
                        <a:buSzPts val="1150"/>
                        <a:buFont typeface="Arial"/>
                        <a:buNone/>
                      </a:pPr>
                      <a:r>
                        <a:rPr b="0" i="0" lang="no-NO" sz="1150" cap="none" strike="noStrike">
                          <a:solidFill>
                            <a:srgbClr val="000000"/>
                          </a:solidFill>
                          <a:latin typeface="Arial"/>
                          <a:ea typeface="Arial"/>
                          <a:cs typeface="Arial"/>
                          <a:sym typeface="Arial"/>
                        </a:rPr>
                        <a:t>Jeg er ikke enig i det i det hele tatt, fordi ...</a:t>
                      </a:r>
                      <a:endParaRPr sz="1150">
                        <a:latin typeface="Arial"/>
                        <a:ea typeface="Arial"/>
                        <a:cs typeface="Arial"/>
                        <a:sym typeface="Arial"/>
                      </a:endParaRPr>
                    </a:p>
                    <a:p>
                      <a:pPr indent="0" lvl="0" marL="87313" marR="1847214" rtl="0" algn="l">
                        <a:lnSpc>
                          <a:spcPct val="122500"/>
                        </a:lnSpc>
                        <a:spcBef>
                          <a:spcPts val="10"/>
                        </a:spcBef>
                        <a:spcAft>
                          <a:spcPts val="0"/>
                        </a:spcAft>
                        <a:buNone/>
                      </a:pPr>
                      <a:r>
                        <a:rPr b="0" i="0" lang="no-NO" sz="1150" cap="none" strike="noStrike">
                          <a:solidFill>
                            <a:srgbClr val="000000"/>
                          </a:solidFill>
                          <a:latin typeface="Arial"/>
                          <a:ea typeface="Arial"/>
                          <a:cs typeface="Arial"/>
                          <a:sym typeface="Arial"/>
                        </a:rPr>
                        <a:t>Det er ikke viktoriansk London, selv om jeg lurer på om </a:t>
                      </a:r>
                      <a:br>
                        <a:rPr lang="no-NO" sz="1150"/>
                      </a:br>
                      <a:r>
                        <a:rPr b="0" i="0" lang="no-NO" sz="1150" cap="none" strike="noStrike">
                          <a:solidFill>
                            <a:srgbClr val="000000"/>
                          </a:solidFill>
                          <a:latin typeface="Arial"/>
                          <a:ea typeface="Arial"/>
                          <a:cs typeface="Arial"/>
                          <a:sym typeface="Arial"/>
                        </a:rPr>
                        <a:t>det i stedet kan være ...</a:t>
                      </a:r>
                      <a:endParaRPr sz="1150" strike="noStrike">
                        <a:latin typeface="Arial"/>
                        <a:ea typeface="Arial"/>
                        <a:cs typeface="Arial"/>
                        <a:sym typeface="Arial"/>
                      </a:endParaRPr>
                    </a:p>
                  </a:txBody>
                  <a:tcPr marT="12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57625">
                <a:tc>
                  <a:txBody>
                    <a:bodyPr/>
                    <a:lstStyle/>
                    <a:p>
                      <a:pPr indent="0" lvl="0" marL="88265"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R – Gjør resonnementet eksplisitt</a:t>
                      </a:r>
                      <a:endParaRPr b="1" sz="1200">
                        <a:latin typeface="Arial"/>
                        <a:ea typeface="Arial"/>
                        <a:cs typeface="Arial"/>
                        <a:sym typeface="Arial"/>
                      </a:endParaRPr>
                    </a:p>
                    <a:p>
                      <a:pPr indent="0" lvl="0" marL="88265" marR="0" rtl="0" algn="l">
                        <a:lnSpc>
                          <a:spcPct val="100000"/>
                        </a:lnSpc>
                        <a:spcBef>
                          <a:spcPts val="860"/>
                        </a:spcBef>
                        <a:spcAft>
                          <a:spcPts val="0"/>
                        </a:spcAft>
                        <a:buNone/>
                      </a:pPr>
                      <a:r>
                        <a:rPr b="0" i="1" lang="no-NO" sz="1200" cap="none" strike="noStrike">
                          <a:solidFill>
                            <a:srgbClr val="000000"/>
                          </a:solidFill>
                          <a:latin typeface="Arial"/>
                          <a:ea typeface="Arial"/>
                          <a:cs typeface="Arial"/>
                          <a:sym typeface="Arial"/>
                        </a:rPr>
                        <a:t>Forklare, begrunne og/eller bruke mulighetstenkning knyttet til egne eller andres ideer</a:t>
                      </a:r>
                      <a:endParaRPr sz="1200">
                        <a:latin typeface="Arial"/>
                        <a:ea typeface="Arial"/>
                        <a:cs typeface="Arial"/>
                        <a:sym typeface="Arial"/>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563880" rtl="0" algn="l">
                        <a:lnSpc>
                          <a:spcPct val="1008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forklare, begrunne, trekke på bevis, lage analogier, gjøre forskjeller</a:t>
                      </a:r>
                      <a:endParaRPr/>
                    </a:p>
                    <a:p>
                      <a:pPr indent="-95250" lvl="0" marL="171450" marR="0" rtl="0" algn="l">
                        <a:lnSpc>
                          <a:spcPct val="100000"/>
                        </a:lnSpc>
                        <a:spcBef>
                          <a:spcPts val="4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5"/>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forutsi, hypotese</a:t>
                      </a:r>
                      <a:endParaRPr/>
                    </a:p>
                    <a:p>
                      <a:pPr indent="-95250" lvl="0" marL="171450" marR="0" rtl="0" algn="l">
                        <a:lnSpc>
                          <a:spcPct val="100000"/>
                        </a:lnSpc>
                        <a:spcBef>
                          <a:spcPts val="2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5"/>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Spekuler, utforsk ulike muligheter</a:t>
                      </a:r>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Mulige stikkord å se etter:</a:t>
                      </a:r>
                      <a:endParaRPr sz="1150">
                        <a:latin typeface="Arial"/>
                        <a:ea typeface="Arial"/>
                        <a:cs typeface="Arial"/>
                        <a:sym typeface="Arial"/>
                      </a:endParaRPr>
                    </a:p>
                    <a:p>
                      <a:pPr indent="0" lvl="0" marL="88265" marR="0" rtl="0" algn="l">
                        <a:lnSpc>
                          <a:spcPct val="100000"/>
                        </a:lnSpc>
                        <a:spcBef>
                          <a:spcPts val="300"/>
                        </a:spcBef>
                        <a:spcAft>
                          <a:spcPts val="0"/>
                        </a:spcAft>
                        <a:buNone/>
                      </a:pPr>
                      <a:r>
                        <a:rPr b="0" i="0" lang="no-NO" sz="1150" cap="none" strike="noStrike">
                          <a:solidFill>
                            <a:srgbClr val="000000"/>
                          </a:solidFill>
                          <a:latin typeface="Arial"/>
                          <a:ea typeface="Arial"/>
                          <a:cs typeface="Arial"/>
                          <a:sym typeface="Arial"/>
                        </a:rPr>
                        <a:t>«Jeg tror», «fordi», «så», «derfor», «følgelig», «for å», «hvis … så»,</a:t>
                      </a:r>
                      <a:endParaRPr/>
                    </a:p>
                    <a:p>
                      <a:pPr indent="0" lvl="0" marL="88265" marR="0" rtl="0" algn="l">
                        <a:lnSpc>
                          <a:spcPct val="100000"/>
                        </a:lnSpc>
                        <a:spcBef>
                          <a:spcPts val="60"/>
                        </a:spcBef>
                        <a:spcAft>
                          <a:spcPts val="0"/>
                        </a:spcAft>
                        <a:buNone/>
                      </a:pPr>
                      <a:r>
                        <a:rPr b="0" i="0" lang="no-NO" sz="1150" cap="none" strike="noStrike">
                          <a:solidFill>
                            <a:srgbClr val="000000"/>
                          </a:solidFill>
                          <a:latin typeface="Arial"/>
                          <a:ea typeface="Arial"/>
                          <a:cs typeface="Arial"/>
                          <a:sym typeface="Arial"/>
                        </a:rPr>
                        <a:t>«ikke … med mindre», «det er som …», «tenk hvis …», «ville», «kunne», «kanskje»</a:t>
                      </a:r>
                      <a:endParaRPr/>
                    </a:p>
                    <a:p>
                      <a:pPr indent="0" lvl="0" marL="88265" marR="0" rtl="0" algn="l">
                        <a:lnSpc>
                          <a:spcPct val="100000"/>
                        </a:lnSpc>
                        <a:spcBef>
                          <a:spcPts val="320"/>
                        </a:spcBef>
                        <a:spcAft>
                          <a:spcPts val="0"/>
                        </a:spcAft>
                        <a:buNone/>
                      </a:pPr>
                      <a:r>
                        <a:t/>
                      </a:r>
                      <a:endParaRPr b="1" sz="1150">
                        <a:latin typeface="Arial"/>
                        <a:ea typeface="Arial"/>
                        <a:cs typeface="Arial"/>
                        <a:sym typeface="Arial"/>
                      </a:endParaRPr>
                    </a:p>
                    <a:p>
                      <a:pPr indent="0" lvl="0" marL="88265" marR="0" rtl="0" algn="l">
                        <a:lnSpc>
                          <a:spcPct val="100000"/>
                        </a:lnSpc>
                        <a:spcBef>
                          <a:spcPts val="320"/>
                        </a:spcBef>
                        <a:spcAft>
                          <a:spcPts val="0"/>
                        </a:spcAft>
                        <a:buNone/>
                      </a:pPr>
                      <a:r>
                        <a:rPr b="1" i="0" lang="no-NO" sz="1150" cap="none" strike="noStrike">
                          <a:solidFill>
                            <a:srgbClr val="000000"/>
                          </a:solidFill>
                          <a:latin typeface="Arial"/>
                          <a:ea typeface="Arial"/>
                          <a:cs typeface="Arial"/>
                          <a:sym typeface="Arial"/>
                        </a:rPr>
                        <a:t>Eksempler:</a:t>
                      </a:r>
                      <a:endParaRPr sz="1150">
                        <a:latin typeface="Arial"/>
                        <a:ea typeface="Arial"/>
                        <a:cs typeface="Arial"/>
                        <a:sym typeface="Arial"/>
                      </a:endParaRPr>
                    </a:p>
                    <a:p>
                      <a:pPr indent="0" lvl="0" marL="121285" marR="0" rtl="0" algn="l">
                        <a:lnSpc>
                          <a:spcPct val="100000"/>
                        </a:lnSpc>
                        <a:spcBef>
                          <a:spcPts val="320"/>
                        </a:spcBef>
                        <a:spcAft>
                          <a:spcPts val="0"/>
                        </a:spcAft>
                        <a:buNone/>
                      </a:pPr>
                      <a:r>
                        <a:rPr b="0" i="0" lang="no-NO" sz="1150" cap="none" strike="noStrike">
                          <a:solidFill>
                            <a:srgbClr val="000000"/>
                          </a:solidFill>
                          <a:latin typeface="Arial"/>
                          <a:ea typeface="Arial"/>
                          <a:cs typeface="Arial"/>
                          <a:sym typeface="Arial"/>
                        </a:rPr>
                        <a:t>Jeg tror treverket vil flyte, men ikke metallet</a:t>
                      </a:r>
                      <a:endParaRPr/>
                    </a:p>
                    <a:p>
                      <a:pPr indent="0" lvl="0" marL="88265" marR="210820" rtl="0" algn="l">
                        <a:lnSpc>
                          <a:spcPct val="112200"/>
                        </a:lnSpc>
                        <a:spcBef>
                          <a:spcPts val="155"/>
                        </a:spcBef>
                        <a:spcAft>
                          <a:spcPts val="0"/>
                        </a:spcAft>
                        <a:buNone/>
                      </a:pPr>
                      <a:r>
                        <a:rPr b="0" i="0" lang="no-NO" sz="1150" cap="none" strike="noStrike">
                          <a:solidFill>
                            <a:srgbClr val="000000"/>
                          </a:solidFill>
                          <a:latin typeface="Arial"/>
                          <a:ea typeface="Arial"/>
                          <a:cs typeface="Arial"/>
                          <a:sym typeface="Arial"/>
                        </a:rPr>
                        <a:t>Iskappene som smelter med 10 % støtter teorien om global oppvarming. Hvis barn ikke trenger å gå på skole, ville de ikke lære matematikk ordentlig</a:t>
                      </a:r>
                      <a:endParaRPr/>
                    </a:p>
                    <a:p>
                      <a:pPr indent="0" lvl="0" marL="88265" marR="243204" rtl="0" algn="l">
                        <a:lnSpc>
                          <a:spcPct val="104299"/>
                        </a:lnSpc>
                        <a:spcBef>
                          <a:spcPts val="240"/>
                        </a:spcBef>
                        <a:spcAft>
                          <a:spcPts val="0"/>
                        </a:spcAft>
                        <a:buNone/>
                      </a:pPr>
                      <a:r>
                        <a:rPr b="0" i="0" lang="no-NO" sz="1150" cap="none" strike="noStrike">
                          <a:solidFill>
                            <a:srgbClr val="000000"/>
                          </a:solidFill>
                          <a:latin typeface="Arial"/>
                          <a:ea typeface="Arial"/>
                          <a:cs typeface="Arial"/>
                          <a:sym typeface="Arial"/>
                        </a:rPr>
                        <a:t>Hvis jeg valgte det første alternativet, ville jeg være tryggere, men hvis jeg velger det andre, kan jeg til slutt få større gevinster</a:t>
                      </a:r>
                      <a:endParaRPr/>
                    </a:p>
                    <a:p>
                      <a:pPr indent="0" lvl="0" marL="88265" marR="321310" rtl="0" algn="l">
                        <a:lnSpc>
                          <a:spcPct val="104299"/>
                        </a:lnSpc>
                        <a:spcBef>
                          <a:spcPts val="215"/>
                        </a:spcBef>
                        <a:spcAft>
                          <a:spcPts val="0"/>
                        </a:spcAft>
                        <a:buNone/>
                      </a:pPr>
                      <a:r>
                        <a:rPr b="0" i="0" lang="no-NO" sz="1150" cap="none" strike="noStrike">
                          <a:solidFill>
                            <a:srgbClr val="000000"/>
                          </a:solidFill>
                          <a:latin typeface="Arial"/>
                          <a:ea typeface="Arial"/>
                          <a:cs typeface="Arial"/>
                          <a:sym typeface="Arial"/>
                        </a:rPr>
                        <a:t>Jeg tror forfatteren kan referere til følelser når han skriver om vann</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3" name="Shape 823"/>
        <p:cNvGrpSpPr/>
        <p:nvPr/>
      </p:nvGrpSpPr>
      <p:grpSpPr>
        <a:xfrm>
          <a:off x="0" y="0"/>
          <a:ext cx="0" cy="0"/>
          <a:chOff x="0" y="0"/>
          <a:chExt cx="0" cy="0"/>
        </a:xfrm>
      </p:grpSpPr>
      <p:sp>
        <p:nvSpPr>
          <p:cNvPr id="824" name="Google Shape;824;p56"/>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34</a:t>
            </a:r>
            <a:endParaRPr/>
          </a:p>
        </p:txBody>
      </p:sp>
      <p:graphicFrame>
        <p:nvGraphicFramePr>
          <p:cNvPr id="825" name="Google Shape;825;p56"/>
          <p:cNvGraphicFramePr/>
          <p:nvPr/>
        </p:nvGraphicFramePr>
        <p:xfrm>
          <a:off x="423552" y="636912"/>
          <a:ext cx="3000000" cy="3000000"/>
        </p:xfrm>
        <a:graphic>
          <a:graphicData uri="http://schemas.openxmlformats.org/drawingml/2006/table">
            <a:tbl>
              <a:tblPr bandRow="1" firstRow="1">
                <a:noFill/>
                <a:tableStyleId>{1E127AA8-9CBF-4945-9974-B087EE6C8184}</a:tableStyleId>
              </a:tblPr>
              <a:tblGrid>
                <a:gridCol w="2533700"/>
                <a:gridCol w="3217875"/>
                <a:gridCol w="4276975"/>
              </a:tblGrid>
              <a:tr h="405375">
                <a:tc>
                  <a:txBody>
                    <a:bodyPr/>
                    <a:lstStyle/>
                    <a:p>
                      <a:pPr indent="0" lvl="0" marL="570230"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KODEKATEGORIER</a:t>
                      </a:r>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01015"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BIDRAG OG STRATEGIER</a:t>
                      </a:r>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HVA HØRER VI?</a:t>
                      </a:r>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020575">
                <a:tc>
                  <a:txBody>
                    <a:bodyPr/>
                    <a:lstStyle/>
                    <a:p>
                      <a:pPr indent="0" lvl="0" marL="88265" marR="0" rtl="0" algn="just">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IR – Inviter resonnement</a:t>
                      </a:r>
                      <a:endParaRPr b="1" sz="1200">
                        <a:latin typeface="Arial"/>
                        <a:ea typeface="Arial"/>
                        <a:cs typeface="Arial"/>
                        <a:sym typeface="Arial"/>
                      </a:endParaRPr>
                    </a:p>
                    <a:p>
                      <a:pPr indent="0" lvl="0" marL="88265" marR="0" rtl="0" algn="just">
                        <a:lnSpc>
                          <a:spcPct val="100000"/>
                        </a:lnSpc>
                        <a:spcBef>
                          <a:spcPts val="865"/>
                        </a:spcBef>
                        <a:spcAft>
                          <a:spcPts val="0"/>
                        </a:spcAft>
                        <a:buNone/>
                      </a:pPr>
                      <a:r>
                        <a:rPr b="0" i="1" lang="no-NO" sz="1200" cap="none" strike="noStrike">
                          <a:solidFill>
                            <a:srgbClr val="000000"/>
                          </a:solidFill>
                          <a:latin typeface="Arial"/>
                          <a:ea typeface="Arial"/>
                          <a:cs typeface="Arial"/>
                          <a:sym typeface="Arial"/>
                        </a:rPr>
                        <a:t>Invitere til å forklare, begrunne og/eller bruke mulighetstenkning knyttet til egne eller andres ideer</a:t>
                      </a:r>
                      <a:endParaRPr sz="12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109854"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Oppfordre andre til å forklare, rettferdiggjøre, trekke på bevis, gjøre analogier, gjøre forskjeller</a:t>
                      </a:r>
                      <a:endParaRPr/>
                    </a:p>
                    <a:p>
                      <a:pPr indent="-222250" lvl="0" marL="285750" marR="0" rtl="0" algn="l">
                        <a:lnSpc>
                          <a:spcPct val="100000"/>
                        </a:lnSpc>
                        <a:spcBef>
                          <a:spcPts val="45"/>
                        </a:spcBef>
                        <a:spcAft>
                          <a:spcPts val="0"/>
                        </a:spcAft>
                        <a:buSzPts val="1000"/>
                        <a:buFont typeface="Arial"/>
                        <a:buNone/>
                      </a:pPr>
                      <a:r>
                        <a:t/>
                      </a:r>
                      <a:endParaRPr sz="1000">
                        <a:latin typeface="Arial"/>
                        <a:ea typeface="Arial"/>
                        <a:cs typeface="Arial"/>
                        <a:sym typeface="Arial"/>
                      </a:endParaRPr>
                    </a:p>
                    <a:p>
                      <a:pPr indent="-171450" lvl="0" marL="259715" marR="0" rtl="0" algn="l">
                        <a:lnSpc>
                          <a:spcPct val="100000"/>
                        </a:lnSpc>
                        <a:spcBef>
                          <a:spcPts val="5"/>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invitere andre til å forutsi, hypoteser</a:t>
                      </a:r>
                      <a:endParaRPr/>
                    </a:p>
                    <a:p>
                      <a:pPr indent="-222250" lvl="0" marL="285750" marR="0" rtl="0" algn="l">
                        <a:lnSpc>
                          <a:spcPct val="100000"/>
                        </a:lnSpc>
                        <a:spcBef>
                          <a:spcPts val="0"/>
                        </a:spcBef>
                        <a:spcAft>
                          <a:spcPts val="0"/>
                        </a:spcAft>
                        <a:buSzPts val="1000"/>
                        <a:buFont typeface="Arial"/>
                        <a:buNone/>
                      </a:pPr>
                      <a:r>
                        <a:t/>
                      </a:r>
                      <a:endParaRPr sz="1000">
                        <a:latin typeface="Arial"/>
                        <a:ea typeface="Arial"/>
                        <a:cs typeface="Arial"/>
                        <a:sym typeface="Arial"/>
                      </a:endParaRPr>
                    </a:p>
                    <a:p>
                      <a:pPr indent="-171450" lvl="0" marL="259715" marR="247015" rtl="0" algn="l">
                        <a:lnSpc>
                          <a:spcPct val="101699"/>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invitere andre til å spekulere, utforske forskjellige muligheter</a:t>
                      </a:r>
                      <a:endParaRPr/>
                    </a:p>
                  </a:txBody>
                  <a:tcPr marT="115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Mulige stikkord å se etter:</a:t>
                      </a:r>
                      <a:endParaRPr sz="1150">
                        <a:latin typeface="Arial"/>
                        <a:ea typeface="Arial"/>
                        <a:cs typeface="Arial"/>
                        <a:sym typeface="Arial"/>
                      </a:endParaRPr>
                    </a:p>
                    <a:p>
                      <a:pPr indent="0" lvl="0" marL="88265" marR="0" rtl="0" algn="l">
                        <a:lnSpc>
                          <a:spcPct val="100000"/>
                        </a:lnSpc>
                        <a:spcBef>
                          <a:spcPts val="225"/>
                        </a:spcBef>
                        <a:spcAft>
                          <a:spcPts val="0"/>
                        </a:spcAft>
                        <a:buNone/>
                      </a:pPr>
                      <a:r>
                        <a:rPr b="0" i="0" lang="no-NO" sz="1150" cap="none" strike="noStrike">
                          <a:solidFill>
                            <a:srgbClr val="000000"/>
                          </a:solidFill>
                          <a:latin typeface="Arial"/>
                          <a:ea typeface="Arial"/>
                          <a:cs typeface="Arial"/>
                          <a:sym typeface="Arial"/>
                        </a:rPr>
                        <a:t>«Hvorfor?», «Hvordan?», «Tror du?», «... forklar nærmere»</a:t>
                      </a:r>
                      <a:endParaRPr/>
                    </a:p>
                    <a:p>
                      <a:pPr indent="0" lvl="0" marL="88265" marR="0" rtl="0" algn="l">
                        <a:lnSpc>
                          <a:spcPct val="100000"/>
                        </a:lnSpc>
                        <a:spcBef>
                          <a:spcPts val="225"/>
                        </a:spcBef>
                        <a:spcAft>
                          <a:spcPts val="0"/>
                        </a:spcAft>
                        <a:buNone/>
                      </a:pPr>
                      <a:r>
                        <a:rPr b="1" i="0" lang="no-NO" sz="1150" cap="none" strike="noStrike">
                          <a:solidFill>
                            <a:srgbClr val="000000"/>
                          </a:solidFill>
                          <a:latin typeface="Arial"/>
                          <a:ea typeface="Arial"/>
                          <a:cs typeface="Arial"/>
                          <a:sym typeface="Arial"/>
                        </a:rPr>
                        <a:t>Eksempler:</a:t>
                      </a:r>
                      <a:endParaRPr sz="1150">
                        <a:latin typeface="Arial"/>
                        <a:ea typeface="Arial"/>
                        <a:cs typeface="Arial"/>
                        <a:sym typeface="Arial"/>
                      </a:endParaRPr>
                    </a:p>
                    <a:p>
                      <a:pPr indent="0" lvl="0" marL="87313" marR="567055" rtl="0" algn="l">
                        <a:lnSpc>
                          <a:spcPct val="100899"/>
                        </a:lnSpc>
                        <a:spcBef>
                          <a:spcPts val="215"/>
                        </a:spcBef>
                        <a:spcAft>
                          <a:spcPts val="0"/>
                        </a:spcAft>
                        <a:buNone/>
                      </a:pPr>
                      <a:r>
                        <a:rPr b="0" i="0" lang="no-NO" sz="1150" cap="none" strike="noStrike">
                          <a:solidFill>
                            <a:srgbClr val="000000"/>
                          </a:solidFill>
                          <a:latin typeface="Arial"/>
                          <a:ea typeface="Arial"/>
                          <a:cs typeface="Arial"/>
                          <a:sym typeface="Arial"/>
                        </a:rPr>
                        <a:t>Hvordan kom du frem til den løsningen/konklusjonen/evalueringen? Jeg forstår ikke; Kan du forklare nærmere?</a:t>
                      </a:r>
                      <a:endParaRPr/>
                    </a:p>
                    <a:p>
                      <a:pPr indent="0" lvl="0" marL="88265" marR="477519" rtl="0" algn="l">
                        <a:lnSpc>
                          <a:spcPct val="123478"/>
                        </a:lnSpc>
                        <a:spcBef>
                          <a:spcPts val="25"/>
                        </a:spcBef>
                        <a:spcAft>
                          <a:spcPts val="0"/>
                        </a:spcAft>
                        <a:buNone/>
                      </a:pPr>
                      <a:r>
                        <a:rPr b="0" i="0" lang="no-NO" sz="1150" cap="none" strike="noStrike">
                          <a:solidFill>
                            <a:srgbClr val="000000"/>
                          </a:solidFill>
                          <a:latin typeface="Arial"/>
                          <a:ea typeface="Arial"/>
                          <a:cs typeface="Arial"/>
                          <a:sym typeface="Arial"/>
                        </a:rPr>
                        <a:t>Gruppe X / klassekamerat Y sa at det er på grunn av ... Hva tenker du om forklaringen deres?</a:t>
                      </a:r>
                      <a:endParaRPr/>
                    </a:p>
                    <a:p>
                      <a:pPr indent="0" lvl="0" marL="88265" marR="1466850" rtl="0" algn="l">
                        <a:lnSpc>
                          <a:spcPct val="111900"/>
                        </a:lnSpc>
                        <a:spcBef>
                          <a:spcPts val="5"/>
                        </a:spcBef>
                        <a:spcAft>
                          <a:spcPts val="0"/>
                        </a:spcAft>
                        <a:buNone/>
                      </a:pPr>
                      <a:r>
                        <a:rPr b="0" i="0" lang="no-NO" sz="1150" cap="none" strike="noStrike">
                          <a:solidFill>
                            <a:srgbClr val="000000"/>
                          </a:solidFill>
                          <a:latin typeface="Arial"/>
                          <a:ea typeface="Arial"/>
                          <a:cs typeface="Arial"/>
                          <a:sym typeface="Arial"/>
                        </a:rPr>
                        <a:t>Hva ville / kunne / kunne skje hvis ...?  Hvilke objekter tror du kan flyte?  Hvorfor tror du det var slik? (i forhold til en uttalelse / observasjon)</a:t>
                      </a:r>
                      <a:endParaRPr/>
                    </a:p>
                    <a:p>
                      <a:pPr indent="0" lvl="0" marL="88265" marR="1147445" rtl="0" algn="l">
                        <a:lnSpc>
                          <a:spcPct val="100800"/>
                        </a:lnSpc>
                        <a:spcBef>
                          <a:spcPts val="285"/>
                        </a:spcBef>
                        <a:spcAft>
                          <a:spcPts val="0"/>
                        </a:spcAft>
                        <a:buNone/>
                      </a:pPr>
                      <a:r>
                        <a:rPr b="0" i="0" lang="no-NO" sz="1150" cap="none" strike="noStrike">
                          <a:solidFill>
                            <a:srgbClr val="000000"/>
                          </a:solidFill>
                          <a:latin typeface="Arial"/>
                          <a:ea typeface="Arial"/>
                          <a:cs typeface="Arial"/>
                          <a:sym typeface="Arial"/>
                        </a:rPr>
                        <a:t>Hvorfor tror du det ville være slik? (i forbindelse med en uttalelse/observasjon)</a:t>
                      </a:r>
                      <a:endParaRPr/>
                    </a:p>
                    <a:p>
                      <a:pPr indent="0" lvl="0" marL="88265" marR="0" rtl="0" algn="l">
                        <a:lnSpc>
                          <a:spcPct val="100000"/>
                        </a:lnSpc>
                        <a:spcBef>
                          <a:spcPts val="225"/>
                        </a:spcBef>
                        <a:spcAft>
                          <a:spcPts val="0"/>
                        </a:spcAft>
                        <a:buNone/>
                      </a:pPr>
                      <a:r>
                        <a:rPr b="0" i="0" lang="no-NO" sz="1150" cap="none" strike="noStrike">
                          <a:solidFill>
                            <a:srgbClr val="000000"/>
                          </a:solidFill>
                          <a:latin typeface="Arial"/>
                          <a:ea typeface="Arial"/>
                          <a:cs typeface="Arial"/>
                          <a:sym typeface="Arial"/>
                        </a:rPr>
                        <a:t>Hvorfor tror du han sa det?</a:t>
                      </a:r>
                      <a:endParaRPr/>
                    </a:p>
                    <a:p>
                      <a:pPr indent="0" lvl="0" marL="88265" marR="0" rtl="0" algn="l">
                        <a:lnSpc>
                          <a:spcPct val="100000"/>
                        </a:lnSpc>
                        <a:spcBef>
                          <a:spcPts val="225"/>
                        </a:spcBef>
                        <a:spcAft>
                          <a:spcPts val="0"/>
                        </a:spcAft>
                        <a:buNone/>
                      </a:pPr>
                      <a:r>
                        <a:rPr b="0" i="0" lang="no-NO" sz="1150" cap="none" strike="noStrike">
                          <a:solidFill>
                            <a:srgbClr val="000000"/>
                          </a:solidFill>
                          <a:latin typeface="Arial"/>
                          <a:ea typeface="Arial"/>
                          <a:cs typeface="Arial"/>
                          <a:sym typeface="Arial"/>
                        </a:rPr>
                        <a:t>Hvordan vet du det?</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84000">
                <a:tc>
                  <a:txBody>
                    <a:bodyPr/>
                    <a:lstStyle/>
                    <a:p>
                      <a:pPr indent="0" lvl="0" marL="88265" marR="527685" rtl="0" algn="l">
                        <a:lnSpc>
                          <a:spcPct val="100800"/>
                        </a:lnSpc>
                        <a:spcBef>
                          <a:spcPts val="0"/>
                        </a:spcBef>
                        <a:spcAft>
                          <a:spcPts val="0"/>
                        </a:spcAft>
                        <a:buNone/>
                      </a:pPr>
                      <a:r>
                        <a:rPr b="1" i="0" lang="no-NO" sz="1150" cap="none" strike="noStrike">
                          <a:solidFill>
                            <a:srgbClr val="000000"/>
                          </a:solidFill>
                          <a:latin typeface="Arial"/>
                          <a:ea typeface="Arial"/>
                          <a:cs typeface="Arial"/>
                          <a:sym typeface="Arial"/>
                        </a:rPr>
                        <a:t>CA – Koordinering av ideer og avtale</a:t>
                      </a:r>
                      <a:endParaRPr b="1" sz="1150">
                        <a:latin typeface="Arial"/>
                        <a:ea typeface="Arial"/>
                        <a:cs typeface="Arial"/>
                        <a:sym typeface="Arial"/>
                      </a:endParaRPr>
                    </a:p>
                    <a:p>
                      <a:pPr indent="0" lvl="0" marL="88265" marR="527685" rtl="0" algn="l">
                        <a:lnSpc>
                          <a:spcPct val="100800"/>
                        </a:lnSpc>
                        <a:spcBef>
                          <a:spcPts val="855"/>
                        </a:spcBef>
                        <a:spcAft>
                          <a:spcPts val="0"/>
                        </a:spcAft>
                        <a:buNone/>
                      </a:pPr>
                      <a:r>
                        <a:rPr b="0" i="1" lang="no-NO" sz="1200" cap="none" strike="noStrike">
                          <a:solidFill>
                            <a:srgbClr val="000000"/>
                          </a:solidFill>
                          <a:latin typeface="Arial"/>
                          <a:ea typeface="Arial"/>
                          <a:cs typeface="Arial"/>
                          <a:sym typeface="Arial"/>
                        </a:rPr>
                        <a:t>Evaluere, kontrastere eller syntetisere ideer, veve argumenter sammen, uttrykke enighet og konsensus, eller invitere andre til å gjøre dette</a:t>
                      </a:r>
                      <a:endParaRPr sz="1200">
                        <a:latin typeface="Arial"/>
                        <a:ea typeface="Arial"/>
                        <a:cs typeface="Arial"/>
                        <a:sym typeface="Arial"/>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komme til et konsensussyn</a:t>
                      </a:r>
                      <a:endParaRPr/>
                    </a:p>
                    <a:p>
                      <a:pPr indent="-209550" lvl="0" marL="285750" marR="0" rtl="0" algn="l">
                        <a:lnSpc>
                          <a:spcPct val="100000"/>
                        </a:lnSpc>
                        <a:spcBef>
                          <a:spcPts val="55"/>
                        </a:spcBef>
                        <a:spcAft>
                          <a:spcPts val="0"/>
                        </a:spcAft>
                        <a:buSzPts val="1200"/>
                        <a:buFont typeface="Arial"/>
                        <a:buNone/>
                      </a:pPr>
                      <a:r>
                        <a:t/>
                      </a:r>
                      <a:endParaRPr sz="1200">
                        <a:latin typeface="Arial"/>
                        <a:ea typeface="Arial"/>
                        <a:cs typeface="Arial"/>
                        <a:sym typeface="Arial"/>
                      </a:endParaRPr>
                    </a:p>
                    <a:p>
                      <a:pPr indent="-171450" lvl="0" marL="259715" marR="398145" rtl="0" algn="l">
                        <a:lnSpc>
                          <a:spcPct val="100899"/>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evaluere minst to forskjellige ideer ved å sammenligne / kontrastere / kritisere dem</a:t>
                      </a:r>
                      <a:endParaRPr/>
                    </a:p>
                    <a:p>
                      <a:pPr indent="-95250" lvl="0" marL="171450" marR="0" rtl="0" algn="l">
                        <a:lnSpc>
                          <a:spcPct val="100000"/>
                        </a:lnSpc>
                        <a:spcBef>
                          <a:spcPts val="45"/>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bedømme verdien av en idé/gjenstand</a:t>
                      </a:r>
                      <a:endParaRPr/>
                    </a:p>
                    <a:p>
                      <a:pPr indent="-95250" lvl="0" marL="171450" marR="0" rtl="0" algn="l">
                        <a:lnSpc>
                          <a:spcPct val="100000"/>
                        </a:lnSpc>
                        <a:spcBef>
                          <a:spcPts val="2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bekreft enighet/konsensus</a:t>
                      </a:r>
                      <a:endParaRPr/>
                    </a:p>
                    <a:p>
                      <a:pPr indent="-95250" lvl="0" marL="171450" marR="0" rtl="0" algn="l">
                        <a:lnSpc>
                          <a:spcPct val="100000"/>
                        </a:lnSpc>
                        <a:spcBef>
                          <a:spcPts val="5"/>
                        </a:spcBef>
                        <a:spcAft>
                          <a:spcPts val="0"/>
                        </a:spcAft>
                        <a:buSzPts val="1200"/>
                        <a:buFont typeface="Arial"/>
                        <a:buNone/>
                      </a:pPr>
                      <a:r>
                        <a:t/>
                      </a:r>
                      <a:endParaRPr sz="1200">
                        <a:latin typeface="Arial"/>
                        <a:ea typeface="Arial"/>
                        <a:cs typeface="Arial"/>
                        <a:sym typeface="Arial"/>
                      </a:endParaRPr>
                    </a:p>
                    <a:p>
                      <a:pPr indent="-171450" lvl="0" marL="259715" marR="222884" rtl="0" algn="l">
                        <a:lnSpc>
                          <a:spcPct val="100899"/>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foreslå å løse uenigheter og/eller bli enige om en løsning</a:t>
                      </a:r>
                      <a:endParaRPr/>
                    </a:p>
                    <a:p>
                      <a:pPr indent="-95250" lvl="0" marL="171450" marR="0" rtl="0" algn="l">
                        <a:lnSpc>
                          <a:spcPct val="100000"/>
                        </a:lnSpc>
                        <a:spcBef>
                          <a:spcPts val="4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syntetisere, generalisere</a:t>
                      </a:r>
                      <a:endParaRPr/>
                    </a:p>
                    <a:p>
                      <a:pPr indent="-209550" lvl="0" marL="285750" marR="0" rtl="0" algn="l">
                        <a:lnSpc>
                          <a:spcPct val="100000"/>
                        </a:lnSpc>
                        <a:spcBef>
                          <a:spcPts val="2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Clr>
                          <a:srgbClr val="000000"/>
                        </a:buClr>
                        <a:buSzPts val="1200"/>
                        <a:buFont typeface="Arial"/>
                        <a:buChar char="•"/>
                      </a:pPr>
                      <a:r>
                        <a:rPr b="1" i="0" lang="no-NO" sz="1200" cap="none" strike="noStrike">
                          <a:solidFill>
                            <a:srgbClr val="000000"/>
                          </a:solidFill>
                          <a:latin typeface="Arial"/>
                          <a:ea typeface="Arial"/>
                          <a:cs typeface="Arial"/>
                          <a:sym typeface="Arial"/>
                        </a:rPr>
                        <a:t>invitere </a:t>
                      </a:r>
                      <a:r>
                        <a:rPr b="0" i="0" lang="no-NO" sz="1200" cap="none" strike="noStrike">
                          <a:solidFill>
                            <a:srgbClr val="000000"/>
                          </a:solidFill>
                          <a:latin typeface="Arial"/>
                          <a:ea typeface="Arial"/>
                          <a:cs typeface="Arial"/>
                          <a:sym typeface="Arial"/>
                        </a:rPr>
                        <a:t>til konsensus, evaluering, oppsummering</a:t>
                      </a:r>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Mulige stikkord å se etter:</a:t>
                      </a:r>
                      <a:endParaRPr sz="1150">
                        <a:latin typeface="Arial"/>
                        <a:ea typeface="Arial"/>
                        <a:cs typeface="Arial"/>
                        <a:sym typeface="Arial"/>
                      </a:endParaRPr>
                    </a:p>
                    <a:p>
                      <a:pPr indent="0" lvl="0" marL="88265" marR="506730" rtl="0" algn="l">
                        <a:lnSpc>
                          <a:spcPct val="100800"/>
                        </a:lnSpc>
                        <a:spcBef>
                          <a:spcPts val="310"/>
                        </a:spcBef>
                        <a:spcAft>
                          <a:spcPts val="0"/>
                        </a:spcAft>
                        <a:buNone/>
                      </a:pPr>
                      <a:r>
                        <a:rPr b="0" i="0" lang="no-NO" sz="1150" cap="none" strike="noStrike">
                          <a:solidFill>
                            <a:srgbClr val="000000"/>
                          </a:solidFill>
                          <a:latin typeface="Arial"/>
                          <a:ea typeface="Arial"/>
                          <a:cs typeface="Arial"/>
                          <a:sym typeface="Arial"/>
                        </a:rPr>
                        <a:t>«enig», «for å oppsummere ...», «så, vi alle mener at ...», «oppsummere», «like og ulike»</a:t>
                      </a:r>
                      <a:endParaRPr/>
                    </a:p>
                    <a:p>
                      <a:pPr indent="0" lvl="0" marL="88265" marR="0" rtl="0" algn="l">
                        <a:lnSpc>
                          <a:spcPct val="100000"/>
                        </a:lnSpc>
                        <a:spcBef>
                          <a:spcPts val="225"/>
                        </a:spcBef>
                        <a:spcAft>
                          <a:spcPts val="0"/>
                        </a:spcAft>
                        <a:buNone/>
                      </a:pPr>
                      <a:r>
                        <a:rPr b="1" i="0" lang="no-NO" sz="1150" cap="none" strike="noStrike">
                          <a:solidFill>
                            <a:srgbClr val="000000"/>
                          </a:solidFill>
                          <a:latin typeface="Arial"/>
                          <a:ea typeface="Arial"/>
                          <a:cs typeface="Arial"/>
                          <a:sym typeface="Arial"/>
                        </a:rPr>
                        <a:t>Eksempler:</a:t>
                      </a:r>
                      <a:endParaRPr sz="1150">
                        <a:latin typeface="Arial"/>
                        <a:ea typeface="Arial"/>
                        <a:cs typeface="Arial"/>
                        <a:sym typeface="Arial"/>
                      </a:endParaRPr>
                    </a:p>
                    <a:p>
                      <a:pPr indent="0" lvl="0" marL="88265" marR="0" rtl="0" algn="l">
                        <a:lnSpc>
                          <a:spcPct val="100000"/>
                        </a:lnSpc>
                        <a:spcBef>
                          <a:spcPts val="225"/>
                        </a:spcBef>
                        <a:spcAft>
                          <a:spcPts val="0"/>
                        </a:spcAft>
                        <a:buNone/>
                      </a:pPr>
                      <a:r>
                        <a:rPr b="0" i="0" lang="no-NO" sz="1150" cap="none" strike="noStrike">
                          <a:solidFill>
                            <a:srgbClr val="000000"/>
                          </a:solidFill>
                          <a:latin typeface="Arial"/>
                          <a:ea typeface="Arial"/>
                          <a:cs typeface="Arial"/>
                          <a:sym typeface="Arial"/>
                        </a:rPr>
                        <a:t>Så vi er enige med Jason ... fordi...</a:t>
                      </a:r>
                      <a:endParaRPr/>
                    </a:p>
                    <a:p>
                      <a:pPr indent="0" lvl="0" marL="88265" marR="509269" rtl="0" algn="l">
                        <a:lnSpc>
                          <a:spcPct val="100800"/>
                        </a:lnSpc>
                        <a:spcBef>
                          <a:spcPts val="215"/>
                        </a:spcBef>
                        <a:spcAft>
                          <a:spcPts val="0"/>
                        </a:spcAft>
                        <a:buNone/>
                      </a:pPr>
                      <a:r>
                        <a:rPr b="0" i="0" lang="no-NO" sz="1150" cap="none" strike="noStrike">
                          <a:solidFill>
                            <a:srgbClr val="000000"/>
                          </a:solidFill>
                          <a:latin typeface="Arial"/>
                          <a:ea typeface="Arial"/>
                          <a:cs typeface="Arial"/>
                          <a:sym typeface="Arial"/>
                        </a:rPr>
                        <a:t>Elaines bevis var mer overbevisende, men vi bør også ta Tims poeng i betraktning</a:t>
                      </a:r>
                      <a:endParaRPr sz="1150">
                        <a:latin typeface="Arial"/>
                        <a:ea typeface="Arial"/>
                        <a:cs typeface="Arial"/>
                        <a:sym typeface="Arial"/>
                      </a:endParaRPr>
                    </a:p>
                    <a:p>
                      <a:pPr indent="0" lvl="0" marL="88265" marR="0" rtl="0" algn="l">
                        <a:lnSpc>
                          <a:spcPct val="100000"/>
                        </a:lnSpc>
                        <a:spcBef>
                          <a:spcPts val="345"/>
                        </a:spcBef>
                        <a:spcAft>
                          <a:spcPts val="0"/>
                        </a:spcAft>
                        <a:buNone/>
                      </a:pPr>
                      <a:r>
                        <a:rPr b="0" i="0" lang="no-NO" sz="1150" cap="none" strike="noStrike">
                          <a:solidFill>
                            <a:srgbClr val="000000"/>
                          </a:solidFill>
                          <a:latin typeface="Arial"/>
                          <a:ea typeface="Arial"/>
                          <a:cs typeface="Arial"/>
                          <a:sym typeface="Arial"/>
                        </a:rPr>
                        <a:t>Jeg tror alle vi er enige om at en hengebro ville fungere best.</a:t>
                      </a:r>
                      <a:endParaRPr/>
                    </a:p>
                    <a:p>
                      <a:pPr indent="-634" lvl="0" marL="88265" marR="307340" rtl="0" algn="l">
                        <a:lnSpc>
                          <a:spcPct val="102600"/>
                        </a:lnSpc>
                        <a:spcBef>
                          <a:spcPts val="260"/>
                        </a:spcBef>
                        <a:spcAft>
                          <a:spcPts val="0"/>
                        </a:spcAft>
                        <a:buNone/>
                      </a:pPr>
                      <a:r>
                        <a:rPr b="0" i="0" lang="no-NO" sz="1150" cap="none" strike="noStrike">
                          <a:solidFill>
                            <a:srgbClr val="222222"/>
                          </a:solidFill>
                          <a:latin typeface="Arial"/>
                          <a:ea typeface="Arial"/>
                          <a:cs typeface="Arial"/>
                          <a:sym typeface="Arial"/>
                        </a:rPr>
                        <a:t>Jeg er enig med Maria og ikke med Andy fordi småstein er for tungt til å flyte</a:t>
                      </a:r>
                      <a:endParaRPr sz="1150">
                        <a:latin typeface="Arial"/>
                        <a:ea typeface="Arial"/>
                        <a:cs typeface="Arial"/>
                        <a:sym typeface="Arial"/>
                      </a:endParaRPr>
                    </a:p>
                    <a:p>
                      <a:pPr indent="0" lvl="0" marL="88265" marR="0" rtl="0" algn="l">
                        <a:lnSpc>
                          <a:spcPct val="100000"/>
                        </a:lnSpc>
                        <a:spcBef>
                          <a:spcPts val="320"/>
                        </a:spcBef>
                        <a:spcAft>
                          <a:spcPts val="0"/>
                        </a:spcAft>
                        <a:buNone/>
                      </a:pPr>
                      <a:r>
                        <a:rPr b="0" i="0" lang="no-NO" sz="1150" cap="none" strike="noStrike">
                          <a:solidFill>
                            <a:srgbClr val="000000"/>
                          </a:solidFill>
                          <a:latin typeface="Arial"/>
                          <a:ea typeface="Arial"/>
                          <a:cs typeface="Arial"/>
                          <a:sym typeface="Arial"/>
                        </a:rPr>
                        <a:t>Vi er enige om at disse ideene ikke kan forenes</a:t>
                      </a:r>
                      <a:endParaRPr/>
                    </a:p>
                    <a:p>
                      <a:pPr indent="0" lvl="0" marL="88265" marR="835660" rtl="0" algn="l">
                        <a:lnSpc>
                          <a:spcPct val="123500"/>
                        </a:lnSpc>
                        <a:spcBef>
                          <a:spcPts val="20"/>
                        </a:spcBef>
                        <a:spcAft>
                          <a:spcPts val="0"/>
                        </a:spcAft>
                        <a:buNone/>
                      </a:pPr>
                      <a:r>
                        <a:rPr b="0" i="0" lang="no-NO" sz="1150" cap="none" strike="noStrike">
                          <a:solidFill>
                            <a:srgbClr val="000000"/>
                          </a:solidFill>
                          <a:latin typeface="Arial"/>
                          <a:ea typeface="Arial"/>
                          <a:cs typeface="Arial"/>
                          <a:sym typeface="Arial"/>
                        </a:rPr>
                        <a:t>Jeg ser hva du mener, er alternativ C sannsynligvis rett, ikke B</a:t>
                      </a:r>
                      <a:br>
                        <a:rPr lang="no-NO" sz="1150"/>
                      </a:br>
                      <a:r>
                        <a:rPr b="0" i="0" lang="no-NO" sz="1150" cap="none" strike="noStrike">
                          <a:solidFill>
                            <a:srgbClr val="000000"/>
                          </a:solidFill>
                          <a:latin typeface="Arial"/>
                          <a:ea typeface="Arial"/>
                          <a:cs typeface="Arial"/>
                          <a:sym typeface="Arial"/>
                        </a:rPr>
                        <a:t>De er begge sier det samme fordi ...</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30" name="Shape 830"/>
        <p:cNvGrpSpPr/>
        <p:nvPr/>
      </p:nvGrpSpPr>
      <p:grpSpPr>
        <a:xfrm>
          <a:off x="0" y="0"/>
          <a:ext cx="0" cy="0"/>
          <a:chOff x="0" y="0"/>
          <a:chExt cx="0" cy="0"/>
        </a:xfrm>
      </p:grpSpPr>
      <p:sp>
        <p:nvSpPr>
          <p:cNvPr id="831" name="Google Shape;831;p57"/>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35</a:t>
            </a:r>
            <a:endParaRPr/>
          </a:p>
        </p:txBody>
      </p:sp>
      <p:graphicFrame>
        <p:nvGraphicFramePr>
          <p:cNvPr id="832" name="Google Shape;832;p57"/>
          <p:cNvGraphicFramePr/>
          <p:nvPr/>
        </p:nvGraphicFramePr>
        <p:xfrm>
          <a:off x="423552" y="636912"/>
          <a:ext cx="3000000" cy="3000000"/>
        </p:xfrm>
        <a:graphic>
          <a:graphicData uri="http://schemas.openxmlformats.org/drawingml/2006/table">
            <a:tbl>
              <a:tblPr bandRow="1" firstRow="1">
                <a:noFill/>
                <a:tableStyleId>{1E127AA8-9CBF-4945-9974-B087EE6C8184}</a:tableStyleId>
              </a:tblPr>
              <a:tblGrid>
                <a:gridCol w="2471925"/>
                <a:gridCol w="3139450"/>
                <a:gridCol w="4172700"/>
              </a:tblGrid>
              <a:tr h="883925">
                <a:tc>
                  <a:txBody>
                    <a:bodyPr/>
                    <a:lstStyle/>
                    <a:p>
                      <a:pPr indent="0" lvl="0" marL="0"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570230"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KODEKATEGORIER</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01015"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358775"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BIDRAG OG STRATEGIER</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HVA HØRER VI?</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4776225">
                <a:tc>
                  <a:txBody>
                    <a:bodyPr/>
                    <a:lstStyle/>
                    <a:p>
                      <a:pPr indent="0" lvl="0" marL="88265" marR="187325" rtl="0" algn="l">
                        <a:lnSpc>
                          <a:spcPct val="107200"/>
                        </a:lnSpc>
                        <a:spcBef>
                          <a:spcPts val="0"/>
                        </a:spcBef>
                        <a:spcAft>
                          <a:spcPts val="0"/>
                        </a:spcAft>
                        <a:buNone/>
                      </a:pPr>
                      <a:r>
                        <a:rPr b="1" i="0" lang="no-NO" sz="1200" cap="none" strike="noStrike">
                          <a:solidFill>
                            <a:srgbClr val="000000"/>
                          </a:solidFill>
                          <a:latin typeface="Arial"/>
                          <a:ea typeface="Arial"/>
                          <a:cs typeface="Arial"/>
                          <a:sym typeface="Arial"/>
                        </a:rPr>
                        <a:t>RD – Reflektere over dialog eller aktivitet  </a:t>
                      </a:r>
                      <a:endParaRPr b="1" sz="1200">
                        <a:latin typeface="Arial"/>
                        <a:ea typeface="Arial"/>
                        <a:cs typeface="Arial"/>
                        <a:sym typeface="Arial"/>
                      </a:endParaRPr>
                    </a:p>
                    <a:p>
                      <a:pPr indent="0" lvl="0" marL="88265" marR="187325" rtl="0" algn="l">
                        <a:lnSpc>
                          <a:spcPct val="107200"/>
                        </a:lnSpc>
                        <a:spcBef>
                          <a:spcPts val="765"/>
                        </a:spcBef>
                        <a:spcAft>
                          <a:spcPts val="0"/>
                        </a:spcAft>
                        <a:buNone/>
                      </a:pPr>
                      <a:r>
                        <a:rPr b="0" i="1" lang="no-NO" sz="1200" cap="none" strike="noStrike">
                          <a:solidFill>
                            <a:srgbClr val="000000"/>
                          </a:solidFill>
                          <a:latin typeface="Arial"/>
                          <a:ea typeface="Arial"/>
                          <a:cs typeface="Arial"/>
                          <a:sym typeface="Arial"/>
                        </a:rPr>
                        <a:t>Evaluere eller reflektere «metakognitivt» på dialogprosesser eller læringsaktivitet; Oppfordre andre til å gjøre det</a:t>
                      </a:r>
                      <a:endParaRPr sz="1200">
                        <a:latin typeface="Arial"/>
                        <a:ea typeface="Arial"/>
                        <a:cs typeface="Arial"/>
                        <a:sym typeface="Arial"/>
                      </a:endParaRPr>
                    </a:p>
                  </a:txBody>
                  <a:tcPr marT="97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Clr>
                          <a:srgbClr val="000000"/>
                        </a:buClr>
                        <a:buSzPts val="1200"/>
                        <a:buFont typeface="Arial"/>
                        <a:buNone/>
                      </a:pPr>
                      <a:r>
                        <a:rPr b="1" i="0" lang="no-NO" sz="1200" cap="none" strike="noStrike">
                          <a:solidFill>
                            <a:srgbClr val="000000"/>
                          </a:solidFill>
                          <a:latin typeface="Arial"/>
                          <a:ea typeface="Arial"/>
                          <a:cs typeface="Arial"/>
                          <a:sym typeface="Arial"/>
                        </a:rPr>
                        <a:t>Reflektere over dialog</a:t>
                      </a:r>
                      <a:endParaRPr/>
                    </a:p>
                    <a:p>
                      <a:pPr indent="-171450" lvl="0" marL="259715" marR="0" rtl="0" algn="l">
                        <a:lnSpc>
                          <a:spcPct val="100000"/>
                        </a:lnSpc>
                        <a:spcBef>
                          <a:spcPts val="915"/>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Snakk om snakkeregler/grunnregler</a:t>
                      </a:r>
                      <a:endParaRPr/>
                    </a:p>
                    <a:p>
                      <a:pPr indent="-209550" lvl="0" marL="285750" marR="0" rtl="0" algn="l">
                        <a:lnSpc>
                          <a:spcPct val="100000"/>
                        </a:lnSpc>
                        <a:spcBef>
                          <a:spcPts val="5"/>
                        </a:spcBef>
                        <a:spcAft>
                          <a:spcPts val="0"/>
                        </a:spcAft>
                        <a:buSzPts val="1200"/>
                        <a:buFont typeface="Arial"/>
                        <a:buNone/>
                      </a:pPr>
                      <a:r>
                        <a:t/>
                      </a:r>
                      <a:endParaRPr sz="1200">
                        <a:latin typeface="Arial"/>
                        <a:ea typeface="Arial"/>
                        <a:cs typeface="Arial"/>
                        <a:sym typeface="Arial"/>
                      </a:endParaRPr>
                    </a:p>
                    <a:p>
                      <a:pPr indent="-171450" lvl="0" marL="259715" marR="668655" rtl="0" algn="l">
                        <a:lnSpc>
                          <a:spcPct val="1044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reflektere (eller invitere til å reflektere) over dialogens prosesser/verdi/virkninger</a:t>
                      </a:r>
                      <a:endParaRPr sz="1200">
                        <a:latin typeface="Arial"/>
                        <a:ea typeface="Arial"/>
                        <a:cs typeface="Arial"/>
                        <a:sym typeface="Arial"/>
                      </a:endParaRPr>
                    </a:p>
                    <a:p>
                      <a:pPr indent="-95250" lvl="0" marL="259715" marR="668655" rtl="0" algn="l">
                        <a:lnSpc>
                          <a:spcPct val="104400"/>
                        </a:lnSpc>
                        <a:spcBef>
                          <a:spcPts val="0"/>
                        </a:spcBef>
                        <a:spcAft>
                          <a:spcPts val="0"/>
                        </a:spcAft>
                        <a:buSzPts val="1200"/>
                        <a:buFont typeface="Arial"/>
                        <a:buNone/>
                      </a:pPr>
                      <a:r>
                        <a:t/>
                      </a:r>
                      <a:endParaRPr sz="1200">
                        <a:latin typeface="Arial"/>
                        <a:ea typeface="Arial"/>
                        <a:cs typeface="Arial"/>
                        <a:sym typeface="Arial"/>
                      </a:endParaRPr>
                    </a:p>
                    <a:p>
                      <a:pPr indent="0" lvl="0" marL="88265" marR="668655" rtl="0" algn="l">
                        <a:lnSpc>
                          <a:spcPct val="104400"/>
                        </a:lnSpc>
                        <a:spcBef>
                          <a:spcPts val="0"/>
                        </a:spcBef>
                        <a:spcAft>
                          <a:spcPts val="0"/>
                        </a:spcAft>
                        <a:buClr>
                          <a:srgbClr val="000000"/>
                        </a:buClr>
                        <a:buSzPts val="1200"/>
                        <a:buFont typeface="Arial"/>
                        <a:buNone/>
                      </a:pPr>
                      <a:r>
                        <a:rPr b="1" i="0" lang="no-NO" sz="1200" cap="none" strike="noStrike">
                          <a:solidFill>
                            <a:srgbClr val="000000"/>
                          </a:solidFill>
                          <a:latin typeface="Arial"/>
                          <a:ea typeface="Arial"/>
                          <a:cs typeface="Arial"/>
                          <a:sym typeface="Arial"/>
                        </a:rPr>
                        <a:t>Reflektere over læringsaktivitet</a:t>
                      </a:r>
                      <a:endParaRPr sz="1200">
                        <a:latin typeface="Arial"/>
                        <a:ea typeface="Arial"/>
                        <a:cs typeface="Arial"/>
                        <a:sym typeface="Arial"/>
                      </a:endParaRPr>
                    </a:p>
                    <a:p>
                      <a:pPr indent="-171450" lvl="0" marL="259715" marR="174625" rtl="0" algn="l">
                        <a:lnSpc>
                          <a:spcPct val="100899"/>
                        </a:lnSpc>
                        <a:spcBef>
                          <a:spcPts val="60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reflektere (eller invitere til å reflektere) over utfall/prosess/verdi/virkning av læringsaktivitet</a:t>
                      </a:r>
                      <a:endParaRPr/>
                    </a:p>
                    <a:p>
                      <a:pPr indent="-95250" lvl="0" marL="171450" marR="0" rtl="0" algn="l">
                        <a:lnSpc>
                          <a:spcPct val="100000"/>
                        </a:lnSpc>
                        <a:spcBef>
                          <a:spcPts val="2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uttrykkelig anerkjenne et skifte av posisjon</a:t>
                      </a:r>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Mulige stikkord å se etter:</a:t>
                      </a:r>
                      <a:endParaRPr sz="1150">
                        <a:latin typeface="Arial"/>
                        <a:ea typeface="Arial"/>
                        <a:cs typeface="Arial"/>
                        <a:sym typeface="Arial"/>
                      </a:endParaRPr>
                    </a:p>
                    <a:p>
                      <a:pPr indent="-634" lvl="0" marL="88265" marR="340995" rtl="0" algn="l">
                        <a:lnSpc>
                          <a:spcPct val="101699"/>
                        </a:lnSpc>
                        <a:spcBef>
                          <a:spcPts val="300"/>
                        </a:spcBef>
                        <a:spcAft>
                          <a:spcPts val="0"/>
                        </a:spcAft>
                        <a:buNone/>
                      </a:pPr>
                      <a:r>
                        <a:rPr b="0" i="0" lang="no-NO" sz="1150" cap="none" strike="noStrike">
                          <a:solidFill>
                            <a:srgbClr val="000000"/>
                          </a:solidFill>
                          <a:latin typeface="Arial"/>
                          <a:ea typeface="Arial"/>
                          <a:cs typeface="Arial"/>
                          <a:sym typeface="Arial"/>
                        </a:rPr>
                        <a:t>«dialog», «prating», «deling», «arbeide sammen i gruppen/paret», «oppgave», «aktivitet», «hva du har lært», «jeg ombestemte meg», «du ombestemte deg», «lytting», «prateregler»</a:t>
                      </a:r>
                      <a:endParaRPr/>
                    </a:p>
                    <a:p>
                      <a:pPr indent="0" lvl="0" marL="0" marR="0" rtl="0" algn="l">
                        <a:lnSpc>
                          <a:spcPct val="100000"/>
                        </a:lnSpc>
                        <a:spcBef>
                          <a:spcPts val="15"/>
                        </a:spcBef>
                        <a:spcAft>
                          <a:spcPts val="0"/>
                        </a:spcAft>
                        <a:buNone/>
                      </a:pPr>
                      <a:r>
                        <a:t/>
                      </a:r>
                      <a:endParaRPr sz="1150">
                        <a:latin typeface="Arial"/>
                        <a:ea typeface="Arial"/>
                        <a:cs typeface="Arial"/>
                        <a:sym typeface="Arial"/>
                      </a:endParaRPr>
                    </a:p>
                    <a:p>
                      <a:pPr indent="0" lvl="0" marL="88265" marR="0" rtl="0" algn="l">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Eksempler</a:t>
                      </a:r>
                      <a:r>
                        <a:rPr b="0" i="1" lang="no-NO" sz="1150" cap="none" strike="noStrike">
                          <a:solidFill>
                            <a:srgbClr val="000000"/>
                          </a:solidFill>
                          <a:latin typeface="Arial"/>
                          <a:ea typeface="Arial"/>
                          <a:cs typeface="Arial"/>
                          <a:sym typeface="Arial"/>
                        </a:rPr>
                        <a:t>(Merk: Noen ganger kan en kommentar inneholde refleksjon over både dialog og læringsaktivitet)</a:t>
                      </a:r>
                      <a:endParaRPr sz="1150">
                        <a:latin typeface="Arial"/>
                        <a:ea typeface="Arial"/>
                        <a:cs typeface="Arial"/>
                        <a:sym typeface="Arial"/>
                      </a:endParaRPr>
                    </a:p>
                    <a:p>
                      <a:pPr indent="0" lvl="0" marL="88265" marR="106679" rtl="0" algn="l">
                        <a:lnSpc>
                          <a:spcPct val="123500"/>
                        </a:lnSpc>
                        <a:spcBef>
                          <a:spcPts val="200"/>
                        </a:spcBef>
                        <a:spcAft>
                          <a:spcPts val="0"/>
                        </a:spcAft>
                        <a:buNone/>
                      </a:pPr>
                      <a:r>
                        <a:rPr b="0" i="0" lang="no-NO" sz="1150" cap="none" strike="noStrike">
                          <a:solidFill>
                            <a:srgbClr val="000000"/>
                          </a:solidFill>
                          <a:latin typeface="Arial"/>
                          <a:ea typeface="Arial"/>
                          <a:cs typeface="Arial"/>
                          <a:sym typeface="Arial"/>
                        </a:rPr>
                        <a:t>Jeg liker å dele ideer fordi det kan gi oss nye ideer til skrivingen vår</a:t>
                      </a:r>
                      <a:endParaRPr sz="1150">
                        <a:latin typeface="Arial"/>
                        <a:ea typeface="Arial"/>
                        <a:cs typeface="Arial"/>
                        <a:sym typeface="Arial"/>
                      </a:endParaRPr>
                    </a:p>
                    <a:p>
                      <a:pPr indent="0" lvl="0" marL="88265" marR="106679" rtl="0" algn="l">
                        <a:lnSpc>
                          <a:spcPct val="123500"/>
                        </a:lnSpc>
                        <a:spcBef>
                          <a:spcPts val="0"/>
                        </a:spcBef>
                        <a:spcAft>
                          <a:spcPts val="0"/>
                        </a:spcAft>
                        <a:buNone/>
                      </a:pPr>
                      <a:r>
                        <a:rPr b="0" i="0" lang="no-NO" sz="1150" cap="none" strike="noStrike">
                          <a:solidFill>
                            <a:srgbClr val="000000"/>
                          </a:solidFill>
                          <a:latin typeface="Arial"/>
                          <a:ea typeface="Arial"/>
                          <a:cs typeface="Arial"/>
                          <a:sym typeface="Arial"/>
                        </a:rPr>
                        <a:t>De (snakker og lytter) går liksom sammen, ikke sant?</a:t>
                      </a:r>
                      <a:endParaRPr/>
                    </a:p>
                    <a:p>
                      <a:pPr indent="0" lvl="0" marL="88265" marR="196850" rtl="0" algn="l">
                        <a:lnSpc>
                          <a:spcPct val="123500"/>
                        </a:lnSpc>
                        <a:spcBef>
                          <a:spcPts val="0"/>
                        </a:spcBef>
                        <a:spcAft>
                          <a:spcPts val="0"/>
                        </a:spcAft>
                        <a:buNone/>
                      </a:pPr>
                      <a:r>
                        <a:rPr b="0" i="0" lang="no-NO" sz="1150" cap="none" strike="noStrike">
                          <a:solidFill>
                            <a:srgbClr val="000000"/>
                          </a:solidFill>
                          <a:latin typeface="Arial"/>
                          <a:ea typeface="Arial"/>
                          <a:cs typeface="Arial"/>
                          <a:sym typeface="Arial"/>
                        </a:rPr>
                        <a:t>I gruppen din kan du tenke på hva som får dialog til å fungere?</a:t>
                      </a:r>
                      <a:endParaRPr/>
                    </a:p>
                    <a:p>
                      <a:pPr indent="0" lvl="0" marL="88265" marR="0" rtl="0" algn="just">
                        <a:lnSpc>
                          <a:spcPct val="100000"/>
                        </a:lnSpc>
                        <a:spcBef>
                          <a:spcPts val="320"/>
                        </a:spcBef>
                        <a:spcAft>
                          <a:spcPts val="0"/>
                        </a:spcAft>
                        <a:buNone/>
                      </a:pPr>
                      <a:r>
                        <a:rPr b="0" i="0" lang="no-NO" sz="1150" cap="none" strike="noStrike">
                          <a:solidFill>
                            <a:srgbClr val="000000"/>
                          </a:solidFill>
                          <a:latin typeface="Arial"/>
                          <a:ea typeface="Arial"/>
                          <a:cs typeface="Arial"/>
                          <a:sym typeface="Arial"/>
                        </a:rPr>
                        <a:t>Tror du vi trenger nye snakkeregler til neste gang?</a:t>
                      </a:r>
                      <a:endParaRPr/>
                    </a:p>
                    <a:p>
                      <a:pPr indent="0" lvl="0" marL="88265" marR="231140" rtl="0" algn="l">
                        <a:lnSpc>
                          <a:spcPct val="104299"/>
                        </a:lnSpc>
                        <a:spcBef>
                          <a:spcPts val="235"/>
                        </a:spcBef>
                        <a:spcAft>
                          <a:spcPts val="0"/>
                        </a:spcAft>
                        <a:buNone/>
                      </a:pPr>
                      <a:r>
                        <a:rPr b="0" i="0" lang="no-NO" sz="1150" cap="none" strike="noStrike">
                          <a:solidFill>
                            <a:srgbClr val="000000"/>
                          </a:solidFill>
                          <a:latin typeface="Arial"/>
                          <a:ea typeface="Arial"/>
                          <a:cs typeface="Arial"/>
                          <a:sym typeface="Arial"/>
                        </a:rPr>
                        <a:t>Jeg kan se at dere lyttet nøye til hverandre; Hjalp det på din forståelse av debattene om institusjonell rasisme?</a:t>
                      </a:r>
                      <a:endParaRPr/>
                    </a:p>
                    <a:p>
                      <a:pPr indent="0" lvl="0" marL="88265" marR="253365" rtl="0" algn="l">
                        <a:lnSpc>
                          <a:spcPct val="104299"/>
                        </a:lnSpc>
                        <a:spcBef>
                          <a:spcPts val="240"/>
                        </a:spcBef>
                        <a:spcAft>
                          <a:spcPts val="0"/>
                        </a:spcAft>
                        <a:buNone/>
                      </a:pPr>
                      <a:r>
                        <a:rPr b="0" i="0" lang="no-NO" sz="1150" cap="none" strike="noStrike">
                          <a:solidFill>
                            <a:srgbClr val="000000"/>
                          </a:solidFill>
                          <a:latin typeface="Arial"/>
                          <a:ea typeface="Arial"/>
                          <a:cs typeface="Arial"/>
                          <a:sym typeface="Arial"/>
                        </a:rPr>
                        <a:t>Som «notattaker» i gruppen din, følte du at du deltok i dialogen?</a:t>
                      </a:r>
                      <a:endParaRPr sz="1150">
                        <a:latin typeface="Arial"/>
                        <a:ea typeface="Arial"/>
                        <a:cs typeface="Arial"/>
                        <a:sym typeface="Arial"/>
                      </a:endParaRPr>
                    </a:p>
                    <a:p>
                      <a:pPr indent="0" lvl="0" marL="88265" marR="253365" rtl="0" algn="l">
                        <a:lnSpc>
                          <a:spcPct val="104299"/>
                        </a:lnSpc>
                        <a:spcBef>
                          <a:spcPts val="240"/>
                        </a:spcBef>
                        <a:spcAft>
                          <a:spcPts val="0"/>
                        </a:spcAft>
                        <a:buClr>
                          <a:srgbClr val="000000"/>
                        </a:buClr>
                        <a:buSzPts val="1150"/>
                        <a:buFont typeface="Arial"/>
                        <a:buNone/>
                      </a:pPr>
                      <a:r>
                        <a:rPr b="0" i="0" lang="no-NO" sz="1150" cap="none" strike="noStrike">
                          <a:solidFill>
                            <a:srgbClr val="000000"/>
                          </a:solidFill>
                          <a:latin typeface="Arial"/>
                          <a:ea typeface="Arial"/>
                          <a:cs typeface="Arial"/>
                          <a:sym typeface="Arial"/>
                        </a:rPr>
                        <a:t>Hva / hvis argument hjalp deg med å ombestemme deg, og hvorfor?  </a:t>
                      </a:r>
                      <a:endParaRPr/>
                    </a:p>
                    <a:p>
                      <a:pPr indent="0" lvl="0" marL="88265" marR="253365" rtl="0" algn="l">
                        <a:lnSpc>
                          <a:spcPct val="104299"/>
                        </a:lnSpc>
                        <a:spcBef>
                          <a:spcPts val="240"/>
                        </a:spcBef>
                        <a:spcAft>
                          <a:spcPts val="0"/>
                        </a:spcAft>
                        <a:buClr>
                          <a:srgbClr val="000000"/>
                        </a:buClr>
                        <a:buSzPts val="1150"/>
                        <a:buFont typeface="Arial"/>
                        <a:buNone/>
                      </a:pPr>
                      <a:r>
                        <a:rPr b="0" i="0" lang="no-NO" sz="1150" cap="none" strike="noStrike">
                          <a:solidFill>
                            <a:srgbClr val="000000"/>
                          </a:solidFill>
                          <a:latin typeface="Arial"/>
                          <a:ea typeface="Arial"/>
                          <a:cs typeface="Arial"/>
                          <a:sym typeface="Arial"/>
                        </a:rPr>
                        <a:t>Hva har du lært i dagens leksjon? Har du endret hva du synes?</a:t>
                      </a:r>
                      <a:endParaRPr/>
                    </a:p>
                    <a:p>
                      <a:pPr indent="0" lvl="0" marL="88265" marR="253365" rtl="0" algn="l">
                        <a:lnSpc>
                          <a:spcPct val="104299"/>
                        </a:lnSpc>
                        <a:spcBef>
                          <a:spcPts val="240"/>
                        </a:spcBef>
                        <a:spcAft>
                          <a:spcPts val="0"/>
                        </a:spcAft>
                        <a:buNone/>
                      </a:pPr>
                      <a:r>
                        <a:rPr b="0" i="0" lang="no-NO" sz="1150" cap="none" strike="noStrike">
                          <a:solidFill>
                            <a:srgbClr val="000000"/>
                          </a:solidFill>
                          <a:latin typeface="Arial"/>
                          <a:ea typeface="Arial"/>
                          <a:cs typeface="Arial"/>
                          <a:sym typeface="Arial"/>
                        </a:rPr>
                        <a:t>Vår gruppe produserte en virkelig overbevisende plakat om klimaendringer for ulike målgrupper.</a:t>
                      </a:r>
                      <a:endParaRPr/>
                    </a:p>
                    <a:p>
                      <a:pPr indent="0" lvl="0" marL="88265" marR="253365" rtl="0" algn="l">
                        <a:lnSpc>
                          <a:spcPct val="104299"/>
                        </a:lnSpc>
                        <a:spcBef>
                          <a:spcPts val="240"/>
                        </a:spcBef>
                        <a:spcAft>
                          <a:spcPts val="0"/>
                        </a:spcAft>
                        <a:buNone/>
                      </a:pPr>
                      <a:r>
                        <a:t/>
                      </a:r>
                      <a:endParaRPr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37" name="Shape 837"/>
        <p:cNvGrpSpPr/>
        <p:nvPr/>
      </p:nvGrpSpPr>
      <p:grpSpPr>
        <a:xfrm>
          <a:off x="0" y="0"/>
          <a:ext cx="0" cy="0"/>
          <a:chOff x="0" y="0"/>
          <a:chExt cx="0" cy="0"/>
        </a:xfrm>
      </p:grpSpPr>
      <p:sp>
        <p:nvSpPr>
          <p:cNvPr id="838" name="Google Shape;838;p58"/>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36</a:t>
            </a:r>
            <a:endParaRPr/>
          </a:p>
        </p:txBody>
      </p:sp>
      <p:graphicFrame>
        <p:nvGraphicFramePr>
          <p:cNvPr id="839" name="Google Shape;839;p58"/>
          <p:cNvGraphicFramePr/>
          <p:nvPr/>
        </p:nvGraphicFramePr>
        <p:xfrm>
          <a:off x="423552" y="368688"/>
          <a:ext cx="3000000" cy="3000000"/>
        </p:xfrm>
        <a:graphic>
          <a:graphicData uri="http://schemas.openxmlformats.org/drawingml/2006/table">
            <a:tbl>
              <a:tblPr bandRow="1" firstRow="1">
                <a:noFill/>
                <a:tableStyleId>{1E127AA8-9CBF-4945-9974-B087EE6C8184}</a:tableStyleId>
              </a:tblPr>
              <a:tblGrid>
                <a:gridCol w="2471925"/>
                <a:gridCol w="3139450"/>
                <a:gridCol w="4172700"/>
              </a:tblGrid>
              <a:tr h="487675">
                <a:tc>
                  <a:txBody>
                    <a:bodyPr/>
                    <a:lstStyle/>
                    <a:p>
                      <a:pPr indent="0" lvl="0" marL="570230"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KODEKATEGORIER</a:t>
                      </a:r>
                      <a:endParaRPr/>
                    </a:p>
                  </a:txBody>
                  <a:tcPr marT="8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319088"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BIDRAG OG STRATEGIER</a:t>
                      </a:r>
                      <a:endParaRPr/>
                    </a:p>
                  </a:txBody>
                  <a:tcPr marT="8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HVA HØRER VI?</a:t>
                      </a:r>
                      <a:endParaRPr/>
                    </a:p>
                  </a:txBody>
                  <a:tcPr marT="8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630175">
                <a:tc>
                  <a:txBody>
                    <a:bodyPr/>
                    <a:lstStyle/>
                    <a:p>
                      <a:pPr indent="0" lvl="0" marL="88265"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C  – Kontakt</a:t>
                      </a:r>
                      <a:endParaRPr b="1" sz="1200">
                        <a:latin typeface="Arial"/>
                        <a:ea typeface="Arial"/>
                        <a:cs typeface="Arial"/>
                        <a:sym typeface="Arial"/>
                      </a:endParaRPr>
                    </a:p>
                    <a:p>
                      <a:pPr indent="0" lvl="0" marL="88265" marR="0" rtl="0" algn="l">
                        <a:lnSpc>
                          <a:spcPct val="100000"/>
                        </a:lnSpc>
                        <a:spcBef>
                          <a:spcPts val="865"/>
                        </a:spcBef>
                        <a:spcAft>
                          <a:spcPts val="0"/>
                        </a:spcAft>
                        <a:buNone/>
                      </a:pPr>
                      <a:r>
                        <a:rPr b="0" i="1" lang="no-NO" sz="1200" cap="none" strike="noStrike">
                          <a:solidFill>
                            <a:srgbClr val="000000"/>
                          </a:solidFill>
                          <a:latin typeface="Arial"/>
                          <a:ea typeface="Arial"/>
                          <a:cs typeface="Arial"/>
                          <a:sym typeface="Arial"/>
                        </a:rPr>
                        <a:t>Gjør læringsbanen eksplisitt ved å knytte den til bidrag/kunnskap/ressurser/opplevelser utover den umiddelbare dialogen</a:t>
                      </a:r>
                      <a:endParaRPr sz="12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339090" rtl="0" algn="l">
                        <a:lnSpc>
                          <a:spcPct val="104299"/>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Se tilbake på tidligere bidrag eller flagg kommende forespørsler</a:t>
                      </a:r>
                      <a:endParaRPr/>
                    </a:p>
                    <a:p>
                      <a:pPr indent="-171450" lvl="0" marL="259715" marR="367030" rtl="0" algn="l">
                        <a:lnSpc>
                          <a:spcPct val="102600"/>
                        </a:lnSpc>
                        <a:spcBef>
                          <a:spcPts val="1035"/>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henvise frem eller tilbake til relevant aktivitet eller gjenstander</a:t>
                      </a:r>
                      <a:endParaRPr/>
                    </a:p>
                    <a:p>
                      <a:pPr indent="-171450" lvl="0" marL="259715" marR="83185" rtl="0" algn="l">
                        <a:lnSpc>
                          <a:spcPct val="102600"/>
                        </a:lnSpc>
                        <a:spcBef>
                          <a:spcPts val="960"/>
                        </a:spcBef>
                        <a:spcAft>
                          <a:spcPts val="0"/>
                        </a:spcAft>
                        <a:buClr>
                          <a:srgbClr val="000000"/>
                        </a:buClr>
                        <a:buSzPts val="1043"/>
                        <a:buFont typeface="Arial"/>
                        <a:buChar char="•"/>
                      </a:pPr>
                      <a:r>
                        <a:rPr b="0" i="0" lang="no-NO" sz="1200" cap="none" strike="noStrike">
                          <a:solidFill>
                            <a:srgbClr val="000000"/>
                          </a:solidFill>
                          <a:latin typeface="Arial"/>
                          <a:ea typeface="Arial"/>
                          <a:cs typeface="Arial"/>
                          <a:sym typeface="Arial"/>
                        </a:rPr>
                        <a:t>henvise til større sammenhenger utenfor klasserommet eller til forkunnskaper/erfaringer/ressurser </a:t>
                      </a:r>
                      <a:r>
                        <a:rPr b="0" i="0" lang="no-NO" sz="1200" cap="none" strike="noStrike">
                          <a:solidFill>
                            <a:srgbClr val="000000"/>
                          </a:solidFill>
                          <a:latin typeface="Calibri"/>
                          <a:ea typeface="Calibri"/>
                          <a:cs typeface="Calibri"/>
                          <a:sym typeface="Calibri"/>
                        </a:rPr>
                        <a:t>(inkludert ekstern dokumentasjon)</a:t>
                      </a:r>
                      <a:endParaRPr sz="1200">
                        <a:latin typeface="Arial"/>
                        <a:ea typeface="Arial"/>
                        <a:cs typeface="Arial"/>
                        <a:sym typeface="Arial"/>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i="0" lang="no-NO" sz="1150" cap="none" strike="noStrike">
                          <a:solidFill>
                            <a:srgbClr val="000000"/>
                          </a:solidFill>
                          <a:latin typeface="Arial"/>
                          <a:ea typeface="Arial"/>
                          <a:cs typeface="Arial"/>
                          <a:sym typeface="Arial"/>
                        </a:rPr>
                        <a:t>Mulige stikkord å se etter:</a:t>
                      </a:r>
                      <a:endParaRPr sz="1150">
                        <a:latin typeface="Arial"/>
                        <a:ea typeface="Arial"/>
                        <a:cs typeface="Arial"/>
                        <a:sym typeface="Arial"/>
                      </a:endParaRPr>
                    </a:p>
                    <a:p>
                      <a:pPr indent="0" lvl="0" marL="144000" marR="173990" rtl="0" algn="l">
                        <a:lnSpc>
                          <a:spcPct val="110000"/>
                        </a:lnSpc>
                        <a:spcBef>
                          <a:spcPts val="285"/>
                        </a:spcBef>
                        <a:spcAft>
                          <a:spcPts val="0"/>
                        </a:spcAft>
                        <a:buNone/>
                      </a:pPr>
                      <a:r>
                        <a:rPr b="0" i="0" lang="no-NO" sz="1150" cap="none" strike="noStrike">
                          <a:solidFill>
                            <a:srgbClr val="000000"/>
                          </a:solidFill>
                          <a:latin typeface="Arial"/>
                          <a:ea typeface="Arial"/>
                          <a:cs typeface="Arial"/>
                          <a:sym typeface="Arial"/>
                        </a:rPr>
                        <a:t>«forrige time», «tidligere», «minner meg om», «neste time», «relatert til», «hjemme hos deg»</a:t>
                      </a:r>
                      <a:endParaRPr/>
                    </a:p>
                    <a:p>
                      <a:pPr indent="0" lvl="0" marL="144000" marR="0" rtl="0" algn="l">
                        <a:lnSpc>
                          <a:spcPct val="110000"/>
                        </a:lnSpc>
                        <a:spcBef>
                          <a:spcPts val="415"/>
                        </a:spcBef>
                        <a:spcAft>
                          <a:spcPts val="0"/>
                        </a:spcAft>
                        <a:buNone/>
                      </a:pPr>
                      <a:r>
                        <a:rPr b="1" i="0" lang="no-NO" sz="1150" cap="none" strike="noStrike">
                          <a:solidFill>
                            <a:srgbClr val="000000"/>
                          </a:solidFill>
                          <a:latin typeface="Arial"/>
                          <a:ea typeface="Arial"/>
                          <a:cs typeface="Arial"/>
                          <a:sym typeface="Arial"/>
                        </a:rPr>
                        <a:t>Eksempler:</a:t>
                      </a:r>
                      <a:endParaRPr sz="1150">
                        <a:latin typeface="Arial"/>
                        <a:ea typeface="Arial"/>
                        <a:cs typeface="Arial"/>
                        <a:sym typeface="Arial"/>
                      </a:endParaRPr>
                    </a:p>
                    <a:p>
                      <a:pPr indent="0" lvl="0" marL="144000" marR="0" rtl="0" algn="l">
                        <a:lnSpc>
                          <a:spcPct val="110000"/>
                        </a:lnSpc>
                        <a:spcBef>
                          <a:spcPts val="295"/>
                        </a:spcBef>
                        <a:spcAft>
                          <a:spcPts val="0"/>
                        </a:spcAft>
                        <a:buNone/>
                      </a:pPr>
                      <a:r>
                        <a:rPr b="0" i="0" lang="no-NO" sz="1150" cap="none" strike="noStrike">
                          <a:solidFill>
                            <a:srgbClr val="000000"/>
                          </a:solidFill>
                          <a:latin typeface="Arial"/>
                          <a:ea typeface="Arial"/>
                          <a:cs typeface="Arial"/>
                          <a:sym typeface="Arial"/>
                        </a:rPr>
                        <a:t>Det er som da vi gjorde / lærte ...</a:t>
                      </a:r>
                      <a:endParaRPr/>
                    </a:p>
                    <a:p>
                      <a:pPr indent="0" lvl="0" marL="144000" marR="0" rtl="0" algn="l">
                        <a:lnSpc>
                          <a:spcPct val="110000"/>
                        </a:lnSpc>
                        <a:spcBef>
                          <a:spcPts val="30"/>
                        </a:spcBef>
                        <a:spcAft>
                          <a:spcPts val="0"/>
                        </a:spcAft>
                        <a:buNone/>
                      </a:pPr>
                      <a:r>
                        <a:rPr b="0" i="0" lang="no-NO" sz="1150" cap="none" strike="noStrike">
                          <a:solidFill>
                            <a:srgbClr val="000000"/>
                          </a:solidFill>
                          <a:latin typeface="Arial"/>
                          <a:ea typeface="Arial"/>
                          <a:cs typeface="Arial"/>
                          <a:sym typeface="Arial"/>
                        </a:rPr>
                        <a:t>Hvordan er dagens leksjon relatert til forrige leksjon?</a:t>
                      </a:r>
                      <a:endParaRPr/>
                    </a:p>
                    <a:p>
                      <a:pPr indent="0" lvl="0" marL="144000" marR="119379" rtl="0" algn="l">
                        <a:lnSpc>
                          <a:spcPct val="110000"/>
                        </a:lnSpc>
                        <a:spcBef>
                          <a:spcPts val="20"/>
                        </a:spcBef>
                        <a:spcAft>
                          <a:spcPts val="0"/>
                        </a:spcAft>
                        <a:buNone/>
                      </a:pPr>
                      <a:r>
                        <a:rPr b="0" i="0" lang="no-NO" sz="1150" cap="none" strike="noStrike">
                          <a:solidFill>
                            <a:srgbClr val="000000"/>
                          </a:solidFill>
                          <a:latin typeface="Arial"/>
                          <a:ea typeface="Arial"/>
                          <a:cs typeface="Arial"/>
                          <a:sym typeface="Arial"/>
                        </a:rPr>
                        <a:t>Hvem husker eksperimentet vi gjorde med å holde planter i mørket?</a:t>
                      </a:r>
                      <a:endParaRPr/>
                    </a:p>
                    <a:p>
                      <a:pPr indent="0" lvl="0" marL="144000" marR="0" rtl="0" algn="l">
                        <a:lnSpc>
                          <a:spcPct val="110000"/>
                        </a:lnSpc>
                        <a:spcBef>
                          <a:spcPts val="0"/>
                        </a:spcBef>
                        <a:spcAft>
                          <a:spcPts val="0"/>
                        </a:spcAft>
                        <a:buNone/>
                      </a:pPr>
                      <a:r>
                        <a:rPr b="0" i="0" lang="no-NO" sz="1150" cap="none" strike="noStrike">
                          <a:solidFill>
                            <a:srgbClr val="000000"/>
                          </a:solidFill>
                          <a:latin typeface="Arial"/>
                          <a:ea typeface="Arial"/>
                          <a:cs typeface="Arial"/>
                          <a:sym typeface="Arial"/>
                        </a:rPr>
                        <a:t>På slutten av leksjonen vil jeg be deg om å skrive ned hva du tror skjedde og hvorfor</a:t>
                      </a:r>
                      <a:br>
                        <a:rPr lang="no-NO" sz="1150"/>
                      </a:br>
                      <a:r>
                        <a:rPr b="0" i="0" lang="no-NO" sz="1150" cap="none" strike="noStrike">
                          <a:solidFill>
                            <a:srgbClr val="000000"/>
                          </a:solidFill>
                          <a:latin typeface="Arial"/>
                          <a:ea typeface="Arial"/>
                          <a:cs typeface="Arial"/>
                          <a:sym typeface="Arial"/>
                        </a:rPr>
                        <a:t>Hvem har besøkt vitenskapsmuseet og kan fortelle oss hva de har sett?</a:t>
                      </a:r>
                      <a:endParaRPr/>
                    </a:p>
                    <a:p>
                      <a:pPr indent="0" lvl="0" marL="144000" marR="0" rtl="0" algn="l">
                        <a:lnSpc>
                          <a:spcPct val="110000"/>
                        </a:lnSpc>
                        <a:spcBef>
                          <a:spcPts val="0"/>
                        </a:spcBef>
                        <a:spcAft>
                          <a:spcPts val="0"/>
                        </a:spcAft>
                        <a:buNone/>
                      </a:pPr>
                      <a:r>
                        <a:rPr b="0" i="0" lang="no-NO" sz="1150" cap="none" strike="noStrike">
                          <a:solidFill>
                            <a:srgbClr val="000000"/>
                          </a:solidFill>
                          <a:latin typeface="Arial"/>
                          <a:ea typeface="Arial"/>
                          <a:cs typeface="Arial"/>
                          <a:sym typeface="Arial"/>
                        </a:rPr>
                        <a:t>Jeg vet mye om ridning fordi jeg har min egen hest</a:t>
                      </a:r>
                      <a:endParaRPr/>
                    </a:p>
                    <a:p>
                      <a:pPr indent="0" lvl="0" marL="144000" marR="340995" rtl="0" algn="l">
                        <a:lnSpc>
                          <a:spcPct val="110000"/>
                        </a:lnSpc>
                        <a:spcBef>
                          <a:spcPts val="25"/>
                        </a:spcBef>
                        <a:spcAft>
                          <a:spcPts val="0"/>
                        </a:spcAft>
                        <a:buNone/>
                      </a:pPr>
                      <a:r>
                        <a:rPr b="0" i="0" lang="no-NO" sz="1150" cap="none" strike="noStrike">
                          <a:solidFill>
                            <a:srgbClr val="000000"/>
                          </a:solidFill>
                          <a:latin typeface="Arial"/>
                          <a:ea typeface="Arial"/>
                          <a:cs typeface="Arial"/>
                          <a:sym typeface="Arial"/>
                        </a:rPr>
                        <a:t>Tror du at du kan finne lignende skapninger i jorda i din egen hage?</a:t>
                      </a:r>
                      <a:endParaRPr/>
                    </a:p>
                    <a:p>
                      <a:pPr indent="0" lvl="0" marL="144000" marR="383540" rtl="0" algn="l">
                        <a:lnSpc>
                          <a:spcPct val="110000"/>
                        </a:lnSpc>
                        <a:spcBef>
                          <a:spcPts val="20"/>
                        </a:spcBef>
                        <a:spcAft>
                          <a:spcPts val="0"/>
                        </a:spcAft>
                        <a:buNone/>
                      </a:pPr>
                      <a:r>
                        <a:rPr b="0" i="0" lang="no-NO" sz="1150" cap="none" strike="noStrike">
                          <a:solidFill>
                            <a:srgbClr val="000000"/>
                          </a:solidFill>
                          <a:latin typeface="Arial"/>
                          <a:ea typeface="Arial"/>
                          <a:cs typeface="Arial"/>
                          <a:sym typeface="Arial"/>
                        </a:rPr>
                        <a:t>Har du sett noe på nyhetene som refererer til vær eller klima?</a:t>
                      </a:r>
                      <a:endParaRPr/>
                    </a:p>
                    <a:p>
                      <a:pPr indent="0" lvl="0" marL="144000" marR="0" rtl="0" algn="l">
                        <a:lnSpc>
                          <a:spcPct val="110000"/>
                        </a:lnSpc>
                        <a:spcBef>
                          <a:spcPts val="30"/>
                        </a:spcBef>
                        <a:spcAft>
                          <a:spcPts val="0"/>
                        </a:spcAft>
                        <a:buNone/>
                      </a:pPr>
                      <a:r>
                        <a:rPr b="0" i="0" lang="no-NO" sz="1150" cap="none" strike="noStrike">
                          <a:solidFill>
                            <a:srgbClr val="000000"/>
                          </a:solidFill>
                          <a:latin typeface="Arial"/>
                          <a:ea typeface="Arial"/>
                          <a:cs typeface="Arial"/>
                          <a:sym typeface="Arial"/>
                        </a:rPr>
                        <a:t>Er det noe informasjon i tidligere kapitler som er nyttig?</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572500">
                <a:tc>
                  <a:txBody>
                    <a:bodyPr/>
                    <a:lstStyle/>
                    <a:p>
                      <a:pPr indent="0" lvl="0" marL="88265" marR="324485" rtl="0" algn="l">
                        <a:lnSpc>
                          <a:spcPct val="100800"/>
                        </a:lnSpc>
                        <a:spcBef>
                          <a:spcPts val="0"/>
                        </a:spcBef>
                        <a:spcAft>
                          <a:spcPts val="0"/>
                        </a:spcAft>
                        <a:buNone/>
                      </a:pPr>
                      <a:r>
                        <a:rPr b="1" i="0" lang="no-NO" sz="1200" cap="none" strike="noStrike">
                          <a:solidFill>
                            <a:srgbClr val="000000"/>
                          </a:solidFill>
                          <a:latin typeface="Arial"/>
                          <a:ea typeface="Arial"/>
                          <a:cs typeface="Arial"/>
                          <a:sym typeface="Arial"/>
                        </a:rPr>
                        <a:t>G – Veilede retningen på dialog eller aktivitet</a:t>
                      </a:r>
                      <a:endParaRPr b="1" sz="1200">
                        <a:latin typeface="Arial"/>
                        <a:ea typeface="Arial"/>
                        <a:cs typeface="Arial"/>
                        <a:sym typeface="Arial"/>
                      </a:endParaRPr>
                    </a:p>
                    <a:p>
                      <a:pPr indent="0" lvl="0" marL="88265" marR="324485" rtl="0" algn="l">
                        <a:lnSpc>
                          <a:spcPct val="100800"/>
                        </a:lnSpc>
                        <a:spcBef>
                          <a:spcPts val="855"/>
                        </a:spcBef>
                        <a:spcAft>
                          <a:spcPts val="0"/>
                        </a:spcAft>
                        <a:buNone/>
                      </a:pPr>
                      <a:r>
                        <a:rPr b="0" i="1" lang="no-NO" sz="1200" cap="none" strike="noStrike">
                          <a:solidFill>
                            <a:srgbClr val="000000"/>
                          </a:solidFill>
                          <a:latin typeface="Arial"/>
                          <a:ea typeface="Arial"/>
                          <a:cs typeface="Arial"/>
                          <a:sym typeface="Arial"/>
                        </a:rPr>
                        <a:t>Ta ansvar for å forme aktivitet eller fokusere dialogen i ønsket retning eller bruke andre stillasstrategier for å støtte dialog eller læring</a:t>
                      </a:r>
                      <a:endParaRPr sz="1200">
                        <a:latin typeface="Arial"/>
                        <a:ea typeface="Arial"/>
                        <a:cs typeface="Arial"/>
                        <a:sym typeface="Arial"/>
                      </a:endParaRPr>
                    </a:p>
                    <a:p>
                      <a:pPr indent="0" lvl="0" marL="88265" marR="85090" rtl="0" algn="l">
                        <a:lnSpc>
                          <a:spcPct val="101400"/>
                        </a:lnSpc>
                        <a:spcBef>
                          <a:spcPts val="275"/>
                        </a:spcBef>
                        <a:spcAft>
                          <a:spcPts val="0"/>
                        </a:spcAft>
                        <a:buNone/>
                      </a:pPr>
                      <a:r>
                        <a:rPr b="1" i="0" lang="no-NO" sz="1200" cap="none" strike="noStrike">
                          <a:solidFill>
                            <a:srgbClr val="000000"/>
                          </a:solidFill>
                          <a:latin typeface="Arial"/>
                          <a:ea typeface="Arial"/>
                          <a:cs typeface="Arial"/>
                          <a:sym typeface="Arial"/>
                        </a:rPr>
                        <a:t>(Denne generelle kategorien fanger opp bidrag som støtter dialogflyten og kan styrke studentdeltakelsen)</a:t>
                      </a:r>
                      <a:endParaRPr sz="1200">
                        <a:latin typeface="Arial"/>
                        <a:ea typeface="Arial"/>
                        <a:cs typeface="Arial"/>
                        <a:sym typeface="Arial"/>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oppmuntre student-student dialog</a:t>
                      </a:r>
                      <a:endParaRPr/>
                    </a:p>
                    <a:p>
                      <a:pPr indent="-171450" lvl="0" marL="259715" marR="0" rtl="0" algn="l">
                        <a:lnSpc>
                          <a:spcPct val="100000"/>
                        </a:lnSpc>
                        <a:spcBef>
                          <a:spcPts val="785"/>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tilby betenkningstid</a:t>
                      </a:r>
                      <a:endParaRPr/>
                    </a:p>
                    <a:p>
                      <a:pPr indent="-171450" lvl="0" marL="259715" marR="0" rtl="0" algn="l">
                        <a:lnSpc>
                          <a:spcPct val="100000"/>
                        </a:lnSpc>
                        <a:spcBef>
                          <a:spcPts val="1095"/>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foreslå mulige handlingsforløp eller henvendelser</a:t>
                      </a:r>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Mulige stikkord å se etter:</a:t>
                      </a:r>
                      <a:endParaRPr sz="1150">
                        <a:latin typeface="Arial"/>
                        <a:ea typeface="Arial"/>
                        <a:cs typeface="Arial"/>
                        <a:sym typeface="Arial"/>
                      </a:endParaRPr>
                    </a:p>
                    <a:p>
                      <a:pPr indent="0" lvl="0" marL="88265" marR="0" rtl="0" algn="l">
                        <a:lnSpc>
                          <a:spcPct val="100000"/>
                        </a:lnSpc>
                        <a:spcBef>
                          <a:spcPts val="300"/>
                        </a:spcBef>
                        <a:spcAft>
                          <a:spcPts val="0"/>
                        </a:spcAft>
                        <a:buNone/>
                      </a:pPr>
                      <a:r>
                        <a:rPr b="0" i="0" lang="no-NO" sz="1150" cap="none" strike="noStrike">
                          <a:solidFill>
                            <a:srgbClr val="000000"/>
                          </a:solidFill>
                          <a:latin typeface="Arial"/>
                          <a:ea typeface="Arial"/>
                          <a:cs typeface="Arial"/>
                          <a:sym typeface="Arial"/>
                        </a:rPr>
                        <a:t>«Hva med», «fokusere», «konsentrere seg om», «la oss prøve», «ingen hast»</a:t>
                      </a:r>
                      <a:endParaRPr/>
                    </a:p>
                    <a:p>
                      <a:pPr indent="0" lvl="0" marL="88265" marR="0" rtl="0" algn="l">
                        <a:lnSpc>
                          <a:spcPct val="100000"/>
                        </a:lnSpc>
                        <a:spcBef>
                          <a:spcPts val="250"/>
                        </a:spcBef>
                        <a:spcAft>
                          <a:spcPts val="0"/>
                        </a:spcAft>
                        <a:buNone/>
                      </a:pPr>
                      <a:r>
                        <a:rPr b="1" i="0" lang="no-NO" sz="1150" cap="none" strike="noStrike">
                          <a:solidFill>
                            <a:srgbClr val="000000"/>
                          </a:solidFill>
                          <a:latin typeface="Arial"/>
                          <a:ea typeface="Arial"/>
                          <a:cs typeface="Arial"/>
                          <a:sym typeface="Arial"/>
                        </a:rPr>
                        <a:t>Eksempler:</a:t>
                      </a:r>
                      <a:endParaRPr sz="1150">
                        <a:latin typeface="Arial"/>
                        <a:ea typeface="Arial"/>
                        <a:cs typeface="Arial"/>
                        <a:sym typeface="Arial"/>
                      </a:endParaRPr>
                    </a:p>
                    <a:p>
                      <a:pPr indent="0" lvl="0" marL="88265" marR="709930" rtl="0" algn="l">
                        <a:lnSpc>
                          <a:spcPct val="110000"/>
                        </a:lnSpc>
                        <a:spcBef>
                          <a:spcPts val="0"/>
                        </a:spcBef>
                        <a:spcAft>
                          <a:spcPts val="0"/>
                        </a:spcAft>
                        <a:buNone/>
                      </a:pPr>
                      <a:r>
                        <a:rPr b="0" i="0" lang="no-NO" sz="1150" cap="none" strike="noStrike">
                          <a:solidFill>
                            <a:srgbClr val="000000"/>
                          </a:solidFill>
                          <a:latin typeface="Arial"/>
                          <a:ea typeface="Arial"/>
                          <a:cs typeface="Arial"/>
                          <a:sym typeface="Arial"/>
                        </a:rPr>
                        <a:t>Så, som svar på spørsmålet, hva har du funnet ut? Tenker du på ...?</a:t>
                      </a:r>
                      <a:endParaRPr/>
                    </a:p>
                    <a:p>
                      <a:pPr indent="0" lvl="0" marL="88265" marR="2456815" rtl="0" algn="l">
                        <a:lnSpc>
                          <a:spcPct val="110000"/>
                        </a:lnSpc>
                        <a:spcBef>
                          <a:spcPts val="25"/>
                        </a:spcBef>
                        <a:spcAft>
                          <a:spcPts val="0"/>
                        </a:spcAft>
                        <a:buNone/>
                      </a:pPr>
                      <a:r>
                        <a:rPr b="0" i="0" lang="no-NO" sz="1150" cap="none" strike="noStrike">
                          <a:solidFill>
                            <a:srgbClr val="000000"/>
                          </a:solidFill>
                          <a:latin typeface="Arial"/>
                          <a:ea typeface="Arial"/>
                          <a:cs typeface="Arial"/>
                          <a:sym typeface="Arial"/>
                        </a:rPr>
                        <a:t>Ikke bekymre deg, prøv ... </a:t>
                      </a:r>
                      <a:endParaRPr sz="1150">
                        <a:latin typeface="Arial"/>
                        <a:ea typeface="Arial"/>
                        <a:cs typeface="Arial"/>
                        <a:sym typeface="Arial"/>
                      </a:endParaRPr>
                    </a:p>
                    <a:p>
                      <a:pPr indent="0" lvl="0" marL="88265" marR="116839" rtl="0" algn="l">
                        <a:lnSpc>
                          <a:spcPct val="110000"/>
                        </a:lnSpc>
                        <a:spcBef>
                          <a:spcPts val="20"/>
                        </a:spcBef>
                        <a:spcAft>
                          <a:spcPts val="0"/>
                        </a:spcAft>
                        <a:buNone/>
                      </a:pPr>
                      <a:r>
                        <a:rPr b="0" i="0" lang="no-NO" sz="1150" cap="none" strike="noStrike">
                          <a:solidFill>
                            <a:srgbClr val="000000"/>
                          </a:solidFill>
                          <a:latin typeface="Arial"/>
                          <a:ea typeface="Arial"/>
                          <a:cs typeface="Arial"/>
                          <a:sym typeface="Arial"/>
                        </a:rPr>
                        <a:t>La oss prøve å legge opp i stedet!</a:t>
                      </a:r>
                      <a:endParaRPr/>
                    </a:p>
                    <a:p>
                      <a:pPr indent="0" lvl="0" marL="88265" marR="116839" rtl="0" algn="l">
                        <a:lnSpc>
                          <a:spcPct val="110000"/>
                        </a:lnSpc>
                        <a:spcBef>
                          <a:spcPts val="20"/>
                        </a:spcBef>
                        <a:spcAft>
                          <a:spcPts val="0"/>
                        </a:spcAft>
                        <a:buNone/>
                      </a:pPr>
                      <a:r>
                        <a:rPr b="0" i="0" lang="no-NO" sz="1150" cap="none" strike="noStrike">
                          <a:solidFill>
                            <a:srgbClr val="000000"/>
                          </a:solidFill>
                          <a:latin typeface="Arial"/>
                          <a:ea typeface="Arial"/>
                          <a:cs typeface="Arial"/>
                          <a:sym typeface="Arial"/>
                        </a:rPr>
                        <a:t>Ta deg god tid og gi meg beskjed når du har tenkt på noe</a:t>
                      </a:r>
                      <a:br>
                        <a:rPr lang="no-NO" sz="1150"/>
                      </a:br>
                      <a:r>
                        <a:rPr b="0" i="0" lang="no-NO" sz="1150" cap="none" strike="noStrike">
                          <a:solidFill>
                            <a:srgbClr val="000000"/>
                          </a:solidFill>
                          <a:latin typeface="Arial"/>
                          <a:ea typeface="Arial"/>
                          <a:cs typeface="Arial"/>
                          <a:sym typeface="Arial"/>
                        </a:rPr>
                        <a:t>Hvorfor forklarer du ikke Kelly hva vi gjør?</a:t>
                      </a:r>
                      <a:endParaRPr/>
                    </a:p>
                    <a:p>
                      <a:pPr indent="0" lvl="0" marL="88265" marR="356870" rtl="0" algn="l">
                        <a:lnSpc>
                          <a:spcPct val="110000"/>
                        </a:lnSpc>
                        <a:spcBef>
                          <a:spcPts val="20"/>
                        </a:spcBef>
                        <a:spcAft>
                          <a:spcPts val="0"/>
                        </a:spcAft>
                        <a:buNone/>
                      </a:pPr>
                      <a:r>
                        <a:rPr b="0" i="0" lang="no-NO" sz="1150" cap="none" strike="noStrike">
                          <a:solidFill>
                            <a:srgbClr val="000000"/>
                          </a:solidFill>
                          <a:latin typeface="Arial"/>
                          <a:ea typeface="Arial"/>
                          <a:cs typeface="Arial"/>
                          <a:sym typeface="Arial"/>
                        </a:rPr>
                        <a:t>La dere parvis drøfte hvilken av disse kildene dere mener er den mest pålitelige beretningen om slaget?</a:t>
                      </a:r>
                      <a:endParaRPr/>
                    </a:p>
                    <a:p>
                      <a:pPr indent="0" lvl="0" marL="88265" marR="0" rtl="0" algn="l">
                        <a:lnSpc>
                          <a:spcPct val="110000"/>
                        </a:lnSpc>
                        <a:spcBef>
                          <a:spcPts val="30"/>
                        </a:spcBef>
                        <a:spcAft>
                          <a:spcPts val="0"/>
                        </a:spcAft>
                        <a:buNone/>
                      </a:pPr>
                      <a:r>
                        <a:rPr b="0" i="0" lang="no-NO" sz="1150" cap="none" strike="noStrike">
                          <a:solidFill>
                            <a:srgbClr val="000000"/>
                          </a:solidFill>
                          <a:latin typeface="Arial"/>
                          <a:ea typeface="Arial"/>
                          <a:cs typeface="Arial"/>
                          <a:sym typeface="Arial"/>
                        </a:rPr>
                        <a:t>Hva ville Newton sagt?</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44" name="Shape 844"/>
        <p:cNvGrpSpPr/>
        <p:nvPr/>
      </p:nvGrpSpPr>
      <p:grpSpPr>
        <a:xfrm>
          <a:off x="0" y="0"/>
          <a:ext cx="0" cy="0"/>
          <a:chOff x="0" y="0"/>
          <a:chExt cx="0" cy="0"/>
        </a:xfrm>
      </p:grpSpPr>
      <p:sp>
        <p:nvSpPr>
          <p:cNvPr id="845" name="Google Shape;845;p59"/>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37</a:t>
            </a:r>
            <a:endParaRPr/>
          </a:p>
        </p:txBody>
      </p:sp>
      <p:graphicFrame>
        <p:nvGraphicFramePr>
          <p:cNvPr id="846" name="Google Shape;846;p59"/>
          <p:cNvGraphicFramePr/>
          <p:nvPr/>
        </p:nvGraphicFramePr>
        <p:xfrm>
          <a:off x="423552" y="636912"/>
          <a:ext cx="3000000" cy="3000000"/>
        </p:xfrm>
        <a:graphic>
          <a:graphicData uri="http://schemas.openxmlformats.org/drawingml/2006/table">
            <a:tbl>
              <a:tblPr bandRow="1" firstRow="1">
                <a:noFill/>
                <a:tableStyleId>{1E127AA8-9CBF-4945-9974-B087EE6C8184}</a:tableStyleId>
              </a:tblPr>
              <a:tblGrid>
                <a:gridCol w="2471925"/>
                <a:gridCol w="3139450"/>
                <a:gridCol w="4172700"/>
              </a:tblGrid>
              <a:tr h="883925">
                <a:tc>
                  <a:txBody>
                    <a:bodyPr/>
                    <a:lstStyle/>
                    <a:p>
                      <a:pPr indent="0" lvl="0" marL="0"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570230"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KODEKATEGORIER</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319088"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BIDRAG OG STRATEGIER</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HVA HØRER VI?</a:t>
                      </a:r>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212600">
                <a:tc>
                  <a:txBody>
                    <a:bodyPr/>
                    <a:lstStyle/>
                    <a:p>
                      <a:pPr indent="0" lvl="0" marL="88265" marR="0" rtl="0" algn="just">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E – Uttrykk eller inviter ideer</a:t>
                      </a:r>
                      <a:endParaRPr b="1" sz="1200">
                        <a:latin typeface="Arial"/>
                        <a:ea typeface="Arial"/>
                        <a:cs typeface="Arial"/>
                        <a:sym typeface="Arial"/>
                      </a:endParaRPr>
                    </a:p>
                    <a:p>
                      <a:pPr indent="0" lvl="0" marL="88265" marR="0" rtl="0" algn="l">
                        <a:lnSpc>
                          <a:spcPct val="100000"/>
                        </a:lnSpc>
                        <a:spcBef>
                          <a:spcPts val="865"/>
                        </a:spcBef>
                        <a:spcAft>
                          <a:spcPts val="0"/>
                        </a:spcAft>
                        <a:buNone/>
                      </a:pPr>
                      <a:r>
                        <a:rPr b="0" i="1" lang="no-NO" sz="1200" cap="none" strike="noStrike">
                          <a:solidFill>
                            <a:srgbClr val="000000"/>
                          </a:solidFill>
                          <a:latin typeface="Arial"/>
                          <a:ea typeface="Arial"/>
                          <a:cs typeface="Arial"/>
                          <a:sym typeface="Arial"/>
                        </a:rPr>
                        <a:t>Tilby eller invitere relevante bidrag for å åpne for diskusjon, øke deltakelsen, initiere eller fremme en dialog </a:t>
                      </a:r>
                      <a:endParaRPr i="1" sz="1200">
                        <a:latin typeface="Arial"/>
                        <a:ea typeface="Arial"/>
                        <a:cs typeface="Arial"/>
                        <a:sym typeface="Arial"/>
                      </a:endParaRPr>
                    </a:p>
                    <a:p>
                      <a:pPr indent="0" lvl="0" marL="88265" marR="173990" rtl="0" algn="l">
                        <a:lnSpc>
                          <a:spcPct val="102600"/>
                        </a:lnSpc>
                        <a:spcBef>
                          <a:spcPts val="190"/>
                        </a:spcBef>
                        <a:spcAft>
                          <a:spcPts val="0"/>
                        </a:spcAft>
                        <a:buNone/>
                      </a:pPr>
                      <a:r>
                        <a:t/>
                      </a:r>
                      <a:endParaRPr i="1" sz="1200">
                        <a:latin typeface="Arial"/>
                        <a:ea typeface="Arial"/>
                        <a:cs typeface="Arial"/>
                        <a:sym typeface="Arial"/>
                      </a:endParaRPr>
                    </a:p>
                    <a:p>
                      <a:pPr indent="0" lvl="0" marL="88265" marR="173990" rtl="0" algn="l">
                        <a:lnSpc>
                          <a:spcPct val="102600"/>
                        </a:lnSpc>
                        <a:spcBef>
                          <a:spcPts val="190"/>
                        </a:spcBef>
                        <a:spcAft>
                          <a:spcPts val="0"/>
                        </a:spcAft>
                        <a:buNone/>
                      </a:pPr>
                      <a:r>
                        <a:rPr b="1" i="0" lang="no-NO" sz="1200" cap="none" strike="noStrike">
                          <a:solidFill>
                            <a:srgbClr val="000000"/>
                          </a:solidFill>
                          <a:latin typeface="Arial"/>
                          <a:ea typeface="Arial"/>
                          <a:cs typeface="Arial"/>
                          <a:sym typeface="Arial"/>
                        </a:rPr>
                        <a:t>(Denne generelle kategorien fanger opp bidrag og invitasjoner – som ikke dekkes av andre kategorier – som er relatert til og engasjerer studentene i læringsaktiviteten. Disse bidragene er ikke egentlig dialogiske, men de opprettholder diskusjonen.)</a:t>
                      </a:r>
                      <a:endParaRPr i="0" sz="12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82800" lvl="0" marL="82800" marR="96520" rtl="0" algn="l">
                        <a:lnSpc>
                          <a:spcPct val="121000"/>
                        </a:lnSpc>
                        <a:spcBef>
                          <a:spcPts val="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invitere til meninger, ideer, overbevisninger eller eksempler uten å referere tilbake til eller bygge videre på tidligere bidrag, typisk gjennom åpne, generelle spørsmål, eller trekke flere personer inn i utvekslingen uten å eksplisitt invitere dem til å bygge / resonnere / koordinere / stille spørsmål</a:t>
                      </a:r>
                      <a:endParaRPr/>
                    </a:p>
                    <a:p>
                      <a:pPr indent="-6600" lvl="0" marL="82800" marR="0" rtl="0" algn="l">
                        <a:lnSpc>
                          <a:spcPct val="121000"/>
                        </a:lnSpc>
                        <a:spcBef>
                          <a:spcPts val="580"/>
                        </a:spcBef>
                        <a:spcAft>
                          <a:spcPts val="0"/>
                        </a:spcAft>
                        <a:buSzPts val="1200"/>
                        <a:buFont typeface="Arial"/>
                        <a:buNone/>
                      </a:pPr>
                      <a:r>
                        <a:t/>
                      </a:r>
                      <a:endParaRPr sz="1200">
                        <a:latin typeface="Arial"/>
                        <a:ea typeface="Arial"/>
                        <a:cs typeface="Arial"/>
                        <a:sym typeface="Arial"/>
                      </a:endParaRPr>
                    </a:p>
                    <a:p>
                      <a:pPr indent="-82800" lvl="0" marL="82800" marR="137160" rtl="0" algn="l">
                        <a:lnSpc>
                          <a:spcPct val="121000"/>
                        </a:lnSpc>
                        <a:spcBef>
                          <a:spcPts val="580"/>
                        </a:spcBef>
                        <a:spcAft>
                          <a:spcPts val="0"/>
                        </a:spcAft>
                        <a:buClr>
                          <a:srgbClr val="000000"/>
                        </a:buClr>
                        <a:buSzPts val="1200"/>
                        <a:buFont typeface="Arial"/>
                        <a:buChar char="•"/>
                      </a:pPr>
                      <a:r>
                        <a:rPr b="0" i="0" lang="no-NO" sz="1200" cap="none" strike="noStrike">
                          <a:solidFill>
                            <a:srgbClr val="000000"/>
                          </a:solidFill>
                          <a:latin typeface="Arial"/>
                          <a:ea typeface="Arial"/>
                          <a:cs typeface="Arial"/>
                          <a:sym typeface="Arial"/>
                        </a:rPr>
                        <a:t>gi et relevant bidrag, inkludert korte svar på lukkede spørsmål; plenumsrapportering; utvidede ideer som ikke eksplisitt er knyttet til tidligere bidrag; uttrykker et provoserende syn</a:t>
                      </a:r>
                      <a:endParaRPr sz="1200">
                        <a:latin typeface="Arial"/>
                        <a:ea typeface="Arial"/>
                        <a:cs typeface="Arial"/>
                        <a:sym typeface="Arial"/>
                      </a:endParaRPr>
                    </a:p>
                  </a:txBody>
                  <a:tcPr marT="1117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Mulige stikkord å se etter:</a:t>
                      </a:r>
                      <a:endParaRPr sz="1150">
                        <a:latin typeface="Arial"/>
                        <a:ea typeface="Arial"/>
                        <a:cs typeface="Arial"/>
                        <a:sym typeface="Arial"/>
                      </a:endParaRPr>
                    </a:p>
                    <a:p>
                      <a:pPr indent="0" lvl="0" marL="88265" marR="504825" rtl="0" algn="l">
                        <a:lnSpc>
                          <a:spcPct val="100800"/>
                        </a:lnSpc>
                        <a:spcBef>
                          <a:spcPts val="310"/>
                        </a:spcBef>
                        <a:spcAft>
                          <a:spcPts val="0"/>
                        </a:spcAft>
                        <a:buNone/>
                      </a:pPr>
                      <a:r>
                        <a:rPr b="0" i="0" lang="no-NO" sz="1150" cap="none" strike="noStrike">
                          <a:solidFill>
                            <a:srgbClr val="000000"/>
                          </a:solidFill>
                          <a:latin typeface="Arial"/>
                          <a:ea typeface="Arial"/>
                          <a:cs typeface="Arial"/>
                          <a:sym typeface="Arial"/>
                        </a:rPr>
                        <a:t>«Hva tenker du om...?», «Fortell meg», «dine tanker», «min mening er ...», «dine ideer»</a:t>
                      </a:r>
                      <a:endParaRPr/>
                    </a:p>
                    <a:p>
                      <a:pPr indent="0" lvl="0" marL="0" marR="0" rtl="0" algn="l">
                        <a:lnSpc>
                          <a:spcPct val="100000"/>
                        </a:lnSpc>
                        <a:spcBef>
                          <a:spcPts val="10"/>
                        </a:spcBef>
                        <a:spcAft>
                          <a:spcPts val="0"/>
                        </a:spcAft>
                        <a:buNone/>
                      </a:pPr>
                      <a:r>
                        <a:t/>
                      </a:r>
                      <a:endParaRPr sz="1150">
                        <a:latin typeface="Arial"/>
                        <a:ea typeface="Arial"/>
                        <a:cs typeface="Arial"/>
                        <a:sym typeface="Arial"/>
                      </a:endParaRPr>
                    </a:p>
                    <a:p>
                      <a:pPr indent="0" lvl="0" marL="88265" marR="0" rtl="0" algn="l">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Eksempler:</a:t>
                      </a:r>
                      <a:endParaRPr sz="1150">
                        <a:latin typeface="Arial"/>
                        <a:ea typeface="Arial"/>
                        <a:cs typeface="Arial"/>
                        <a:sym typeface="Arial"/>
                      </a:endParaRPr>
                    </a:p>
                    <a:p>
                      <a:pPr indent="0" lvl="0" marL="88265" marR="0" rtl="0" algn="l">
                        <a:lnSpc>
                          <a:spcPct val="100000"/>
                        </a:lnSpc>
                        <a:spcBef>
                          <a:spcPts val="225"/>
                        </a:spcBef>
                        <a:spcAft>
                          <a:spcPts val="0"/>
                        </a:spcAft>
                        <a:buNone/>
                      </a:pPr>
                      <a:r>
                        <a:rPr b="0" i="0" lang="no-NO" sz="1150" cap="none" strike="noStrike">
                          <a:solidFill>
                            <a:srgbClr val="000000"/>
                          </a:solidFill>
                          <a:latin typeface="Arial"/>
                          <a:ea typeface="Arial"/>
                          <a:cs typeface="Arial"/>
                          <a:sym typeface="Arial"/>
                        </a:rPr>
                        <a:t>Hva tror du, Maria?</a:t>
                      </a:r>
                      <a:endParaRPr sz="1150">
                        <a:latin typeface="Arial"/>
                        <a:ea typeface="Arial"/>
                        <a:cs typeface="Arial"/>
                        <a:sym typeface="Arial"/>
                      </a:endParaRPr>
                    </a:p>
                    <a:p>
                      <a:pPr indent="0" lvl="0" marL="88265" marR="0" rtl="0" algn="l">
                        <a:lnSpc>
                          <a:spcPct val="100000"/>
                        </a:lnSpc>
                        <a:spcBef>
                          <a:spcPts val="225"/>
                        </a:spcBef>
                        <a:spcAft>
                          <a:spcPts val="0"/>
                        </a:spcAft>
                        <a:buNone/>
                      </a:pPr>
                      <a:r>
                        <a:rPr b="0" i="0" lang="no-NO" sz="1150" cap="none" strike="noStrike">
                          <a:solidFill>
                            <a:srgbClr val="000000"/>
                          </a:solidFill>
                          <a:latin typeface="Arial"/>
                          <a:ea typeface="Arial"/>
                          <a:cs typeface="Arial"/>
                          <a:sym typeface="Arial"/>
                        </a:rPr>
                        <a:t>Jeg tror vi trenger mye mer våpenkontroll</a:t>
                      </a:r>
                      <a:endParaRPr sz="1150">
                        <a:latin typeface="Arial"/>
                        <a:ea typeface="Arial"/>
                        <a:cs typeface="Arial"/>
                        <a:sym typeface="Arial"/>
                      </a:endParaRPr>
                    </a:p>
                    <a:p>
                      <a:pPr indent="0" lvl="0" marL="88265" marR="130810" rtl="0" algn="l">
                        <a:lnSpc>
                          <a:spcPct val="100800"/>
                        </a:lnSpc>
                        <a:spcBef>
                          <a:spcPts val="215"/>
                        </a:spcBef>
                        <a:spcAft>
                          <a:spcPts val="0"/>
                        </a:spcAft>
                        <a:buNone/>
                      </a:pPr>
                      <a:r>
                        <a:rPr b="0" i="0" lang="no-NO" sz="1150" cap="none" strike="noStrike">
                          <a:solidFill>
                            <a:srgbClr val="000000"/>
                          </a:solidFill>
                          <a:latin typeface="Arial"/>
                          <a:ea typeface="Arial"/>
                          <a:cs typeface="Arial"/>
                          <a:sym typeface="Arial"/>
                        </a:rPr>
                        <a:t>Hva synes du er veldig viktig i denne teksten? </a:t>
                      </a:r>
                      <a:endParaRPr sz="1150">
                        <a:latin typeface="Arial"/>
                        <a:ea typeface="Arial"/>
                        <a:cs typeface="Arial"/>
                        <a:sym typeface="Arial"/>
                      </a:endParaRPr>
                    </a:p>
                    <a:p>
                      <a:pPr indent="0" lvl="0" marL="88265" marR="130810" rtl="0" algn="l">
                        <a:lnSpc>
                          <a:spcPct val="100800"/>
                        </a:lnSpc>
                        <a:spcBef>
                          <a:spcPts val="215"/>
                        </a:spcBef>
                        <a:spcAft>
                          <a:spcPts val="0"/>
                        </a:spcAft>
                        <a:buNone/>
                      </a:pPr>
                      <a:r>
                        <a:rPr b="0" i="0" lang="no-NO" sz="1150" cap="none" strike="noStrike">
                          <a:solidFill>
                            <a:srgbClr val="000000"/>
                          </a:solidFill>
                          <a:latin typeface="Arial"/>
                          <a:ea typeface="Arial"/>
                          <a:cs typeface="Arial"/>
                          <a:sym typeface="Arial"/>
                        </a:rPr>
                        <a:t>Kan du nevne noen nøkkelord og understreke dem på tavlen?</a:t>
                      </a:r>
                      <a:endParaRPr sz="1150">
                        <a:latin typeface="Arial"/>
                        <a:ea typeface="Arial"/>
                        <a:cs typeface="Arial"/>
                        <a:sym typeface="Arial"/>
                      </a:endParaRPr>
                    </a:p>
                    <a:p>
                      <a:pPr indent="0" lvl="0" marL="88265" marR="130810" rtl="0" algn="l">
                        <a:lnSpc>
                          <a:spcPct val="100800"/>
                        </a:lnSpc>
                        <a:spcBef>
                          <a:spcPts val="215"/>
                        </a:spcBef>
                        <a:spcAft>
                          <a:spcPts val="0"/>
                        </a:spcAft>
                        <a:buNone/>
                      </a:pPr>
                      <a:r>
                        <a:rPr b="0" i="0" lang="no-NO" sz="1150" cap="none" strike="noStrike">
                          <a:solidFill>
                            <a:srgbClr val="000000"/>
                          </a:solidFill>
                          <a:latin typeface="Arial"/>
                          <a:ea typeface="Arial"/>
                          <a:cs typeface="Arial"/>
                          <a:sym typeface="Arial"/>
                        </a:rPr>
                        <a:t>Er det noen flere ideer om det?</a:t>
                      </a:r>
                      <a:endParaRPr sz="1150">
                        <a:latin typeface="Arial"/>
                        <a:ea typeface="Arial"/>
                        <a:cs typeface="Arial"/>
                        <a:sym typeface="Arial"/>
                      </a:endParaRPr>
                    </a:p>
                    <a:p>
                      <a:pPr indent="0" lvl="0" marL="88265" marR="130810" rtl="0" algn="l">
                        <a:lnSpc>
                          <a:spcPct val="100800"/>
                        </a:lnSpc>
                        <a:spcBef>
                          <a:spcPts val="215"/>
                        </a:spcBef>
                        <a:spcAft>
                          <a:spcPts val="0"/>
                        </a:spcAft>
                        <a:buNone/>
                      </a:pPr>
                      <a:r>
                        <a:rPr b="0" i="0" lang="no-NO" sz="1150" cap="none" strike="noStrike">
                          <a:solidFill>
                            <a:srgbClr val="000000"/>
                          </a:solidFill>
                          <a:latin typeface="Arial"/>
                          <a:ea typeface="Arial"/>
                          <a:cs typeface="Arial"/>
                          <a:sym typeface="Arial"/>
                        </a:rPr>
                        <a:t>Hvor mange firbente dyr kan du navngi?  </a:t>
                      </a:r>
                      <a:endParaRPr sz="1150">
                        <a:latin typeface="Arial"/>
                        <a:ea typeface="Arial"/>
                        <a:cs typeface="Arial"/>
                        <a:sym typeface="Arial"/>
                      </a:endParaRPr>
                    </a:p>
                    <a:p>
                      <a:pPr indent="0" lvl="0" marL="88265" marR="130810" rtl="0" algn="l">
                        <a:lnSpc>
                          <a:spcPct val="100800"/>
                        </a:lnSpc>
                        <a:spcBef>
                          <a:spcPts val="215"/>
                        </a:spcBef>
                        <a:spcAft>
                          <a:spcPts val="0"/>
                        </a:spcAft>
                        <a:buNone/>
                      </a:pPr>
                      <a:r>
                        <a:rPr b="0" i="0" lang="no-NO" sz="1150" cap="none" strike="noStrike">
                          <a:solidFill>
                            <a:srgbClr val="000000"/>
                          </a:solidFill>
                          <a:latin typeface="Arial"/>
                          <a:ea typeface="Arial"/>
                          <a:cs typeface="Arial"/>
                          <a:sym typeface="Arial"/>
                        </a:rPr>
                        <a:t>Jeg synes hester er de beste dyrene.</a:t>
                      </a:r>
                      <a:endParaRPr/>
                    </a:p>
                    <a:p>
                      <a:pPr indent="0" lvl="0" marL="88265" marR="130810" rtl="0" algn="l">
                        <a:lnSpc>
                          <a:spcPct val="100800"/>
                        </a:lnSpc>
                        <a:spcBef>
                          <a:spcPts val="215"/>
                        </a:spcBef>
                        <a:spcAft>
                          <a:spcPts val="0"/>
                        </a:spcAft>
                        <a:buNone/>
                      </a:pPr>
                      <a:r>
                        <a:rPr b="0" i="0" lang="no-NO" sz="1150" cap="none" strike="noStrike">
                          <a:solidFill>
                            <a:srgbClr val="000000"/>
                          </a:solidFill>
                          <a:latin typeface="Arial"/>
                          <a:ea typeface="Arial"/>
                          <a:cs typeface="Arial"/>
                          <a:sym typeface="Arial"/>
                        </a:rPr>
                        <a:t>Denne grafen ser ut til å vise at fattigdom og helse henger sammen</a:t>
                      </a:r>
                      <a:endParaRPr/>
                    </a:p>
                    <a:p>
                      <a:pPr indent="0" lvl="0" marL="88265" marR="130810" rtl="0" algn="l">
                        <a:lnSpc>
                          <a:spcPct val="100800"/>
                        </a:lnSpc>
                        <a:spcBef>
                          <a:spcPts val="215"/>
                        </a:spcBef>
                        <a:spcAft>
                          <a:spcPts val="0"/>
                        </a:spcAft>
                        <a:buNone/>
                      </a:pPr>
                      <a:r>
                        <a:rPr b="0" i="0" lang="no-NO" sz="1150" cap="none" strike="noStrike">
                          <a:solidFill>
                            <a:srgbClr val="000000"/>
                          </a:solidFill>
                          <a:latin typeface="Arial"/>
                          <a:ea typeface="Arial"/>
                          <a:cs typeface="Arial"/>
                          <a:sym typeface="Arial"/>
                        </a:rPr>
                        <a:t>Hva vet du om hvordan elektrisitet fungerer? </a:t>
                      </a:r>
                      <a:endParaRPr sz="1150">
                        <a:latin typeface="Arial"/>
                        <a:ea typeface="Arial"/>
                        <a:cs typeface="Arial"/>
                        <a:sym typeface="Arial"/>
                      </a:endParaRPr>
                    </a:p>
                    <a:p>
                      <a:pPr indent="0" lvl="0" marL="88265" marR="130810" rtl="0" algn="l">
                        <a:lnSpc>
                          <a:spcPct val="100800"/>
                        </a:lnSpc>
                        <a:spcBef>
                          <a:spcPts val="215"/>
                        </a:spcBef>
                        <a:spcAft>
                          <a:spcPts val="0"/>
                        </a:spcAft>
                        <a:buNone/>
                      </a:pPr>
                      <a:r>
                        <a:rPr b="0" i="0" lang="no-NO" sz="1150" cap="none" strike="noStrike">
                          <a:solidFill>
                            <a:srgbClr val="000000"/>
                          </a:solidFill>
                          <a:latin typeface="Arial"/>
                          <a:ea typeface="Arial"/>
                          <a:cs typeface="Arial"/>
                          <a:sym typeface="Arial"/>
                        </a:rPr>
                        <a:t>La oss brainstorme ...</a:t>
                      </a:r>
                      <a:endParaRPr sz="1150">
                        <a:latin typeface="Arial"/>
                        <a:ea typeface="Arial"/>
                        <a:cs typeface="Arial"/>
                        <a:sym typeface="Arial"/>
                      </a:endParaRPr>
                    </a:p>
                    <a:p>
                      <a:pPr indent="0" lvl="0" marL="88265" marR="130810" rtl="0" algn="l">
                        <a:lnSpc>
                          <a:spcPct val="100800"/>
                        </a:lnSpc>
                        <a:spcBef>
                          <a:spcPts val="215"/>
                        </a:spcBef>
                        <a:spcAft>
                          <a:spcPts val="0"/>
                        </a:spcAft>
                        <a:buNone/>
                      </a:pPr>
                      <a:r>
                        <a:rPr b="0" i="0" lang="no-NO" sz="1150" cap="none" strike="noStrike">
                          <a:solidFill>
                            <a:srgbClr val="000000"/>
                          </a:solidFill>
                          <a:latin typeface="Arial"/>
                          <a:ea typeface="Arial"/>
                          <a:cs typeface="Arial"/>
                          <a:sym typeface="Arial"/>
                        </a:rPr>
                        <a:t>Mamma fikk elektrisk støt her om dagen!</a:t>
                      </a:r>
                      <a:endParaRPr/>
                    </a:p>
                    <a:p>
                      <a:pPr indent="0" lvl="0" marL="88265" marR="130810" rtl="0" algn="l">
                        <a:lnSpc>
                          <a:spcPct val="100800"/>
                        </a:lnSpc>
                        <a:spcBef>
                          <a:spcPts val="215"/>
                        </a:spcBef>
                        <a:spcAft>
                          <a:spcPts val="0"/>
                        </a:spcAft>
                        <a:buNone/>
                      </a:pPr>
                      <a:r>
                        <a:t/>
                      </a:r>
                      <a:endParaRPr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1" name="Shape 851"/>
        <p:cNvGrpSpPr/>
        <p:nvPr/>
      </p:nvGrpSpPr>
      <p:grpSpPr>
        <a:xfrm>
          <a:off x="0" y="0"/>
          <a:ext cx="0" cy="0"/>
          <a:chOff x="0" y="0"/>
          <a:chExt cx="0" cy="0"/>
        </a:xfrm>
      </p:grpSpPr>
      <p:sp>
        <p:nvSpPr>
          <p:cNvPr id="852" name="Google Shape;852;p60"/>
          <p:cNvSpPr/>
          <p:nvPr/>
        </p:nvSpPr>
        <p:spPr>
          <a:xfrm>
            <a:off x="619126" y="576580"/>
            <a:ext cx="9760585" cy="1005840"/>
          </a:xfrm>
          <a:custGeom>
            <a:rect b="b" l="l" r="r" t="t"/>
            <a:pathLst>
              <a:path extrusionOk="0" h="1005840" w="9760585">
                <a:moveTo>
                  <a:pt x="0" y="0"/>
                </a:moveTo>
                <a:lnTo>
                  <a:pt x="9760430" y="0"/>
                </a:lnTo>
                <a:lnTo>
                  <a:pt x="9760430" y="1005707"/>
                </a:lnTo>
                <a:lnTo>
                  <a:pt x="0" y="10057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3" name="Google Shape;853;p60"/>
          <p:cNvSpPr txBox="1"/>
          <p:nvPr/>
        </p:nvSpPr>
        <p:spPr>
          <a:xfrm>
            <a:off x="706508" y="669424"/>
            <a:ext cx="9147810" cy="7571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600" cap="none" strike="noStrike">
                <a:solidFill>
                  <a:srgbClr val="000000"/>
                </a:solidFill>
                <a:latin typeface="Arial"/>
                <a:ea typeface="Arial"/>
                <a:cs typeface="Arial"/>
                <a:sym typeface="Arial"/>
              </a:rPr>
              <a:t>Kapittel 2: Systematisk observere og kode dialog</a:t>
            </a:r>
            <a:endParaRPr sz="1600">
              <a:solidFill>
                <a:schemeClr val="dk1"/>
              </a:solidFill>
              <a:latin typeface="Arial"/>
              <a:ea typeface="Arial"/>
              <a:cs typeface="Arial"/>
              <a:sym typeface="Arial"/>
            </a:endParaRPr>
          </a:p>
          <a:p>
            <a:pPr indent="0" lvl="0" marL="12700" marR="5080" rtl="0" algn="l">
              <a:lnSpc>
                <a:spcPct val="121700"/>
              </a:lnSpc>
              <a:spcBef>
                <a:spcPts val="630"/>
              </a:spcBef>
              <a:spcAft>
                <a:spcPts val="0"/>
              </a:spcAft>
              <a:buNone/>
            </a:pPr>
            <a:r>
              <a:rPr b="0" i="0" lang="no-NO" sz="1200" cap="none" strike="noStrike">
                <a:solidFill>
                  <a:srgbClr val="000000"/>
                </a:solidFill>
                <a:latin typeface="Arimo"/>
                <a:ea typeface="Arimo"/>
                <a:cs typeface="Arimo"/>
                <a:sym typeface="Arimo"/>
              </a:rPr>
              <a:t>Denne delen dekker to viktige aspekter ved å utføre forespørselen din: hvilken type observasjoner du vil gjøre og hvilken mal du vil bruke til å registrere observasjonen din. Disse observasjonsfaktafilene gir mer informasjon om ulike typer observasjoner.</a:t>
            </a:r>
            <a:endParaRPr sz="1200">
              <a:solidFill>
                <a:schemeClr val="dk1"/>
              </a:solidFill>
              <a:latin typeface="Arimo"/>
              <a:ea typeface="Arimo"/>
              <a:cs typeface="Arimo"/>
              <a:sym typeface="Arimo"/>
            </a:endParaRPr>
          </a:p>
        </p:txBody>
      </p:sp>
      <p:sp>
        <p:nvSpPr>
          <p:cNvPr id="854" name="Google Shape;854;p60"/>
          <p:cNvSpPr/>
          <p:nvPr/>
        </p:nvSpPr>
        <p:spPr>
          <a:xfrm>
            <a:off x="633094" y="1635759"/>
            <a:ext cx="4685030" cy="5452350"/>
          </a:xfrm>
          <a:custGeom>
            <a:rect b="b" l="l" r="r" t="t"/>
            <a:pathLst>
              <a:path extrusionOk="0" h="5613400" w="4685030">
                <a:moveTo>
                  <a:pt x="0" y="0"/>
                </a:moveTo>
                <a:lnTo>
                  <a:pt x="4684925" y="0"/>
                </a:lnTo>
                <a:lnTo>
                  <a:pt x="4684925" y="5612822"/>
                </a:lnTo>
                <a:lnTo>
                  <a:pt x="0" y="561282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5" name="Google Shape;855;p60"/>
          <p:cNvSpPr txBox="1"/>
          <p:nvPr/>
        </p:nvSpPr>
        <p:spPr>
          <a:xfrm>
            <a:off x="718699" y="1728096"/>
            <a:ext cx="4461510" cy="255563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Type observasjon: </a:t>
            </a:r>
            <a:r>
              <a:rPr b="0" i="0" lang="no-NO" sz="1200" cap="none" strike="noStrike">
                <a:solidFill>
                  <a:srgbClr val="000000"/>
                </a:solidFill>
                <a:latin typeface="Arimo"/>
                <a:ea typeface="Arimo"/>
                <a:cs typeface="Arimo"/>
                <a:sym typeface="Arimo"/>
              </a:rPr>
              <a:t>Direktekoding</a:t>
            </a:r>
            <a:endParaRPr/>
          </a:p>
          <a:p>
            <a:pPr indent="0" lvl="0" marL="12700" marR="5080" rtl="0" algn="l">
              <a:lnSpc>
                <a:spcPct val="120800"/>
              </a:lnSpc>
              <a:spcBef>
                <a:spcPts val="610"/>
              </a:spcBef>
              <a:spcAft>
                <a:spcPts val="0"/>
              </a:spcAft>
              <a:buNone/>
            </a:pPr>
            <a:r>
              <a:rPr b="1" i="0" lang="no-NO" sz="1200" cap="none" strike="noStrike">
                <a:solidFill>
                  <a:srgbClr val="000000"/>
                </a:solidFill>
                <a:latin typeface="Arial"/>
                <a:ea typeface="Arial"/>
                <a:cs typeface="Arial"/>
                <a:sym typeface="Arial"/>
              </a:rPr>
              <a:t>Hva er det</a:t>
            </a:r>
            <a:r>
              <a:rPr b="0" i="0" lang="no-NO" sz="1200" cap="none" strike="noStrike">
                <a:solidFill>
                  <a:srgbClr val="000000"/>
                </a:solidFill>
                <a:latin typeface="Arial"/>
                <a:ea typeface="Arial"/>
                <a:cs typeface="Arial"/>
                <a:sym typeface="Arial"/>
              </a:rPr>
              <a:t>? </a:t>
            </a:r>
            <a:r>
              <a:rPr b="0" i="0" lang="no-NO" sz="1200" cap="none" strike="noStrike">
                <a:solidFill>
                  <a:srgbClr val="000000"/>
                </a:solidFill>
                <a:latin typeface="Arimo"/>
                <a:ea typeface="Arimo"/>
                <a:cs typeface="Arimo"/>
                <a:sym typeface="Arimo"/>
              </a:rPr>
              <a:t>Du kan direktekode i læringsmiljøet ditt, for eksempel ved å sitte sammen med en gruppe og ta opp dialogen deres på en av kodemalene.</a:t>
            </a:r>
            <a:endParaRPr/>
          </a:p>
          <a:p>
            <a:pPr indent="0" lvl="0" marL="12700" marR="0" rtl="0" algn="l">
              <a:lnSpc>
                <a:spcPct val="100000"/>
              </a:lnSpc>
              <a:spcBef>
                <a:spcPts val="885"/>
              </a:spcBef>
              <a:spcAft>
                <a:spcPts val="0"/>
              </a:spcAft>
              <a:buNone/>
            </a:pPr>
            <a:r>
              <a:rPr b="1" i="0" lang="no-NO" sz="1200" cap="none" strike="noStrike">
                <a:solidFill>
                  <a:srgbClr val="000000"/>
                </a:solidFill>
                <a:latin typeface="Arial"/>
                <a:ea typeface="Arial"/>
                <a:cs typeface="Arial"/>
                <a:sym typeface="Arial"/>
              </a:rPr>
              <a:t>Hva er fordelene?</a:t>
            </a:r>
            <a:endParaRPr sz="1200">
              <a:solidFill>
                <a:schemeClr val="dk1"/>
              </a:solidFill>
              <a:latin typeface="Arial"/>
              <a:ea typeface="Arial"/>
              <a:cs typeface="Arial"/>
              <a:sym typeface="Arial"/>
            </a:endParaRPr>
          </a:p>
          <a:p>
            <a:pPr indent="-171449" lvl="0" marL="220661" marR="196850" rtl="0" algn="l">
              <a:lnSpc>
                <a:spcPct val="145833"/>
              </a:lnSpc>
              <a:spcBef>
                <a:spcPts val="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se hvordan gruppen samhandler og plukke opp ikke-verbale ledetråder som kroppsspråk</a:t>
            </a:r>
            <a:endParaRPr/>
          </a:p>
          <a:p>
            <a:pPr indent="-171449" lvl="0" marL="220661" marR="0" rtl="0" algn="l">
              <a:lnSpc>
                <a:spcPct val="100000"/>
              </a:lnSpc>
              <a:spcBef>
                <a:spcPts val="17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Det er mer praktisk, og trenger ikke noe spesielt utstyr, så det kan brukes oftere</a:t>
            </a:r>
            <a:endParaRPr/>
          </a:p>
          <a:p>
            <a:pPr indent="-171449" lvl="0" marL="220661" marR="265430" rtl="0" algn="l">
              <a:lnSpc>
                <a:spcPct val="145833"/>
              </a:lnSpc>
              <a:spcBef>
                <a:spcPts val="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Det er lettere å fange opp normal oppførsel fordi du ikke filmer studenter</a:t>
            </a:r>
            <a:endParaRPr/>
          </a:p>
        </p:txBody>
      </p:sp>
      <p:sp>
        <p:nvSpPr>
          <p:cNvPr id="856" name="Google Shape;856;p60"/>
          <p:cNvSpPr txBox="1"/>
          <p:nvPr/>
        </p:nvSpPr>
        <p:spPr>
          <a:xfrm>
            <a:off x="718653" y="4532256"/>
            <a:ext cx="4466590" cy="14351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Hva er ulempene?</a:t>
            </a:r>
            <a:endParaRPr sz="1200">
              <a:solidFill>
                <a:schemeClr val="dk1"/>
              </a:solidFill>
              <a:latin typeface="Arial"/>
              <a:ea typeface="Arial"/>
              <a:cs typeface="Arial"/>
              <a:sym typeface="Arial"/>
            </a:endParaRPr>
          </a:p>
          <a:p>
            <a:pPr indent="-171450" lvl="0" marL="184150" marR="5080" rtl="0" algn="l">
              <a:lnSpc>
                <a:spcPct val="145833"/>
              </a:lnSpc>
              <a:spcBef>
                <a:spcPts val="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Siden du ikke tar opp dialogen, kan du ikke gå tilbake og sjekke hva som ble sagt hvis du savner noe</a:t>
            </a:r>
            <a:endParaRPr/>
          </a:p>
          <a:p>
            <a:pPr indent="-171450" lvl="0" marL="184150" marR="0" rtl="0" algn="l">
              <a:lnSpc>
                <a:spcPct val="100000"/>
              </a:lnSpc>
              <a:spcBef>
                <a:spcPts val="17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Det kan være krevende fordi du må lytte, tenke og kode samtidig</a:t>
            </a:r>
            <a:endParaRPr/>
          </a:p>
          <a:p>
            <a:pPr indent="-171450" lvl="0" marL="184150" marR="0" rtl="0" algn="l">
              <a:lnSpc>
                <a:spcPct val="100000"/>
              </a:lnSpc>
              <a:spcBef>
                <a:spcPts val="2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Fokuset ditt må være på bare en eller to koder, så det er håndterbart</a:t>
            </a:r>
            <a:endParaRPr/>
          </a:p>
        </p:txBody>
      </p:sp>
      <p:sp>
        <p:nvSpPr>
          <p:cNvPr id="857" name="Google Shape;857;p60"/>
          <p:cNvSpPr txBox="1"/>
          <p:nvPr/>
        </p:nvSpPr>
        <p:spPr>
          <a:xfrm>
            <a:off x="718653" y="6037907"/>
            <a:ext cx="4556254" cy="437103"/>
          </a:xfrm>
          <a:prstGeom prst="rect">
            <a:avLst/>
          </a:prstGeom>
          <a:noFill/>
          <a:ln>
            <a:noFill/>
          </a:ln>
        </p:spPr>
        <p:txBody>
          <a:bodyPr anchorCtr="0" anchor="t" bIns="0" lIns="0" spcFirstLastPara="1" rIns="0" wrap="square" tIns="0">
            <a:spAutoFit/>
          </a:bodyPr>
          <a:lstStyle/>
          <a:p>
            <a:pPr indent="0" lvl="0" marL="12700" marR="5080" rtl="0" algn="l">
              <a:lnSpc>
                <a:spcPct val="121700"/>
              </a:lnSpc>
              <a:spcBef>
                <a:spcPts val="0"/>
              </a:spcBef>
              <a:spcAft>
                <a:spcPts val="0"/>
              </a:spcAft>
              <a:buNone/>
            </a:pPr>
            <a:r>
              <a:rPr b="1" i="0" lang="no-NO" sz="1200" cap="none" strike="noStrike">
                <a:solidFill>
                  <a:srgbClr val="000000"/>
                </a:solidFill>
                <a:latin typeface="Arial"/>
                <a:ea typeface="Arial"/>
                <a:cs typeface="Arial"/>
                <a:sym typeface="Arial"/>
              </a:rPr>
              <a:t>Best for: </a:t>
            </a:r>
            <a:r>
              <a:rPr b="0" i="0" lang="no-NO" sz="1200" cap="none" strike="noStrike">
                <a:solidFill>
                  <a:srgbClr val="000000"/>
                </a:solidFill>
                <a:latin typeface="Arimo"/>
                <a:ea typeface="Arimo"/>
                <a:cs typeface="Arimo"/>
                <a:sym typeface="Arimo"/>
              </a:rPr>
              <a:t>Fange dialog i gruppearbeid; vurdering av studenters deltakelse eller dialog; korte og/eller flere observasjonsperioder</a:t>
            </a:r>
            <a:endParaRPr/>
          </a:p>
        </p:txBody>
      </p:sp>
      <p:sp>
        <p:nvSpPr>
          <p:cNvPr id="858" name="Google Shape;858;p60"/>
          <p:cNvSpPr txBox="1"/>
          <p:nvPr/>
        </p:nvSpPr>
        <p:spPr>
          <a:xfrm>
            <a:off x="718653" y="6742056"/>
            <a:ext cx="3561247" cy="18288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Kan brukes med maler: </a:t>
            </a:r>
            <a:r>
              <a:rPr b="0" i="0" lang="no-NO" sz="1200" cap="none" strike="noStrike">
                <a:solidFill>
                  <a:srgbClr val="000000"/>
                </a:solidFill>
                <a:latin typeface="Arimo"/>
                <a:ea typeface="Arimo"/>
                <a:cs typeface="Arimo"/>
                <a:sym typeface="Arimo"/>
              </a:rPr>
              <a:t>2B; 2C; 2D</a:t>
            </a:r>
            <a:endParaRPr/>
          </a:p>
        </p:txBody>
      </p:sp>
      <p:sp>
        <p:nvSpPr>
          <p:cNvPr id="859" name="Google Shape;859;p60"/>
          <p:cNvSpPr/>
          <p:nvPr/>
        </p:nvSpPr>
        <p:spPr>
          <a:xfrm>
            <a:off x="5459731" y="1650367"/>
            <a:ext cx="4922520" cy="5437742"/>
          </a:xfrm>
          <a:custGeom>
            <a:rect b="b" l="l" r="r" t="t"/>
            <a:pathLst>
              <a:path extrusionOk="0" h="5599430" w="4922520">
                <a:moveTo>
                  <a:pt x="0" y="0"/>
                </a:moveTo>
                <a:lnTo>
                  <a:pt x="4922294" y="0"/>
                </a:lnTo>
                <a:lnTo>
                  <a:pt x="4922294" y="5598859"/>
                </a:lnTo>
                <a:lnTo>
                  <a:pt x="0" y="55988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60"/>
          <p:cNvSpPr txBox="1"/>
          <p:nvPr/>
        </p:nvSpPr>
        <p:spPr>
          <a:xfrm>
            <a:off x="5546732" y="1743336"/>
            <a:ext cx="4711065" cy="2467535"/>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Type observasjon: </a:t>
            </a:r>
            <a:r>
              <a:rPr b="0" i="0" lang="no-NO" sz="1200" cap="none" strike="noStrike">
                <a:solidFill>
                  <a:srgbClr val="000000"/>
                </a:solidFill>
                <a:latin typeface="Arimo"/>
                <a:ea typeface="Arimo"/>
                <a:cs typeface="Arimo"/>
                <a:sym typeface="Arimo"/>
              </a:rPr>
              <a:t>Lydopptak med transkribering</a:t>
            </a:r>
            <a:endParaRPr/>
          </a:p>
          <a:p>
            <a:pPr indent="0" lvl="0" marL="12700" marR="5080" rtl="0" algn="just">
              <a:lnSpc>
                <a:spcPct val="120800"/>
              </a:lnSpc>
              <a:spcBef>
                <a:spcPts val="585"/>
              </a:spcBef>
              <a:spcAft>
                <a:spcPts val="0"/>
              </a:spcAft>
              <a:buNone/>
            </a:pPr>
            <a:r>
              <a:rPr b="1" i="0" lang="no-NO" sz="1200" cap="none" strike="noStrike">
                <a:solidFill>
                  <a:srgbClr val="000000"/>
                </a:solidFill>
                <a:latin typeface="Arial"/>
                <a:ea typeface="Arial"/>
                <a:cs typeface="Arial"/>
                <a:sym typeface="Arial"/>
              </a:rPr>
              <a:t>Hva er det? </a:t>
            </a:r>
            <a:r>
              <a:rPr b="0" i="0" lang="no-NO" sz="1200" cap="none" strike="noStrike">
                <a:solidFill>
                  <a:srgbClr val="000000"/>
                </a:solidFill>
                <a:latin typeface="Arimo"/>
                <a:ea typeface="Arimo"/>
                <a:cs typeface="Arimo"/>
                <a:sym typeface="Arimo"/>
              </a:rPr>
              <a:t>Du registrerer det som blir sagt i læringsmiljøet ditt (bare lyd) og transkriberer det senere slik at du kan kode transkripsjonen. Se del H for et eksempel på en kodeutskrift.</a:t>
            </a:r>
            <a:endParaRPr/>
          </a:p>
          <a:p>
            <a:pPr indent="0" lvl="0" marL="12700" marR="0" rtl="0" algn="just">
              <a:lnSpc>
                <a:spcPct val="100000"/>
              </a:lnSpc>
              <a:spcBef>
                <a:spcPts val="905"/>
              </a:spcBef>
              <a:spcAft>
                <a:spcPts val="0"/>
              </a:spcAft>
              <a:buNone/>
            </a:pPr>
            <a:r>
              <a:rPr b="1" i="0" lang="no-NO" sz="1200" cap="none" strike="noStrike">
                <a:solidFill>
                  <a:srgbClr val="000000"/>
                </a:solidFill>
                <a:latin typeface="Arial"/>
                <a:ea typeface="Arial"/>
                <a:cs typeface="Arial"/>
                <a:sym typeface="Arial"/>
              </a:rPr>
              <a:t>Hva er fordelene?</a:t>
            </a:r>
            <a:endParaRPr sz="1200">
              <a:solidFill>
                <a:schemeClr val="dk1"/>
              </a:solidFill>
              <a:latin typeface="Arial"/>
              <a:ea typeface="Arial"/>
              <a:cs typeface="Arial"/>
              <a:sym typeface="Arial"/>
            </a:endParaRPr>
          </a:p>
          <a:p>
            <a:pPr indent="-171450" lvl="0" marL="184150" marR="0" rtl="0" algn="just">
              <a:lnSpc>
                <a:spcPct val="100000"/>
              </a:lnSpc>
              <a:spcBef>
                <a:spcPts val="284"/>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kode mer detaljert og med mer presisjon</a:t>
            </a:r>
            <a:endParaRPr/>
          </a:p>
          <a:p>
            <a:pPr indent="-171450" lvl="0" marL="184150" marR="190500" rtl="0" algn="l">
              <a:lnSpc>
                <a:spcPct val="121700"/>
              </a:lnSpc>
              <a:spcBef>
                <a:spcPts val="2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gjøre flere forbindelser mellom dialogens «runder» fordi du kan gå tilbake til transkripsjonen og opptaket.</a:t>
            </a:r>
            <a:endParaRPr/>
          </a:p>
          <a:p>
            <a:pPr indent="-171450" lvl="0" marL="184150" marR="0" rtl="0" algn="just">
              <a:lnSpc>
                <a:spcPct val="100000"/>
              </a:lnSpc>
              <a:spcBef>
                <a:spcPts val="59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Det gir deg mer betenkningstid</a:t>
            </a:r>
            <a:endParaRPr/>
          </a:p>
          <a:p>
            <a:pPr indent="-171450" lvl="0" marL="184150" marR="0" rtl="0" algn="just">
              <a:lnSpc>
                <a:spcPct val="100000"/>
              </a:lnSpc>
              <a:spcBef>
                <a:spcPts val="59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Det er en mer subtil måte å ta opp på enn med et videokamera</a:t>
            </a:r>
            <a:endParaRPr/>
          </a:p>
        </p:txBody>
      </p:sp>
      <p:sp>
        <p:nvSpPr>
          <p:cNvPr id="861" name="Google Shape;861;p60"/>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38</a:t>
            </a:r>
            <a:endParaRPr/>
          </a:p>
        </p:txBody>
      </p:sp>
      <p:sp>
        <p:nvSpPr>
          <p:cNvPr id="862" name="Google Shape;862;p60"/>
          <p:cNvSpPr txBox="1"/>
          <p:nvPr/>
        </p:nvSpPr>
        <p:spPr>
          <a:xfrm>
            <a:off x="5546687" y="4346329"/>
            <a:ext cx="4650740" cy="2438014"/>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Hva er ulempene?</a:t>
            </a:r>
            <a:endParaRPr sz="1200">
              <a:solidFill>
                <a:schemeClr val="dk1"/>
              </a:solidFill>
              <a:latin typeface="Arial"/>
              <a:ea typeface="Arial"/>
              <a:cs typeface="Arial"/>
              <a:sym typeface="Arial"/>
            </a:endParaRPr>
          </a:p>
          <a:p>
            <a:pPr indent="-171450" lvl="0" marL="184150" marR="105410" rtl="0" algn="l">
              <a:lnSpc>
                <a:spcPct val="145833"/>
              </a:lnSpc>
              <a:spcBef>
                <a:spcPts val="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Det er mer tidkrevende ettersom du må ta deg tid til å transkribere opptaket</a:t>
            </a:r>
            <a:endParaRPr/>
          </a:p>
          <a:p>
            <a:pPr indent="-171450" lvl="0" marL="184150" marR="5080" rtl="0" algn="l">
              <a:lnSpc>
                <a:spcPct val="120000"/>
              </a:lnSpc>
              <a:spcBef>
                <a:spcPts val="19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har ingen visuell observasjon, så du kan ikke plukke opp ikke-verbale aspekter ved dialog og samhandling</a:t>
            </a:r>
            <a:endParaRPr/>
          </a:p>
          <a:p>
            <a:pPr indent="-171450" lvl="0" marL="184150" marR="372110" rtl="0" algn="l">
              <a:lnSpc>
                <a:spcPct val="121700"/>
              </a:lnSpc>
              <a:spcBef>
                <a:spcPts val="28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må innhente samtykke fra foresatte for å gjøre opptak, så det krever forhåndsplanlegging</a:t>
            </a:r>
            <a:endParaRPr/>
          </a:p>
          <a:p>
            <a:pPr indent="0" lvl="0" marL="12700" marR="60960" rtl="0" algn="l">
              <a:lnSpc>
                <a:spcPct val="120000"/>
              </a:lnSpc>
              <a:spcBef>
                <a:spcPts val="905"/>
              </a:spcBef>
              <a:spcAft>
                <a:spcPts val="0"/>
              </a:spcAft>
              <a:buNone/>
            </a:pPr>
            <a:r>
              <a:rPr b="1" i="0" lang="no-NO" sz="1200" cap="none" strike="noStrike">
                <a:solidFill>
                  <a:srgbClr val="000000"/>
                </a:solidFill>
                <a:latin typeface="Arial"/>
                <a:ea typeface="Arial"/>
                <a:cs typeface="Arial"/>
                <a:sym typeface="Arial"/>
              </a:rPr>
              <a:t>Best for: </a:t>
            </a:r>
            <a:r>
              <a:rPr b="0" i="0" lang="no-NO" sz="1200" cap="none" strike="noStrike">
                <a:solidFill>
                  <a:srgbClr val="000000"/>
                </a:solidFill>
                <a:latin typeface="Arimo"/>
                <a:ea typeface="Arimo"/>
                <a:cs typeface="Arimo"/>
                <a:sym typeface="Arimo"/>
              </a:rPr>
              <a:t>Hvis du vil undersøke en episode med dialog nærmere; Hvis du vil se på flere koder samtidig</a:t>
            </a:r>
            <a:endParaRPr/>
          </a:p>
          <a:p>
            <a:pPr indent="0" lvl="0" marL="12700" marR="0" rtl="0" algn="l">
              <a:lnSpc>
                <a:spcPct val="100000"/>
              </a:lnSpc>
              <a:spcBef>
                <a:spcPts val="905"/>
              </a:spcBef>
              <a:spcAft>
                <a:spcPts val="0"/>
              </a:spcAft>
              <a:buNone/>
            </a:pPr>
            <a:r>
              <a:rPr b="1" i="0" lang="no-NO" sz="1200" cap="none" strike="noStrike">
                <a:solidFill>
                  <a:srgbClr val="000000"/>
                </a:solidFill>
                <a:latin typeface="Arial"/>
                <a:ea typeface="Arial"/>
                <a:cs typeface="Arial"/>
                <a:sym typeface="Arial"/>
              </a:rPr>
              <a:t>Kan brukes med maler: </a:t>
            </a:r>
            <a:r>
              <a:rPr b="0" i="0" lang="no-NO" sz="1200" cap="none" strike="noStrike">
                <a:solidFill>
                  <a:srgbClr val="000000"/>
                </a:solidFill>
                <a:latin typeface="Arimo"/>
                <a:ea typeface="Arimo"/>
                <a:cs typeface="Arimo"/>
                <a:sym typeface="Arimo"/>
              </a:rPr>
              <a:t>2A; 2C; 2E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7" name="Shape 867"/>
        <p:cNvGrpSpPr/>
        <p:nvPr/>
      </p:nvGrpSpPr>
      <p:grpSpPr>
        <a:xfrm>
          <a:off x="0" y="0"/>
          <a:ext cx="0" cy="0"/>
          <a:chOff x="0" y="0"/>
          <a:chExt cx="0" cy="0"/>
        </a:xfrm>
      </p:grpSpPr>
      <p:sp>
        <p:nvSpPr>
          <p:cNvPr id="868" name="Google Shape;868;p61"/>
          <p:cNvSpPr/>
          <p:nvPr/>
        </p:nvSpPr>
        <p:spPr>
          <a:xfrm>
            <a:off x="619126" y="637541"/>
            <a:ext cx="4726940" cy="6597015"/>
          </a:xfrm>
          <a:custGeom>
            <a:rect b="b" l="l" r="r" t="t"/>
            <a:pathLst>
              <a:path extrusionOk="0" h="6597015" w="4726940">
                <a:moveTo>
                  <a:pt x="0" y="0"/>
                </a:moveTo>
                <a:lnTo>
                  <a:pt x="4726814" y="0"/>
                </a:lnTo>
                <a:lnTo>
                  <a:pt x="4726814" y="6596570"/>
                </a:lnTo>
                <a:lnTo>
                  <a:pt x="0" y="6596570"/>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9" name="Google Shape;869;p61"/>
          <p:cNvSpPr txBox="1"/>
          <p:nvPr/>
        </p:nvSpPr>
        <p:spPr>
          <a:xfrm>
            <a:off x="706461" y="731400"/>
            <a:ext cx="4515485" cy="533088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Type observasjon:  </a:t>
            </a:r>
            <a:r>
              <a:rPr b="1" i="0" lang="no-NO" sz="1200" cap="none" strike="noStrike">
                <a:solidFill>
                  <a:srgbClr val="000000"/>
                </a:solidFill>
                <a:latin typeface="Arimo"/>
                <a:ea typeface="Arimo"/>
                <a:cs typeface="Arimo"/>
                <a:sym typeface="Arimo"/>
              </a:rPr>
              <a:t>Videoopptak med transkripsjon</a:t>
            </a:r>
            <a:endParaRPr/>
          </a:p>
          <a:p>
            <a:pPr indent="0" lvl="0" marL="12700" marR="271780" rtl="0" algn="l">
              <a:lnSpc>
                <a:spcPct val="121700"/>
              </a:lnSpc>
              <a:spcBef>
                <a:spcPts val="575"/>
              </a:spcBef>
              <a:spcAft>
                <a:spcPts val="0"/>
              </a:spcAft>
              <a:buNone/>
            </a:pPr>
            <a:r>
              <a:rPr b="1" i="0" lang="no-NO" sz="1200" cap="none" strike="noStrike">
                <a:solidFill>
                  <a:srgbClr val="000000"/>
                </a:solidFill>
                <a:latin typeface="Arial"/>
                <a:ea typeface="Arial"/>
                <a:cs typeface="Arial"/>
                <a:sym typeface="Arial"/>
              </a:rPr>
              <a:t>Hva er det? </a:t>
            </a:r>
            <a:r>
              <a:rPr b="0" i="0" lang="no-NO" sz="1200" cap="none" strike="noStrike">
                <a:solidFill>
                  <a:srgbClr val="000000"/>
                </a:solidFill>
                <a:latin typeface="Arimo"/>
                <a:ea typeface="Arimo"/>
                <a:cs typeface="Arimo"/>
                <a:sym typeface="Arimo"/>
              </a:rPr>
              <a:t>Du registrerer hva det sa i læringsmiljøet ditt og transkriberer det senere</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12700" marR="0" rtl="0" algn="l">
              <a:lnSpc>
                <a:spcPct val="100000"/>
              </a:lnSpc>
              <a:spcBef>
                <a:spcPts val="5"/>
              </a:spcBef>
              <a:spcAft>
                <a:spcPts val="0"/>
              </a:spcAft>
              <a:buNone/>
            </a:pPr>
            <a:r>
              <a:rPr b="1" i="0" lang="no-NO" sz="1200" cap="none" strike="noStrike">
                <a:solidFill>
                  <a:srgbClr val="000000"/>
                </a:solidFill>
                <a:latin typeface="Arial"/>
                <a:ea typeface="Arial"/>
                <a:cs typeface="Arial"/>
                <a:sym typeface="Arial"/>
              </a:rPr>
              <a:t>Hva er fordelene?</a:t>
            </a:r>
            <a:endParaRPr sz="1200">
              <a:solidFill>
                <a:schemeClr val="dk1"/>
              </a:solidFill>
              <a:latin typeface="Arial"/>
              <a:ea typeface="Arial"/>
              <a:cs typeface="Arial"/>
              <a:sym typeface="Arial"/>
            </a:endParaRPr>
          </a:p>
          <a:p>
            <a:pPr indent="-171450" lvl="0" marL="184150" marR="0" rtl="0" algn="l">
              <a:lnSpc>
                <a:spcPct val="100000"/>
              </a:lnSpc>
              <a:spcBef>
                <a:spcPts val="2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kode i større detaljnivå og med større presisjon</a:t>
            </a:r>
            <a:endParaRPr/>
          </a:p>
          <a:p>
            <a:pPr indent="-171450" lvl="0" marL="184150" marR="160655" rtl="0" algn="l">
              <a:lnSpc>
                <a:spcPct val="145833"/>
              </a:lnSpc>
              <a:spcBef>
                <a:spcPts val="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Det gir en mer nøyaktig representasjon av klasseromshendelser fordi du har lyd- og visuelle data</a:t>
            </a:r>
            <a:endParaRPr/>
          </a:p>
          <a:p>
            <a:pPr indent="-171450" lvl="0" marL="184150" marR="0" rtl="0" algn="l">
              <a:lnSpc>
                <a:spcPct val="100000"/>
              </a:lnSpc>
              <a:spcBef>
                <a:spcPts val="17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lage forbindelser mellom «runder» fordi du kan gå tilbake til dataene</a:t>
            </a:r>
            <a:endParaRPr/>
          </a:p>
          <a:p>
            <a:pPr indent="-171450" lvl="0" marL="184150" marR="0" rtl="0" algn="l">
              <a:lnSpc>
                <a:spcPct val="100000"/>
              </a:lnSpc>
              <a:spcBef>
                <a:spcPts val="284"/>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ta opp studentinteraksjon og ikke-verbal dialog</a:t>
            </a:r>
            <a:endParaRPr/>
          </a:p>
          <a:p>
            <a:pPr indent="0" lvl="0" marL="12700" marR="0" rtl="0" algn="l">
              <a:lnSpc>
                <a:spcPct val="100000"/>
              </a:lnSpc>
              <a:spcBef>
                <a:spcPts val="910"/>
              </a:spcBef>
              <a:spcAft>
                <a:spcPts val="0"/>
              </a:spcAft>
              <a:buNone/>
            </a:pPr>
            <a:r>
              <a:rPr b="1" i="0" lang="no-NO" sz="1200" cap="none" strike="noStrike">
                <a:solidFill>
                  <a:srgbClr val="000000"/>
                </a:solidFill>
                <a:latin typeface="Arial"/>
                <a:ea typeface="Arial"/>
                <a:cs typeface="Arial"/>
                <a:sym typeface="Arial"/>
              </a:rPr>
              <a:t>Hva er ulempene?</a:t>
            </a:r>
            <a:endParaRPr sz="1200">
              <a:solidFill>
                <a:schemeClr val="dk1"/>
              </a:solidFill>
              <a:latin typeface="Arial"/>
              <a:ea typeface="Arial"/>
              <a:cs typeface="Arial"/>
              <a:sym typeface="Arial"/>
            </a:endParaRPr>
          </a:p>
          <a:p>
            <a:pPr indent="-171450" lvl="0" marL="184150" marR="5080" rtl="0" algn="l">
              <a:lnSpc>
                <a:spcPct val="145833"/>
              </a:lnSpc>
              <a:spcBef>
                <a:spcPts val="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Det kan ta tid for elevene å bli vant til å bli videoinnspilt, og deres oppførsel kan være annerledes i nærvær av et kamera</a:t>
            </a:r>
            <a:endParaRPr/>
          </a:p>
          <a:p>
            <a:pPr indent="-171450" lvl="0" marL="184150" marR="523875" rtl="0" algn="l">
              <a:lnSpc>
                <a:spcPct val="121700"/>
              </a:lnSpc>
              <a:spcBef>
                <a:spcPts val="46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må få samtykke fra foresatte, så du må planlegge på forhånd</a:t>
            </a:r>
            <a:endParaRPr/>
          </a:p>
          <a:p>
            <a:pPr indent="-171450" lvl="0" marL="184150" marR="335280" rtl="0" algn="l">
              <a:lnSpc>
                <a:spcPct val="121700"/>
              </a:lnSpc>
              <a:spcBef>
                <a:spcPts val="57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Transkribering er tidkrevende, så du må sørge for at mengden dialog du planlegger å transkribere er håndterbar</a:t>
            </a:r>
            <a:endParaRPr/>
          </a:p>
          <a:p>
            <a:pPr indent="0" lvl="0" marL="12700" marR="93980" rtl="0" algn="l">
              <a:lnSpc>
                <a:spcPct val="120800"/>
              </a:lnSpc>
              <a:spcBef>
                <a:spcPts val="900"/>
              </a:spcBef>
              <a:spcAft>
                <a:spcPts val="0"/>
              </a:spcAft>
              <a:buNone/>
            </a:pPr>
            <a:r>
              <a:rPr b="1" i="0" lang="no-NO" sz="1200" cap="none" strike="noStrike">
                <a:solidFill>
                  <a:srgbClr val="000000"/>
                </a:solidFill>
                <a:latin typeface="Arial"/>
                <a:ea typeface="Arial"/>
                <a:cs typeface="Arial"/>
                <a:sym typeface="Arial"/>
              </a:rPr>
              <a:t>Best for: </a:t>
            </a:r>
            <a:r>
              <a:rPr b="0" i="0" lang="no-NO" sz="1200" cap="none" strike="noStrike">
                <a:solidFill>
                  <a:srgbClr val="000000"/>
                </a:solidFill>
                <a:latin typeface="Arimo"/>
                <a:ea typeface="Arimo"/>
                <a:cs typeface="Arimo"/>
                <a:sym typeface="Arimo"/>
              </a:rPr>
              <a:t>Hvis du vil undersøke en lengre episode med dialog i detalj; hvis du vil se på ikke-verbal interaksjon; Hvis du vil se på flere koder samtidig</a:t>
            </a:r>
            <a:endParaRPr/>
          </a:p>
          <a:p>
            <a:pPr indent="0" lvl="0" marL="12700" marR="0" rtl="0" algn="l">
              <a:lnSpc>
                <a:spcPct val="100000"/>
              </a:lnSpc>
              <a:spcBef>
                <a:spcPts val="885"/>
              </a:spcBef>
              <a:spcAft>
                <a:spcPts val="0"/>
              </a:spcAft>
              <a:buNone/>
            </a:pPr>
            <a:r>
              <a:rPr b="1" i="0" lang="no-NO" sz="1200" cap="none" strike="noStrike">
                <a:solidFill>
                  <a:srgbClr val="000000"/>
                </a:solidFill>
                <a:latin typeface="Arial"/>
                <a:ea typeface="Arial"/>
                <a:cs typeface="Arial"/>
                <a:sym typeface="Arial"/>
              </a:rPr>
              <a:t>Kan brukes med maler: </a:t>
            </a:r>
            <a:r>
              <a:rPr b="0" i="0" lang="no-NO" sz="1200" cap="none" strike="noStrike">
                <a:solidFill>
                  <a:srgbClr val="000000"/>
                </a:solidFill>
                <a:latin typeface="Arimo"/>
                <a:ea typeface="Arimo"/>
                <a:cs typeface="Arimo"/>
                <a:sym typeface="Arimo"/>
              </a:rPr>
              <a:t>2A; 2C; 2E</a:t>
            </a:r>
            <a:endParaRPr/>
          </a:p>
        </p:txBody>
      </p:sp>
      <p:sp>
        <p:nvSpPr>
          <p:cNvPr id="870" name="Google Shape;870;p61"/>
          <p:cNvSpPr/>
          <p:nvPr/>
        </p:nvSpPr>
        <p:spPr>
          <a:xfrm>
            <a:off x="5572010" y="638690"/>
            <a:ext cx="4671689" cy="185737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1" name="Google Shape;871;p61"/>
          <p:cNvSpPr/>
          <p:nvPr/>
        </p:nvSpPr>
        <p:spPr>
          <a:xfrm>
            <a:off x="5570105" y="2703075"/>
            <a:ext cx="4675492" cy="21926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2" name="Google Shape;872;p61"/>
          <p:cNvSpPr/>
          <p:nvPr/>
        </p:nvSpPr>
        <p:spPr>
          <a:xfrm>
            <a:off x="5500255" y="5131315"/>
            <a:ext cx="4744707" cy="213804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3" name="Google Shape;873;p6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39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nvSpPr>
        <p:spPr>
          <a:xfrm>
            <a:off x="590232" y="258856"/>
            <a:ext cx="9512935" cy="7124707"/>
          </a:xfrm>
          <a:prstGeom prst="rect">
            <a:avLst/>
          </a:prstGeom>
          <a:noFill/>
          <a:ln>
            <a:noFill/>
          </a:ln>
        </p:spPr>
        <p:txBody>
          <a:bodyPr anchorCtr="0" anchor="t" bIns="0" lIns="0" spcFirstLastPara="1" rIns="0" wrap="square" tIns="0">
            <a:spAutoFit/>
          </a:bodyPr>
          <a:lstStyle/>
          <a:p>
            <a:pPr indent="0" lvl="0" marL="332740" marR="0" rtl="0" algn="ctr">
              <a:lnSpc>
                <a:spcPct val="100000"/>
              </a:lnSpc>
              <a:spcBef>
                <a:spcPts val="0"/>
              </a:spcBef>
              <a:spcAft>
                <a:spcPts val="0"/>
              </a:spcAft>
              <a:buNone/>
            </a:pPr>
            <a:r>
              <a:rPr b="1" i="0" lang="no-NO" sz="1800" cap="none" strike="noStrike">
                <a:solidFill>
                  <a:srgbClr val="000000"/>
                </a:solidFill>
                <a:latin typeface="Arial"/>
                <a:ea typeface="Arial"/>
                <a:cs typeface="Arial"/>
                <a:sym typeface="Arial"/>
              </a:rPr>
              <a:t>Innhold i T-SEDA-verktøysett</a:t>
            </a:r>
            <a:endParaRPr sz="1800">
              <a:solidFill>
                <a:schemeClr val="dk1"/>
              </a:solidFill>
              <a:latin typeface="Arial"/>
              <a:ea typeface="Arial"/>
              <a:cs typeface="Arial"/>
              <a:sym typeface="Arial"/>
            </a:endParaRPr>
          </a:p>
          <a:p>
            <a:pPr indent="0" lvl="0" marL="18415" marR="0" rtl="0" algn="l">
              <a:lnSpc>
                <a:spcPct val="100000"/>
              </a:lnSpc>
              <a:spcBef>
                <a:spcPts val="855"/>
              </a:spcBef>
              <a:spcAft>
                <a:spcPts val="0"/>
              </a:spcAft>
              <a:buNone/>
            </a:pPr>
            <a:r>
              <a:rPr b="0" i="0" lang="no-NO" sz="1400" cap="none" strike="noStrike">
                <a:solidFill>
                  <a:srgbClr val="000000"/>
                </a:solidFill>
                <a:latin typeface="Arial"/>
                <a:ea typeface="Arial"/>
                <a:cs typeface="Arial"/>
                <a:sym typeface="Arial"/>
              </a:rPr>
              <a:t>Denne verktøykassen inneholder informasjon og ressurser som lærere kan bruke til å gjennomføre en dialogfokusert undersøkelse av egen praksis.</a:t>
            </a:r>
            <a:endParaRPr/>
          </a:p>
          <a:p>
            <a:pPr indent="0" lvl="0" marL="18415" marR="0" rtl="0" algn="l">
              <a:lnSpc>
                <a:spcPct val="100000"/>
              </a:lnSpc>
              <a:spcBef>
                <a:spcPts val="1420"/>
              </a:spcBef>
              <a:spcAft>
                <a:spcPts val="0"/>
              </a:spcAft>
              <a:buNone/>
            </a:pPr>
            <a:r>
              <a:rPr b="1" i="0" lang="no-NO" sz="1800" cap="none" strike="noStrike">
                <a:solidFill>
                  <a:srgbClr val="2E6A7B"/>
                </a:solidFill>
                <a:latin typeface="Arial"/>
                <a:ea typeface="Arial"/>
                <a:cs typeface="Arial"/>
                <a:sym typeface="Arial"/>
              </a:rPr>
              <a:t>T-SEDA: Brukerveiledning</a:t>
            </a:r>
            <a:endParaRPr sz="1800">
              <a:solidFill>
                <a:srgbClr val="2E6A7B"/>
              </a:solidFill>
              <a:latin typeface="Arial"/>
              <a:ea typeface="Arial"/>
              <a:cs typeface="Arial"/>
              <a:sym typeface="Arial"/>
            </a:endParaRPr>
          </a:p>
          <a:p>
            <a:pPr indent="0" lvl="0" marL="18415" marR="5080" rtl="0" algn="l">
              <a:lnSpc>
                <a:spcPct val="101400"/>
              </a:lnSpc>
              <a:spcBef>
                <a:spcPts val="10"/>
              </a:spcBef>
              <a:spcAft>
                <a:spcPts val="0"/>
              </a:spcAft>
              <a:buNone/>
            </a:pPr>
            <a:r>
              <a:rPr b="0" i="0" lang="no-NO" sz="1400" cap="none" strike="noStrike">
                <a:solidFill>
                  <a:srgbClr val="000000"/>
                </a:solidFill>
                <a:latin typeface="Arial"/>
                <a:ea typeface="Arial"/>
                <a:cs typeface="Arial"/>
                <a:sym typeface="Arial"/>
              </a:rPr>
              <a:t>Informasjon om pedagogisk dialog og en trinnvis veiledning gjennom utredningsprosessen. Introduserer den </a:t>
            </a:r>
            <a:r>
              <a:rPr b="1" i="0" lang="no-NO" sz="1400" cap="none" strike="noStrike">
                <a:solidFill>
                  <a:srgbClr val="000000"/>
                </a:solidFill>
                <a:latin typeface="Arial"/>
                <a:ea typeface="Arial"/>
                <a:cs typeface="Arial"/>
                <a:sym typeface="Arial"/>
              </a:rPr>
              <a:t>reflekterende undersøkelsessyklusen</a:t>
            </a:r>
            <a:r>
              <a:rPr b="0" i="0" lang="no-NO" sz="1400" cap="none" strike="noStrike">
                <a:solidFill>
                  <a:srgbClr val="000000"/>
                </a:solidFill>
                <a:latin typeface="Arial"/>
                <a:ea typeface="Arial"/>
                <a:cs typeface="Arial"/>
                <a:sym typeface="Arial"/>
              </a:rPr>
              <a:t>, som er kjernen i undervisningsromundersøkelser. Inneholder også </a:t>
            </a:r>
            <a:r>
              <a:rPr b="1" i="0" lang="no-NO" sz="1400" cap="none" strike="noStrike">
                <a:solidFill>
                  <a:srgbClr val="000000"/>
                </a:solidFill>
                <a:latin typeface="Arial"/>
                <a:ea typeface="Arial"/>
                <a:cs typeface="Arial"/>
                <a:sym typeface="Arial"/>
              </a:rPr>
              <a:t>egenevaluering </a:t>
            </a:r>
            <a:r>
              <a:rPr b="0" i="0" lang="no-NO" sz="1400" cap="none" strike="noStrike">
                <a:solidFill>
                  <a:srgbClr val="000000"/>
                </a:solidFill>
                <a:latin typeface="Arial"/>
                <a:ea typeface="Arial"/>
                <a:cs typeface="Arial"/>
                <a:sym typeface="Arial"/>
              </a:rPr>
              <a:t>for deg å reflektere over praksisen din.</a:t>
            </a:r>
            <a:endParaRPr/>
          </a:p>
          <a:p>
            <a:pPr indent="0" lvl="0" marL="0" marR="0" rtl="0" algn="l">
              <a:lnSpc>
                <a:spcPct val="100000"/>
              </a:lnSpc>
              <a:spcBef>
                <a:spcPts val="35"/>
              </a:spcBef>
              <a:spcAft>
                <a:spcPts val="0"/>
              </a:spcAft>
              <a:buNone/>
            </a:pPr>
            <a:r>
              <a:t/>
            </a:r>
            <a:endParaRPr sz="2100">
              <a:solidFill>
                <a:schemeClr val="dk1"/>
              </a:solidFill>
              <a:latin typeface="Times New Roman"/>
              <a:ea typeface="Times New Roman"/>
              <a:cs typeface="Times New Roman"/>
              <a:sym typeface="Times New Roman"/>
            </a:endParaRPr>
          </a:p>
          <a:p>
            <a:pPr indent="0" lvl="0" marL="18415" marR="0" rtl="0" algn="l">
              <a:lnSpc>
                <a:spcPct val="100000"/>
              </a:lnSpc>
              <a:spcBef>
                <a:spcPts val="0"/>
              </a:spcBef>
              <a:spcAft>
                <a:spcPts val="0"/>
              </a:spcAft>
              <a:buNone/>
            </a:pPr>
            <a:r>
              <a:rPr b="1" i="0" lang="no-NO" sz="1800" cap="none" strike="noStrike">
                <a:solidFill>
                  <a:srgbClr val="2E6A7B"/>
                </a:solidFill>
                <a:latin typeface="Arial"/>
                <a:ea typeface="Arial"/>
                <a:cs typeface="Arial"/>
                <a:sym typeface="Arial"/>
              </a:rPr>
              <a:t>T-SEDA: Kjerneressurser</a:t>
            </a:r>
            <a:endParaRPr sz="1800">
              <a:solidFill>
                <a:srgbClr val="2E6A7B"/>
              </a:solidFill>
              <a:latin typeface="Arial"/>
              <a:ea typeface="Arial"/>
              <a:cs typeface="Arial"/>
              <a:sym typeface="Arial"/>
            </a:endParaRPr>
          </a:p>
          <a:p>
            <a:pPr indent="0" lvl="0" marL="18415" marR="445769" rtl="0" algn="l">
              <a:lnSpc>
                <a:spcPct val="102800"/>
              </a:lnSpc>
              <a:spcBef>
                <a:spcPts val="515"/>
              </a:spcBef>
              <a:spcAft>
                <a:spcPts val="0"/>
              </a:spcAft>
              <a:buNone/>
            </a:pPr>
            <a:r>
              <a:rPr b="1" i="0" lang="no-NO" sz="1400" u="sng" cap="none" strike="noStrike">
                <a:solidFill>
                  <a:srgbClr val="000000"/>
                </a:solidFill>
                <a:latin typeface="Arial"/>
                <a:ea typeface="Arial"/>
                <a:cs typeface="Arial"/>
                <a:sym typeface="Arial"/>
              </a:rPr>
              <a:t>KAPITTEL 1:</a:t>
            </a:r>
            <a:r>
              <a:rPr b="1" i="0" lang="no-NO" sz="1400" cap="none" strike="noStrike">
                <a:solidFill>
                  <a:srgbClr val="000000"/>
                </a:solidFill>
                <a:latin typeface="Arial"/>
                <a:ea typeface="Arial"/>
                <a:cs typeface="Arial"/>
                <a:sym typeface="Arial"/>
              </a:rPr>
              <a:t> Kodeverk. </a:t>
            </a:r>
            <a:r>
              <a:rPr b="0" i="0" lang="no-NO" sz="1400" cap="none" strike="noStrike">
                <a:solidFill>
                  <a:srgbClr val="000000"/>
                </a:solidFill>
                <a:latin typeface="Arial"/>
                <a:ea typeface="Arial"/>
                <a:cs typeface="Arial"/>
                <a:sym typeface="Arial"/>
              </a:rPr>
              <a:t>En liste over kategorier for analyse av dialog, illustrert med eksempler på hva som kan høres, skrives eller skrives når elevene deltar i pedagogisk dialog.</a:t>
            </a:r>
            <a:endParaRPr/>
          </a:p>
          <a:p>
            <a:pPr indent="0" lvl="0" marL="18415" marR="445769" rtl="0" algn="l">
              <a:lnSpc>
                <a:spcPct val="102800"/>
              </a:lnSpc>
              <a:spcBef>
                <a:spcPts val="515"/>
              </a:spcBef>
              <a:spcAft>
                <a:spcPts val="0"/>
              </a:spcAft>
              <a:buNone/>
            </a:pPr>
            <a:r>
              <a:rPr b="0" i="1" lang="no-NO" sz="1400" cap="none" strike="noStrike">
                <a:solidFill>
                  <a:srgbClr val="000000"/>
                </a:solidFill>
                <a:latin typeface="Arimo"/>
                <a:ea typeface="Arimo"/>
                <a:cs typeface="Arimo"/>
                <a:sym typeface="Arimo"/>
              </a:rPr>
              <a:t>Merk. «Koding» betyr å bryte ned klasseromsdialogen i meningsfulle biter og kategorisere dem.</a:t>
            </a:r>
            <a:endParaRPr i="1" sz="1400">
              <a:solidFill>
                <a:schemeClr val="dk1"/>
              </a:solidFill>
              <a:latin typeface="Arial"/>
              <a:ea typeface="Arial"/>
              <a:cs typeface="Arial"/>
              <a:sym typeface="Arial"/>
            </a:endParaRPr>
          </a:p>
          <a:p>
            <a:pPr indent="0" lvl="0" marL="18415" marR="0" rtl="0" algn="l">
              <a:lnSpc>
                <a:spcPct val="100000"/>
              </a:lnSpc>
              <a:spcBef>
                <a:spcPts val="620"/>
              </a:spcBef>
              <a:spcAft>
                <a:spcPts val="0"/>
              </a:spcAft>
              <a:buNone/>
            </a:pPr>
            <a:r>
              <a:rPr b="1" i="0" lang="no-NO" sz="1400" u="sng" cap="none" strike="noStrike">
                <a:solidFill>
                  <a:srgbClr val="000000"/>
                </a:solidFill>
                <a:latin typeface="Arial"/>
                <a:ea typeface="Arial"/>
                <a:cs typeface="Arial"/>
                <a:sym typeface="Arial"/>
              </a:rPr>
              <a:t>KAPITTEL 2:</a:t>
            </a:r>
            <a:r>
              <a:rPr b="1" i="0" lang="no-NO" sz="1400" cap="none" strike="noStrike">
                <a:solidFill>
                  <a:srgbClr val="000000"/>
                </a:solidFill>
                <a:latin typeface="Arial"/>
                <a:ea typeface="Arial"/>
                <a:cs typeface="Arial"/>
                <a:sym typeface="Arial"/>
              </a:rPr>
              <a:t> Maler for å observere og kode dialog. </a:t>
            </a:r>
            <a:r>
              <a:rPr b="0" i="0" lang="no-NO" sz="1400" cap="none" strike="noStrike">
                <a:solidFill>
                  <a:srgbClr val="000000"/>
                </a:solidFill>
                <a:latin typeface="Arial"/>
                <a:ea typeface="Arial"/>
                <a:cs typeface="Arial"/>
                <a:sym typeface="Arial"/>
              </a:rPr>
              <a:t>Tidsprøvetaking; sjekklister; vurderingsskalaer</a:t>
            </a:r>
            <a:endParaRPr/>
          </a:p>
          <a:p>
            <a:pPr indent="0" lvl="0" marL="0" marR="0" rtl="0" algn="l">
              <a:lnSpc>
                <a:spcPct val="100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marR="0" rtl="0" algn="l">
              <a:lnSpc>
                <a:spcPct val="100000"/>
              </a:lnSpc>
              <a:spcBef>
                <a:spcPts val="10"/>
              </a:spcBef>
              <a:spcAft>
                <a:spcPts val="0"/>
              </a:spcAft>
              <a:buNone/>
            </a:pPr>
            <a:r>
              <a:t/>
            </a:r>
            <a:endParaRPr sz="1550">
              <a:solidFill>
                <a:schemeClr val="dk1"/>
              </a:solidFill>
              <a:latin typeface="Times New Roman"/>
              <a:ea typeface="Times New Roman"/>
              <a:cs typeface="Times New Roman"/>
              <a:sym typeface="Times New Roman"/>
            </a:endParaRPr>
          </a:p>
          <a:p>
            <a:pPr indent="0" lvl="0" marL="12700" marR="0" rtl="0" algn="l">
              <a:lnSpc>
                <a:spcPct val="100000"/>
              </a:lnSpc>
              <a:spcBef>
                <a:spcPts val="5"/>
              </a:spcBef>
              <a:spcAft>
                <a:spcPts val="0"/>
              </a:spcAft>
              <a:buNone/>
            </a:pPr>
            <a:r>
              <a:rPr b="1" i="0" lang="no-NO" sz="1800" cap="none" strike="noStrike">
                <a:solidFill>
                  <a:srgbClr val="1A616F"/>
                </a:solidFill>
                <a:latin typeface="Arial"/>
                <a:ea typeface="Arial"/>
                <a:cs typeface="Arial"/>
                <a:sym typeface="Arial"/>
              </a:rPr>
              <a:t>T-SEDA: Støttende ressurser</a:t>
            </a:r>
            <a:endParaRPr b="1" sz="1800">
              <a:solidFill>
                <a:srgbClr val="1A616F"/>
              </a:solidFill>
              <a:latin typeface="Arial"/>
              <a:ea typeface="Arial"/>
              <a:cs typeface="Arial"/>
              <a:sym typeface="Arial"/>
            </a:endParaRPr>
          </a:p>
          <a:p>
            <a:pPr indent="0" lvl="0" marL="12700" marR="0" rtl="0" algn="l">
              <a:lnSpc>
                <a:spcPct val="100000"/>
              </a:lnSpc>
              <a:spcBef>
                <a:spcPts val="5"/>
              </a:spcBef>
              <a:spcAft>
                <a:spcPts val="0"/>
              </a:spcAft>
              <a:buNone/>
            </a:pPr>
            <a:r>
              <a:rPr b="1" i="0" lang="no-NO" sz="1600" cap="none" strike="noStrike">
                <a:solidFill>
                  <a:srgbClr val="000000"/>
                </a:solidFill>
                <a:latin typeface="Arial"/>
                <a:ea typeface="Arial"/>
                <a:cs typeface="Arial"/>
                <a:sym typeface="Arial"/>
              </a:rPr>
              <a:t>Disse ekstra ressursene er tilgjengelige online på </a:t>
            </a:r>
            <a:r>
              <a:rPr b="1" i="0" lang="no-NO" sz="1600" u="sng" cap="none" strike="noStrike">
                <a:solidFill>
                  <a:schemeClr val="hlink"/>
                </a:solidFill>
                <a:latin typeface="Arial"/>
                <a:ea typeface="Arial"/>
                <a:cs typeface="Arial"/>
                <a:sym typeface="Arial"/>
                <a:hlinkClick r:id="rId3"/>
              </a:rPr>
              <a:t>http://bit.ly/T-SEDA</a:t>
            </a:r>
            <a:endParaRPr sz="1600">
              <a:solidFill>
                <a:schemeClr val="dk1"/>
              </a:solidFill>
              <a:latin typeface="Arial"/>
              <a:ea typeface="Arial"/>
              <a:cs typeface="Arial"/>
              <a:sym typeface="Arial"/>
            </a:endParaRPr>
          </a:p>
          <a:p>
            <a:pPr indent="0" lvl="0" marL="61594" marR="0" rtl="0" algn="l">
              <a:lnSpc>
                <a:spcPct val="100000"/>
              </a:lnSpc>
              <a:spcBef>
                <a:spcPts val="1445"/>
              </a:spcBef>
              <a:spcAft>
                <a:spcPts val="0"/>
              </a:spcAft>
              <a:buNone/>
            </a:pPr>
            <a:r>
              <a:rPr b="1" i="0" lang="no-NO" sz="1400" u="sng" cap="none" strike="noStrike">
                <a:solidFill>
                  <a:srgbClr val="000000"/>
                </a:solidFill>
                <a:latin typeface="Arial"/>
                <a:ea typeface="Arial"/>
                <a:cs typeface="Arial"/>
                <a:sym typeface="Arial"/>
              </a:rPr>
              <a:t>KAPITTEL 3:</a:t>
            </a:r>
            <a:r>
              <a:rPr b="1" i="0" lang="no-NO" sz="1400" cap="none" strike="noStrike">
                <a:solidFill>
                  <a:srgbClr val="000000"/>
                </a:solidFill>
                <a:latin typeface="Arial"/>
                <a:ea typeface="Arial"/>
                <a:cs typeface="Arial"/>
                <a:sym typeface="Arial"/>
              </a:rPr>
              <a:t> Teknisk veiledning for opptak og transkribering </a:t>
            </a:r>
            <a:r>
              <a:rPr b="0" i="0" lang="no-NO" sz="1400" cap="none" strike="noStrike">
                <a:solidFill>
                  <a:srgbClr val="000000"/>
                </a:solidFill>
                <a:latin typeface="Arial"/>
                <a:ea typeface="Arial"/>
                <a:cs typeface="Arial"/>
                <a:sym typeface="Arial"/>
              </a:rPr>
              <a:t>(inkludert noen verktøy for automatisk transkripsjon)</a:t>
            </a:r>
            <a:endParaRPr sz="1400">
              <a:solidFill>
                <a:schemeClr val="dk1"/>
              </a:solidFill>
              <a:latin typeface="Arial"/>
              <a:ea typeface="Arial"/>
              <a:cs typeface="Arial"/>
              <a:sym typeface="Arial"/>
            </a:endParaRPr>
          </a:p>
          <a:p>
            <a:pPr indent="0" lvl="0" marL="61594" marR="285750" rtl="0" algn="l">
              <a:lnSpc>
                <a:spcPct val="102899"/>
              </a:lnSpc>
              <a:spcBef>
                <a:spcPts val="450"/>
              </a:spcBef>
              <a:spcAft>
                <a:spcPts val="0"/>
              </a:spcAft>
              <a:buNone/>
            </a:pPr>
            <a:r>
              <a:rPr b="1" i="0" lang="no-NO" sz="1400" u="sng" cap="none" strike="noStrike">
                <a:solidFill>
                  <a:srgbClr val="000000"/>
                </a:solidFill>
                <a:latin typeface="Arial"/>
                <a:ea typeface="Arial"/>
                <a:cs typeface="Arial"/>
                <a:sym typeface="Arial"/>
              </a:rPr>
              <a:t>KAPITTEL 4:</a:t>
            </a:r>
            <a:r>
              <a:rPr b="1" i="0" lang="no-NO" sz="1400" cap="none" strike="noStrike">
                <a:solidFill>
                  <a:srgbClr val="000000"/>
                </a:solidFill>
                <a:latin typeface="Arial"/>
                <a:ea typeface="Arial"/>
                <a:cs typeface="Arial"/>
                <a:sym typeface="Arial"/>
              </a:rPr>
              <a:t> Saksstudier. </a:t>
            </a:r>
            <a:r>
              <a:rPr b="0" i="0" lang="no-NO" sz="1400" cap="none" strike="noStrike">
                <a:solidFill>
                  <a:srgbClr val="000000"/>
                </a:solidFill>
                <a:latin typeface="Arial"/>
                <a:ea typeface="Arial"/>
                <a:cs typeface="Arial"/>
                <a:sym typeface="Arial"/>
              </a:rPr>
              <a:t>Illustrative eksempler på læreres koding og tolkning av dialog i forskjellige sammenhenger; inkluderer lærernes funn og neste trinn</a:t>
            </a:r>
            <a:endParaRPr/>
          </a:p>
          <a:p>
            <a:pPr indent="0" lvl="0" marL="61594" marR="56514" rtl="0" algn="l">
              <a:lnSpc>
                <a:spcPct val="104299"/>
              </a:lnSpc>
              <a:spcBef>
                <a:spcPts val="425"/>
              </a:spcBef>
              <a:spcAft>
                <a:spcPts val="0"/>
              </a:spcAft>
              <a:buNone/>
            </a:pPr>
            <a:r>
              <a:rPr b="1" i="0" lang="no-NO" sz="1400" u="sng" cap="none" strike="noStrike">
                <a:solidFill>
                  <a:srgbClr val="000000"/>
                </a:solidFill>
                <a:latin typeface="Arial"/>
                <a:ea typeface="Arial"/>
                <a:cs typeface="Arial"/>
                <a:sym typeface="Arial"/>
              </a:rPr>
              <a:t>KAPITTEL 5:</a:t>
            </a:r>
            <a:r>
              <a:rPr b="1" i="0" lang="no-NO" sz="1400" cap="none" strike="noStrike">
                <a:solidFill>
                  <a:srgbClr val="000000"/>
                </a:solidFill>
                <a:latin typeface="Arial"/>
                <a:ea typeface="Arial"/>
                <a:cs typeface="Arial"/>
                <a:sym typeface="Arial"/>
              </a:rPr>
              <a:t> Ideer for å implementere dialog i klasserommet. </a:t>
            </a:r>
            <a:r>
              <a:rPr b="0" i="0" lang="no-NO" sz="1400" cap="none" strike="noStrike">
                <a:solidFill>
                  <a:srgbClr val="000000"/>
                </a:solidFill>
                <a:latin typeface="Arial"/>
                <a:ea typeface="Arial"/>
                <a:cs typeface="Arial"/>
                <a:sym typeface="Arial"/>
              </a:rPr>
              <a:t>Inkluderer referanser til annen forskning om dialog og lenker til relaterte ressurser</a:t>
            </a:r>
            <a:endParaRPr/>
          </a:p>
          <a:p>
            <a:pPr indent="0" lvl="0" marL="61594" marR="0" rtl="0" algn="l">
              <a:lnSpc>
                <a:spcPct val="100000"/>
              </a:lnSpc>
              <a:spcBef>
                <a:spcPts val="520"/>
              </a:spcBef>
              <a:spcAft>
                <a:spcPts val="0"/>
              </a:spcAft>
              <a:buNone/>
            </a:pPr>
            <a:r>
              <a:rPr b="1" i="0" lang="no-NO" sz="1400" u="sng" cap="none" strike="noStrike">
                <a:solidFill>
                  <a:srgbClr val="000000"/>
                </a:solidFill>
                <a:latin typeface="Arial"/>
                <a:ea typeface="Arial"/>
                <a:cs typeface="Arial"/>
                <a:sym typeface="Arial"/>
              </a:rPr>
              <a:t>TOMME MALER:</a:t>
            </a:r>
            <a:r>
              <a:rPr b="1" i="0" lang="no-NO" sz="1400" cap="none" strike="noStrike">
                <a:solidFill>
                  <a:srgbClr val="000000"/>
                </a:solidFill>
                <a:latin typeface="Arial"/>
                <a:ea typeface="Arial"/>
                <a:cs typeface="Arial"/>
                <a:sym typeface="Arial"/>
              </a:rPr>
              <a:t>  Reflekterende forespørselssyklus, observasjonsmaler, selvrefleksjon, forespørselsrapporteringsmal</a:t>
            </a:r>
            <a:endParaRPr sz="1400">
              <a:solidFill>
                <a:schemeClr val="dk1"/>
              </a:solidFill>
              <a:latin typeface="Arial"/>
              <a:ea typeface="Arial"/>
              <a:cs typeface="Arial"/>
              <a:sym typeface="Arial"/>
            </a:endParaRPr>
          </a:p>
          <a:p>
            <a:pPr indent="0" lvl="0" marL="0" marR="0" rtl="0" algn="l">
              <a:lnSpc>
                <a:spcPct val="100000"/>
              </a:lnSpc>
              <a:spcBef>
                <a:spcPts val="5"/>
              </a:spcBef>
              <a:spcAft>
                <a:spcPts val="0"/>
              </a:spcAft>
              <a:buNone/>
            </a:pPr>
            <a:r>
              <a:t/>
            </a:r>
            <a:endParaRPr sz="1000">
              <a:solidFill>
                <a:schemeClr val="dk1"/>
              </a:solidFill>
              <a:latin typeface="Times New Roman"/>
              <a:ea typeface="Times New Roman"/>
              <a:cs typeface="Times New Roman"/>
              <a:sym typeface="Times New Roman"/>
            </a:endParaRPr>
          </a:p>
          <a:p>
            <a:pPr indent="0" lvl="0" marL="52705"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Hele verktøysettet er tilgjengelig online, inkludert separat nedlastbare maler for utskrift eller redigering. Se opp for ikonet.</a:t>
            </a:r>
            <a:endParaRPr sz="1400">
              <a:solidFill>
                <a:schemeClr val="dk1"/>
              </a:solidFill>
              <a:latin typeface="Arial"/>
              <a:ea typeface="Arial"/>
              <a:cs typeface="Arial"/>
              <a:sym typeface="Arial"/>
            </a:endParaRPr>
          </a:p>
        </p:txBody>
      </p:sp>
      <p:sp>
        <p:nvSpPr>
          <p:cNvPr id="127" name="Google Shape;127;p17"/>
          <p:cNvSpPr/>
          <p:nvPr/>
        </p:nvSpPr>
        <p:spPr>
          <a:xfrm>
            <a:off x="1612900" y="7140337"/>
            <a:ext cx="190498" cy="1904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8" name="Shape 878"/>
        <p:cNvGrpSpPr/>
        <p:nvPr/>
      </p:nvGrpSpPr>
      <p:grpSpPr>
        <a:xfrm>
          <a:off x="0" y="0"/>
          <a:ext cx="0" cy="0"/>
          <a:chOff x="0" y="0"/>
          <a:chExt cx="0" cy="0"/>
        </a:xfrm>
      </p:grpSpPr>
      <p:sp>
        <p:nvSpPr>
          <p:cNvPr id="879" name="Google Shape;879;p62"/>
          <p:cNvSpPr txBox="1"/>
          <p:nvPr/>
        </p:nvSpPr>
        <p:spPr>
          <a:xfrm>
            <a:off x="633094" y="637541"/>
            <a:ext cx="2491740" cy="423579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1275">
            <a:spAutoFit/>
          </a:bodyPr>
          <a:lstStyle/>
          <a:p>
            <a:pPr indent="0" lvl="0" marL="81915" marR="276860" rtl="0" algn="l">
              <a:lnSpc>
                <a:spcPct val="120000"/>
              </a:lnSpc>
              <a:spcBef>
                <a:spcPts val="0"/>
              </a:spcBef>
              <a:spcAft>
                <a:spcPts val="0"/>
              </a:spcAft>
              <a:buNone/>
            </a:pPr>
            <a:r>
              <a:rPr b="1" i="0" lang="no-NO" sz="1200" cap="none" strike="noStrike">
                <a:solidFill>
                  <a:srgbClr val="000000"/>
                </a:solidFill>
                <a:latin typeface="Arial"/>
                <a:ea typeface="Arial"/>
                <a:cs typeface="Arial"/>
                <a:sym typeface="Arial"/>
              </a:rPr>
              <a:t>Når du bør bruke de forskjellige kode- og vurderingsmalene?</a:t>
            </a:r>
            <a:endParaRPr sz="1200">
              <a:solidFill>
                <a:schemeClr val="dk1"/>
              </a:solidFill>
              <a:latin typeface="Arial"/>
              <a:ea typeface="Arial"/>
              <a:cs typeface="Arial"/>
              <a:sym typeface="Arial"/>
            </a:endParaRPr>
          </a:p>
          <a:p>
            <a:pPr indent="0" lvl="0" marL="81915" marR="145415" rtl="0" algn="l">
              <a:lnSpc>
                <a:spcPct val="120600"/>
              </a:lnSpc>
              <a:spcBef>
                <a:spcPts val="615"/>
              </a:spcBef>
              <a:spcAft>
                <a:spcPts val="0"/>
              </a:spcAft>
              <a:buNone/>
            </a:pPr>
            <a:r>
              <a:rPr b="0" i="0" lang="no-NO" sz="1200" cap="none" strike="noStrike">
                <a:solidFill>
                  <a:srgbClr val="000000"/>
                </a:solidFill>
                <a:latin typeface="Arimo"/>
                <a:ea typeface="Arimo"/>
                <a:cs typeface="Arimo"/>
                <a:sym typeface="Arimo"/>
              </a:rPr>
              <a:t>Dette diagrammet viser når bestemte maler som du finner på de følgende sidene, er spesielt nyttige.</a:t>
            </a:r>
            <a:endParaRPr/>
          </a:p>
          <a:p>
            <a:pPr indent="0" lvl="0" marL="81915" marR="148590" rtl="0" algn="l">
              <a:lnSpc>
                <a:spcPct val="121000"/>
              </a:lnSpc>
              <a:spcBef>
                <a:spcPts val="585"/>
              </a:spcBef>
              <a:spcAft>
                <a:spcPts val="0"/>
              </a:spcAft>
              <a:buNone/>
            </a:pPr>
            <a:r>
              <a:rPr b="0" i="0" lang="no-NO" sz="1200" cap="none" strike="noStrike">
                <a:solidFill>
                  <a:srgbClr val="000000"/>
                </a:solidFill>
                <a:latin typeface="Arimo"/>
                <a:ea typeface="Arimo"/>
                <a:cs typeface="Arimo"/>
                <a:sym typeface="Arimo"/>
              </a:rPr>
              <a:t>Noen verktøy er mer egnet til helklasseundervisning og andre til gruppearbeid. Du kan også bruke ulike verktøy avhengig av om du vil fokusere på vendinger i dialog eller på bredere praksiser som deltakelse og klasseromskulturer for dialog.</a:t>
            </a:r>
            <a:endParaRPr/>
          </a:p>
          <a:p>
            <a:pPr indent="0" lvl="0" marL="81915" marR="120014" rtl="0" algn="l">
              <a:lnSpc>
                <a:spcPct val="120800"/>
              </a:lnSpc>
              <a:spcBef>
                <a:spcPts val="585"/>
              </a:spcBef>
              <a:spcAft>
                <a:spcPts val="0"/>
              </a:spcAft>
              <a:buNone/>
            </a:pPr>
            <a:r>
              <a:rPr b="0" i="0" lang="no-NO" sz="1200" cap="none" strike="noStrike">
                <a:solidFill>
                  <a:srgbClr val="000000"/>
                </a:solidFill>
                <a:latin typeface="Arimo"/>
                <a:ea typeface="Arimo"/>
                <a:cs typeface="Arimo"/>
                <a:sym typeface="Arimo"/>
              </a:rPr>
              <a:t>Å se på disse malene kan hjelpe deg med å bestemme hvordan du vil utføre forespørselen din.</a:t>
            </a:r>
            <a:endParaRPr/>
          </a:p>
        </p:txBody>
      </p:sp>
      <p:sp>
        <p:nvSpPr>
          <p:cNvPr id="880" name="Google Shape;880;p62"/>
          <p:cNvSpPr txBox="1"/>
          <p:nvPr/>
        </p:nvSpPr>
        <p:spPr>
          <a:xfrm>
            <a:off x="5262662" y="7088109"/>
            <a:ext cx="167005" cy="153035"/>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40</a:t>
            </a:r>
            <a:endParaRPr sz="1000">
              <a:solidFill>
                <a:schemeClr val="dk1"/>
              </a:solidFill>
              <a:latin typeface="Arial"/>
              <a:ea typeface="Arial"/>
              <a:cs typeface="Arial"/>
              <a:sym typeface="Arial"/>
            </a:endParaRPr>
          </a:p>
        </p:txBody>
      </p:sp>
      <p:grpSp>
        <p:nvGrpSpPr>
          <p:cNvPr id="881" name="Google Shape;881;p62"/>
          <p:cNvGrpSpPr/>
          <p:nvPr/>
        </p:nvGrpSpPr>
        <p:grpSpPr>
          <a:xfrm>
            <a:off x="3517900" y="637541"/>
            <a:ext cx="6721768" cy="5731547"/>
            <a:chOff x="855126" y="-16106"/>
            <a:chExt cx="7663774" cy="6534780"/>
          </a:xfrm>
        </p:grpSpPr>
        <p:cxnSp>
          <p:nvCxnSpPr>
            <p:cNvPr id="882" name="Google Shape;882;p62"/>
            <p:cNvCxnSpPr/>
            <p:nvPr/>
          </p:nvCxnSpPr>
          <p:spPr>
            <a:xfrm>
              <a:off x="4757856" y="883428"/>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83" name="Google Shape;883;p62"/>
            <p:cNvCxnSpPr/>
            <p:nvPr/>
          </p:nvCxnSpPr>
          <p:spPr>
            <a:xfrm rot="10800000">
              <a:off x="4757856" y="883540"/>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84" name="Google Shape;884;p62"/>
            <p:cNvCxnSpPr/>
            <p:nvPr/>
          </p:nvCxnSpPr>
          <p:spPr>
            <a:xfrm>
              <a:off x="2530481" y="3186431"/>
              <a:ext cx="4313199" cy="0"/>
            </a:xfrm>
            <a:prstGeom prst="straightConnector1">
              <a:avLst/>
            </a:prstGeom>
            <a:noFill/>
            <a:ln cap="flat" cmpd="sng" w="9525">
              <a:solidFill>
                <a:schemeClr val="dk2"/>
              </a:solidFill>
              <a:prstDash val="solid"/>
              <a:round/>
              <a:headEnd len="sm" w="sm" type="none"/>
              <a:tailEnd len="med" w="med" type="triangle"/>
            </a:ln>
          </p:spPr>
        </p:cxnSp>
        <p:cxnSp>
          <p:nvCxnSpPr>
            <p:cNvPr id="885" name="Google Shape;885;p62"/>
            <p:cNvCxnSpPr/>
            <p:nvPr/>
          </p:nvCxnSpPr>
          <p:spPr>
            <a:xfrm rot="10800000">
              <a:off x="2530617" y="3186430"/>
              <a:ext cx="4312927" cy="0"/>
            </a:xfrm>
            <a:prstGeom prst="straightConnector1">
              <a:avLst/>
            </a:prstGeom>
            <a:noFill/>
            <a:ln cap="flat" cmpd="sng" w="9525">
              <a:solidFill>
                <a:schemeClr val="dk2"/>
              </a:solidFill>
              <a:prstDash val="solid"/>
              <a:round/>
              <a:headEnd len="sm" w="sm" type="none"/>
              <a:tailEnd len="med" w="med" type="triangle"/>
            </a:ln>
          </p:spPr>
        </p:cxnSp>
        <p:grpSp>
          <p:nvGrpSpPr>
            <p:cNvPr id="886" name="Google Shape;886;p62"/>
            <p:cNvGrpSpPr/>
            <p:nvPr/>
          </p:nvGrpSpPr>
          <p:grpSpPr>
            <a:xfrm>
              <a:off x="2702833" y="1217215"/>
              <a:ext cx="1415130" cy="777798"/>
              <a:chOff x="2546235" y="3891458"/>
              <a:chExt cx="2239619" cy="1043691"/>
            </a:xfrm>
          </p:grpSpPr>
          <p:sp>
            <p:nvSpPr>
              <p:cNvPr id="887" name="Google Shape;887;p62"/>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8" name="Google Shape;888;p62"/>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i="0" lang="no-NO" sz="1053" cap="none" strike="noStrike">
                    <a:solidFill>
                      <a:srgbClr val="000000"/>
                    </a:solidFill>
                    <a:latin typeface="Calibri"/>
                    <a:ea typeface="Calibri"/>
                    <a:cs typeface="Calibri"/>
                    <a:sym typeface="Calibri"/>
                  </a:rPr>
                  <a:t>2F) </a:t>
                </a:r>
                <a:r>
                  <a:rPr b="0" i="0" lang="no-NO" sz="1053" cap="none" strike="noStrike">
                    <a:solidFill>
                      <a:srgbClr val="000000"/>
                    </a:solidFill>
                    <a:latin typeface="Calibri"/>
                    <a:ea typeface="Calibri"/>
                    <a:cs typeface="Calibri"/>
                    <a:sym typeface="Calibri"/>
                  </a:rPr>
                  <a:t>STUDENT-MEDVIRKNING OG TALEREGLER</a:t>
                </a:r>
                <a:endParaRPr/>
              </a:p>
            </p:txBody>
          </p:sp>
        </p:grpSp>
        <p:grpSp>
          <p:nvGrpSpPr>
            <p:cNvPr id="889" name="Google Shape;889;p62"/>
            <p:cNvGrpSpPr/>
            <p:nvPr/>
          </p:nvGrpSpPr>
          <p:grpSpPr>
            <a:xfrm>
              <a:off x="2702833" y="2147413"/>
              <a:ext cx="1415130" cy="777798"/>
              <a:chOff x="2546235" y="3891458"/>
              <a:chExt cx="2239619" cy="1043691"/>
            </a:xfrm>
          </p:grpSpPr>
          <p:sp>
            <p:nvSpPr>
              <p:cNvPr id="890" name="Google Shape;890;p62"/>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1" name="Google Shape;891;p62"/>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i="0" lang="no-NO" sz="1053" cap="none" strike="noStrike">
                    <a:solidFill>
                      <a:srgbClr val="000000"/>
                    </a:solidFill>
                    <a:latin typeface="Calibri"/>
                    <a:ea typeface="Calibri"/>
                    <a:cs typeface="Calibri"/>
                    <a:sym typeface="Calibri"/>
                  </a:rPr>
                  <a:t>2H) </a:t>
                </a:r>
                <a:r>
                  <a:rPr b="0" i="0" lang="no-NO" sz="1053" cap="none" strike="noStrike">
                    <a:solidFill>
                      <a:srgbClr val="000000"/>
                    </a:solidFill>
                    <a:latin typeface="Calibri"/>
                    <a:ea typeface="Calibri"/>
                    <a:cs typeface="Calibri"/>
                    <a:sym typeface="Calibri"/>
                  </a:rPr>
                  <a:t>DIALOGISK UNDERVISNINGS-SKJEMA</a:t>
                </a:r>
                <a:endParaRPr/>
              </a:p>
            </p:txBody>
          </p:sp>
        </p:grpSp>
        <p:grpSp>
          <p:nvGrpSpPr>
            <p:cNvPr id="892" name="Google Shape;892;p62"/>
            <p:cNvGrpSpPr/>
            <p:nvPr/>
          </p:nvGrpSpPr>
          <p:grpSpPr>
            <a:xfrm>
              <a:off x="2702833" y="3762442"/>
              <a:ext cx="1415130" cy="777798"/>
              <a:chOff x="2546235" y="3891458"/>
              <a:chExt cx="2239619" cy="1043691"/>
            </a:xfrm>
          </p:grpSpPr>
          <p:sp>
            <p:nvSpPr>
              <p:cNvPr id="893" name="Google Shape;893;p62"/>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4" name="Google Shape;894;p62"/>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i="0" lang="no-NO" sz="1053" cap="none" strike="noStrike">
                    <a:solidFill>
                      <a:srgbClr val="000000"/>
                    </a:solidFill>
                    <a:latin typeface="Calibri"/>
                    <a:ea typeface="Calibri"/>
                    <a:cs typeface="Calibri"/>
                    <a:sym typeface="Calibri"/>
                  </a:rPr>
                  <a:t>2G) </a:t>
                </a:r>
                <a:r>
                  <a:rPr b="0" i="0" lang="no-NO" sz="1053" cap="none" strike="noStrike">
                    <a:solidFill>
                      <a:srgbClr val="000000"/>
                    </a:solidFill>
                    <a:latin typeface="Calibri"/>
                    <a:ea typeface="Calibri"/>
                    <a:cs typeface="Calibri"/>
                    <a:sym typeface="Calibri"/>
                  </a:rPr>
                  <a:t>STUDENTENS egenevaluering</a:t>
                </a:r>
                <a:endParaRPr/>
              </a:p>
            </p:txBody>
          </p:sp>
        </p:grpSp>
        <p:grpSp>
          <p:nvGrpSpPr>
            <p:cNvPr id="895" name="Google Shape;895;p62"/>
            <p:cNvGrpSpPr/>
            <p:nvPr/>
          </p:nvGrpSpPr>
          <p:grpSpPr>
            <a:xfrm>
              <a:off x="4936255" y="3771650"/>
              <a:ext cx="1415130" cy="777798"/>
              <a:chOff x="2546235" y="3891458"/>
              <a:chExt cx="2239619" cy="1043691"/>
            </a:xfrm>
          </p:grpSpPr>
          <p:sp>
            <p:nvSpPr>
              <p:cNvPr id="896" name="Google Shape;896;p62"/>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7" name="Google Shape;897;p62"/>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i="0" lang="no-NO" sz="1053" cap="none" strike="noStrike">
                    <a:solidFill>
                      <a:srgbClr val="000000"/>
                    </a:solidFill>
                    <a:latin typeface="Calibri"/>
                    <a:ea typeface="Calibri"/>
                    <a:cs typeface="Calibri"/>
                    <a:sym typeface="Calibri"/>
                  </a:rPr>
                  <a:t>2B) </a:t>
                </a:r>
                <a:r>
                  <a:rPr b="0" i="0" lang="no-NO" sz="1053" cap="none" strike="noStrike">
                    <a:solidFill>
                      <a:srgbClr val="000000"/>
                    </a:solidFill>
                    <a:latin typeface="Calibri"/>
                    <a:ea typeface="Calibri"/>
                    <a:cs typeface="Calibri"/>
                    <a:sym typeface="Calibri"/>
                  </a:rPr>
                  <a:t>TIDSUTVALGS-KODING FOR GRUPPEARBEID</a:t>
                </a:r>
                <a:endParaRPr/>
              </a:p>
            </p:txBody>
          </p:sp>
        </p:grpSp>
        <p:grpSp>
          <p:nvGrpSpPr>
            <p:cNvPr id="898" name="Google Shape;898;p62"/>
            <p:cNvGrpSpPr/>
            <p:nvPr/>
          </p:nvGrpSpPr>
          <p:grpSpPr>
            <a:xfrm>
              <a:off x="6580902" y="3771650"/>
              <a:ext cx="1415130" cy="777798"/>
              <a:chOff x="2546235" y="3891458"/>
              <a:chExt cx="2239619" cy="1043691"/>
            </a:xfrm>
          </p:grpSpPr>
          <p:sp>
            <p:nvSpPr>
              <p:cNvPr id="899" name="Google Shape;899;p62"/>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0" name="Google Shape;900;p62"/>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i="0" lang="no-NO" sz="1053" cap="none" strike="noStrike">
                    <a:solidFill>
                      <a:srgbClr val="000000"/>
                    </a:solidFill>
                    <a:latin typeface="Calibri"/>
                    <a:ea typeface="Calibri"/>
                    <a:cs typeface="Calibri"/>
                    <a:sym typeface="Calibri"/>
                  </a:rPr>
                  <a:t>2C) </a:t>
                </a:r>
                <a:r>
                  <a:rPr b="0" i="0" lang="no-NO" sz="1053" cap="none" strike="noStrike">
                    <a:solidFill>
                      <a:srgbClr val="000000"/>
                    </a:solidFill>
                    <a:latin typeface="Calibri"/>
                    <a:ea typeface="Calibri"/>
                    <a:cs typeface="Calibri"/>
                    <a:sym typeface="Calibri"/>
                  </a:rPr>
                  <a:t>SJEKKLISTE FOR ENKELTSTUDENTER</a:t>
                </a:r>
                <a:endParaRPr/>
              </a:p>
            </p:txBody>
          </p:sp>
        </p:grpSp>
        <p:grpSp>
          <p:nvGrpSpPr>
            <p:cNvPr id="901" name="Google Shape;901;p62"/>
            <p:cNvGrpSpPr/>
            <p:nvPr/>
          </p:nvGrpSpPr>
          <p:grpSpPr>
            <a:xfrm>
              <a:off x="5766196" y="4705076"/>
              <a:ext cx="1415130" cy="777798"/>
              <a:chOff x="2546235" y="3891458"/>
              <a:chExt cx="2239619" cy="1043691"/>
            </a:xfrm>
          </p:grpSpPr>
          <p:sp>
            <p:nvSpPr>
              <p:cNvPr id="902" name="Google Shape;902;p62"/>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62"/>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i="0" lang="no-NO" sz="1053" cap="none" strike="noStrike">
                    <a:solidFill>
                      <a:srgbClr val="000000"/>
                    </a:solidFill>
                    <a:latin typeface="Calibri"/>
                    <a:ea typeface="Calibri"/>
                    <a:cs typeface="Calibri"/>
                    <a:sym typeface="Calibri"/>
                  </a:rPr>
                  <a:t>2D) </a:t>
                </a:r>
                <a:r>
                  <a:rPr b="0" i="0" lang="no-NO" sz="1053" cap="none" strike="noStrike">
                    <a:solidFill>
                      <a:srgbClr val="000000"/>
                    </a:solidFill>
                    <a:latin typeface="Calibri"/>
                    <a:ea typeface="Calibri"/>
                    <a:cs typeface="Calibri"/>
                    <a:sym typeface="Calibri"/>
                  </a:rPr>
                  <a:t>KVALITETS-VURDERING AV GRUPPEARBEID</a:t>
                </a:r>
                <a:endParaRPr/>
              </a:p>
            </p:txBody>
          </p:sp>
        </p:grpSp>
        <p:grpSp>
          <p:nvGrpSpPr>
            <p:cNvPr id="904" name="Google Shape;904;p62"/>
            <p:cNvGrpSpPr/>
            <p:nvPr/>
          </p:nvGrpSpPr>
          <p:grpSpPr>
            <a:xfrm>
              <a:off x="5326592" y="1217215"/>
              <a:ext cx="1415130" cy="777798"/>
              <a:chOff x="2546235" y="3891458"/>
              <a:chExt cx="2239619" cy="1043691"/>
            </a:xfrm>
          </p:grpSpPr>
          <p:sp>
            <p:nvSpPr>
              <p:cNvPr id="905" name="Google Shape;905;p62"/>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62"/>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i="0" lang="no-NO" sz="1053" cap="none" strike="noStrike">
                    <a:solidFill>
                      <a:srgbClr val="000000"/>
                    </a:solidFill>
                    <a:latin typeface="Calibri"/>
                    <a:ea typeface="Calibri"/>
                    <a:cs typeface="Calibri"/>
                    <a:sym typeface="Calibri"/>
                  </a:rPr>
                  <a:t>2A) </a:t>
                </a:r>
                <a:r>
                  <a:rPr b="0" i="0" lang="no-NO" sz="1053" cap="none" strike="noStrike">
                    <a:solidFill>
                      <a:srgbClr val="000000"/>
                    </a:solidFill>
                    <a:latin typeface="Calibri"/>
                    <a:ea typeface="Calibri"/>
                    <a:cs typeface="Calibri"/>
                    <a:sym typeface="Calibri"/>
                  </a:rPr>
                  <a:t>KODING AV LYD-/VIDEO-TRANSKRIPSJON</a:t>
                </a:r>
                <a:endParaRPr/>
              </a:p>
            </p:txBody>
          </p:sp>
        </p:grpSp>
        <p:grpSp>
          <p:nvGrpSpPr>
            <p:cNvPr id="907" name="Google Shape;907;p62"/>
            <p:cNvGrpSpPr/>
            <p:nvPr/>
          </p:nvGrpSpPr>
          <p:grpSpPr>
            <a:xfrm>
              <a:off x="5321837" y="2147413"/>
              <a:ext cx="1415130" cy="777798"/>
              <a:chOff x="2546235" y="3891458"/>
              <a:chExt cx="2239619" cy="1043691"/>
            </a:xfrm>
          </p:grpSpPr>
          <p:sp>
            <p:nvSpPr>
              <p:cNvPr id="908" name="Google Shape;908;p62"/>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62"/>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i="0" lang="no-NO" sz="1053" cap="none" strike="noStrike">
                    <a:solidFill>
                      <a:srgbClr val="000000"/>
                    </a:solidFill>
                    <a:latin typeface="Calibri"/>
                    <a:ea typeface="Calibri"/>
                    <a:cs typeface="Calibri"/>
                    <a:sym typeface="Calibri"/>
                  </a:rPr>
                  <a:t>2E) </a:t>
                </a:r>
                <a:r>
                  <a:rPr b="0" i="0" lang="no-NO" sz="1053" cap="none" strike="noStrike">
                    <a:solidFill>
                      <a:srgbClr val="000000"/>
                    </a:solidFill>
                    <a:latin typeface="Calibri"/>
                    <a:ea typeface="Calibri"/>
                    <a:cs typeface="Calibri"/>
                    <a:sym typeface="Calibri"/>
                  </a:rPr>
                  <a:t>OVERSIKT OVER DELTAKELSE I HELE KLASSEN</a:t>
                </a:r>
                <a:endParaRPr/>
              </a:p>
            </p:txBody>
          </p:sp>
        </p:grpSp>
        <p:sp>
          <p:nvSpPr>
            <p:cNvPr id="910" name="Google Shape;910;p62"/>
            <p:cNvSpPr/>
            <p:nvPr/>
          </p:nvSpPr>
          <p:spPr>
            <a:xfrm>
              <a:off x="855126" y="2754456"/>
              <a:ext cx="1643163" cy="861566"/>
            </a:xfrm>
            <a:prstGeom prst="ellipse">
              <a:avLst/>
            </a:prstGeom>
            <a:solidFill>
              <a:schemeClr val="accent2"/>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i="0" lang="no-NO" sz="1140" cap="none" strike="noStrike">
                  <a:solidFill>
                    <a:srgbClr val="FFFFFF"/>
                  </a:solidFill>
                  <a:latin typeface="Calibri"/>
                  <a:ea typeface="Calibri"/>
                  <a:cs typeface="Calibri"/>
                  <a:sym typeface="Calibri"/>
                </a:rPr>
                <a:t>BREDERE DIALOGISK PRAKSIS</a:t>
              </a:r>
              <a:endParaRPr/>
            </a:p>
          </p:txBody>
        </p:sp>
        <p:sp>
          <p:nvSpPr>
            <p:cNvPr id="911" name="Google Shape;911;p62"/>
            <p:cNvSpPr/>
            <p:nvPr/>
          </p:nvSpPr>
          <p:spPr>
            <a:xfrm>
              <a:off x="6875737" y="2754456"/>
              <a:ext cx="1643163" cy="861566"/>
            </a:xfrm>
            <a:prstGeom prst="ellipse">
              <a:avLst/>
            </a:prstGeom>
            <a:solidFill>
              <a:schemeClr val="accent4"/>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i="0" lang="no-NO" sz="1140" cap="none" strike="noStrike">
                  <a:solidFill>
                    <a:srgbClr val="FFFFFF"/>
                  </a:solidFill>
                  <a:latin typeface="Calibri"/>
                  <a:ea typeface="Calibri"/>
                  <a:cs typeface="Calibri"/>
                  <a:sym typeface="Calibri"/>
                </a:rPr>
                <a:t>DIALOG TUR FOR TUR</a:t>
              </a:r>
              <a:endParaRPr/>
            </a:p>
          </p:txBody>
        </p:sp>
        <p:sp>
          <p:nvSpPr>
            <p:cNvPr id="912" name="Google Shape;912;p62"/>
            <p:cNvSpPr/>
            <p:nvPr/>
          </p:nvSpPr>
          <p:spPr>
            <a:xfrm>
              <a:off x="3809007" y="-16106"/>
              <a:ext cx="1864960" cy="861566"/>
            </a:xfrm>
            <a:prstGeom prst="ellipse">
              <a:avLst/>
            </a:prstGeom>
            <a:solidFill>
              <a:schemeClr val="accent6"/>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i="0" lang="no-NO" sz="1140" cap="none" strike="noStrike">
                  <a:solidFill>
                    <a:srgbClr val="FFFFFF"/>
                  </a:solidFill>
                  <a:latin typeface="Calibri"/>
                  <a:ea typeface="Calibri"/>
                  <a:cs typeface="Calibri"/>
                  <a:sym typeface="Calibri"/>
                </a:rPr>
                <a:t>UNDERVISNING I HELE KLASSEN</a:t>
              </a:r>
              <a:endParaRPr/>
            </a:p>
          </p:txBody>
        </p:sp>
        <p:sp>
          <p:nvSpPr>
            <p:cNvPr id="913" name="Google Shape;913;p62"/>
            <p:cNvSpPr/>
            <p:nvPr/>
          </p:nvSpPr>
          <p:spPr>
            <a:xfrm>
              <a:off x="3886291" y="5657108"/>
              <a:ext cx="1710391" cy="86156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i="0" lang="no-NO" sz="1053" cap="none" strike="noStrike">
                  <a:solidFill>
                    <a:srgbClr val="FFFFFF"/>
                  </a:solidFill>
                  <a:latin typeface="Calibri"/>
                  <a:ea typeface="Calibri"/>
                  <a:cs typeface="Calibri"/>
                  <a:sym typeface="Calibri"/>
                </a:rPr>
                <a:t>GRUPPEARBEID</a:t>
              </a: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8" name="Shape 918"/>
        <p:cNvGrpSpPr/>
        <p:nvPr/>
      </p:nvGrpSpPr>
      <p:grpSpPr>
        <a:xfrm>
          <a:off x="0" y="0"/>
          <a:ext cx="0" cy="0"/>
          <a:chOff x="0" y="0"/>
          <a:chExt cx="0" cy="0"/>
        </a:xfrm>
      </p:grpSpPr>
      <p:graphicFrame>
        <p:nvGraphicFramePr>
          <p:cNvPr id="919" name="Google Shape;919;p63"/>
          <p:cNvGraphicFramePr/>
          <p:nvPr/>
        </p:nvGraphicFramePr>
        <p:xfrm>
          <a:off x="5068704" y="1597032"/>
          <a:ext cx="3000000" cy="3000000"/>
        </p:xfrm>
        <a:graphic>
          <a:graphicData uri="http://schemas.openxmlformats.org/drawingml/2006/table">
            <a:tbl>
              <a:tblPr bandRow="1" firstRow="1">
                <a:noFill/>
                <a:tableStyleId>{1E127AA8-9CBF-4945-9974-B087EE6C8184}</a:tableStyleId>
              </a:tblPr>
              <a:tblGrid>
                <a:gridCol w="591300"/>
                <a:gridCol w="1058275"/>
                <a:gridCol w="2667000"/>
                <a:gridCol w="889375"/>
              </a:tblGrid>
              <a:tr h="554725">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8382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Linjer</a:t>
                      </a: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13384" marR="0" rtl="0" algn="l">
                        <a:lnSpc>
                          <a:spcPct val="100000"/>
                        </a:lnSpc>
                        <a:spcBef>
                          <a:spcPts val="0"/>
                        </a:spcBef>
                        <a:spcAft>
                          <a:spcPts val="0"/>
                        </a:spcAft>
                        <a:buNone/>
                      </a:pPr>
                      <a:r>
                        <a:t/>
                      </a:r>
                      <a:endParaRPr b="0" sz="1200">
                        <a:latin typeface="Times New Roman"/>
                        <a:ea typeface="Times New Roman"/>
                        <a:cs typeface="Times New Roman"/>
                        <a:sym typeface="Times New Roman"/>
                      </a:endParaRPr>
                    </a:p>
                    <a:p>
                      <a:pPr indent="-41275" lvl="0" marL="27305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Taler</a:t>
                      </a: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Runde</a:t>
                      </a: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27329" marR="0" rtl="0" algn="l">
                        <a:lnSpc>
                          <a:spcPct val="100000"/>
                        </a:lnSpc>
                        <a:spcBef>
                          <a:spcPts val="0"/>
                        </a:spcBef>
                        <a:spcAft>
                          <a:spcPts val="0"/>
                        </a:spcAft>
                        <a:buNone/>
                      </a:pPr>
                      <a:r>
                        <a:t/>
                      </a:r>
                      <a:endParaRPr b="0" sz="1200">
                        <a:latin typeface="Times New Roman"/>
                        <a:ea typeface="Times New Roman"/>
                        <a:cs typeface="Times New Roman"/>
                        <a:sym typeface="Times New Roman"/>
                      </a:endParaRPr>
                    </a:p>
                    <a:p>
                      <a:pPr indent="0" lvl="0" marL="227329"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Kode(r)</a:t>
                      </a: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20" name="Google Shape;920;p63"/>
          <p:cNvSpPr txBox="1"/>
          <p:nvPr/>
        </p:nvSpPr>
        <p:spPr>
          <a:xfrm>
            <a:off x="356869" y="637541"/>
            <a:ext cx="4473575" cy="599677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2A: Mal for koding av lyd-/videotranskripsjon</a:t>
            </a:r>
            <a:endParaRPr sz="1400">
              <a:solidFill>
                <a:schemeClr val="dk1"/>
              </a:solidFill>
              <a:latin typeface="Arial"/>
              <a:ea typeface="Arial"/>
              <a:cs typeface="Arial"/>
              <a:sym typeface="Arial"/>
            </a:endParaRPr>
          </a:p>
          <a:p>
            <a:pPr indent="0" lvl="0" marL="81280" marR="544195" rtl="0" algn="l">
              <a:lnSpc>
                <a:spcPct val="121700"/>
              </a:lnSpc>
              <a:spcBef>
                <a:spcPts val="630"/>
              </a:spcBef>
              <a:spcAft>
                <a:spcPts val="0"/>
              </a:spcAft>
              <a:buNone/>
            </a:pPr>
            <a:r>
              <a:rPr b="0" i="0" lang="no-NO" sz="1200" cap="none" strike="noStrike">
                <a:solidFill>
                  <a:srgbClr val="000000"/>
                </a:solidFill>
                <a:latin typeface="Arimo"/>
                <a:ea typeface="Arimo"/>
                <a:cs typeface="Arimo"/>
                <a:sym typeface="Arimo"/>
              </a:rPr>
              <a:t>Du kan bruke denne malen til å bruke T-SEDA-koder på individuelle talerens runde.</a:t>
            </a:r>
            <a:endParaRPr/>
          </a:p>
          <a:p>
            <a:pPr indent="0" lvl="0" marL="81280" marR="0" rtl="0" algn="l">
              <a:lnSpc>
                <a:spcPct val="100000"/>
              </a:lnSpc>
              <a:spcBef>
                <a:spcPts val="885"/>
              </a:spcBef>
              <a:spcAft>
                <a:spcPts val="0"/>
              </a:spcAft>
              <a:buNone/>
            </a:pPr>
            <a:r>
              <a:rPr b="1" i="0" lang="no-NO" sz="1200" cap="none" strike="noStrike">
                <a:solidFill>
                  <a:srgbClr val="000000"/>
                </a:solidFill>
                <a:latin typeface="Arial"/>
                <a:ea typeface="Arial"/>
                <a:cs typeface="Arial"/>
                <a:sym typeface="Arial"/>
              </a:rPr>
              <a:t>Veiledningsnotater:</a:t>
            </a:r>
            <a:endParaRPr sz="1200">
              <a:solidFill>
                <a:schemeClr val="dk1"/>
              </a:solidFill>
              <a:latin typeface="Arial"/>
              <a:ea typeface="Arial"/>
              <a:cs typeface="Arial"/>
              <a:sym typeface="Arial"/>
            </a:endParaRPr>
          </a:p>
          <a:p>
            <a:pPr indent="-157163" lvl="0" marL="252413" marR="347980" rtl="0" algn="l">
              <a:lnSpc>
                <a:spcPct val="120000"/>
              </a:lnSpc>
              <a:spcBef>
                <a:spcPts val="62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Opprett transkripsjonen din i en tabell som denne, og legg til så mange rader du trenger</a:t>
            </a:r>
            <a:endParaRPr/>
          </a:p>
          <a:p>
            <a:pPr indent="-157163" lvl="0" marL="252413" marR="0" rtl="0" algn="l">
              <a:lnSpc>
                <a:spcPct val="100000"/>
              </a:lnSpc>
              <a:spcBef>
                <a:spcPts val="91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Nummerering av begrepene gjør dem lett identifiserbare</a:t>
            </a:r>
            <a:endParaRPr/>
          </a:p>
          <a:p>
            <a:pPr indent="-157163" lvl="0" marL="252413" marR="579755" rtl="0" algn="l">
              <a:lnSpc>
                <a:spcPct val="120000"/>
              </a:lnSpc>
              <a:spcBef>
                <a:spcPts val="60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velge en eller to koder å se etter, eller bruke mange kategorier, avhengig av hva fokuset for forespørselen din er</a:t>
            </a:r>
            <a:endParaRPr/>
          </a:p>
          <a:p>
            <a:pPr indent="-157163" lvl="0" marL="252413" marR="185420" rtl="0" algn="l">
              <a:lnSpc>
                <a:spcPct val="120000"/>
              </a:lnSpc>
              <a:spcBef>
                <a:spcPts val="62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Noen runder kan være ukodet fordi ingen av kategoriene gjelder</a:t>
            </a:r>
            <a:endParaRPr/>
          </a:p>
          <a:p>
            <a:pPr indent="-157163" lvl="0" marL="252413" marR="406400" rtl="0" algn="l">
              <a:lnSpc>
                <a:spcPct val="120000"/>
              </a:lnSpc>
              <a:spcBef>
                <a:spcPts val="62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Alternativt kan noen taleres turer ha mer enn én kode brukt på dem</a:t>
            </a:r>
            <a:endParaRPr/>
          </a:p>
          <a:p>
            <a:pPr indent="-157163" lvl="0" marL="252413" marR="358775" rtl="0" algn="l">
              <a:lnSpc>
                <a:spcPct val="120000"/>
              </a:lnSpc>
              <a:spcBef>
                <a:spcPts val="62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også legge til en kommentarkategori i hver rad for å registrere tankene dine om hvordan dialogen utspiller seg</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None/>
            </a:pPr>
            <a:r>
              <a:t/>
            </a:r>
            <a:endParaRPr sz="1150">
              <a:solidFill>
                <a:schemeClr val="dk1"/>
              </a:solidFill>
              <a:latin typeface="Times New Roman"/>
              <a:ea typeface="Times New Roman"/>
              <a:cs typeface="Times New Roman"/>
              <a:sym typeface="Times New Roman"/>
            </a:endParaRPr>
          </a:p>
          <a:p>
            <a:pPr indent="378460" lvl="0" marL="80645" marR="177800" rtl="0" algn="l">
              <a:lnSpc>
                <a:spcPct val="101699"/>
              </a:lnSpc>
              <a:spcBef>
                <a:spcPts val="5"/>
              </a:spcBef>
              <a:spcAft>
                <a:spcPts val="0"/>
              </a:spcAft>
              <a:buNone/>
            </a:pPr>
            <a:r>
              <a:rPr b="1" i="0" lang="no-NO" sz="1200" cap="none" strike="noStrike">
                <a:solidFill>
                  <a:srgbClr val="000000"/>
                </a:solidFill>
                <a:latin typeface="Arial"/>
                <a:ea typeface="Arial"/>
                <a:cs typeface="Arial"/>
                <a:sym typeface="Arial"/>
              </a:rPr>
              <a:t>En nedlastbar transkripsjonskodemal </a:t>
            </a:r>
            <a:r>
              <a:rPr b="0" i="0" lang="no-NO" sz="1200" cap="none" strike="noStrike">
                <a:solidFill>
                  <a:srgbClr val="000000"/>
                </a:solidFill>
                <a:latin typeface="Arimo"/>
                <a:ea typeface="Arimo"/>
                <a:cs typeface="Arimo"/>
                <a:sym typeface="Arimo"/>
              </a:rPr>
              <a:t>er tilgjengelig fra </a:t>
            </a:r>
            <a:r>
              <a:rPr b="0" i="0" lang="no-NO" sz="1200" u="sng" cap="none" strike="noStrike">
                <a:solidFill>
                  <a:schemeClr val="hlink"/>
                </a:solidFill>
                <a:latin typeface="Arimo"/>
                <a:ea typeface="Arimo"/>
                <a:cs typeface="Arimo"/>
                <a:sym typeface="Arimo"/>
                <a:hlinkClick r:id="rId3"/>
              </a:rPr>
              <a:t>nettstedet</a:t>
            </a:r>
            <a:r>
              <a:rPr b="0" i="0" lang="no-NO" sz="1200" cap="none" strike="noStrike">
                <a:solidFill>
                  <a:srgbClr val="000000"/>
                </a:solidFill>
                <a:latin typeface="Arial"/>
                <a:ea typeface="Arial"/>
                <a:cs typeface="Arial"/>
                <a:sym typeface="Arial"/>
              </a:rPr>
              <a:t> vårt, og </a:t>
            </a:r>
            <a:r>
              <a:rPr b="1" i="0" lang="no-NO" sz="1200" cap="none" strike="noStrike">
                <a:solidFill>
                  <a:srgbClr val="000000"/>
                </a:solidFill>
                <a:latin typeface="Arial"/>
                <a:ea typeface="Arial"/>
                <a:cs typeface="Arial"/>
                <a:sym typeface="Arial"/>
              </a:rPr>
              <a:t>transkripsjonsveiledning</a:t>
            </a:r>
            <a:r>
              <a:rPr b="0" i="0" lang="no-NO" sz="1200" cap="none" strike="noStrike">
                <a:solidFill>
                  <a:srgbClr val="000000"/>
                </a:solidFill>
                <a:latin typeface="Arial"/>
                <a:ea typeface="Arial"/>
                <a:cs typeface="Arial"/>
                <a:sym typeface="Arial"/>
              </a:rPr>
              <a:t> er i tilleggsressursene.</a:t>
            </a:r>
            <a:endParaRPr sz="1200">
              <a:solidFill>
                <a:schemeClr val="dk1"/>
              </a:solidFill>
              <a:latin typeface="Arial"/>
              <a:ea typeface="Arial"/>
              <a:cs typeface="Arial"/>
              <a:sym typeface="Arial"/>
            </a:endParaRPr>
          </a:p>
          <a:p>
            <a:pPr indent="0" lvl="0" marL="0" marR="0" rtl="0" algn="l">
              <a:lnSpc>
                <a:spcPct val="100000"/>
              </a:lnSpc>
              <a:spcBef>
                <a:spcPts val="50"/>
              </a:spcBef>
              <a:spcAft>
                <a:spcPts val="0"/>
              </a:spcAft>
              <a:buNone/>
            </a:pPr>
            <a:r>
              <a:t/>
            </a:r>
            <a:endParaRPr sz="1250">
              <a:solidFill>
                <a:schemeClr val="dk1"/>
              </a:solidFill>
              <a:latin typeface="Times New Roman"/>
              <a:ea typeface="Times New Roman"/>
              <a:cs typeface="Times New Roman"/>
              <a:sym typeface="Times New Roman"/>
            </a:endParaRPr>
          </a:p>
          <a:p>
            <a:pPr indent="0" lvl="0" marL="80645"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På neste side kan du se et eksempel på en fullført mal.</a:t>
            </a:r>
            <a:endParaRPr/>
          </a:p>
          <a:p>
            <a:pPr indent="0" lvl="0" marL="80645" marR="0" rtl="0" algn="l">
              <a:lnSpc>
                <a:spcPct val="100000"/>
              </a:lnSpc>
              <a:spcBef>
                <a:spcPts val="0"/>
              </a:spcBef>
              <a:spcAft>
                <a:spcPts val="0"/>
              </a:spcAft>
              <a:buNone/>
            </a:pPr>
            <a:r>
              <a:t/>
            </a:r>
            <a:endParaRPr b="0" i="0" sz="1200" cap="none" strike="noStrike">
              <a:solidFill>
                <a:srgbClr val="000000"/>
              </a:solidFill>
              <a:latin typeface="Arimo"/>
              <a:ea typeface="Arimo"/>
              <a:cs typeface="Arimo"/>
              <a:sym typeface="Arimo"/>
            </a:endParaRPr>
          </a:p>
        </p:txBody>
      </p:sp>
      <p:sp>
        <p:nvSpPr>
          <p:cNvPr id="921" name="Google Shape;921;p63"/>
          <p:cNvSpPr/>
          <p:nvPr/>
        </p:nvSpPr>
        <p:spPr>
          <a:xfrm>
            <a:off x="469900" y="5377822"/>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6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41</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7" name="Shape 927"/>
        <p:cNvGrpSpPr/>
        <p:nvPr/>
      </p:nvGrpSpPr>
      <p:grpSpPr>
        <a:xfrm>
          <a:off x="0" y="0"/>
          <a:ext cx="0" cy="0"/>
          <a:chOff x="0" y="0"/>
          <a:chExt cx="0" cy="0"/>
        </a:xfrm>
      </p:grpSpPr>
      <p:sp>
        <p:nvSpPr>
          <p:cNvPr id="928" name="Google Shape;928;p64"/>
          <p:cNvSpPr txBox="1"/>
          <p:nvPr/>
        </p:nvSpPr>
        <p:spPr>
          <a:xfrm>
            <a:off x="546100" y="845819"/>
            <a:ext cx="3124200" cy="250453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185" marR="572770" rtl="0" algn="l">
              <a:lnSpc>
                <a:spcPct val="120800"/>
              </a:lnSpc>
              <a:spcBef>
                <a:spcPts val="0"/>
              </a:spcBef>
              <a:spcAft>
                <a:spcPts val="0"/>
              </a:spcAft>
              <a:buNone/>
            </a:pPr>
            <a:r>
              <a:rPr b="1" i="0" lang="no-NO" sz="1200" cap="none" strike="noStrike">
                <a:solidFill>
                  <a:srgbClr val="000000"/>
                </a:solidFill>
                <a:latin typeface="Arimo"/>
                <a:ea typeface="Arimo"/>
                <a:cs typeface="Arimo"/>
                <a:sym typeface="Arimo"/>
              </a:rPr>
              <a:t>Her er et eksempel på en del av fullført transkripsjon fra Lucys undersøkelse på en barneskole.</a:t>
            </a:r>
            <a:endParaRPr/>
          </a:p>
          <a:p>
            <a:pPr indent="0" lvl="0" marL="83185" marR="114935" rtl="0" algn="l">
              <a:lnSpc>
                <a:spcPct val="120800"/>
              </a:lnSpc>
              <a:spcBef>
                <a:spcPts val="585"/>
              </a:spcBef>
              <a:spcAft>
                <a:spcPts val="0"/>
              </a:spcAft>
              <a:buNone/>
            </a:pPr>
            <a:r>
              <a:rPr b="0" i="0" lang="no-NO" sz="1200" cap="none" strike="noStrike">
                <a:solidFill>
                  <a:srgbClr val="000000"/>
                </a:solidFill>
                <a:latin typeface="Arimo"/>
                <a:ea typeface="Arimo"/>
                <a:cs typeface="Arimo"/>
                <a:sym typeface="Arimo"/>
              </a:rPr>
              <a:t>Som du kan se, har hun bestemt seg for å fokusere på tre koder: Bygg videre på (B), Utfordring (CH) og Inviter til å bygge (IB).</a:t>
            </a:r>
            <a:endParaRPr/>
          </a:p>
          <a:p>
            <a:pPr indent="0" lvl="0" marL="83185" marR="188595" rtl="0" algn="l">
              <a:lnSpc>
                <a:spcPct val="120800"/>
              </a:lnSpc>
              <a:spcBef>
                <a:spcPts val="610"/>
              </a:spcBef>
              <a:spcAft>
                <a:spcPts val="0"/>
              </a:spcAft>
              <a:buNone/>
            </a:pPr>
            <a:r>
              <a:rPr b="0" i="0" lang="no-NO" sz="1200" cap="none" strike="noStrike">
                <a:solidFill>
                  <a:srgbClr val="000000"/>
                </a:solidFill>
                <a:latin typeface="Arimo"/>
                <a:ea typeface="Arimo"/>
                <a:cs typeface="Arimo"/>
                <a:sym typeface="Arimo"/>
              </a:rPr>
              <a:t>Hun har også lagt til et kommentarfelt for å registrere eventuelle notater under dialogen.</a:t>
            </a:r>
            <a:endParaRPr sz="1200">
              <a:solidFill>
                <a:srgbClr val="000000"/>
              </a:solidFill>
              <a:latin typeface="Arimo"/>
              <a:ea typeface="Arimo"/>
              <a:cs typeface="Arimo"/>
              <a:sym typeface="Arimo"/>
            </a:endParaRPr>
          </a:p>
          <a:p>
            <a:pPr indent="0" lvl="0" marL="83185" marR="188595" rtl="0" algn="l">
              <a:lnSpc>
                <a:spcPct val="120800"/>
              </a:lnSpc>
              <a:spcBef>
                <a:spcPts val="610"/>
              </a:spcBef>
              <a:spcAft>
                <a:spcPts val="0"/>
              </a:spcAft>
              <a:buNone/>
            </a:pPr>
            <a:r>
              <a:t/>
            </a:r>
            <a:endParaRPr sz="1200">
              <a:solidFill>
                <a:schemeClr val="dk1"/>
              </a:solidFill>
              <a:latin typeface="Arimo"/>
              <a:ea typeface="Arimo"/>
              <a:cs typeface="Arimo"/>
              <a:sym typeface="Arimo"/>
            </a:endParaRPr>
          </a:p>
        </p:txBody>
      </p:sp>
      <p:sp>
        <p:nvSpPr>
          <p:cNvPr id="929" name="Google Shape;929;p64"/>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42</a:t>
            </a:r>
            <a:endParaRPr/>
          </a:p>
        </p:txBody>
      </p:sp>
      <p:graphicFrame>
        <p:nvGraphicFramePr>
          <p:cNvPr id="930" name="Google Shape;930;p64"/>
          <p:cNvGraphicFramePr/>
          <p:nvPr/>
        </p:nvGraphicFramePr>
        <p:xfrm>
          <a:off x="4127498" y="1114425"/>
          <a:ext cx="3000000" cy="3000000"/>
        </p:xfrm>
        <a:graphic>
          <a:graphicData uri="http://schemas.openxmlformats.org/drawingml/2006/table">
            <a:tbl>
              <a:tblPr bandCol="1" bandRow="1" firstCol="1" firstRow="1" lastCol="1" lastRow="1">
                <a:noFill/>
                <a:tableStyleId>{44524EDF-91B8-4AD1-9752-A8DA7D81C09F}</a:tableStyleId>
              </a:tblPr>
              <a:tblGrid>
                <a:gridCol w="385100"/>
                <a:gridCol w="674825"/>
                <a:gridCol w="2277100"/>
                <a:gridCol w="355375"/>
                <a:gridCol w="399950"/>
                <a:gridCol w="370225"/>
                <a:gridCol w="1328625"/>
              </a:tblGrid>
              <a:tr h="258200">
                <a:tc>
                  <a:txBody>
                    <a:bodyPr/>
                    <a:lstStyle/>
                    <a:p>
                      <a:pPr indent="0" lvl="0" marL="65405" marR="0" rtl="0" algn="ctr">
                        <a:spcBef>
                          <a:spcPts val="0"/>
                        </a:spcBef>
                        <a:spcAft>
                          <a:spcPts val="0"/>
                        </a:spcAft>
                        <a:buNone/>
                      </a:pPr>
                      <a:r>
                        <a:rPr b="1" i="0" lang="no-NO" sz="1000" cap="none" strike="noStrike">
                          <a:solidFill>
                            <a:srgbClr val="000000"/>
                          </a:solidFill>
                          <a:latin typeface="Calibri"/>
                          <a:ea typeface="Calibri"/>
                          <a:cs typeface="Calibri"/>
                          <a:sym typeface="Calibri"/>
                        </a:rPr>
                        <a:t>RundeNº</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i="0" lang="no-NO" sz="1000" cap="none" strike="noStrike">
                          <a:solidFill>
                            <a:srgbClr val="000000"/>
                          </a:solidFill>
                          <a:latin typeface="Calibri"/>
                          <a:ea typeface="Calibri"/>
                          <a:cs typeface="Calibri"/>
                          <a:sym typeface="Calibri"/>
                        </a:rPr>
                        <a:t>Taler</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i="0" lang="no-NO" sz="1000" cap="none" strike="noStrike">
                          <a:solidFill>
                            <a:srgbClr val="000000"/>
                          </a:solidFill>
                          <a:latin typeface="Calibri"/>
                          <a:ea typeface="Calibri"/>
                          <a:cs typeface="Calibri"/>
                          <a:sym typeface="Calibri"/>
                        </a:rPr>
                        <a:t>Transkribert dialog</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i="0" lang="no-NO" sz="1000" cap="none" strike="noStrike">
                          <a:solidFill>
                            <a:srgbClr val="000000"/>
                          </a:solidFill>
                          <a:latin typeface="Calibri"/>
                          <a:ea typeface="Calibri"/>
                          <a:cs typeface="Calibri"/>
                          <a:sym typeface="Calibri"/>
                        </a:rPr>
                        <a:t>B</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i="0" lang="no-NO" sz="1000" cap="none" strike="noStrike">
                          <a:solidFill>
                            <a:srgbClr val="000000"/>
                          </a:solidFill>
                          <a:latin typeface="Calibri"/>
                          <a:ea typeface="Calibri"/>
                          <a:cs typeface="Calibri"/>
                          <a:sym typeface="Calibri"/>
                        </a:rPr>
                        <a:t>CH</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i="0" lang="no-NO" sz="1000" cap="none" strike="noStrike">
                          <a:solidFill>
                            <a:srgbClr val="000000"/>
                          </a:solidFill>
                          <a:latin typeface="Calibri"/>
                          <a:ea typeface="Calibri"/>
                          <a:cs typeface="Calibri"/>
                          <a:sym typeface="Calibri"/>
                        </a:rPr>
                        <a:t>IB</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i="0" lang="no-NO" sz="1000" cap="none" strike="noStrike">
                          <a:solidFill>
                            <a:srgbClr val="000000"/>
                          </a:solidFill>
                          <a:latin typeface="Calibri"/>
                          <a:ea typeface="Calibri"/>
                          <a:cs typeface="Calibri"/>
                          <a:sym typeface="Calibri"/>
                        </a:rPr>
                        <a:t>Kommentarer</a:t>
                      </a:r>
                      <a:endParaRPr b="1" sz="1000">
                        <a:latin typeface="Arial"/>
                        <a:ea typeface="Arial"/>
                        <a:cs typeface="Arial"/>
                        <a:sym typeface="Arial"/>
                      </a:endParaRPr>
                    </a:p>
                  </a:txBody>
                  <a:tcPr marT="0" marB="0" marR="0" marL="0"/>
                </a:tc>
              </a:tr>
              <a:tr h="254625">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1</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Lærer</a:t>
                      </a:r>
                      <a:endParaRPr sz="1000">
                        <a:latin typeface="Arial"/>
                        <a:ea typeface="Arial"/>
                        <a:cs typeface="Arial"/>
                        <a:sym typeface="Arial"/>
                      </a:endParaRPr>
                    </a:p>
                  </a:txBody>
                  <a:tcPr marT="0" marB="0" marR="0" marL="0"/>
                </a:tc>
                <a:tc>
                  <a:txBody>
                    <a:bodyPr/>
                    <a:lstStyle/>
                    <a:p>
                      <a:pPr indent="0" lvl="0" marL="65405" marR="189230" rtl="0" algn="l">
                        <a:lnSpc>
                          <a:spcPct val="105000"/>
                        </a:lnSpc>
                        <a:spcBef>
                          <a:spcPts val="0"/>
                        </a:spcBef>
                        <a:spcAft>
                          <a:spcPts val="0"/>
                        </a:spcAft>
                        <a:buNone/>
                      </a:pPr>
                      <a:r>
                        <a:rPr b="0" i="0" lang="no-NO" sz="1000" cap="none" strike="noStrike">
                          <a:solidFill>
                            <a:srgbClr val="000000"/>
                          </a:solidFill>
                          <a:latin typeface="Calibri"/>
                          <a:ea typeface="Calibri"/>
                          <a:cs typeface="Calibri"/>
                          <a:sym typeface="Calibri"/>
                        </a:rPr>
                        <a:t>Er det OK å holde dyr i en dyrehage? Snakk med partneren din:</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2</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Barn 14</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Jeg kommer til å gjøre nei, i midten</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3</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Barn 29</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mellomdel</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4</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Barn 14</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Mellomdel</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5</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Lærer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Fortell meg hvorfor</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IB</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376825">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6</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Barn 14</a:t>
                      </a:r>
                      <a:endParaRPr sz="1000">
                        <a:latin typeface="Arial"/>
                        <a:ea typeface="Arial"/>
                        <a:cs typeface="Arial"/>
                        <a:sym typeface="Arial"/>
                      </a:endParaRPr>
                    </a:p>
                  </a:txBody>
                  <a:tcPr marT="0" marB="0" marR="0" marL="0"/>
                </a:tc>
                <a:tc>
                  <a:txBody>
                    <a:bodyPr/>
                    <a:lstStyle/>
                    <a:p>
                      <a:pPr indent="0" lvl="0" marL="65405" marR="290195" rtl="0" algn="l">
                        <a:lnSpc>
                          <a:spcPct val="105000"/>
                        </a:lnSpc>
                        <a:spcBef>
                          <a:spcPts val="0"/>
                        </a:spcBef>
                        <a:spcAft>
                          <a:spcPts val="0"/>
                        </a:spcAft>
                        <a:buNone/>
                      </a:pPr>
                      <a:r>
                        <a:rPr b="0" i="0" lang="no-NO" sz="1000" cap="none" strike="noStrike">
                          <a:solidFill>
                            <a:srgbClr val="000000"/>
                          </a:solidFill>
                          <a:latin typeface="Calibri"/>
                          <a:ea typeface="Calibri"/>
                          <a:cs typeface="Calibri"/>
                          <a:sym typeface="Calibri"/>
                        </a:rPr>
                        <a:t>Erm fordi de ikke kan angripe folk, de kan skremme folk slik.</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7</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Lærer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Fortell meg mer</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IB</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634025">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8</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Barn 14</a:t>
                      </a:r>
                      <a:endParaRPr sz="1000">
                        <a:latin typeface="Arial"/>
                        <a:ea typeface="Arial"/>
                        <a:cs typeface="Arial"/>
                        <a:sym typeface="Arial"/>
                      </a:endParaRPr>
                    </a:p>
                  </a:txBody>
                  <a:tcPr marT="0" marB="0" marR="0" marL="0"/>
                </a:tc>
                <a:tc>
                  <a:txBody>
                    <a:bodyPr/>
                    <a:lstStyle/>
                    <a:p>
                      <a:pPr indent="0" lvl="0" marL="65405" marR="120015" rtl="0" algn="l">
                        <a:lnSpc>
                          <a:spcPct val="105000"/>
                        </a:lnSpc>
                        <a:spcBef>
                          <a:spcPts val="0"/>
                        </a:spcBef>
                        <a:spcAft>
                          <a:spcPts val="0"/>
                        </a:spcAft>
                        <a:buNone/>
                      </a:pPr>
                      <a:r>
                        <a:rPr b="0" i="0" lang="no-NO" sz="1000" cap="none" strike="noStrike">
                          <a:solidFill>
                            <a:srgbClr val="000000"/>
                          </a:solidFill>
                          <a:latin typeface="Calibri"/>
                          <a:ea typeface="Calibri"/>
                          <a:cs typeface="Calibri"/>
                          <a:sym typeface="Calibri"/>
                        </a:rPr>
                        <a:t>Og, og fordi de kanskje biter folk i hodet når de takler situasjonen. Jeg fikk se en video av som en virkelig høy fugl bitt en gutt hode av, men gutten ville dø.</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B</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376825">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9</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Lærer</a:t>
                      </a:r>
                      <a:endParaRPr sz="1000">
                        <a:latin typeface="Arial"/>
                        <a:ea typeface="Arial"/>
                        <a:cs typeface="Arial"/>
                        <a:sym typeface="Arial"/>
                      </a:endParaRPr>
                    </a:p>
                  </a:txBody>
                  <a:tcPr marT="0" marB="0" marR="0" marL="0"/>
                </a:tc>
                <a:tc>
                  <a:txBody>
                    <a:bodyPr/>
                    <a:lstStyle/>
                    <a:p>
                      <a:pPr indent="0" lvl="0" marL="65405" marR="492125" rtl="0" algn="l">
                        <a:lnSpc>
                          <a:spcPct val="105000"/>
                        </a:lnSpc>
                        <a:spcBef>
                          <a:spcPts val="0"/>
                        </a:spcBef>
                        <a:spcAft>
                          <a:spcPts val="0"/>
                        </a:spcAft>
                        <a:buNone/>
                      </a:pPr>
                      <a:r>
                        <a:rPr b="0" i="0" lang="no-NO" sz="1000" cap="none" strike="noStrike">
                          <a:solidFill>
                            <a:srgbClr val="000000"/>
                          </a:solidFill>
                          <a:latin typeface="Calibri"/>
                          <a:ea typeface="Calibri"/>
                          <a:cs typeface="Calibri"/>
                          <a:sym typeface="Calibri"/>
                        </a:rPr>
                        <a:t>OK, (Barnets navn) er du enig eller uenig i (barnets navn)?</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IB</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10</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Barn 29</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Enig</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11</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Lærer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Gjør du, ok hvorfor?</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499425">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12</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Barn 29</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Trekker på skuldrene</a:t>
                      </a:r>
                      <a:endParaRPr sz="1000"/>
                    </a:p>
                    <a:p>
                      <a:pPr indent="0" lvl="0" marL="65405" marR="0" rtl="0" algn="l">
                        <a:spcBef>
                          <a:spcPts val="70"/>
                        </a:spcBef>
                        <a:spcAft>
                          <a:spcPts val="0"/>
                        </a:spcAft>
                        <a:buNone/>
                      </a:pPr>
                      <a:r>
                        <a:rPr b="0" i="0" lang="no-NO" sz="1000" cap="none" strike="noStrike">
                          <a:solidFill>
                            <a:srgbClr val="000000"/>
                          </a:solidFill>
                          <a:latin typeface="Calibri"/>
                          <a:ea typeface="Calibri"/>
                          <a:cs typeface="Calibri"/>
                          <a:sym typeface="Calibri"/>
                        </a:rPr>
                        <a:t>Jeg glemte</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65405" marR="50800" rtl="0" algn="l">
                        <a:lnSpc>
                          <a:spcPct val="105000"/>
                        </a:lnSpc>
                        <a:spcBef>
                          <a:spcPts val="0"/>
                        </a:spcBef>
                        <a:spcAft>
                          <a:spcPts val="0"/>
                        </a:spcAft>
                        <a:buNone/>
                      </a:pPr>
                      <a:r>
                        <a:rPr b="0" i="0" lang="no-NO" sz="1000" cap="none" strike="noStrike">
                          <a:solidFill>
                            <a:srgbClr val="000000"/>
                          </a:solidFill>
                          <a:latin typeface="Calibri"/>
                          <a:ea typeface="Calibri"/>
                          <a:cs typeface="Calibri"/>
                          <a:sym typeface="Calibri"/>
                        </a:rPr>
                        <a:t>Sjenert generelt motvillig til å bidra til dialog.</a:t>
                      </a:r>
                      <a:endParaRPr sz="1000">
                        <a:latin typeface="Arial"/>
                        <a:ea typeface="Arial"/>
                        <a:cs typeface="Arial"/>
                        <a:sym typeface="Arial"/>
                      </a:endParaRPr>
                    </a:p>
                  </a:txBody>
                  <a:tcPr marT="0" marB="0" marR="0" marL="0"/>
                </a:tc>
              </a:tr>
              <a:tr h="379650">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13</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Lærer</a:t>
                      </a:r>
                      <a:endParaRPr sz="1000">
                        <a:latin typeface="Arial"/>
                        <a:ea typeface="Arial"/>
                        <a:cs typeface="Arial"/>
                        <a:sym typeface="Arial"/>
                      </a:endParaRPr>
                    </a:p>
                  </a:txBody>
                  <a:tcPr marT="0" marB="0" marR="0" marL="0"/>
                </a:tc>
                <a:tc>
                  <a:txBody>
                    <a:bodyPr/>
                    <a:lstStyle/>
                    <a:p>
                      <a:pPr indent="0" lvl="0" marL="65405" marR="105410" rtl="0" algn="l">
                        <a:lnSpc>
                          <a:spcPct val="105000"/>
                        </a:lnSpc>
                        <a:spcBef>
                          <a:spcPts val="0"/>
                        </a:spcBef>
                        <a:spcAft>
                          <a:spcPts val="0"/>
                        </a:spcAft>
                        <a:buNone/>
                      </a:pPr>
                      <a:r>
                        <a:rPr b="0" i="0" lang="no-NO" sz="1000" cap="none" strike="noStrike">
                          <a:solidFill>
                            <a:srgbClr val="000000"/>
                          </a:solidFill>
                          <a:latin typeface="Calibri"/>
                          <a:ea typeface="Calibri"/>
                          <a:cs typeface="Calibri"/>
                          <a:sym typeface="Calibri"/>
                        </a:rPr>
                        <a:t>Adressering hele klassen – påminnelse om å fokusere på oppgaven</a:t>
                      </a:r>
                      <a:endParaRPr sz="1000"/>
                    </a:p>
                    <a:p>
                      <a:pPr indent="0" lvl="0" marL="65405" marR="0" rtl="0" algn="l">
                        <a:spcBef>
                          <a:spcPts val="5"/>
                        </a:spcBef>
                        <a:spcAft>
                          <a:spcPts val="0"/>
                        </a:spcAft>
                        <a:buNone/>
                      </a:pPr>
                      <a:r>
                        <a:rPr b="0" i="0" lang="no-NO" sz="1000" cap="none" strike="noStrike">
                          <a:solidFill>
                            <a:srgbClr val="000000"/>
                          </a:solidFill>
                          <a:latin typeface="Calibri"/>
                          <a:ea typeface="Calibri"/>
                          <a:cs typeface="Calibri"/>
                          <a:sym typeface="Calibri"/>
                        </a:rPr>
                        <a:t>Er det ok å holde dyr i dyreparker?</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171950">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14</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Barn 5</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Ja, men nei</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15</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Lærer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Ooo fortelle meg mer, fortell meg mer</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IB</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634025">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16</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Barn 5</a:t>
                      </a:r>
                      <a:endParaRPr sz="1000">
                        <a:latin typeface="Arial"/>
                        <a:ea typeface="Arial"/>
                        <a:cs typeface="Arial"/>
                        <a:sym typeface="Arial"/>
                      </a:endParaRPr>
                    </a:p>
                  </a:txBody>
                  <a:tcPr marT="0" marB="0" marR="0" marL="0"/>
                </a:tc>
                <a:tc>
                  <a:txBody>
                    <a:bodyPr/>
                    <a:lstStyle/>
                    <a:p>
                      <a:pPr indent="0" lvl="0" marL="65405" marR="63500" rtl="0" algn="l">
                        <a:lnSpc>
                          <a:spcPct val="105000"/>
                        </a:lnSpc>
                        <a:spcBef>
                          <a:spcPts val="0"/>
                        </a:spcBef>
                        <a:spcAft>
                          <a:spcPts val="0"/>
                        </a:spcAft>
                        <a:buNone/>
                      </a:pPr>
                      <a:r>
                        <a:rPr b="0" i="0" lang="no-NO" sz="1000" cap="none" strike="noStrike">
                          <a:solidFill>
                            <a:srgbClr val="000000"/>
                          </a:solidFill>
                          <a:latin typeface="Calibri"/>
                          <a:ea typeface="Calibri"/>
                          <a:cs typeface="Calibri"/>
                          <a:sym typeface="Calibri"/>
                        </a:rPr>
                        <a:t>Fordi de kommer seg ut, og de kan komme ut og spise noen, og hvis de ikke er inne, kan noen glemme å gi dem mat, og da kan de dø.</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B</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r h="376825">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17</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Lærer</a:t>
                      </a:r>
                      <a:endParaRPr sz="1000">
                        <a:latin typeface="Arial"/>
                        <a:ea typeface="Arial"/>
                        <a:cs typeface="Arial"/>
                        <a:sym typeface="Arial"/>
                      </a:endParaRPr>
                    </a:p>
                  </a:txBody>
                  <a:tcPr marT="0" marB="0" marR="0" marL="0"/>
                </a:tc>
                <a:tc>
                  <a:txBody>
                    <a:bodyPr/>
                    <a:lstStyle/>
                    <a:p>
                      <a:pPr indent="0" lvl="0" marL="65405" marR="178435" rtl="0" algn="l">
                        <a:lnSpc>
                          <a:spcPct val="105000"/>
                        </a:lnSpc>
                        <a:spcBef>
                          <a:spcPts val="0"/>
                        </a:spcBef>
                        <a:spcAft>
                          <a:spcPts val="0"/>
                        </a:spcAft>
                        <a:buNone/>
                      </a:pPr>
                      <a:r>
                        <a:rPr b="0" i="0" lang="no-NO" sz="1000" cap="none" strike="noStrike">
                          <a:solidFill>
                            <a:srgbClr val="000000"/>
                          </a:solidFill>
                          <a:latin typeface="Calibri"/>
                          <a:ea typeface="Calibri"/>
                          <a:cs typeface="Calibri"/>
                          <a:sym typeface="Calibri"/>
                        </a:rPr>
                        <a:t>Ok, (barnets navn), hva synes du om hva (barnets navn) nettopp sa?</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b="0" i="0" lang="no-NO" sz="1000" cap="none" strike="noStrike">
                          <a:solidFill>
                            <a:srgbClr val="000000"/>
                          </a:solidFill>
                          <a:latin typeface="Calibri"/>
                          <a:ea typeface="Calibri"/>
                          <a:cs typeface="Calibri"/>
                          <a:sym typeface="Calibri"/>
                        </a:rPr>
                        <a:t>IB</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o-NO" sz="1000"/>
                        <a:t> </a:t>
                      </a:r>
                      <a:endParaRPr sz="1000">
                        <a:latin typeface="Arial"/>
                        <a:ea typeface="Arial"/>
                        <a:cs typeface="Arial"/>
                        <a:sym typeface="Arial"/>
                      </a:endParaRPr>
                    </a:p>
                  </a:txBody>
                  <a:tcPr marT="0" marB="0" marR="0" marL="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35" name="Shape 935"/>
        <p:cNvGrpSpPr/>
        <p:nvPr/>
      </p:nvGrpSpPr>
      <p:grpSpPr>
        <a:xfrm>
          <a:off x="0" y="0"/>
          <a:ext cx="0" cy="0"/>
          <a:chOff x="0" y="0"/>
          <a:chExt cx="0" cy="0"/>
        </a:xfrm>
      </p:grpSpPr>
      <p:sp>
        <p:nvSpPr>
          <p:cNvPr id="936" name="Google Shape;936;p65"/>
          <p:cNvSpPr/>
          <p:nvPr/>
        </p:nvSpPr>
        <p:spPr>
          <a:xfrm>
            <a:off x="325654" y="581025"/>
            <a:ext cx="4699000" cy="6403452"/>
          </a:xfrm>
          <a:custGeom>
            <a:rect b="b" l="l" r="r" t="t"/>
            <a:pathLst>
              <a:path extrusionOk="0" h="6611620" w="4699000">
                <a:moveTo>
                  <a:pt x="0" y="0"/>
                </a:moveTo>
                <a:lnTo>
                  <a:pt x="4698888" y="0"/>
                </a:lnTo>
                <a:lnTo>
                  <a:pt x="4698888" y="6611167"/>
                </a:lnTo>
                <a:lnTo>
                  <a:pt x="0" y="661116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65"/>
          <p:cNvSpPr txBox="1"/>
          <p:nvPr/>
        </p:nvSpPr>
        <p:spPr>
          <a:xfrm>
            <a:off x="423043" y="739528"/>
            <a:ext cx="4490720" cy="513252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2B: Tidsutvalgskoding for gruppearbeid</a:t>
            </a:r>
            <a:endParaRPr sz="1400">
              <a:solidFill>
                <a:schemeClr val="dk1"/>
              </a:solidFill>
              <a:latin typeface="Arial"/>
              <a:ea typeface="Arial"/>
              <a:cs typeface="Arial"/>
              <a:sym typeface="Arial"/>
            </a:endParaRPr>
          </a:p>
          <a:p>
            <a:pPr indent="0" lvl="0" marL="12700" marR="86995" rtl="0" algn="l">
              <a:lnSpc>
                <a:spcPct val="120800"/>
              </a:lnSpc>
              <a:spcBef>
                <a:spcPts val="645"/>
              </a:spcBef>
              <a:spcAft>
                <a:spcPts val="0"/>
              </a:spcAft>
              <a:buNone/>
            </a:pPr>
            <a:r>
              <a:rPr b="0" i="0" lang="no-NO" sz="1200" cap="none" strike="noStrike">
                <a:solidFill>
                  <a:srgbClr val="000000"/>
                </a:solidFill>
                <a:latin typeface="Arimo"/>
                <a:ea typeface="Arimo"/>
                <a:cs typeface="Arimo"/>
                <a:sym typeface="Arimo"/>
              </a:rPr>
              <a:t>«Tidsutvalg» er en vanlig teknikk brukt av forskere. Det betyr ganske enkelt å ta prøver av hendelser med jevne tidsintervaller i løpet av en episode eller hele leksjonen, i stedet for å registrere hele tiden. Du noterer ikke ned alt, men det vil gi deg et generelt bilde av hva som skjer. Det reduserer også etterspørselen etter live koding ettersom observasjonsvinduene dine er korte.</a:t>
            </a:r>
            <a:endParaRPr sz="1200">
              <a:solidFill>
                <a:schemeClr val="dk1"/>
              </a:solidFill>
              <a:latin typeface="Arimo"/>
              <a:ea typeface="Arimo"/>
              <a:cs typeface="Arimo"/>
              <a:sym typeface="Arimo"/>
            </a:endParaRPr>
          </a:p>
          <a:p>
            <a:pPr indent="0" lvl="0" marL="12700" marR="0" rtl="0" algn="l">
              <a:lnSpc>
                <a:spcPct val="100000"/>
              </a:lnSpc>
              <a:spcBef>
                <a:spcPts val="910"/>
              </a:spcBef>
              <a:spcAft>
                <a:spcPts val="0"/>
              </a:spcAft>
              <a:buNone/>
            </a:pPr>
            <a:r>
              <a:rPr b="0" i="0" lang="no-NO" sz="1200" cap="none" strike="noStrike">
                <a:solidFill>
                  <a:srgbClr val="000000"/>
                </a:solidFill>
                <a:latin typeface="Arimo"/>
                <a:ea typeface="Arimo"/>
                <a:cs typeface="Arimo"/>
                <a:sym typeface="Arimo"/>
              </a:rPr>
              <a:t>Veiledningsnotater:</a:t>
            </a:r>
            <a:endParaRPr/>
          </a:p>
          <a:p>
            <a:pPr indent="-88900" lvl="0" marL="184150" marR="82550" rtl="0" algn="l">
              <a:lnSpc>
                <a:spcPct val="121700"/>
              </a:lnSpc>
              <a:spcBef>
                <a:spcPts val="57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Observasjoner har en «aktiv» og en «hvilende» fase. Hver aktive fase er tidsvinduet når du noterer kodene du hører</a:t>
            </a:r>
            <a:endParaRPr/>
          </a:p>
          <a:p>
            <a:pPr indent="-88900" lvl="0" marL="184150" marR="53975" rtl="0" algn="l">
              <a:lnSpc>
                <a:spcPct val="120800"/>
              </a:lnSpc>
              <a:spcBef>
                <a:spcPts val="5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bestemme hvor langt du vil at observasjonsvinduet skal være, men de bør være korte for å sikre at observasjonen ikke er for krevende (f.eks. 1 min: 40 sekunder koding + 20 sekunder hvile)</a:t>
            </a:r>
            <a:endParaRPr sz="1200">
              <a:solidFill>
                <a:schemeClr val="dk1"/>
              </a:solidFill>
              <a:latin typeface="Arimo"/>
              <a:ea typeface="Arimo"/>
              <a:cs typeface="Arimo"/>
              <a:sym typeface="Arimo"/>
            </a:endParaRPr>
          </a:p>
          <a:p>
            <a:pPr indent="-88900" lvl="0" marL="184150" marR="164465" rtl="0" algn="l">
              <a:lnSpc>
                <a:spcPct val="120000"/>
              </a:lnSpc>
              <a:spcBef>
                <a:spcPts val="62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Merk av i den relevante kodeboksen hvis studenten bruker den koden i observasjonsvinduet</a:t>
            </a:r>
            <a:endParaRPr/>
          </a:p>
          <a:p>
            <a:pPr indent="-88900" lvl="0" marL="184150" marR="5080" rtl="0" algn="l">
              <a:lnSpc>
                <a:spcPct val="121700"/>
              </a:lnSpc>
              <a:spcBef>
                <a:spcPts val="57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I stedet for å krysse av, kan du velge å telle </a:t>
            </a:r>
            <a:r>
              <a:rPr b="0" i="1" lang="no-NO" sz="1200" cap="none" strike="noStrike">
                <a:solidFill>
                  <a:srgbClr val="000000"/>
                </a:solidFill>
                <a:latin typeface="Arial"/>
                <a:ea typeface="Arial"/>
                <a:cs typeface="Arial"/>
                <a:sym typeface="Arial"/>
              </a:rPr>
              <a:t>hver gang </a:t>
            </a:r>
            <a:r>
              <a:rPr b="0" i="0" lang="no-NO" sz="1200" cap="none" strike="noStrike">
                <a:solidFill>
                  <a:srgbClr val="000000"/>
                </a:solidFill>
                <a:latin typeface="Arimo"/>
                <a:ea typeface="Arimo"/>
                <a:cs typeface="Arimo"/>
                <a:sym typeface="Arimo"/>
              </a:rPr>
              <a:t>eleven bruker koden, men vær oppmerksom på at dette er vanskeligere å gjøre</a:t>
            </a:r>
            <a:endParaRPr/>
          </a:p>
          <a:p>
            <a:pPr indent="-88900" lvl="0" marL="184150" marR="0" rtl="0" algn="l">
              <a:lnSpc>
                <a:spcPct val="100000"/>
              </a:lnSpc>
              <a:spcBef>
                <a:spcPts val="8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velge å filme interaksjonen som en «reserve» for å se senere</a:t>
            </a:r>
            <a:endParaRPr/>
          </a:p>
        </p:txBody>
      </p:sp>
      <p:sp>
        <p:nvSpPr>
          <p:cNvPr id="938" name="Google Shape;938;p65"/>
          <p:cNvSpPr txBox="1"/>
          <p:nvPr/>
        </p:nvSpPr>
        <p:spPr>
          <a:xfrm>
            <a:off x="455213" y="6045164"/>
            <a:ext cx="4288790" cy="631054"/>
          </a:xfrm>
          <a:prstGeom prst="rect">
            <a:avLst/>
          </a:prstGeom>
          <a:noFill/>
          <a:ln>
            <a:noFill/>
          </a:ln>
        </p:spPr>
        <p:txBody>
          <a:bodyPr anchorCtr="0" anchor="t" bIns="0" lIns="0" spcFirstLastPara="1" rIns="0" wrap="square" tIns="0">
            <a:spAutoFit/>
          </a:bodyPr>
          <a:lstStyle/>
          <a:p>
            <a:pPr indent="379095" lvl="0" marL="12700" marR="5080" rtl="0" algn="l">
              <a:lnSpc>
                <a:spcPct val="101699"/>
              </a:lnSpc>
              <a:spcBef>
                <a:spcPts val="0"/>
              </a:spcBef>
              <a:spcAft>
                <a:spcPts val="0"/>
              </a:spcAft>
              <a:buNone/>
            </a:pPr>
            <a:r>
              <a:rPr b="1" i="0" lang="no-NO" sz="1200" cap="none" strike="noStrike">
                <a:solidFill>
                  <a:srgbClr val="000000"/>
                </a:solidFill>
                <a:latin typeface="Arial"/>
                <a:ea typeface="Arial"/>
                <a:cs typeface="Arial"/>
                <a:sym typeface="Arial"/>
              </a:rPr>
              <a:t>En nedlastbar tidsprøvemal </a:t>
            </a:r>
            <a:r>
              <a:rPr b="0" i="0" lang="no-NO" sz="1200" cap="none" strike="noStrike">
                <a:solidFill>
                  <a:srgbClr val="000000"/>
                </a:solidFill>
                <a:latin typeface="Arimo"/>
                <a:ea typeface="Arimo"/>
                <a:cs typeface="Arimo"/>
                <a:sym typeface="Arimo"/>
              </a:rPr>
              <a:t>er tilgjengelig fra nettstedet</a:t>
            </a:r>
            <a:r>
              <a:rPr b="1" i="0" lang="no-NO" sz="1200" u="sng" cap="none" strike="noStrike">
                <a:solidFill>
                  <a:schemeClr val="hlink"/>
                </a:solidFill>
                <a:latin typeface="Arial"/>
                <a:ea typeface="Arial"/>
                <a:cs typeface="Arial"/>
                <a:sym typeface="Arial"/>
                <a:hlinkClick r:id="rId3"/>
              </a:rPr>
              <a:t> </a:t>
            </a:r>
            <a:r>
              <a:rPr b="0" i="0" lang="no-NO" sz="1200" u="sng" cap="none" strike="noStrike">
                <a:solidFill>
                  <a:schemeClr val="hlink"/>
                </a:solidFill>
                <a:latin typeface="Arial"/>
                <a:ea typeface="Arial"/>
                <a:cs typeface="Arial"/>
                <a:sym typeface="Arial"/>
                <a:hlinkClick r:id="rId4"/>
              </a:rPr>
              <a:t>vårt</a:t>
            </a:r>
            <a:r>
              <a:rPr b="0" i="0" lang="no-NO" sz="1200" cap="none" strike="noStrike">
                <a:solidFill>
                  <a:srgbClr val="000000"/>
                </a:solidFill>
                <a:latin typeface="Arial"/>
                <a:ea typeface="Arial"/>
                <a:cs typeface="Arial"/>
                <a:sym typeface="Arial"/>
              </a:rPr>
              <a:t>.</a:t>
            </a:r>
            <a:endParaRPr sz="1200">
              <a:solidFill>
                <a:schemeClr val="dk1"/>
              </a:solidFill>
              <a:latin typeface="Arial"/>
              <a:ea typeface="Arial"/>
              <a:cs typeface="Arial"/>
              <a:sym typeface="Arial"/>
            </a:endParaRPr>
          </a:p>
          <a:p>
            <a:pPr indent="0" lvl="0" marL="12700" marR="0" rtl="0" algn="l">
              <a:lnSpc>
                <a:spcPct val="100000"/>
              </a:lnSpc>
              <a:spcBef>
                <a:spcPts val="620"/>
              </a:spcBef>
              <a:spcAft>
                <a:spcPts val="0"/>
              </a:spcAft>
              <a:buNone/>
            </a:pPr>
            <a:r>
              <a:rPr b="0" i="0" lang="no-NO" sz="1200" cap="none" strike="noStrike">
                <a:solidFill>
                  <a:srgbClr val="000000"/>
                </a:solidFill>
                <a:latin typeface="Arimo"/>
                <a:ea typeface="Arimo"/>
                <a:cs typeface="Arimo"/>
                <a:sym typeface="Arimo"/>
              </a:rPr>
              <a:t>På neste side kan du se et eksempel på en fullført mal</a:t>
            </a:r>
            <a:endParaRPr/>
          </a:p>
        </p:txBody>
      </p:sp>
      <p:sp>
        <p:nvSpPr>
          <p:cNvPr id="939" name="Google Shape;939;p65"/>
          <p:cNvSpPr/>
          <p:nvPr/>
        </p:nvSpPr>
        <p:spPr>
          <a:xfrm>
            <a:off x="6001264" y="1497203"/>
            <a:ext cx="1891664" cy="867410"/>
          </a:xfrm>
          <a:custGeom>
            <a:rect b="b" l="l" r="r" t="t"/>
            <a:pathLst>
              <a:path extrusionOk="0" h="867410" w="1891664">
                <a:moveTo>
                  <a:pt x="1747088" y="0"/>
                </a:moveTo>
                <a:lnTo>
                  <a:pt x="144576" y="0"/>
                </a:lnTo>
                <a:lnTo>
                  <a:pt x="98875" y="7370"/>
                </a:lnTo>
                <a:lnTo>
                  <a:pt x="59187" y="27895"/>
                </a:lnTo>
                <a:lnTo>
                  <a:pt x="27892" y="59192"/>
                </a:lnTo>
                <a:lnTo>
                  <a:pt x="7369" y="98880"/>
                </a:lnTo>
                <a:lnTo>
                  <a:pt x="0" y="144576"/>
                </a:lnTo>
                <a:lnTo>
                  <a:pt x="0" y="722845"/>
                </a:lnTo>
                <a:lnTo>
                  <a:pt x="7369" y="768542"/>
                </a:lnTo>
                <a:lnTo>
                  <a:pt x="27892" y="808229"/>
                </a:lnTo>
                <a:lnTo>
                  <a:pt x="59187" y="839526"/>
                </a:lnTo>
                <a:lnTo>
                  <a:pt x="98875" y="860051"/>
                </a:lnTo>
                <a:lnTo>
                  <a:pt x="144576" y="867422"/>
                </a:lnTo>
                <a:lnTo>
                  <a:pt x="1747088" y="867422"/>
                </a:lnTo>
                <a:lnTo>
                  <a:pt x="1792784" y="860051"/>
                </a:lnTo>
                <a:lnTo>
                  <a:pt x="1832472" y="839526"/>
                </a:lnTo>
                <a:lnTo>
                  <a:pt x="1863769" y="808229"/>
                </a:lnTo>
                <a:lnTo>
                  <a:pt x="1884294" y="768542"/>
                </a:lnTo>
                <a:lnTo>
                  <a:pt x="1891664" y="722845"/>
                </a:lnTo>
                <a:lnTo>
                  <a:pt x="1891664" y="144576"/>
                </a:lnTo>
                <a:lnTo>
                  <a:pt x="1884294" y="98880"/>
                </a:lnTo>
                <a:lnTo>
                  <a:pt x="1863769" y="59192"/>
                </a:lnTo>
                <a:lnTo>
                  <a:pt x="1832472" y="27895"/>
                </a:lnTo>
                <a:lnTo>
                  <a:pt x="1792784" y="7370"/>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0" name="Google Shape;940;p65"/>
          <p:cNvSpPr txBox="1"/>
          <p:nvPr/>
        </p:nvSpPr>
        <p:spPr>
          <a:xfrm>
            <a:off x="6055748" y="1526877"/>
            <a:ext cx="1658620" cy="793115"/>
          </a:xfrm>
          <a:prstGeom prst="rect">
            <a:avLst/>
          </a:prstGeom>
          <a:noFill/>
          <a:ln>
            <a:noFill/>
          </a:ln>
        </p:spPr>
        <p:txBody>
          <a:bodyPr anchorCtr="0" anchor="t" bIns="0" lIns="0" spcFirstLastPara="1" rIns="0" wrap="square" tIns="31100">
            <a:spAutoFit/>
          </a:bodyPr>
          <a:lstStyle/>
          <a:p>
            <a:pPr indent="0" lvl="0" marL="12700" marR="0" rtl="0" algn="just">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Bestem hvor lenge du vil at observasjonsvinduene dine skal være, for eksempel observere i 1 minutt, hvile i 1 minutt og så videre</a:t>
            </a:r>
            <a:endParaRPr/>
          </a:p>
        </p:txBody>
      </p:sp>
      <p:sp>
        <p:nvSpPr>
          <p:cNvPr id="941" name="Google Shape;941;p65"/>
          <p:cNvSpPr/>
          <p:nvPr/>
        </p:nvSpPr>
        <p:spPr>
          <a:xfrm>
            <a:off x="8386987" y="1536584"/>
            <a:ext cx="1973551" cy="866775"/>
          </a:xfrm>
          <a:custGeom>
            <a:rect b="b" l="l" r="r" t="t"/>
            <a:pathLst>
              <a:path extrusionOk="0" h="866775" w="1891664">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5"/>
                </a:lnTo>
                <a:lnTo>
                  <a:pt x="1747202" y="866775"/>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2" name="Google Shape;942;p65"/>
          <p:cNvSpPr txBox="1"/>
          <p:nvPr/>
        </p:nvSpPr>
        <p:spPr>
          <a:xfrm>
            <a:off x="8491028" y="1566150"/>
            <a:ext cx="1891663" cy="726373"/>
          </a:xfrm>
          <a:prstGeom prst="rect">
            <a:avLst/>
          </a:prstGeom>
          <a:noFill/>
          <a:ln>
            <a:noFill/>
          </a:ln>
        </p:spPr>
        <p:txBody>
          <a:bodyPr anchorCtr="0" anchor="t" bIns="0" lIns="0" spcFirstLastPara="1" rIns="0" wrap="square" tIns="31100">
            <a:spAutoFit/>
          </a:bodyPr>
          <a:lstStyle/>
          <a:p>
            <a:pPr indent="0" lvl="0" marL="1270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Skriv ned navnet på hver</a:t>
            </a:r>
            <a:endParaRPr/>
          </a:p>
          <a:p>
            <a:pPr indent="0" lvl="0" marL="12700" marR="5080" rtl="0" algn="l">
              <a:lnSpc>
                <a:spcPct val="120000"/>
              </a:lnSpc>
              <a:spcBef>
                <a:spcPts val="20"/>
              </a:spcBef>
              <a:spcAft>
                <a:spcPts val="0"/>
              </a:spcAft>
              <a:buNone/>
            </a:pPr>
            <a:r>
              <a:rPr b="0" i="0" lang="no-NO" sz="1000" cap="none" strike="noStrike">
                <a:solidFill>
                  <a:srgbClr val="000000"/>
                </a:solidFill>
                <a:latin typeface="Arial"/>
                <a:ea typeface="Arial"/>
                <a:cs typeface="Arial"/>
                <a:sym typeface="Arial"/>
              </a:rPr>
              <a:t>student, og legger til så mange kolonner du trenger. Å observere 3-6 studenter i grupper er ideelt</a:t>
            </a:r>
            <a:endParaRPr/>
          </a:p>
        </p:txBody>
      </p:sp>
      <p:graphicFrame>
        <p:nvGraphicFramePr>
          <p:cNvPr id="943" name="Google Shape;943;p65"/>
          <p:cNvGraphicFramePr/>
          <p:nvPr/>
        </p:nvGraphicFramePr>
        <p:xfrm>
          <a:off x="5466914" y="2659460"/>
          <a:ext cx="3000000" cy="3000000"/>
        </p:xfrm>
        <a:graphic>
          <a:graphicData uri="http://schemas.openxmlformats.org/drawingml/2006/table">
            <a:tbl>
              <a:tblPr bandRow="1" firstRow="1">
                <a:noFill/>
                <a:tableStyleId>{1E127AA8-9CBF-4945-9974-B087EE6C8184}</a:tableStyleId>
              </a:tblPr>
              <a:tblGrid>
                <a:gridCol w="844300"/>
                <a:gridCol w="914400"/>
                <a:gridCol w="731525"/>
                <a:gridCol w="737625"/>
                <a:gridCol w="737625"/>
                <a:gridCol w="914400"/>
              </a:tblGrid>
              <a:tr h="600450">
                <a:tc>
                  <a:txBody>
                    <a:bodyPr/>
                    <a:lstStyle/>
                    <a:p>
                      <a:pPr indent="0" lvl="0" marL="0" marR="0" rtl="0" algn="l">
                        <a:lnSpc>
                          <a:spcPct val="100000"/>
                        </a:lnSpc>
                        <a:spcBef>
                          <a:spcPts val="0"/>
                        </a:spcBef>
                        <a:spcAft>
                          <a:spcPts val="0"/>
                        </a:spcAft>
                        <a:buNone/>
                      </a:pPr>
                      <a:r>
                        <a:t/>
                      </a:r>
                      <a:endParaRPr sz="1100">
                        <a:latin typeface="Times New Roman"/>
                        <a:ea typeface="Times New Roman"/>
                        <a:cs typeface="Times New Roman"/>
                        <a:sym typeface="Times New Roman"/>
                      </a:endParaRPr>
                    </a:p>
                    <a:p>
                      <a:pPr indent="0" lvl="0" marL="61594" marR="0" rtl="0" algn="l">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Tidsvindu</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1112" lvl="0" marL="139700" marR="233679" rtl="0" algn="l">
                        <a:lnSpc>
                          <a:spcPct val="120000"/>
                        </a:lnSpc>
                        <a:spcBef>
                          <a:spcPts val="0"/>
                        </a:spcBef>
                        <a:spcAft>
                          <a:spcPts val="0"/>
                        </a:spcAft>
                        <a:buNone/>
                      </a:pPr>
                      <a:r>
                        <a:rPr b="1" i="0" lang="no-NO" sz="1000" cap="none" strike="noStrike">
                          <a:solidFill>
                            <a:srgbClr val="000000"/>
                          </a:solidFill>
                          <a:latin typeface="Arial"/>
                          <a:ea typeface="Arial"/>
                          <a:cs typeface="Arial"/>
                          <a:sym typeface="Arial"/>
                        </a:rPr>
                        <a:t>Lærer til stede</a:t>
                      </a:r>
                      <a:endParaRPr sz="1000">
                        <a:latin typeface="Arial"/>
                        <a:ea typeface="Arial"/>
                        <a:cs typeface="Arial"/>
                        <a:sym typeface="Arial"/>
                      </a:endParaRPr>
                    </a:p>
                  </a:txBody>
                  <a:tcPr marT="40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4445" marR="0" rtl="0" algn="ctr">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Elev 1:</a:t>
                      </a:r>
                      <a:endParaRPr sz="1000">
                        <a:latin typeface="Arial"/>
                        <a:ea typeface="Arial"/>
                        <a:cs typeface="Arial"/>
                        <a:sym typeface="Arial"/>
                      </a:endParaRPr>
                    </a:p>
                    <a:p>
                      <a:pPr indent="0" lvl="0" marL="5080" marR="0" rtl="0" algn="ctr">
                        <a:lnSpc>
                          <a:spcPct val="100000"/>
                        </a:lnSpc>
                        <a:spcBef>
                          <a:spcPts val="860"/>
                        </a:spcBef>
                        <a:spcAft>
                          <a:spcPts val="0"/>
                        </a:spcAft>
                        <a:buNone/>
                      </a:pPr>
                      <a:r>
                        <a:rPr b="1" i="0" lang="no-NO" sz="1000" cap="none" strike="noStrike">
                          <a:solidFill>
                            <a:srgbClr val="000000"/>
                          </a:solidFill>
                          <a:latin typeface="Arial"/>
                          <a:ea typeface="Arial"/>
                          <a:cs typeface="Arial"/>
                          <a:sym typeface="Arial"/>
                        </a:rPr>
                        <a:t>[navn]</a:t>
                      </a:r>
                      <a:endParaRPr sz="1000">
                        <a:latin typeface="Arial"/>
                        <a:ea typeface="Arial"/>
                        <a:cs typeface="Arial"/>
                        <a:sym typeface="Arial"/>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Elev 2:</a:t>
                      </a:r>
                      <a:endParaRPr sz="1000">
                        <a:latin typeface="Arial"/>
                        <a:ea typeface="Arial"/>
                        <a:cs typeface="Arial"/>
                        <a:sym typeface="Arial"/>
                      </a:endParaRPr>
                    </a:p>
                    <a:p>
                      <a:pPr indent="0" lvl="0" marL="0" marR="0" rtl="0" algn="ctr">
                        <a:lnSpc>
                          <a:spcPct val="100000"/>
                        </a:lnSpc>
                        <a:spcBef>
                          <a:spcPts val="860"/>
                        </a:spcBef>
                        <a:spcAft>
                          <a:spcPts val="0"/>
                        </a:spcAft>
                        <a:buNone/>
                      </a:pPr>
                      <a:r>
                        <a:rPr b="1" i="0" lang="no-NO" sz="1000" cap="none" strike="noStrike">
                          <a:solidFill>
                            <a:srgbClr val="000000"/>
                          </a:solidFill>
                          <a:latin typeface="Arial"/>
                          <a:ea typeface="Arial"/>
                          <a:cs typeface="Arial"/>
                          <a:sym typeface="Arial"/>
                        </a:rPr>
                        <a:t>[navn]</a:t>
                      </a:r>
                      <a:endParaRPr sz="1000">
                        <a:latin typeface="Arial"/>
                        <a:ea typeface="Arial"/>
                        <a:cs typeface="Arial"/>
                        <a:sym typeface="Arial"/>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876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CH</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B</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CH</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B</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1</a:t>
                      </a:r>
                      <a:endParaRPr sz="1000">
                        <a:latin typeface="Arial"/>
                        <a:ea typeface="Arial"/>
                        <a:cs typeface="Arial"/>
                        <a:sym typeface="Arial"/>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33020" marR="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2</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3</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None/>
                      </a:pPr>
                      <a:r>
                        <a:t/>
                      </a:r>
                      <a:endParaRPr sz="1350">
                        <a:latin typeface="Times New Roman"/>
                        <a:ea typeface="Times New Roman"/>
                        <a:cs typeface="Times New Roman"/>
                        <a:sym typeface="Times New Roman"/>
                      </a:endParaRPr>
                    </a:p>
                    <a:p>
                      <a:pPr indent="0" lvl="0" marL="368300" marR="0" rtl="0" algn="l">
                        <a:lnSpc>
                          <a:spcPct val="100000"/>
                        </a:lnSpc>
                        <a:spcBef>
                          <a:spcPts val="0"/>
                        </a:spcBef>
                        <a:spcAft>
                          <a:spcPts val="0"/>
                        </a:spcAft>
                        <a:buNone/>
                      </a:pPr>
                      <a:r>
                        <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no-NO" sz="1000">
                          <a:latin typeface="Arial"/>
                          <a:ea typeface="Arial"/>
                          <a:cs typeface="Arial"/>
                          <a:sym typeface="Arial"/>
                        </a:rPr>
                        <a:t> </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50">
                        <a:latin typeface="Times New Roman"/>
                        <a:ea typeface="Times New Roman"/>
                        <a:cs typeface="Times New Roman"/>
                        <a:sym typeface="Times New Roman"/>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44" name="Google Shape;944;p65"/>
          <p:cNvSpPr/>
          <p:nvPr/>
        </p:nvSpPr>
        <p:spPr>
          <a:xfrm>
            <a:off x="5976517" y="5245061"/>
            <a:ext cx="908541" cy="90802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65"/>
          <p:cNvSpPr/>
          <p:nvPr/>
        </p:nvSpPr>
        <p:spPr>
          <a:xfrm>
            <a:off x="9626310" y="2194743"/>
            <a:ext cx="860422" cy="92943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6" name="Google Shape;946;p65"/>
          <p:cNvSpPr/>
          <p:nvPr/>
        </p:nvSpPr>
        <p:spPr>
          <a:xfrm>
            <a:off x="5384221" y="1917503"/>
            <a:ext cx="981697" cy="98403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7" name="Google Shape;947;p65"/>
          <p:cNvSpPr/>
          <p:nvPr/>
        </p:nvSpPr>
        <p:spPr>
          <a:xfrm>
            <a:off x="6205875" y="5864896"/>
            <a:ext cx="585571" cy="59260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8" name="Google Shape;948;p65"/>
          <p:cNvSpPr/>
          <p:nvPr/>
        </p:nvSpPr>
        <p:spPr>
          <a:xfrm>
            <a:off x="8729412" y="4843038"/>
            <a:ext cx="1058885" cy="1059813"/>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9" name="Google Shape;949;p65"/>
          <p:cNvSpPr/>
          <p:nvPr/>
        </p:nvSpPr>
        <p:spPr>
          <a:xfrm>
            <a:off x="541660" y="5991225"/>
            <a:ext cx="233040" cy="232407"/>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0" name="Google Shape;950;p65"/>
          <p:cNvSpPr/>
          <p:nvPr/>
        </p:nvSpPr>
        <p:spPr>
          <a:xfrm>
            <a:off x="5815103" y="5878307"/>
            <a:ext cx="1891664" cy="951117"/>
          </a:xfrm>
          <a:custGeom>
            <a:rect b="b" l="l" r="r" t="t"/>
            <a:pathLst>
              <a:path extrusionOk="0" h="867409" w="1891664">
                <a:moveTo>
                  <a:pt x="1747088" y="0"/>
                </a:moveTo>
                <a:lnTo>
                  <a:pt x="144576" y="0"/>
                </a:lnTo>
                <a:lnTo>
                  <a:pt x="98880" y="7369"/>
                </a:lnTo>
                <a:lnTo>
                  <a:pt x="59192" y="27891"/>
                </a:lnTo>
                <a:lnTo>
                  <a:pt x="27895" y="59184"/>
                </a:lnTo>
                <a:lnTo>
                  <a:pt x="7370" y="98868"/>
                </a:lnTo>
                <a:lnTo>
                  <a:pt x="0" y="144564"/>
                </a:lnTo>
                <a:lnTo>
                  <a:pt x="0" y="722833"/>
                </a:lnTo>
                <a:lnTo>
                  <a:pt x="7370" y="768528"/>
                </a:lnTo>
                <a:lnTo>
                  <a:pt x="27895" y="808212"/>
                </a:lnTo>
                <a:lnTo>
                  <a:pt x="59192" y="839506"/>
                </a:lnTo>
                <a:lnTo>
                  <a:pt x="98880" y="860027"/>
                </a:lnTo>
                <a:lnTo>
                  <a:pt x="144576" y="867397"/>
                </a:lnTo>
                <a:lnTo>
                  <a:pt x="1747088" y="867397"/>
                </a:lnTo>
                <a:lnTo>
                  <a:pt x="1792784" y="860027"/>
                </a:lnTo>
                <a:lnTo>
                  <a:pt x="1832472" y="839506"/>
                </a:lnTo>
                <a:lnTo>
                  <a:pt x="1863769" y="808212"/>
                </a:lnTo>
                <a:lnTo>
                  <a:pt x="1884294" y="768528"/>
                </a:lnTo>
                <a:lnTo>
                  <a:pt x="1891664" y="722833"/>
                </a:lnTo>
                <a:lnTo>
                  <a:pt x="1891664" y="144564"/>
                </a:lnTo>
                <a:lnTo>
                  <a:pt x="1884294" y="98868"/>
                </a:lnTo>
                <a:lnTo>
                  <a:pt x="1863769" y="59184"/>
                </a:lnTo>
                <a:lnTo>
                  <a:pt x="1832472" y="27891"/>
                </a:lnTo>
                <a:lnTo>
                  <a:pt x="1792784" y="7369"/>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1" name="Google Shape;951;p65"/>
          <p:cNvSpPr txBox="1"/>
          <p:nvPr>
            <p:ph idx="12" type="sldNum"/>
          </p:nvPr>
        </p:nvSpPr>
        <p:spPr>
          <a:xfrm>
            <a:off x="5249962" y="7155017"/>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43</a:t>
            </a:r>
            <a:endParaRPr/>
          </a:p>
        </p:txBody>
      </p:sp>
      <p:sp>
        <p:nvSpPr>
          <p:cNvPr id="952" name="Google Shape;952;p65"/>
          <p:cNvSpPr txBox="1"/>
          <p:nvPr/>
        </p:nvSpPr>
        <p:spPr>
          <a:xfrm>
            <a:off x="5916385" y="5895890"/>
            <a:ext cx="1689100" cy="915949"/>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b="0" i="0" lang="no-NO" sz="1000" cap="none" strike="noStrike">
                <a:solidFill>
                  <a:srgbClr val="000000"/>
                </a:solidFill>
                <a:latin typeface="Arial"/>
                <a:ea typeface="Arial"/>
                <a:cs typeface="Arial"/>
                <a:sym typeface="Arial"/>
              </a:rPr>
              <a:t>Hvis en lærer eller lærerassistent samhandler med elevene i løpet av denne tiden, sett et kryss i denne boksen</a:t>
            </a:r>
            <a:endParaRPr/>
          </a:p>
        </p:txBody>
      </p:sp>
      <p:sp>
        <p:nvSpPr>
          <p:cNvPr id="953" name="Google Shape;953;p65"/>
          <p:cNvSpPr/>
          <p:nvPr/>
        </p:nvSpPr>
        <p:spPr>
          <a:xfrm>
            <a:off x="8663307" y="5693129"/>
            <a:ext cx="1891664" cy="983089"/>
          </a:xfrm>
          <a:custGeom>
            <a:rect b="b" l="l" r="r" t="t"/>
            <a:pathLst>
              <a:path extrusionOk="0" h="866775" w="1891664">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4"/>
                </a:lnTo>
                <a:lnTo>
                  <a:pt x="1747202" y="866774"/>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4" name="Google Shape;954;p65"/>
          <p:cNvSpPr txBox="1"/>
          <p:nvPr/>
        </p:nvSpPr>
        <p:spPr>
          <a:xfrm>
            <a:off x="8740353" y="5733461"/>
            <a:ext cx="1737571" cy="915949"/>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b="0" i="0" lang="no-NO" sz="1000" cap="none" strike="noStrike">
                <a:solidFill>
                  <a:srgbClr val="000000"/>
                </a:solidFill>
                <a:latin typeface="Arial"/>
                <a:ea typeface="Arial"/>
                <a:cs typeface="Arial"/>
                <a:sym typeface="Arial"/>
              </a:rPr>
              <a:t>Bestem hvilke koder du vil ha fokus på: CH og B er gitt som eksempler, men du kan bruke hvilken som helst eller to koder</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9" name="Shape 959"/>
        <p:cNvGrpSpPr/>
        <p:nvPr/>
      </p:nvGrpSpPr>
      <p:grpSpPr>
        <a:xfrm>
          <a:off x="0" y="0"/>
          <a:ext cx="0" cy="0"/>
          <a:chOff x="0" y="0"/>
          <a:chExt cx="0" cy="0"/>
        </a:xfrm>
      </p:grpSpPr>
      <p:sp>
        <p:nvSpPr>
          <p:cNvPr id="960" name="Google Shape;960;p66"/>
          <p:cNvSpPr txBox="1"/>
          <p:nvPr/>
        </p:nvSpPr>
        <p:spPr>
          <a:xfrm>
            <a:off x="629284" y="627380"/>
            <a:ext cx="4435475" cy="169395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Eksempel på fullført tidsprøvemal</a:t>
            </a:r>
            <a:endParaRPr sz="1400">
              <a:solidFill>
                <a:schemeClr val="dk1"/>
              </a:solidFill>
              <a:latin typeface="Arial"/>
              <a:ea typeface="Arial"/>
              <a:cs typeface="Arial"/>
              <a:sym typeface="Arial"/>
            </a:endParaRPr>
          </a:p>
          <a:p>
            <a:pPr indent="0" lvl="0" marL="83185" marR="135255" rtl="0" algn="l">
              <a:lnSpc>
                <a:spcPct val="120700"/>
              </a:lnSpc>
              <a:spcBef>
                <a:spcPts val="670"/>
              </a:spcBef>
              <a:spcAft>
                <a:spcPts val="0"/>
              </a:spcAft>
              <a:buNone/>
            </a:pPr>
            <a:r>
              <a:rPr b="0" i="0" lang="no-NO" sz="1200" cap="none" strike="noStrike">
                <a:solidFill>
                  <a:srgbClr val="000000"/>
                </a:solidFill>
                <a:latin typeface="Arimo"/>
                <a:ea typeface="Arimo"/>
                <a:cs typeface="Arimo"/>
                <a:sym typeface="Arimo"/>
              </a:rPr>
              <a:t>Denne læreren, Huseyin, hadde observert og kodet i sanntid gruppearbeid med fire studenter. Han lette etter resonnement og inviterte til resonnement. Han observerte i ett minutt av gangen og hvilte deretter i 30 sekunder, og registrerte da han hørte eksempler på R og IR. Han har også notert ned noen korte notater om sider ved dialogen som virket viktige.</a:t>
            </a:r>
            <a:endParaRPr/>
          </a:p>
        </p:txBody>
      </p:sp>
      <p:sp>
        <p:nvSpPr>
          <p:cNvPr id="961" name="Google Shape;961;p66"/>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44</a:t>
            </a:r>
            <a:endParaRPr/>
          </a:p>
        </p:txBody>
      </p:sp>
      <p:graphicFrame>
        <p:nvGraphicFramePr>
          <p:cNvPr id="962" name="Google Shape;962;p66"/>
          <p:cNvGraphicFramePr/>
          <p:nvPr/>
        </p:nvGraphicFramePr>
        <p:xfrm>
          <a:off x="629283" y="2811789"/>
          <a:ext cx="3000000" cy="3000000"/>
        </p:xfrm>
        <a:graphic>
          <a:graphicData uri="http://schemas.openxmlformats.org/drawingml/2006/table">
            <a:tbl>
              <a:tblPr>
                <a:noFill/>
                <a:tableStyleId>{3A2E2CEE-8B88-4E44-8985-BA72647E291A}</a:tableStyleId>
              </a:tblPr>
              <a:tblGrid>
                <a:gridCol w="868325"/>
                <a:gridCol w="939775"/>
                <a:gridCol w="749825"/>
                <a:gridCol w="759700"/>
                <a:gridCol w="757225"/>
                <a:gridCol w="939775"/>
                <a:gridCol w="939775"/>
                <a:gridCol w="939775"/>
                <a:gridCol w="939775"/>
                <a:gridCol w="939775"/>
              </a:tblGrid>
              <a:tr h="514125">
                <a:tc>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Tidsvindu</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Lærer til stede</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Elev 1:</a:t>
                      </a:r>
                      <a:endParaRPr sz="1000">
                        <a:solidFill>
                          <a:srgbClr val="000000"/>
                        </a:solidFill>
                        <a:latin typeface="Calibri"/>
                        <a:ea typeface="Calibri"/>
                        <a:cs typeface="Calibri"/>
                        <a:sym typeface="Calibri"/>
                      </a:endParaRPr>
                    </a:p>
                    <a:p>
                      <a:pPr indent="0" lvl="0" marL="0" marR="0" rtl="0" algn="ctr">
                        <a:lnSpc>
                          <a:spcPct val="119000"/>
                        </a:lnSpc>
                        <a:spcBef>
                          <a:spcPts val="600"/>
                        </a:spcBef>
                        <a:spcAft>
                          <a:spcPts val="0"/>
                        </a:spcAft>
                        <a:buNone/>
                      </a:pPr>
                      <a:r>
                        <a:rPr b="1" i="0" lang="no-NO" sz="1000" cap="none" strike="noStrike">
                          <a:solidFill>
                            <a:srgbClr val="000000"/>
                          </a:solidFill>
                          <a:latin typeface="Calibri"/>
                          <a:ea typeface="Calibri"/>
                          <a:cs typeface="Calibri"/>
                          <a:sym typeface="Calibri"/>
                        </a:rPr>
                        <a:t>Rory</a:t>
                      </a:r>
                      <a:endParaRPr sz="1000">
                        <a:solidFill>
                          <a:srgbClr val="000000"/>
                        </a:solidFill>
                        <a:latin typeface="Calibri"/>
                        <a:ea typeface="Calibri"/>
                        <a:cs typeface="Calibri"/>
                        <a:sym typeface="Calibri"/>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Elev 2:</a:t>
                      </a:r>
                      <a:endParaRPr sz="1000">
                        <a:solidFill>
                          <a:srgbClr val="000000"/>
                        </a:solidFill>
                        <a:latin typeface="Calibri"/>
                        <a:ea typeface="Calibri"/>
                        <a:cs typeface="Calibri"/>
                        <a:sym typeface="Calibri"/>
                      </a:endParaRPr>
                    </a:p>
                    <a:p>
                      <a:pPr indent="0" lvl="0" marL="0" marR="0" rtl="0" algn="ctr">
                        <a:lnSpc>
                          <a:spcPct val="119000"/>
                        </a:lnSpc>
                        <a:spcBef>
                          <a:spcPts val="600"/>
                        </a:spcBef>
                        <a:spcAft>
                          <a:spcPts val="0"/>
                        </a:spcAft>
                        <a:buNone/>
                      </a:pPr>
                      <a:r>
                        <a:rPr b="1" i="0" lang="no-NO" sz="1000" cap="none" strike="noStrike">
                          <a:solidFill>
                            <a:srgbClr val="000000"/>
                          </a:solidFill>
                          <a:latin typeface="Calibri"/>
                          <a:ea typeface="Calibri"/>
                          <a:cs typeface="Calibri"/>
                          <a:sym typeface="Calibri"/>
                        </a:rPr>
                        <a:t>Inez</a:t>
                      </a:r>
                      <a:endParaRPr sz="1000">
                        <a:solidFill>
                          <a:srgbClr val="000000"/>
                        </a:solidFill>
                        <a:latin typeface="Calibri"/>
                        <a:ea typeface="Calibri"/>
                        <a:cs typeface="Calibri"/>
                        <a:sym typeface="Calibri"/>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Elev 3:</a:t>
                      </a:r>
                      <a:endParaRPr sz="1000">
                        <a:solidFill>
                          <a:srgbClr val="000000"/>
                        </a:solidFill>
                        <a:latin typeface="Calibri"/>
                        <a:ea typeface="Calibri"/>
                        <a:cs typeface="Calibri"/>
                        <a:sym typeface="Calibri"/>
                      </a:endParaRPr>
                    </a:p>
                    <a:p>
                      <a:pPr indent="0" lvl="0" marL="0" marR="0" rtl="0" algn="ctr">
                        <a:lnSpc>
                          <a:spcPct val="119000"/>
                        </a:lnSpc>
                        <a:spcBef>
                          <a:spcPts val="600"/>
                        </a:spcBef>
                        <a:spcAft>
                          <a:spcPts val="0"/>
                        </a:spcAft>
                        <a:buNone/>
                      </a:pPr>
                      <a:r>
                        <a:rPr b="1" i="0" lang="no-NO" sz="1000" cap="none" strike="noStrike">
                          <a:solidFill>
                            <a:srgbClr val="000000"/>
                          </a:solidFill>
                          <a:latin typeface="Calibri"/>
                          <a:ea typeface="Calibri"/>
                          <a:cs typeface="Calibri"/>
                          <a:sym typeface="Calibri"/>
                        </a:rPr>
                        <a:t>Luca</a:t>
                      </a:r>
                      <a:endParaRPr sz="1000">
                        <a:solidFill>
                          <a:srgbClr val="000000"/>
                        </a:solidFill>
                        <a:latin typeface="Calibri"/>
                        <a:ea typeface="Calibri"/>
                        <a:cs typeface="Calibri"/>
                        <a:sym typeface="Calibri"/>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Elev 4:</a:t>
                      </a:r>
                      <a:endParaRPr sz="1000">
                        <a:solidFill>
                          <a:srgbClr val="000000"/>
                        </a:solidFill>
                        <a:latin typeface="Calibri"/>
                        <a:ea typeface="Calibri"/>
                        <a:cs typeface="Calibri"/>
                        <a:sym typeface="Calibri"/>
                      </a:endParaRPr>
                    </a:p>
                    <a:p>
                      <a:pPr indent="0" lvl="0" marL="0" marR="0" rtl="0" algn="ctr">
                        <a:lnSpc>
                          <a:spcPct val="119000"/>
                        </a:lnSpc>
                        <a:spcBef>
                          <a:spcPts val="600"/>
                        </a:spcBef>
                        <a:spcAft>
                          <a:spcPts val="0"/>
                        </a:spcAft>
                        <a:buNone/>
                      </a:pPr>
                      <a:r>
                        <a:rPr b="1" i="0" lang="no-NO" sz="1000" cap="none" strike="noStrike">
                          <a:solidFill>
                            <a:srgbClr val="000000"/>
                          </a:solidFill>
                          <a:latin typeface="Calibri"/>
                          <a:ea typeface="Calibri"/>
                          <a:cs typeface="Calibri"/>
                          <a:sym typeface="Calibri"/>
                        </a:rPr>
                        <a:t>Teni</a:t>
                      </a:r>
                      <a:endParaRPr sz="1000">
                        <a:solidFill>
                          <a:srgbClr val="000000"/>
                        </a:solidFill>
                        <a:latin typeface="Calibri"/>
                        <a:ea typeface="Calibri"/>
                        <a:cs typeface="Calibri"/>
                        <a:sym typeface="Calibri"/>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18325">
                <a:tc>
                  <a:txBody>
                    <a:bodyPr/>
                    <a:lstStyle/>
                    <a:p>
                      <a:pPr indent="0" lvl="0" marL="0" marR="0" rtl="0" algn="ctr">
                        <a:lnSpc>
                          <a:spcPct val="119000"/>
                        </a:lnSpc>
                        <a:spcBef>
                          <a:spcPts val="0"/>
                        </a:spcBef>
                        <a:spcAft>
                          <a:spcPts val="0"/>
                        </a:spcAft>
                        <a:buNone/>
                      </a:pPr>
                      <a:r>
                        <a:rPr b="1" lang="no-NO"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no-NO"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i="0" lang="no-NO" sz="1000" cap="none" strike="noStrike">
                          <a:solidFill>
                            <a:srgbClr val="000000"/>
                          </a:solidFill>
                          <a:latin typeface="Calibri"/>
                          <a:ea typeface="Calibri"/>
                          <a:cs typeface="Calibri"/>
                          <a:sym typeface="Calibri"/>
                        </a:rPr>
                        <a:t>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1</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2</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3</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4</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5</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6</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b="0" i="0" lang="no-NO" sz="1000" cap="none" strike="noStrike">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o-NO"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63" name="Google Shape;963;p66"/>
          <p:cNvSpPr/>
          <p:nvPr/>
        </p:nvSpPr>
        <p:spPr>
          <a:xfrm>
            <a:off x="698500" y="6008064"/>
            <a:ext cx="8537575" cy="5987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no-NO" sz="1300" cap="none" strike="noStrike">
                <a:solidFill>
                  <a:srgbClr val="000000"/>
                </a:solidFill>
                <a:latin typeface="Calibri"/>
                <a:ea typeface="Calibri"/>
                <a:cs typeface="Calibri"/>
                <a:sym typeface="Calibri"/>
              </a:rPr>
              <a:t>Kommentarer: </a:t>
            </a:r>
            <a:endParaRPr/>
          </a:p>
          <a:p>
            <a:pPr indent="0" lvl="0" marL="0" marR="0" rtl="0" algn="l">
              <a:spcBef>
                <a:spcPts val="0"/>
              </a:spcBef>
              <a:spcAft>
                <a:spcPts val="0"/>
              </a:spcAft>
              <a:buNone/>
            </a:pPr>
            <a:r>
              <a:rPr b="0" i="0" lang="no-NO" sz="1300" cap="none" strike="noStrike">
                <a:solidFill>
                  <a:srgbClr val="000000"/>
                </a:solidFill>
                <a:latin typeface="Calibri"/>
                <a:ea typeface="Calibri"/>
                <a:cs typeface="Calibri"/>
                <a:sym typeface="Calibri"/>
              </a:rPr>
              <a:t>Rory god til å resonnere – ga mange grunner til ideer, men spurte ingen andre. Rory dominerer, ikke mye plass for andre til å få sagt noe. Luca sa «Hvorfor?» når Teni sa noe, men ikke forklarte det. Teni svarte og ga en begrunnelse. </a:t>
            </a:r>
            <a:endParaRPr/>
          </a:p>
          <a:p>
            <a:pPr indent="0" lvl="0" marL="0" marR="0" rtl="0" algn="l">
              <a:spcBef>
                <a:spcPts val="0"/>
              </a:spcBef>
              <a:spcAft>
                <a:spcPts val="0"/>
              </a:spcAft>
              <a:buNone/>
            </a:pPr>
            <a:r>
              <a:rPr lang="no-NO" sz="1800">
                <a:solidFill>
                  <a:schemeClr val="dk1"/>
                </a:solidFill>
                <a:latin typeface="Calibri"/>
                <a:ea typeface="Calibri"/>
                <a:cs typeface="Calibri"/>
                <a:sym typeface="Calibri"/>
              </a:rPr>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68" name="Shape 968"/>
        <p:cNvGrpSpPr/>
        <p:nvPr/>
      </p:nvGrpSpPr>
      <p:grpSpPr>
        <a:xfrm>
          <a:off x="0" y="0"/>
          <a:ext cx="0" cy="0"/>
          <a:chOff x="0" y="0"/>
          <a:chExt cx="0" cy="0"/>
        </a:xfrm>
      </p:grpSpPr>
      <p:sp>
        <p:nvSpPr>
          <p:cNvPr id="969" name="Google Shape;969;p67"/>
          <p:cNvSpPr txBox="1"/>
          <p:nvPr/>
        </p:nvSpPr>
        <p:spPr>
          <a:xfrm>
            <a:off x="6179941" y="3210440"/>
            <a:ext cx="1063798"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Elevenes navn</a:t>
            </a:r>
            <a:endParaRPr sz="1000">
              <a:solidFill>
                <a:schemeClr val="dk1"/>
              </a:solidFill>
              <a:latin typeface="Arial"/>
              <a:ea typeface="Arial"/>
              <a:cs typeface="Arial"/>
              <a:sym typeface="Arial"/>
            </a:endParaRPr>
          </a:p>
        </p:txBody>
      </p:sp>
      <p:sp>
        <p:nvSpPr>
          <p:cNvPr id="970" name="Google Shape;970;p67"/>
          <p:cNvSpPr txBox="1"/>
          <p:nvPr/>
        </p:nvSpPr>
        <p:spPr>
          <a:xfrm>
            <a:off x="7826118" y="3210440"/>
            <a:ext cx="275136"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CH</a:t>
            </a:r>
            <a:endParaRPr sz="1000">
              <a:solidFill>
                <a:schemeClr val="dk1"/>
              </a:solidFill>
              <a:latin typeface="Arial"/>
              <a:ea typeface="Arial"/>
              <a:cs typeface="Arial"/>
              <a:sym typeface="Arial"/>
            </a:endParaRPr>
          </a:p>
        </p:txBody>
      </p:sp>
      <p:sp>
        <p:nvSpPr>
          <p:cNvPr id="971" name="Google Shape;971;p67"/>
          <p:cNvSpPr txBox="1"/>
          <p:nvPr/>
        </p:nvSpPr>
        <p:spPr>
          <a:xfrm>
            <a:off x="8703474" y="3210440"/>
            <a:ext cx="9715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000" cap="none" strike="noStrike">
                <a:solidFill>
                  <a:srgbClr val="000000"/>
                </a:solidFill>
                <a:latin typeface="Arial"/>
                <a:ea typeface="Arial"/>
                <a:cs typeface="Arial"/>
                <a:sym typeface="Arial"/>
              </a:rPr>
              <a:t>B</a:t>
            </a:r>
            <a:endParaRPr sz="1000">
              <a:solidFill>
                <a:schemeClr val="dk1"/>
              </a:solidFill>
              <a:latin typeface="Arial"/>
              <a:ea typeface="Arial"/>
              <a:cs typeface="Arial"/>
              <a:sym typeface="Arial"/>
            </a:endParaRPr>
          </a:p>
        </p:txBody>
      </p:sp>
      <p:sp>
        <p:nvSpPr>
          <p:cNvPr id="972" name="Google Shape;972;p67"/>
          <p:cNvSpPr txBox="1"/>
          <p:nvPr/>
        </p:nvSpPr>
        <p:spPr>
          <a:xfrm>
            <a:off x="9273036" y="3124284"/>
            <a:ext cx="1026663" cy="542858"/>
          </a:xfrm>
          <a:prstGeom prst="rect">
            <a:avLst/>
          </a:prstGeom>
          <a:noFill/>
          <a:ln>
            <a:noFill/>
          </a:ln>
        </p:spPr>
        <p:txBody>
          <a:bodyPr anchorCtr="0" anchor="t" bIns="0" lIns="0" spcFirstLastPara="1" rIns="0" wrap="square" tIns="0">
            <a:spAutoFit/>
          </a:bodyPr>
          <a:lstStyle/>
          <a:p>
            <a:pPr indent="-94615" lvl="0" marL="106679" marR="5080" rtl="0" algn="l">
              <a:lnSpc>
                <a:spcPct val="120000"/>
              </a:lnSpc>
              <a:spcBef>
                <a:spcPts val="0"/>
              </a:spcBef>
              <a:spcAft>
                <a:spcPts val="0"/>
              </a:spcAft>
              <a:buNone/>
            </a:pPr>
            <a:r>
              <a:rPr b="1" i="0" lang="no-NO" sz="1000" cap="none" strike="noStrike">
                <a:solidFill>
                  <a:srgbClr val="000000"/>
                </a:solidFill>
                <a:latin typeface="Arial"/>
                <a:ea typeface="Arial"/>
                <a:cs typeface="Arial"/>
                <a:sym typeface="Arial"/>
              </a:rPr>
              <a:t>Vurdering av samlet deltakelse</a:t>
            </a:r>
            <a:endParaRPr sz="1000">
              <a:solidFill>
                <a:schemeClr val="dk1"/>
              </a:solidFill>
              <a:latin typeface="Arial"/>
              <a:ea typeface="Arial"/>
              <a:cs typeface="Arial"/>
              <a:sym typeface="Arial"/>
            </a:endParaRPr>
          </a:p>
        </p:txBody>
      </p:sp>
      <p:sp>
        <p:nvSpPr>
          <p:cNvPr id="973" name="Google Shape;973;p67"/>
          <p:cNvSpPr/>
          <p:nvPr/>
        </p:nvSpPr>
        <p:spPr>
          <a:xfrm>
            <a:off x="5784984" y="3038736"/>
            <a:ext cx="1691639" cy="0"/>
          </a:xfrm>
          <a:custGeom>
            <a:rect b="b" l="l" r="r" t="t"/>
            <a:pathLst>
              <a:path extrusionOk="0" h="120000" w="1691639">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67"/>
          <p:cNvSpPr/>
          <p:nvPr/>
        </p:nvSpPr>
        <p:spPr>
          <a:xfrm>
            <a:off x="7476624"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67"/>
          <p:cNvSpPr/>
          <p:nvPr/>
        </p:nvSpPr>
        <p:spPr>
          <a:xfrm>
            <a:off x="7482720" y="3038736"/>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67"/>
          <p:cNvSpPr/>
          <p:nvPr/>
        </p:nvSpPr>
        <p:spPr>
          <a:xfrm>
            <a:off x="8345303"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67"/>
          <p:cNvSpPr/>
          <p:nvPr/>
        </p:nvSpPr>
        <p:spPr>
          <a:xfrm>
            <a:off x="8351399" y="3038736"/>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8" name="Google Shape;978;p67"/>
          <p:cNvSpPr/>
          <p:nvPr/>
        </p:nvSpPr>
        <p:spPr>
          <a:xfrm>
            <a:off x="915607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9" name="Google Shape;979;p67"/>
          <p:cNvSpPr/>
          <p:nvPr/>
        </p:nvSpPr>
        <p:spPr>
          <a:xfrm>
            <a:off x="9162167" y="3038736"/>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0" name="Google Shape;980;p67"/>
          <p:cNvSpPr/>
          <p:nvPr/>
        </p:nvSpPr>
        <p:spPr>
          <a:xfrm>
            <a:off x="1036003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67"/>
          <p:cNvSpPr/>
          <p:nvPr/>
        </p:nvSpPr>
        <p:spPr>
          <a:xfrm>
            <a:off x="5784984" y="3654432"/>
            <a:ext cx="1691639" cy="0"/>
          </a:xfrm>
          <a:custGeom>
            <a:rect b="b" l="l" r="r" t="t"/>
            <a:pathLst>
              <a:path extrusionOk="0" h="120000" w="1691639">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2" name="Google Shape;982;p67"/>
          <p:cNvSpPr/>
          <p:nvPr/>
        </p:nvSpPr>
        <p:spPr>
          <a:xfrm>
            <a:off x="7482720" y="365443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67"/>
          <p:cNvSpPr/>
          <p:nvPr/>
        </p:nvSpPr>
        <p:spPr>
          <a:xfrm>
            <a:off x="8351399" y="365443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4" name="Google Shape;984;p67"/>
          <p:cNvSpPr/>
          <p:nvPr/>
        </p:nvSpPr>
        <p:spPr>
          <a:xfrm>
            <a:off x="9162167" y="365443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5" name="Google Shape;985;p67"/>
          <p:cNvSpPr/>
          <p:nvPr/>
        </p:nvSpPr>
        <p:spPr>
          <a:xfrm>
            <a:off x="5784984" y="4065912"/>
            <a:ext cx="1691639" cy="0"/>
          </a:xfrm>
          <a:custGeom>
            <a:rect b="b" l="l" r="r" t="t"/>
            <a:pathLst>
              <a:path extrusionOk="0" h="120000" w="1691639">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6" name="Google Shape;986;p67"/>
          <p:cNvSpPr/>
          <p:nvPr/>
        </p:nvSpPr>
        <p:spPr>
          <a:xfrm>
            <a:off x="7482720" y="406591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7" name="Google Shape;987;p67"/>
          <p:cNvSpPr/>
          <p:nvPr/>
        </p:nvSpPr>
        <p:spPr>
          <a:xfrm>
            <a:off x="8351399" y="406591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8" name="Google Shape;988;p67"/>
          <p:cNvSpPr/>
          <p:nvPr/>
        </p:nvSpPr>
        <p:spPr>
          <a:xfrm>
            <a:off x="9162167" y="406591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9" name="Google Shape;989;p67"/>
          <p:cNvSpPr/>
          <p:nvPr/>
        </p:nvSpPr>
        <p:spPr>
          <a:xfrm>
            <a:off x="5784984" y="4477392"/>
            <a:ext cx="1691639" cy="0"/>
          </a:xfrm>
          <a:custGeom>
            <a:rect b="b" l="l" r="r" t="t"/>
            <a:pathLst>
              <a:path extrusionOk="0" h="120000" w="1691639">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67"/>
          <p:cNvSpPr/>
          <p:nvPr/>
        </p:nvSpPr>
        <p:spPr>
          <a:xfrm>
            <a:off x="7482720" y="447739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67"/>
          <p:cNvSpPr/>
          <p:nvPr/>
        </p:nvSpPr>
        <p:spPr>
          <a:xfrm>
            <a:off x="8351399" y="447739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2" name="Google Shape;992;p67"/>
          <p:cNvSpPr/>
          <p:nvPr/>
        </p:nvSpPr>
        <p:spPr>
          <a:xfrm>
            <a:off x="9162167" y="447739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67"/>
          <p:cNvSpPr/>
          <p:nvPr/>
        </p:nvSpPr>
        <p:spPr>
          <a:xfrm>
            <a:off x="5784984" y="4888872"/>
            <a:ext cx="1691639" cy="0"/>
          </a:xfrm>
          <a:custGeom>
            <a:rect b="b" l="l" r="r" t="t"/>
            <a:pathLst>
              <a:path extrusionOk="0" h="120000" w="1691639">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67"/>
          <p:cNvSpPr/>
          <p:nvPr/>
        </p:nvSpPr>
        <p:spPr>
          <a:xfrm>
            <a:off x="7482720" y="488887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5" name="Google Shape;995;p67"/>
          <p:cNvSpPr/>
          <p:nvPr/>
        </p:nvSpPr>
        <p:spPr>
          <a:xfrm>
            <a:off x="8351399" y="488887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6" name="Google Shape;996;p67"/>
          <p:cNvSpPr/>
          <p:nvPr/>
        </p:nvSpPr>
        <p:spPr>
          <a:xfrm>
            <a:off x="9162167" y="488887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7" name="Google Shape;997;p67"/>
          <p:cNvSpPr/>
          <p:nvPr/>
        </p:nvSpPr>
        <p:spPr>
          <a:xfrm>
            <a:off x="5781936"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8" name="Google Shape;998;p67"/>
          <p:cNvSpPr/>
          <p:nvPr/>
        </p:nvSpPr>
        <p:spPr>
          <a:xfrm>
            <a:off x="5784984" y="5300352"/>
            <a:ext cx="1691639" cy="0"/>
          </a:xfrm>
          <a:custGeom>
            <a:rect b="b" l="l" r="r" t="t"/>
            <a:pathLst>
              <a:path extrusionOk="0" h="120000" w="1691639">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9" name="Google Shape;999;p67"/>
          <p:cNvSpPr/>
          <p:nvPr/>
        </p:nvSpPr>
        <p:spPr>
          <a:xfrm>
            <a:off x="7479672"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0" name="Google Shape;1000;p67"/>
          <p:cNvSpPr/>
          <p:nvPr/>
        </p:nvSpPr>
        <p:spPr>
          <a:xfrm>
            <a:off x="7482720" y="530035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1" name="Google Shape;1001;p67"/>
          <p:cNvSpPr/>
          <p:nvPr/>
        </p:nvSpPr>
        <p:spPr>
          <a:xfrm>
            <a:off x="8348351"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2" name="Google Shape;1002;p67"/>
          <p:cNvSpPr/>
          <p:nvPr/>
        </p:nvSpPr>
        <p:spPr>
          <a:xfrm>
            <a:off x="8351399" y="530035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3" name="Google Shape;1003;p67"/>
          <p:cNvSpPr/>
          <p:nvPr/>
        </p:nvSpPr>
        <p:spPr>
          <a:xfrm>
            <a:off x="9159119"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4" name="Google Shape;1004;p67"/>
          <p:cNvSpPr/>
          <p:nvPr/>
        </p:nvSpPr>
        <p:spPr>
          <a:xfrm>
            <a:off x="9162167" y="530035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5" name="Google Shape;1005;p67"/>
          <p:cNvSpPr/>
          <p:nvPr/>
        </p:nvSpPr>
        <p:spPr>
          <a:xfrm>
            <a:off x="10363079"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6" name="Google Shape;1006;p67"/>
          <p:cNvSpPr/>
          <p:nvPr/>
        </p:nvSpPr>
        <p:spPr>
          <a:xfrm>
            <a:off x="486409" y="770240"/>
            <a:ext cx="4653280" cy="5931154"/>
          </a:xfrm>
          <a:custGeom>
            <a:rect b="b" l="l" r="r" t="t"/>
            <a:pathLst>
              <a:path extrusionOk="0" h="6085840" w="4653280">
                <a:moveTo>
                  <a:pt x="0" y="0"/>
                </a:moveTo>
                <a:lnTo>
                  <a:pt x="4653191" y="0"/>
                </a:lnTo>
                <a:lnTo>
                  <a:pt x="4653191" y="6085655"/>
                </a:lnTo>
                <a:lnTo>
                  <a:pt x="0" y="6085655"/>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7" name="Google Shape;1007;p67"/>
          <p:cNvSpPr txBox="1"/>
          <p:nvPr/>
        </p:nvSpPr>
        <p:spPr>
          <a:xfrm>
            <a:off x="572395" y="861448"/>
            <a:ext cx="4460875" cy="4965342"/>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2C: Sjekkliste for enkeltstudenter (i gruppearbeid)</a:t>
            </a:r>
            <a:endParaRPr sz="1400">
              <a:solidFill>
                <a:schemeClr val="dk1"/>
              </a:solidFill>
              <a:latin typeface="Arial"/>
              <a:ea typeface="Arial"/>
              <a:cs typeface="Arial"/>
              <a:sym typeface="Arial"/>
            </a:endParaRPr>
          </a:p>
          <a:p>
            <a:pPr indent="0" lvl="0" marL="12700" marR="5080" rtl="0" algn="just">
              <a:lnSpc>
                <a:spcPct val="120800"/>
              </a:lnSpc>
              <a:spcBef>
                <a:spcPts val="665"/>
              </a:spcBef>
              <a:spcAft>
                <a:spcPts val="0"/>
              </a:spcAft>
              <a:buNone/>
            </a:pPr>
            <a:r>
              <a:rPr b="0" i="0" lang="no-NO" sz="1200" cap="none" strike="noStrike">
                <a:solidFill>
                  <a:srgbClr val="000000"/>
                </a:solidFill>
                <a:latin typeface="Arimo"/>
                <a:ea typeface="Arimo"/>
                <a:cs typeface="Arimo"/>
                <a:sym typeface="Arimo"/>
              </a:rPr>
              <a:t>Denne sjekklisten kan brukes på to måter. For det første kan det tjene som et sammendrag av 2B: du kan registrere resultatene fra studenter fra flere grupper i denne sjekklisten, og legge til en vurdering av samlet deltakelse.  </a:t>
            </a:r>
            <a:endParaRPr sz="1200">
              <a:solidFill>
                <a:schemeClr val="dk1"/>
              </a:solidFill>
              <a:latin typeface="Arimo"/>
              <a:ea typeface="Arimo"/>
              <a:cs typeface="Arimo"/>
              <a:sym typeface="Arimo"/>
            </a:endParaRPr>
          </a:p>
          <a:p>
            <a:pPr indent="0" lvl="0" marL="12700" marR="5080" rtl="0" algn="just">
              <a:lnSpc>
                <a:spcPct val="120800"/>
              </a:lnSpc>
              <a:spcBef>
                <a:spcPts val="665"/>
              </a:spcBef>
              <a:spcAft>
                <a:spcPts val="0"/>
              </a:spcAft>
              <a:buNone/>
            </a:pPr>
            <a:r>
              <a:rPr b="0" i="0" lang="no-NO" sz="1200" cap="none" strike="noStrike">
                <a:solidFill>
                  <a:srgbClr val="000000"/>
                </a:solidFill>
                <a:latin typeface="Arimo"/>
                <a:ea typeface="Arimo"/>
                <a:cs typeface="Arimo"/>
                <a:sym typeface="Arimo"/>
              </a:rPr>
              <a:t>For det andre, hvis det ikke er mulig for deg å gjennomføre tidsutvalg, kan du bruke dette i stedet: observere dialog og krysse av når du hører kategoriene du er interessert i. Igjen kan du gi hver student en samlet vurdering.</a:t>
            </a:r>
            <a:endParaRPr/>
          </a:p>
          <a:p>
            <a:pPr indent="0" lvl="0" marL="12700" marR="5080" rtl="0" algn="just">
              <a:lnSpc>
                <a:spcPct val="120800"/>
              </a:lnSpc>
              <a:spcBef>
                <a:spcPts val="585"/>
              </a:spcBef>
              <a:spcAft>
                <a:spcPts val="0"/>
              </a:spcAft>
              <a:buNone/>
            </a:pPr>
            <a:r>
              <a:rPr b="0" i="0" lang="no-NO" sz="1200" cap="none" strike="noStrike">
                <a:solidFill>
                  <a:srgbClr val="000000"/>
                </a:solidFill>
                <a:latin typeface="Arimo"/>
                <a:ea typeface="Arimo"/>
                <a:cs typeface="Arimo"/>
                <a:sym typeface="Arimo"/>
              </a:rPr>
              <a:t>Sjekklister av denne typen kan ikke fange opp alt, men de er heller ikke designet for det. Det er imidlertid en håndterbar måte å være mer oppmerksom på studentenes dialog og identifisere trender over tid.</a:t>
            </a:r>
            <a:endParaRPr/>
          </a:p>
          <a:p>
            <a:pPr indent="0" lvl="0" marL="12700" marR="0" rtl="0" algn="just">
              <a:lnSpc>
                <a:spcPct val="100000"/>
              </a:lnSpc>
              <a:spcBef>
                <a:spcPts val="885"/>
              </a:spcBef>
              <a:spcAft>
                <a:spcPts val="0"/>
              </a:spcAft>
              <a:buNone/>
            </a:pPr>
            <a:r>
              <a:rPr b="1" i="0" lang="no-NO" sz="1200" cap="none" strike="noStrike">
                <a:solidFill>
                  <a:srgbClr val="000000"/>
                </a:solidFill>
                <a:latin typeface="Arial"/>
                <a:ea typeface="Arial"/>
                <a:cs typeface="Arial"/>
                <a:sym typeface="Arial"/>
              </a:rPr>
              <a:t>Veiledningsnotater:</a:t>
            </a:r>
            <a:endParaRPr sz="1200">
              <a:solidFill>
                <a:schemeClr val="dk1"/>
              </a:solidFill>
              <a:latin typeface="Arial"/>
              <a:ea typeface="Arial"/>
              <a:cs typeface="Arial"/>
              <a:sym typeface="Arial"/>
            </a:endParaRPr>
          </a:p>
          <a:p>
            <a:pPr indent="-136525" lvl="0" marL="190500" marR="0" rtl="0" algn="just">
              <a:lnSpc>
                <a:spcPct val="100000"/>
              </a:lnSpc>
              <a:spcBef>
                <a:spcPts val="90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velge én eller to kategorier du er interessert i</a:t>
            </a:r>
            <a:endParaRPr/>
          </a:p>
          <a:p>
            <a:pPr indent="-136525" lvl="0" marL="190500" marR="74930" rtl="0" algn="l">
              <a:lnSpc>
                <a:spcPct val="121700"/>
              </a:lnSpc>
              <a:spcBef>
                <a:spcPts val="57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Kryss av i kodeboksene hvis du hører disse kodene i en elevs dialog på noe tidspunkt i diskusjonsbidragene</a:t>
            </a:r>
            <a:endParaRPr/>
          </a:p>
          <a:p>
            <a:pPr indent="-136525" lvl="0" marL="190500" marR="116204" rtl="0" algn="l">
              <a:lnSpc>
                <a:spcPct val="120800"/>
              </a:lnSpc>
              <a:spcBef>
                <a:spcPts val="5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Hvis en student deltar mye i diskusjonen, vil de få en samlet vurdering på (3), et middels nivå av deltakelse ville være (2) og lav deltakelse ville få en vurdering på (1)</a:t>
            </a:r>
            <a:endParaRPr/>
          </a:p>
        </p:txBody>
      </p:sp>
      <p:sp>
        <p:nvSpPr>
          <p:cNvPr id="1008" name="Google Shape;1008;p67"/>
          <p:cNvSpPr/>
          <p:nvPr/>
        </p:nvSpPr>
        <p:spPr>
          <a:xfrm>
            <a:off x="596785" y="6058402"/>
            <a:ext cx="276220" cy="27622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9" name="Google Shape;1009;p67"/>
          <p:cNvSpPr/>
          <p:nvPr/>
        </p:nvSpPr>
        <p:spPr>
          <a:xfrm>
            <a:off x="5482470" y="2106956"/>
            <a:ext cx="2115185" cy="532130"/>
          </a:xfrm>
          <a:custGeom>
            <a:rect b="b" l="l" r="r" t="t"/>
            <a:pathLst>
              <a:path extrusionOk="0" h="532130" w="2115184">
                <a:moveTo>
                  <a:pt x="2026500" y="0"/>
                </a:moveTo>
                <a:lnTo>
                  <a:pt x="88684" y="0"/>
                </a:lnTo>
                <a:lnTo>
                  <a:pt x="54167" y="6968"/>
                </a:lnTo>
                <a:lnTo>
                  <a:pt x="25977" y="25973"/>
                </a:lnTo>
                <a:lnTo>
                  <a:pt x="6970" y="54162"/>
                </a:lnTo>
                <a:lnTo>
                  <a:pt x="0" y="88684"/>
                </a:lnTo>
                <a:lnTo>
                  <a:pt x="0" y="443433"/>
                </a:lnTo>
                <a:lnTo>
                  <a:pt x="6970" y="477957"/>
                </a:lnTo>
                <a:lnTo>
                  <a:pt x="25977" y="506150"/>
                </a:lnTo>
                <a:lnTo>
                  <a:pt x="54167" y="525159"/>
                </a:lnTo>
                <a:lnTo>
                  <a:pt x="88684" y="532130"/>
                </a:lnTo>
                <a:lnTo>
                  <a:pt x="2026500" y="532130"/>
                </a:lnTo>
                <a:lnTo>
                  <a:pt x="2061017" y="525159"/>
                </a:lnTo>
                <a:lnTo>
                  <a:pt x="2089207" y="506150"/>
                </a:lnTo>
                <a:lnTo>
                  <a:pt x="2108214" y="477957"/>
                </a:lnTo>
                <a:lnTo>
                  <a:pt x="2115185" y="443433"/>
                </a:lnTo>
                <a:lnTo>
                  <a:pt x="2115185" y="88684"/>
                </a:lnTo>
                <a:lnTo>
                  <a:pt x="2108214" y="54162"/>
                </a:lnTo>
                <a:lnTo>
                  <a:pt x="2089207" y="25973"/>
                </a:lnTo>
                <a:lnTo>
                  <a:pt x="2061017" y="6968"/>
                </a:lnTo>
                <a:lnTo>
                  <a:pt x="202650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0" name="Google Shape;1010;p67"/>
          <p:cNvSpPr txBox="1"/>
          <p:nvPr/>
        </p:nvSpPr>
        <p:spPr>
          <a:xfrm>
            <a:off x="5686425" y="2181225"/>
            <a:ext cx="1793875" cy="359978"/>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b="0" i="0" lang="no-NO" sz="1000" cap="none" strike="noStrike">
                <a:solidFill>
                  <a:srgbClr val="000000"/>
                </a:solidFill>
                <a:latin typeface="Arial"/>
                <a:ea typeface="Arial"/>
                <a:cs typeface="Arial"/>
                <a:sym typeface="Arial"/>
              </a:rPr>
              <a:t>Legg til så mange rader du trenger for elevenes navn</a:t>
            </a:r>
            <a:endParaRPr/>
          </a:p>
        </p:txBody>
      </p:sp>
      <p:sp>
        <p:nvSpPr>
          <p:cNvPr id="1011" name="Google Shape;1011;p67"/>
          <p:cNvSpPr/>
          <p:nvPr/>
        </p:nvSpPr>
        <p:spPr>
          <a:xfrm>
            <a:off x="8244085" y="2030120"/>
            <a:ext cx="2115185" cy="69596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59"/>
                </a:lnTo>
                <a:lnTo>
                  <a:pt x="1999195" y="695959"/>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2" name="Google Shape;1012;p67"/>
          <p:cNvSpPr txBox="1"/>
          <p:nvPr/>
        </p:nvSpPr>
        <p:spPr>
          <a:xfrm>
            <a:off x="8393430" y="2097187"/>
            <a:ext cx="1906270" cy="547141"/>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b="0" i="0" lang="no-NO" sz="1000" cap="none" strike="noStrike">
                <a:solidFill>
                  <a:srgbClr val="000000"/>
                </a:solidFill>
                <a:latin typeface="Arial"/>
                <a:ea typeface="Arial"/>
                <a:cs typeface="Arial"/>
                <a:sym typeface="Arial"/>
              </a:rPr>
              <a:t>Du kan gi hver student en samlet deltakelsesvurdering mellom 1 (lav) og 3 (høy)</a:t>
            </a:r>
            <a:endParaRPr/>
          </a:p>
        </p:txBody>
      </p:sp>
      <p:sp>
        <p:nvSpPr>
          <p:cNvPr id="1013" name="Google Shape;1013;p67"/>
          <p:cNvSpPr/>
          <p:nvPr/>
        </p:nvSpPr>
        <p:spPr>
          <a:xfrm>
            <a:off x="6474976" y="5528969"/>
            <a:ext cx="2115185" cy="69596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60"/>
                </a:lnTo>
                <a:lnTo>
                  <a:pt x="1999195" y="695960"/>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4" name="Google Shape;1014;p67"/>
          <p:cNvSpPr txBox="1"/>
          <p:nvPr/>
        </p:nvSpPr>
        <p:spPr>
          <a:xfrm>
            <a:off x="884571" y="5549780"/>
            <a:ext cx="7539990" cy="812292"/>
          </a:xfrm>
          <a:prstGeom prst="rect">
            <a:avLst/>
          </a:prstGeom>
          <a:noFill/>
          <a:ln>
            <a:noFill/>
          </a:ln>
        </p:spPr>
        <p:txBody>
          <a:bodyPr anchorCtr="0" anchor="t" bIns="0" lIns="0" spcFirstLastPara="1" rIns="0" wrap="square" tIns="0">
            <a:spAutoFit/>
          </a:bodyPr>
          <a:lstStyle/>
          <a:p>
            <a:pPr indent="0" lvl="0" marL="5649595" marR="5080" rtl="0" algn="l">
              <a:lnSpc>
                <a:spcPct val="121000"/>
              </a:lnSpc>
              <a:spcBef>
                <a:spcPts val="0"/>
              </a:spcBef>
              <a:spcAft>
                <a:spcPts val="0"/>
              </a:spcAft>
              <a:buNone/>
            </a:pPr>
            <a:r>
              <a:rPr b="0" i="0" lang="no-NO" sz="1000" cap="none" strike="noStrike">
                <a:solidFill>
                  <a:srgbClr val="000000"/>
                </a:solidFill>
                <a:latin typeface="Arial"/>
                <a:ea typeface="Arial"/>
                <a:cs typeface="Arial"/>
                <a:sym typeface="Arial"/>
              </a:rPr>
              <a:t>Legg til dialogkategoriene i midtseksjonene, kryss av hvis du hører dem</a:t>
            </a:r>
            <a:endParaRPr/>
          </a:p>
          <a:p>
            <a:pPr indent="0" lvl="0" marL="12700" marR="0" rtl="0" algn="l">
              <a:lnSpc>
                <a:spcPct val="100000"/>
              </a:lnSpc>
              <a:spcBef>
                <a:spcPts val="640"/>
              </a:spcBef>
              <a:spcAft>
                <a:spcPts val="0"/>
              </a:spcAft>
              <a:buNone/>
            </a:pPr>
            <a:r>
              <a:rPr b="1" i="0" lang="no-NO" sz="1200" cap="none" strike="noStrike">
                <a:solidFill>
                  <a:srgbClr val="000000"/>
                </a:solidFill>
                <a:latin typeface="Arial"/>
                <a:ea typeface="Arial"/>
                <a:cs typeface="Arial"/>
                <a:sym typeface="Arial"/>
              </a:rPr>
              <a:t>En nedlastbar mal </a:t>
            </a:r>
            <a:r>
              <a:rPr b="0" i="0" lang="no-NO" sz="1200" cap="none" strike="noStrike">
                <a:solidFill>
                  <a:srgbClr val="000000"/>
                </a:solidFill>
                <a:latin typeface="Arimo"/>
                <a:ea typeface="Arimo"/>
                <a:cs typeface="Arimo"/>
                <a:sym typeface="Arimo"/>
              </a:rPr>
              <a:t>er tilgjengelig fra nettstedet</a:t>
            </a:r>
            <a:r>
              <a:rPr b="1" i="0" lang="no-NO" sz="1200" u="sng" cap="none" strike="noStrike">
                <a:solidFill>
                  <a:schemeClr val="hlink"/>
                </a:solidFill>
                <a:latin typeface="Arial"/>
                <a:ea typeface="Arial"/>
                <a:cs typeface="Arial"/>
                <a:sym typeface="Arial"/>
                <a:hlinkClick r:id="rId4"/>
              </a:rPr>
              <a:t> </a:t>
            </a:r>
            <a:r>
              <a:rPr b="0" i="0" lang="no-NO" sz="1200" u="sng" cap="none" strike="noStrike">
                <a:solidFill>
                  <a:schemeClr val="hlink"/>
                </a:solidFill>
                <a:latin typeface="Arial"/>
                <a:ea typeface="Arial"/>
                <a:cs typeface="Arial"/>
                <a:sym typeface="Arial"/>
                <a:hlinkClick r:id="rId5"/>
              </a:rPr>
              <a:t>vårt</a:t>
            </a:r>
            <a:r>
              <a:rPr b="0" i="0" lang="no-NO" sz="1200" cap="none" strike="noStrike">
                <a:solidFill>
                  <a:srgbClr val="000000"/>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1015" name="Google Shape;1015;p67"/>
          <p:cNvSpPr/>
          <p:nvPr/>
        </p:nvSpPr>
        <p:spPr>
          <a:xfrm>
            <a:off x="5915598" y="2313567"/>
            <a:ext cx="981697" cy="984037"/>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6" name="Google Shape;1016;p67"/>
          <p:cNvSpPr/>
          <p:nvPr/>
        </p:nvSpPr>
        <p:spPr>
          <a:xfrm>
            <a:off x="6670249" y="1216513"/>
            <a:ext cx="585571" cy="59261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7" name="Google Shape;1017;p67"/>
          <p:cNvSpPr/>
          <p:nvPr/>
        </p:nvSpPr>
        <p:spPr>
          <a:xfrm>
            <a:off x="9631527" y="2336155"/>
            <a:ext cx="981697" cy="984031"/>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8" name="Google Shape;1018;p67"/>
          <p:cNvSpPr/>
          <p:nvPr/>
        </p:nvSpPr>
        <p:spPr>
          <a:xfrm>
            <a:off x="7654856" y="4756399"/>
            <a:ext cx="808288" cy="973353"/>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9" name="Google Shape;1019;p67"/>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45</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4" name="Shape 1024"/>
        <p:cNvGrpSpPr/>
        <p:nvPr/>
      </p:nvGrpSpPr>
      <p:grpSpPr>
        <a:xfrm>
          <a:off x="0" y="0"/>
          <a:ext cx="0" cy="0"/>
          <a:chOff x="0" y="0"/>
          <a:chExt cx="0" cy="0"/>
        </a:xfrm>
      </p:grpSpPr>
      <p:graphicFrame>
        <p:nvGraphicFramePr>
          <p:cNvPr id="1025" name="Google Shape;1025;p68"/>
          <p:cNvGraphicFramePr/>
          <p:nvPr/>
        </p:nvGraphicFramePr>
        <p:xfrm>
          <a:off x="5672208" y="1929264"/>
          <a:ext cx="3000000" cy="3000000"/>
        </p:xfrm>
        <a:graphic>
          <a:graphicData uri="http://schemas.openxmlformats.org/drawingml/2006/table">
            <a:tbl>
              <a:tblPr bandRow="1" firstRow="1">
                <a:noFill/>
                <a:tableStyleId>{1E127AA8-9CBF-4945-9974-B087EE6C8184}</a:tableStyleId>
              </a:tblPr>
              <a:tblGrid>
                <a:gridCol w="1021075"/>
                <a:gridCol w="1472800"/>
                <a:gridCol w="2132975"/>
              </a:tblGrid>
              <a:tr h="746750">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Kode for dialog</a:t>
                      </a: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24384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Vurdering (1-3)</a:t>
                      </a: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Kommentarer</a:t>
                      </a: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6750">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635" marR="0" rtl="0" algn="ctr">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CA</a:t>
                      </a: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3700">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635" marR="0" rtl="0" algn="ctr">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C</a:t>
                      </a:r>
                      <a:endParaRPr sz="1200">
                        <a:latin typeface="Arial"/>
                        <a:ea typeface="Arial"/>
                        <a:cs typeface="Arial"/>
                        <a:sym typeface="Arial"/>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26" name="Google Shape;1026;p68"/>
          <p:cNvSpPr/>
          <p:nvPr/>
        </p:nvSpPr>
        <p:spPr>
          <a:xfrm>
            <a:off x="433705" y="846440"/>
            <a:ext cx="4653280" cy="5281295"/>
          </a:xfrm>
          <a:custGeom>
            <a:rect b="b" l="l" r="r" t="t"/>
            <a:pathLst>
              <a:path extrusionOk="0" h="5281295" w="4653280">
                <a:moveTo>
                  <a:pt x="0" y="0"/>
                </a:moveTo>
                <a:lnTo>
                  <a:pt x="4653191" y="0"/>
                </a:lnTo>
                <a:lnTo>
                  <a:pt x="4653191" y="5280886"/>
                </a:lnTo>
                <a:lnTo>
                  <a:pt x="0" y="5280886"/>
                </a:lnTo>
                <a:lnTo>
                  <a:pt x="0" y="0"/>
                </a:lnTo>
                <a:close/>
              </a:path>
            </a:pathLst>
          </a:custGeom>
          <a:noFill/>
          <a:ln cap="flat" cmpd="sng" w="31725">
            <a:solidFill>
              <a:srgbClr val="1F497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68"/>
          <p:cNvSpPr txBox="1"/>
          <p:nvPr/>
        </p:nvSpPr>
        <p:spPr>
          <a:xfrm>
            <a:off x="520580" y="937648"/>
            <a:ext cx="4459605" cy="463083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2D: Dialog for vurderingsgruppe ved hjelp av koder </a:t>
            </a:r>
            <a:endParaRPr/>
          </a:p>
          <a:p>
            <a:pPr indent="0" lvl="0" marL="12700" marR="0" rtl="0" algn="l">
              <a:lnSpc>
                <a:spcPct val="100000"/>
              </a:lnSpc>
              <a:spcBef>
                <a:spcPts val="0"/>
              </a:spcBef>
              <a:spcAft>
                <a:spcPts val="0"/>
              </a:spcAft>
              <a:buNone/>
            </a:pPr>
            <a:r>
              <a:t/>
            </a:r>
            <a:endParaRPr b="1" sz="1400">
              <a:solidFill>
                <a:schemeClr val="dk1"/>
              </a:solidFill>
              <a:latin typeface="Arial"/>
              <a:ea typeface="Arial"/>
              <a:cs typeface="Arial"/>
              <a:sym typeface="Arial"/>
            </a:endParaRPr>
          </a:p>
          <a:p>
            <a:pPr indent="0" lvl="0" marL="82800" marR="0" rtl="0" algn="l">
              <a:lnSpc>
                <a:spcPct val="121000"/>
              </a:lnSpc>
              <a:spcBef>
                <a:spcPts val="580"/>
              </a:spcBef>
              <a:spcAft>
                <a:spcPts val="0"/>
              </a:spcAft>
              <a:buNone/>
            </a:pPr>
            <a:r>
              <a:rPr b="0" i="0" lang="no-NO" sz="1200" cap="none" strike="noStrike">
                <a:solidFill>
                  <a:srgbClr val="000000"/>
                </a:solidFill>
                <a:latin typeface="Arimo"/>
                <a:ea typeface="Arimo"/>
                <a:cs typeface="Arimo"/>
                <a:sym typeface="Arimo"/>
              </a:rPr>
              <a:t>Dette gruppevurderingsverktøyet er litt forskjellig fra 2B og 2C fordi det ikke vurderer individuelle studenters bidrag, men gruppen som helhet. Du kan velge ulike kategorier av dialog å fokusere på – i dette tilfellet Koordinering av ideer og enighet (CA) og Forbindelse (C).</a:t>
            </a:r>
            <a:endParaRPr/>
          </a:p>
          <a:p>
            <a:pPr indent="0" lvl="0" marL="12700" marR="0" rtl="0" algn="l">
              <a:lnSpc>
                <a:spcPct val="100000"/>
              </a:lnSpc>
              <a:spcBef>
                <a:spcPts val="910"/>
              </a:spcBef>
              <a:spcAft>
                <a:spcPts val="0"/>
              </a:spcAft>
              <a:buNone/>
            </a:pPr>
            <a:r>
              <a:rPr b="1" i="0" lang="no-NO" sz="1200" cap="none" strike="noStrike">
                <a:solidFill>
                  <a:srgbClr val="000000"/>
                </a:solidFill>
                <a:latin typeface="Arial"/>
                <a:ea typeface="Arial"/>
                <a:cs typeface="Arial"/>
                <a:sym typeface="Arial"/>
              </a:rPr>
              <a:t>Veiledningsnotater:</a:t>
            </a:r>
            <a:endParaRPr sz="1200">
              <a:solidFill>
                <a:schemeClr val="dk1"/>
              </a:solidFill>
              <a:latin typeface="Arial"/>
              <a:ea typeface="Arial"/>
              <a:cs typeface="Arial"/>
              <a:sym typeface="Arial"/>
            </a:endParaRPr>
          </a:p>
          <a:p>
            <a:pPr indent="-171450" lvl="0" marL="266700" marR="49530" rtl="0" algn="l">
              <a:lnSpc>
                <a:spcPct val="121700"/>
              </a:lnSpc>
              <a:spcBef>
                <a:spcPts val="57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Bruk en trepunkts vurderingsskala for frekvensen for hver dialogkategori i samtalen som helhet: 1 = lav, 2 = middels, 3 = høy. Dette er ikke en absolutt skala, det avhenger av din vurdering om hva som er typisk i ditt miljø</a:t>
            </a:r>
            <a:endParaRPr sz="1200">
              <a:solidFill>
                <a:schemeClr val="dk1"/>
              </a:solidFill>
              <a:latin typeface="Arimo"/>
              <a:ea typeface="Arimo"/>
              <a:cs typeface="Arimo"/>
              <a:sym typeface="Arimo"/>
            </a:endParaRPr>
          </a:p>
          <a:p>
            <a:pPr indent="-171450" lvl="0" marL="266700" marR="184150" rtl="0" algn="l">
              <a:lnSpc>
                <a:spcPct val="120000"/>
              </a:lnSpc>
              <a:spcBef>
                <a:spcPts val="62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Bruk «Kommentarer»-kolonnen for å legge til relevant informasjon i vurderingen, for eksempel om resultatene er typiske, eller om de viser fremgang</a:t>
            </a:r>
            <a:endParaRPr/>
          </a:p>
          <a:p>
            <a:pPr indent="-171450" lvl="0" marL="266700" marR="120650" rtl="0" algn="l">
              <a:lnSpc>
                <a:spcPct val="120000"/>
              </a:lnSpc>
              <a:spcBef>
                <a:spcPts val="62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gjenta dette for å se om grupper endrer sine dialogmønstre eller typer over tid</a:t>
            </a:r>
            <a:endParaRPr sz="1200">
              <a:solidFill>
                <a:schemeClr val="dk1"/>
              </a:solidFill>
              <a:latin typeface="Arimo"/>
              <a:ea typeface="Arimo"/>
              <a:cs typeface="Arimo"/>
              <a:sym typeface="Arimo"/>
            </a:endParaRPr>
          </a:p>
          <a:p>
            <a:pPr indent="-171450" lvl="0" marL="266700" marR="120650" rtl="0" algn="l">
              <a:lnSpc>
                <a:spcPct val="120000"/>
              </a:lnSpc>
              <a:spcBef>
                <a:spcPts val="620"/>
              </a:spcBef>
              <a:spcAft>
                <a:spcPts val="0"/>
              </a:spcAft>
              <a:buClr>
                <a:srgbClr val="000000"/>
              </a:buClr>
              <a:buSzPts val="1000"/>
              <a:buFont typeface="Arial"/>
              <a:buChar char="•"/>
            </a:pPr>
            <a:r>
              <a:rPr b="0" i="0" lang="no-NO" sz="1200" cap="none" strike="noStrike">
                <a:solidFill>
                  <a:srgbClr val="000000"/>
                </a:solidFill>
                <a:latin typeface="Arial"/>
                <a:ea typeface="Arial"/>
                <a:cs typeface="Arial"/>
                <a:sym typeface="Arial"/>
              </a:rPr>
              <a:t>Du kan bruke et annet verktøy etterpå for mer systematisk utforskning (f.eks. 2B eller 2C)</a:t>
            </a:r>
            <a:endParaRPr/>
          </a:p>
        </p:txBody>
      </p:sp>
      <p:sp>
        <p:nvSpPr>
          <p:cNvPr id="1028" name="Google Shape;1028;p68"/>
          <p:cNvSpPr txBox="1"/>
          <p:nvPr/>
        </p:nvSpPr>
        <p:spPr>
          <a:xfrm>
            <a:off x="856207" y="5828089"/>
            <a:ext cx="3980542" cy="18288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En nedlastbar mal </a:t>
            </a:r>
            <a:r>
              <a:rPr b="0" i="0" lang="no-NO" sz="1200" cap="none" strike="noStrike">
                <a:solidFill>
                  <a:srgbClr val="000000"/>
                </a:solidFill>
                <a:latin typeface="Arimo"/>
                <a:ea typeface="Arimo"/>
                <a:cs typeface="Arimo"/>
                <a:sym typeface="Arimo"/>
              </a:rPr>
              <a:t>er tilgjengelig fra nettstedet</a:t>
            </a:r>
            <a:r>
              <a:rPr b="1" i="0" lang="no-NO" sz="1200" u="sng" cap="none" strike="noStrike">
                <a:solidFill>
                  <a:schemeClr val="hlink"/>
                </a:solidFill>
                <a:latin typeface="Arial"/>
                <a:ea typeface="Arial"/>
                <a:cs typeface="Arial"/>
                <a:sym typeface="Arial"/>
                <a:hlinkClick r:id="rId3"/>
              </a:rPr>
              <a:t> </a:t>
            </a:r>
            <a:r>
              <a:rPr b="0" i="0" lang="no-NO" sz="1200" u="sng" cap="none" strike="noStrike">
                <a:solidFill>
                  <a:schemeClr val="hlink"/>
                </a:solidFill>
                <a:latin typeface="Arial"/>
                <a:ea typeface="Arial"/>
                <a:cs typeface="Arial"/>
                <a:sym typeface="Arial"/>
                <a:hlinkClick r:id="rId4"/>
              </a:rPr>
              <a:t>vårt</a:t>
            </a:r>
            <a:r>
              <a:rPr b="0" i="0" lang="no-NO" sz="1200" cap="none" strike="noStrike">
                <a:solidFill>
                  <a:srgbClr val="000000"/>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1029" name="Google Shape;1029;p68"/>
          <p:cNvSpPr/>
          <p:nvPr/>
        </p:nvSpPr>
        <p:spPr>
          <a:xfrm>
            <a:off x="506847" y="5762625"/>
            <a:ext cx="276218" cy="27622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0" name="Google Shape;1030;p68"/>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46</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35" name="Shape 1035"/>
        <p:cNvGrpSpPr/>
        <p:nvPr/>
      </p:nvGrpSpPr>
      <p:grpSpPr>
        <a:xfrm>
          <a:off x="0" y="0"/>
          <a:ext cx="0" cy="0"/>
          <a:chOff x="0" y="0"/>
          <a:chExt cx="0" cy="0"/>
        </a:xfrm>
      </p:grpSpPr>
      <p:graphicFrame>
        <p:nvGraphicFramePr>
          <p:cNvPr id="1036" name="Google Shape;1036;p69"/>
          <p:cNvGraphicFramePr/>
          <p:nvPr/>
        </p:nvGraphicFramePr>
        <p:xfrm>
          <a:off x="423552" y="4154304"/>
          <a:ext cx="3000000" cy="3000000"/>
        </p:xfrm>
        <a:graphic>
          <a:graphicData uri="http://schemas.openxmlformats.org/drawingml/2006/table">
            <a:tbl>
              <a:tblPr bandRow="1" firstRow="1">
                <a:noFill/>
                <a:tableStyleId>{1E127AA8-9CBF-4945-9974-B087EE6C8184}</a:tableStyleId>
              </a:tblPr>
              <a:tblGrid>
                <a:gridCol w="2087875"/>
                <a:gridCol w="1237500"/>
                <a:gridCol w="1603250"/>
                <a:gridCol w="2014725"/>
                <a:gridCol w="2834650"/>
              </a:tblGrid>
              <a:tr h="783325">
                <a:tc>
                  <a:txBody>
                    <a:bodyPr/>
                    <a:lstStyle/>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64008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Aktivitetstype</a:t>
                      </a:r>
                      <a:endParaRPr sz="1200">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Kategori</a:t>
                      </a:r>
                      <a:endParaRPr sz="1200">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8588" lvl="0" marL="179388" marR="43815" rtl="0" algn="ctr">
                        <a:lnSpc>
                          <a:spcPct val="121700"/>
                        </a:lnSpc>
                        <a:spcBef>
                          <a:spcPts val="0"/>
                        </a:spcBef>
                        <a:spcAft>
                          <a:spcPts val="0"/>
                        </a:spcAft>
                        <a:buNone/>
                      </a:pPr>
                      <a:r>
                        <a:rPr b="1" i="0" lang="no-NO" sz="1200" cap="none" strike="noStrike">
                          <a:solidFill>
                            <a:srgbClr val="000000"/>
                          </a:solidFill>
                          <a:latin typeface="Arial"/>
                          <a:ea typeface="Arial"/>
                          <a:cs typeface="Arial"/>
                          <a:sym typeface="Arial"/>
                        </a:rPr>
                        <a:t>Hvor ofte gjør elevene dette?</a:t>
                      </a:r>
                      <a:endParaRPr sz="1200">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280988" lvl="0" marL="319088" marR="29844" rtl="0" algn="l">
                        <a:lnSpc>
                          <a:spcPct val="121700"/>
                        </a:lnSpc>
                        <a:spcBef>
                          <a:spcPts val="0"/>
                        </a:spcBef>
                        <a:spcAft>
                          <a:spcPts val="0"/>
                        </a:spcAft>
                        <a:buNone/>
                      </a:pPr>
                      <a:r>
                        <a:rPr b="1" i="0" lang="no-NO" sz="1200" cap="none" strike="noStrike">
                          <a:solidFill>
                            <a:srgbClr val="000000"/>
                          </a:solidFill>
                          <a:latin typeface="Arial"/>
                          <a:ea typeface="Arial"/>
                          <a:cs typeface="Arial"/>
                          <a:sym typeface="Arial"/>
                        </a:rPr>
                        <a:t>Hvor mange studenter deltar i dette?</a:t>
                      </a:r>
                      <a:endParaRPr sz="1200">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116204"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Er bidragene utvidede eller korte?</a:t>
                      </a:r>
                      <a:endParaRPr sz="1200">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1.</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B</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CH</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2.</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B</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CH</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37" name="Google Shape;1037;p69"/>
          <p:cNvSpPr txBox="1"/>
          <p:nvPr/>
        </p:nvSpPr>
        <p:spPr>
          <a:xfrm>
            <a:off x="436252" y="352425"/>
            <a:ext cx="4788589" cy="369008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2E: Oversikt over deltakelse i hele klassen (vurderingsskala)</a:t>
            </a:r>
            <a:endParaRPr sz="1400">
              <a:solidFill>
                <a:schemeClr val="dk1"/>
              </a:solidFill>
              <a:latin typeface="Arial"/>
              <a:ea typeface="Arial"/>
              <a:cs typeface="Arial"/>
              <a:sym typeface="Arial"/>
            </a:endParaRPr>
          </a:p>
          <a:p>
            <a:pPr indent="0" lvl="0" marL="83185" marR="95250" rtl="0" algn="just">
              <a:lnSpc>
                <a:spcPct val="120700"/>
              </a:lnSpc>
              <a:spcBef>
                <a:spcPts val="670"/>
              </a:spcBef>
              <a:spcAft>
                <a:spcPts val="0"/>
              </a:spcAft>
              <a:buNone/>
            </a:pPr>
            <a:r>
              <a:rPr b="0" i="0" lang="no-NO" sz="1200" cap="none" strike="noStrike">
                <a:solidFill>
                  <a:srgbClr val="000000"/>
                </a:solidFill>
                <a:latin typeface="Arimo"/>
                <a:ea typeface="Arimo"/>
                <a:cs typeface="Arimo"/>
                <a:sym typeface="Arimo"/>
              </a:rPr>
              <a:t>Denne helklasse-vurderingsskalaen utvider 2D for å fokusere på samtaler i hele klassen. Det vil gi deg mulighet til å forstå mer om hvordan studentene deltar i dialog. Du kan fokusere på ulike aspekter ved studentdeltakelse, for eksempel lengden på bidragene og hvor ofte studentene deltar. Du kan gjøre dette under ulike typer helklasseaktiviteter for å bygge opp et større bilde av dialog i læringsmiljøet ditt.</a:t>
            </a:r>
            <a:endParaRPr/>
          </a:p>
          <a:p>
            <a:pPr indent="0" lvl="0" marL="83185" marR="0" rtl="0" algn="l">
              <a:lnSpc>
                <a:spcPct val="100000"/>
              </a:lnSpc>
              <a:spcBef>
                <a:spcPts val="910"/>
              </a:spcBef>
              <a:spcAft>
                <a:spcPts val="0"/>
              </a:spcAft>
              <a:buNone/>
            </a:pPr>
            <a:r>
              <a:rPr b="1" i="0" lang="no-NO" sz="1200" cap="none" strike="noStrike">
                <a:solidFill>
                  <a:srgbClr val="000000"/>
                </a:solidFill>
                <a:latin typeface="Arial"/>
                <a:ea typeface="Arial"/>
                <a:cs typeface="Arial"/>
                <a:sym typeface="Arial"/>
              </a:rPr>
              <a:t>Veiledningsnotater:</a:t>
            </a:r>
            <a:endParaRPr sz="1200">
              <a:solidFill>
                <a:schemeClr val="dk1"/>
              </a:solidFill>
              <a:latin typeface="Arial"/>
              <a:ea typeface="Arial"/>
              <a:cs typeface="Arial"/>
              <a:sym typeface="Arial"/>
            </a:endParaRPr>
          </a:p>
          <a:p>
            <a:pPr indent="-171449" lvl="0" marL="314325" marR="439419" rtl="0" algn="l">
              <a:lnSpc>
                <a:spcPct val="121700"/>
              </a:lnSpc>
              <a:spcBef>
                <a:spcPts val="57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Velg en eller to kategorier du vil fokusere på</a:t>
            </a:r>
            <a:endParaRPr sz="1200">
              <a:solidFill>
                <a:schemeClr val="dk1"/>
              </a:solidFill>
              <a:latin typeface="Arimo"/>
              <a:ea typeface="Arimo"/>
              <a:cs typeface="Arimo"/>
              <a:sym typeface="Arimo"/>
            </a:endParaRPr>
          </a:p>
          <a:p>
            <a:pPr indent="-171449" lvl="0" marL="314325" marR="439419" rtl="0" algn="l">
              <a:lnSpc>
                <a:spcPct val="121700"/>
              </a:lnSpc>
              <a:spcBef>
                <a:spcPts val="57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Bestem deg for hvilke typer aktiviteter og leksjonsfaser du vil fokusere observasjonene dine på, for eksempel leksjonsintroduksjoner, helklassediskusjoner eller leksjonskonklusjoner/plenum</a:t>
            </a:r>
            <a:endParaRPr/>
          </a:p>
        </p:txBody>
      </p:sp>
      <p:sp>
        <p:nvSpPr>
          <p:cNvPr id="1038" name="Google Shape;1038;p69"/>
          <p:cNvSpPr txBox="1"/>
          <p:nvPr/>
        </p:nvSpPr>
        <p:spPr>
          <a:xfrm>
            <a:off x="5747327" y="653222"/>
            <a:ext cx="4435891" cy="216344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171450" lvl="0" marL="260350" marR="0" rtl="0" algn="l">
              <a:spcBef>
                <a:spcPts val="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Bruk følgende vurderingsskala: </a:t>
            </a:r>
            <a:endParaRPr/>
          </a:p>
          <a:p>
            <a:pPr indent="0" lvl="0" marL="179388" marR="0" rtl="0" algn="l">
              <a:spcBef>
                <a:spcPts val="595"/>
              </a:spcBef>
              <a:spcAft>
                <a:spcPts val="0"/>
              </a:spcAft>
              <a:buNone/>
            </a:pPr>
            <a:r>
              <a:rPr b="0" i="0" lang="no-NO" sz="1200" cap="none" strike="noStrike">
                <a:solidFill>
                  <a:srgbClr val="000000"/>
                </a:solidFill>
                <a:latin typeface="Arimo"/>
                <a:ea typeface="Arimo"/>
                <a:cs typeface="Arimo"/>
                <a:sym typeface="Arimo"/>
              </a:rPr>
              <a:t>5 = hele tiden / så mange studenter som mulig  </a:t>
            </a:r>
            <a:endParaRPr/>
          </a:p>
          <a:p>
            <a:pPr indent="0" lvl="0" marL="179388" marR="0" rtl="0" algn="l">
              <a:spcBef>
                <a:spcPts val="595"/>
              </a:spcBef>
              <a:spcAft>
                <a:spcPts val="0"/>
              </a:spcAft>
              <a:buNone/>
            </a:pPr>
            <a:r>
              <a:rPr b="0" i="0" lang="no-NO" sz="1200" cap="none" strike="noStrike">
                <a:solidFill>
                  <a:srgbClr val="000000"/>
                </a:solidFill>
                <a:latin typeface="Arimo"/>
                <a:ea typeface="Arimo"/>
                <a:cs typeface="Arimo"/>
                <a:sym typeface="Arimo"/>
              </a:rPr>
              <a:t>4 = mesteparten av tiden / de fleste av studentene </a:t>
            </a:r>
            <a:endParaRPr/>
          </a:p>
          <a:p>
            <a:pPr indent="0" lvl="0" marL="179388" marR="0" rtl="0" algn="l">
              <a:spcBef>
                <a:spcPts val="595"/>
              </a:spcBef>
              <a:spcAft>
                <a:spcPts val="0"/>
              </a:spcAft>
              <a:buNone/>
            </a:pPr>
            <a:r>
              <a:rPr b="0" i="0" lang="no-NO" sz="1200" cap="none" strike="noStrike">
                <a:solidFill>
                  <a:srgbClr val="000000"/>
                </a:solidFill>
                <a:latin typeface="Arimo"/>
                <a:ea typeface="Arimo"/>
                <a:cs typeface="Arimo"/>
                <a:sym typeface="Arimo"/>
              </a:rPr>
              <a:t>3 = noe av tiden / noen av studentene  </a:t>
            </a:r>
            <a:endParaRPr sz="1200">
              <a:solidFill>
                <a:schemeClr val="dk1"/>
              </a:solidFill>
              <a:latin typeface="Arimo"/>
              <a:ea typeface="Arimo"/>
              <a:cs typeface="Arimo"/>
              <a:sym typeface="Arimo"/>
            </a:endParaRPr>
          </a:p>
          <a:p>
            <a:pPr indent="0" lvl="0" marL="179388" marR="0" rtl="0" algn="l">
              <a:spcBef>
                <a:spcPts val="595"/>
              </a:spcBef>
              <a:spcAft>
                <a:spcPts val="0"/>
              </a:spcAft>
              <a:buNone/>
            </a:pPr>
            <a:r>
              <a:rPr b="0" i="0" lang="no-NO" sz="1200" cap="none" strike="noStrike">
                <a:solidFill>
                  <a:srgbClr val="000000"/>
                </a:solidFill>
                <a:latin typeface="Arimo"/>
                <a:ea typeface="Arimo"/>
                <a:cs typeface="Arimo"/>
                <a:sym typeface="Arimo"/>
              </a:rPr>
              <a:t>2 = av og til / noen få studenter</a:t>
            </a:r>
            <a:endParaRPr sz="1200">
              <a:solidFill>
                <a:schemeClr val="dk1"/>
              </a:solidFill>
              <a:latin typeface="Arimo"/>
              <a:ea typeface="Arimo"/>
              <a:cs typeface="Arimo"/>
              <a:sym typeface="Arimo"/>
            </a:endParaRPr>
          </a:p>
          <a:p>
            <a:pPr indent="0" lvl="0" marL="179388" marR="0" rtl="0" algn="l">
              <a:spcBef>
                <a:spcPts val="595"/>
              </a:spcBef>
              <a:spcAft>
                <a:spcPts val="0"/>
              </a:spcAft>
              <a:buNone/>
            </a:pPr>
            <a:r>
              <a:rPr b="0" i="0" lang="no-NO" sz="1200" cap="none" strike="noStrike">
                <a:solidFill>
                  <a:srgbClr val="000000"/>
                </a:solidFill>
                <a:latin typeface="Arimo"/>
                <a:ea typeface="Arimo"/>
                <a:cs typeface="Arimo"/>
                <a:sym typeface="Arimo"/>
              </a:rPr>
              <a:t>1 = aldri/ingen av elevene</a:t>
            </a:r>
            <a:endParaRPr/>
          </a:p>
          <a:p>
            <a:pPr indent="0" lvl="0" marL="0" marR="0" rtl="0" algn="l">
              <a:lnSpc>
                <a:spcPct val="100000"/>
              </a:lnSpc>
              <a:spcBef>
                <a:spcPts val="25"/>
              </a:spcBef>
              <a:spcAft>
                <a:spcPts val="0"/>
              </a:spcAft>
              <a:buNone/>
            </a:pPr>
            <a:r>
              <a:t/>
            </a:r>
            <a:endParaRPr sz="1600">
              <a:solidFill>
                <a:schemeClr val="dk1"/>
              </a:solidFill>
              <a:latin typeface="Times New Roman"/>
              <a:ea typeface="Times New Roman"/>
              <a:cs typeface="Times New Roman"/>
              <a:sym typeface="Times New Roman"/>
            </a:endParaRPr>
          </a:p>
          <a:p>
            <a:pPr indent="0" lvl="0" marL="39497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En nedlastbar mal</a:t>
            </a:r>
            <a:r>
              <a:rPr b="0" i="0" lang="no-NO" sz="1200" cap="none" strike="noStrike">
                <a:solidFill>
                  <a:srgbClr val="000000"/>
                </a:solidFill>
                <a:latin typeface="Arial"/>
                <a:ea typeface="Arial"/>
                <a:cs typeface="Arial"/>
                <a:sym typeface="Arial"/>
              </a:rPr>
              <a:t> </a:t>
            </a:r>
            <a:r>
              <a:rPr b="0" i="0" lang="no-NO" sz="1200" cap="none" strike="noStrike">
                <a:solidFill>
                  <a:srgbClr val="000000"/>
                </a:solidFill>
                <a:latin typeface="Arimo"/>
                <a:ea typeface="Arimo"/>
                <a:cs typeface="Arimo"/>
                <a:sym typeface="Arimo"/>
              </a:rPr>
              <a:t>er tilgjengelig fra </a:t>
            </a:r>
            <a:r>
              <a:rPr b="0" i="0" lang="no-NO" sz="1200" u="sng" cap="none" strike="noStrike">
                <a:solidFill>
                  <a:schemeClr val="hlink"/>
                </a:solidFill>
                <a:latin typeface="Arimo"/>
                <a:ea typeface="Arimo"/>
                <a:cs typeface="Arimo"/>
                <a:sym typeface="Arimo"/>
                <a:hlinkClick r:id="rId3"/>
              </a:rPr>
              <a:t>nettstedet vårt</a:t>
            </a:r>
            <a:endParaRPr sz="1200">
              <a:solidFill>
                <a:schemeClr val="dk1"/>
              </a:solidFill>
              <a:latin typeface="Arimo"/>
              <a:ea typeface="Arimo"/>
              <a:cs typeface="Arimo"/>
              <a:sym typeface="Arimo"/>
            </a:endParaRPr>
          </a:p>
          <a:p>
            <a:pPr indent="0" lvl="0" marL="394970" marR="0" rtl="0" algn="l">
              <a:lnSpc>
                <a:spcPct val="100000"/>
              </a:lnSpc>
              <a:spcBef>
                <a:spcPts val="0"/>
              </a:spcBef>
              <a:spcAft>
                <a:spcPts val="0"/>
              </a:spcAft>
              <a:buNone/>
            </a:pPr>
            <a:r>
              <a:t/>
            </a:r>
            <a:endParaRPr sz="1200">
              <a:solidFill>
                <a:schemeClr val="dk1"/>
              </a:solidFill>
              <a:latin typeface="Arial"/>
              <a:ea typeface="Arial"/>
              <a:cs typeface="Arial"/>
              <a:sym typeface="Arial"/>
            </a:endParaRPr>
          </a:p>
        </p:txBody>
      </p:sp>
      <p:sp>
        <p:nvSpPr>
          <p:cNvPr id="1039" name="Google Shape;1039;p69"/>
          <p:cNvSpPr/>
          <p:nvPr/>
        </p:nvSpPr>
        <p:spPr>
          <a:xfrm>
            <a:off x="5803900" y="2409825"/>
            <a:ext cx="276218" cy="2762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0" name="Google Shape;1040;p69"/>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47</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45" name="Shape 1045"/>
        <p:cNvGrpSpPr/>
        <p:nvPr/>
      </p:nvGrpSpPr>
      <p:grpSpPr>
        <a:xfrm>
          <a:off x="0" y="0"/>
          <a:ext cx="0" cy="0"/>
          <a:chOff x="0" y="0"/>
          <a:chExt cx="0" cy="0"/>
        </a:xfrm>
      </p:grpSpPr>
      <p:sp>
        <p:nvSpPr>
          <p:cNvPr id="1046" name="Google Shape;1046;p70"/>
          <p:cNvSpPr txBox="1"/>
          <p:nvPr/>
        </p:nvSpPr>
        <p:spPr>
          <a:xfrm>
            <a:off x="417533" y="581025"/>
            <a:ext cx="4852967" cy="119177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2550"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2F:  Vurderingsskalaer for elevdeltakelse og grunnregler</a:t>
            </a:r>
            <a:endParaRPr sz="1400">
              <a:solidFill>
                <a:schemeClr val="dk1"/>
              </a:solidFill>
              <a:latin typeface="Arial"/>
              <a:ea typeface="Arial"/>
              <a:cs typeface="Arial"/>
              <a:sym typeface="Arial"/>
            </a:endParaRPr>
          </a:p>
          <a:p>
            <a:pPr indent="0" lvl="0" marL="82550" marR="154305" rtl="0" algn="l">
              <a:lnSpc>
                <a:spcPct val="120800"/>
              </a:lnSpc>
              <a:spcBef>
                <a:spcPts val="665"/>
              </a:spcBef>
              <a:spcAft>
                <a:spcPts val="0"/>
              </a:spcAft>
              <a:buNone/>
            </a:pPr>
            <a:r>
              <a:rPr b="0" i="0" lang="no-NO" sz="1200" cap="none" strike="noStrike">
                <a:solidFill>
                  <a:srgbClr val="000000"/>
                </a:solidFill>
                <a:latin typeface="Arimo"/>
                <a:ea typeface="Arimo"/>
                <a:cs typeface="Arimo"/>
                <a:sym typeface="Arimo"/>
              </a:rPr>
              <a:t>Dette er et annet verktøy som du kan måle studentdeltakelse med. Det gir også en måte å vurdere om grunnregler blir brukt eller ikke.</a:t>
            </a:r>
            <a:endParaRPr/>
          </a:p>
          <a:p>
            <a:pPr indent="0" lvl="0" marL="394970" marR="0" rtl="0" algn="l">
              <a:lnSpc>
                <a:spcPct val="100000"/>
              </a:lnSpc>
              <a:spcBef>
                <a:spcPts val="1500"/>
              </a:spcBef>
              <a:spcAft>
                <a:spcPts val="0"/>
              </a:spcAft>
              <a:buNone/>
            </a:pPr>
            <a:r>
              <a:rPr b="1" i="0" lang="no-NO" sz="1200" cap="none" strike="noStrike">
                <a:solidFill>
                  <a:srgbClr val="000000"/>
                </a:solidFill>
                <a:latin typeface="Arial"/>
                <a:ea typeface="Arial"/>
                <a:cs typeface="Arial"/>
                <a:sym typeface="Arial"/>
              </a:rPr>
              <a:t>En nedlastbar mal </a:t>
            </a:r>
            <a:r>
              <a:rPr b="0" i="0" lang="no-NO" sz="1200" cap="none" strike="noStrike">
                <a:solidFill>
                  <a:srgbClr val="000000"/>
                </a:solidFill>
                <a:latin typeface="Arimo"/>
                <a:ea typeface="Arimo"/>
                <a:cs typeface="Arimo"/>
                <a:sym typeface="Arimo"/>
              </a:rPr>
              <a:t>er tilgjengelig fra </a:t>
            </a:r>
            <a:r>
              <a:rPr b="0" i="0" lang="no-NO" sz="1200" u="sng" cap="none" strike="noStrike">
                <a:solidFill>
                  <a:schemeClr val="hlink"/>
                </a:solidFill>
                <a:latin typeface="Arial"/>
                <a:ea typeface="Arial"/>
                <a:cs typeface="Arial"/>
                <a:sym typeface="Arial"/>
                <a:hlinkClick r:id="rId3"/>
              </a:rPr>
              <a:t>nettstedet</a:t>
            </a:r>
            <a:r>
              <a:rPr b="1" i="0" lang="no-NO" sz="1200" u="sng" cap="none" strike="noStrike">
                <a:solidFill>
                  <a:schemeClr val="hlink"/>
                </a:solidFill>
                <a:latin typeface="Arial"/>
                <a:ea typeface="Arial"/>
                <a:cs typeface="Arial"/>
                <a:sym typeface="Arial"/>
                <a:hlinkClick r:id="rId4"/>
              </a:rPr>
              <a:t> </a:t>
            </a:r>
            <a:r>
              <a:rPr b="0" i="0" lang="no-NO" sz="1200" u="sng" cap="none" strike="noStrike">
                <a:solidFill>
                  <a:schemeClr val="hlink"/>
                </a:solidFill>
                <a:latin typeface="Arial"/>
                <a:ea typeface="Arial"/>
                <a:cs typeface="Arial"/>
                <a:sym typeface="Arial"/>
                <a:hlinkClick r:id="rId5"/>
              </a:rPr>
              <a:t>vårt</a:t>
            </a:r>
            <a:r>
              <a:rPr b="0" i="0" lang="no-NO" sz="1200" cap="none" strike="noStrike">
                <a:solidFill>
                  <a:srgbClr val="000000"/>
                </a:solidFill>
                <a:latin typeface="Arial"/>
                <a:ea typeface="Arial"/>
                <a:cs typeface="Arial"/>
                <a:sym typeface="Arial"/>
              </a:rPr>
              <a:t>.</a:t>
            </a:r>
            <a:endParaRPr sz="1200">
              <a:solidFill>
                <a:schemeClr val="dk1"/>
              </a:solidFill>
              <a:latin typeface="Arial"/>
              <a:ea typeface="Arial"/>
              <a:cs typeface="Arial"/>
              <a:sym typeface="Arial"/>
            </a:endParaRPr>
          </a:p>
        </p:txBody>
      </p:sp>
      <p:graphicFrame>
        <p:nvGraphicFramePr>
          <p:cNvPr id="1047" name="Google Shape;1047;p70"/>
          <p:cNvGraphicFramePr/>
          <p:nvPr/>
        </p:nvGraphicFramePr>
        <p:xfrm>
          <a:off x="309941" y="2257425"/>
          <a:ext cx="3000000" cy="3000000"/>
        </p:xfrm>
        <a:graphic>
          <a:graphicData uri="http://schemas.openxmlformats.org/drawingml/2006/table">
            <a:tbl>
              <a:tblPr bandRow="1" firstRow="1">
                <a:noFill/>
                <a:tableStyleId>{1E127AA8-9CBF-4945-9974-B087EE6C8184}</a:tableStyleId>
              </a:tblPr>
              <a:tblGrid>
                <a:gridCol w="1315175"/>
                <a:gridCol w="2590800"/>
                <a:gridCol w="2682250"/>
                <a:gridCol w="3291850"/>
              </a:tblGrid>
              <a:tr h="390150">
                <a:tc>
                  <a:txBody>
                    <a:bodyPr/>
                    <a:lstStyle/>
                    <a:p>
                      <a:pPr indent="0" lvl="0" marL="0" marR="0" rtl="0" algn="ctr">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Dimensjon</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51535" marR="0" rtl="0" algn="l">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0 Ikke tydelig</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1 Lærerstyrt</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84810" marR="0" rtl="0" algn="ctr">
                        <a:lnSpc>
                          <a:spcPct val="100000"/>
                        </a:lnSpc>
                        <a:spcBef>
                          <a:spcPts val="0"/>
                        </a:spcBef>
                        <a:spcAft>
                          <a:spcPts val="0"/>
                        </a:spcAft>
                        <a:buNone/>
                      </a:pPr>
                      <a:r>
                        <a:rPr b="1" i="0" lang="no-NO" sz="1200" cap="none" strike="noStrike">
                          <a:solidFill>
                            <a:srgbClr val="000000"/>
                          </a:solidFill>
                          <a:latin typeface="Arimo"/>
                          <a:ea typeface="Arimo"/>
                          <a:cs typeface="Arimo"/>
                          <a:sym typeface="Arimo"/>
                        </a:rPr>
                        <a:t>2 Lærerstyrt med elevmedvirkning</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6125">
                <a:tc>
                  <a:txBody>
                    <a:bodyPr/>
                    <a:lstStyle/>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35"/>
                        </a:spcBef>
                        <a:spcAft>
                          <a:spcPts val="0"/>
                        </a:spcAft>
                        <a:buNone/>
                      </a:pPr>
                      <a:r>
                        <a:t/>
                      </a:r>
                      <a:endParaRPr b="1" sz="1550">
                        <a:latin typeface="Times New Roman"/>
                        <a:ea typeface="Times New Roman"/>
                        <a:cs typeface="Times New Roman"/>
                        <a:sym typeface="Times New Roman"/>
                      </a:endParaRPr>
                    </a:p>
                    <a:p>
                      <a:pPr indent="-30162" lvl="0" marL="139700" marR="201930" rtl="0" algn="l">
                        <a:lnSpc>
                          <a:spcPct val="120000"/>
                        </a:lnSpc>
                        <a:spcBef>
                          <a:spcPts val="0"/>
                        </a:spcBef>
                        <a:spcAft>
                          <a:spcPts val="0"/>
                        </a:spcAft>
                        <a:buNone/>
                      </a:pPr>
                      <a:r>
                        <a:rPr b="1" i="0" lang="no-NO" sz="1200" cap="none" strike="noStrike">
                          <a:solidFill>
                            <a:srgbClr val="000000"/>
                          </a:solidFill>
                          <a:latin typeface="Arimo"/>
                          <a:ea typeface="Arimo"/>
                          <a:cs typeface="Arimo"/>
                          <a:sym typeface="Arimo"/>
                        </a:rPr>
                        <a:t>  Studentmedvirkning</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50">
                        <a:latin typeface="Times New Roman"/>
                        <a:ea typeface="Times New Roman"/>
                        <a:cs typeface="Times New Roman"/>
                        <a:sym typeface="Times New Roman"/>
                      </a:endParaRPr>
                    </a:p>
                    <a:p>
                      <a:pPr indent="0" lvl="0" marL="33020" marR="471169" rtl="0" algn="l">
                        <a:lnSpc>
                          <a:spcPct val="102200"/>
                        </a:lnSpc>
                        <a:spcBef>
                          <a:spcPts val="0"/>
                        </a:spcBef>
                        <a:spcAft>
                          <a:spcPts val="0"/>
                        </a:spcAft>
                        <a:buNone/>
                      </a:pPr>
                      <a:r>
                        <a:rPr b="0" i="0" lang="no-NO" sz="1200" cap="none" strike="noStrike">
                          <a:solidFill>
                            <a:srgbClr val="000000"/>
                          </a:solidFill>
                          <a:latin typeface="Arimo"/>
                          <a:ea typeface="Arimo"/>
                          <a:cs typeface="Arimo"/>
                          <a:sym typeface="Arimo"/>
                        </a:rPr>
                        <a:t>Offentlige utvekslinger i klasseromssituasjoner eller gruppearbeid består av lærerspørsmål og korte bidrag fra elevene.</a:t>
                      </a:r>
                      <a:endParaRPr/>
                    </a:p>
                    <a:p>
                      <a:pPr indent="0" lvl="0" marL="33020" marR="0" rtl="0" algn="l">
                        <a:lnSpc>
                          <a:spcPct val="100000"/>
                        </a:lnSpc>
                        <a:spcBef>
                          <a:spcPts val="1030"/>
                        </a:spcBef>
                        <a:spcAft>
                          <a:spcPts val="0"/>
                        </a:spcAft>
                        <a:buNone/>
                      </a:pPr>
                      <a:r>
                        <a:rPr b="0" i="0" lang="no-NO" sz="1200" cap="none" strike="noStrike">
                          <a:solidFill>
                            <a:srgbClr val="000000"/>
                          </a:solidFill>
                          <a:latin typeface="Arimo"/>
                          <a:ea typeface="Arimo"/>
                          <a:cs typeface="Arimo"/>
                          <a:sym typeface="Arimo"/>
                        </a:rPr>
                        <a:t>eller</a:t>
                      </a:r>
                      <a:endParaRPr/>
                    </a:p>
                    <a:p>
                      <a:pPr indent="0" lvl="0" marL="33020" marR="262255" rtl="0" algn="l">
                        <a:lnSpc>
                          <a:spcPct val="101699"/>
                        </a:lnSpc>
                        <a:spcBef>
                          <a:spcPts val="980"/>
                        </a:spcBef>
                        <a:spcAft>
                          <a:spcPts val="0"/>
                        </a:spcAft>
                        <a:buNone/>
                      </a:pPr>
                      <a:r>
                        <a:rPr b="0" i="0" lang="no-NO" sz="1200" cap="none" strike="noStrike">
                          <a:solidFill>
                            <a:srgbClr val="000000"/>
                          </a:solidFill>
                          <a:latin typeface="Arimo"/>
                          <a:ea typeface="Arimo"/>
                          <a:cs typeface="Arimo"/>
                          <a:sym typeface="Arimo"/>
                        </a:rPr>
                        <a:t>Studentene har ikke muligheter til å diskutere ideene sine offentlig</a:t>
                      </a:r>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33020" marR="92075" rtl="0" algn="l">
                        <a:lnSpc>
                          <a:spcPct val="101699"/>
                        </a:lnSpc>
                        <a:spcBef>
                          <a:spcPts val="880"/>
                        </a:spcBef>
                        <a:spcAft>
                          <a:spcPts val="0"/>
                        </a:spcAft>
                        <a:buNone/>
                      </a:pPr>
                      <a:r>
                        <a:rPr b="0" i="0" lang="no-NO" sz="1200" cap="none" strike="noStrike">
                          <a:solidFill>
                            <a:srgbClr val="000000"/>
                          </a:solidFill>
                          <a:latin typeface="Arimo"/>
                          <a:ea typeface="Arimo"/>
                          <a:cs typeface="Arimo"/>
                          <a:sym typeface="Arimo"/>
                        </a:rPr>
                        <a:t>Studentene uttrykker sine ideer offentlig i helklassesituasjon og gruppearbeid, men </a:t>
                      </a:r>
                      <a:r>
                        <a:rPr b="1" i="0" lang="no-NO" sz="1200" cap="none" strike="noStrike">
                          <a:solidFill>
                            <a:srgbClr val="000000"/>
                          </a:solidFill>
                          <a:latin typeface="Arial"/>
                          <a:ea typeface="Arial"/>
                          <a:cs typeface="Arial"/>
                          <a:sym typeface="Arial"/>
                        </a:rPr>
                        <a:t>de engasjerer </a:t>
                      </a:r>
                      <a:r>
                        <a:rPr b="0" i="0" lang="no-NO" sz="1200" cap="none" strike="noStrike">
                          <a:solidFill>
                            <a:srgbClr val="000000"/>
                          </a:solidFill>
                          <a:latin typeface="Arimo"/>
                          <a:ea typeface="Arimo"/>
                          <a:cs typeface="Arimo"/>
                          <a:sym typeface="Arimo"/>
                        </a:rPr>
                        <a:t>seg ikke med hverandres ideer</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287655" rtl="0" algn="l">
                        <a:lnSpc>
                          <a:spcPct val="103299"/>
                        </a:lnSpc>
                        <a:spcBef>
                          <a:spcPts val="0"/>
                        </a:spcBef>
                        <a:spcAft>
                          <a:spcPts val="0"/>
                        </a:spcAft>
                        <a:buNone/>
                      </a:pPr>
                      <a:r>
                        <a:rPr b="0" i="0" lang="no-NO" sz="1200" cap="none" strike="noStrike">
                          <a:solidFill>
                            <a:srgbClr val="000000"/>
                          </a:solidFill>
                          <a:latin typeface="Arimo"/>
                          <a:ea typeface="Arimo"/>
                          <a:cs typeface="Arimo"/>
                          <a:sym typeface="Arimo"/>
                        </a:rPr>
                        <a:t>Flere studenter uttrykker sine ideer offentlig i helklassesituasjon og gruppearbeid</a:t>
                      </a:r>
                      <a:endParaRPr/>
                    </a:p>
                    <a:p>
                      <a:pPr indent="0" lvl="0" marL="33020" marR="0" rtl="0" algn="l">
                        <a:lnSpc>
                          <a:spcPct val="100000"/>
                        </a:lnSpc>
                        <a:spcBef>
                          <a:spcPts val="1005"/>
                        </a:spcBef>
                        <a:spcAft>
                          <a:spcPts val="0"/>
                        </a:spcAft>
                        <a:buNone/>
                      </a:pPr>
                      <a:r>
                        <a:rPr b="1" i="0" lang="no-NO" sz="1200" cap="none" strike="noStrike">
                          <a:solidFill>
                            <a:srgbClr val="000000"/>
                          </a:solidFill>
                          <a:latin typeface="Arial"/>
                          <a:ea typeface="Arial"/>
                          <a:cs typeface="Arial"/>
                          <a:sym typeface="Arial"/>
                        </a:rPr>
                        <a:t>OG</a:t>
                      </a:r>
                      <a:endParaRPr sz="1200">
                        <a:latin typeface="Arial"/>
                        <a:ea typeface="Arial"/>
                        <a:cs typeface="Arial"/>
                        <a:sym typeface="Arial"/>
                      </a:endParaRPr>
                    </a:p>
                    <a:p>
                      <a:pPr indent="0" lvl="0" marL="33020" marR="78740" rtl="0" algn="l">
                        <a:lnSpc>
                          <a:spcPct val="101699"/>
                        </a:lnSpc>
                        <a:spcBef>
                          <a:spcPts val="1000"/>
                        </a:spcBef>
                        <a:spcAft>
                          <a:spcPts val="0"/>
                        </a:spcAft>
                        <a:buNone/>
                      </a:pPr>
                      <a:r>
                        <a:rPr b="0" i="0" lang="no-NO" sz="1200" cap="none" strike="noStrike">
                          <a:solidFill>
                            <a:srgbClr val="000000"/>
                          </a:solidFill>
                          <a:latin typeface="Arimo"/>
                          <a:ea typeface="Arimo"/>
                          <a:cs typeface="Arimo"/>
                          <a:sym typeface="Arimo"/>
                        </a:rPr>
                        <a:t>Ved å gjøre det, </a:t>
                      </a:r>
                      <a:r>
                        <a:rPr b="1" i="0" lang="no-NO" sz="1200" cap="none" strike="noStrike">
                          <a:solidFill>
                            <a:srgbClr val="000000"/>
                          </a:solidFill>
                          <a:latin typeface="Arial"/>
                          <a:ea typeface="Arial"/>
                          <a:cs typeface="Arial"/>
                          <a:sym typeface="Arial"/>
                        </a:rPr>
                        <a:t>engasjerer de seg med hverandres ideer,</a:t>
                      </a:r>
                      <a:r>
                        <a:rPr b="0" i="0" lang="no-NO" sz="1200" cap="none" strike="noStrike">
                          <a:solidFill>
                            <a:srgbClr val="000000"/>
                          </a:solidFill>
                          <a:latin typeface="Arial"/>
                          <a:ea typeface="Arial"/>
                          <a:cs typeface="Arial"/>
                          <a:sym typeface="Arial"/>
                        </a:rPr>
                        <a:t> </a:t>
                      </a:r>
                      <a:r>
                        <a:rPr b="0" i="0" lang="no-NO" sz="1200" cap="none" strike="noStrike">
                          <a:solidFill>
                            <a:srgbClr val="000000"/>
                          </a:solidFill>
                          <a:latin typeface="Arimo"/>
                          <a:ea typeface="Arimo"/>
                          <a:cs typeface="Arimo"/>
                          <a:sym typeface="Arimo"/>
                        </a:rPr>
                        <a:t>for eksempel ved å referere tilbake til sine bidrag, utfordre eller bygge videre på dem (f.eks. «Det er litt som det Shootle sa, men ...», «Sam hadde en så god idé, se [demonstrerer]»). Dette inkluderer spontan eller lærerstyrt deltakelse</a:t>
                      </a:r>
                      <a:br>
                        <a:rPr lang="no-NO" sz="1200"/>
                      </a:br>
                      <a:endParaRPr sz="1200">
                        <a:latin typeface="Arimo"/>
                        <a:ea typeface="Arimo"/>
                        <a:cs typeface="Arimo"/>
                        <a:sym typeface="Arimo"/>
                      </a:endParaRPr>
                    </a:p>
                  </a:txBody>
                  <a:tcPr marT="48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95150">
                <a:tc>
                  <a:txBody>
                    <a:bodyPr/>
                    <a:lstStyle/>
                    <a:p>
                      <a:pPr indent="0" lvl="0" marL="0" marR="0" rtl="0" algn="ctr">
                        <a:lnSpc>
                          <a:spcPct val="115000"/>
                        </a:lnSpc>
                        <a:spcBef>
                          <a:spcPts val="0"/>
                        </a:spcBef>
                        <a:spcAft>
                          <a:spcPts val="0"/>
                        </a:spcAft>
                        <a:buNone/>
                      </a:pPr>
                      <a:r>
                        <a:rPr b="1" i="0" lang="no-NO" sz="1200" cap="none" strike="noStrike">
                          <a:solidFill>
                            <a:srgbClr val="000000"/>
                          </a:solidFill>
                          <a:latin typeface="Arimo"/>
                          <a:ea typeface="Arimo"/>
                          <a:cs typeface="Arimo"/>
                          <a:sym typeface="Arimo"/>
                        </a:rPr>
                        <a:t>Grunnregler</a:t>
                      </a:r>
                      <a:endParaRPr b="1" sz="1200">
                        <a:latin typeface="Arimo"/>
                        <a:ea typeface="Arimo"/>
                        <a:cs typeface="Arimo"/>
                        <a:sym typeface="Arimo"/>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200" cap="none" strike="noStrike">
                          <a:solidFill>
                            <a:srgbClr val="000000"/>
                          </a:solidFill>
                          <a:latin typeface="Arial"/>
                          <a:ea typeface="Arial"/>
                          <a:cs typeface="Arial"/>
                          <a:sym typeface="Arial"/>
                        </a:rPr>
                        <a:t>Det er ikke noe eksplisitt fokus på spilleregler for dialog eller dialogisk praksis</a:t>
                      </a:r>
                      <a:endParaRPr sz="1200">
                        <a:latin typeface="Arial"/>
                        <a:ea typeface="Arial"/>
                        <a:cs typeface="Arial"/>
                        <a:sym typeface="Arial"/>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200" cap="none" strike="noStrike">
                          <a:solidFill>
                            <a:srgbClr val="000000"/>
                          </a:solidFill>
                          <a:latin typeface="Arial"/>
                          <a:ea typeface="Arial"/>
                          <a:cs typeface="Arial"/>
                          <a:sym typeface="Arial"/>
                        </a:rPr>
                        <a:t>Læreren introduserer, demonstrerer eller minner elevene på målrettede dialogiske praksiser, for eksempel grunnregler som skal følges, inkluderende turtagning</a:t>
                      </a:r>
                      <a:endParaRPr sz="1200">
                        <a:latin typeface="Arial"/>
                        <a:ea typeface="Arial"/>
                        <a:cs typeface="Arial"/>
                        <a:sym typeface="Arial"/>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i="0" lang="no-NO" sz="1200" cap="none" strike="noStrike">
                          <a:solidFill>
                            <a:srgbClr val="000000"/>
                          </a:solidFill>
                          <a:latin typeface="Arial"/>
                          <a:ea typeface="Arial"/>
                          <a:cs typeface="Arial"/>
                          <a:sym typeface="Arial"/>
                        </a:rPr>
                        <a:t>Lærer og elever eller elever forhandler selv om dialogiske målpraksiser, for eksempel spilleregler, eventuelt sammen med påminnelser/modellering</a:t>
                      </a:r>
                      <a:endParaRPr sz="1200">
                        <a:latin typeface="Arial"/>
                        <a:ea typeface="Arial"/>
                        <a:cs typeface="Arial"/>
                        <a:sym typeface="Arial"/>
                      </a:endParaRPr>
                    </a:p>
                    <a:p>
                      <a:pPr indent="0" lvl="0" marL="0" marR="0" rtl="0" algn="l">
                        <a:lnSpc>
                          <a:spcPct val="115000"/>
                        </a:lnSpc>
                        <a:spcBef>
                          <a:spcPts val="1200"/>
                        </a:spcBef>
                        <a:spcAft>
                          <a:spcPts val="0"/>
                        </a:spcAft>
                        <a:buNone/>
                      </a:pPr>
                      <a:r>
                        <a:rPr b="0" i="0" lang="no-NO" sz="1200" cap="none" strike="noStrike">
                          <a:solidFill>
                            <a:srgbClr val="000000"/>
                          </a:solidFill>
                          <a:latin typeface="Arial"/>
                          <a:ea typeface="Arial"/>
                          <a:cs typeface="Arial"/>
                          <a:sym typeface="Arial"/>
                        </a:rPr>
                        <a:t>Det kan også omfatte at studentene blir gitt eller tar ansvar for å lede dialogen, samt at studentene blir involvert i å evaluere effektiviteten av dialogiske praksiser </a:t>
                      </a:r>
                      <a:endParaRPr sz="1200">
                        <a:latin typeface="Arial"/>
                        <a:ea typeface="Arial"/>
                        <a:cs typeface="Arial"/>
                        <a:sym typeface="Arial"/>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48" name="Google Shape;1048;p70"/>
          <p:cNvSpPr/>
          <p:nvPr/>
        </p:nvSpPr>
        <p:spPr>
          <a:xfrm>
            <a:off x="455986" y="1454430"/>
            <a:ext cx="276220" cy="27622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p70"/>
          <p:cNvSpPr txBox="1"/>
          <p:nvPr/>
        </p:nvSpPr>
        <p:spPr>
          <a:xfrm>
            <a:off x="5422902" y="342552"/>
            <a:ext cx="4830445" cy="173313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382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Veiledningsnotater:</a:t>
            </a:r>
            <a:endParaRPr sz="1200">
              <a:solidFill>
                <a:schemeClr val="dk1"/>
              </a:solidFill>
              <a:latin typeface="Arial"/>
              <a:ea typeface="Arial"/>
              <a:cs typeface="Arial"/>
              <a:sym typeface="Arial"/>
            </a:endParaRPr>
          </a:p>
          <a:p>
            <a:pPr indent="-158750" lvl="0" marL="254000" marR="0" rtl="0" algn="l">
              <a:lnSpc>
                <a:spcPct val="100000"/>
              </a:lnSpc>
              <a:spcBef>
                <a:spcPts val="8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Dette verktøyet kan brukes på tvers av hele leksjoner eller til forskjellige aktiviteter</a:t>
            </a:r>
            <a:endParaRPr/>
          </a:p>
          <a:p>
            <a:pPr indent="-158750" lvl="0" marL="254000" marR="0" rtl="0" algn="l">
              <a:lnSpc>
                <a:spcPct val="100000"/>
              </a:lnSpc>
              <a:spcBef>
                <a:spcPts val="90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Du kan bruke den i ditt eget klasserom eller når du observerer en kollega</a:t>
            </a:r>
            <a:endParaRPr/>
          </a:p>
          <a:p>
            <a:pPr indent="-158750" lvl="0" marL="254000" marR="276860" rtl="0" algn="l">
              <a:lnSpc>
                <a:spcPct val="121700"/>
              </a:lnSpc>
              <a:spcBef>
                <a:spcPts val="57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Les gjennom beskrivelsene for hver kategori og bestem deg for hva som passer best for leksjonen du nettopp har observert</a:t>
            </a:r>
            <a:endParaRPr/>
          </a:p>
        </p:txBody>
      </p:sp>
      <p:sp>
        <p:nvSpPr>
          <p:cNvPr id="1050" name="Google Shape;1050;p70"/>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b="0" i="0" lang="no-NO" sz="1000">
                <a:solidFill>
                  <a:schemeClr val="dk1"/>
                </a:solidFill>
                <a:latin typeface="Arial"/>
                <a:ea typeface="Arial"/>
                <a:cs typeface="Arial"/>
                <a:sym typeface="Arial"/>
              </a:rPr>
              <a:t>48</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55" name="Shape 1055"/>
        <p:cNvGrpSpPr/>
        <p:nvPr/>
      </p:nvGrpSpPr>
      <p:grpSpPr>
        <a:xfrm>
          <a:off x="0" y="0"/>
          <a:ext cx="0" cy="0"/>
          <a:chOff x="0" y="0"/>
          <a:chExt cx="0" cy="0"/>
        </a:xfrm>
      </p:grpSpPr>
      <p:sp>
        <p:nvSpPr>
          <p:cNvPr id="1056" name="Google Shape;1056;p71"/>
          <p:cNvSpPr txBox="1"/>
          <p:nvPr/>
        </p:nvSpPr>
        <p:spPr>
          <a:xfrm>
            <a:off x="423552" y="415162"/>
            <a:ext cx="4680585" cy="2352760"/>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29200">
            <a:spAutoFit/>
          </a:bodyPr>
          <a:lstStyle/>
          <a:p>
            <a:pPr indent="0" lvl="0" marL="83820" marR="95250" rtl="0" algn="just">
              <a:lnSpc>
                <a:spcPct val="120800"/>
              </a:lnSpc>
              <a:spcBef>
                <a:spcPts val="0"/>
              </a:spcBef>
              <a:spcAft>
                <a:spcPts val="0"/>
              </a:spcAft>
              <a:buNone/>
            </a:pPr>
            <a:r>
              <a:rPr b="1" i="0" lang="no-NO" sz="1600" cap="none" strike="noStrike">
                <a:solidFill>
                  <a:srgbClr val="000000"/>
                </a:solidFill>
                <a:latin typeface="Arial"/>
                <a:ea typeface="Arial"/>
                <a:cs typeface="Arial"/>
                <a:sym typeface="Arial"/>
              </a:rPr>
              <a:t>2G: egenevaluering av gruppearbeid  </a:t>
            </a:r>
            <a:endParaRPr/>
          </a:p>
          <a:p>
            <a:pPr indent="0" lvl="0" marL="83820" marR="95250" rtl="0" algn="just">
              <a:lnSpc>
                <a:spcPct val="120800"/>
              </a:lnSpc>
              <a:spcBef>
                <a:spcPts val="0"/>
              </a:spcBef>
              <a:spcAft>
                <a:spcPts val="0"/>
              </a:spcAft>
              <a:buNone/>
            </a:pPr>
            <a:r>
              <a:t/>
            </a:r>
            <a:endParaRPr b="1" sz="800">
              <a:solidFill>
                <a:schemeClr val="dk1"/>
              </a:solidFill>
              <a:latin typeface="Arial"/>
              <a:ea typeface="Arial"/>
              <a:cs typeface="Arial"/>
              <a:sym typeface="Arial"/>
            </a:endParaRPr>
          </a:p>
          <a:p>
            <a:pPr indent="0" lvl="0" marL="83820" marR="95250" rtl="0" algn="just">
              <a:lnSpc>
                <a:spcPct val="120800"/>
              </a:lnSpc>
              <a:spcBef>
                <a:spcPts val="0"/>
              </a:spcBef>
              <a:spcAft>
                <a:spcPts val="0"/>
              </a:spcAft>
              <a:buNone/>
            </a:pPr>
            <a:r>
              <a:rPr b="0" i="0" lang="no-NO" sz="1200" cap="none" strike="noStrike">
                <a:solidFill>
                  <a:srgbClr val="000000"/>
                </a:solidFill>
                <a:latin typeface="Arimo"/>
                <a:ea typeface="Arimo"/>
                <a:cs typeface="Arimo"/>
                <a:sym typeface="Arimo"/>
              </a:rPr>
              <a:t>Denne malen er for en gruppe elever for å vurdere sin egen dialog. Det kan hjelpe dem til å forstå mer om sin egen deltakelse i dialog </a:t>
            </a:r>
            <a:r>
              <a:rPr b="0" i="0" lang="no-NO" sz="1200" cap="none" strike="noStrike">
                <a:solidFill>
                  <a:srgbClr val="000000"/>
                </a:solidFill>
                <a:latin typeface="Arial"/>
                <a:ea typeface="Arial"/>
                <a:cs typeface="Arial"/>
                <a:sym typeface="Arial"/>
              </a:rPr>
              <a:t>, og å gjenta vurderingen kan hjelpe dem med å gjøre gruppearbeidet mer effektivt over tid. </a:t>
            </a:r>
            <a:r>
              <a:rPr b="0" i="0" lang="no-NO" sz="1200" cap="none" strike="noStrike">
                <a:solidFill>
                  <a:srgbClr val="000000"/>
                </a:solidFill>
                <a:latin typeface="Arimo"/>
                <a:ea typeface="Arimo"/>
                <a:cs typeface="Arimo"/>
                <a:sym typeface="Arimo"/>
              </a:rPr>
              <a:t>Det kan også hjelpe deg å forstå hva elevene tenker om sin egen dialog. Du kan oppleve at du har andre oppfatninger av deres dialog og gruppearbeid enn de gjør.</a:t>
            </a:r>
            <a:endParaRPr/>
          </a:p>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395605"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Nedlastbare maler</a:t>
            </a:r>
            <a:r>
              <a:rPr b="0" i="0" lang="no-NO" sz="1200" cap="none" strike="noStrike">
                <a:solidFill>
                  <a:srgbClr val="000000"/>
                </a:solidFill>
                <a:latin typeface="Arial"/>
                <a:ea typeface="Arial"/>
                <a:cs typeface="Arial"/>
                <a:sym typeface="Arial"/>
              </a:rPr>
              <a:t> </a:t>
            </a:r>
            <a:r>
              <a:rPr b="0" i="0" lang="no-NO" sz="1200" cap="none" strike="noStrike">
                <a:solidFill>
                  <a:srgbClr val="000000"/>
                </a:solidFill>
                <a:latin typeface="Arimo"/>
                <a:ea typeface="Arimo"/>
                <a:cs typeface="Arimo"/>
                <a:sym typeface="Arimo"/>
              </a:rPr>
              <a:t>er tilgjengelige på vårt </a:t>
            </a:r>
            <a:r>
              <a:rPr b="0" i="0" lang="no-NO" sz="1200" u="sng" cap="none" strike="noStrike">
                <a:solidFill>
                  <a:schemeClr val="hlink"/>
                </a:solidFill>
                <a:latin typeface="Arimo"/>
                <a:ea typeface="Arimo"/>
                <a:cs typeface="Arimo"/>
                <a:sym typeface="Arimo"/>
                <a:hlinkClick r:id="rId3"/>
              </a:rPr>
              <a:t>nettsted</a:t>
            </a:r>
            <a:r>
              <a:rPr b="0" i="0" lang="no-NO" sz="1200" cap="none" strike="noStrike">
                <a:solidFill>
                  <a:srgbClr val="000000"/>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1057" name="Google Shape;1057;p71"/>
          <p:cNvSpPr txBox="1"/>
          <p:nvPr/>
        </p:nvSpPr>
        <p:spPr>
          <a:xfrm>
            <a:off x="5427979" y="426229"/>
            <a:ext cx="4625975" cy="2426186"/>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76200">
            <a:spAutoFit/>
          </a:bodyPr>
          <a:lstStyle/>
          <a:p>
            <a:pPr indent="0" lvl="0" marL="81915"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Veiledningsnotater:</a:t>
            </a:r>
            <a:endParaRPr sz="1200">
              <a:solidFill>
                <a:schemeClr val="dk1"/>
              </a:solidFill>
              <a:latin typeface="Arial"/>
              <a:ea typeface="Arial"/>
              <a:cs typeface="Arial"/>
              <a:sym typeface="Arial"/>
            </a:endParaRPr>
          </a:p>
          <a:p>
            <a:pPr indent="-171450" lvl="0" marL="253365" marR="0" rtl="0" algn="l">
              <a:lnSpc>
                <a:spcPct val="100000"/>
              </a:lnSpc>
              <a:spcBef>
                <a:spcPts val="91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Vurderingsskalaen er: 1 = Ikke sant; 2 = Delvis sant; 3 = Veldig sant</a:t>
            </a:r>
            <a:endParaRPr/>
          </a:p>
          <a:p>
            <a:pPr indent="-171450" lvl="0" marL="253365" marR="114935" rtl="0" algn="l">
              <a:lnSpc>
                <a:spcPct val="120800"/>
              </a:lnSpc>
              <a:spcBef>
                <a:spcPts val="585"/>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Elevene kan enten fullføre én per gruppe eller én hver. Dette kan være en interessant aktivitet ettersom ulike medlemmer av gruppen kan ha veldig forskjellige oppfatninger, og dette kan føre til god diskusjon</a:t>
            </a:r>
            <a:endParaRPr/>
          </a:p>
          <a:p>
            <a:pPr indent="-171450" lvl="0" marL="253365" marR="264795" rtl="0" algn="l">
              <a:lnSpc>
                <a:spcPct val="120000"/>
              </a:lnSpc>
              <a:spcBef>
                <a:spcPts val="620"/>
              </a:spcBef>
              <a:spcAft>
                <a:spcPts val="0"/>
              </a:spcAft>
              <a:buClr>
                <a:srgbClr val="000000"/>
              </a:buClr>
              <a:buSzPts val="1000"/>
              <a:buFont typeface="Arial"/>
              <a:buChar char="•"/>
            </a:pPr>
            <a:r>
              <a:rPr b="0" i="0" lang="no-NO" sz="1200" cap="none" strike="noStrike">
                <a:solidFill>
                  <a:srgbClr val="000000"/>
                </a:solidFill>
                <a:latin typeface="Arimo"/>
                <a:ea typeface="Arimo"/>
                <a:cs typeface="Arimo"/>
                <a:sym typeface="Arimo"/>
              </a:rPr>
              <a:t>Dette eksemplet er for egenevaluering av elever i alle aldre, inkludert voksne. I de nedlastbare malene er det også en versjon for voksne observatører.</a:t>
            </a:r>
            <a:endParaRPr sz="1200">
              <a:solidFill>
                <a:schemeClr val="dk1"/>
              </a:solidFill>
              <a:latin typeface="Arimo"/>
              <a:ea typeface="Arimo"/>
              <a:cs typeface="Arimo"/>
              <a:sym typeface="Arimo"/>
            </a:endParaRPr>
          </a:p>
        </p:txBody>
      </p:sp>
      <p:graphicFrame>
        <p:nvGraphicFramePr>
          <p:cNvPr id="1058" name="Google Shape;1058;p71"/>
          <p:cNvGraphicFramePr/>
          <p:nvPr/>
        </p:nvGraphicFramePr>
        <p:xfrm>
          <a:off x="423552" y="2943225"/>
          <a:ext cx="3000000" cy="3000000"/>
        </p:xfrm>
        <a:graphic>
          <a:graphicData uri="http://schemas.openxmlformats.org/drawingml/2006/table">
            <a:tbl>
              <a:tblPr bandRow="1" firstRow="1">
                <a:noFill/>
                <a:tableStyleId>{1E127AA8-9CBF-4945-9974-B087EE6C8184}</a:tableStyleId>
              </a:tblPr>
              <a:tblGrid>
                <a:gridCol w="7833350"/>
                <a:gridCol w="1944625"/>
              </a:tblGrid>
              <a:tr h="407725">
                <a:tc>
                  <a:txBody>
                    <a:bodyPr/>
                    <a:lstStyle/>
                    <a:p>
                      <a:pPr indent="0" lvl="0" marL="33020"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Kriterier</a:t>
                      </a:r>
                      <a:endParaRPr sz="1400">
                        <a:latin typeface="Arial"/>
                        <a:ea typeface="Arial"/>
                        <a:cs typeface="Arial"/>
                        <a:sym typeface="Arial"/>
                      </a:endParaRPr>
                    </a:p>
                  </a:txBody>
                  <a:tcPr marT="29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Vurdering</a:t>
                      </a:r>
                      <a:endParaRPr sz="1400">
                        <a:latin typeface="Arial"/>
                        <a:ea typeface="Arial"/>
                        <a:cs typeface="Arial"/>
                        <a:sym typeface="Arial"/>
                      </a:endParaRPr>
                    </a:p>
                  </a:txBody>
                  <a:tcPr marT="29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G1 – Alle i gruppen var involvert</a:t>
                      </a:r>
                      <a:endParaRPr sz="1200">
                        <a:latin typeface="Arial"/>
                        <a:ea typeface="Arial"/>
                        <a:cs typeface="Arial"/>
                        <a:sym typeface="Arial"/>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G2 – Vi jobbet sammen som en enkelt gruppe og delte ikke opp</a:t>
                      </a:r>
                      <a:endParaRPr sz="1200">
                        <a:latin typeface="Arial"/>
                        <a:ea typeface="Arial"/>
                        <a:cs typeface="Arial"/>
                        <a:sym typeface="Arial"/>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G3 – De fleste eller alle våre snakke var om oppgaven vi gjorde</a:t>
                      </a:r>
                      <a:endParaRPr sz="1200">
                        <a:latin typeface="Arial"/>
                        <a:ea typeface="Arial"/>
                        <a:cs typeface="Arial"/>
                        <a:sym typeface="Arial"/>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G4 – Vi delte våre egne ideer og bygde på hverandres</a:t>
                      </a:r>
                      <a:endParaRPr sz="1200">
                        <a:latin typeface="Arial"/>
                        <a:ea typeface="Arial"/>
                        <a:cs typeface="Arial"/>
                        <a:sym typeface="Arial"/>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G5 – Vi lyttet nøye når andre snakket og tok om bord hva de sa</a:t>
                      </a:r>
                      <a:endParaRPr sz="1200">
                        <a:latin typeface="Arial"/>
                        <a:ea typeface="Arial"/>
                        <a:cs typeface="Arial"/>
                        <a:sym typeface="Arial"/>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G6 – Vi likte å jobbe sammen i en gruppe</a:t>
                      </a:r>
                      <a:endParaRPr sz="1200">
                        <a:latin typeface="Arial"/>
                        <a:ea typeface="Arial"/>
                        <a:cs typeface="Arial"/>
                        <a:sym typeface="Arial"/>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G7 – Når vi kom med forslag eller var enige/uenige med andre, ga vi forklaringer</a:t>
                      </a:r>
                      <a:endParaRPr sz="1200">
                        <a:latin typeface="Arial"/>
                        <a:ea typeface="Arial"/>
                        <a:cs typeface="Arial"/>
                        <a:sym typeface="Arial"/>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G8 – Vi utfordret eller kommenterte hverandres ideer på en respektfull og konstruktiv måte</a:t>
                      </a:r>
                      <a:endParaRPr sz="1200">
                        <a:latin typeface="Arial"/>
                        <a:ea typeface="Arial"/>
                        <a:cs typeface="Arial"/>
                        <a:sym typeface="Arial"/>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i="0" lang="no-NO" sz="1200" cap="none" strike="noStrike">
                          <a:solidFill>
                            <a:srgbClr val="000000"/>
                          </a:solidFill>
                          <a:latin typeface="Arial"/>
                          <a:ea typeface="Arial"/>
                          <a:cs typeface="Arial"/>
                          <a:sym typeface="Arial"/>
                        </a:rPr>
                        <a:t>G9 – Hvis det var uenighet, prøvde vi å komme til enighet eller finne et kompromiss</a:t>
                      </a:r>
                      <a:endParaRPr sz="1200">
                        <a:latin typeface="Arial"/>
                        <a:ea typeface="Arial"/>
                        <a:cs typeface="Arial"/>
                        <a:sym typeface="Arial"/>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5250">
                <a:tc>
                  <a:txBody>
                    <a:bodyPr/>
                    <a:lstStyle/>
                    <a:p>
                      <a:pPr indent="0" lvl="0" marL="2005329" marR="0" rtl="0" algn="ctr">
                        <a:lnSpc>
                          <a:spcPct val="47500"/>
                        </a:lnSpc>
                        <a:spcBef>
                          <a:spcPts val="0"/>
                        </a:spcBef>
                        <a:spcAft>
                          <a:spcPts val="0"/>
                        </a:spcAft>
                        <a:buNone/>
                      </a:pPr>
                      <a:r>
                        <a:rPr b="0" i="0" lang="no-NO" sz="1000" cap="none" strike="noStrike">
                          <a:solidFill>
                            <a:srgbClr val="000000"/>
                          </a:solidFill>
                          <a:latin typeface="Arial"/>
                          <a:ea typeface="Arial"/>
                          <a:cs typeface="Arial"/>
                          <a:sym typeface="Arial"/>
                        </a:rPr>
                        <a:t>49</a:t>
                      </a:r>
                      <a:endParaRPr/>
                    </a:p>
                    <a:p>
                      <a:pPr indent="0" lvl="0" marL="33020" marR="0" rtl="0" algn="l">
                        <a:lnSpc>
                          <a:spcPct val="102083"/>
                        </a:lnSpc>
                        <a:spcBef>
                          <a:spcPts val="0"/>
                        </a:spcBef>
                        <a:spcAft>
                          <a:spcPts val="0"/>
                        </a:spcAft>
                        <a:buNone/>
                      </a:pPr>
                      <a:r>
                        <a:rPr b="1" i="0" lang="no-NO" sz="1200" cap="none" strike="noStrike">
                          <a:solidFill>
                            <a:srgbClr val="000000"/>
                          </a:solidFill>
                          <a:latin typeface="Arial"/>
                          <a:ea typeface="Arial"/>
                          <a:cs typeface="Arial"/>
                          <a:sym typeface="Arial"/>
                        </a:rPr>
                        <a:t>G10 – Våre diskusjoner og uenigheter hjalp oss å lære av hverandre</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59" name="Google Shape;1059;p71"/>
          <p:cNvSpPr/>
          <p:nvPr/>
        </p:nvSpPr>
        <p:spPr>
          <a:xfrm>
            <a:off x="501336" y="2463943"/>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aphicFrame>
        <p:nvGraphicFramePr>
          <p:cNvPr id="133" name="Google Shape;133;p18"/>
          <p:cNvGraphicFramePr/>
          <p:nvPr/>
        </p:nvGraphicFramePr>
        <p:xfrm>
          <a:off x="368688" y="1970919"/>
          <a:ext cx="3000000" cy="3000000"/>
        </p:xfrm>
        <a:graphic>
          <a:graphicData uri="http://schemas.openxmlformats.org/drawingml/2006/table">
            <a:tbl>
              <a:tblPr bandRow="1" firstRow="1">
                <a:noFill/>
                <a:tableStyleId>{1E127AA8-9CBF-4945-9974-B087EE6C8184}</a:tableStyleId>
              </a:tblPr>
              <a:tblGrid>
                <a:gridCol w="4672575"/>
                <a:gridCol w="5105400"/>
              </a:tblGrid>
              <a:tr h="566925">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1: Hva er pedagogisk dialog?</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10: Bruke kodeskjemaet (del 1)</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2: Hvordan støtter lærer-elev-dialog læring?</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11: Bruke kodeskjemaet (del 2)</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3: Praktiske tips for å støtte klasseromsdialog: grunnregler </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12: Ta opp dialog og koding i klasserommet</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4: Praktiske tips for å støtte klasseromsdialog: diskusjonspunkter</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13: Identifisere produktiv dialog: «bygge på» og «utfordre» ideer </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6925">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5: Velkomstguide for T-SEDA-pakken </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14: Øve på koding: dialog for hele klassen  </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6: Fullføre din egen evaluering</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15: Verdien av gruppedialog </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7: Fullfører din reflekterende forespørselssyklus </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16: Koding og vurdering av  kvaliteten på dialog i små grupper  </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8: Etikk i pedagogisk forespørsel</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17: Fremme studentmedvirkning i dialog </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9975">
                <a:tc>
                  <a:txBody>
                    <a:bodyPr/>
                    <a:lstStyle/>
                    <a:p>
                      <a:pPr indent="0" lvl="0" marL="88265" marR="0" rtl="0" algn="l">
                        <a:lnSpc>
                          <a:spcPct val="100000"/>
                        </a:lnSpc>
                        <a:spcBef>
                          <a:spcPts val="0"/>
                        </a:spcBef>
                        <a:spcAft>
                          <a:spcPts val="0"/>
                        </a:spcAft>
                        <a:buNone/>
                      </a:pPr>
                      <a:r>
                        <a:rPr b="0" i="0" lang="no-NO" sz="1400" u="none" cap="none" strike="noStrike">
                          <a:solidFill>
                            <a:srgbClr val="000000"/>
                          </a:solidFill>
                          <a:latin typeface="Calibri"/>
                          <a:ea typeface="Calibri"/>
                          <a:cs typeface="Calibri"/>
                          <a:sym typeface="Calibri"/>
                        </a:rPr>
                        <a:t>Video 9: Virkningen av T-SEDA-forespørsel  </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latin typeface="Calibri"/>
                        <a:ea typeface="Calibri"/>
                        <a:cs typeface="Calibri"/>
                        <a:sym typeface="Calibri"/>
                      </a:endParaRPr>
                    </a:p>
                  </a:txBody>
                  <a:tcPr marT="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bl>
          </a:graphicData>
        </a:graphic>
      </p:graphicFrame>
      <p:sp>
        <p:nvSpPr>
          <p:cNvPr id="134" name="Google Shape;134;p18"/>
          <p:cNvSpPr txBox="1"/>
          <p:nvPr/>
        </p:nvSpPr>
        <p:spPr>
          <a:xfrm>
            <a:off x="331603" y="742576"/>
            <a:ext cx="9725025" cy="949452"/>
          </a:xfrm>
          <a:prstGeom prst="rect">
            <a:avLst/>
          </a:prstGeom>
          <a:noFill/>
          <a:ln>
            <a:noFill/>
          </a:ln>
        </p:spPr>
        <p:txBody>
          <a:bodyPr anchorCtr="0" anchor="t" bIns="0" lIns="0" spcFirstLastPara="1" rIns="0" wrap="square" tIns="0">
            <a:spAutoFit/>
          </a:bodyPr>
          <a:lstStyle/>
          <a:p>
            <a:pPr indent="0" lvl="0" marL="375920" marR="0" rtl="0" algn="ctr">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T-SEDA videoguider</a:t>
            </a:r>
            <a:endParaRPr sz="1400">
              <a:solidFill>
                <a:schemeClr val="dk1"/>
              </a:solidFill>
              <a:latin typeface="Arial"/>
              <a:ea typeface="Arial"/>
              <a:cs typeface="Arial"/>
              <a:sym typeface="Arial"/>
            </a:endParaRPr>
          </a:p>
          <a:p>
            <a:pPr indent="0" lvl="0" marL="12700" marR="5080" rtl="0" algn="l">
              <a:lnSpc>
                <a:spcPct val="120000"/>
              </a:lnSpc>
              <a:spcBef>
                <a:spcPts val="30"/>
              </a:spcBef>
              <a:spcAft>
                <a:spcPts val="0"/>
              </a:spcAft>
              <a:buNone/>
            </a:pPr>
            <a:r>
              <a:rPr b="0" i="0" lang="no-NO" sz="1200" cap="none" strike="noStrike">
                <a:solidFill>
                  <a:srgbClr val="000000"/>
                </a:solidFill>
                <a:latin typeface="Arimo"/>
                <a:ea typeface="Arimo"/>
                <a:cs typeface="Arimo"/>
                <a:sym typeface="Arimo"/>
              </a:rPr>
              <a:t>Brukerveiledningen og hovedressursene for T-SEDA som er beskrevet på forrige side har medfølgende videoguider. Disse videoene gir små introduksjoner til bruk av T-SEDA-verktøysettet, samt flere aktiviteter for å øve på kodedialog.</a:t>
            </a:r>
            <a:endParaRPr/>
          </a:p>
          <a:p>
            <a:pPr indent="0" lvl="0" marL="12700" marR="0" rtl="0" algn="l">
              <a:spcBef>
                <a:spcPts val="910"/>
              </a:spcBef>
              <a:spcAft>
                <a:spcPts val="0"/>
              </a:spcAft>
              <a:buNone/>
            </a:pPr>
            <a:r>
              <a:rPr b="0" i="0" lang="no-NO" sz="1200" cap="none" strike="noStrike">
                <a:solidFill>
                  <a:srgbClr val="000000"/>
                </a:solidFill>
                <a:latin typeface="Arimo"/>
                <a:ea typeface="Arimo"/>
                <a:cs typeface="Arimo"/>
                <a:sym typeface="Arimo"/>
              </a:rPr>
              <a:t>Hold øye med	 symbolet gjennom hele. Alle videoene er tilgjengelige på: </a:t>
            </a:r>
            <a:r>
              <a:rPr b="0" i="0" lang="no-NO" sz="1200" u="sng" cap="none" strike="noStrike">
                <a:solidFill>
                  <a:schemeClr val="hlink"/>
                </a:solidFill>
                <a:latin typeface="Arimo"/>
                <a:ea typeface="Arimo"/>
                <a:cs typeface="Arimo"/>
                <a:sym typeface="Arimo"/>
                <a:hlinkClick r:id="rId3"/>
              </a:rPr>
              <a:t>https://www.edudialogue.org/tools-resources/introductory-video-series/</a:t>
            </a:r>
            <a:r>
              <a:rPr b="0" i="0" lang="no-NO" sz="1200" cap="none" strike="noStrike">
                <a:solidFill>
                  <a:srgbClr val="000000"/>
                </a:solidFill>
                <a:latin typeface="Arimo"/>
                <a:ea typeface="Arimo"/>
                <a:cs typeface="Arimo"/>
                <a:sym typeface="Arimo"/>
              </a:rPr>
              <a:t>  </a:t>
            </a:r>
            <a:endParaRPr sz="1200">
              <a:solidFill>
                <a:schemeClr val="dk1"/>
              </a:solidFill>
              <a:latin typeface="Arimo"/>
              <a:ea typeface="Arimo"/>
              <a:cs typeface="Arimo"/>
              <a:sym typeface="Arimo"/>
            </a:endParaRPr>
          </a:p>
        </p:txBody>
      </p:sp>
      <p:sp>
        <p:nvSpPr>
          <p:cNvPr id="135" name="Google Shape;135;p18"/>
          <p:cNvSpPr/>
          <p:nvPr/>
        </p:nvSpPr>
        <p:spPr>
          <a:xfrm>
            <a:off x="1418597" y="1391678"/>
            <a:ext cx="346703" cy="3467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64" name="Shape 1064"/>
        <p:cNvGrpSpPr/>
        <p:nvPr/>
      </p:nvGrpSpPr>
      <p:grpSpPr>
        <a:xfrm>
          <a:off x="0" y="0"/>
          <a:ext cx="0" cy="0"/>
          <a:chOff x="0" y="0"/>
          <a:chExt cx="0" cy="0"/>
        </a:xfrm>
      </p:grpSpPr>
      <p:sp>
        <p:nvSpPr>
          <p:cNvPr id="1065" name="Google Shape;1065;p72"/>
          <p:cNvSpPr/>
          <p:nvPr/>
        </p:nvSpPr>
        <p:spPr>
          <a:xfrm>
            <a:off x="151010" y="36710"/>
            <a:ext cx="5086350" cy="1524000"/>
          </a:xfrm>
          <a:custGeom>
            <a:rect b="b" l="l" r="r" t="t"/>
            <a:pathLst>
              <a:path extrusionOk="0" h="1524000" w="5086350">
                <a:moveTo>
                  <a:pt x="0" y="0"/>
                </a:moveTo>
                <a:lnTo>
                  <a:pt x="5086350" y="0"/>
                </a:lnTo>
                <a:lnTo>
                  <a:pt x="5086350" y="1524000"/>
                </a:lnTo>
                <a:lnTo>
                  <a:pt x="0" y="152400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066" name="Google Shape;1066;p72"/>
          <p:cNvGraphicFramePr/>
          <p:nvPr/>
        </p:nvGraphicFramePr>
        <p:xfrm>
          <a:off x="147963" y="76039"/>
          <a:ext cx="3000000" cy="3000000"/>
        </p:xfrm>
        <a:graphic>
          <a:graphicData uri="http://schemas.openxmlformats.org/drawingml/2006/table">
            <a:tbl>
              <a:tblPr bandRow="1" firstRow="1">
                <a:noFill/>
                <a:tableStyleId>{1E127AA8-9CBF-4945-9974-B087EE6C8184}</a:tableStyleId>
              </a:tblPr>
              <a:tblGrid>
                <a:gridCol w="235350"/>
                <a:gridCol w="4822775"/>
                <a:gridCol w="371125"/>
                <a:gridCol w="457075"/>
                <a:gridCol w="545600"/>
                <a:gridCol w="502925"/>
                <a:gridCol w="481575"/>
                <a:gridCol w="539500"/>
                <a:gridCol w="539500"/>
                <a:gridCol w="527300"/>
                <a:gridCol w="1359925"/>
              </a:tblGrid>
              <a:tr h="1326450">
                <a:tc gridSpan="2">
                  <a:txBody>
                    <a:bodyPr/>
                    <a:lstStyle/>
                    <a:p>
                      <a:pPr indent="0" lvl="0" marL="81915" marR="0" rtl="0" algn="l">
                        <a:lnSpc>
                          <a:spcPct val="100000"/>
                        </a:lnSpc>
                        <a:spcBef>
                          <a:spcPts val="0"/>
                        </a:spcBef>
                        <a:spcAft>
                          <a:spcPts val="0"/>
                        </a:spcAft>
                        <a:buNone/>
                      </a:pPr>
                      <a:r>
                        <a:rPr b="1" i="0" lang="no-NO" sz="1400" cap="none" strike="noStrike">
                          <a:solidFill>
                            <a:srgbClr val="000000"/>
                          </a:solidFill>
                          <a:latin typeface="Arial"/>
                          <a:ea typeface="Arial"/>
                          <a:cs typeface="Arial"/>
                          <a:sym typeface="Arial"/>
                        </a:rPr>
                        <a:t>2H: Dialogisk spørreskjema: Lærerens egenevaluering av allmennmedisin</a:t>
                      </a:r>
                      <a:endParaRPr sz="1400">
                        <a:latin typeface="Arial"/>
                        <a:ea typeface="Arial"/>
                        <a:cs typeface="Arial"/>
                        <a:sym typeface="Arial"/>
                      </a:endParaRPr>
                    </a:p>
                    <a:p>
                      <a:pPr indent="0" lvl="0" marL="81915" marR="97155" rtl="0" algn="l">
                        <a:lnSpc>
                          <a:spcPct val="121700"/>
                        </a:lnSpc>
                        <a:spcBef>
                          <a:spcPts val="630"/>
                        </a:spcBef>
                        <a:spcAft>
                          <a:spcPts val="0"/>
                        </a:spcAft>
                        <a:buNone/>
                      </a:pPr>
                      <a:r>
                        <a:rPr b="0" i="0" lang="no-NO" sz="1150" cap="none" strike="noStrike">
                          <a:solidFill>
                            <a:srgbClr val="000000"/>
                          </a:solidFill>
                          <a:latin typeface="Arimo"/>
                          <a:ea typeface="Arimo"/>
                          <a:cs typeface="Arimo"/>
                          <a:sym typeface="Arimo"/>
                        </a:rPr>
                        <a:t>Denne malen er for deg å vurdere din egen praksis. Du kan gjøre dette på forskjellige punkter under forespørselen din for å identifisere hvordan praksisen din har endret seg.      </a:t>
                      </a:r>
                      <a:r>
                        <a:rPr b="1" i="0" lang="no-NO" sz="1150" cap="none" strike="noStrike">
                          <a:solidFill>
                            <a:srgbClr val="000000"/>
                          </a:solidFill>
                          <a:latin typeface="Arial"/>
                          <a:ea typeface="Arial"/>
                          <a:cs typeface="Arial"/>
                          <a:sym typeface="Arial"/>
                        </a:rPr>
                        <a:t>Nedlastbare maler</a:t>
                      </a:r>
                      <a:r>
                        <a:rPr b="0" i="0" lang="no-NO" sz="1150" cap="none" strike="noStrike">
                          <a:solidFill>
                            <a:srgbClr val="000000"/>
                          </a:solidFill>
                          <a:latin typeface="Arial"/>
                          <a:ea typeface="Arial"/>
                          <a:cs typeface="Arial"/>
                          <a:sym typeface="Arial"/>
                        </a:rPr>
                        <a:t> </a:t>
                      </a:r>
                      <a:r>
                        <a:rPr b="0" i="0" lang="no-NO" sz="1150" cap="none" strike="noStrike">
                          <a:solidFill>
                            <a:srgbClr val="000000"/>
                          </a:solidFill>
                          <a:latin typeface="Arimo"/>
                          <a:ea typeface="Arimo"/>
                          <a:cs typeface="Arimo"/>
                          <a:sym typeface="Arimo"/>
                        </a:rPr>
                        <a:t>er tilgjengelige på vårt </a:t>
                      </a:r>
                      <a:r>
                        <a:rPr b="0" i="0" lang="no-NO" sz="1150" u="sng" cap="none" strike="noStrike">
                          <a:solidFill>
                            <a:schemeClr val="hlink"/>
                          </a:solidFill>
                          <a:latin typeface="Arimo"/>
                          <a:ea typeface="Arimo"/>
                          <a:cs typeface="Arimo"/>
                          <a:sym typeface="Arimo"/>
                          <a:hlinkClick r:id="rId3"/>
                        </a:rPr>
                        <a:t>nettsted</a:t>
                      </a:r>
                      <a:endParaRPr sz="1150">
                        <a:latin typeface="Arial"/>
                        <a:ea typeface="Arial"/>
                        <a:cs typeface="Arial"/>
                        <a:sym typeface="Arial"/>
                      </a:endParaRPr>
                    </a:p>
                  </a:txBody>
                  <a:tcPr marT="7175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B cap="flat" cmpd="sng" w="31725">
                      <a:solidFill>
                        <a:srgbClr val="2791A6"/>
                      </a:solidFill>
                      <a:prstDash val="solid"/>
                      <a:round/>
                      <a:headEnd len="sm" w="sm" type="none"/>
                      <a:tailEnd len="sm" w="sm" type="none"/>
                    </a:lnB>
                  </a:tcPr>
                </a:tc>
                <a:tc gridSpan="8">
                  <a:txBody>
                    <a:bodyPr/>
                    <a:lstStyle/>
                    <a:p>
                      <a:pPr indent="0" lvl="0" marL="81280" marR="0" rtl="0" algn="l">
                        <a:lnSpc>
                          <a:spcPct val="100000"/>
                        </a:lnSpc>
                        <a:spcBef>
                          <a:spcPts val="0"/>
                        </a:spcBef>
                        <a:spcAft>
                          <a:spcPts val="0"/>
                        </a:spcAft>
                        <a:buNone/>
                      </a:pPr>
                      <a:r>
                        <a:rPr b="1" i="0" lang="no-NO" sz="1150" cap="none" strike="noStrike">
                          <a:solidFill>
                            <a:srgbClr val="000000"/>
                          </a:solidFill>
                          <a:latin typeface="Arial"/>
                          <a:ea typeface="Arial"/>
                          <a:cs typeface="Arial"/>
                          <a:sym typeface="Arial"/>
                        </a:rPr>
                        <a:t>Veiledningsnotater:</a:t>
                      </a:r>
                      <a:endParaRPr b="0" sz="1150">
                        <a:latin typeface="Arial"/>
                        <a:ea typeface="Arial"/>
                        <a:cs typeface="Arial"/>
                        <a:sym typeface="Arial"/>
                      </a:endParaRPr>
                    </a:p>
                    <a:p>
                      <a:pPr indent="0" lvl="0" marL="81280" marR="0" rtl="0" algn="l">
                        <a:lnSpc>
                          <a:spcPct val="100000"/>
                        </a:lnSpc>
                        <a:spcBef>
                          <a:spcPts val="645"/>
                        </a:spcBef>
                        <a:spcAft>
                          <a:spcPts val="0"/>
                        </a:spcAft>
                        <a:buNone/>
                      </a:pPr>
                      <a:r>
                        <a:rPr b="1" i="0" lang="no-NO" sz="1150" cap="none" strike="noStrike">
                          <a:solidFill>
                            <a:srgbClr val="000000"/>
                          </a:solidFill>
                          <a:latin typeface="Arial"/>
                          <a:ea typeface="Arial"/>
                          <a:cs typeface="Arial"/>
                          <a:sym typeface="Arial"/>
                        </a:rPr>
                        <a:t>Det er tre seksjoner: </a:t>
                      </a:r>
                      <a:r>
                        <a:rPr b="0" i="0" lang="no-NO" sz="1150" cap="none" strike="noStrike">
                          <a:solidFill>
                            <a:srgbClr val="000000"/>
                          </a:solidFill>
                          <a:latin typeface="Arial"/>
                          <a:ea typeface="Arial"/>
                          <a:cs typeface="Arial"/>
                          <a:sym typeface="Arial"/>
                        </a:rPr>
                        <a:t>skape en </a:t>
                      </a:r>
                      <a:r>
                        <a:rPr b="1" i="0" lang="no-NO" sz="1150" cap="none" strike="noStrike">
                          <a:solidFill>
                            <a:srgbClr val="000000"/>
                          </a:solidFill>
                          <a:latin typeface="Arimo"/>
                          <a:ea typeface="Arimo"/>
                          <a:cs typeface="Arimo"/>
                          <a:sym typeface="Arimo"/>
                        </a:rPr>
                        <a:t>åpenhet for dialog </a:t>
                      </a:r>
                      <a:r>
                        <a:rPr b="0" i="0" lang="no-NO" sz="1150" cap="none" strike="noStrike">
                          <a:solidFill>
                            <a:srgbClr val="000000"/>
                          </a:solidFill>
                          <a:latin typeface="Arimo"/>
                          <a:ea typeface="Arimo"/>
                          <a:cs typeface="Arimo"/>
                          <a:sym typeface="Arimo"/>
                        </a:rPr>
                        <a:t>(A - punkt 1- 5), invitere</a:t>
                      </a:r>
                      <a:r>
                        <a:rPr b="1" i="0" lang="no-NO" sz="1150" cap="none" strike="noStrike">
                          <a:solidFill>
                            <a:srgbClr val="000000"/>
                          </a:solidFill>
                          <a:latin typeface="Arimo"/>
                          <a:ea typeface="Arimo"/>
                          <a:cs typeface="Arimo"/>
                          <a:sym typeface="Arimo"/>
                        </a:rPr>
                        <a:t> studentenes bidrag</a:t>
                      </a:r>
                      <a:r>
                        <a:rPr b="0" i="0" lang="no-NO" sz="1150" cap="none" strike="noStrike">
                          <a:solidFill>
                            <a:srgbClr val="000000"/>
                          </a:solidFill>
                          <a:latin typeface="Arimo"/>
                          <a:ea typeface="Arimo"/>
                          <a:cs typeface="Arimo"/>
                          <a:sym typeface="Arimo"/>
                        </a:rPr>
                        <a:t> (B - punkt 6-9) og fremme</a:t>
                      </a:r>
                      <a:r>
                        <a:rPr b="1" i="0" lang="no-NO" sz="1150" cap="none" strike="noStrike">
                          <a:solidFill>
                            <a:srgbClr val="000000"/>
                          </a:solidFill>
                          <a:latin typeface="Arimo"/>
                          <a:ea typeface="Arimo"/>
                          <a:cs typeface="Arimo"/>
                          <a:sym typeface="Arimo"/>
                        </a:rPr>
                        <a:t> dialogisk deltakelse </a:t>
                      </a:r>
                      <a:r>
                        <a:rPr b="0" i="0" lang="no-NO" sz="1150" cap="none" strike="noStrike">
                          <a:solidFill>
                            <a:srgbClr val="000000"/>
                          </a:solidFill>
                          <a:latin typeface="Arimo"/>
                          <a:ea typeface="Arimo"/>
                          <a:cs typeface="Arimo"/>
                          <a:sym typeface="Arimo"/>
                        </a:rPr>
                        <a:t>(C - punkt 10-18, på neste side).</a:t>
                      </a:r>
                      <a:endParaRPr sz="1150">
                        <a:latin typeface="Arimo"/>
                        <a:ea typeface="Arimo"/>
                        <a:cs typeface="Arimo"/>
                        <a:sym typeface="Arimo"/>
                      </a:endParaRPr>
                    </a:p>
                    <a:p>
                      <a:pPr indent="0" lvl="0" marL="81280" marR="0" rtl="0" algn="l">
                        <a:lnSpc>
                          <a:spcPct val="100000"/>
                        </a:lnSpc>
                        <a:spcBef>
                          <a:spcPts val="645"/>
                        </a:spcBef>
                        <a:spcAft>
                          <a:spcPts val="0"/>
                        </a:spcAft>
                        <a:buNone/>
                      </a:pPr>
                      <a:r>
                        <a:rPr b="0" i="0" lang="no-NO" sz="1150" cap="none" strike="noStrike">
                          <a:solidFill>
                            <a:srgbClr val="000000"/>
                          </a:solidFill>
                          <a:latin typeface="Arimo"/>
                          <a:ea typeface="Arimo"/>
                          <a:cs typeface="Arimo"/>
                          <a:sym typeface="Arimo"/>
                        </a:rPr>
                        <a:t>For hvert element, merk av i boksen som er mest relevant, og gi deg selv en poengsum</a:t>
                      </a:r>
                      <a:endParaRPr/>
                    </a:p>
                  </a:txBody>
                  <a:tcPr marT="8192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c hMerge="1"/>
                <a:tc hMerge="1"/>
                <a:tc hMerge="1"/>
                <a:tc hMerge="1"/>
                <a:tc hMerge="1"/>
              </a:tr>
              <a:tr h="778400">
                <a:tc rowSpan="14">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tcPr>
                </a:tc>
                <a:tc gridSpan="3">
                  <a:txBody>
                    <a:bodyPr/>
                    <a:lstStyle/>
                    <a:p>
                      <a:pPr indent="0" lvl="0" marL="57785" marR="648335" rtl="0" algn="l">
                        <a:lnSpc>
                          <a:spcPct val="120000"/>
                        </a:lnSpc>
                        <a:spcBef>
                          <a:spcPts val="0"/>
                        </a:spcBef>
                        <a:spcAft>
                          <a:spcPts val="0"/>
                        </a:spcAft>
                        <a:buNone/>
                      </a:pPr>
                      <a:r>
                        <a:rPr b="0" i="0" lang="no-NO" sz="1100" cap="none" strike="noStrike">
                          <a:solidFill>
                            <a:srgbClr val="000000"/>
                          </a:solidFill>
                          <a:latin typeface="Arial"/>
                          <a:ea typeface="Arial"/>
                          <a:cs typeface="Arial"/>
                          <a:sym typeface="Arial"/>
                        </a:rPr>
                        <a:t>Vurder følgende uttalelser med hensyn til din praksis og merk ditt nivå av enighet fra </a:t>
                      </a:r>
                      <a:r>
                        <a:rPr b="1" i="0" lang="no-NO" sz="1100" cap="none" strike="noStrike">
                          <a:solidFill>
                            <a:srgbClr val="000000"/>
                          </a:solidFill>
                          <a:latin typeface="Arial"/>
                          <a:ea typeface="Arial"/>
                          <a:cs typeface="Arial"/>
                          <a:sym typeface="Arial"/>
                        </a:rPr>
                        <a:t>(1) «helt uenig» </a:t>
                      </a:r>
                      <a:r>
                        <a:rPr b="0" i="0" lang="no-NO" sz="1100" cap="none" strike="noStrike">
                          <a:solidFill>
                            <a:srgbClr val="000000"/>
                          </a:solidFill>
                          <a:latin typeface="Arial"/>
                          <a:ea typeface="Arial"/>
                          <a:cs typeface="Arial"/>
                          <a:sym typeface="Arial"/>
                        </a:rPr>
                        <a:t>til </a:t>
                      </a:r>
                      <a:r>
                        <a:rPr b="1" i="0" lang="no-NO" sz="1100" cap="none" strike="noStrike">
                          <a:solidFill>
                            <a:srgbClr val="000000"/>
                          </a:solidFill>
                          <a:latin typeface="Arial"/>
                          <a:ea typeface="Arial"/>
                          <a:cs typeface="Arial"/>
                          <a:sym typeface="Arial"/>
                        </a:rPr>
                        <a:t>(6) «helt enig».</a:t>
                      </a:r>
                      <a:endParaRPr sz="1100">
                        <a:latin typeface="Arial"/>
                        <a:ea typeface="Arial"/>
                        <a:cs typeface="Arial"/>
                        <a:sym typeface="Arial"/>
                      </a:endParaRPr>
                    </a:p>
                    <a:p>
                      <a:pPr indent="0" lvl="0" marL="96520" marR="0" rtl="0" algn="l">
                        <a:lnSpc>
                          <a:spcPct val="100000"/>
                        </a:lnSpc>
                        <a:spcBef>
                          <a:spcPts val="380"/>
                        </a:spcBef>
                        <a:spcAft>
                          <a:spcPts val="0"/>
                        </a:spcAft>
                        <a:buNone/>
                      </a:pPr>
                      <a:r>
                        <a:rPr b="1" i="0" lang="no-NO" sz="1100" cap="none" strike="noStrike">
                          <a:solidFill>
                            <a:srgbClr val="000000"/>
                          </a:solidFill>
                          <a:latin typeface="Arial"/>
                          <a:ea typeface="Arial"/>
                          <a:cs typeface="Arial"/>
                          <a:sym typeface="Arial"/>
                        </a:rPr>
                        <a:t>I min undervisning har jeg ...</a:t>
                      </a:r>
                      <a:endParaRPr sz="1100">
                        <a:latin typeface="Arial"/>
                        <a:ea typeface="Arial"/>
                        <a:cs typeface="Arial"/>
                        <a:sym typeface="Arial"/>
                      </a:endParaRPr>
                    </a:p>
                  </a:txBody>
                  <a:tcPr marT="222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5461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(1)</a:t>
                      </a:r>
                      <a:endParaRPr/>
                    </a:p>
                    <a:p>
                      <a:pPr indent="0" lvl="0" marL="53975" marR="118110" rtl="0" algn="l">
                        <a:lnSpc>
                          <a:spcPct val="123300"/>
                        </a:lnSpc>
                        <a:spcBef>
                          <a:spcPts val="690"/>
                        </a:spcBef>
                        <a:spcAft>
                          <a:spcPts val="0"/>
                        </a:spcAft>
                        <a:buNone/>
                      </a:pPr>
                      <a:r>
                        <a:rPr b="0" i="0" lang="no-NO" sz="550" cap="none" strike="noStrike">
                          <a:solidFill>
                            <a:srgbClr val="000000"/>
                          </a:solidFill>
                          <a:latin typeface="Arial"/>
                          <a:ea typeface="Arial"/>
                          <a:cs typeface="Arial"/>
                          <a:sym typeface="Arial"/>
                        </a:rPr>
                        <a:t>Helt uenig</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(2)</a:t>
                      </a:r>
                      <a:endParaRPr sz="10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461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(3)</a:t>
                      </a:r>
                      <a:endParaRPr sz="10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(4)</a:t>
                      </a:r>
                      <a:endParaRPr sz="10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(5)</a:t>
                      </a:r>
                      <a:endParaRPr sz="10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(6)</a:t>
                      </a:r>
                      <a:endParaRPr/>
                    </a:p>
                    <a:p>
                      <a:pPr indent="0" lvl="0" marL="57785" marR="97155" rtl="0" algn="l">
                        <a:lnSpc>
                          <a:spcPct val="123300"/>
                        </a:lnSpc>
                        <a:spcBef>
                          <a:spcPts val="690"/>
                        </a:spcBef>
                        <a:spcAft>
                          <a:spcPts val="0"/>
                        </a:spcAft>
                        <a:buNone/>
                      </a:pPr>
                      <a:r>
                        <a:rPr b="0" i="0" lang="no-NO" sz="550" cap="none" strike="noStrike">
                          <a:solidFill>
                            <a:srgbClr val="000000"/>
                          </a:solidFill>
                          <a:latin typeface="Arial"/>
                          <a:ea typeface="Arial"/>
                          <a:cs typeface="Arial"/>
                          <a:sym typeface="Arial"/>
                        </a:rPr>
                        <a:t>Helt enig</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rowSpan="14">
                  <a:txBody>
                    <a:bodyPr/>
                    <a:lstStyle/>
                    <a:p>
                      <a:pPr indent="0" lvl="0" marL="0" marR="0" rtl="0" algn="l">
                        <a:spcBef>
                          <a:spcPts val="0"/>
                        </a:spcBef>
                        <a:spcAft>
                          <a:spcPts val="0"/>
                        </a:spcAft>
                        <a:buNone/>
                      </a:pPr>
                      <a:r>
                        <a:t/>
                      </a:r>
                      <a:endParaRPr sz="6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T cap="flat" cmpd="sng" w="31725">
                      <a:solidFill>
                        <a:srgbClr val="2791A6"/>
                      </a:solidFill>
                      <a:prstDash val="solid"/>
                      <a:round/>
                      <a:headEnd len="sm" w="sm" type="none"/>
                      <a:tailEnd len="sm" w="sm" type="none"/>
                    </a:lnT>
                  </a:tcPr>
                </a:tc>
              </a:tr>
              <a:tr h="326125">
                <a:tc vMerge="1"/>
                <a:tc gridSpan="9">
                  <a:txBody>
                    <a:bodyPr/>
                    <a:lstStyle/>
                    <a:p>
                      <a:pPr indent="0" lvl="0" marL="3963034"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A. Åpenhet for dialog</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D9D9D9"/>
                    </a:solidFill>
                  </a:tcPr>
                </a:tc>
                <a:tc hMerge="1"/>
                <a:tc hMerge="1"/>
                <a:tc hMerge="1"/>
                <a:tc hMerge="1"/>
                <a:tc hMerge="1"/>
                <a:tc hMerge="1"/>
                <a:tc hMerge="1"/>
                <a:tc hMerge="1"/>
                <a:tc vMerge="1"/>
              </a:tr>
              <a:tr h="399300">
                <a:tc vMerge="1"/>
                <a:tc gridSpan="3">
                  <a:txBody>
                    <a:bodyPr/>
                    <a:lstStyle/>
                    <a:p>
                      <a:pPr indent="0" lvl="0" marL="5588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bygge målbevisste samtaler som en del av leksjonene mine gjennom leksjonsplanleggingen min</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275">
                <a:tc vMerge="1"/>
                <a:tc gridSpan="3">
                  <a:txBody>
                    <a:bodyPr/>
                    <a:lstStyle/>
                    <a:p>
                      <a:pPr indent="0" lvl="0" marL="5588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gi tid til spørsmål slik at studentene kan forstå læringsmålene</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02325">
                <a:tc vMerge="1"/>
                <a:tc gridSpan="3">
                  <a:txBody>
                    <a:bodyPr/>
                    <a:lstStyle/>
                    <a:p>
                      <a:pPr indent="0" lvl="0" marL="5397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gi nok tid til at studentene kan bidra lenge</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275">
                <a:tc vMerge="1"/>
                <a:tc gridSpan="3">
                  <a:txBody>
                    <a:bodyPr/>
                    <a:lstStyle/>
                    <a:p>
                      <a:pPr indent="0" lvl="0" marL="5588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still åpne spørsmål og vent på at studentene skal svare</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5588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lytte anerkjennende til elevene og svare på en konstruktiv måte, inkludert å gi formative tilbakemeldinger</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284480"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Aggregert vurdering Dimensjon A: Åpenhet for dialog (legg sammen vurderingene dine)</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 30</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c vMerge="1"/>
              </a:tr>
              <a:tr h="326125">
                <a:tc vMerge="1"/>
                <a:tc gridSpan="9">
                  <a:txBody>
                    <a:bodyPr/>
                    <a:lstStyle/>
                    <a:p>
                      <a:pPr indent="0" lvl="0" marL="3618229"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B. Invitere elevenes bidrag</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c hMerge="1"/>
                <a:tc hMerge="1"/>
                <a:tc vMerge="1"/>
              </a:tr>
              <a:tr h="399300">
                <a:tc vMerge="1"/>
                <a:tc gridSpan="3">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be elevene dele ideer, synspunkter, tanker, interesser eller følelser</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be elevene utdype og bygge videre på sine egne og andres ideer</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585225">
                <a:tc vMerge="1"/>
                <a:tc gridSpan="3">
                  <a:txBody>
                    <a:bodyPr/>
                    <a:lstStyle/>
                    <a:p>
                      <a:pPr indent="0" lvl="0" marL="82800" marR="79375" rtl="0" algn="l">
                        <a:lnSpc>
                          <a:spcPct val="122000"/>
                        </a:lnSpc>
                        <a:spcBef>
                          <a:spcPts val="0"/>
                        </a:spcBef>
                        <a:spcAft>
                          <a:spcPts val="0"/>
                        </a:spcAft>
                        <a:buNone/>
                      </a:pPr>
                      <a:r>
                        <a:rPr b="0" i="0" lang="no-NO" sz="1000" cap="none" strike="noStrike">
                          <a:solidFill>
                            <a:srgbClr val="000000"/>
                          </a:solidFill>
                          <a:latin typeface="Arial"/>
                          <a:ea typeface="Arial"/>
                          <a:cs typeface="Arial"/>
                          <a:sym typeface="Arial"/>
                        </a:rPr>
                        <a:t>be elevene begrunne sine ideer og meninger eksplisitt, herunder gi utvidede forklaringer, komme med argumenter, motargumenter og/eller bevis</a:t>
                      </a:r>
                      <a:endParaRPr/>
                    </a:p>
                  </a:txBody>
                  <a:tcPr marT="2540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9300">
                <a:tc vMerge="1"/>
                <a:tc gridSpan="3">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be elevene respektfullt utfordre, stille spørsmål ved og kritisk vurdere hverandres ideer</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6775">
                <a:tc vMerge="1"/>
                <a:tc gridSpan="3">
                  <a:txBody>
                    <a:bodyPr/>
                    <a:lstStyle/>
                    <a:p>
                      <a:pPr indent="0" lvl="0" marL="0" marR="619760" rtl="0" algn="r">
                        <a:lnSpc>
                          <a:spcPct val="52999"/>
                        </a:lnSpc>
                        <a:spcBef>
                          <a:spcPts val="0"/>
                        </a:spcBef>
                        <a:spcAft>
                          <a:spcPts val="0"/>
                        </a:spcAft>
                        <a:buNone/>
                      </a:pPr>
                      <a:r>
                        <a:rPr b="0" i="0" lang="no-NO" sz="1000" cap="none" strike="noStrike">
                          <a:solidFill>
                            <a:srgbClr val="000000"/>
                          </a:solidFill>
                          <a:latin typeface="Arial"/>
                          <a:ea typeface="Arial"/>
                          <a:cs typeface="Arial"/>
                          <a:sym typeface="Arial"/>
                        </a:rPr>
                        <a:t>50</a:t>
                      </a:r>
                      <a:endParaRPr sz="1000">
                        <a:latin typeface="Arial"/>
                        <a:ea typeface="Arial"/>
                        <a:cs typeface="Arial"/>
                        <a:sym typeface="Arial"/>
                      </a:endParaRPr>
                    </a:p>
                    <a:p>
                      <a:pPr indent="0" lvl="0" marL="284480" marR="0" rtl="0" algn="l">
                        <a:lnSpc>
                          <a:spcPct val="113500"/>
                        </a:lnSpc>
                        <a:spcBef>
                          <a:spcPts val="0"/>
                        </a:spcBef>
                        <a:spcAft>
                          <a:spcPts val="0"/>
                        </a:spcAft>
                        <a:buNone/>
                      </a:pPr>
                      <a:r>
                        <a:rPr b="0" i="0" lang="no-NO" sz="1000" cap="none" strike="noStrike">
                          <a:solidFill>
                            <a:srgbClr val="000000"/>
                          </a:solidFill>
                          <a:latin typeface="Arial"/>
                          <a:ea typeface="Arial"/>
                          <a:cs typeface="Arial"/>
                          <a:sym typeface="Arial"/>
                        </a:rPr>
                        <a:t>Samlet vurdering B. Invitere studentenes bidrag (legg sammen vurderingene dine)</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 24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vMerge="1"/>
              </a:tr>
            </a:tbl>
          </a:graphicData>
        </a:graphic>
      </p:graphicFrame>
      <p:sp>
        <p:nvSpPr>
          <p:cNvPr id="1067" name="Google Shape;1067;p72"/>
          <p:cNvSpPr/>
          <p:nvPr/>
        </p:nvSpPr>
        <p:spPr>
          <a:xfrm>
            <a:off x="2146300" y="1190625"/>
            <a:ext cx="209547" cy="20954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2" name="Shape 1072"/>
        <p:cNvGrpSpPr/>
        <p:nvPr/>
      </p:nvGrpSpPr>
      <p:grpSpPr>
        <a:xfrm>
          <a:off x="0" y="0"/>
          <a:ext cx="0" cy="0"/>
          <a:chOff x="0" y="0"/>
          <a:chExt cx="0" cy="0"/>
        </a:xfrm>
      </p:grpSpPr>
      <p:graphicFrame>
        <p:nvGraphicFramePr>
          <p:cNvPr id="1073" name="Google Shape;1073;p73"/>
          <p:cNvGraphicFramePr/>
          <p:nvPr/>
        </p:nvGraphicFramePr>
        <p:xfrm>
          <a:off x="393072" y="463176"/>
          <a:ext cx="3000000" cy="3000000"/>
        </p:xfrm>
        <a:graphic>
          <a:graphicData uri="http://schemas.openxmlformats.org/drawingml/2006/table">
            <a:tbl>
              <a:tblPr bandRow="1" firstRow="1">
                <a:noFill/>
                <a:tableStyleId>{1E127AA8-9CBF-4945-9974-B087EE6C8184}</a:tableStyleId>
              </a:tblPr>
              <a:tblGrid>
                <a:gridCol w="6266675"/>
                <a:gridCol w="496825"/>
                <a:gridCol w="472450"/>
                <a:gridCol w="496825"/>
                <a:gridCol w="518150"/>
                <a:gridCol w="548650"/>
                <a:gridCol w="496825"/>
              </a:tblGrid>
              <a:tr h="338325">
                <a:tc gridSpan="7">
                  <a:txBody>
                    <a:bodyPr/>
                    <a:lstStyle/>
                    <a:p>
                      <a:pPr indent="0" lvl="0" marL="227329" marR="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Dimensjon C: Dialogisk deltakelse</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r>
              <a:tr h="4358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(1)</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(2)</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(3)</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(4)</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(5)</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(6)</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768100">
                <a:tc>
                  <a:txBody>
                    <a:bodyPr/>
                    <a:lstStyle/>
                    <a:p>
                      <a:pPr indent="0" lvl="0" marL="82800" marR="107314" rtl="0" algn="l">
                        <a:lnSpc>
                          <a:spcPct val="120000"/>
                        </a:lnSpc>
                        <a:spcBef>
                          <a:spcPts val="0"/>
                        </a:spcBef>
                        <a:spcAft>
                          <a:spcPts val="0"/>
                        </a:spcAft>
                        <a:buNone/>
                      </a:pPr>
                      <a:r>
                        <a:rPr b="0" i="0" lang="no-NO" sz="1000" cap="none" strike="noStrike">
                          <a:solidFill>
                            <a:srgbClr val="000000"/>
                          </a:solidFill>
                          <a:latin typeface="Arial"/>
                          <a:ea typeface="Arial"/>
                          <a:cs typeface="Arial"/>
                          <a:sym typeface="Arial"/>
                        </a:rPr>
                        <a:t>understreke viktigheten av målrettet dialog for elevenes læring (f.eks. ved å kommentere hvordan elevene i fellesskap kan løse et problem ved å snakke produktivt, eller gjennom refleksjon rundt dialogen på slutten av en leksjon)</a:t>
                      </a:r>
                      <a:endParaRPr/>
                    </a:p>
                  </a:txBody>
                  <a:tcPr marT="285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275">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vise åpenhet for å ombestemme meg når elevene kommer med nye ideer eller argumenter</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2825">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skape en atmosfære av tillit, slik at studentene føler seg komfortable nok til å ta risiko eller prøve noe nytt</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325">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engasjere elevene i både å skape og bruke grunnregler for samtale i fellesskap</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300">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inkludere produktiv dialog på tvers av leksjonens ulike faser</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275">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utvikle dialogen kumulativt over tid (mellom leksjonene)</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325">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be elevene reflektere over dialogens kvalitet og suksess</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1475">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be elevene vise at de lytter nøye til andres bidrag</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5875">
                <a:tc>
                  <a:txBody>
                    <a:bodyPr/>
                    <a:lstStyle/>
                    <a:p>
                      <a:pPr indent="0" lvl="0" marL="577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oppfordre eksplisitt elevene til å stille sine egne spørsmål</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8900">
                <a:tc>
                  <a:txBody>
                    <a:bodyPr/>
                    <a:lstStyle/>
                    <a:p>
                      <a:pPr indent="0" lvl="0" marL="286385" marR="0" rtl="0" algn="l">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Samlet vurdering C. Dialogisk deltakelse (legg sammen vurderingene dine)</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gridSpan="6">
                  <a:txBody>
                    <a:bodyPr/>
                    <a:lstStyle/>
                    <a:p>
                      <a:pPr indent="0" lvl="0" marL="60960" marR="0" rtl="0" algn="ctr">
                        <a:lnSpc>
                          <a:spcPct val="100000"/>
                        </a:lnSpc>
                        <a:spcBef>
                          <a:spcPts val="0"/>
                        </a:spcBef>
                        <a:spcAft>
                          <a:spcPts val="0"/>
                        </a:spcAft>
                        <a:buNone/>
                      </a:pPr>
                      <a:r>
                        <a:rPr b="0" i="0" lang="no-NO" sz="1000" cap="none" strike="noStrike">
                          <a:solidFill>
                            <a:srgbClr val="000000"/>
                          </a:solidFill>
                          <a:latin typeface="Arial"/>
                          <a:ea typeface="Arial"/>
                          <a:cs typeface="Arial"/>
                          <a:sym typeface="Arial"/>
                        </a:rPr>
                        <a:t>/ 54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r>
            </a:tbl>
          </a:graphicData>
        </a:graphic>
      </p:graphicFrame>
      <p:sp>
        <p:nvSpPr>
          <p:cNvPr id="1074" name="Google Shape;1074;p73"/>
          <p:cNvSpPr txBox="1"/>
          <p:nvPr/>
        </p:nvSpPr>
        <p:spPr>
          <a:xfrm>
            <a:off x="393072" y="5901219"/>
            <a:ext cx="9296396" cy="115125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0" algn="l">
              <a:spcBef>
                <a:spcPts val="0"/>
              </a:spcBef>
              <a:spcAft>
                <a:spcPts val="0"/>
              </a:spcAft>
              <a:buNone/>
            </a:pPr>
            <a:r>
              <a:rPr b="0" i="0" lang="no-NO" sz="1200" cap="none" strike="noStrike">
                <a:solidFill>
                  <a:srgbClr val="000000"/>
                </a:solidFill>
                <a:latin typeface="Arimo"/>
                <a:ea typeface="Arimo"/>
                <a:cs typeface="Arimo"/>
                <a:sym typeface="Arimo"/>
              </a:rPr>
              <a:t>Det er to andre </a:t>
            </a:r>
            <a:r>
              <a:rPr b="1" i="0" lang="no-NO" sz="1200" cap="none" strike="noStrike">
                <a:solidFill>
                  <a:srgbClr val="000000"/>
                </a:solidFill>
                <a:latin typeface="Arial"/>
                <a:ea typeface="Arial"/>
                <a:cs typeface="Arial"/>
                <a:sym typeface="Arial"/>
              </a:rPr>
              <a:t>dialogiske undervisningsspørreskjemaer</a:t>
            </a:r>
            <a:r>
              <a:rPr b="1" i="0" lang="no-NO" sz="1200" cap="none" strike="noStrike">
                <a:solidFill>
                  <a:srgbClr val="000000"/>
                </a:solidFill>
                <a:latin typeface="Arimo"/>
                <a:ea typeface="Arimo"/>
                <a:cs typeface="Arimo"/>
                <a:sym typeface="Arimo"/>
              </a:rPr>
              <a:t>. </a:t>
            </a:r>
            <a:r>
              <a:rPr b="0" i="0" lang="no-NO" sz="1200" cap="none" strike="noStrike">
                <a:solidFill>
                  <a:srgbClr val="000000"/>
                </a:solidFill>
                <a:latin typeface="Arimo"/>
                <a:ea typeface="Arimo"/>
                <a:cs typeface="Arimo"/>
                <a:sym typeface="Arimo"/>
              </a:rPr>
              <a:t>Disse fokuserer på dine og elevenes perspektiver på en bestemt leksjon:</a:t>
            </a:r>
            <a:endParaRPr sz="1200">
              <a:solidFill>
                <a:schemeClr val="dk1"/>
              </a:solidFill>
              <a:latin typeface="Arimo"/>
              <a:ea typeface="Arimo"/>
              <a:cs typeface="Arimo"/>
              <a:sym typeface="Arimo"/>
            </a:endParaRPr>
          </a:p>
          <a:p>
            <a:pPr indent="-177800" lvl="0" marL="273050" marR="0" rtl="0" algn="l">
              <a:lnSpc>
                <a:spcPct val="100000"/>
              </a:lnSpc>
              <a:spcBef>
                <a:spcPts val="885"/>
              </a:spcBef>
              <a:spcAft>
                <a:spcPts val="0"/>
              </a:spcAft>
              <a:buClr>
                <a:srgbClr val="000000"/>
              </a:buClr>
              <a:buSzPts val="1000"/>
              <a:buFont typeface="Arial"/>
              <a:buChar char="•"/>
            </a:pPr>
            <a:r>
              <a:rPr b="1" i="0" lang="no-NO" sz="1200" cap="none" strike="noStrike">
                <a:solidFill>
                  <a:srgbClr val="000000"/>
                </a:solidFill>
                <a:latin typeface="Arial"/>
                <a:ea typeface="Arial"/>
                <a:cs typeface="Arial"/>
                <a:sym typeface="Arial"/>
              </a:rPr>
              <a:t>Lærerens egenevaluering av leksjonen</a:t>
            </a:r>
            <a:endParaRPr sz="1200">
              <a:solidFill>
                <a:schemeClr val="dk1"/>
              </a:solidFill>
              <a:latin typeface="Arial"/>
              <a:ea typeface="Arial"/>
              <a:cs typeface="Arial"/>
              <a:sym typeface="Arial"/>
            </a:endParaRPr>
          </a:p>
          <a:p>
            <a:pPr indent="-177800" lvl="0" marL="273050" marR="0" rtl="0" algn="l">
              <a:lnSpc>
                <a:spcPct val="100000"/>
              </a:lnSpc>
              <a:spcBef>
                <a:spcPts val="910"/>
              </a:spcBef>
              <a:spcAft>
                <a:spcPts val="0"/>
              </a:spcAft>
              <a:buClr>
                <a:srgbClr val="000000"/>
              </a:buClr>
              <a:buSzPts val="1000"/>
              <a:buFont typeface="Arial"/>
              <a:buChar char="•"/>
            </a:pPr>
            <a:r>
              <a:rPr b="1" i="0" lang="no-NO" sz="1200" cap="none" strike="noStrike">
                <a:solidFill>
                  <a:srgbClr val="000000"/>
                </a:solidFill>
                <a:latin typeface="Arial"/>
                <a:ea typeface="Arial"/>
                <a:cs typeface="Arial"/>
                <a:sym typeface="Arial"/>
              </a:rPr>
              <a:t>Studentenes vurdering av en leksjon </a:t>
            </a:r>
            <a:r>
              <a:rPr b="0" i="0" lang="no-NO" sz="1200" cap="none" strike="noStrike">
                <a:solidFill>
                  <a:srgbClr val="000000"/>
                </a:solidFill>
                <a:latin typeface="Arimo"/>
                <a:ea typeface="Arimo"/>
                <a:cs typeface="Arimo"/>
                <a:sym typeface="Arimo"/>
              </a:rPr>
              <a:t>(for studenter i alderen 13-18)</a:t>
            </a:r>
            <a:endParaRPr/>
          </a:p>
          <a:p>
            <a:pPr indent="0" lvl="0" marL="115570" marR="0" rtl="0" algn="l">
              <a:lnSpc>
                <a:spcPct val="100000"/>
              </a:lnSpc>
              <a:spcBef>
                <a:spcPts val="910"/>
              </a:spcBef>
              <a:spcAft>
                <a:spcPts val="0"/>
              </a:spcAft>
              <a:buNone/>
            </a:pPr>
            <a:r>
              <a:rPr b="0" i="0" lang="no-NO" sz="1200" cap="none" strike="noStrike">
                <a:solidFill>
                  <a:srgbClr val="000000"/>
                </a:solidFill>
                <a:latin typeface="Arimo"/>
                <a:ea typeface="Arimo"/>
                <a:cs typeface="Arimo"/>
                <a:sym typeface="Arimo"/>
              </a:rPr>
              <a:t>    De er tilgjengelige som </a:t>
            </a:r>
            <a:r>
              <a:rPr b="1" i="0" lang="no-NO" sz="1200" cap="none" strike="noStrike">
                <a:solidFill>
                  <a:srgbClr val="000000"/>
                </a:solidFill>
                <a:latin typeface="Arimo"/>
                <a:ea typeface="Arimo"/>
                <a:cs typeface="Arimo"/>
                <a:sym typeface="Arimo"/>
              </a:rPr>
              <a:t>nedlastbare maler på vårt </a:t>
            </a:r>
            <a:r>
              <a:rPr b="1" i="0" lang="no-NO" sz="1200" u="sng" cap="none" strike="noStrike">
                <a:solidFill>
                  <a:schemeClr val="hlink"/>
                </a:solidFill>
                <a:latin typeface="Arimo"/>
                <a:ea typeface="Arimo"/>
                <a:cs typeface="Arimo"/>
                <a:sym typeface="Arimo"/>
                <a:hlinkClick r:id="rId3"/>
              </a:rPr>
              <a:t>nettsted</a:t>
            </a:r>
            <a:r>
              <a:rPr b="0" i="0" lang="no-NO" sz="1200" cap="none" strike="noStrike">
                <a:solidFill>
                  <a:srgbClr val="000000"/>
                </a:solidFill>
                <a:latin typeface="Arimo"/>
                <a:ea typeface="Arimo"/>
                <a:cs typeface="Arimo"/>
                <a:sym typeface="Arimo"/>
              </a:rPr>
              <a:t>.</a:t>
            </a:r>
            <a:endParaRPr sz="1200" strike="sngStrike">
              <a:solidFill>
                <a:schemeClr val="dk1"/>
              </a:solidFill>
              <a:latin typeface="Arimo"/>
              <a:ea typeface="Arimo"/>
              <a:cs typeface="Arimo"/>
              <a:sym typeface="Arimo"/>
            </a:endParaRPr>
          </a:p>
        </p:txBody>
      </p:sp>
      <p:sp>
        <p:nvSpPr>
          <p:cNvPr id="1075" name="Google Shape;1075;p73"/>
          <p:cNvSpPr txBox="1"/>
          <p:nvPr/>
        </p:nvSpPr>
        <p:spPr>
          <a:xfrm>
            <a:off x="5041270" y="7237871"/>
            <a:ext cx="457200" cy="274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no-NO" sz="1200" cap="none" strike="noStrike">
                <a:solidFill>
                  <a:srgbClr val="000000"/>
                </a:solidFill>
                <a:latin typeface="Calibri"/>
                <a:ea typeface="Calibri"/>
                <a:cs typeface="Calibri"/>
                <a:sym typeface="Calibri"/>
              </a:rPr>
              <a:t>51</a:t>
            </a:r>
            <a:endParaRPr/>
          </a:p>
        </p:txBody>
      </p:sp>
      <p:sp>
        <p:nvSpPr>
          <p:cNvPr id="1076" name="Google Shape;1076;p73"/>
          <p:cNvSpPr txBox="1"/>
          <p:nvPr/>
        </p:nvSpPr>
        <p:spPr>
          <a:xfrm>
            <a:off x="5422270" y="6296025"/>
            <a:ext cx="4420230" cy="76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no-NO" sz="1100" cap="none" strike="noStrike">
                <a:solidFill>
                  <a:srgbClr val="3B4043"/>
                </a:solidFill>
                <a:latin typeface="Calibri"/>
                <a:ea typeface="Calibri"/>
                <a:cs typeface="Calibri"/>
                <a:sym typeface="Calibri"/>
              </a:rPr>
              <a:t>Gröschner, A., Hennessy, S., Kershner, R., Dehne, M. &amp; Calcagni, E. (2021). Dialogisk undervisningsspørreskjema (DTQ). Lærer- og studentversjoner. Universiteter i Jena og Cambridge.</a:t>
            </a:r>
            <a:endParaRPr b="0" i="0" sz="1100" u="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1077" name="Google Shape;1077;p73"/>
          <p:cNvSpPr/>
          <p:nvPr/>
        </p:nvSpPr>
        <p:spPr>
          <a:xfrm>
            <a:off x="466097" y="6753225"/>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graphicFrame>
        <p:nvGraphicFramePr>
          <p:cNvPr id="141" name="Google Shape;141;p19"/>
          <p:cNvGraphicFramePr/>
          <p:nvPr/>
        </p:nvGraphicFramePr>
        <p:xfrm>
          <a:off x="1169798" y="1068948"/>
          <a:ext cx="3000000" cy="3000000"/>
        </p:xfrm>
        <a:graphic>
          <a:graphicData uri="http://schemas.openxmlformats.org/drawingml/2006/table">
            <a:tbl>
              <a:tblPr bandRow="1" firstRow="1">
                <a:noFill/>
                <a:tableStyleId>{1E127AA8-9CBF-4945-9974-B087EE6C8184}</a:tableStyleId>
              </a:tblPr>
              <a:tblGrid>
                <a:gridCol w="7205475"/>
                <a:gridCol w="893050"/>
              </a:tblGrid>
              <a:tr h="423675">
                <a:tc>
                  <a:txBody>
                    <a:bodyPr/>
                    <a:lstStyle/>
                    <a:p>
                      <a:pPr indent="0" lvl="0" marL="294005" marR="0" rtl="0" algn="l">
                        <a:lnSpc>
                          <a:spcPct val="100000"/>
                        </a:lnSpc>
                        <a:spcBef>
                          <a:spcPts val="0"/>
                        </a:spcBef>
                        <a:spcAft>
                          <a:spcPts val="0"/>
                        </a:spcAft>
                        <a:buNone/>
                      </a:pPr>
                      <a:r>
                        <a:rPr b="1" i="0" lang="no-NO" sz="1300" cap="none" strike="noStrike">
                          <a:solidFill>
                            <a:srgbClr val="1A616F"/>
                          </a:solidFill>
                          <a:latin typeface="Arial"/>
                          <a:ea typeface="Arial"/>
                          <a:cs typeface="Arial"/>
                          <a:sym typeface="Arial"/>
                        </a:rPr>
                        <a:t>a. </a:t>
                      </a:r>
                      <a:r>
                        <a:rPr b="1" i="0" lang="no-NO" sz="1300" cap="none" strike="noStrike">
                          <a:solidFill>
                            <a:srgbClr val="000000"/>
                          </a:solidFill>
                          <a:latin typeface="Arial"/>
                          <a:ea typeface="Arial"/>
                          <a:cs typeface="Arial"/>
                          <a:sym typeface="Arial"/>
                        </a:rPr>
                        <a:t>Introduksjon til T-SEDA</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96875"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1</a:t>
                      </a:r>
                      <a:endParaRPr sz="1200">
                        <a:latin typeface="Arial"/>
                        <a:ea typeface="Arial"/>
                        <a:cs typeface="Arial"/>
                        <a:sym typeface="Arial"/>
                      </a:endParaRPr>
                    </a:p>
                  </a:txBody>
                  <a:tcPr marT="109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4150">
                <a:tc>
                  <a:txBody>
                    <a:bodyPr/>
                    <a:lstStyle/>
                    <a:p>
                      <a:pPr indent="0" lvl="0" marL="293370" marR="0" rtl="0" algn="l">
                        <a:lnSpc>
                          <a:spcPct val="100000"/>
                        </a:lnSpc>
                        <a:spcBef>
                          <a:spcPts val="0"/>
                        </a:spcBef>
                        <a:spcAft>
                          <a:spcPts val="0"/>
                        </a:spcAft>
                        <a:buNone/>
                      </a:pPr>
                      <a:r>
                        <a:rPr b="1" i="0" lang="no-NO" sz="1300" cap="none" strike="noStrike">
                          <a:solidFill>
                            <a:srgbClr val="1A616F"/>
                          </a:solidFill>
                          <a:latin typeface="Arial"/>
                          <a:ea typeface="Arial"/>
                          <a:cs typeface="Arial"/>
                          <a:sym typeface="Arial"/>
                        </a:rPr>
                        <a:t>b. </a:t>
                      </a:r>
                      <a:r>
                        <a:rPr b="1" i="0" lang="no-NO" sz="1300" cap="none" strike="noStrike">
                          <a:solidFill>
                            <a:srgbClr val="000000"/>
                          </a:solidFill>
                          <a:latin typeface="Arial"/>
                          <a:ea typeface="Arial"/>
                          <a:cs typeface="Arial"/>
                          <a:sym typeface="Arial"/>
                        </a:rPr>
                        <a:t>Hva er pedagogisk dialog?</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5</a:t>
                      </a:r>
                      <a:endParaRPr sz="1200">
                        <a:latin typeface="Arial"/>
                        <a:ea typeface="Arial"/>
                        <a:cs typeface="Arial"/>
                        <a:sym typeface="Arial"/>
                      </a:endParaRPr>
                    </a:p>
                  </a:txBody>
                  <a:tcPr marT="12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100">
                <a:tc>
                  <a:txBody>
                    <a:bodyPr/>
                    <a:lstStyle/>
                    <a:p>
                      <a:pPr indent="0" lvl="0" marL="293370" marR="0" rtl="0" algn="l">
                        <a:lnSpc>
                          <a:spcPct val="100000"/>
                        </a:lnSpc>
                        <a:spcBef>
                          <a:spcPts val="0"/>
                        </a:spcBef>
                        <a:spcAft>
                          <a:spcPts val="0"/>
                        </a:spcAft>
                        <a:buNone/>
                      </a:pPr>
                      <a:r>
                        <a:rPr b="1" i="0" lang="no-NO" sz="1300" cap="none" strike="noStrike">
                          <a:solidFill>
                            <a:srgbClr val="1A616F"/>
                          </a:solidFill>
                          <a:latin typeface="Arial"/>
                          <a:ea typeface="Arial"/>
                          <a:cs typeface="Arial"/>
                          <a:sym typeface="Arial"/>
                        </a:rPr>
                        <a:t>c. </a:t>
                      </a:r>
                      <a:r>
                        <a:rPr b="1" i="0" lang="no-NO" sz="1300" cap="none" strike="noStrike">
                          <a:solidFill>
                            <a:srgbClr val="000000"/>
                          </a:solidFill>
                          <a:latin typeface="Arial"/>
                          <a:ea typeface="Arial"/>
                          <a:cs typeface="Arial"/>
                          <a:sym typeface="Arial"/>
                        </a:rPr>
                        <a:t>Pedagogisk dialog og læring i ulike sammenhenger</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7</a:t>
                      </a:r>
                      <a:endParaRPr sz="1200">
                        <a:latin typeface="Arial"/>
                        <a:ea typeface="Arial"/>
                        <a:cs typeface="Arial"/>
                        <a:sym typeface="Arial"/>
                      </a:endParaRPr>
                    </a:p>
                  </a:txBody>
                  <a:tcPr marT="12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Bevis på at lærer-elev-dialog fremmer læring</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7</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81026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Dialog blant likestilte</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8</a:t>
                      </a:r>
                      <a:endParaRPr sz="1200">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Dialog i ulike sammenhenger</a:t>
                      </a:r>
                      <a:endParaRPr/>
                    </a:p>
                  </a:txBody>
                  <a:tcPr marT="546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9</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810260" marR="0" rtl="0" algn="l">
                        <a:lnSpc>
                          <a:spcPct val="100000"/>
                        </a:lnSpc>
                        <a:spcBef>
                          <a:spcPts val="0"/>
                        </a:spcBef>
                        <a:spcAft>
                          <a:spcPts val="0"/>
                        </a:spcAft>
                        <a:buNone/>
                      </a:pPr>
                      <a:r>
                        <a:rPr b="0" i="0" lang="no-NO" sz="1200" cap="none" strike="noStrike">
                          <a:solidFill>
                            <a:srgbClr val="000000"/>
                          </a:solidFill>
                          <a:latin typeface="Arial"/>
                          <a:ea typeface="Arial"/>
                          <a:cs typeface="Arial"/>
                          <a:sym typeface="Arial"/>
                        </a:rPr>
                        <a:t>Dialog med små barn</a:t>
                      </a:r>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10</a:t>
                      </a:r>
                      <a:endParaRPr sz="1200">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81026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Høyere utdanning og voksne elever</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11</a:t>
                      </a:r>
                      <a:endParaRPr sz="1200">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Dialog i fagene i læreplanen</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12</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81026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Likhet og deltakelse for alle elever</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13</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0" algn="l">
                        <a:lnSpc>
                          <a:spcPct val="100000"/>
                        </a:lnSpc>
                        <a:spcBef>
                          <a:spcPts val="0"/>
                        </a:spcBef>
                        <a:spcAft>
                          <a:spcPts val="0"/>
                        </a:spcAft>
                        <a:buNone/>
                      </a:pPr>
                      <a:r>
                        <a:rPr b="0" i="0" lang="no-NO" sz="1200" cap="none" strike="noStrike">
                          <a:solidFill>
                            <a:srgbClr val="000000"/>
                          </a:solidFill>
                          <a:latin typeface="Arimo"/>
                          <a:ea typeface="Arimo"/>
                          <a:cs typeface="Arimo"/>
                          <a:sym typeface="Arimo"/>
                        </a:rPr>
                        <a:t>Fremme en positiv klasseromskultur for pedagogisk dialog</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14</a:t>
                      </a:r>
                      <a:endParaRPr sz="1200">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575">
                <a:tc>
                  <a:txBody>
                    <a:bodyPr/>
                    <a:lstStyle/>
                    <a:p>
                      <a:pPr indent="0" lvl="0" marL="293370" marR="0" rtl="0" algn="l">
                        <a:lnSpc>
                          <a:spcPct val="100000"/>
                        </a:lnSpc>
                        <a:spcBef>
                          <a:spcPts val="0"/>
                        </a:spcBef>
                        <a:spcAft>
                          <a:spcPts val="0"/>
                        </a:spcAft>
                        <a:buNone/>
                      </a:pPr>
                      <a:r>
                        <a:rPr b="1" i="0" lang="no-NO" sz="1300" cap="none" strike="noStrike">
                          <a:solidFill>
                            <a:srgbClr val="1A616F"/>
                          </a:solidFill>
                          <a:latin typeface="Arial"/>
                          <a:ea typeface="Arial"/>
                          <a:cs typeface="Arial"/>
                          <a:sym typeface="Arial"/>
                        </a:rPr>
                        <a:t>d. </a:t>
                      </a:r>
                      <a:r>
                        <a:rPr b="1" i="0" lang="no-NO" sz="1300" cap="none" strike="noStrike">
                          <a:solidFill>
                            <a:srgbClr val="000000"/>
                          </a:solidFill>
                          <a:latin typeface="Arial"/>
                          <a:ea typeface="Arial"/>
                          <a:cs typeface="Arial"/>
                          <a:sym typeface="Arial"/>
                        </a:rPr>
                        <a:t>Hvor produktiv er dialogen i klasserommet mitt? En egenevaluering for lærere</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15</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293370" marR="0" rtl="0" algn="l">
                        <a:lnSpc>
                          <a:spcPct val="100000"/>
                        </a:lnSpc>
                        <a:spcBef>
                          <a:spcPts val="0"/>
                        </a:spcBef>
                        <a:spcAft>
                          <a:spcPts val="0"/>
                        </a:spcAft>
                        <a:buNone/>
                      </a:pPr>
                      <a:r>
                        <a:rPr b="1" i="0" lang="no-NO" sz="1300" cap="none" strike="noStrike">
                          <a:solidFill>
                            <a:srgbClr val="1A616F"/>
                          </a:solidFill>
                          <a:latin typeface="Arial"/>
                          <a:ea typeface="Arial"/>
                          <a:cs typeface="Arial"/>
                          <a:sym typeface="Arial"/>
                        </a:rPr>
                        <a:t>e. </a:t>
                      </a:r>
                      <a:r>
                        <a:rPr b="1" i="0" lang="no-NO" sz="1300" cap="none" strike="noStrike">
                          <a:solidFill>
                            <a:srgbClr val="000000"/>
                          </a:solidFill>
                          <a:latin typeface="Arial"/>
                          <a:ea typeface="Arial"/>
                          <a:cs typeface="Arial"/>
                          <a:sym typeface="Arial"/>
                        </a:rPr>
                        <a:t>Reflekterende syklus av klasseromsforespørsel</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17</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4900">
                <a:tc>
                  <a:txBody>
                    <a:bodyPr/>
                    <a:lstStyle/>
                    <a:p>
                      <a:pPr indent="0" lvl="0" marL="293370" marR="0" rtl="0" algn="l">
                        <a:lnSpc>
                          <a:spcPct val="100000"/>
                        </a:lnSpc>
                        <a:spcBef>
                          <a:spcPts val="0"/>
                        </a:spcBef>
                        <a:spcAft>
                          <a:spcPts val="0"/>
                        </a:spcAft>
                        <a:buNone/>
                      </a:pPr>
                      <a:r>
                        <a:rPr b="1" i="0" lang="no-NO" sz="1300" cap="none" strike="noStrike">
                          <a:solidFill>
                            <a:srgbClr val="1A616F"/>
                          </a:solidFill>
                          <a:latin typeface="Arial"/>
                          <a:ea typeface="Arial"/>
                          <a:cs typeface="Arial"/>
                          <a:sym typeface="Arial"/>
                        </a:rPr>
                        <a:t>f. </a:t>
                      </a:r>
                      <a:r>
                        <a:rPr b="1" i="0" lang="no-NO" sz="1300" cap="none" strike="noStrike">
                          <a:solidFill>
                            <a:srgbClr val="000000"/>
                          </a:solidFill>
                          <a:latin typeface="Arial"/>
                          <a:ea typeface="Arial"/>
                          <a:cs typeface="Arial"/>
                          <a:sym typeface="Arial"/>
                        </a:rPr>
                        <a:t>Å velge et fokus for undersøkelsen</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20</a:t>
                      </a:r>
                      <a:endParaRPr sz="1200">
                        <a:latin typeface="Arial"/>
                        <a:ea typeface="Arial"/>
                        <a:cs typeface="Arial"/>
                        <a:sym typeface="Arial"/>
                      </a:endParaRPr>
                    </a:p>
                  </a:txBody>
                  <a:tcPr marT="8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0525">
                <a:tc>
                  <a:txBody>
                    <a:bodyPr/>
                    <a:lstStyle/>
                    <a:p>
                      <a:pPr indent="0" lvl="0" marL="293370" marR="0" rtl="0" algn="l">
                        <a:lnSpc>
                          <a:spcPct val="100000"/>
                        </a:lnSpc>
                        <a:spcBef>
                          <a:spcPts val="0"/>
                        </a:spcBef>
                        <a:spcAft>
                          <a:spcPts val="0"/>
                        </a:spcAft>
                        <a:buNone/>
                      </a:pPr>
                      <a:r>
                        <a:rPr b="1" i="0" lang="no-NO" sz="1300" cap="none" strike="noStrike">
                          <a:solidFill>
                            <a:srgbClr val="1A616F"/>
                          </a:solidFill>
                          <a:latin typeface="Arial"/>
                          <a:ea typeface="Arial"/>
                          <a:cs typeface="Arial"/>
                          <a:sym typeface="Arial"/>
                        </a:rPr>
                        <a:t>g. </a:t>
                      </a:r>
                      <a:r>
                        <a:rPr b="1" i="0" lang="no-NO" sz="1300" cap="none" strike="noStrike">
                          <a:solidFill>
                            <a:srgbClr val="000000"/>
                          </a:solidFill>
                          <a:latin typeface="Arial"/>
                          <a:ea typeface="Arial"/>
                          <a:cs typeface="Arial"/>
                          <a:sym typeface="Arial"/>
                        </a:rPr>
                        <a:t>Forskningsetikk</a:t>
                      </a:r>
                      <a:endParaRPr sz="1300">
                        <a:latin typeface="Arial"/>
                        <a:ea typeface="Arial"/>
                        <a:cs typeface="Arial"/>
                        <a:sym typeface="Arial"/>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25</a:t>
                      </a:r>
                      <a:endParaRPr sz="1200">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256540" marR="0" rtl="0" algn="l">
                        <a:lnSpc>
                          <a:spcPct val="100000"/>
                        </a:lnSpc>
                        <a:spcBef>
                          <a:spcPts val="0"/>
                        </a:spcBef>
                        <a:spcAft>
                          <a:spcPts val="0"/>
                        </a:spcAft>
                        <a:buNone/>
                      </a:pPr>
                      <a:r>
                        <a:rPr b="1" i="0" lang="no-NO" sz="1300" cap="none" strike="noStrike">
                          <a:solidFill>
                            <a:srgbClr val="1A616F"/>
                          </a:solidFill>
                          <a:latin typeface="Arial"/>
                          <a:ea typeface="Arial"/>
                          <a:cs typeface="Arial"/>
                          <a:sym typeface="Arial"/>
                        </a:rPr>
                        <a:t>h. </a:t>
                      </a:r>
                      <a:r>
                        <a:rPr b="1" i="0" lang="no-NO" sz="1300" cap="none" strike="noStrike">
                          <a:solidFill>
                            <a:srgbClr val="000000"/>
                          </a:solidFill>
                          <a:latin typeface="Arial"/>
                          <a:ea typeface="Arial"/>
                          <a:cs typeface="Arial"/>
                          <a:sym typeface="Arial"/>
                        </a:rPr>
                        <a:t>Analyse av klasseromssamtaler: systematisk observasjon og koding</a:t>
                      </a:r>
                      <a:endParaRPr sz="1300">
                        <a:latin typeface="Arial"/>
                        <a:ea typeface="Arial"/>
                        <a:cs typeface="Arial"/>
                        <a:sym typeface="Arial"/>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79095"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26</a:t>
                      </a:r>
                      <a:endParaRPr sz="1200">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5100">
                <a:tc>
                  <a:txBody>
                    <a:bodyPr/>
                    <a:lstStyle/>
                    <a:p>
                      <a:pPr indent="0" lvl="0" marL="0" marR="2203450" rtl="0" algn="r">
                        <a:lnSpc>
                          <a:spcPct val="69000"/>
                        </a:lnSpc>
                        <a:spcBef>
                          <a:spcPts val="0"/>
                        </a:spcBef>
                        <a:spcAft>
                          <a:spcPts val="0"/>
                        </a:spcAft>
                        <a:buNone/>
                      </a:pPr>
                      <a:r>
                        <a:t/>
                      </a:r>
                      <a:endParaRPr sz="1000">
                        <a:latin typeface="Arial"/>
                        <a:ea typeface="Arial"/>
                        <a:cs typeface="Arial"/>
                        <a:sym typeface="Arial"/>
                      </a:endParaRPr>
                    </a:p>
                    <a:p>
                      <a:pPr indent="0" lvl="0" marL="280670" marR="0" rtl="0" algn="l">
                        <a:lnSpc>
                          <a:spcPct val="101538"/>
                        </a:lnSpc>
                        <a:spcBef>
                          <a:spcPts val="0"/>
                        </a:spcBef>
                        <a:spcAft>
                          <a:spcPts val="0"/>
                        </a:spcAft>
                        <a:buNone/>
                      </a:pPr>
                      <a:r>
                        <a:rPr b="1" i="0" lang="no-NO" sz="1300" cap="none" strike="noStrike">
                          <a:solidFill>
                            <a:srgbClr val="1A616F"/>
                          </a:solidFill>
                          <a:latin typeface="Arial"/>
                          <a:ea typeface="Arial"/>
                          <a:cs typeface="Arial"/>
                          <a:sym typeface="Arial"/>
                        </a:rPr>
                        <a:t>i. </a:t>
                      </a:r>
                      <a:r>
                        <a:rPr b="1" i="0" lang="no-NO" sz="1300" cap="none" strike="noStrike">
                          <a:solidFill>
                            <a:srgbClr val="000000"/>
                          </a:solidFill>
                          <a:latin typeface="Arial"/>
                          <a:ea typeface="Arial"/>
                          <a:cs typeface="Arial"/>
                          <a:sym typeface="Arial"/>
                        </a:rPr>
                        <a:t>Mulig bruk av T-SEDA-verktøysettet</a:t>
                      </a:r>
                      <a:endParaRPr sz="13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89255" rtl="0" algn="r">
                        <a:lnSpc>
                          <a:spcPct val="100000"/>
                        </a:lnSpc>
                        <a:spcBef>
                          <a:spcPts val="0"/>
                        </a:spcBef>
                        <a:spcAft>
                          <a:spcPts val="0"/>
                        </a:spcAft>
                        <a:buNone/>
                      </a:pPr>
                      <a:r>
                        <a:rPr b="1" i="0" lang="no-NO" sz="1200" cap="none" strike="noStrike">
                          <a:solidFill>
                            <a:srgbClr val="1A616F"/>
                          </a:solidFill>
                          <a:latin typeface="Arial"/>
                          <a:ea typeface="Arial"/>
                          <a:cs typeface="Arial"/>
                          <a:sym typeface="Arial"/>
                        </a:rPr>
                        <a:t>30</a:t>
                      </a:r>
                      <a:endParaRPr sz="1200">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42" name="Google Shape;142;p19"/>
          <p:cNvSpPr txBox="1"/>
          <p:nvPr>
            <p:ph type="title"/>
          </p:nvPr>
        </p:nvSpPr>
        <p:spPr>
          <a:xfrm>
            <a:off x="2984500" y="243386"/>
            <a:ext cx="4572000" cy="697627"/>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b="1" i="0" lang="no-NO" sz="2400" cap="none" strike="noStrike">
                <a:solidFill>
                  <a:srgbClr val="1A616F"/>
                </a:solidFill>
                <a:latin typeface="Arial"/>
                <a:ea typeface="Arial"/>
                <a:cs typeface="Arial"/>
                <a:sym typeface="Arial"/>
              </a:rPr>
              <a:t>Brukerhåndbok for T-SEDA</a:t>
            </a:r>
            <a:endParaRPr/>
          </a:p>
          <a:p>
            <a:pPr indent="0" lvl="0" marL="1353185" rtl="0" algn="l">
              <a:lnSpc>
                <a:spcPct val="100000"/>
              </a:lnSpc>
              <a:spcBef>
                <a:spcPts val="405"/>
              </a:spcBef>
              <a:spcAft>
                <a:spcPts val="0"/>
              </a:spcAft>
              <a:buNone/>
            </a:pPr>
            <a:r>
              <a:rPr b="1" i="0" lang="no-NO" sz="1800" cap="none" strike="noStrike">
                <a:solidFill>
                  <a:srgbClr val="000000"/>
                </a:solidFill>
                <a:latin typeface="Arial"/>
                <a:ea typeface="Arial"/>
                <a:cs typeface="Arial"/>
                <a:sym typeface="Arial"/>
              </a:rPr>
              <a:t>Innhold</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type="title"/>
          </p:nvPr>
        </p:nvSpPr>
        <p:spPr>
          <a:xfrm>
            <a:off x="1198510" y="428625"/>
            <a:ext cx="8296379" cy="21336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i="0" lang="no-NO" sz="1400" cap="none" strike="noStrike">
                <a:solidFill>
                  <a:srgbClr val="1A616F"/>
                </a:solidFill>
                <a:latin typeface="Arial"/>
                <a:ea typeface="Arial"/>
                <a:cs typeface="Arial"/>
                <a:sym typeface="Arial"/>
              </a:rPr>
              <a:t>Oversette T-SEDA og bruke den i ulike kulturelle sammenhenger</a:t>
            </a:r>
            <a:endParaRPr/>
          </a:p>
        </p:txBody>
      </p:sp>
      <p:sp>
        <p:nvSpPr>
          <p:cNvPr id="149" name="Google Shape;149;p20"/>
          <p:cNvSpPr txBox="1"/>
          <p:nvPr>
            <p:ph idx="1" type="body"/>
          </p:nvPr>
        </p:nvSpPr>
        <p:spPr>
          <a:xfrm>
            <a:off x="546100" y="733425"/>
            <a:ext cx="4343401" cy="6578599"/>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0" lvl="0" marL="134938" rtl="0" algn="l">
              <a:spcBef>
                <a:spcPts val="0"/>
              </a:spcBef>
              <a:spcAft>
                <a:spcPts val="0"/>
              </a:spcAft>
              <a:buNone/>
            </a:pPr>
            <a:r>
              <a:rPr b="0" i="0" lang="no-NO" sz="1200" cap="none" strike="noStrike">
                <a:solidFill>
                  <a:srgbClr val="000000"/>
                </a:solidFill>
                <a:latin typeface="Arial"/>
                <a:ea typeface="Arial"/>
                <a:cs typeface="Arial"/>
                <a:sym typeface="Arial"/>
              </a:rPr>
              <a:t>For det første er T-SEDA tilgjengelig for tilpasning for å passe dine egne formål og kontekster; du må gjerne redigere, velge og legge til innhold slik du finner det passende. Del dine tilpasninger og tilbakemeldinger med teamet: t-seda@educ.cam.ac.uk.</a:t>
            </a:r>
            <a:endParaRPr/>
          </a:p>
          <a:p>
            <a:pPr indent="0" lvl="0" marL="134938" rtl="0" algn="l">
              <a:spcBef>
                <a:spcPts val="0"/>
              </a:spcBef>
              <a:spcAft>
                <a:spcPts val="0"/>
              </a:spcAft>
              <a:buNone/>
            </a:pPr>
            <a:r>
              <a:t/>
            </a:r>
            <a:endParaRPr sz="1200">
              <a:latin typeface="Arial"/>
              <a:ea typeface="Arial"/>
              <a:cs typeface="Arial"/>
              <a:sym typeface="Arial"/>
            </a:endParaRPr>
          </a:p>
          <a:p>
            <a:pPr indent="0" lvl="0" marL="134938" rtl="0" algn="l">
              <a:spcBef>
                <a:spcPts val="0"/>
              </a:spcBef>
              <a:spcAft>
                <a:spcPts val="0"/>
              </a:spcAft>
              <a:buNone/>
            </a:pPr>
            <a:r>
              <a:rPr b="0" i="0" lang="no-NO" sz="1200" cap="none" strike="noStrike">
                <a:solidFill>
                  <a:srgbClr val="000000"/>
                </a:solidFill>
                <a:latin typeface="Arial"/>
                <a:ea typeface="Arial"/>
                <a:cs typeface="Arial"/>
                <a:sym typeface="Arial"/>
              </a:rPr>
              <a:t>For det andre bygger denne versjonen av T-SEDA på tilbakemeldinger og råd fra folk som har brukt den så langt i forskjellige internasjonale sammenhenger – spesielt kolleger som har oversatt verktøykassen til forskjellige språk: spansk, kinesisk, fransk, italiensk, japansk, arabisk, nederlandsk og hebraisk. Disse oversettelsene er tilgjengelige på </a:t>
            </a:r>
            <a:r>
              <a:rPr b="0" i="0" lang="no-NO" sz="1200" u="sng" cap="none" strike="noStrike">
                <a:solidFill>
                  <a:schemeClr val="hlink"/>
                </a:solidFill>
                <a:latin typeface="Arial"/>
                <a:ea typeface="Arial"/>
                <a:cs typeface="Arial"/>
                <a:sym typeface="Arial"/>
                <a:hlinkClick r:id="rId3"/>
              </a:rPr>
              <a:t>T-SEDAs nettsted.</a:t>
            </a:r>
            <a:endParaRPr/>
          </a:p>
          <a:p>
            <a:pPr indent="0" lvl="0" marL="134938" rtl="0" algn="l">
              <a:spcBef>
                <a:spcPts val="0"/>
              </a:spcBef>
              <a:spcAft>
                <a:spcPts val="0"/>
              </a:spcAft>
              <a:buNone/>
            </a:pPr>
            <a:r>
              <a:rPr b="1" lang="no-NO" sz="1200">
                <a:latin typeface="Arial"/>
                <a:ea typeface="Arial"/>
                <a:cs typeface="Arial"/>
                <a:sym typeface="Arial"/>
              </a:rPr>
              <a:t> </a:t>
            </a:r>
            <a:endParaRPr sz="1200">
              <a:latin typeface="Arial"/>
              <a:ea typeface="Arial"/>
              <a:cs typeface="Arial"/>
              <a:sym typeface="Arial"/>
            </a:endParaRPr>
          </a:p>
          <a:p>
            <a:pPr indent="0" lvl="0" marL="134938" rtl="0" algn="l">
              <a:spcBef>
                <a:spcPts val="0"/>
              </a:spcBef>
              <a:spcAft>
                <a:spcPts val="0"/>
              </a:spcAft>
              <a:buNone/>
            </a:pPr>
            <a:r>
              <a:rPr b="1" i="0" lang="no-NO" sz="1200" cap="none" strike="noStrike">
                <a:solidFill>
                  <a:srgbClr val="000000"/>
                </a:solidFill>
                <a:latin typeface="Arial"/>
                <a:ea typeface="Arial"/>
                <a:cs typeface="Arial"/>
                <a:sym typeface="Arial"/>
              </a:rPr>
              <a:t>Diskusjoner om oversettelse har bidratt til å utfordre og utvide T-SEDA, som hovedsakelig ble utviklet i engelsk sammenheng av University of Cambridge-teamet etter innledende arbeid med meksikanske kolleger. Flere praktiske, språklige, kulturelle og faglige spørsmål har oppstått:</a:t>
            </a:r>
            <a:endParaRPr sz="1200">
              <a:latin typeface="Arial"/>
              <a:ea typeface="Arial"/>
              <a:cs typeface="Arial"/>
              <a:sym typeface="Arial"/>
            </a:endParaRPr>
          </a:p>
          <a:p>
            <a:pPr indent="-161925" lvl="0" marL="269875" rtl="0" algn="l">
              <a:spcBef>
                <a:spcPts val="700"/>
              </a:spcBef>
              <a:spcAft>
                <a:spcPts val="0"/>
              </a:spcAft>
              <a:buClr>
                <a:srgbClr val="000000"/>
              </a:buClr>
              <a:buSzPts val="1200"/>
              <a:buFont typeface="Arial"/>
              <a:buChar char="•"/>
            </a:pPr>
            <a:r>
              <a:rPr b="1" i="0" lang="no-NO" sz="1200" cap="none" strike="noStrike">
                <a:solidFill>
                  <a:srgbClr val="000000"/>
                </a:solidFill>
                <a:latin typeface="Arial"/>
                <a:ea typeface="Arial"/>
                <a:cs typeface="Arial"/>
                <a:sym typeface="Arial"/>
              </a:rPr>
              <a:t>Oversettelse kan innebære en rekke stadier for å produsere en endelig versjon. </a:t>
            </a:r>
            <a:r>
              <a:rPr b="0" i="0" lang="no-NO" sz="1200" cap="none" strike="noStrike">
                <a:solidFill>
                  <a:srgbClr val="000000"/>
                </a:solidFill>
                <a:latin typeface="Arial"/>
                <a:ea typeface="Arial"/>
                <a:cs typeface="Arial"/>
                <a:sym typeface="Arial"/>
              </a:rPr>
              <a:t>Disse kan inkludere bruk av oversettelsesteknologi eller profesjonelle oversettelsestjenester, sjekking og/eller prøvekjøring med praktikere, revidering og finjustering.  De viktigste referansepunktene gjennomgående er forståelser av dialogisk praksis og lokale formål ved bruk av T-SEDA for utforskning.</a:t>
            </a:r>
            <a:endParaRPr/>
          </a:p>
          <a:p>
            <a:pPr indent="-161925" lvl="0" marL="269875" rtl="0" algn="l">
              <a:spcBef>
                <a:spcPts val="700"/>
              </a:spcBef>
              <a:spcAft>
                <a:spcPts val="0"/>
              </a:spcAft>
              <a:buClr>
                <a:srgbClr val="000000"/>
              </a:buClr>
              <a:buSzPts val="1200"/>
              <a:buFont typeface="Arial"/>
              <a:buChar char="•"/>
            </a:pPr>
            <a:r>
              <a:rPr b="1" i="0" lang="no-NO" sz="1200" cap="none" strike="noStrike">
                <a:solidFill>
                  <a:srgbClr val="000000"/>
                </a:solidFill>
                <a:latin typeface="Arial"/>
                <a:ea typeface="Arial"/>
                <a:cs typeface="Arial"/>
                <a:sym typeface="Arial"/>
              </a:rPr>
              <a:t>Oversetterne må bruke sin egen dømmekraft for å avgjøre hva som er lokalt meningsfylt</a:t>
            </a:r>
            <a:r>
              <a:rPr b="0" i="0" lang="no-NO" sz="1200" cap="none" strike="noStrike">
                <a:solidFill>
                  <a:srgbClr val="000000"/>
                </a:solidFill>
                <a:latin typeface="Arial"/>
                <a:ea typeface="Arial"/>
                <a:cs typeface="Arial"/>
                <a:sym typeface="Arial"/>
              </a:rPr>
              <a:t> i verktøykassens språk. Det kan være forskjeller </a:t>
            </a:r>
            <a:r>
              <a:rPr b="0" i="1" lang="no-NO" sz="1200" cap="none" strike="noStrike">
                <a:solidFill>
                  <a:srgbClr val="000000"/>
                </a:solidFill>
                <a:latin typeface="Arial"/>
                <a:ea typeface="Arial"/>
                <a:cs typeface="Arial"/>
                <a:sym typeface="Arial"/>
              </a:rPr>
              <a:t>innenfor</a:t>
            </a:r>
            <a:r>
              <a:rPr b="0" i="0" lang="no-NO" sz="1200" cap="none" strike="noStrike">
                <a:solidFill>
                  <a:srgbClr val="000000"/>
                </a:solidFill>
                <a:latin typeface="Arial"/>
                <a:ea typeface="Arial"/>
                <a:cs typeface="Arial"/>
                <a:sym typeface="Arial"/>
              </a:rPr>
              <a:t> et språk (inkludert engelsk) som brukes på tvers av land, så lokal tilpasning er viktig. For eksempel kan oversetterne ønske å velge sine egne etiketter for kodingsrammeverket for å gjøre det mer meningsfylt lokalt.  </a:t>
            </a:r>
            <a:endParaRPr/>
          </a:p>
        </p:txBody>
      </p:sp>
      <p:sp>
        <p:nvSpPr>
          <p:cNvPr id="150" name="Google Shape;150;p20"/>
          <p:cNvSpPr txBox="1"/>
          <p:nvPr/>
        </p:nvSpPr>
        <p:spPr>
          <a:xfrm>
            <a:off x="5629562" y="733425"/>
            <a:ext cx="4343401" cy="4112261"/>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161925" lvl="0" marL="269875" marR="0" rtl="0" algn="l">
              <a:spcBef>
                <a:spcPts val="0"/>
              </a:spcBef>
              <a:spcAft>
                <a:spcPts val="0"/>
              </a:spcAft>
              <a:buClr>
                <a:srgbClr val="000000"/>
              </a:buClr>
              <a:buSzPts val="1200"/>
              <a:buFont typeface="Arial"/>
              <a:buChar char="•"/>
            </a:pPr>
            <a:r>
              <a:rPr b="1" i="0" lang="no-NO" sz="1200" cap="none" strike="noStrike">
                <a:solidFill>
                  <a:srgbClr val="000000"/>
                </a:solidFill>
                <a:latin typeface="Arial"/>
                <a:ea typeface="Arial"/>
                <a:cs typeface="Arial"/>
                <a:sym typeface="Arial"/>
              </a:rPr>
              <a:t>Oversetterne har pekt på noen generelle språklige og kulturelle faktorer som må tas i betraktning</a:t>
            </a:r>
            <a:r>
              <a:rPr b="0" i="0" lang="no-NO" sz="1200" cap="none" strike="noStrike">
                <a:solidFill>
                  <a:srgbClr val="000000"/>
                </a:solidFill>
                <a:latin typeface="Arial"/>
                <a:ea typeface="Arial"/>
                <a:cs typeface="Arial"/>
                <a:sym typeface="Arial"/>
              </a:rPr>
              <a:t>, som bruk av billedlige ord (som «bygge») på engelsk, de forskjellige lokale positive og negative forståelsene av ord som «utfordring», det passende formellhetsnivået for målgruppen, og den naturlige flyten og lesbarheten i språket. Det er behov for en balanse mellom konsekvent bruk av tekniske termer som er vanlige i forskningsfeltet (f.eks. «kode») og meningsfull tilpasning av slike begreper til praktisk bruk.</a:t>
            </a:r>
            <a:endParaRPr/>
          </a:p>
          <a:p>
            <a:pPr indent="-161925" lvl="0" marL="269875" marR="0" rtl="0" algn="l">
              <a:spcBef>
                <a:spcPts val="700"/>
              </a:spcBef>
              <a:spcAft>
                <a:spcPts val="0"/>
              </a:spcAft>
              <a:buClr>
                <a:srgbClr val="000000"/>
              </a:buClr>
              <a:buSzPts val="1200"/>
              <a:buFont typeface="Arial"/>
              <a:buChar char="•"/>
            </a:pPr>
            <a:r>
              <a:rPr b="1" i="0" lang="no-NO" sz="1200" cap="none" strike="noStrike">
                <a:solidFill>
                  <a:srgbClr val="000000"/>
                </a:solidFill>
                <a:latin typeface="Arial"/>
                <a:ea typeface="Arial"/>
                <a:cs typeface="Arial"/>
                <a:sym typeface="Arial"/>
              </a:rPr>
              <a:t>Feltet «dialogisk læring og undervisning» er ganske mangfoldig, og det kan stilles spørsmål ved modellen som presenteres i T-SEDA.</a:t>
            </a:r>
            <a:r>
              <a:rPr b="0" i="0" lang="no-NO" sz="1200" cap="none" strike="noStrike">
                <a:solidFill>
                  <a:srgbClr val="000000"/>
                </a:solidFill>
                <a:latin typeface="Arial"/>
                <a:ea typeface="Arial"/>
                <a:cs typeface="Arial"/>
                <a:sym typeface="Arial"/>
              </a:rPr>
              <a:t> Bredere kulturelle overbevisninger, sosiale normer og utdanningssystemer er alle relevante for utviklingen av dialogiske praksiser. Andre faktorer å ta i betraktning inkluderer: fag i læreplanen, elevenes alder og mangfold, samt undervisningsstilen.  Å klargjøre formålene med å bruke T-SEDA vil hjelpe til med å tilpasse og sette den i kontekst på en effektiv måte, og fokusere på det som er mest relevant. Er du for eksempel interessert i praksisutvikling? Akademisk forskning? Faglig utvikling?</a:t>
            </a:r>
            <a:endParaRPr b="0" i="0" sz="1400">
              <a:solidFill>
                <a:schemeClr val="dk1"/>
              </a:solidFill>
              <a:latin typeface="Arial"/>
              <a:ea typeface="Arial"/>
              <a:cs typeface="Arial"/>
              <a:sym typeface="Arial"/>
            </a:endParaRPr>
          </a:p>
        </p:txBody>
      </p:sp>
      <p:sp>
        <p:nvSpPr>
          <p:cNvPr id="151" name="Google Shape;151;p20"/>
          <p:cNvSpPr txBox="1"/>
          <p:nvPr/>
        </p:nvSpPr>
        <p:spPr>
          <a:xfrm>
            <a:off x="5651498" y="5153025"/>
            <a:ext cx="4343401" cy="193548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93663" lvl="0" marL="93663" marR="0" rtl="0" algn="l">
              <a:spcBef>
                <a:spcPts val="0"/>
              </a:spcBef>
              <a:spcAft>
                <a:spcPts val="0"/>
              </a:spcAft>
              <a:buNone/>
            </a:pPr>
            <a:r>
              <a:rPr b="1" i="0" lang="no-NO" sz="1200" cap="none" strike="noStrike">
                <a:solidFill>
                  <a:srgbClr val="000000"/>
                </a:solidFill>
                <a:latin typeface="Arial"/>
                <a:ea typeface="Arial"/>
                <a:cs typeface="Arial"/>
                <a:sym typeface="Arial"/>
              </a:rPr>
              <a:t> Det vil uunngåelig være beslutninger som må tas, og det vil sannsynligvis være noen spenninger ettersom oversettelse i seg selv er upresist. </a:t>
            </a:r>
            <a:r>
              <a:rPr b="0" i="1" lang="no-NO" sz="1200" cap="none" strike="noStrike">
                <a:solidFill>
                  <a:srgbClr val="000000"/>
                </a:solidFill>
                <a:latin typeface="Arial"/>
                <a:ea typeface="Arial"/>
                <a:cs typeface="Arial"/>
                <a:sym typeface="Arial"/>
              </a:rPr>
              <a:t>Er det for eksempel en avveining mellom lokal bruk i én sammenheng og bredere standardisering?  Hvor språklig «nøyaktig» må en oversettelse være?</a:t>
            </a:r>
            <a:endParaRPr b="0" i="0" sz="1200">
              <a:solidFill>
                <a:schemeClr val="dk1"/>
              </a:solidFill>
              <a:latin typeface="Arial"/>
              <a:ea typeface="Arial"/>
              <a:cs typeface="Arial"/>
              <a:sym typeface="Arial"/>
            </a:endParaRPr>
          </a:p>
          <a:p>
            <a:pPr indent="-93663" lvl="0" marL="93663" marR="0" rtl="0" algn="l">
              <a:spcBef>
                <a:spcPts val="600"/>
              </a:spcBef>
              <a:spcAft>
                <a:spcPts val="0"/>
              </a:spcAft>
              <a:buNone/>
            </a:pPr>
            <a:r>
              <a:rPr b="1" i="0" lang="no-NO" sz="1200" cap="none" strike="noStrike">
                <a:solidFill>
                  <a:srgbClr val="000000"/>
                </a:solidFill>
                <a:latin typeface="Arial"/>
                <a:ea typeface="Arial"/>
                <a:cs typeface="Arial"/>
                <a:sym typeface="Arial"/>
              </a:rPr>
              <a:t>  Vi håper å kunne fortsette å bruke T-SEDA i ulike internasjonale sammenhenger, dele erfaringer og utvikle det videre sammen. </a:t>
            </a:r>
            <a:endParaRPr b="0" i="0" sz="1200">
              <a:solidFill>
                <a:schemeClr val="dk1"/>
              </a:solidFill>
              <a:latin typeface="Arial"/>
              <a:ea typeface="Arial"/>
              <a:cs typeface="Arial"/>
              <a:sym typeface="Arial"/>
            </a:endParaRPr>
          </a:p>
          <a:p>
            <a:pPr indent="0" lvl="0" marL="0" marR="0" rtl="0" algn="l">
              <a:spcBef>
                <a:spcPts val="0"/>
              </a:spcBef>
              <a:spcAft>
                <a:spcPts val="0"/>
              </a:spcAft>
              <a:buNone/>
            </a:pPr>
            <a:r>
              <a:t/>
            </a:r>
            <a:endParaRPr b="0" i="0"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p:nvPr/>
        </p:nvSpPr>
        <p:spPr>
          <a:xfrm>
            <a:off x="4129690" y="2390775"/>
            <a:ext cx="5562600" cy="2781300"/>
          </a:xfrm>
          <a:prstGeom prst="wedgeRoundRectCallout">
            <a:avLst>
              <a:gd fmla="val -39976" name="adj1"/>
              <a:gd fmla="val 6897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21"/>
          <p:cNvSpPr txBox="1"/>
          <p:nvPr/>
        </p:nvSpPr>
        <p:spPr>
          <a:xfrm>
            <a:off x="4632993" y="2777304"/>
            <a:ext cx="5029200" cy="1988820"/>
          </a:xfrm>
          <a:prstGeom prst="rect">
            <a:avLst/>
          </a:prstGeom>
          <a:noFill/>
          <a:ln>
            <a:noFill/>
          </a:ln>
        </p:spPr>
        <p:txBody>
          <a:bodyPr anchorCtr="0" anchor="t" bIns="0" lIns="0" spcFirstLastPara="1" rIns="0" wrap="square" tIns="0">
            <a:spAutoFit/>
          </a:bodyPr>
          <a:lstStyle/>
          <a:p>
            <a:pPr indent="-635" lvl="0" marL="12700" marR="5080" rtl="0" algn="l">
              <a:spcBef>
                <a:spcPts val="0"/>
              </a:spcBef>
              <a:spcAft>
                <a:spcPts val="0"/>
              </a:spcAft>
              <a:buNone/>
            </a:pPr>
            <a:r>
              <a:rPr b="1" i="0" lang="no-NO" sz="1600" cap="none" strike="noStrike">
                <a:solidFill>
                  <a:srgbClr val="FFFFFF"/>
                </a:solidFill>
                <a:latin typeface="Arimo"/>
                <a:ea typeface="Arimo"/>
                <a:cs typeface="Arimo"/>
                <a:sym typeface="Arimo"/>
              </a:rPr>
              <a:t>I dialog lytter </a:t>
            </a:r>
            <a:r>
              <a:rPr b="1" i="0" lang="no-NO" sz="1600" cap="none" strike="noStrike">
                <a:solidFill>
                  <a:srgbClr val="FFFFFF"/>
                </a:solidFill>
                <a:latin typeface="Arial"/>
                <a:ea typeface="Arial"/>
                <a:cs typeface="Arial"/>
                <a:sym typeface="Arial"/>
              </a:rPr>
              <a:t>deltakerne </a:t>
            </a:r>
            <a:r>
              <a:rPr b="1" i="0" lang="no-NO" sz="1600" cap="none" strike="noStrike">
                <a:solidFill>
                  <a:srgbClr val="FFFFFF"/>
                </a:solidFill>
                <a:latin typeface="Arimo"/>
                <a:ea typeface="Arimo"/>
                <a:cs typeface="Arimo"/>
                <a:sym typeface="Arimo"/>
              </a:rPr>
              <a:t>til hverandre, de </a:t>
            </a:r>
            <a:r>
              <a:rPr b="1" i="0" lang="no-NO" sz="1600" cap="none" strike="noStrike">
                <a:solidFill>
                  <a:srgbClr val="FFFFFF"/>
                </a:solidFill>
                <a:latin typeface="Arial"/>
                <a:ea typeface="Arial"/>
                <a:cs typeface="Arial"/>
                <a:sym typeface="Arial"/>
              </a:rPr>
              <a:t>bidrar </a:t>
            </a:r>
            <a:r>
              <a:rPr b="1" i="0" lang="no-NO" sz="1600" cap="none" strike="noStrike">
                <a:solidFill>
                  <a:srgbClr val="FFFFFF"/>
                </a:solidFill>
                <a:latin typeface="Arimo"/>
                <a:ea typeface="Arimo"/>
                <a:cs typeface="Arimo"/>
                <a:sym typeface="Arimo"/>
              </a:rPr>
              <a:t>ved å dele sine ideer, </a:t>
            </a:r>
            <a:r>
              <a:rPr b="1" i="0" lang="no-NO" sz="1600" cap="none" strike="noStrike">
                <a:solidFill>
                  <a:srgbClr val="FFFFFF"/>
                </a:solidFill>
                <a:latin typeface="Arial"/>
                <a:ea typeface="Arial"/>
                <a:cs typeface="Arial"/>
                <a:sym typeface="Arial"/>
              </a:rPr>
              <a:t>begrunne </a:t>
            </a:r>
            <a:r>
              <a:rPr b="1" i="0" lang="no-NO" sz="1600" cap="none" strike="noStrike">
                <a:solidFill>
                  <a:srgbClr val="FFFFFF"/>
                </a:solidFill>
                <a:latin typeface="Arimo"/>
                <a:ea typeface="Arimo"/>
                <a:cs typeface="Arimo"/>
                <a:sym typeface="Arimo"/>
              </a:rPr>
              <a:t>sine bidrag og </a:t>
            </a:r>
            <a:r>
              <a:rPr b="1" i="0" lang="no-NO" sz="1600" cap="none" strike="noStrike">
                <a:solidFill>
                  <a:srgbClr val="FFFFFF"/>
                </a:solidFill>
                <a:latin typeface="Arial"/>
                <a:ea typeface="Arial"/>
                <a:cs typeface="Arial"/>
                <a:sym typeface="Arial"/>
              </a:rPr>
              <a:t>engasjere seg </a:t>
            </a:r>
            <a:r>
              <a:rPr b="1" i="0" lang="no-NO" sz="1600" cap="none" strike="noStrike">
                <a:solidFill>
                  <a:srgbClr val="FFFFFF"/>
                </a:solidFill>
                <a:latin typeface="Arimo"/>
                <a:ea typeface="Arimo"/>
                <a:cs typeface="Arimo"/>
                <a:sym typeface="Arimo"/>
              </a:rPr>
              <a:t>i andres synspunkter.</a:t>
            </a:r>
            <a:endParaRPr/>
          </a:p>
          <a:p>
            <a:pPr indent="0" lvl="0" marL="12700" marR="0" rtl="0" algn="l">
              <a:spcBef>
                <a:spcPts val="285"/>
              </a:spcBef>
              <a:spcAft>
                <a:spcPts val="0"/>
              </a:spcAft>
              <a:buNone/>
            </a:pPr>
            <a:r>
              <a:rPr b="1" i="0" lang="no-NO" sz="1600" cap="none" strike="noStrike">
                <a:solidFill>
                  <a:srgbClr val="FFFFFF"/>
                </a:solidFill>
                <a:latin typeface="Arimo"/>
                <a:ea typeface="Arimo"/>
                <a:cs typeface="Arimo"/>
                <a:sym typeface="Arimo"/>
              </a:rPr>
              <a:t>De går særlig inn for å utforske og bedømme ulike ståsteder og argumenter. Relevante spørsmål og bidrag er knyttet mellom foredragsholdere, slik at kunnskap kan bygges kollektivt i en leksjon eller over en rekke sammenhengende leksjoner.</a:t>
            </a:r>
            <a:endParaRPr/>
          </a:p>
        </p:txBody>
      </p:sp>
      <p:sp>
        <p:nvSpPr>
          <p:cNvPr id="159" name="Google Shape;159;p21"/>
          <p:cNvSpPr/>
          <p:nvPr/>
        </p:nvSpPr>
        <p:spPr>
          <a:xfrm>
            <a:off x="1041400" y="767580"/>
            <a:ext cx="3467100" cy="838200"/>
          </a:xfrm>
          <a:prstGeom prst="wedgeRoundRectCallout">
            <a:avLst>
              <a:gd fmla="val -1725" name="adj1"/>
              <a:gd fmla="val 8601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1"/>
          <p:cNvSpPr txBox="1"/>
          <p:nvPr/>
        </p:nvSpPr>
        <p:spPr>
          <a:xfrm>
            <a:off x="1270000" y="1038225"/>
            <a:ext cx="5029200" cy="24384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i="0" lang="no-NO" sz="1600" cap="none" strike="noStrike">
                <a:solidFill>
                  <a:srgbClr val="FFFFFF"/>
                </a:solidFill>
                <a:latin typeface="Arial"/>
                <a:ea typeface="Arial"/>
                <a:cs typeface="Arial"/>
                <a:sym typeface="Arial"/>
              </a:rPr>
              <a:t>Hva er pedagogisk dialog?</a:t>
            </a:r>
            <a:endParaRPr sz="16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