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8" r:id="rId5"/>
    <p:sldMasterId id="2147483669" r:id="rId6"/>
    <p:sldMasterId id="2147483670" r:id="rId7"/>
    <p:sldMasterId id="2147483671" r:id="rId8"/>
  </p:sldMasterIdLst>
  <p:notesMasterIdLst>
    <p:notesMasterId r:id="rId9"/>
  </p:notesMasterIdLst>
  <p:sldIdLst>
    <p:sldId id="256"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0" r:id="rId24"/>
    <p:sldId id="271" r:id="rId25"/>
    <p:sldId id="272" r:id="rId26"/>
  </p:sldIdLst>
  <p:sldSz cy="7562850" cx="10693400"/>
  <p:notesSz cx="10693400" cy="756285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B1ACB3D-5B93-4850-ABE7-9E722AE90756}">
  <a:tblStyle styleId="{3B1ACB3D-5B93-4850-ABE7-9E722AE90756}"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1.xml"/><Relationship Id="rId22" Type="http://schemas.openxmlformats.org/officeDocument/2006/relationships/slide" Target="slides/slide13.xml"/><Relationship Id="rId21" Type="http://schemas.openxmlformats.org/officeDocument/2006/relationships/slide" Target="slides/slide12.xml"/><Relationship Id="rId24" Type="http://schemas.openxmlformats.org/officeDocument/2006/relationships/slide" Target="slides/slide15.xml"/><Relationship Id="rId23" Type="http://schemas.openxmlformats.org/officeDocument/2006/relationships/slide" Target="slides/slide14.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notesMaster" Target="notesMasters/notesMaster1.xml"/><Relationship Id="rId26" Type="http://schemas.openxmlformats.org/officeDocument/2006/relationships/slide" Target="slides/slide17.xml"/><Relationship Id="rId25" Type="http://schemas.openxmlformats.org/officeDocument/2006/relationships/slide" Target="slides/slide16.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slideMaster" Target="slideMasters/slideMaster3.xml"/><Relationship Id="rId8" Type="http://schemas.openxmlformats.org/officeDocument/2006/relationships/slideMaster" Target="slideMasters/slideMaster4.xml"/><Relationship Id="rId11" Type="http://schemas.openxmlformats.org/officeDocument/2006/relationships/slide" Target="slides/slide2.xml"/><Relationship Id="rId10" Type="http://schemas.openxmlformats.org/officeDocument/2006/relationships/slide" Target="slides/slide1.xml"/><Relationship Id="rId13" Type="http://schemas.openxmlformats.org/officeDocument/2006/relationships/slide" Target="slides/slide4.xml"/><Relationship Id="rId12" Type="http://schemas.openxmlformats.org/officeDocument/2006/relationships/slide" Target="slides/slide3.xml"/><Relationship Id="rId15" Type="http://schemas.openxmlformats.org/officeDocument/2006/relationships/slide" Target="slides/slide6.xml"/><Relationship Id="rId14" Type="http://schemas.openxmlformats.org/officeDocument/2006/relationships/slide" Target="slides/slide5.xml"/><Relationship Id="rId17" Type="http://schemas.openxmlformats.org/officeDocument/2006/relationships/slide" Target="slides/slide8.xml"/><Relationship Id="rId16" Type="http://schemas.openxmlformats.org/officeDocument/2006/relationships/slide" Target="slides/slide7.xml"/><Relationship Id="rId19" Type="http://schemas.openxmlformats.org/officeDocument/2006/relationships/slide" Target="slides/slide10.xml"/><Relationship Id="rId18"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1069325" y="3592350"/>
            <a:ext cx="8554700" cy="34032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0: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0: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11: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1: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2: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2: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13: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3: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14: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4: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15: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5: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6: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6: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7: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7: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2: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3: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3: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4: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4: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5: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5: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6: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6: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7: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7: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8: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8: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9:notes"/>
          <p:cNvSpPr txBox="1"/>
          <p:nvPr>
            <p:ph idx="1" type="body"/>
          </p:nvPr>
        </p:nvSpPr>
        <p:spPr>
          <a:xfrm>
            <a:off x="1069325" y="3592350"/>
            <a:ext cx="8554700" cy="34032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9:notes"/>
          <p:cNvSpPr/>
          <p:nvPr>
            <p:ph idx="2" type="sldImg"/>
          </p:nvPr>
        </p:nvSpPr>
        <p:spPr>
          <a:xfrm>
            <a:off x="1782575" y="567200"/>
            <a:ext cx="7129275" cy="28360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2"/>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body"/>
          </p:nvPr>
        </p:nvSpPr>
        <p:spPr>
          <a:xfrm>
            <a:off x="500887" y="2911881"/>
            <a:ext cx="9776460" cy="3322954"/>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600">
                <a:solidFill>
                  <a:schemeClr val="dk1"/>
                </a:solidFill>
                <a:latin typeface="MS Mincho"/>
                <a:ea typeface="MS Mincho"/>
                <a:cs typeface="MS Mincho"/>
                <a:sym typeface="MS Mincho"/>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 name="Google Shape;14;p2"/>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 name="Google Shape;16;p2"/>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9" name="Shape 69"/>
        <p:cNvGrpSpPr/>
        <p:nvPr/>
      </p:nvGrpSpPr>
      <p:grpSpPr>
        <a:xfrm>
          <a:off x="0" y="0"/>
          <a:ext cx="0" cy="0"/>
          <a:chOff x="0" y="0"/>
          <a:chExt cx="0" cy="0"/>
        </a:xfrm>
      </p:grpSpPr>
      <p:sp>
        <p:nvSpPr>
          <p:cNvPr id="70" name="Google Shape;70;p12"/>
          <p:cNvSpPr txBox="1"/>
          <p:nvPr>
            <p:ph type="title"/>
          </p:nvPr>
        </p:nvSpPr>
        <p:spPr>
          <a:xfrm>
            <a:off x="496316" y="528573"/>
            <a:ext cx="9575165" cy="68706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12"/>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2"/>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2"/>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0" name="Shape 80"/>
        <p:cNvGrpSpPr/>
        <p:nvPr/>
      </p:nvGrpSpPr>
      <p:grpSpPr>
        <a:xfrm>
          <a:off x="0" y="0"/>
          <a:ext cx="0" cy="0"/>
          <a:chOff x="0" y="0"/>
          <a:chExt cx="0" cy="0"/>
        </a:xfrm>
      </p:grpSpPr>
      <p:sp>
        <p:nvSpPr>
          <p:cNvPr id="81" name="Google Shape;81;p14"/>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14"/>
          <p:cNvSpPr txBox="1"/>
          <p:nvPr>
            <p:ph idx="1" type="body"/>
          </p:nvPr>
        </p:nvSpPr>
        <p:spPr>
          <a:xfrm>
            <a:off x="778255" y="2911881"/>
            <a:ext cx="9382760" cy="358647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600">
                <a:solidFill>
                  <a:schemeClr val="dk1"/>
                </a:solidFill>
                <a:latin typeface="MS Mincho"/>
                <a:ea typeface="MS Mincho"/>
                <a:cs typeface="MS Mincho"/>
                <a:sym typeface="MS Mincho"/>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83" name="Google Shape;83;p14"/>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4" name="Google Shape;84;p14"/>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4"/>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86" name="Shape 86"/>
        <p:cNvGrpSpPr/>
        <p:nvPr/>
      </p:nvGrpSpPr>
      <p:grpSpPr>
        <a:xfrm>
          <a:off x="0" y="0"/>
          <a:ext cx="0" cy="0"/>
          <a:chOff x="0" y="0"/>
          <a:chExt cx="0" cy="0"/>
        </a:xfrm>
      </p:grpSpPr>
      <p:sp>
        <p:nvSpPr>
          <p:cNvPr id="87" name="Google Shape;87;p15"/>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5"/>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90" name="Shape 90"/>
        <p:cNvGrpSpPr/>
        <p:nvPr/>
      </p:nvGrpSpPr>
      <p:grpSpPr>
        <a:xfrm>
          <a:off x="0" y="0"/>
          <a:ext cx="0" cy="0"/>
          <a:chOff x="0" y="0"/>
          <a:chExt cx="0" cy="0"/>
        </a:xfrm>
      </p:grpSpPr>
      <p:sp>
        <p:nvSpPr>
          <p:cNvPr id="91" name="Google Shape;91;p16"/>
          <p:cNvSpPr txBox="1"/>
          <p:nvPr>
            <p:ph type="ctrTitle"/>
          </p:nvPr>
        </p:nvSpPr>
        <p:spPr>
          <a:xfrm>
            <a:off x="802005" y="2344483"/>
            <a:ext cx="9089390" cy="1588198"/>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6"/>
          <p:cNvSpPr txBox="1"/>
          <p:nvPr>
            <p:ph idx="1" type="subTitle"/>
          </p:nvPr>
        </p:nvSpPr>
        <p:spPr>
          <a:xfrm>
            <a:off x="1604010" y="4235196"/>
            <a:ext cx="7485380" cy="189071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MS Mincho"/>
                <a:ea typeface="MS Mincho"/>
                <a:cs typeface="MS Mincho"/>
                <a:sym typeface="MS Minch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16"/>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5" name="Google Shape;95;p16"/>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96" name="Shape 96"/>
        <p:cNvGrpSpPr/>
        <p:nvPr/>
      </p:nvGrpSpPr>
      <p:grpSpPr>
        <a:xfrm>
          <a:off x="0" y="0"/>
          <a:ext cx="0" cy="0"/>
          <a:chOff x="0" y="0"/>
          <a:chExt cx="0" cy="0"/>
        </a:xfrm>
      </p:grpSpPr>
      <p:sp>
        <p:nvSpPr>
          <p:cNvPr id="97" name="Google Shape;97;p17"/>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17"/>
          <p:cNvSpPr txBox="1"/>
          <p:nvPr>
            <p:ph idx="1" type="body"/>
          </p:nvPr>
        </p:nvSpPr>
        <p:spPr>
          <a:xfrm>
            <a:off x="534670"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99" name="Google Shape;99;p17"/>
          <p:cNvSpPr txBox="1"/>
          <p:nvPr>
            <p:ph idx="2" type="body"/>
          </p:nvPr>
        </p:nvSpPr>
        <p:spPr>
          <a:xfrm>
            <a:off x="5507101"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00" name="Google Shape;100;p17"/>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1" name="Google Shape;101;p17"/>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7"/>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03" name="Shape 103"/>
        <p:cNvGrpSpPr/>
        <p:nvPr/>
      </p:nvGrpSpPr>
      <p:grpSpPr>
        <a:xfrm>
          <a:off x="0" y="0"/>
          <a:ext cx="0" cy="0"/>
          <a:chOff x="0" y="0"/>
          <a:chExt cx="0" cy="0"/>
        </a:xfrm>
      </p:grpSpPr>
      <p:sp>
        <p:nvSpPr>
          <p:cNvPr id="104" name="Google Shape;104;p18"/>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5" name="Google Shape;105;p18"/>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18"/>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7" name="Google Shape;107;p18"/>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114" name="Shape 114"/>
        <p:cNvGrpSpPr/>
        <p:nvPr/>
      </p:nvGrpSpPr>
      <p:grpSpPr>
        <a:xfrm>
          <a:off x="0" y="0"/>
          <a:ext cx="0" cy="0"/>
          <a:chOff x="0" y="0"/>
          <a:chExt cx="0" cy="0"/>
        </a:xfrm>
      </p:grpSpPr>
      <p:sp>
        <p:nvSpPr>
          <p:cNvPr id="115" name="Google Shape;115;p20"/>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 name="Google Shape;116;p20"/>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0"/>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18" name="Shape 118"/>
        <p:cNvGrpSpPr/>
        <p:nvPr/>
      </p:nvGrpSpPr>
      <p:grpSpPr>
        <a:xfrm>
          <a:off x="0" y="0"/>
          <a:ext cx="0" cy="0"/>
          <a:chOff x="0" y="0"/>
          <a:chExt cx="0" cy="0"/>
        </a:xfrm>
      </p:grpSpPr>
      <p:sp>
        <p:nvSpPr>
          <p:cNvPr id="119" name="Google Shape;119;p21"/>
          <p:cNvSpPr txBox="1"/>
          <p:nvPr>
            <p:ph type="ctrTitle"/>
          </p:nvPr>
        </p:nvSpPr>
        <p:spPr>
          <a:xfrm>
            <a:off x="802005" y="2344483"/>
            <a:ext cx="9089390" cy="1588198"/>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0" name="Google Shape;120;p21"/>
          <p:cNvSpPr txBox="1"/>
          <p:nvPr>
            <p:ph idx="1" type="subTitle"/>
          </p:nvPr>
        </p:nvSpPr>
        <p:spPr>
          <a:xfrm>
            <a:off x="1604010" y="4235196"/>
            <a:ext cx="7485380" cy="189071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rgbClr val="FF0000"/>
                </a:solidFill>
                <a:latin typeface="MS Mincho"/>
                <a:ea typeface="MS Mincho"/>
                <a:cs typeface="MS Mincho"/>
                <a:sym typeface="MS Minch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1"/>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2" name="Google Shape;122;p21"/>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1"/>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24" name="Shape 124"/>
        <p:cNvGrpSpPr/>
        <p:nvPr/>
      </p:nvGrpSpPr>
      <p:grpSpPr>
        <a:xfrm>
          <a:off x="0" y="0"/>
          <a:ext cx="0" cy="0"/>
          <a:chOff x="0" y="0"/>
          <a:chExt cx="0" cy="0"/>
        </a:xfrm>
      </p:grpSpPr>
      <p:sp>
        <p:nvSpPr>
          <p:cNvPr id="125" name="Google Shape;125;p22"/>
          <p:cNvSpPr txBox="1"/>
          <p:nvPr>
            <p:ph type="title"/>
          </p:nvPr>
        </p:nvSpPr>
        <p:spPr>
          <a:xfrm>
            <a:off x="5224653" y="924814"/>
            <a:ext cx="350774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6" name="Google Shape;126;p22"/>
          <p:cNvSpPr txBox="1"/>
          <p:nvPr>
            <p:ph idx="1" type="body"/>
          </p:nvPr>
        </p:nvSpPr>
        <p:spPr>
          <a:xfrm>
            <a:off x="1455166" y="1777253"/>
            <a:ext cx="7573009" cy="27851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600">
                <a:solidFill>
                  <a:srgbClr val="FF0000"/>
                </a:solidFill>
                <a:latin typeface="MS Mincho"/>
                <a:ea typeface="MS Mincho"/>
                <a:cs typeface="MS Mincho"/>
                <a:sym typeface="MS Mincho"/>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27" name="Google Shape;127;p22"/>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2"/>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9" name="Google Shape;129;p22"/>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0" name="Shape 130"/>
        <p:cNvGrpSpPr/>
        <p:nvPr/>
      </p:nvGrpSpPr>
      <p:grpSpPr>
        <a:xfrm>
          <a:off x="0" y="0"/>
          <a:ext cx="0" cy="0"/>
          <a:chOff x="0" y="0"/>
          <a:chExt cx="0" cy="0"/>
        </a:xfrm>
      </p:grpSpPr>
      <p:sp>
        <p:nvSpPr>
          <p:cNvPr id="131" name="Google Shape;131;p23"/>
          <p:cNvSpPr txBox="1"/>
          <p:nvPr>
            <p:ph type="title"/>
          </p:nvPr>
        </p:nvSpPr>
        <p:spPr>
          <a:xfrm>
            <a:off x="5224653" y="924814"/>
            <a:ext cx="350774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2" name="Google Shape;132;p23"/>
          <p:cNvSpPr txBox="1"/>
          <p:nvPr>
            <p:ph idx="1" type="body"/>
          </p:nvPr>
        </p:nvSpPr>
        <p:spPr>
          <a:xfrm>
            <a:off x="534670"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33" name="Google Shape;133;p23"/>
          <p:cNvSpPr txBox="1"/>
          <p:nvPr>
            <p:ph idx="2" type="body"/>
          </p:nvPr>
        </p:nvSpPr>
        <p:spPr>
          <a:xfrm>
            <a:off x="5507101"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34" name="Google Shape;134;p23"/>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5" name="Google Shape;135;p23"/>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3"/>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bg>
      <p:bgPr>
        <a:solidFill>
          <a:schemeClr val="lt1"/>
        </a:solidFill>
      </p:bgPr>
    </p:bg>
    <p:spTree>
      <p:nvGrpSpPr>
        <p:cNvPr id="17" name="Shape 17"/>
        <p:cNvGrpSpPr/>
        <p:nvPr/>
      </p:nvGrpSpPr>
      <p:grpSpPr>
        <a:xfrm>
          <a:off x="0" y="0"/>
          <a:ext cx="0" cy="0"/>
          <a:chOff x="0" y="0"/>
          <a:chExt cx="0" cy="0"/>
        </a:xfrm>
      </p:grpSpPr>
      <p:sp>
        <p:nvSpPr>
          <p:cNvPr id="18" name="Google Shape;18;p3"/>
          <p:cNvSpPr/>
          <p:nvPr/>
        </p:nvSpPr>
        <p:spPr>
          <a:xfrm>
            <a:off x="391540" y="996569"/>
            <a:ext cx="4730115" cy="6156325"/>
          </a:xfrm>
          <a:custGeom>
            <a:rect b="b" l="l" r="r" t="t"/>
            <a:pathLst>
              <a:path extrusionOk="0" h="6156325" w="4730115">
                <a:moveTo>
                  <a:pt x="0" y="6124473"/>
                </a:moveTo>
                <a:lnTo>
                  <a:pt x="0" y="6156223"/>
                </a:lnTo>
                <a:lnTo>
                  <a:pt x="31750" y="6156223"/>
                </a:lnTo>
                <a:lnTo>
                  <a:pt x="0" y="6124473"/>
                </a:lnTo>
                <a:close/>
              </a:path>
              <a:path extrusionOk="0" h="6156325" w="4730115">
                <a:moveTo>
                  <a:pt x="31750" y="0"/>
                </a:moveTo>
                <a:lnTo>
                  <a:pt x="0" y="31750"/>
                </a:lnTo>
                <a:lnTo>
                  <a:pt x="0" y="6124473"/>
                </a:lnTo>
                <a:lnTo>
                  <a:pt x="31750" y="6156223"/>
                </a:lnTo>
                <a:lnTo>
                  <a:pt x="31750" y="0"/>
                </a:lnTo>
                <a:close/>
              </a:path>
              <a:path extrusionOk="0" h="6156325" w="4730115">
                <a:moveTo>
                  <a:pt x="4698238" y="6124473"/>
                </a:moveTo>
                <a:lnTo>
                  <a:pt x="31750" y="6124473"/>
                </a:lnTo>
                <a:lnTo>
                  <a:pt x="31750" y="6156223"/>
                </a:lnTo>
                <a:lnTo>
                  <a:pt x="4698238" y="6156223"/>
                </a:lnTo>
                <a:lnTo>
                  <a:pt x="4698238" y="6124473"/>
                </a:lnTo>
                <a:close/>
              </a:path>
              <a:path extrusionOk="0" h="6156325" w="4730115">
                <a:moveTo>
                  <a:pt x="4698238" y="0"/>
                </a:moveTo>
                <a:lnTo>
                  <a:pt x="4698238" y="6156223"/>
                </a:lnTo>
                <a:lnTo>
                  <a:pt x="4729988" y="6124473"/>
                </a:lnTo>
                <a:lnTo>
                  <a:pt x="4729988" y="31750"/>
                </a:lnTo>
                <a:lnTo>
                  <a:pt x="4698238" y="0"/>
                </a:lnTo>
                <a:close/>
              </a:path>
              <a:path extrusionOk="0" h="6156325" w="4730115">
                <a:moveTo>
                  <a:pt x="4729988" y="6124473"/>
                </a:moveTo>
                <a:lnTo>
                  <a:pt x="4698238" y="6156223"/>
                </a:lnTo>
                <a:lnTo>
                  <a:pt x="4729988" y="6156223"/>
                </a:lnTo>
                <a:lnTo>
                  <a:pt x="4729988" y="6124473"/>
                </a:lnTo>
                <a:close/>
              </a:path>
              <a:path extrusionOk="0" h="6156325" w="4730115">
                <a:moveTo>
                  <a:pt x="31750" y="0"/>
                </a:moveTo>
                <a:lnTo>
                  <a:pt x="0" y="0"/>
                </a:lnTo>
                <a:lnTo>
                  <a:pt x="0" y="31750"/>
                </a:lnTo>
                <a:lnTo>
                  <a:pt x="31750" y="0"/>
                </a:lnTo>
                <a:close/>
              </a:path>
              <a:path extrusionOk="0" h="6156325" w="4730115">
                <a:moveTo>
                  <a:pt x="4698238" y="0"/>
                </a:moveTo>
                <a:lnTo>
                  <a:pt x="31750" y="0"/>
                </a:lnTo>
                <a:lnTo>
                  <a:pt x="31750" y="31750"/>
                </a:lnTo>
                <a:lnTo>
                  <a:pt x="4698238" y="31750"/>
                </a:lnTo>
                <a:lnTo>
                  <a:pt x="4698238" y="0"/>
                </a:lnTo>
                <a:close/>
              </a:path>
              <a:path extrusionOk="0" h="615632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9" name="Google Shape;19;p3"/>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3"/>
          <p:cNvSpPr txBox="1"/>
          <p:nvPr>
            <p:ph idx="1" type="body"/>
          </p:nvPr>
        </p:nvSpPr>
        <p:spPr>
          <a:xfrm>
            <a:off x="534670"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1" name="Google Shape;21;p3"/>
          <p:cNvSpPr txBox="1"/>
          <p:nvPr>
            <p:ph idx="2" type="body"/>
          </p:nvPr>
        </p:nvSpPr>
        <p:spPr>
          <a:xfrm>
            <a:off x="5507101" y="1739455"/>
            <a:ext cx="4651629" cy="4991481"/>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2" name="Google Shape;22;p3"/>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3"/>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37" name="Shape 137"/>
        <p:cNvGrpSpPr/>
        <p:nvPr/>
      </p:nvGrpSpPr>
      <p:grpSpPr>
        <a:xfrm>
          <a:off x="0" y="0"/>
          <a:ext cx="0" cy="0"/>
          <a:chOff x="0" y="0"/>
          <a:chExt cx="0" cy="0"/>
        </a:xfrm>
      </p:grpSpPr>
      <p:sp>
        <p:nvSpPr>
          <p:cNvPr id="138" name="Google Shape;138;p24"/>
          <p:cNvSpPr txBox="1"/>
          <p:nvPr>
            <p:ph type="title"/>
          </p:nvPr>
        </p:nvSpPr>
        <p:spPr>
          <a:xfrm>
            <a:off x="5224653" y="924814"/>
            <a:ext cx="350774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9" name="Google Shape;139;p24"/>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0" name="Google Shape;140;p24"/>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1" name="Google Shape;141;p24"/>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5" name="Shape 25"/>
        <p:cNvGrpSpPr/>
        <p:nvPr/>
      </p:nvGrpSpPr>
      <p:grpSpPr>
        <a:xfrm>
          <a:off x="0" y="0"/>
          <a:ext cx="0" cy="0"/>
          <a:chOff x="0" y="0"/>
          <a:chExt cx="0" cy="0"/>
        </a:xfrm>
      </p:grpSpPr>
      <p:sp>
        <p:nvSpPr>
          <p:cNvPr id="26" name="Google Shape;26;p4"/>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4"/>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4"/>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9" name="Shape 29"/>
        <p:cNvGrpSpPr/>
        <p:nvPr/>
      </p:nvGrpSpPr>
      <p:grpSpPr>
        <a:xfrm>
          <a:off x="0" y="0"/>
          <a:ext cx="0" cy="0"/>
          <a:chOff x="0" y="0"/>
          <a:chExt cx="0" cy="0"/>
        </a:xfrm>
      </p:grpSpPr>
      <p:sp>
        <p:nvSpPr>
          <p:cNvPr id="30" name="Google Shape;30;p5"/>
          <p:cNvSpPr txBox="1"/>
          <p:nvPr>
            <p:ph type="ctrTitle"/>
          </p:nvPr>
        </p:nvSpPr>
        <p:spPr>
          <a:xfrm>
            <a:off x="802005" y="2344483"/>
            <a:ext cx="9089390" cy="1588198"/>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subTitle"/>
          </p:nvPr>
        </p:nvSpPr>
        <p:spPr>
          <a:xfrm>
            <a:off x="1604010" y="4235196"/>
            <a:ext cx="7485380" cy="189071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MS Mincho"/>
                <a:ea typeface="MS Mincho"/>
                <a:cs typeface="MS Mincho"/>
                <a:sym typeface="MS Mincho"/>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5"/>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5"/>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5" name="Shape 35"/>
        <p:cNvGrpSpPr/>
        <p:nvPr/>
      </p:nvGrpSpPr>
      <p:grpSpPr>
        <a:xfrm>
          <a:off x="0" y="0"/>
          <a:ext cx="0" cy="0"/>
          <a:chOff x="0" y="0"/>
          <a:chExt cx="0" cy="0"/>
        </a:xfrm>
      </p:grpSpPr>
      <p:sp>
        <p:nvSpPr>
          <p:cNvPr id="36" name="Google Shape;36;p6"/>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26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7" name="Google Shape;37;p6"/>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6"/>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obj">
  <p:cSld name="OBJECT">
    <p:spTree>
      <p:nvGrpSpPr>
        <p:cNvPr id="46" name="Shape 46"/>
        <p:cNvGrpSpPr/>
        <p:nvPr/>
      </p:nvGrpSpPr>
      <p:grpSpPr>
        <a:xfrm>
          <a:off x="0" y="0"/>
          <a:ext cx="0" cy="0"/>
          <a:chOff x="0" y="0"/>
          <a:chExt cx="0" cy="0"/>
        </a:xfrm>
      </p:grpSpPr>
      <p:sp>
        <p:nvSpPr>
          <p:cNvPr id="47" name="Google Shape;47;p8"/>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8"/>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8"/>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50" name="Shape 50"/>
        <p:cNvGrpSpPr/>
        <p:nvPr/>
      </p:nvGrpSpPr>
      <p:grpSpPr>
        <a:xfrm>
          <a:off x="0" y="0"/>
          <a:ext cx="0" cy="0"/>
          <a:chOff x="0" y="0"/>
          <a:chExt cx="0" cy="0"/>
        </a:xfrm>
      </p:grpSpPr>
      <p:sp>
        <p:nvSpPr>
          <p:cNvPr id="51" name="Google Shape;51;p9"/>
          <p:cNvSpPr txBox="1"/>
          <p:nvPr>
            <p:ph type="ctrTitle"/>
          </p:nvPr>
        </p:nvSpPr>
        <p:spPr>
          <a:xfrm>
            <a:off x="802005" y="2344483"/>
            <a:ext cx="9089390" cy="1588198"/>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9"/>
          <p:cNvSpPr txBox="1"/>
          <p:nvPr>
            <p:ph idx="1" type="subTitle"/>
          </p:nvPr>
        </p:nvSpPr>
        <p:spPr>
          <a:xfrm>
            <a:off x="1604010" y="4235196"/>
            <a:ext cx="7485380" cy="189071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600">
                <a:solidFill>
                  <a:schemeClr val="dk1"/>
                </a:solidFill>
                <a:latin typeface="Calibri"/>
                <a:ea typeface="Calibri"/>
                <a:cs typeface="Calibri"/>
                <a:sym typeface="Calibri"/>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4" name="Google Shape;54;p9"/>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9"/>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56" name="Shape 56"/>
        <p:cNvGrpSpPr/>
        <p:nvPr/>
      </p:nvGrpSpPr>
      <p:grpSpPr>
        <a:xfrm>
          <a:off x="0" y="0"/>
          <a:ext cx="0" cy="0"/>
          <a:chOff x="0" y="0"/>
          <a:chExt cx="0" cy="0"/>
        </a:xfrm>
      </p:grpSpPr>
      <p:sp>
        <p:nvSpPr>
          <p:cNvPr id="57" name="Google Shape;57;p10"/>
          <p:cNvSpPr txBox="1"/>
          <p:nvPr>
            <p:ph type="title"/>
          </p:nvPr>
        </p:nvSpPr>
        <p:spPr>
          <a:xfrm>
            <a:off x="496316" y="528573"/>
            <a:ext cx="9575165" cy="68706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0"/>
          <p:cNvSpPr txBox="1"/>
          <p:nvPr>
            <p:ph idx="1" type="body"/>
          </p:nvPr>
        </p:nvSpPr>
        <p:spPr>
          <a:xfrm>
            <a:off x="778255" y="2917977"/>
            <a:ext cx="9354820" cy="3446145"/>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600">
                <a:solidFill>
                  <a:schemeClr val="dk1"/>
                </a:solidFill>
                <a:latin typeface="Calibri"/>
                <a:ea typeface="Calibri"/>
                <a:cs typeface="Calibri"/>
                <a:sym typeface="Calibri"/>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59" name="Google Shape;59;p10"/>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0"/>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0"/>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62" name="Shape 62"/>
        <p:cNvGrpSpPr/>
        <p:nvPr/>
      </p:nvGrpSpPr>
      <p:grpSpPr>
        <a:xfrm>
          <a:off x="0" y="0"/>
          <a:ext cx="0" cy="0"/>
          <a:chOff x="0" y="0"/>
          <a:chExt cx="0" cy="0"/>
        </a:xfrm>
      </p:grpSpPr>
      <p:sp>
        <p:nvSpPr>
          <p:cNvPr id="63" name="Google Shape;63;p11"/>
          <p:cNvSpPr txBox="1"/>
          <p:nvPr>
            <p:ph type="title"/>
          </p:nvPr>
        </p:nvSpPr>
        <p:spPr>
          <a:xfrm>
            <a:off x="496316" y="528573"/>
            <a:ext cx="9575165" cy="68706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800">
                <a:solidFill>
                  <a:srgbClr val="1A606E"/>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11"/>
          <p:cNvSpPr txBox="1"/>
          <p:nvPr>
            <p:ph idx="1" type="body"/>
          </p:nvPr>
        </p:nvSpPr>
        <p:spPr>
          <a:xfrm>
            <a:off x="569468" y="1444497"/>
            <a:ext cx="4364990" cy="477266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400">
                <a:solidFill>
                  <a:schemeClr val="dk1"/>
                </a:solidFill>
                <a:latin typeface="Calibri"/>
                <a:ea typeface="Calibri"/>
                <a:cs typeface="Calibri"/>
                <a:sym typeface="Calibri"/>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5" name="Google Shape;65;p11"/>
          <p:cNvSpPr txBox="1"/>
          <p:nvPr>
            <p:ph idx="2" type="body"/>
          </p:nvPr>
        </p:nvSpPr>
        <p:spPr>
          <a:xfrm>
            <a:off x="5625465" y="1378966"/>
            <a:ext cx="4490084" cy="46139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200">
                <a:solidFill>
                  <a:schemeClr val="dk1"/>
                </a:solidFill>
                <a:latin typeface="Calibri"/>
                <a:ea typeface="Calibri"/>
                <a:cs typeface="Calibri"/>
                <a:sym typeface="Calibri"/>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66" name="Google Shape;66;p11"/>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1"/>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1"/>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a:solidFill>
                  <a:srgbClr val="888888"/>
                </a:solidFill>
              </a:defRPr>
            </a:lvl1pPr>
            <a:lvl2pPr indent="0" lvl="1" algn="r">
              <a:spcBef>
                <a:spcPts val="0"/>
              </a:spcBef>
              <a:buNone/>
              <a:defRPr>
                <a:solidFill>
                  <a:srgbClr val="888888"/>
                </a:solidFill>
              </a:defRPr>
            </a:lvl2pPr>
            <a:lvl3pPr indent="0" lvl="2" algn="r">
              <a:spcBef>
                <a:spcPts val="0"/>
              </a:spcBef>
              <a:buNone/>
              <a:defRPr>
                <a:solidFill>
                  <a:srgbClr val="888888"/>
                </a:solidFill>
              </a:defRPr>
            </a:lvl3pPr>
            <a:lvl4pPr indent="0" lvl="3" algn="r">
              <a:spcBef>
                <a:spcPts val="0"/>
              </a:spcBef>
              <a:buNone/>
              <a:defRPr>
                <a:solidFill>
                  <a:srgbClr val="888888"/>
                </a:solidFill>
              </a:defRPr>
            </a:lvl4pPr>
            <a:lvl5pPr indent="0" lvl="4" algn="r">
              <a:spcBef>
                <a:spcPts val="0"/>
              </a:spcBef>
              <a:buNone/>
              <a:defRPr>
                <a:solidFill>
                  <a:srgbClr val="888888"/>
                </a:solidFill>
              </a:defRPr>
            </a:lvl5pPr>
            <a:lvl6pPr indent="0" lvl="5" algn="r">
              <a:spcBef>
                <a:spcPts val="0"/>
              </a:spcBef>
              <a:buNone/>
              <a:defRPr>
                <a:solidFill>
                  <a:srgbClr val="888888"/>
                </a:solidFill>
              </a:defRPr>
            </a:lvl6pPr>
            <a:lvl7pPr indent="0" lvl="6" algn="r">
              <a:spcBef>
                <a:spcPts val="0"/>
              </a:spcBef>
              <a:buNone/>
              <a:defRPr>
                <a:solidFill>
                  <a:srgbClr val="888888"/>
                </a:solidFill>
              </a:defRPr>
            </a:lvl7pPr>
            <a:lvl8pPr indent="0" lvl="7" algn="r">
              <a:spcBef>
                <a:spcPts val="0"/>
              </a:spcBef>
              <a:buNone/>
              <a:defRPr>
                <a:solidFill>
                  <a:srgbClr val="888888"/>
                </a:solidFill>
              </a:defRPr>
            </a:lvl8pPr>
            <a:lvl9pPr indent="0" lvl="8"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theme" Target="../theme/theme5.xml"/></Relationships>
</file>

<file path=ppt/slideMasters/_rels/slideMaster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slideLayout" Target="../slideLayouts/slideLayout17.xml"/><Relationship Id="rId3" Type="http://schemas.openxmlformats.org/officeDocument/2006/relationships/slideLayout" Target="../slideLayouts/slideLayout18.xml"/><Relationship Id="rId4" Type="http://schemas.openxmlformats.org/officeDocument/2006/relationships/slideLayout" Target="../slideLayouts/slideLayout19.xml"/><Relationship Id="rId5" Type="http://schemas.openxmlformats.org/officeDocument/2006/relationships/slideLayout" Target="../slideLayouts/slideLayout20.xml"/><Relationship Id="rId6"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600" u="none" cap="none" strike="noStrike">
                <a:solidFill>
                  <a:srgbClr val="1A606E"/>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500887" y="2911881"/>
            <a:ext cx="9776460" cy="3322954"/>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1600" u="none" cap="none" strike="noStrike">
                <a:solidFill>
                  <a:schemeClr val="dk1"/>
                </a:solidFill>
                <a:latin typeface="MS Mincho"/>
                <a:ea typeface="MS Mincho"/>
                <a:cs typeface="MS Mincho"/>
                <a:sym typeface="MS Mincho"/>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1"/>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0" name="Google Shape;10;p1"/>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0" name="Shape 40"/>
        <p:cNvGrpSpPr/>
        <p:nvPr/>
      </p:nvGrpSpPr>
      <p:grpSpPr>
        <a:xfrm>
          <a:off x="0" y="0"/>
          <a:ext cx="0" cy="0"/>
          <a:chOff x="0" y="0"/>
          <a:chExt cx="0" cy="0"/>
        </a:xfrm>
      </p:grpSpPr>
      <p:sp>
        <p:nvSpPr>
          <p:cNvPr id="41" name="Google Shape;41;p7"/>
          <p:cNvSpPr txBox="1"/>
          <p:nvPr>
            <p:ph type="title"/>
          </p:nvPr>
        </p:nvSpPr>
        <p:spPr>
          <a:xfrm>
            <a:off x="496316" y="528573"/>
            <a:ext cx="9575165" cy="68706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1800" u="none" cap="none" strike="noStrike">
                <a:solidFill>
                  <a:srgbClr val="1A606E"/>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2" name="Google Shape;42;p7"/>
          <p:cNvSpPr txBox="1"/>
          <p:nvPr>
            <p:ph idx="1" type="body"/>
          </p:nvPr>
        </p:nvSpPr>
        <p:spPr>
          <a:xfrm>
            <a:off x="778255" y="2917977"/>
            <a:ext cx="9354820" cy="3446145"/>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16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43" name="Google Shape;43;p7"/>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4" name="Google Shape;44;p7"/>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5" name="Google Shape;45;p7"/>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3" r:id="rId1"/>
    <p:sldLayoutId id="2147483654" r:id="rId2"/>
    <p:sldLayoutId id="2147483655" r:id="rId3"/>
    <p:sldLayoutId id="2147483656" r:id="rId4"/>
    <p:sldLayoutId id="2147483657"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4" name="Shape 74"/>
        <p:cNvGrpSpPr/>
        <p:nvPr/>
      </p:nvGrpSpPr>
      <p:grpSpPr>
        <a:xfrm>
          <a:off x="0" y="0"/>
          <a:ext cx="0" cy="0"/>
          <a:chOff x="0" y="0"/>
          <a:chExt cx="0" cy="0"/>
        </a:xfrm>
      </p:grpSpPr>
      <p:sp>
        <p:nvSpPr>
          <p:cNvPr id="75" name="Google Shape;75;p13"/>
          <p:cNvSpPr txBox="1"/>
          <p:nvPr>
            <p:ph type="title"/>
          </p:nvPr>
        </p:nvSpPr>
        <p:spPr>
          <a:xfrm>
            <a:off x="4023486" y="665734"/>
            <a:ext cx="6210300" cy="4222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600" u="none" cap="none" strike="noStrike">
                <a:solidFill>
                  <a:srgbClr val="1A606E"/>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6" name="Google Shape;76;p13"/>
          <p:cNvSpPr txBox="1"/>
          <p:nvPr>
            <p:ph idx="1" type="body"/>
          </p:nvPr>
        </p:nvSpPr>
        <p:spPr>
          <a:xfrm>
            <a:off x="778255" y="2911881"/>
            <a:ext cx="9382760" cy="358647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1600" u="none" cap="none" strike="noStrike">
                <a:solidFill>
                  <a:schemeClr val="dk1"/>
                </a:solidFill>
                <a:latin typeface="MS Mincho"/>
                <a:ea typeface="MS Mincho"/>
                <a:cs typeface="MS Mincho"/>
                <a:sym typeface="MS Mincho"/>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77" name="Google Shape;77;p13"/>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8" name="Google Shape;78;p13"/>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9" name="Google Shape;79;p13"/>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8" r:id="rId1"/>
    <p:sldLayoutId id="2147483659" r:id="rId2"/>
    <p:sldLayoutId id="2147483660" r:id="rId3"/>
    <p:sldLayoutId id="2147483661" r:id="rId4"/>
    <p:sldLayoutId id="214748366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8" name="Shape 108"/>
        <p:cNvGrpSpPr/>
        <p:nvPr/>
      </p:nvGrpSpPr>
      <p:grpSpPr>
        <a:xfrm>
          <a:off x="0" y="0"/>
          <a:ext cx="0" cy="0"/>
          <a:chOff x="0" y="0"/>
          <a:chExt cx="0" cy="0"/>
        </a:xfrm>
      </p:grpSpPr>
      <p:sp>
        <p:nvSpPr>
          <p:cNvPr id="109" name="Google Shape;109;p19"/>
          <p:cNvSpPr txBox="1"/>
          <p:nvPr>
            <p:ph type="title"/>
          </p:nvPr>
        </p:nvSpPr>
        <p:spPr>
          <a:xfrm>
            <a:off x="5224653" y="924814"/>
            <a:ext cx="3507740" cy="4222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2600" u="none" cap="none" strike="noStrike">
                <a:solidFill>
                  <a:srgbClr val="1A606E"/>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0" name="Google Shape;110;p19"/>
          <p:cNvSpPr txBox="1"/>
          <p:nvPr>
            <p:ph idx="1" type="body"/>
          </p:nvPr>
        </p:nvSpPr>
        <p:spPr>
          <a:xfrm>
            <a:off x="1455166" y="1777253"/>
            <a:ext cx="7573009" cy="2785110"/>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1600" u="none" cap="none" strike="noStrike">
                <a:solidFill>
                  <a:srgbClr val="FF0000"/>
                </a:solidFill>
                <a:latin typeface="MS Mincho"/>
                <a:ea typeface="MS Mincho"/>
                <a:cs typeface="MS Mincho"/>
                <a:sym typeface="MS Mincho"/>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1" name="Google Shape;111;p19"/>
          <p:cNvSpPr txBox="1"/>
          <p:nvPr>
            <p:ph idx="11" type="ftr"/>
          </p:nvPr>
        </p:nvSpPr>
        <p:spPr>
          <a:xfrm>
            <a:off x="3635756" y="7033450"/>
            <a:ext cx="3421888" cy="378142"/>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2" name="Google Shape;112;p19"/>
          <p:cNvSpPr txBox="1"/>
          <p:nvPr>
            <p:ph idx="10" type="dt"/>
          </p:nvPr>
        </p:nvSpPr>
        <p:spPr>
          <a:xfrm>
            <a:off x="534670" y="7033450"/>
            <a:ext cx="2459482" cy="378142"/>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3" name="Google Shape;113;p19"/>
          <p:cNvSpPr txBox="1"/>
          <p:nvPr>
            <p:ph idx="12" type="sldNum"/>
          </p:nvPr>
        </p:nvSpPr>
        <p:spPr>
          <a:xfrm>
            <a:off x="7699248" y="7033450"/>
            <a:ext cx="2459482" cy="378142"/>
          </a:xfrm>
          <a:prstGeom prst="rect">
            <a:avLst/>
          </a:prstGeom>
          <a:noFill/>
          <a:ln>
            <a:noFill/>
          </a:ln>
        </p:spPr>
        <p:txBody>
          <a:bodyPr anchorCtr="0" anchor="t" bIns="0" lIns="0" spcFirstLastPara="1" rIns="0" wrap="square" tIns="0">
            <a:spAutoFit/>
          </a:bodyPr>
          <a:lstStyle>
            <a:lvl1pPr indent="0" lvl="0" algn="r">
              <a:spcBef>
                <a:spcPts val="0"/>
              </a:spcBef>
              <a:buNone/>
              <a:defRPr sz="1800">
                <a:solidFill>
                  <a:srgbClr val="888888"/>
                </a:solidFill>
              </a:defRPr>
            </a:lvl1pPr>
            <a:lvl2pPr indent="0" lvl="1" algn="r">
              <a:spcBef>
                <a:spcPts val="0"/>
              </a:spcBef>
              <a:buNone/>
              <a:defRPr sz="1800">
                <a:solidFill>
                  <a:srgbClr val="888888"/>
                </a:solidFill>
              </a:defRPr>
            </a:lvl2pPr>
            <a:lvl3pPr indent="0" lvl="2" algn="r">
              <a:spcBef>
                <a:spcPts val="0"/>
              </a:spcBef>
              <a:buNone/>
              <a:defRPr sz="1800">
                <a:solidFill>
                  <a:srgbClr val="888888"/>
                </a:solidFill>
              </a:defRPr>
            </a:lvl3pPr>
            <a:lvl4pPr indent="0" lvl="3" algn="r">
              <a:spcBef>
                <a:spcPts val="0"/>
              </a:spcBef>
              <a:buNone/>
              <a:defRPr sz="1800">
                <a:solidFill>
                  <a:srgbClr val="888888"/>
                </a:solidFill>
              </a:defRPr>
            </a:lvl4pPr>
            <a:lvl5pPr indent="0" lvl="4" algn="r">
              <a:spcBef>
                <a:spcPts val="0"/>
              </a:spcBef>
              <a:buNone/>
              <a:defRPr sz="1800">
                <a:solidFill>
                  <a:srgbClr val="888888"/>
                </a:solidFill>
              </a:defRPr>
            </a:lvl5pPr>
            <a:lvl6pPr indent="0" lvl="5" algn="r">
              <a:spcBef>
                <a:spcPts val="0"/>
              </a:spcBef>
              <a:buNone/>
              <a:defRPr sz="1800">
                <a:solidFill>
                  <a:srgbClr val="888888"/>
                </a:solidFill>
              </a:defRPr>
            </a:lvl6pPr>
            <a:lvl7pPr indent="0" lvl="6" algn="r">
              <a:spcBef>
                <a:spcPts val="0"/>
              </a:spcBef>
              <a:buNone/>
              <a:defRPr sz="1800">
                <a:solidFill>
                  <a:srgbClr val="888888"/>
                </a:solidFill>
              </a:defRPr>
            </a:lvl7pPr>
            <a:lvl8pPr indent="0" lvl="7" algn="r">
              <a:spcBef>
                <a:spcPts val="0"/>
              </a:spcBef>
              <a:buNone/>
              <a:defRPr sz="1800">
                <a:solidFill>
                  <a:srgbClr val="888888"/>
                </a:solidFill>
              </a:defRPr>
            </a:lvl8pPr>
            <a:lvl9pPr indent="0" lvl="8" algn="r">
              <a:spcBef>
                <a:spcPts val="0"/>
              </a:spcBef>
              <a:buNone/>
              <a:defRPr sz="1800">
                <a:solidFill>
                  <a:srgbClr val="888888"/>
                </a:solidFil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3" r:id="rId1"/>
    <p:sldLayoutId id="2147483664" r:id="rId2"/>
    <p:sldLayoutId id="2147483665" r:id="rId3"/>
    <p:sldLayoutId id="2147483666" r:id="rId4"/>
    <p:sldLayoutId id="2147483667"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bit.ly/T-SEDA" TargetMode="External"/><Relationship Id="rId4" Type="http://schemas.openxmlformats.org/officeDocument/2006/relationships/image" Target="../media/image5.png"/><Relationship Id="rId5"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2.xml"/><Relationship Id="rId3" Type="http://schemas.openxmlformats.org/officeDocument/2006/relationships/hyperlink" Target="http://www.thinking-together.org.uk/" TargetMode="External"/><Relationship Id="rId4" Type="http://schemas.openxmlformats.org/officeDocument/2006/relationships/hyperlink" Target="https://www.schooleducationgateway.eu/files/esl/downloads/21_INCLUD-ED_Dialogic_Gatherings.pdf" TargetMode="External"/><Relationship Id="rId5" Type="http://schemas.openxmlformats.org/officeDocument/2006/relationships/hyperlink" Target="http://isf.education/curriculum/holistic-curriculum/school-halaqah" TargetMode="External"/><Relationship Id="rId6" Type="http://schemas.openxmlformats.org/officeDocument/2006/relationships/hyperlink" Target="https://uwaterloo.ca/centre-for-teaching-excellence/teaching-resources/teaching-tips/developing-assignments/group-work/group-work-classroom-small-group-tasks" TargetMode="External"/><Relationship Id="rId7" Type="http://schemas.openxmlformats.org/officeDocument/2006/relationships/hyperlink" Target="http://oro.open.ac.uk/36484/" TargetMode="External"/><Relationship Id="rId8" Type="http://schemas.openxmlformats.org/officeDocument/2006/relationships/hyperlink" Target="http://21stcenturylearners.org.uk/wp-content/uploads/2020/07/A-Teachers-Guide-to-Dialogic-Pedagogy.pdf" TargetMode="External"/></Relationships>
</file>

<file path=ppt/slides/_rels/slide13.xml.rels><?xml version="1.0" encoding="UTF-8" standalone="yes"?><Relationships xmlns="http://schemas.openxmlformats.org/package/2006/relationships"><Relationship Id="rId11" Type="http://schemas.openxmlformats.org/officeDocument/2006/relationships/hyperlink" Target="https://www.bristol.ac.uk/philosophy/thinking-science/" TargetMode="External"/><Relationship Id="rId10" Type="http://schemas.openxmlformats.org/officeDocument/2006/relationships/hyperlink" Target="https://thinkingtogether.educ.cam.ac.uk/resources/Example_Talking_Points_activities.pdf" TargetMode="External"/><Relationship Id="rId13" Type="http://schemas.openxmlformats.org/officeDocument/2006/relationships/hyperlink" Target="https://www.reonline.org.uk/teaching-resources/re-searchers-approach/using-re-searchers/" TargetMode="External"/><Relationship Id="rId12" Type="http://schemas.openxmlformats.org/officeDocument/2006/relationships/hyperlink" Target="https://www.wamcam.org/wam-materials" TargetMode="External"/><Relationship Id="rId1" Type="http://schemas.openxmlformats.org/officeDocument/2006/relationships/slideLayout" Target="../slideLayouts/slideLayout16.xml"/><Relationship Id="rId2" Type="http://schemas.openxmlformats.org/officeDocument/2006/relationships/notesSlide" Target="../notesSlides/notesSlide13.xml"/><Relationship Id="rId3" Type="http://schemas.openxmlformats.org/officeDocument/2006/relationships/hyperlink" Target="https://www.philosophyforchildren.org/resources/lesson-plans/" TargetMode="External"/><Relationship Id="rId4" Type="http://schemas.openxmlformats.org/officeDocument/2006/relationships/hyperlink" Target="https://www.janeyates.net/45254287" TargetMode="External"/><Relationship Id="rId9" Type="http://schemas.openxmlformats.org/officeDocument/2006/relationships/hyperlink" Target="http://thinkingtogether.educ.cam.ac.uk/resources/Talking_points_about_group_talk.pdf" TargetMode="External"/><Relationship Id="rId14" Type="http://schemas.openxmlformats.org/officeDocument/2006/relationships/hyperlink" Target="http://mikeaskew.net/page3/page5/page5.html" TargetMode="External"/><Relationship Id="rId5" Type="http://schemas.openxmlformats.org/officeDocument/2006/relationships/hyperlink" Target="http://www.thephilosophyman.com/" TargetMode="External"/><Relationship Id="rId6" Type="http://schemas.openxmlformats.org/officeDocument/2006/relationships/hyperlink" Target="https://www.bloomsbury.com/uk/research-methods-for-educational-dialogue-9781350060104/" TargetMode="External"/><Relationship Id="rId7" Type="http://schemas.openxmlformats.org/officeDocument/2006/relationships/hyperlink" Target="https://dialls2020.eu/wp-content/uploads/2021/04/Dialogue-Progression-Tool-FINAL-WP4-final-Mar2021.pdf" TargetMode="External"/><Relationship Id="rId8" Type="http://schemas.openxmlformats.org/officeDocument/2006/relationships/hyperlink" Target="http://edtoolkit.educ.cam.ac.uk/"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4.xml"/><Relationship Id="rId3" Type="http://schemas.openxmlformats.org/officeDocument/2006/relationships/hyperlink" Target="http://www.oer4schools.org/" TargetMode="External"/><Relationship Id="rId4" Type="http://schemas.openxmlformats.org/officeDocument/2006/relationships/hyperlink" Target="http://sms.cam.ac.uk/collection/1085164" TargetMode="External"/><Relationship Id="rId5" Type="http://schemas.openxmlformats.org/officeDocument/2006/relationships/hyperlink" Target="http://reflectiveteaching.co.uk/" TargetMode="External"/><Relationship Id="rId6" Type="http://schemas.openxmlformats.org/officeDocument/2006/relationships/hyperlink" Target="http://dialogueiwb.educ.cam.ac.uk/evaluate/" TargetMode="External"/><Relationship Id="rId7" Type="http://schemas.openxmlformats.org/officeDocument/2006/relationships/hyperlink" Target="http://dialogueiwb.educ.cam.ac.uk/resources/" TargetMode="External"/><Relationship Id="rId8" Type="http://schemas.openxmlformats.org/officeDocument/2006/relationships/hyperlink" Target="http://dialogueiwb.educ.cam.ac.uk/evaluate/teachersmaterials/"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5.xml"/><Relationship Id="rId3" Type="http://schemas.openxmlformats.org/officeDocument/2006/relationships/hyperlink" Target="http://www.lessonstudy.co.uk/handbook" TargetMode="External"/><Relationship Id="rId4" Type="http://schemas.openxmlformats.org/officeDocument/2006/relationships/image" Target="../media/image4.jpg"/><Relationship Id="rId5" Type="http://schemas.openxmlformats.org/officeDocument/2006/relationships/hyperlink" Target="https://oracycambridge.org/blog/"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 Id="rId3" Type="http://schemas.openxmlformats.org/officeDocument/2006/relationships/hyperlink" Target="https://www.repository.cam.ac.uk/handle/1810/262250" TargetMode="External"/><Relationship Id="rId4" Type="http://schemas.openxmlformats.org/officeDocument/2006/relationships/hyperlink" Target="https://www.tandfonline.com/doi/abs/10.1080/0305764X.2013.786024" TargetMode="External"/><Relationship Id="rId5" Type="http://schemas.openxmlformats.org/officeDocument/2006/relationships/hyperlink" Target="https://www.repository.cam.ac.uk/bitstream/handle/1810/275038/10.1007%252Fs10639-018-9701-y.pdf?sequence=4&amp;isAllowed=y" TargetMode="External"/><Relationship Id="rId6" Type="http://schemas.openxmlformats.org/officeDocument/2006/relationships/hyperlink" Target="http://bit.ly/2yPq2Qe" TargetMode="External"/></Relationships>
</file>

<file path=ppt/slides/_rels/slide17.xml.rels><?xml version="1.0" encoding="UTF-8" standalone="yes"?><Relationships xmlns="http://schemas.openxmlformats.org/package/2006/relationships"><Relationship Id="rId11" Type="http://schemas.openxmlformats.org/officeDocument/2006/relationships/hyperlink" Target="about:blank" TargetMode="External"/><Relationship Id="rId10" Type="http://schemas.openxmlformats.org/officeDocument/2006/relationships/hyperlink" Target="https://doi.org/10.1080/1743727X.2018.1467890" TargetMode="External"/><Relationship Id="rId13" Type="http://schemas.openxmlformats.org/officeDocument/2006/relationships/hyperlink" Target="http://www.camtree.org/" TargetMode="External"/><Relationship Id="rId12" Type="http://schemas.openxmlformats.org/officeDocument/2006/relationships/hyperlink" Target="https://doi.org/10.1080/1743727X.2018.1467890" TargetMode="External"/><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s://www.sciencedirect.com/science/article/pii/S0742051X23000550" TargetMode="External"/><Relationship Id="rId4" Type="http://schemas.openxmlformats.org/officeDocument/2006/relationships/hyperlink" Target="https://doi.org/10.1080/03323315.2021.2022527" TargetMode="External"/><Relationship Id="rId9" Type="http://schemas.openxmlformats.org/officeDocument/2006/relationships/hyperlink" Target="http://dx.doi.org/10.1016/j.lcsi.2015.12.001" TargetMode="External"/><Relationship Id="rId5" Type="http://schemas.openxmlformats.org/officeDocument/2006/relationships/hyperlink" Target="https://doi.org/10.1080/09500782.2021.1956943" TargetMode="External"/><Relationship Id="rId6" Type="http://schemas.openxmlformats.org/officeDocument/2006/relationships/hyperlink" Target="https://doi.org/10.1016/j.lcsi.2020.100404" TargetMode="External"/><Relationship Id="rId7" Type="http://schemas.openxmlformats.org/officeDocument/2006/relationships/hyperlink" Target="https://doi.org/10.1002/rev3.3269" TargetMode="External"/><Relationship Id="rId8" Type="http://schemas.openxmlformats.org/officeDocument/2006/relationships/hyperlink" Target="http://dx.doi.org/10.1002/rev3.3294"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1" Type="http://schemas.openxmlformats.org/officeDocument/2006/relationships/hyperlink" Target="https://www.inqscribe.com/" TargetMode="External"/><Relationship Id="rId10" Type="http://schemas.openxmlformats.org/officeDocument/2006/relationships/hyperlink" Target="https://qz.com/work/1087765/how-to-transcribe-audio-fast-and-for-free-using-google-docs-voice-typing/" TargetMode="External"/><Relationship Id="rId13" Type="http://schemas.openxmlformats.org/officeDocument/2006/relationships/image" Target="../media/image2.png"/><Relationship Id="rId12" Type="http://schemas.openxmlformats.org/officeDocument/2006/relationships/hyperlink" Target="http://www.e-werkzeug.eu/index.php/en/products/easytranscript" TargetMode="External"/><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s://support.microsoft.com/en-us/office/transcribe-your-recordings-7fc2efec-245e-45f0-b053-2a97531ecf57" TargetMode="External"/><Relationship Id="rId4" Type="http://schemas.openxmlformats.org/officeDocument/2006/relationships/hyperlink" Target="https://clovanote.line.me/" TargetMode="External"/><Relationship Id="rId9" Type="http://schemas.openxmlformats.org/officeDocument/2006/relationships/hyperlink" Target="https://www.happyscribe.com/automatic-transcription-software" TargetMode="External"/><Relationship Id="rId14" Type="http://schemas.openxmlformats.org/officeDocument/2006/relationships/image" Target="../media/image6.png"/><Relationship Id="rId5" Type="http://schemas.openxmlformats.org/officeDocument/2006/relationships/hyperlink" Target="https://www.iflytek.co.jp/a1j-app/" TargetMode="External"/><Relationship Id="rId6" Type="http://schemas.openxmlformats.org/officeDocument/2006/relationships/hyperlink" Target="https://app.trint.com/" TargetMode="External"/><Relationship Id="rId7" Type="http://schemas.openxmlformats.org/officeDocument/2006/relationships/hyperlink" Target="https://otter.ai/" TargetMode="External"/><Relationship Id="rId8" Type="http://schemas.openxmlformats.org/officeDocument/2006/relationships/hyperlink" Target="https://transcribe.wreally.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www.youtube.com/watch?v=ZNgyJn4_RTk" TargetMode="Externa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hyperlink" Target="https://www.edudialogue.org/resources/inquiry-resources/" TargetMode="External"/><Relationship Id="rId4" Type="http://schemas.openxmlformats.org/officeDocument/2006/relationships/image" Target="../media/image7.png"/><Relationship Id="rId5"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45" name="Shape 145"/>
        <p:cNvGrpSpPr/>
        <p:nvPr/>
      </p:nvGrpSpPr>
      <p:grpSpPr>
        <a:xfrm>
          <a:off x="0" y="0"/>
          <a:ext cx="0" cy="0"/>
          <a:chOff x="0" y="0"/>
          <a:chExt cx="0" cy="0"/>
        </a:xfrm>
      </p:grpSpPr>
      <p:sp>
        <p:nvSpPr>
          <p:cNvPr id="146" name="Google Shape;146;p25"/>
          <p:cNvSpPr txBox="1"/>
          <p:nvPr>
            <p:ph idx="1" type="body"/>
          </p:nvPr>
        </p:nvSpPr>
        <p:spPr>
          <a:xfrm>
            <a:off x="458470" y="1930598"/>
            <a:ext cx="9776460" cy="4450577"/>
          </a:xfrm>
          <a:prstGeom prst="rect">
            <a:avLst/>
          </a:prstGeom>
          <a:noFill/>
          <a:ln>
            <a:noFill/>
          </a:ln>
        </p:spPr>
        <p:txBody>
          <a:bodyPr anchorCtr="0" anchor="t" bIns="0" lIns="0" spcFirstLastPara="1" rIns="0" wrap="square" tIns="145400">
            <a:spAutoFit/>
          </a:bodyPr>
          <a:lstStyle/>
          <a:p>
            <a:pPr indent="0" lvl="0" marL="289560" rtl="0" algn="l">
              <a:lnSpc>
                <a:spcPct val="100000"/>
              </a:lnSpc>
              <a:spcBef>
                <a:spcPts val="0"/>
              </a:spcBef>
              <a:spcAft>
                <a:spcPts val="0"/>
              </a:spcAft>
              <a:buNone/>
            </a:pPr>
            <a:r>
              <a:rPr lang="en-US" u="sng">
                <a:latin typeface="Arial"/>
                <a:ea typeface="Arial"/>
                <a:cs typeface="Arial"/>
                <a:sym typeface="Arial"/>
              </a:rPr>
              <a:t>SECTION 3: </a:t>
            </a:r>
            <a:r>
              <a:rPr lang="en-US">
                <a:latin typeface="Arial"/>
                <a:ea typeface="Arial"/>
                <a:cs typeface="Arial"/>
                <a:sym typeface="Arial"/>
              </a:rPr>
              <a:t>録画・録音と文字起こしの方法</a:t>
            </a:r>
            <a:endParaRPr/>
          </a:p>
          <a:p>
            <a:pPr indent="0" lvl="0" marL="927100" rtl="0" algn="l">
              <a:lnSpc>
                <a:spcPct val="100000"/>
              </a:lnSpc>
              <a:spcBef>
                <a:spcPts val="1040"/>
              </a:spcBef>
              <a:spcAft>
                <a:spcPts val="0"/>
              </a:spcAft>
              <a:buNone/>
            </a:pPr>
            <a:r>
              <a:rPr lang="en-US">
                <a:latin typeface="Arial"/>
                <a:ea typeface="Arial"/>
                <a:cs typeface="Arial"/>
                <a:sym typeface="Arial"/>
              </a:rPr>
              <a:t>Part 1: 録画・録音</a:t>
            </a:r>
            <a:endParaRPr/>
          </a:p>
          <a:p>
            <a:pPr indent="0" lvl="0" marL="927100" rtl="0" algn="l">
              <a:lnSpc>
                <a:spcPct val="100000"/>
              </a:lnSpc>
              <a:spcBef>
                <a:spcPts val="1045"/>
              </a:spcBef>
              <a:spcAft>
                <a:spcPts val="0"/>
              </a:spcAft>
              <a:buNone/>
            </a:pPr>
            <a:r>
              <a:rPr lang="en-US">
                <a:latin typeface="Arial"/>
                <a:ea typeface="Arial"/>
                <a:cs typeface="Arial"/>
                <a:sym typeface="Arial"/>
              </a:rPr>
              <a:t>Part 2: 文字起こし</a:t>
            </a:r>
            <a:endParaRPr/>
          </a:p>
          <a:p>
            <a:pPr indent="0" lvl="0" marL="927100" rtl="0" algn="l">
              <a:lnSpc>
                <a:spcPct val="100000"/>
              </a:lnSpc>
              <a:spcBef>
                <a:spcPts val="1035"/>
              </a:spcBef>
              <a:spcAft>
                <a:spcPts val="0"/>
              </a:spcAft>
              <a:buNone/>
            </a:pPr>
            <a:r>
              <a:rPr lang="en-US">
                <a:latin typeface="Arial"/>
                <a:ea typeface="Arial"/>
                <a:cs typeface="Arial"/>
                <a:sym typeface="Arial"/>
              </a:rPr>
              <a:t>Part 3: </a:t>
            </a:r>
            <a:r>
              <a:rPr b="0" lang="en-US" sz="1400">
                <a:latin typeface="Arial"/>
                <a:ea typeface="Arial"/>
                <a:cs typeface="Arial"/>
                <a:sym typeface="Arial"/>
              </a:rPr>
              <a:t>Smart Recorder </a:t>
            </a:r>
            <a:r>
              <a:rPr lang="en-US">
                <a:latin typeface="Arial"/>
                <a:ea typeface="Arial"/>
                <a:cs typeface="Arial"/>
                <a:sym typeface="Arial"/>
              </a:rPr>
              <a:t>の使いかた</a:t>
            </a:r>
            <a:endParaRPr>
              <a:latin typeface="Arial"/>
              <a:ea typeface="Arial"/>
              <a:cs typeface="Arial"/>
              <a:sym typeface="Arial"/>
            </a:endParaRPr>
          </a:p>
          <a:p>
            <a:pPr indent="0" lvl="0" marL="927100" rtl="0" algn="l">
              <a:lnSpc>
                <a:spcPct val="100000"/>
              </a:lnSpc>
              <a:spcBef>
                <a:spcPts val="1035"/>
              </a:spcBef>
              <a:spcAft>
                <a:spcPts val="0"/>
              </a:spcAft>
              <a:buNone/>
            </a:pPr>
            <a:r>
              <a:t/>
            </a:r>
            <a:endParaRPr sz="1400">
              <a:latin typeface="Arial"/>
              <a:ea typeface="Arial"/>
              <a:cs typeface="Arial"/>
              <a:sym typeface="Arial"/>
            </a:endParaRPr>
          </a:p>
          <a:p>
            <a:pPr indent="0" lvl="0" marL="927100" rtl="0" algn="l">
              <a:lnSpc>
                <a:spcPct val="100000"/>
              </a:lnSpc>
              <a:spcBef>
                <a:spcPts val="1035"/>
              </a:spcBef>
              <a:spcAft>
                <a:spcPts val="0"/>
              </a:spcAft>
              <a:buNone/>
            </a:pPr>
            <a:r>
              <a:t/>
            </a:r>
            <a:endParaRPr sz="1400">
              <a:latin typeface="Arial"/>
              <a:ea typeface="Arial"/>
              <a:cs typeface="Arial"/>
              <a:sym typeface="Arial"/>
            </a:endParaRPr>
          </a:p>
          <a:p>
            <a:pPr indent="0" lvl="0" marL="268288" rtl="0" algn="l">
              <a:lnSpc>
                <a:spcPct val="100000"/>
              </a:lnSpc>
              <a:spcBef>
                <a:spcPts val="1035"/>
              </a:spcBef>
              <a:spcAft>
                <a:spcPts val="0"/>
              </a:spcAft>
              <a:buNone/>
            </a:pPr>
            <a:r>
              <a:rPr lang="en-US" u="sng">
                <a:latin typeface="Arial"/>
                <a:ea typeface="Arial"/>
                <a:cs typeface="Arial"/>
                <a:sym typeface="Arial"/>
              </a:rPr>
              <a:t>SECTION 4: </a:t>
            </a:r>
            <a:r>
              <a:rPr lang="en-US">
                <a:latin typeface="Arial"/>
                <a:ea typeface="Arial"/>
                <a:cs typeface="Arial"/>
                <a:sym typeface="Arial"/>
              </a:rPr>
              <a:t>事例研究</a:t>
            </a:r>
            <a:endParaRPr/>
          </a:p>
          <a:p>
            <a:pPr indent="0" lvl="0" marL="419100" rtl="0" algn="l">
              <a:lnSpc>
                <a:spcPct val="100000"/>
              </a:lnSpc>
              <a:spcBef>
                <a:spcPts val="1045"/>
              </a:spcBef>
              <a:spcAft>
                <a:spcPts val="0"/>
              </a:spcAft>
              <a:buNone/>
            </a:pPr>
            <a:r>
              <a:rPr b="0" lang="en-US">
                <a:latin typeface="Arial"/>
                <a:ea typeface="Arial"/>
                <a:cs typeface="Arial"/>
                <a:sym typeface="Arial"/>
              </a:rPr>
              <a:t>       さまざまな場面での教師による対話の分析と解釈の事例（教師による観察と課題を含む）を示しています。</a:t>
            </a:r>
            <a:endParaRPr/>
          </a:p>
          <a:p>
            <a:pPr indent="0" lvl="0" marL="58419" rtl="0" algn="l">
              <a:lnSpc>
                <a:spcPct val="100000"/>
              </a:lnSpc>
              <a:spcBef>
                <a:spcPts val="1035"/>
              </a:spcBef>
              <a:spcAft>
                <a:spcPts val="0"/>
              </a:spcAft>
              <a:buNone/>
            </a:pPr>
            <a:r>
              <a:rPr lang="en-US">
                <a:latin typeface="Arial"/>
                <a:ea typeface="Arial"/>
                <a:cs typeface="Arial"/>
                <a:sym typeface="Arial"/>
              </a:rPr>
              <a:t>  </a:t>
            </a:r>
            <a:endParaRPr/>
          </a:p>
          <a:p>
            <a:pPr indent="0" lvl="0" marL="58419" rtl="0" algn="l">
              <a:lnSpc>
                <a:spcPct val="100000"/>
              </a:lnSpc>
              <a:spcBef>
                <a:spcPts val="1035"/>
              </a:spcBef>
              <a:spcAft>
                <a:spcPts val="0"/>
              </a:spcAft>
              <a:buNone/>
            </a:pPr>
            <a:r>
              <a:rPr lang="en-US">
                <a:latin typeface="Arial"/>
                <a:ea typeface="Arial"/>
                <a:cs typeface="Arial"/>
                <a:sym typeface="Arial"/>
              </a:rPr>
              <a:t>  </a:t>
            </a:r>
            <a:r>
              <a:rPr lang="en-US" u="sng">
                <a:latin typeface="Arial"/>
                <a:ea typeface="Arial"/>
                <a:cs typeface="Arial"/>
                <a:sym typeface="Arial"/>
              </a:rPr>
              <a:t>SECTION 5: </a:t>
            </a:r>
            <a:r>
              <a:rPr b="0" lang="en-US">
                <a:latin typeface="Arial"/>
                <a:ea typeface="Arial"/>
                <a:cs typeface="Arial"/>
                <a:sym typeface="Arial"/>
              </a:rPr>
              <a:t>教育対話を実践するためのアイデア</a:t>
            </a:r>
            <a:endParaRPr/>
          </a:p>
          <a:p>
            <a:pPr indent="0" lvl="0" marL="215265" rtl="0" algn="l">
              <a:lnSpc>
                <a:spcPct val="100000"/>
              </a:lnSpc>
              <a:spcBef>
                <a:spcPts val="950"/>
              </a:spcBef>
              <a:spcAft>
                <a:spcPts val="0"/>
              </a:spcAft>
              <a:buNone/>
            </a:pPr>
            <a:r>
              <a:rPr b="0" lang="en-US">
                <a:latin typeface="Arial"/>
                <a:ea typeface="Arial"/>
                <a:cs typeface="Arial"/>
                <a:sym typeface="Arial"/>
              </a:rPr>
              <a:t>           教育対話研究の参考資料と関連リソースへのリンクが含まれています。　</a:t>
            </a:r>
            <a:endParaRPr b="0">
              <a:latin typeface="Arial"/>
              <a:ea typeface="Arial"/>
              <a:cs typeface="Arial"/>
              <a:sym typeface="Arial"/>
            </a:endParaRPr>
          </a:p>
          <a:p>
            <a:pPr indent="0" lvl="0" marL="215265" rtl="0" algn="l">
              <a:lnSpc>
                <a:spcPct val="100000"/>
              </a:lnSpc>
              <a:spcBef>
                <a:spcPts val="950"/>
              </a:spcBef>
              <a:spcAft>
                <a:spcPts val="0"/>
              </a:spcAft>
              <a:buNone/>
            </a:pPr>
            <a:r>
              <a:rPr b="0" i="1" lang="en-US" sz="1600">
                <a:latin typeface="Arial"/>
                <a:ea typeface="Arial"/>
                <a:cs typeface="Arial"/>
                <a:sym typeface="Arial"/>
              </a:rPr>
              <a:t>　　　　　　　　　　　　　　　　　　　　　　　　　　　　　　　　　　　　　　　　　　　　　　　　　　　　　　　　　　　　　　　</a:t>
            </a:r>
            <a:r>
              <a:rPr b="0" i="1" lang="en-US" sz="1600">
                <a:latin typeface="Calibri"/>
                <a:ea typeface="Calibri"/>
                <a:cs typeface="Calibri"/>
                <a:sym typeface="Calibri"/>
              </a:rPr>
              <a:t> © </a:t>
            </a:r>
            <a:r>
              <a:rPr b="0" i="1" lang="en-US" sz="1600" u="sng">
                <a:solidFill>
                  <a:schemeClr val="hlink"/>
                </a:solidFill>
                <a:latin typeface="Calibri"/>
                <a:ea typeface="Calibri"/>
                <a:cs typeface="Calibri"/>
                <a:sym typeface="Calibri"/>
                <a:hlinkClick r:id="rId3"/>
              </a:rPr>
              <a:t>The T-SEDA Collective</a:t>
            </a:r>
            <a:endParaRPr b="0">
              <a:latin typeface="Arial"/>
              <a:ea typeface="Arial"/>
              <a:cs typeface="Arial"/>
              <a:sym typeface="Arial"/>
            </a:endParaRPr>
          </a:p>
        </p:txBody>
      </p:sp>
      <p:sp>
        <p:nvSpPr>
          <p:cNvPr id="147" name="Google Shape;147;p25"/>
          <p:cNvSpPr txBox="1"/>
          <p:nvPr>
            <p:ph type="title"/>
          </p:nvPr>
        </p:nvSpPr>
        <p:spPr>
          <a:xfrm>
            <a:off x="1198563" y="647700"/>
            <a:ext cx="8296275" cy="1624799"/>
          </a:xfrm>
          <a:prstGeom prst="rect">
            <a:avLst/>
          </a:prstGeom>
          <a:noFill/>
          <a:ln>
            <a:noFill/>
          </a:ln>
        </p:spPr>
        <p:txBody>
          <a:bodyPr anchorCtr="0" anchor="t" bIns="0" lIns="0" spcFirstLastPara="1" rIns="0" wrap="square" tIns="11425">
            <a:spAutoFit/>
          </a:bodyPr>
          <a:lstStyle/>
          <a:p>
            <a:pPr indent="0" lvl="0" marL="12700" rtl="0" algn="ctr">
              <a:spcBef>
                <a:spcPts val="0"/>
              </a:spcBef>
              <a:spcAft>
                <a:spcPts val="0"/>
              </a:spcAft>
              <a:buNone/>
            </a:pPr>
            <a:r>
              <a:rPr lang="en-US" sz="2600">
                <a:solidFill>
                  <a:srgbClr val="1A606E"/>
                </a:solidFill>
                <a:latin typeface="Arial"/>
                <a:ea typeface="Arial"/>
                <a:cs typeface="Arial"/>
                <a:sym typeface="Arial"/>
              </a:rPr>
              <a:t>T-SEDA　教育対話分析ツール</a:t>
            </a:r>
            <a:br>
              <a:rPr lang="en-US" sz="2600">
                <a:solidFill>
                  <a:srgbClr val="1A606E"/>
                </a:solidFill>
                <a:latin typeface="Arial"/>
                <a:ea typeface="Arial"/>
                <a:cs typeface="Arial"/>
                <a:sym typeface="Arial"/>
              </a:rPr>
            </a:br>
            <a:r>
              <a:rPr lang="en-US" sz="2600">
                <a:solidFill>
                  <a:srgbClr val="1A606E"/>
                </a:solidFill>
                <a:latin typeface="Arial"/>
                <a:ea typeface="Arial"/>
                <a:cs typeface="Arial"/>
                <a:sym typeface="Arial"/>
              </a:rPr>
              <a:t>ー教育対話の実践を探究するー</a:t>
            </a:r>
            <a:br>
              <a:rPr lang="en-US" sz="2600">
                <a:solidFill>
                  <a:srgbClr val="1A606E"/>
                </a:solidFill>
                <a:latin typeface="Arial"/>
                <a:ea typeface="Arial"/>
                <a:cs typeface="Arial"/>
                <a:sym typeface="Arial"/>
              </a:rPr>
            </a:br>
            <a:r>
              <a:rPr lang="en-US" sz="2600">
                <a:solidFill>
                  <a:srgbClr val="1A606E"/>
                </a:solidFill>
                <a:latin typeface="Arial"/>
                <a:ea typeface="Arial"/>
                <a:cs typeface="Arial"/>
                <a:sym typeface="Arial"/>
              </a:rPr>
              <a:t>支援ツール　ｖ９</a:t>
            </a:r>
            <a:br>
              <a:rPr lang="en-US" sz="2600">
                <a:latin typeface="Calibri"/>
                <a:ea typeface="Calibri"/>
                <a:cs typeface="Calibri"/>
                <a:sym typeface="Calibri"/>
              </a:rPr>
            </a:br>
            <a:r>
              <a:rPr lang="en-US" sz="2600">
                <a:solidFill>
                  <a:srgbClr val="1A606E"/>
                </a:solidFill>
                <a:latin typeface="Arial"/>
                <a:ea typeface="Arial"/>
                <a:cs typeface="Arial"/>
                <a:sym typeface="Arial"/>
              </a:rPr>
              <a:t> </a:t>
            </a:r>
            <a:endParaRPr sz="2800">
              <a:latin typeface="Arial"/>
              <a:ea typeface="Arial"/>
              <a:cs typeface="Arial"/>
              <a:sym typeface="Arial"/>
            </a:endParaRPr>
          </a:p>
        </p:txBody>
      </p:sp>
      <p:pic>
        <p:nvPicPr>
          <p:cNvPr id="148" name="Google Shape;148;p25"/>
          <p:cNvPicPr preferRelativeResize="0"/>
          <p:nvPr/>
        </p:nvPicPr>
        <p:blipFill rotWithShape="1">
          <a:blip r:embed="rId4">
            <a:alphaModFix/>
          </a:blip>
          <a:srcRect b="0" l="0" r="0" t="0"/>
          <a:stretch/>
        </p:blipFill>
        <p:spPr>
          <a:xfrm>
            <a:off x="8739278" y="1002247"/>
            <a:ext cx="884393" cy="935101"/>
          </a:xfrm>
          <a:prstGeom prst="rect">
            <a:avLst/>
          </a:prstGeom>
          <a:noFill/>
          <a:ln>
            <a:noFill/>
          </a:ln>
        </p:spPr>
      </p:pic>
      <p:pic>
        <p:nvPicPr>
          <p:cNvPr id="149" name="Google Shape;149;p25"/>
          <p:cNvPicPr preferRelativeResize="0"/>
          <p:nvPr/>
        </p:nvPicPr>
        <p:blipFill rotWithShape="1">
          <a:blip r:embed="rId5">
            <a:alphaModFix/>
          </a:blip>
          <a:srcRect b="0" l="0" r="0" t="0"/>
          <a:stretch/>
        </p:blipFill>
        <p:spPr>
          <a:xfrm>
            <a:off x="9031593" y="6049071"/>
            <a:ext cx="926490" cy="33210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20" name="Shape 220"/>
        <p:cNvGrpSpPr/>
        <p:nvPr/>
      </p:nvGrpSpPr>
      <p:grpSpPr>
        <a:xfrm>
          <a:off x="0" y="0"/>
          <a:ext cx="0" cy="0"/>
          <a:chOff x="0" y="0"/>
          <a:chExt cx="0" cy="0"/>
        </a:xfrm>
      </p:grpSpPr>
      <p:graphicFrame>
        <p:nvGraphicFramePr>
          <p:cNvPr id="221" name="Google Shape;221;p34"/>
          <p:cNvGraphicFramePr/>
          <p:nvPr/>
        </p:nvGraphicFramePr>
        <p:xfrm>
          <a:off x="546100" y="352425"/>
          <a:ext cx="3000000" cy="3000000"/>
        </p:xfrm>
        <a:graphic>
          <a:graphicData uri="http://schemas.openxmlformats.org/drawingml/2006/table">
            <a:tbl>
              <a:tblPr bandRow="1" firstRow="1">
                <a:noFill/>
                <a:tableStyleId>{3B1ACB3D-5B93-4850-ABE7-9E722AE90756}</a:tableStyleId>
              </a:tblPr>
              <a:tblGrid>
                <a:gridCol w="6890050"/>
                <a:gridCol w="2787350"/>
              </a:tblGrid>
              <a:tr h="460250">
                <a:tc>
                  <a:txBody>
                    <a:bodyPr/>
                    <a:lstStyle/>
                    <a:p>
                      <a:pPr indent="0" lvl="0" marL="67945" marR="0" rtl="0" algn="l">
                        <a:lnSpc>
                          <a:spcPct val="100000"/>
                        </a:lnSpc>
                        <a:spcBef>
                          <a:spcPts val="0"/>
                        </a:spcBef>
                        <a:spcAft>
                          <a:spcPts val="0"/>
                        </a:spcAft>
                        <a:buNone/>
                      </a:pPr>
                      <a:r>
                        <a:rPr b="1" lang="en-US" sz="1600" u="none" cap="none" strike="noStrike">
                          <a:solidFill>
                            <a:schemeClr val="dk1"/>
                          </a:solidFill>
                          <a:latin typeface="Arial"/>
                          <a:ea typeface="Arial"/>
                          <a:cs typeface="Arial"/>
                          <a:sym typeface="Arial"/>
                        </a:rPr>
                        <a:t>事例 1: つづき</a:t>
                      </a:r>
                      <a:endParaRPr sz="1600" u="none" cap="none" strike="noStrike">
                        <a:solidFill>
                          <a:schemeClr val="dk1"/>
                        </a:solidFill>
                        <a:latin typeface="Arial"/>
                        <a:ea typeface="Arial"/>
                        <a:cs typeface="Arial"/>
                        <a:sym typeface="Arial"/>
                      </a:endParaRPr>
                    </a:p>
                  </a:txBody>
                  <a:tcPr marT="1346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9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072825">
                <a:tc>
                  <a:txBody>
                    <a:bodyPr/>
                    <a:lstStyle/>
                    <a:p>
                      <a:pPr indent="0" lvl="0" marL="67945" marR="83820" rtl="0" algn="l">
                        <a:lnSpc>
                          <a:spcPct val="123000"/>
                        </a:lnSpc>
                        <a:spcBef>
                          <a:spcPts val="0"/>
                        </a:spcBef>
                        <a:spcAft>
                          <a:spcPts val="0"/>
                        </a:spcAft>
                        <a:buNone/>
                      </a:pPr>
                      <a:r>
                        <a:rPr b="1" lang="en-US" sz="1100" u="none" cap="none" strike="noStrike">
                          <a:solidFill>
                            <a:schemeClr val="dk1"/>
                          </a:solidFill>
                          <a:latin typeface="Arial"/>
                          <a:ea typeface="Arial"/>
                          <a:cs typeface="Arial"/>
                          <a:sym typeface="Arial"/>
                        </a:rPr>
                        <a:t>結果: </a:t>
                      </a:r>
                      <a:r>
                        <a:rPr lang="en-US" sz="1100" u="none" cap="none" strike="noStrike">
                          <a:solidFill>
                            <a:schemeClr val="dk1"/>
                          </a:solidFill>
                          <a:latin typeface="Arial"/>
                          <a:ea typeface="Arial"/>
                          <a:cs typeface="Arial"/>
                          <a:sym typeface="Arial"/>
                        </a:rPr>
                        <a:t>私の評価では、子供たちの両レッスンへの参加に明確な違いが見られました。ある子供は、(R)「推論を明示する」において常に「高い」と評価されましたが、(B)「考えを積み上げる」においては評価されませんでした。またある子供は、両方において常に「低い」と評価されました。他の 2 人の子供は、2 つの授業で異なる評価が混在しており、より曖昧な印象を受けました。そのうちの 1 人は、ある授業で推論に大いに貢献しましたが、他の人の考えを基にすることはほとんどしませんでした。次の授業では、この子供は推論をあまりせず、全体的に貢献度が低くなりました。これは、最初の授業では、この児童がインタラクティブホワイトボードを使った筆談を主導し、次の授業では、この児童が他の児童の筆談を見ていたためであると考えられました。両レッスンで一貫して低い評価を受けた子供については、タイムサンプルの記録の一番下に、彼の提案に他の人が誰も反応せず、ただ彼の上に乗って自分の会話を続けているように見えたのが気になりました。</a:t>
                      </a:r>
                      <a:endParaRPr sz="1100" u="none" cap="none" strike="noStrike">
                        <a:solidFill>
                          <a:schemeClr val="dk1"/>
                        </a:solidFill>
                        <a:latin typeface="Arial"/>
                        <a:ea typeface="Arial"/>
                        <a:cs typeface="Arial"/>
                        <a:sym typeface="Arial"/>
                      </a:endParaRPr>
                    </a:p>
                  </a:txBody>
                  <a:tcPr marT="984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solidFill>
                          <a:schemeClr val="dk1"/>
                        </a:solidFill>
                        <a:latin typeface="Arial"/>
                        <a:ea typeface="Arial"/>
                        <a:cs typeface="Arial"/>
                        <a:sym typeface="Arial"/>
                      </a:endParaRPr>
                    </a:p>
                    <a:p>
                      <a:pPr indent="0" lvl="0" marL="179388" marR="0" rtl="0" algn="l">
                        <a:lnSpc>
                          <a:spcPct val="100000"/>
                        </a:lnSpc>
                        <a:spcBef>
                          <a:spcPts val="5"/>
                        </a:spcBef>
                        <a:spcAft>
                          <a:spcPts val="0"/>
                        </a:spcAft>
                        <a:buNone/>
                      </a:pPr>
                      <a:r>
                        <a:rPr i="1" lang="en-US" sz="1100" u="none" cap="none" strike="noStrike">
                          <a:solidFill>
                            <a:schemeClr val="dk1"/>
                          </a:solidFill>
                          <a:latin typeface="Arial"/>
                          <a:ea typeface="Arial"/>
                          <a:cs typeface="Arial"/>
                          <a:sym typeface="Arial"/>
                        </a:rPr>
                        <a:t>質問と関連した幅広い発見</a:t>
                      </a:r>
                      <a:endParaRPr sz="1100" u="none" cap="none" strike="noStrike">
                        <a:solidFill>
                          <a:schemeClr val="dk1"/>
                        </a:solidFill>
                        <a:latin typeface="Arial"/>
                        <a:ea typeface="Arial"/>
                        <a:cs typeface="Arial"/>
                        <a:sym typeface="Arial"/>
                      </a:endParaRPr>
                    </a:p>
                    <a:p>
                      <a:pPr indent="0" lvl="0" marL="179388" marR="0" rtl="0" algn="l">
                        <a:lnSpc>
                          <a:spcPct val="100000"/>
                        </a:lnSpc>
                        <a:spcBef>
                          <a:spcPts val="25"/>
                        </a:spcBef>
                        <a:spcAft>
                          <a:spcPts val="0"/>
                        </a:spcAft>
                        <a:buNone/>
                      </a:pPr>
                      <a:r>
                        <a:t/>
                      </a:r>
                      <a:endParaRPr sz="1100" u="none" cap="none" strike="noStrike">
                        <a:solidFill>
                          <a:schemeClr val="dk1"/>
                        </a:solidFill>
                        <a:latin typeface="Arial"/>
                        <a:ea typeface="Arial"/>
                        <a:cs typeface="Arial"/>
                        <a:sym typeface="Arial"/>
                      </a:endParaRPr>
                    </a:p>
                    <a:p>
                      <a:pPr indent="0" lvl="0" marL="179388" marR="76200" rtl="0" algn="l">
                        <a:lnSpc>
                          <a:spcPct val="102899"/>
                        </a:lnSpc>
                        <a:spcBef>
                          <a:spcPts val="5"/>
                        </a:spcBef>
                        <a:spcAft>
                          <a:spcPts val="0"/>
                        </a:spcAft>
                        <a:buNone/>
                      </a:pPr>
                      <a:r>
                        <a:rPr i="1" lang="en-US" sz="1100" u="none" cap="none" strike="noStrike">
                          <a:solidFill>
                            <a:schemeClr val="dk1"/>
                          </a:solidFill>
                          <a:latin typeface="Arial"/>
                          <a:ea typeface="Arial"/>
                          <a:cs typeface="Arial"/>
                          <a:sym typeface="Arial"/>
                        </a:rPr>
                        <a:t>調査に関連する観察例、特にさらなる調査を必要とする可能性のある観察例</a:t>
                      </a:r>
                      <a:endParaRPr sz="1100" u="none" cap="none" strike="noStrike">
                        <a:solidFill>
                          <a:schemeClr val="dk1"/>
                        </a:solidFill>
                        <a:latin typeface="Arial"/>
                        <a:ea typeface="Arial"/>
                        <a:cs typeface="Arial"/>
                        <a:sym typeface="Arial"/>
                      </a:endParaRPr>
                    </a:p>
                    <a:p>
                      <a:pPr indent="0" lvl="0" marL="179388" marR="0" rtl="0" algn="l">
                        <a:lnSpc>
                          <a:spcPct val="100000"/>
                        </a:lnSpc>
                        <a:spcBef>
                          <a:spcPts val="25"/>
                        </a:spcBef>
                        <a:spcAft>
                          <a:spcPts val="0"/>
                        </a:spcAft>
                        <a:buNone/>
                      </a:pPr>
                      <a:r>
                        <a:t/>
                      </a:r>
                      <a:endParaRPr sz="1100" u="none" cap="none" strike="noStrike">
                        <a:solidFill>
                          <a:schemeClr val="dk1"/>
                        </a:solidFill>
                        <a:latin typeface="Arial"/>
                        <a:ea typeface="Arial"/>
                        <a:cs typeface="Arial"/>
                        <a:sym typeface="Arial"/>
                      </a:endParaRPr>
                    </a:p>
                    <a:p>
                      <a:pPr indent="0" lvl="0" marL="179388" marR="76835" rtl="0" algn="l">
                        <a:lnSpc>
                          <a:spcPct val="102899"/>
                        </a:lnSpc>
                        <a:spcBef>
                          <a:spcPts val="5"/>
                        </a:spcBef>
                        <a:spcAft>
                          <a:spcPts val="0"/>
                        </a:spcAft>
                        <a:buNone/>
                      </a:pPr>
                      <a:r>
                        <a:rPr i="1" lang="en-US" sz="1100" u="none" cap="none" strike="noStrike">
                          <a:solidFill>
                            <a:schemeClr val="dk1"/>
                          </a:solidFill>
                          <a:latin typeface="Arial"/>
                          <a:ea typeface="Arial"/>
                          <a:cs typeface="Arial"/>
                          <a:sym typeface="Arial"/>
                        </a:rPr>
                        <a:t>子供たちや教室に関する教師の幅広い知識に基づいた反省的なコメント</a:t>
                      </a:r>
                      <a:endParaRPr sz="1100" u="none" cap="none" strike="noStrike">
                        <a:solidFill>
                          <a:schemeClr val="dk1"/>
                        </a:solidFill>
                        <a:latin typeface="Arial"/>
                        <a:ea typeface="Arial"/>
                        <a:cs typeface="Arial"/>
                        <a:sym typeface="Arial"/>
                      </a:endParaRPr>
                    </a:p>
                    <a:p>
                      <a:pPr indent="0" lvl="0" marL="179388" marR="76835" rtl="0" algn="l">
                        <a:lnSpc>
                          <a:spcPct val="102899"/>
                        </a:lnSpc>
                        <a:spcBef>
                          <a:spcPts val="195"/>
                        </a:spcBef>
                        <a:spcAft>
                          <a:spcPts val="0"/>
                        </a:spcAft>
                        <a:buNone/>
                      </a:pPr>
                      <a:r>
                        <a:rPr i="1" lang="en-US" sz="1100" u="none" cap="none" strike="noStrike">
                          <a:solidFill>
                            <a:schemeClr val="dk1"/>
                          </a:solidFill>
                          <a:latin typeface="Arial"/>
                          <a:ea typeface="Arial"/>
                          <a:cs typeface="Arial"/>
                          <a:sym typeface="Arial"/>
                        </a:rPr>
                        <a:t>これまで明らかにされていなかった深刻な懸念事項の特定（学習面、社会面、その他）</a:t>
                      </a:r>
                      <a:endParaRPr sz="1100" u="none" cap="none" strike="noStrike">
                        <a:solidFill>
                          <a:schemeClr val="dk1"/>
                        </a:solidFill>
                        <a:latin typeface="Arial"/>
                        <a:ea typeface="Arial"/>
                        <a:cs typeface="Arial"/>
                        <a:sym typeface="Arial"/>
                      </a:endParaRPr>
                    </a:p>
                  </a:txBody>
                  <a:tcPr marT="25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072825">
                <a:tc>
                  <a:txBody>
                    <a:bodyPr/>
                    <a:lstStyle/>
                    <a:p>
                      <a:pPr indent="0" lvl="0" marL="67945" marR="102235" rtl="0" algn="l">
                        <a:lnSpc>
                          <a:spcPct val="123000"/>
                        </a:lnSpc>
                        <a:spcBef>
                          <a:spcPts val="0"/>
                        </a:spcBef>
                        <a:spcAft>
                          <a:spcPts val="0"/>
                        </a:spcAft>
                        <a:buNone/>
                      </a:pPr>
                      <a:r>
                        <a:rPr b="1" lang="en-US" sz="1100" u="none" cap="none" strike="noStrike">
                          <a:solidFill>
                            <a:schemeClr val="dk1"/>
                          </a:solidFill>
                          <a:latin typeface="Arial"/>
                          <a:ea typeface="Arial"/>
                          <a:cs typeface="Arial"/>
                          <a:sym typeface="Arial"/>
                        </a:rPr>
                        <a:t>評価:</a:t>
                      </a:r>
                      <a:r>
                        <a:rPr lang="en-US" sz="1100" u="none" cap="none" strike="noStrike">
                          <a:solidFill>
                            <a:schemeClr val="dk1"/>
                          </a:solidFill>
                          <a:latin typeface="Arial"/>
                          <a:ea typeface="Arial"/>
                          <a:cs typeface="Arial"/>
                          <a:sym typeface="Arial"/>
                        </a:rPr>
                        <a:t>この探究は、扱いやすい短い調査であると思いました。10 分間の観察を通して、子供たちの科学グループワークへの参加について確認し、理解を深めることができました。今回、すべての生徒が平等にグループに参加しているわけではないことが確認できました。また、今まで見逃していた子供たちの関わりや活動の様子に気づくことができました。振り返ってみると、一人ひとりの貢献度だけを見ると、対話への参加は平等ではなかったと思います。しかし、子供たちは課題のさまざまな要素を分担しているように見えたので、「役割分担」をしてグループとして課題を完成させていたのでしょうか。このことから、私は、子供たちのグループワークへの参加について、私が何を理解し、何を期待しているのか、また、子供たちに何を期待していると伝えているのか、考えさせられました。特に、会話、活動、社会的関係に対する個人の貢献が時間の経過とともにどのように変化するかという点で、これを洗練させることができるかもしれません。</a:t>
                      </a:r>
                      <a:endParaRPr sz="1100" u="none" cap="none" strike="noStrike">
                        <a:solidFill>
                          <a:schemeClr val="dk1"/>
                        </a:solidFill>
                        <a:latin typeface="Arial"/>
                        <a:ea typeface="Arial"/>
                        <a:cs typeface="Arial"/>
                        <a:sym typeface="Arial"/>
                      </a:endParaRPr>
                    </a:p>
                  </a:txBody>
                  <a:tcPr marT="984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179388" marR="836930" rtl="0" algn="l">
                        <a:lnSpc>
                          <a:spcPct val="209090"/>
                        </a:lnSpc>
                        <a:spcBef>
                          <a:spcPts val="0"/>
                        </a:spcBef>
                        <a:spcAft>
                          <a:spcPts val="0"/>
                        </a:spcAft>
                        <a:buNone/>
                      </a:pPr>
                      <a:r>
                        <a:rPr i="1" lang="en-US" sz="1100" u="none" cap="none" strike="noStrike">
                          <a:solidFill>
                            <a:schemeClr val="dk1"/>
                          </a:solidFill>
                          <a:latin typeface="Arial"/>
                          <a:ea typeface="Arial"/>
                          <a:cs typeface="Arial"/>
                          <a:sym typeface="Arial"/>
                        </a:rPr>
                        <a:t>調査結果の総合評価と管理性具体的に気づいた点</a:t>
                      </a:r>
                      <a:endParaRPr sz="1100" u="none" cap="none" strike="noStrike">
                        <a:solidFill>
                          <a:schemeClr val="dk1"/>
                        </a:solidFill>
                        <a:latin typeface="Arial"/>
                        <a:ea typeface="Arial"/>
                        <a:cs typeface="Arial"/>
                        <a:sym typeface="Arial"/>
                      </a:endParaRPr>
                    </a:p>
                    <a:p>
                      <a:pPr indent="0" lvl="0" marL="179388" marR="175260" rtl="0" algn="l">
                        <a:lnSpc>
                          <a:spcPct val="110600"/>
                        </a:lnSpc>
                        <a:spcBef>
                          <a:spcPts val="665"/>
                        </a:spcBef>
                        <a:spcAft>
                          <a:spcPts val="0"/>
                        </a:spcAft>
                        <a:buNone/>
                      </a:pPr>
                      <a:r>
                        <a:rPr i="1" lang="en-US" sz="1100" u="none" cap="none" strike="noStrike">
                          <a:solidFill>
                            <a:schemeClr val="dk1"/>
                          </a:solidFill>
                          <a:latin typeface="Arial"/>
                          <a:ea typeface="Arial"/>
                          <a:cs typeface="Arial"/>
                          <a:sym typeface="Arial"/>
                        </a:rPr>
                        <a:t>問いに関連する考察的なまとめと結論 教室での対話と学習についてのより広範な批判的考察</a:t>
                      </a:r>
                      <a:endParaRPr sz="1100" u="none" cap="none" strike="noStrike">
                        <a:solidFill>
                          <a:schemeClr val="dk1"/>
                        </a:solidFill>
                        <a:latin typeface="Arial"/>
                        <a:ea typeface="Arial"/>
                        <a:cs typeface="Arial"/>
                        <a:sym typeface="Arial"/>
                      </a:endParaRPr>
                    </a:p>
                  </a:txBody>
                  <a:tcPr marT="266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252075">
                <a:tc>
                  <a:txBody>
                    <a:bodyPr/>
                    <a:lstStyle/>
                    <a:p>
                      <a:pPr indent="0" lvl="0" marL="67945" marR="69215" rtl="0" algn="l">
                        <a:lnSpc>
                          <a:spcPct val="123000"/>
                        </a:lnSpc>
                        <a:spcBef>
                          <a:spcPts val="0"/>
                        </a:spcBef>
                        <a:spcAft>
                          <a:spcPts val="0"/>
                        </a:spcAft>
                        <a:buNone/>
                      </a:pPr>
                      <a:r>
                        <a:rPr b="1" lang="en-US" sz="1100" u="none" cap="none" strike="noStrike">
                          <a:solidFill>
                            <a:schemeClr val="dk1"/>
                          </a:solidFill>
                          <a:latin typeface="Arial"/>
                          <a:ea typeface="Arial"/>
                          <a:cs typeface="Arial"/>
                          <a:sym typeface="Arial"/>
                        </a:rPr>
                        <a:t>今後の展望	</a:t>
                      </a:r>
                      <a:r>
                        <a:rPr lang="en-US" sz="1100" u="none" cap="none" strike="noStrike">
                          <a:solidFill>
                            <a:schemeClr val="dk1"/>
                          </a:solidFill>
                          <a:latin typeface="Arial"/>
                          <a:ea typeface="Arial"/>
                          <a:cs typeface="Arial"/>
                          <a:sym typeface="Arial"/>
                        </a:rPr>
                        <a:t>グループワークへの公平な参加という問いに着目した私は、次の 2 つの方法で調査を続けることにしました。（1）優先的に、常に「低い」と評価された子供を観察し（オープンな語り口で）、クラスでの学習に対する彼の気持ちについて個別に話を聞くこと、（2）さらにグループ観察の機会を見つけ、子供の相互作用を捉える力を養い、子供についての私の思い込みに頼り過ぎないように体系的に調査を行うことです。そのために、T-SEDA スキームのパート B を使い、各観察時間全体の集計表を作成するようにフォーマットを変更しようと考えています。最終的に は、生徒のグループ参加を妨げているものを特定し、それを支援することで、子供たちが教室での対話と学習に参加できるような環境を整えたいと考えています。</a:t>
                      </a:r>
                      <a:endParaRPr sz="1100" u="none" cap="none" strike="noStrike">
                        <a:solidFill>
                          <a:schemeClr val="dk1"/>
                        </a:solidFill>
                        <a:latin typeface="Arial"/>
                        <a:ea typeface="Arial"/>
                        <a:cs typeface="Arial"/>
                        <a:sym typeface="Arial"/>
                      </a:endParaRPr>
                    </a:p>
                  </a:txBody>
                  <a:tcPr marT="984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5275" marR="0" rtl="0" algn="l">
                        <a:lnSpc>
                          <a:spcPct val="100000"/>
                        </a:lnSpc>
                        <a:spcBef>
                          <a:spcPts val="0"/>
                        </a:spcBef>
                        <a:spcAft>
                          <a:spcPts val="0"/>
                        </a:spcAft>
                        <a:buNone/>
                      </a:pPr>
                      <a:r>
                        <a:t/>
                      </a:r>
                      <a:endParaRPr i="1" sz="1100" u="none" cap="none" strike="noStrike">
                        <a:solidFill>
                          <a:schemeClr val="dk1"/>
                        </a:solidFill>
                        <a:latin typeface="Arial"/>
                        <a:ea typeface="Arial"/>
                        <a:cs typeface="Arial"/>
                        <a:sym typeface="Arial"/>
                      </a:endParaRPr>
                    </a:p>
                    <a:p>
                      <a:pPr indent="0" lvl="0" marL="179388" marR="0" rtl="0" algn="l">
                        <a:lnSpc>
                          <a:spcPct val="100000"/>
                        </a:lnSpc>
                        <a:spcBef>
                          <a:spcPts val="5"/>
                        </a:spcBef>
                        <a:spcAft>
                          <a:spcPts val="0"/>
                        </a:spcAft>
                        <a:buNone/>
                      </a:pPr>
                      <a:r>
                        <a:rPr i="1" lang="en-US" sz="1100" u="none" cap="none" strike="noStrike">
                          <a:solidFill>
                            <a:schemeClr val="dk1"/>
                          </a:solidFill>
                          <a:latin typeface="Arial"/>
                          <a:ea typeface="Arial"/>
                          <a:cs typeface="Arial"/>
                          <a:sym typeface="Arial"/>
                        </a:rPr>
                        <a:t>調査における次のステップを特定する</a:t>
                      </a:r>
                      <a:endParaRPr sz="1100" u="none" cap="none" strike="noStrike">
                        <a:solidFill>
                          <a:schemeClr val="dk1"/>
                        </a:solidFill>
                        <a:latin typeface="Arial"/>
                        <a:ea typeface="Arial"/>
                        <a:cs typeface="Arial"/>
                        <a:sym typeface="Arial"/>
                      </a:endParaRPr>
                    </a:p>
                    <a:p>
                      <a:pPr indent="0" lvl="0" marL="179388" marR="76835" rtl="0" algn="l">
                        <a:lnSpc>
                          <a:spcPct val="118100"/>
                        </a:lnSpc>
                        <a:spcBef>
                          <a:spcPts val="190"/>
                        </a:spcBef>
                        <a:spcAft>
                          <a:spcPts val="0"/>
                        </a:spcAft>
                        <a:buNone/>
                      </a:pPr>
                      <a:r>
                        <a:rPr i="1" lang="en-US" sz="1100" u="none" cap="none" strike="noStrike">
                          <a:solidFill>
                            <a:schemeClr val="dk1"/>
                          </a:solidFill>
                          <a:latin typeface="Arial"/>
                          <a:ea typeface="Arial"/>
                          <a:cs typeface="Arial"/>
                          <a:sym typeface="Arial"/>
                        </a:rPr>
                        <a:t>優先順位（例：重大な懸念が生じた場合など）および全般的な展開</a:t>
                      </a:r>
                      <a:endParaRPr sz="1100" u="none" cap="none" strike="noStrike">
                        <a:solidFill>
                          <a:schemeClr val="dk1"/>
                        </a:solidFill>
                        <a:latin typeface="Arial"/>
                        <a:ea typeface="Arial"/>
                        <a:cs typeface="Arial"/>
                        <a:sym typeface="Arial"/>
                      </a:endParaRPr>
                    </a:p>
                    <a:p>
                      <a:pPr indent="0" lvl="0" marL="179388" marR="76200" rtl="0" algn="l">
                        <a:lnSpc>
                          <a:spcPct val="117400"/>
                        </a:lnSpc>
                        <a:spcBef>
                          <a:spcPts val="200"/>
                        </a:spcBef>
                        <a:spcAft>
                          <a:spcPts val="0"/>
                        </a:spcAft>
                        <a:buNone/>
                      </a:pPr>
                      <a:r>
                        <a:rPr i="1" lang="en-US" sz="1100" u="none" cap="none" strike="noStrike">
                          <a:solidFill>
                            <a:schemeClr val="dk1"/>
                          </a:solidFill>
                          <a:latin typeface="Arial"/>
                          <a:ea typeface="Arial"/>
                          <a:cs typeface="Arial"/>
                          <a:sym typeface="Arial"/>
                        </a:rPr>
                        <a:t>他の調査手段（例：インタビュー）の使用可能性</a:t>
                      </a:r>
                      <a:endParaRPr sz="1100" u="none" cap="none" strike="noStrike">
                        <a:solidFill>
                          <a:schemeClr val="dk1"/>
                        </a:solidFill>
                        <a:latin typeface="Arial"/>
                        <a:ea typeface="Arial"/>
                        <a:cs typeface="Arial"/>
                        <a:sym typeface="Arial"/>
                      </a:endParaRPr>
                    </a:p>
                    <a:p>
                      <a:pPr indent="0" lvl="0" marL="179388" marR="177800" rtl="0" algn="l">
                        <a:lnSpc>
                          <a:spcPct val="118100"/>
                        </a:lnSpc>
                        <a:spcBef>
                          <a:spcPts val="195"/>
                        </a:spcBef>
                        <a:spcAft>
                          <a:spcPts val="0"/>
                        </a:spcAft>
                        <a:buNone/>
                      </a:pPr>
                      <a:r>
                        <a:rPr i="1" lang="en-US" sz="1100" u="none" cap="none" strike="noStrike">
                          <a:solidFill>
                            <a:schemeClr val="dk1"/>
                          </a:solidFill>
                          <a:latin typeface="Arial"/>
                          <a:ea typeface="Arial"/>
                          <a:cs typeface="Arial"/>
                          <a:sym typeface="Arial"/>
                        </a:rPr>
                        <a:t>T-SEDA ツールの更なる活用（適応の根拠を含む）</a:t>
                      </a:r>
                      <a:endParaRPr sz="1100" u="none" cap="none" strike="noStrike">
                        <a:solidFill>
                          <a:schemeClr val="dk1"/>
                        </a:solidFill>
                        <a:latin typeface="Arial"/>
                        <a:ea typeface="Arial"/>
                        <a:cs typeface="Arial"/>
                        <a:sym typeface="Arial"/>
                      </a:endParaRPr>
                    </a:p>
                    <a:p>
                      <a:pPr indent="0" lvl="0" marL="179388" marR="173355" rtl="0" algn="l">
                        <a:lnSpc>
                          <a:spcPct val="117100"/>
                        </a:lnSpc>
                        <a:spcBef>
                          <a:spcPts val="204"/>
                        </a:spcBef>
                        <a:spcAft>
                          <a:spcPts val="0"/>
                        </a:spcAft>
                        <a:buNone/>
                      </a:pPr>
                      <a:r>
                        <a:rPr i="1" lang="en-US" sz="1100" u="none" cap="none" strike="noStrike">
                          <a:solidFill>
                            <a:schemeClr val="dk1"/>
                          </a:solidFill>
                          <a:latin typeface="Arial"/>
                          <a:ea typeface="Arial"/>
                          <a:cs typeface="Arial"/>
                          <a:sym typeface="Arial"/>
                        </a:rPr>
                        <a:t>生徒の教育的価値と優先順位に関連した最終的な目的</a:t>
                      </a:r>
                      <a:endParaRPr sz="1100" u="none" cap="none" strike="noStrike">
                        <a:solidFill>
                          <a:schemeClr val="dk1"/>
                        </a:solidFill>
                        <a:latin typeface="Arial"/>
                        <a:ea typeface="Arial"/>
                        <a:cs typeface="Arial"/>
                        <a:sym typeface="Arial"/>
                      </a:endParaRPr>
                    </a:p>
                  </a:txBody>
                  <a:tcPr marT="6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25" name="Shape 225"/>
        <p:cNvGrpSpPr/>
        <p:nvPr/>
      </p:nvGrpSpPr>
      <p:grpSpPr>
        <a:xfrm>
          <a:off x="0" y="0"/>
          <a:ext cx="0" cy="0"/>
          <a:chOff x="0" y="0"/>
          <a:chExt cx="0" cy="0"/>
        </a:xfrm>
      </p:grpSpPr>
      <p:graphicFrame>
        <p:nvGraphicFramePr>
          <p:cNvPr id="226" name="Google Shape;226;p35"/>
          <p:cNvGraphicFramePr/>
          <p:nvPr/>
        </p:nvGraphicFramePr>
        <p:xfrm>
          <a:off x="498475" y="352425"/>
          <a:ext cx="3000000" cy="3000000"/>
        </p:xfrm>
        <a:graphic>
          <a:graphicData uri="http://schemas.openxmlformats.org/drawingml/2006/table">
            <a:tbl>
              <a:tblPr bandRow="1" firstRow="1">
                <a:noFill/>
                <a:tableStyleId>{3B1ACB3D-5B93-4850-ABE7-9E722AE90756}</a:tableStyleId>
              </a:tblPr>
              <a:tblGrid>
                <a:gridCol w="6906250"/>
                <a:gridCol w="2790200"/>
              </a:tblGrid>
              <a:tr h="571500">
                <a:tc>
                  <a:txBody>
                    <a:bodyPr/>
                    <a:lstStyle/>
                    <a:p>
                      <a:pPr indent="0" lvl="0" marL="63500" marR="0" rtl="0" algn="l">
                        <a:lnSpc>
                          <a:spcPct val="100000"/>
                        </a:lnSpc>
                        <a:spcBef>
                          <a:spcPts val="0"/>
                        </a:spcBef>
                        <a:spcAft>
                          <a:spcPts val="0"/>
                        </a:spcAft>
                        <a:buNone/>
                      </a:pPr>
                      <a:r>
                        <a:rPr b="1" lang="en-US" sz="1600" u="none" cap="none" strike="noStrike">
                          <a:solidFill>
                            <a:schemeClr val="dk1"/>
                          </a:solidFill>
                          <a:latin typeface="Arial"/>
                          <a:ea typeface="Arial"/>
                          <a:cs typeface="Arial"/>
                          <a:sym typeface="Arial"/>
                        </a:rPr>
                        <a:t>事例２：つづき</a:t>
                      </a:r>
                      <a:endParaRPr sz="1600" u="none" cap="none" strike="noStrike">
                        <a:solidFill>
                          <a:schemeClr val="dk1"/>
                        </a:solidFill>
                        <a:latin typeface="Arial"/>
                        <a:ea typeface="Arial"/>
                        <a:cs typeface="Arial"/>
                        <a:sym typeface="Arial"/>
                      </a:endParaRPr>
                    </a:p>
                  </a:txBody>
                  <a:tcPr marT="717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9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2725">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評価: クラスの子供の発言数（46 回）に対して、私の発言数（95 回）が相対的に多いことにとても驚きました。これ</a:t>
                      </a:r>
                      <a:endParaRPr sz="1100" u="none" cap="none" strike="noStrike">
                        <a:solidFill>
                          <a:schemeClr val="dk1"/>
                        </a:solidFill>
                        <a:latin typeface="Arial"/>
                        <a:ea typeface="Arial"/>
                        <a:cs typeface="Arial"/>
                        <a:sym typeface="Arial"/>
                      </a:endParaRPr>
                    </a:p>
                  </a:txBody>
                  <a:tcPr marT="71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c rowSpan="5">
                  <a:txBody>
                    <a:bodyPr/>
                    <a:lstStyle/>
                    <a:p>
                      <a:pPr indent="0" lvl="0" marL="268288" marR="80645" rtl="0" algn="l">
                        <a:lnSpc>
                          <a:spcPct val="172727"/>
                        </a:lnSpc>
                        <a:spcBef>
                          <a:spcPts val="0"/>
                        </a:spcBef>
                        <a:spcAft>
                          <a:spcPts val="0"/>
                        </a:spcAft>
                        <a:buNone/>
                      </a:pPr>
                      <a:r>
                        <a:rPr i="1" lang="en-US" sz="1100" u="none" cap="none" strike="noStrike">
                          <a:latin typeface="Arial"/>
                          <a:ea typeface="Arial"/>
                          <a:cs typeface="Arial"/>
                          <a:sym typeface="Arial"/>
                        </a:rPr>
                        <a:t>対話の中で予想外の観察があったのか？ 対話の性質について、観察からどのような</a:t>
                      </a:r>
                      <a:endParaRPr sz="1100" u="none" cap="none" strike="noStrike">
                        <a:latin typeface="Arial"/>
                        <a:ea typeface="Arial"/>
                        <a:cs typeface="Arial"/>
                        <a:sym typeface="Arial"/>
                      </a:endParaRPr>
                    </a:p>
                    <a:p>
                      <a:pPr indent="0" lvl="0" marL="268288" marR="0" rtl="0" algn="l">
                        <a:lnSpc>
                          <a:spcPct val="101818"/>
                        </a:lnSpc>
                        <a:spcBef>
                          <a:spcPts val="0"/>
                        </a:spcBef>
                        <a:spcAft>
                          <a:spcPts val="0"/>
                        </a:spcAft>
                        <a:buNone/>
                      </a:pPr>
                      <a:r>
                        <a:rPr i="1" lang="en-US" sz="1100" u="none" cap="none" strike="noStrike">
                          <a:latin typeface="Arial"/>
                          <a:ea typeface="Arial"/>
                          <a:cs typeface="Arial"/>
                          <a:sym typeface="Arial"/>
                        </a:rPr>
                        <a:t>結論が導き出されるか？</a:t>
                      </a:r>
                      <a:endParaRPr sz="1100" u="none" cap="none" strike="noStrike">
                        <a:latin typeface="Arial"/>
                        <a:ea typeface="Arial"/>
                        <a:cs typeface="Arial"/>
                        <a:sym typeface="Arial"/>
                      </a:endParaRPr>
                    </a:p>
                    <a:p>
                      <a:pPr indent="0" lvl="0" marL="268288" marR="80645" rtl="0" algn="l">
                        <a:lnSpc>
                          <a:spcPct val="102899"/>
                        </a:lnSpc>
                        <a:spcBef>
                          <a:spcPts val="600"/>
                        </a:spcBef>
                        <a:spcAft>
                          <a:spcPts val="0"/>
                        </a:spcAft>
                        <a:buNone/>
                      </a:pPr>
                      <a:r>
                        <a:rPr i="1" lang="en-US" sz="1100" u="none" cap="none" strike="noStrike">
                          <a:latin typeface="Arial"/>
                          <a:ea typeface="Arial"/>
                          <a:cs typeface="Arial"/>
                          <a:sym typeface="Arial"/>
                        </a:rPr>
                        <a:t>学習シナリオについて、どのような結論が導き出せるか。</a:t>
                      </a:r>
                      <a:endParaRPr sz="1100" u="none" cap="none" strike="noStrike">
                        <a:latin typeface="Arial"/>
                        <a:ea typeface="Arial"/>
                        <a:cs typeface="Arial"/>
                        <a:sym typeface="Arial"/>
                      </a:endParaRPr>
                    </a:p>
                  </a:txBody>
                  <a:tcPr marT="5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80350">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は、光合成というテーマに対する子供の予備知識が、私が予想していたよりも明確でなかったことを示しているので</a:t>
                      </a:r>
                      <a:endParaRPr sz="1100" u="none" cap="none" strike="noStrike">
                        <a:solidFill>
                          <a:schemeClr val="dk1"/>
                        </a:solidFill>
                        <a:latin typeface="Arial"/>
                        <a:ea typeface="Arial"/>
                        <a:cs typeface="Arial"/>
                        <a:sym typeface="Arial"/>
                      </a:endParaRPr>
                    </a:p>
                  </a:txBody>
                  <a:tcPr marT="5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vMerge="1"/>
              </a:tr>
              <a:tr h="194300">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はないか、と考えています。しかし、46 回のうち 70％が E であした。このことは、生徒がこのテーマについて表現す</a:t>
                      </a:r>
                      <a:endParaRPr sz="1100" u="none" cap="none" strike="noStrike">
                        <a:solidFill>
                          <a:schemeClr val="dk1"/>
                        </a:solidFill>
                        <a:latin typeface="Arial"/>
                        <a:ea typeface="Arial"/>
                        <a:cs typeface="Arial"/>
                        <a:sym typeface="Arial"/>
                      </a:endParaRPr>
                    </a:p>
                  </a:txBody>
                  <a:tcPr marT="1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vMerge="1"/>
              </a:tr>
              <a:tr h="180350">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るアイデアを持っていたことを示しています。たとえ、そのアイデアを構成し、結論に到達するには、かなりの指導が</a:t>
                      </a:r>
                      <a:endParaRPr sz="1100" u="none" cap="none" strike="noStrike">
                        <a:solidFill>
                          <a:schemeClr val="dk1"/>
                        </a:solidFill>
                        <a:latin typeface="Arial"/>
                        <a:ea typeface="Arial"/>
                        <a:cs typeface="Arial"/>
                        <a:sym typeface="Arial"/>
                      </a:endParaRPr>
                    </a:p>
                  </a:txBody>
                  <a:tcPr marT="5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vMerge="1"/>
              </a:tr>
              <a:tr h="474350">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必要だと瞬間的には思ったとしてもです。</a:t>
                      </a:r>
                      <a:endParaRPr sz="1100" u="none" cap="none" strike="noStrike">
                        <a:solidFill>
                          <a:schemeClr val="dk1"/>
                        </a:solidFill>
                        <a:latin typeface="Arial"/>
                        <a:ea typeface="Arial"/>
                        <a:cs typeface="Arial"/>
                        <a:sym typeface="Arial"/>
                      </a:endParaRPr>
                    </a:p>
                  </a:txBody>
                  <a:tcPr marT="1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vMerge="1"/>
              </a:tr>
              <a:tr h="433700">
                <a:tc>
                  <a:txBody>
                    <a:bodyPr/>
                    <a:lstStyle/>
                    <a:p>
                      <a:pPr indent="0" lvl="0" marL="63500" marR="102235" rtl="0" algn="l">
                        <a:lnSpc>
                          <a:spcPct val="123000"/>
                        </a:lnSpc>
                        <a:spcBef>
                          <a:spcPts val="0"/>
                        </a:spcBef>
                        <a:spcAft>
                          <a:spcPts val="0"/>
                        </a:spcAft>
                        <a:buNone/>
                      </a:pPr>
                      <a:r>
                        <a:rPr lang="en-US" sz="1100" u="none" cap="none" strike="noStrike">
                          <a:solidFill>
                            <a:schemeClr val="dk1"/>
                          </a:solidFill>
                          <a:latin typeface="Arial"/>
                          <a:ea typeface="Arial"/>
                          <a:cs typeface="Arial"/>
                          <a:sym typeface="Arial"/>
                        </a:rPr>
                        <a:t>今後の展望: また、ディスカッションでは、私の意図しない発言が比較的多く見受けられました。このように、学年をあげて初めて取り組む教科の場合、前の学年でその教科に出会ったことがある場合でも、ディスカッションをして知識</a:t>
                      </a:r>
                      <a:endParaRPr sz="1100" u="none" cap="none" strike="noStrike">
                        <a:solidFill>
                          <a:schemeClr val="dk1"/>
                        </a:solidFill>
                        <a:latin typeface="Arial"/>
                        <a:ea typeface="Arial"/>
                        <a:cs typeface="Arial"/>
                        <a:sym typeface="Arial"/>
                      </a:endParaRPr>
                    </a:p>
                  </a:txBody>
                  <a:tcPr marT="362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c>
                  <a:txBody>
                    <a:bodyPr/>
                    <a:lstStyle/>
                    <a:p>
                      <a:pPr indent="0" lvl="0" marL="268288" marR="81280" rtl="0" algn="l">
                        <a:lnSpc>
                          <a:spcPct val="102899"/>
                        </a:lnSpc>
                        <a:spcBef>
                          <a:spcPts val="0"/>
                        </a:spcBef>
                        <a:spcAft>
                          <a:spcPts val="0"/>
                        </a:spcAft>
                        <a:buNone/>
                      </a:pPr>
                      <a:r>
                        <a:rPr i="1" lang="en-US" sz="1100" u="none" cap="none" strike="noStrike">
                          <a:latin typeface="Arial"/>
                          <a:ea typeface="Arial"/>
                          <a:cs typeface="Arial"/>
                          <a:sym typeface="Arial"/>
                        </a:rPr>
                        <a:t>この評価から、教育実践についてどのような考察ができるか。</a:t>
                      </a:r>
                      <a:endParaRPr sz="1100" u="none" cap="none" strike="noStrike">
                        <a:latin typeface="Arial"/>
                        <a:ea typeface="Arial"/>
                        <a:cs typeface="Arial"/>
                        <a:sym typeface="Arial"/>
                      </a:endParaRPr>
                    </a:p>
                  </a:txBody>
                  <a:tcPr marT="603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tcPr>
                </a:tc>
              </a:tr>
              <a:tr h="579125">
                <a:tc>
                  <a:txBody>
                    <a:bodyPr/>
                    <a:lstStyle/>
                    <a:p>
                      <a:pPr indent="0" lvl="0" marL="63500" marR="0" rtl="0" algn="l">
                        <a:lnSpc>
                          <a:spcPct val="100000"/>
                        </a:lnSpc>
                        <a:spcBef>
                          <a:spcPts val="0"/>
                        </a:spcBef>
                        <a:spcAft>
                          <a:spcPts val="0"/>
                        </a:spcAft>
                        <a:buNone/>
                      </a:pPr>
                      <a:r>
                        <a:rPr lang="en-US" sz="1100" u="none" cap="none" strike="noStrike">
                          <a:solidFill>
                            <a:schemeClr val="dk1"/>
                          </a:solidFill>
                          <a:latin typeface="Arial"/>
                          <a:ea typeface="Arial"/>
                          <a:cs typeface="Arial"/>
                          <a:sym typeface="Arial"/>
                        </a:rPr>
                        <a:t>を共有してもらう前に、事前学習のリフレッシュを提示することが有効ではないかと思います。そうすれば、議論に参</a:t>
                      </a:r>
                      <a:endParaRPr sz="1100" u="none" cap="none" strike="noStrike">
                        <a:solidFill>
                          <a:schemeClr val="dk1"/>
                        </a:solidFill>
                        <a:latin typeface="Arial"/>
                        <a:ea typeface="Arial"/>
                        <a:cs typeface="Arial"/>
                        <a:sym typeface="Arial"/>
                      </a:endParaRPr>
                    </a:p>
                    <a:p>
                      <a:pPr indent="0" lvl="0" marL="63500" marR="231775" rtl="0" algn="l">
                        <a:lnSpc>
                          <a:spcPct val="123000"/>
                        </a:lnSpc>
                        <a:spcBef>
                          <a:spcPts val="0"/>
                        </a:spcBef>
                        <a:spcAft>
                          <a:spcPts val="0"/>
                        </a:spcAft>
                        <a:buNone/>
                      </a:pPr>
                      <a:r>
                        <a:rPr lang="en-US" sz="1100" u="none" cap="none" strike="noStrike">
                          <a:solidFill>
                            <a:schemeClr val="dk1"/>
                          </a:solidFill>
                          <a:latin typeface="Arial"/>
                          <a:ea typeface="Arial"/>
                          <a:cs typeface="Arial"/>
                          <a:sym typeface="Arial"/>
                        </a:rPr>
                        <a:t>加するための準備ができます。また、クラス全体での対話では、自分の意見を少なくするように構成できないかと考え、さらに調査してみることにしました。</a:t>
                      </a:r>
                      <a:endParaRPr sz="1100" u="none" cap="none" strike="noStrike">
                        <a:solidFill>
                          <a:schemeClr val="dk1"/>
                        </a:solidFill>
                        <a:latin typeface="Arial"/>
                        <a:ea typeface="Arial"/>
                        <a:cs typeface="Arial"/>
                        <a:sym typeface="Arial"/>
                      </a:endParaRPr>
                    </a:p>
                  </a:txBody>
                  <a:tcPr marT="12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c>
                  <a:txBody>
                    <a:bodyPr/>
                    <a:lstStyle/>
                    <a:p>
                      <a:pPr indent="0" lvl="0" marL="268288" marR="80645" rtl="0" algn="just">
                        <a:lnSpc>
                          <a:spcPct val="103299"/>
                        </a:lnSpc>
                        <a:spcBef>
                          <a:spcPts val="0"/>
                        </a:spcBef>
                        <a:spcAft>
                          <a:spcPts val="0"/>
                        </a:spcAft>
                        <a:buNone/>
                      </a:pPr>
                      <a:r>
                        <a:rPr i="1" lang="en-US" sz="1100" u="none" cap="none" strike="noStrike">
                          <a:latin typeface="Arial"/>
                          <a:ea typeface="Arial"/>
                          <a:cs typeface="Arial"/>
                          <a:sym typeface="Arial"/>
                        </a:rPr>
                        <a:t>この評価から、子供たちの対話への参加について、どのようなことが考えられるか。</a:t>
                      </a:r>
                      <a:endParaRPr sz="1100" u="none" cap="none" strike="noStrike">
                        <a:latin typeface="Arial"/>
                        <a:ea typeface="Arial"/>
                        <a:cs typeface="Arial"/>
                        <a:sym typeface="Arial"/>
                      </a:endParaRPr>
                    </a:p>
                  </a:txBody>
                  <a:tcPr marT="311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tcPr>
                </a:tc>
              </a:tr>
              <a:tr h="650875">
                <a:tc>
                  <a:txBody>
                    <a:bodyPr/>
                    <a:lstStyle/>
                    <a:p>
                      <a:pPr indent="0" lvl="0" marL="0" marR="0" rtl="0" algn="l">
                        <a:lnSpc>
                          <a:spcPct val="100000"/>
                        </a:lnSpc>
                        <a:spcBef>
                          <a:spcPts val="0"/>
                        </a:spcBef>
                        <a:spcAft>
                          <a:spcPts val="0"/>
                        </a:spcAft>
                        <a:buNone/>
                      </a:pPr>
                      <a:r>
                        <a:t/>
                      </a:r>
                      <a:endParaRPr sz="1100" u="none" cap="none" strike="noStrike">
                        <a:solidFill>
                          <a:schemeClr val="dk1"/>
                        </a:solidFill>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c>
                  <a:txBody>
                    <a:bodyPr/>
                    <a:lstStyle/>
                    <a:p>
                      <a:pPr indent="0" lvl="0" marL="268288" marR="178435" rtl="0" algn="l">
                        <a:lnSpc>
                          <a:spcPct val="102899"/>
                        </a:lnSpc>
                        <a:spcBef>
                          <a:spcPts val="0"/>
                        </a:spcBef>
                        <a:spcAft>
                          <a:spcPts val="0"/>
                        </a:spcAft>
                        <a:buNone/>
                      </a:pPr>
                      <a:r>
                        <a:rPr i="1" lang="en-US" sz="1100" u="none" cap="none" strike="noStrike">
                          <a:latin typeface="Arial"/>
                          <a:ea typeface="Arial"/>
                          <a:cs typeface="Arial"/>
                          <a:sym typeface="Arial"/>
                        </a:rPr>
                        <a:t>将来、同じような状況になったとき、どのようなことが違ってくるでしょうか。</a:t>
                      </a:r>
                      <a:endParaRPr sz="1100" u="none" cap="none" strike="noStrike">
                        <a:latin typeface="Arial"/>
                        <a:ea typeface="Arial"/>
                        <a:cs typeface="Arial"/>
                        <a:sym typeface="Arial"/>
                      </a:endParaRPr>
                    </a:p>
                  </a:txBody>
                  <a:tcPr marT="235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30" name="Shape 230"/>
        <p:cNvGrpSpPr/>
        <p:nvPr/>
      </p:nvGrpSpPr>
      <p:grpSpPr>
        <a:xfrm>
          <a:off x="0" y="0"/>
          <a:ext cx="0" cy="0"/>
          <a:chOff x="0" y="0"/>
          <a:chExt cx="0" cy="0"/>
        </a:xfrm>
      </p:grpSpPr>
      <p:sp>
        <p:nvSpPr>
          <p:cNvPr id="231" name="Google Shape;231;p36"/>
          <p:cNvSpPr txBox="1"/>
          <p:nvPr/>
        </p:nvSpPr>
        <p:spPr>
          <a:xfrm>
            <a:off x="493268" y="461517"/>
            <a:ext cx="7341870" cy="866775"/>
          </a:xfrm>
          <a:prstGeom prst="rect">
            <a:avLst/>
          </a:prstGeom>
          <a:noFill/>
          <a:ln>
            <a:noFill/>
          </a:ln>
        </p:spPr>
        <p:txBody>
          <a:bodyPr anchorCtr="0" anchor="t" bIns="0" lIns="0" spcFirstLastPara="1" rIns="0" wrap="square" tIns="158750">
            <a:spAutoFit/>
          </a:bodyPr>
          <a:lstStyle/>
          <a:p>
            <a:pPr indent="0" lvl="0" marL="1270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SECTION 5:教室で対話を実践するためのアイデア</a:t>
            </a:r>
            <a:endParaRPr b="0" i="0" sz="1800" u="none" cap="none" strike="noStrike">
              <a:solidFill>
                <a:srgbClr val="000000"/>
              </a:solidFill>
              <a:latin typeface="Arial"/>
              <a:ea typeface="Arial"/>
              <a:cs typeface="Arial"/>
              <a:sym typeface="Arial"/>
            </a:endParaRPr>
          </a:p>
          <a:p>
            <a:pPr indent="0" lvl="0" marL="12700" marR="0" rtl="0" algn="l">
              <a:lnSpc>
                <a:spcPct val="100000"/>
              </a:lnSpc>
              <a:spcBef>
                <a:spcPts val="1155"/>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教育対話研究の参考資料と関連リソースへのリンクが含まれています。</a:t>
            </a:r>
            <a:endParaRPr b="0" i="0" sz="1800" u="none" cap="none" strike="noStrike">
              <a:solidFill>
                <a:srgbClr val="000000"/>
              </a:solidFill>
              <a:latin typeface="Arial"/>
              <a:ea typeface="Arial"/>
              <a:cs typeface="Arial"/>
              <a:sym typeface="Arial"/>
            </a:endParaRPr>
          </a:p>
        </p:txBody>
      </p:sp>
      <p:sp>
        <p:nvSpPr>
          <p:cNvPr id="232" name="Google Shape;232;p36"/>
          <p:cNvSpPr/>
          <p:nvPr/>
        </p:nvSpPr>
        <p:spPr>
          <a:xfrm>
            <a:off x="309625" y="1477899"/>
            <a:ext cx="4943475" cy="4803775"/>
          </a:xfrm>
          <a:custGeom>
            <a:rect b="b" l="l" r="r" t="t"/>
            <a:pathLst>
              <a:path extrusionOk="0" h="4803775" w="4943475">
                <a:moveTo>
                  <a:pt x="0" y="4771898"/>
                </a:moveTo>
                <a:lnTo>
                  <a:pt x="0" y="4803648"/>
                </a:lnTo>
                <a:lnTo>
                  <a:pt x="31750" y="4803648"/>
                </a:lnTo>
                <a:lnTo>
                  <a:pt x="0" y="4771898"/>
                </a:lnTo>
                <a:close/>
              </a:path>
              <a:path extrusionOk="0" h="4803775" w="4943475">
                <a:moveTo>
                  <a:pt x="31750" y="0"/>
                </a:moveTo>
                <a:lnTo>
                  <a:pt x="0" y="31750"/>
                </a:lnTo>
                <a:lnTo>
                  <a:pt x="0" y="4771898"/>
                </a:lnTo>
                <a:lnTo>
                  <a:pt x="31750" y="4803648"/>
                </a:lnTo>
                <a:lnTo>
                  <a:pt x="31750" y="0"/>
                </a:lnTo>
                <a:close/>
              </a:path>
              <a:path extrusionOk="0" h="4803775" w="4943475">
                <a:moveTo>
                  <a:pt x="4911598" y="4771898"/>
                </a:moveTo>
                <a:lnTo>
                  <a:pt x="31750" y="4771898"/>
                </a:lnTo>
                <a:lnTo>
                  <a:pt x="31750" y="4803648"/>
                </a:lnTo>
                <a:lnTo>
                  <a:pt x="4911598" y="4803648"/>
                </a:lnTo>
                <a:lnTo>
                  <a:pt x="4911598" y="4771898"/>
                </a:lnTo>
                <a:close/>
              </a:path>
              <a:path extrusionOk="0" h="4803775" w="4943475">
                <a:moveTo>
                  <a:pt x="4911598" y="0"/>
                </a:moveTo>
                <a:lnTo>
                  <a:pt x="4911598" y="4803648"/>
                </a:lnTo>
                <a:lnTo>
                  <a:pt x="4943348" y="4771898"/>
                </a:lnTo>
                <a:lnTo>
                  <a:pt x="4943348" y="31750"/>
                </a:lnTo>
                <a:lnTo>
                  <a:pt x="4911598" y="0"/>
                </a:lnTo>
                <a:close/>
              </a:path>
              <a:path extrusionOk="0" h="4803775" w="4943475">
                <a:moveTo>
                  <a:pt x="4943348" y="4771898"/>
                </a:moveTo>
                <a:lnTo>
                  <a:pt x="4911598" y="4803648"/>
                </a:lnTo>
                <a:lnTo>
                  <a:pt x="4943348" y="4803648"/>
                </a:lnTo>
                <a:lnTo>
                  <a:pt x="4943348" y="4771898"/>
                </a:lnTo>
                <a:close/>
              </a:path>
              <a:path extrusionOk="0" h="4803775" w="4943475">
                <a:moveTo>
                  <a:pt x="31750" y="0"/>
                </a:moveTo>
                <a:lnTo>
                  <a:pt x="0" y="0"/>
                </a:lnTo>
                <a:lnTo>
                  <a:pt x="0" y="31750"/>
                </a:lnTo>
                <a:lnTo>
                  <a:pt x="31750" y="0"/>
                </a:lnTo>
                <a:close/>
              </a:path>
              <a:path extrusionOk="0" h="4803775" w="4943475">
                <a:moveTo>
                  <a:pt x="4911598" y="0"/>
                </a:moveTo>
                <a:lnTo>
                  <a:pt x="31750" y="0"/>
                </a:lnTo>
                <a:lnTo>
                  <a:pt x="31750" y="31750"/>
                </a:lnTo>
                <a:lnTo>
                  <a:pt x="4911598" y="31750"/>
                </a:lnTo>
                <a:lnTo>
                  <a:pt x="4911598" y="0"/>
                </a:lnTo>
                <a:close/>
              </a:path>
              <a:path extrusionOk="0" h="4803775" w="4943475">
                <a:moveTo>
                  <a:pt x="4943348" y="0"/>
                </a:moveTo>
                <a:lnTo>
                  <a:pt x="4911598" y="0"/>
                </a:lnTo>
                <a:lnTo>
                  <a:pt x="4943348" y="31750"/>
                </a:lnTo>
                <a:lnTo>
                  <a:pt x="494334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33" name="Google Shape;233;p36"/>
          <p:cNvSpPr txBox="1"/>
          <p:nvPr/>
        </p:nvSpPr>
        <p:spPr>
          <a:xfrm>
            <a:off x="493268" y="1658597"/>
            <a:ext cx="4596130" cy="3737498"/>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050"/>
              <a:buFont typeface="Arial"/>
              <a:buNone/>
            </a:pPr>
            <a:r>
              <a:rPr b="1" i="0" lang="en-US" sz="1050" u="none" cap="none" strike="noStrike">
                <a:solidFill>
                  <a:srgbClr val="000000"/>
                </a:solidFill>
                <a:latin typeface="Arial"/>
                <a:ea typeface="Arial"/>
                <a:cs typeface="Arial"/>
                <a:sym typeface="Arial"/>
              </a:rPr>
              <a:t>教室で対話を実践するためのアイデアを活用しよう。</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グループワークという言葉だけでなく、生産的な対話を促進するための教育的アプローチも数多くあります。多くの先生方は、すでにこれらのいくつかをご存知でしょう。: </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トーキングポイント（議論の構成要素）</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トーキングパートナー（ペアになっての意見交換）</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シンク、ペア、シェア（個人で考え、ペアになって意見交換、その後に全体で意見共有）</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サークルタイム（円座して活動する時間）</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生徒のプレゼンテーションと質疑応答（「ホットシーティング」（）</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9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また、質の高い教育的対話を促進するために、より深みのある教育的実践があります。 </a:t>
            </a:r>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1" i="0" lang="en-US" sz="1000" u="sng" cap="none" strike="noStrike">
                <a:solidFill>
                  <a:schemeClr val="hlink"/>
                </a:solidFill>
                <a:latin typeface="Arial"/>
                <a:ea typeface="Arial"/>
                <a:cs typeface="Arial"/>
                <a:sym typeface="Arial"/>
                <a:hlinkClick r:id="rId3"/>
              </a:rPr>
              <a:t>Thinking Together</a:t>
            </a:r>
            <a:r>
              <a:rPr b="1" i="0" lang="en-US" sz="10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 共に考える</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Philosophy for Children - 子供のための哲学</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1" i="0" lang="en-US" sz="1000" u="sng" cap="none" strike="noStrike">
                <a:solidFill>
                  <a:schemeClr val="hlink"/>
                </a:solidFill>
                <a:latin typeface="Arial"/>
                <a:ea typeface="Arial"/>
                <a:cs typeface="Arial"/>
                <a:sym typeface="Arial"/>
                <a:hlinkClick r:id="rId4"/>
              </a:rPr>
              <a:t>Dialogic Literary Gatherings</a:t>
            </a:r>
            <a:r>
              <a:rPr b="1" i="0" lang="en-US" sz="10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 対話的な文学の集い</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1" i="0" lang="en-US" sz="1000" u="sng" cap="none" strike="noStrike">
                <a:solidFill>
                  <a:schemeClr val="hlink"/>
                </a:solidFill>
                <a:latin typeface="Arial"/>
                <a:ea typeface="Arial"/>
                <a:cs typeface="Arial"/>
                <a:sym typeface="Arial"/>
                <a:hlinkClick r:id="rId5"/>
              </a:rPr>
              <a:t>Dialogic Halaqah</a:t>
            </a:r>
            <a:r>
              <a:rPr b="1" i="0" lang="en-US" sz="10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 対話的ハーラカ（イスラム教を学ぶ宗教的集い）</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9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レッスン・スタディは、教師が協働して生徒の学習を発展させることによって、対話の実践を発展させるために使用することができます。 </a:t>
            </a:r>
            <a:endParaRPr/>
          </a:p>
        </p:txBody>
      </p:sp>
      <p:sp>
        <p:nvSpPr>
          <p:cNvPr id="234" name="Google Shape;234;p36"/>
          <p:cNvSpPr/>
          <p:nvPr/>
        </p:nvSpPr>
        <p:spPr>
          <a:xfrm>
            <a:off x="5485026" y="1477899"/>
            <a:ext cx="4730115" cy="4289425"/>
          </a:xfrm>
          <a:custGeom>
            <a:rect b="b" l="l" r="r" t="t"/>
            <a:pathLst>
              <a:path extrusionOk="0" h="4289425" w="4730115">
                <a:moveTo>
                  <a:pt x="0" y="4257548"/>
                </a:moveTo>
                <a:lnTo>
                  <a:pt x="0" y="4289298"/>
                </a:lnTo>
                <a:lnTo>
                  <a:pt x="31750" y="4289298"/>
                </a:lnTo>
                <a:lnTo>
                  <a:pt x="0" y="4257548"/>
                </a:lnTo>
                <a:close/>
              </a:path>
              <a:path extrusionOk="0" h="4289425" w="4730115">
                <a:moveTo>
                  <a:pt x="31750" y="0"/>
                </a:moveTo>
                <a:lnTo>
                  <a:pt x="0" y="31750"/>
                </a:lnTo>
                <a:lnTo>
                  <a:pt x="0" y="4257548"/>
                </a:lnTo>
                <a:lnTo>
                  <a:pt x="31750" y="4289298"/>
                </a:lnTo>
                <a:lnTo>
                  <a:pt x="31750" y="0"/>
                </a:lnTo>
                <a:close/>
              </a:path>
              <a:path extrusionOk="0" h="4289425" w="4730115">
                <a:moveTo>
                  <a:pt x="4698238" y="4257548"/>
                </a:moveTo>
                <a:lnTo>
                  <a:pt x="31750" y="4257548"/>
                </a:lnTo>
                <a:lnTo>
                  <a:pt x="31750" y="4289298"/>
                </a:lnTo>
                <a:lnTo>
                  <a:pt x="4698238" y="4289298"/>
                </a:lnTo>
                <a:lnTo>
                  <a:pt x="4698238" y="4257548"/>
                </a:lnTo>
                <a:close/>
              </a:path>
              <a:path extrusionOk="0" h="4289425" w="4730115">
                <a:moveTo>
                  <a:pt x="4698238" y="0"/>
                </a:moveTo>
                <a:lnTo>
                  <a:pt x="4698238" y="4289298"/>
                </a:lnTo>
                <a:lnTo>
                  <a:pt x="4729988" y="4257548"/>
                </a:lnTo>
                <a:lnTo>
                  <a:pt x="4729988" y="31750"/>
                </a:lnTo>
                <a:lnTo>
                  <a:pt x="4698238" y="0"/>
                </a:lnTo>
                <a:close/>
              </a:path>
              <a:path extrusionOk="0" h="4289425" w="4730115">
                <a:moveTo>
                  <a:pt x="4729988" y="4257548"/>
                </a:moveTo>
                <a:lnTo>
                  <a:pt x="4698238" y="4289298"/>
                </a:lnTo>
                <a:lnTo>
                  <a:pt x="4729988" y="4289298"/>
                </a:lnTo>
                <a:lnTo>
                  <a:pt x="4729988" y="4257548"/>
                </a:lnTo>
                <a:close/>
              </a:path>
              <a:path extrusionOk="0" h="4289425" w="4730115">
                <a:moveTo>
                  <a:pt x="31750" y="0"/>
                </a:moveTo>
                <a:lnTo>
                  <a:pt x="0" y="0"/>
                </a:lnTo>
                <a:lnTo>
                  <a:pt x="0" y="31750"/>
                </a:lnTo>
                <a:lnTo>
                  <a:pt x="31750" y="0"/>
                </a:lnTo>
                <a:close/>
              </a:path>
              <a:path extrusionOk="0" h="4289425" w="4730115">
                <a:moveTo>
                  <a:pt x="4698238" y="0"/>
                </a:moveTo>
                <a:lnTo>
                  <a:pt x="31750" y="0"/>
                </a:lnTo>
                <a:lnTo>
                  <a:pt x="31750" y="31750"/>
                </a:lnTo>
                <a:lnTo>
                  <a:pt x="4698238" y="31750"/>
                </a:lnTo>
                <a:lnTo>
                  <a:pt x="4698238" y="0"/>
                </a:lnTo>
                <a:close/>
              </a:path>
              <a:path extrusionOk="0" h="428942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35" name="Google Shape;235;p36"/>
          <p:cNvSpPr txBox="1"/>
          <p:nvPr/>
        </p:nvSpPr>
        <p:spPr>
          <a:xfrm>
            <a:off x="5632005" y="1562133"/>
            <a:ext cx="4406265" cy="3679149"/>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000"/>
              <a:buFont typeface="Arial"/>
              <a:buNone/>
            </a:pPr>
            <a:r>
              <a:rPr b="1" i="0" lang="en-US" sz="1000" u="none" cap="none" strike="noStrike">
                <a:solidFill>
                  <a:srgbClr val="000000"/>
                </a:solidFill>
                <a:latin typeface="Arial"/>
                <a:ea typeface="Arial"/>
                <a:cs typeface="Arial"/>
                <a:sym typeface="Arial"/>
              </a:rPr>
              <a:t>本格的な対話を自発的な対話を促進するデザインと学習環境</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意見交換の相手を決める。</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グループに分かれて、自分の考えを表現したり、話し合ったりする練習時間をとる。クラス全体での話し合いに比較して、グループでの話し合いの方が緊張せず、活動に取り組むことができる。</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メンバー全員が話し合いに参加し、相手の話を聞くことを確実に実践するように促す。</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 </a:t>
            </a:r>
            <a:r>
              <a:rPr b="0" i="0" lang="en-US" sz="1000" u="none" cap="none" strike="noStrike">
                <a:solidFill>
                  <a:srgbClr val="000000"/>
                </a:solidFill>
                <a:latin typeface="Arial"/>
                <a:ea typeface="Arial"/>
                <a:cs typeface="Arial"/>
                <a:sym typeface="Arial"/>
              </a:rPr>
              <a:t>メンバー全員がそのトピックを理解できるように促す。</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700"/>
              <a:buFont typeface="Arial"/>
              <a:buNone/>
            </a:pPr>
            <a:r>
              <a:rPr b="0" i="0" lang="en-US" sz="700" u="none" cap="none" strike="noStrike">
                <a:solidFill>
                  <a:srgbClr val="000000"/>
                </a:solidFill>
                <a:latin typeface="Arial"/>
                <a:ea typeface="Arial"/>
                <a:cs typeface="Arial"/>
                <a:sym typeface="Arial"/>
              </a:rPr>
              <a:t>·・</a:t>
            </a:r>
            <a:r>
              <a:rPr b="0" i="0" lang="en-US" sz="1000" u="none" cap="none" strike="noStrike">
                <a:solidFill>
                  <a:srgbClr val="000000"/>
                </a:solidFill>
                <a:latin typeface="Arial"/>
                <a:ea typeface="Arial"/>
                <a:cs typeface="Arial"/>
                <a:sym typeface="Arial"/>
              </a:rPr>
              <a:t>思考を刺激し、正解が一つではない、よりオープンな作業や質問をつくる（トーキングポイントはその一例です）。</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・教師と学習者の会話のバランスを調整する。 </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この </a:t>
            </a:r>
            <a:r>
              <a:rPr b="1" i="0" lang="en-US" sz="1000" u="sng" cap="none" strike="noStrike">
                <a:solidFill>
                  <a:schemeClr val="hlink"/>
                </a:solidFill>
                <a:latin typeface="Arial"/>
                <a:ea typeface="Arial"/>
                <a:cs typeface="Arial"/>
                <a:sym typeface="Arial"/>
                <a:hlinkClick r:id="rId6"/>
              </a:rPr>
              <a:t>website</a:t>
            </a:r>
            <a:r>
              <a:rPr b="1" i="0" lang="en-US" sz="1000" u="none" cap="none" strike="noStrike">
                <a:solidFill>
                  <a:srgbClr val="000000"/>
                </a:solidFill>
                <a:latin typeface="Arial"/>
                <a:ea typeface="Arial"/>
                <a:cs typeface="Arial"/>
                <a:sym typeface="Arial"/>
              </a:rPr>
              <a:t> は</a:t>
            </a:r>
            <a:r>
              <a:rPr b="0" i="0" lang="en-US" sz="1000" u="none" cap="none" strike="noStrike">
                <a:solidFill>
                  <a:srgbClr val="000000"/>
                </a:solidFill>
                <a:latin typeface="Arial"/>
                <a:ea typeface="Arial"/>
                <a:cs typeface="Arial"/>
                <a:sym typeface="Arial"/>
              </a:rPr>
              <a:t>グループ学習を構成し、焦点化させるための多くの提案が掲載されています。</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この章では、</a:t>
            </a:r>
            <a:r>
              <a:rPr b="0" i="0" lang="en-US" sz="1000" u="sng" cap="none" strike="noStrike">
                <a:solidFill>
                  <a:schemeClr val="hlink"/>
                </a:solidFill>
                <a:latin typeface="Arial"/>
                <a:ea typeface="Arial"/>
                <a:cs typeface="Arial"/>
                <a:sym typeface="Arial"/>
                <a:hlinkClick r:id="rId7"/>
              </a:rPr>
              <a:t>教室での対話を支援する環境づくり</a:t>
            </a:r>
            <a:r>
              <a:rPr b="0" i="0" lang="en-US" sz="1000" u="none" cap="none" strike="noStrike">
                <a:solidFill>
                  <a:srgbClr val="000000"/>
                </a:solidFill>
                <a:latin typeface="Arial"/>
                <a:ea typeface="Arial"/>
                <a:cs typeface="Arial"/>
                <a:sym typeface="Arial"/>
              </a:rPr>
              <a:t>をわかりやすく紹介しています。</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教育的対話の一般的な紹介は、</a:t>
            </a:r>
            <a:r>
              <a:rPr b="0" i="0" lang="en-US" sz="1000" u="sng" cap="none" strike="noStrike">
                <a:solidFill>
                  <a:schemeClr val="hlink"/>
                </a:solidFill>
                <a:latin typeface="Arial"/>
                <a:ea typeface="Arial"/>
                <a:cs typeface="Arial"/>
                <a:sym typeface="Arial"/>
                <a:hlinkClick r:id="rId8"/>
              </a:rPr>
              <a:t>『対話的教育法のための教師用ガイド』</a:t>
            </a:r>
            <a:r>
              <a:rPr b="0" i="0" lang="en-US" sz="1000" u="none" cap="none" strike="noStrike">
                <a:solidFill>
                  <a:srgbClr val="000000"/>
                </a:solidFill>
                <a:latin typeface="Arial"/>
                <a:ea typeface="Arial"/>
                <a:cs typeface="Arial"/>
                <a:sym typeface="Arial"/>
              </a:rPr>
              <a:t>に掲載されています。</a:t>
            </a:r>
            <a:endParaRPr b="0" i="0" sz="10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39" name="Shape 239"/>
        <p:cNvGrpSpPr/>
        <p:nvPr/>
      </p:nvGrpSpPr>
      <p:grpSpPr>
        <a:xfrm>
          <a:off x="0" y="0"/>
          <a:ext cx="0" cy="0"/>
          <a:chOff x="0" y="0"/>
          <a:chExt cx="0" cy="0"/>
        </a:xfrm>
      </p:grpSpPr>
      <p:sp>
        <p:nvSpPr>
          <p:cNvPr id="240" name="Google Shape;240;p37"/>
          <p:cNvSpPr/>
          <p:nvPr/>
        </p:nvSpPr>
        <p:spPr>
          <a:xfrm>
            <a:off x="470280" y="469646"/>
            <a:ext cx="4756785" cy="6631305"/>
          </a:xfrm>
          <a:custGeom>
            <a:rect b="b" l="l" r="r" t="t"/>
            <a:pathLst>
              <a:path extrusionOk="0" h="6631305" w="4756785">
                <a:moveTo>
                  <a:pt x="0" y="6599428"/>
                </a:moveTo>
                <a:lnTo>
                  <a:pt x="0" y="6631178"/>
                </a:lnTo>
                <a:lnTo>
                  <a:pt x="31750" y="6631178"/>
                </a:lnTo>
                <a:lnTo>
                  <a:pt x="0" y="6599428"/>
                </a:lnTo>
                <a:close/>
              </a:path>
              <a:path extrusionOk="0" h="6631305" w="4756785">
                <a:moveTo>
                  <a:pt x="31750" y="0"/>
                </a:moveTo>
                <a:lnTo>
                  <a:pt x="0" y="31750"/>
                </a:lnTo>
                <a:lnTo>
                  <a:pt x="0" y="6599428"/>
                </a:lnTo>
                <a:lnTo>
                  <a:pt x="31750" y="6631178"/>
                </a:lnTo>
                <a:lnTo>
                  <a:pt x="31750" y="0"/>
                </a:lnTo>
                <a:close/>
              </a:path>
              <a:path extrusionOk="0" h="6631305" w="4756785">
                <a:moveTo>
                  <a:pt x="4724908" y="6599428"/>
                </a:moveTo>
                <a:lnTo>
                  <a:pt x="31750" y="6599428"/>
                </a:lnTo>
                <a:lnTo>
                  <a:pt x="31750" y="6631178"/>
                </a:lnTo>
                <a:lnTo>
                  <a:pt x="4724908" y="6631178"/>
                </a:lnTo>
                <a:lnTo>
                  <a:pt x="4724908" y="6599428"/>
                </a:lnTo>
                <a:close/>
              </a:path>
              <a:path extrusionOk="0" h="6631305" w="4756785">
                <a:moveTo>
                  <a:pt x="4724908" y="0"/>
                </a:moveTo>
                <a:lnTo>
                  <a:pt x="4724908" y="6631178"/>
                </a:lnTo>
                <a:lnTo>
                  <a:pt x="4756658" y="6599428"/>
                </a:lnTo>
                <a:lnTo>
                  <a:pt x="4756658" y="31750"/>
                </a:lnTo>
                <a:lnTo>
                  <a:pt x="4724908" y="0"/>
                </a:lnTo>
                <a:close/>
              </a:path>
              <a:path extrusionOk="0" h="6631305" w="4756785">
                <a:moveTo>
                  <a:pt x="4756658" y="6599428"/>
                </a:moveTo>
                <a:lnTo>
                  <a:pt x="4724908" y="6631178"/>
                </a:lnTo>
                <a:lnTo>
                  <a:pt x="4756658" y="6631178"/>
                </a:lnTo>
                <a:lnTo>
                  <a:pt x="4756658" y="6599428"/>
                </a:lnTo>
                <a:close/>
              </a:path>
              <a:path extrusionOk="0" h="6631305" w="4756785">
                <a:moveTo>
                  <a:pt x="31750" y="0"/>
                </a:moveTo>
                <a:lnTo>
                  <a:pt x="0" y="0"/>
                </a:lnTo>
                <a:lnTo>
                  <a:pt x="0" y="31750"/>
                </a:lnTo>
                <a:lnTo>
                  <a:pt x="31750" y="0"/>
                </a:lnTo>
                <a:close/>
              </a:path>
              <a:path extrusionOk="0" h="6631305" w="4756785">
                <a:moveTo>
                  <a:pt x="4724908" y="0"/>
                </a:moveTo>
                <a:lnTo>
                  <a:pt x="31750" y="0"/>
                </a:lnTo>
                <a:lnTo>
                  <a:pt x="31750" y="31750"/>
                </a:lnTo>
                <a:lnTo>
                  <a:pt x="4724908" y="31750"/>
                </a:lnTo>
                <a:lnTo>
                  <a:pt x="4724908" y="0"/>
                </a:lnTo>
                <a:close/>
              </a:path>
              <a:path extrusionOk="0" h="6631305" w="4756785">
                <a:moveTo>
                  <a:pt x="4756658" y="0"/>
                </a:moveTo>
                <a:lnTo>
                  <a:pt x="4724908" y="0"/>
                </a:lnTo>
                <a:lnTo>
                  <a:pt x="4756658" y="31750"/>
                </a:lnTo>
                <a:lnTo>
                  <a:pt x="475665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41" name="Google Shape;241;p37"/>
          <p:cNvSpPr txBox="1"/>
          <p:nvPr/>
        </p:nvSpPr>
        <p:spPr>
          <a:xfrm>
            <a:off x="615696" y="676275"/>
            <a:ext cx="4526915" cy="5774658"/>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子供たちと一緒に哲学的な対話をしよう </a:t>
            </a:r>
            <a:endParaRPr b="0" i="0" sz="16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このアプローチでは、生徒が年齢に応じた哲学的な疑問について話し合うことで、対話を促進します。この活動で重視していることは「哲学を学ぶ」ことではなく、「探究のプロセス」、つまり考えをまとめ、表現すること、そして理解を深めるために他の人の視点を踏まえて自分の意見を加えたり、反対意見を述べたりすること、です。</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sng" cap="none" strike="noStrike">
                <a:solidFill>
                  <a:schemeClr val="hlink"/>
                </a:solidFill>
                <a:latin typeface="Arial"/>
                <a:ea typeface="Arial"/>
                <a:cs typeface="Arial"/>
                <a:sym typeface="Arial"/>
                <a:hlinkClick r:id="rId3"/>
              </a:rPr>
              <a:t>Center for Philosophy with Children, University of Washington</a:t>
            </a:r>
            <a:r>
              <a:rPr b="0" i="0" lang="en-US" sz="1200" u="none" cap="none" strike="noStrike">
                <a:solidFill>
                  <a:srgbClr val="000000"/>
                </a:solidFill>
                <a:latin typeface="Arial"/>
                <a:ea typeface="Arial"/>
                <a:cs typeface="Arial"/>
                <a:sym typeface="Arial"/>
              </a:rPr>
              <a:t> ：5歳から16歳の子供向けのレッスンプランと興味深い教材があります。</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sng" cap="none" strike="noStrike">
                <a:solidFill>
                  <a:schemeClr val="hlink"/>
                </a:solidFill>
                <a:latin typeface="Arial"/>
                <a:ea typeface="Arial"/>
                <a:cs typeface="Arial"/>
                <a:sym typeface="Arial"/>
                <a:hlinkClick r:id="rId4"/>
              </a:rPr>
              <a:t>Philosopher’s Backpack</a:t>
            </a:r>
            <a:r>
              <a:rPr b="1" i="0" lang="en-US" sz="1200" u="sng" cap="none" strike="noStrike">
                <a:solidFill>
                  <a:srgbClr val="000000"/>
                </a:solidFill>
                <a:latin typeface="Arial"/>
                <a:ea typeface="Arial"/>
                <a:cs typeface="Arial"/>
                <a:sym typeface="Arial"/>
              </a:rPr>
              <a:t>：</a:t>
            </a:r>
            <a:r>
              <a:rPr b="0" i="0" lang="en-US" sz="1200" u="none" cap="none" strike="noStrike">
                <a:solidFill>
                  <a:srgbClr val="000000"/>
                </a:solidFill>
                <a:latin typeface="Arial"/>
                <a:ea typeface="Arial"/>
                <a:cs typeface="Arial"/>
                <a:sym typeface="Arial"/>
              </a:rPr>
              <a:t>子供のための哲学に関するアイデアや資料が掲載された多くのリンク集が掲載されています</a:t>
            </a:r>
            <a:r>
              <a:rPr b="0" i="0" lang="en-US" sz="1200" u="none" cap="none" strike="noStrike">
                <a:solidFill>
                  <a:srgbClr val="FF0000"/>
                </a:solidFill>
                <a:latin typeface="Arial"/>
                <a:ea typeface="Arial"/>
                <a:cs typeface="Arial"/>
                <a:sym typeface="Arial"/>
              </a:rPr>
              <a:t>。 </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sng" cap="none" strike="noStrike">
                <a:solidFill>
                  <a:schemeClr val="hlink"/>
                </a:solidFill>
                <a:latin typeface="Arial"/>
                <a:ea typeface="Arial"/>
                <a:cs typeface="Arial"/>
                <a:sym typeface="Arial"/>
                <a:hlinkClick r:id="rId5"/>
              </a:rPr>
              <a:t>The Philosophy Man</a:t>
            </a:r>
            <a:r>
              <a:rPr b="1" i="0" lang="en-US" sz="12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教師は、学習者の興味をひく物語や質問、思考ゲームのアイデアなどを利用できる無料のメーリングリストに登録することができます。</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対話研究の方法と評価：ケンブリッジ大学刊行</a:t>
            </a:r>
            <a:endParaRPr b="1" i="0" sz="16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sng" cap="none" strike="noStrike">
                <a:solidFill>
                  <a:schemeClr val="hlink"/>
                </a:solidFill>
                <a:latin typeface="Arial"/>
                <a:ea typeface="Arial"/>
                <a:cs typeface="Arial"/>
                <a:sym typeface="Arial"/>
                <a:hlinkClick r:id="rId6"/>
              </a:rPr>
              <a:t>Research Methods for Educational Dialogue</a:t>
            </a:r>
            <a:r>
              <a:rPr b="1" i="0" lang="en-US" sz="1200" u="none" cap="none" strike="noStrike">
                <a:solidFill>
                  <a:srgbClr val="000000"/>
                </a:solidFill>
                <a:latin typeface="Calibri"/>
                <a:ea typeface="Calibri"/>
                <a:cs typeface="Calibri"/>
                <a:sym typeface="Calibri"/>
              </a:rPr>
              <a:t>：</a:t>
            </a:r>
            <a:r>
              <a:rPr b="0" i="0" lang="en-US" sz="1200" u="none" cap="none" strike="noStrike">
                <a:solidFill>
                  <a:srgbClr val="000000"/>
                </a:solidFill>
                <a:latin typeface="Arial"/>
                <a:ea typeface="Arial"/>
                <a:cs typeface="Arial"/>
                <a:sym typeface="Arial"/>
              </a:rPr>
              <a:t>実践者や研究者向け、教育対話のための研究方法の書籍 </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7"/>
              </a:rPr>
              <a:t>tool to measure progress in dialogue</a:t>
            </a:r>
            <a:r>
              <a:rPr b="0" i="0" lang="en-US" sz="1200" u="none" cap="none" strike="noStrike">
                <a:solidFill>
                  <a:srgbClr val="000000"/>
                </a:solidFill>
                <a:latin typeface="Arial"/>
                <a:ea typeface="Arial"/>
                <a:cs typeface="Arial"/>
                <a:sym typeface="Arial"/>
              </a:rPr>
              <a:t>：ケンブリッジ大学のDIALLS(Dialogue and Argumentation for Cultural Literacy Learning in Schools)プロジェクトによる、対話の測定ツール（無償英語版）</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8"/>
              </a:rPr>
              <a:t>Ed:Talk</a:t>
            </a:r>
            <a:r>
              <a:rPr b="0" i="0" lang="en-US" sz="1200" u="none" cap="none" strike="noStrike">
                <a:solidFill>
                  <a:srgbClr val="000000"/>
                </a:solidFill>
                <a:latin typeface="Arial"/>
                <a:ea typeface="Arial"/>
                <a:cs typeface="Arial"/>
                <a:sym typeface="Arial"/>
              </a:rPr>
              <a:t>（Evidence &amp; Dialogue Toolkit）：生徒の学習と参加の評価ツール（無償英語版）</a:t>
            </a:r>
            <a:endParaRPr b="0" i="0" sz="1200" u="none" cap="none" strike="noStrike">
              <a:solidFill>
                <a:srgbClr val="000000"/>
              </a:solidFill>
              <a:latin typeface="Arial"/>
              <a:ea typeface="Arial"/>
              <a:cs typeface="Arial"/>
              <a:sym typeface="Arial"/>
            </a:endParaRPr>
          </a:p>
        </p:txBody>
      </p:sp>
      <p:sp>
        <p:nvSpPr>
          <p:cNvPr id="242" name="Google Shape;242;p37"/>
          <p:cNvSpPr/>
          <p:nvPr/>
        </p:nvSpPr>
        <p:spPr>
          <a:xfrm>
            <a:off x="5472175" y="469646"/>
            <a:ext cx="4730115" cy="6727825"/>
          </a:xfrm>
          <a:custGeom>
            <a:rect b="b" l="l" r="r" t="t"/>
            <a:pathLst>
              <a:path extrusionOk="0" h="6727825" w="4730115">
                <a:moveTo>
                  <a:pt x="0" y="6695948"/>
                </a:moveTo>
                <a:lnTo>
                  <a:pt x="0" y="6727698"/>
                </a:lnTo>
                <a:lnTo>
                  <a:pt x="31750" y="6727698"/>
                </a:lnTo>
                <a:lnTo>
                  <a:pt x="0" y="6695948"/>
                </a:lnTo>
                <a:close/>
              </a:path>
              <a:path extrusionOk="0" h="6727825" w="4730115">
                <a:moveTo>
                  <a:pt x="31750" y="0"/>
                </a:moveTo>
                <a:lnTo>
                  <a:pt x="0" y="31750"/>
                </a:lnTo>
                <a:lnTo>
                  <a:pt x="0" y="6695948"/>
                </a:lnTo>
                <a:lnTo>
                  <a:pt x="31750" y="6727698"/>
                </a:lnTo>
                <a:lnTo>
                  <a:pt x="31750" y="0"/>
                </a:lnTo>
                <a:close/>
              </a:path>
              <a:path extrusionOk="0" h="6727825" w="4730115">
                <a:moveTo>
                  <a:pt x="4698238" y="6695948"/>
                </a:moveTo>
                <a:lnTo>
                  <a:pt x="31750" y="6695948"/>
                </a:lnTo>
                <a:lnTo>
                  <a:pt x="31750" y="6727698"/>
                </a:lnTo>
                <a:lnTo>
                  <a:pt x="4698238" y="6727698"/>
                </a:lnTo>
                <a:lnTo>
                  <a:pt x="4698238" y="6695948"/>
                </a:lnTo>
                <a:close/>
              </a:path>
              <a:path extrusionOk="0" h="6727825" w="4730115">
                <a:moveTo>
                  <a:pt x="4698238" y="0"/>
                </a:moveTo>
                <a:lnTo>
                  <a:pt x="4698238" y="6727698"/>
                </a:lnTo>
                <a:lnTo>
                  <a:pt x="4729988" y="6695948"/>
                </a:lnTo>
                <a:lnTo>
                  <a:pt x="4729988" y="31750"/>
                </a:lnTo>
                <a:lnTo>
                  <a:pt x="4698238" y="0"/>
                </a:lnTo>
                <a:close/>
              </a:path>
              <a:path extrusionOk="0" h="6727825" w="4730115">
                <a:moveTo>
                  <a:pt x="4729988" y="6695948"/>
                </a:moveTo>
                <a:lnTo>
                  <a:pt x="4698238" y="6727698"/>
                </a:lnTo>
                <a:lnTo>
                  <a:pt x="4729988" y="6727698"/>
                </a:lnTo>
                <a:lnTo>
                  <a:pt x="4729988" y="6695948"/>
                </a:lnTo>
                <a:close/>
              </a:path>
              <a:path extrusionOk="0" h="6727825" w="4730115">
                <a:moveTo>
                  <a:pt x="31750" y="0"/>
                </a:moveTo>
                <a:lnTo>
                  <a:pt x="0" y="0"/>
                </a:lnTo>
                <a:lnTo>
                  <a:pt x="0" y="31750"/>
                </a:lnTo>
                <a:lnTo>
                  <a:pt x="31750" y="0"/>
                </a:lnTo>
                <a:close/>
              </a:path>
              <a:path extrusionOk="0" h="6727825" w="4730115">
                <a:moveTo>
                  <a:pt x="4698238" y="0"/>
                </a:moveTo>
                <a:lnTo>
                  <a:pt x="31750" y="0"/>
                </a:lnTo>
                <a:lnTo>
                  <a:pt x="31750" y="31750"/>
                </a:lnTo>
                <a:lnTo>
                  <a:pt x="4698238" y="31750"/>
                </a:lnTo>
                <a:lnTo>
                  <a:pt x="4698238" y="0"/>
                </a:lnTo>
                <a:close/>
              </a:path>
              <a:path extrusionOk="0" h="672782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43" name="Google Shape;243;p37"/>
          <p:cNvSpPr txBox="1"/>
          <p:nvPr/>
        </p:nvSpPr>
        <p:spPr>
          <a:xfrm>
            <a:off x="5606034" y="657225"/>
            <a:ext cx="4471670" cy="6613349"/>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トーキングポイント</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トーキングポイント資料は、Thinking Togetherチームによって開発されました。</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9"/>
              </a:rPr>
              <a:t>Reflecting on group work</a:t>
            </a:r>
            <a:r>
              <a:rPr b="0" i="0" lang="en-US" sz="1400" u="none" cap="none" strike="noStrike">
                <a:solidFill>
                  <a:srgbClr val="000000"/>
                </a:solidFill>
                <a:latin typeface="Arial"/>
                <a:ea typeface="Arial"/>
                <a:cs typeface="Arial"/>
                <a:sym typeface="Arial"/>
              </a:rPr>
              <a:t> この資料は、教室での話や生徒とのグループワークについての話し合いの導入で使用できる、いくつかの問いの事例を掲載しています。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10"/>
              </a:rPr>
              <a:t>Curriculum-linked talking points</a:t>
            </a:r>
            <a:r>
              <a:rPr b="0" i="0" lang="en-US" sz="1400" u="none" cap="none" strike="noStrike">
                <a:solidFill>
                  <a:srgbClr val="000000"/>
                </a:solidFill>
                <a:latin typeface="Arial"/>
                <a:ea typeface="Arial"/>
                <a:cs typeface="Arial"/>
                <a:sym typeface="Arial"/>
              </a:rPr>
              <a:t> 特定のカリキュラム分野に関連したトーキングポイントのアイデアを掲載しています。これらが、カリキュラムにあるすべての話題や教科、また学齢に適合した教材を紹介しています。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r>
              <a:rPr b="1" i="0" lang="en-US" sz="1600" u="none" cap="none" strike="noStrike">
                <a:solidFill>
                  <a:srgbClr val="000000"/>
                </a:solidFill>
                <a:latin typeface="Arial"/>
                <a:ea typeface="Arial"/>
                <a:cs typeface="Arial"/>
                <a:sym typeface="Arial"/>
              </a:rPr>
              <a:t>教科ごとの資料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11"/>
              </a:rPr>
              <a:t>Thinking Science</a:t>
            </a:r>
            <a:r>
              <a:rPr b="1" i="0" lang="en-US" sz="1400" u="none" cap="none" strike="noStrike">
                <a:solidFill>
                  <a:srgbClr val="000000"/>
                </a:solidFill>
                <a:latin typeface="Arial"/>
                <a:ea typeface="Arial"/>
                <a:cs typeface="Arial"/>
                <a:sym typeface="Arial"/>
              </a:rPr>
              <a:t> </a:t>
            </a:r>
            <a:r>
              <a:rPr b="0" i="0" lang="en-US" sz="1400" u="none" cap="none" strike="noStrike">
                <a:solidFill>
                  <a:srgbClr val="000000"/>
                </a:solidFill>
                <a:latin typeface="Arial"/>
                <a:ea typeface="Arial"/>
                <a:cs typeface="Arial"/>
                <a:sym typeface="Arial"/>
              </a:rPr>
              <a:t>思考と議論を促進するために作られた、科学教師のための無料資料。11歳から14歳の子供向け。</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12"/>
              </a:rPr>
              <a:t>We are multilingual</a:t>
            </a:r>
            <a:r>
              <a:rPr b="0" i="0" lang="en-US" sz="1400" u="none" cap="none" strike="noStrike">
                <a:solidFill>
                  <a:srgbClr val="000000"/>
                </a:solidFill>
                <a:latin typeface="Arial"/>
                <a:ea typeface="Arial"/>
                <a:cs typeface="Arial"/>
                <a:sym typeface="Arial"/>
              </a:rPr>
              <a:t> 言語学習への対話的アプローチを促進する、語学教育を行う教師のための無料資料。あらゆる年齢の子供や若者を対象としています。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13"/>
              </a:rPr>
              <a:t>RE-searchers</a:t>
            </a:r>
            <a:r>
              <a:rPr b="0" i="0" lang="en-US" sz="1400" u="none" cap="none" strike="noStrike">
                <a:solidFill>
                  <a:srgbClr val="000000"/>
                </a:solidFill>
                <a:latin typeface="Arial"/>
                <a:ea typeface="Arial"/>
                <a:cs typeface="Arial"/>
                <a:sym typeface="Arial"/>
              </a:rPr>
              <a:t> 宗教教育（RE）を行う教師のための無料の教材で、REにおける様々な形の探究を対話形式で行います。5歳から11歳の児童を対象としています。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sng" cap="none" strike="noStrike">
                <a:solidFill>
                  <a:schemeClr val="hlink"/>
                </a:solidFill>
                <a:latin typeface="Arial"/>
                <a:ea typeface="Arial"/>
                <a:cs typeface="Arial"/>
                <a:sym typeface="Arial"/>
                <a:hlinkClick r:id="rId14"/>
              </a:rPr>
              <a:t>Transforming Primary Maths</a:t>
            </a:r>
            <a:r>
              <a:rPr b="0" i="0" lang="en-US" sz="1400" u="none" cap="none" strike="noStrike">
                <a:solidFill>
                  <a:srgbClr val="000000"/>
                </a:solidFill>
                <a:latin typeface="Arial"/>
                <a:ea typeface="Arial"/>
                <a:cs typeface="Arial"/>
                <a:sym typeface="Arial"/>
              </a:rPr>
              <a:t> Mike Askewによる、コラボレーションを促進するための無料の算数教材です。対象：5-11歳の児童を対象としています。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47" name="Shape 247"/>
        <p:cNvGrpSpPr/>
        <p:nvPr/>
      </p:nvGrpSpPr>
      <p:grpSpPr>
        <a:xfrm>
          <a:off x="0" y="0"/>
          <a:ext cx="0" cy="0"/>
          <a:chOff x="0" y="0"/>
          <a:chExt cx="0" cy="0"/>
        </a:xfrm>
      </p:grpSpPr>
      <p:sp>
        <p:nvSpPr>
          <p:cNvPr id="248" name="Google Shape;248;p38"/>
          <p:cNvSpPr/>
          <p:nvPr/>
        </p:nvSpPr>
        <p:spPr>
          <a:xfrm>
            <a:off x="437261" y="725551"/>
            <a:ext cx="4730115" cy="6631305"/>
          </a:xfrm>
          <a:custGeom>
            <a:rect b="b" l="l" r="r" t="t"/>
            <a:pathLst>
              <a:path extrusionOk="0" h="6631305" w="4730115">
                <a:moveTo>
                  <a:pt x="0" y="6599428"/>
                </a:moveTo>
                <a:lnTo>
                  <a:pt x="0" y="6631178"/>
                </a:lnTo>
                <a:lnTo>
                  <a:pt x="31750" y="6631178"/>
                </a:lnTo>
                <a:lnTo>
                  <a:pt x="0" y="6599428"/>
                </a:lnTo>
                <a:close/>
              </a:path>
              <a:path extrusionOk="0" h="6631305" w="4730115">
                <a:moveTo>
                  <a:pt x="31750" y="0"/>
                </a:moveTo>
                <a:lnTo>
                  <a:pt x="0" y="31750"/>
                </a:lnTo>
                <a:lnTo>
                  <a:pt x="0" y="6599428"/>
                </a:lnTo>
                <a:lnTo>
                  <a:pt x="31750" y="6631178"/>
                </a:lnTo>
                <a:lnTo>
                  <a:pt x="31750" y="0"/>
                </a:lnTo>
                <a:close/>
              </a:path>
              <a:path extrusionOk="0" h="6631305" w="4730115">
                <a:moveTo>
                  <a:pt x="4698238" y="6599428"/>
                </a:moveTo>
                <a:lnTo>
                  <a:pt x="31750" y="6599428"/>
                </a:lnTo>
                <a:lnTo>
                  <a:pt x="31750" y="6631178"/>
                </a:lnTo>
                <a:lnTo>
                  <a:pt x="4698238" y="6631178"/>
                </a:lnTo>
                <a:lnTo>
                  <a:pt x="4698238" y="6599428"/>
                </a:lnTo>
                <a:close/>
              </a:path>
              <a:path extrusionOk="0" h="6631305" w="4730115">
                <a:moveTo>
                  <a:pt x="4698238" y="0"/>
                </a:moveTo>
                <a:lnTo>
                  <a:pt x="4698238" y="6631178"/>
                </a:lnTo>
                <a:lnTo>
                  <a:pt x="4729987" y="6599428"/>
                </a:lnTo>
                <a:lnTo>
                  <a:pt x="4729988" y="31750"/>
                </a:lnTo>
                <a:lnTo>
                  <a:pt x="4698238" y="0"/>
                </a:lnTo>
                <a:close/>
              </a:path>
              <a:path extrusionOk="0" h="6631305" w="4730115">
                <a:moveTo>
                  <a:pt x="4729988" y="6599428"/>
                </a:moveTo>
                <a:lnTo>
                  <a:pt x="4698238" y="6631178"/>
                </a:lnTo>
                <a:lnTo>
                  <a:pt x="4729988" y="6631178"/>
                </a:lnTo>
                <a:lnTo>
                  <a:pt x="4729988" y="6599428"/>
                </a:lnTo>
                <a:close/>
              </a:path>
              <a:path extrusionOk="0" h="6631305" w="4730115">
                <a:moveTo>
                  <a:pt x="31750" y="0"/>
                </a:moveTo>
                <a:lnTo>
                  <a:pt x="0" y="0"/>
                </a:lnTo>
                <a:lnTo>
                  <a:pt x="0" y="31750"/>
                </a:lnTo>
                <a:lnTo>
                  <a:pt x="31750" y="0"/>
                </a:lnTo>
                <a:close/>
              </a:path>
              <a:path extrusionOk="0" h="6631305" w="4730115">
                <a:moveTo>
                  <a:pt x="4698238" y="0"/>
                </a:moveTo>
                <a:lnTo>
                  <a:pt x="31750" y="0"/>
                </a:lnTo>
                <a:lnTo>
                  <a:pt x="31750" y="31750"/>
                </a:lnTo>
                <a:lnTo>
                  <a:pt x="4698238" y="31750"/>
                </a:lnTo>
                <a:lnTo>
                  <a:pt x="4698238" y="0"/>
                </a:lnTo>
                <a:close/>
              </a:path>
              <a:path extrusionOk="0" h="663130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49" name="Google Shape;249;p38"/>
          <p:cNvSpPr txBox="1"/>
          <p:nvPr/>
        </p:nvSpPr>
        <p:spPr>
          <a:xfrm>
            <a:off x="549655" y="1138174"/>
            <a:ext cx="4445635" cy="6255367"/>
          </a:xfrm>
          <a:prstGeom prst="rect">
            <a:avLst/>
          </a:prstGeom>
          <a:noFill/>
          <a:ln>
            <a:noFill/>
          </a:ln>
        </p:spPr>
        <p:txBody>
          <a:bodyPr anchorCtr="0" anchor="t" bIns="0" lIns="0" spcFirstLastPara="1" rIns="0" wrap="square" tIns="12700">
            <a:spAutoFit/>
          </a:bodyPr>
          <a:lstStyle/>
          <a:p>
            <a:pPr indent="0" lvl="0" marL="381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研究成果に基づいた教育実務者向け資料集へのリンク</a:t>
            </a:r>
            <a:r>
              <a:rPr b="0" i="0" lang="en-US" sz="10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以下の資料はすべて、ケンブリッジ大学の研究者とその共同研究者によって作成されました。:</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OER4Schools</a:t>
            </a:r>
            <a:r>
              <a:rPr b="0" i="0" lang="en-US" sz="1200" u="none" cap="none" strike="noStrike">
                <a:solidFill>
                  <a:srgbClr val="000000"/>
                </a:solidFill>
                <a:latin typeface="Arial"/>
                <a:ea typeface="Arial"/>
                <a:cs typeface="Arial"/>
                <a:sym typeface="Arial"/>
              </a:rPr>
              <a:t> – サハラ以南のアフリカの小学校教師のための、無料でマルチメディアな職能開発リソース。このリソースには、Thinking Togetherやその他の関連リソースを活用し、ビデオクリップで説明された、クラス全体の対話とグループワークの章が含まれている。 </a:t>
            </a:r>
            <a:r>
              <a:rPr b="0" i="0" lang="en-US" sz="1200" u="sng" cap="none" strike="noStrike">
                <a:solidFill>
                  <a:schemeClr val="hlink"/>
                </a:solidFill>
                <a:latin typeface="Arial"/>
                <a:ea typeface="Arial"/>
                <a:cs typeface="Arial"/>
                <a:sym typeface="Arial"/>
                <a:hlinkClick r:id="rId3"/>
              </a:rPr>
              <a:t>www.oer4schools.org</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Video clips: </a:t>
            </a:r>
            <a:r>
              <a:rPr b="0" i="0" lang="en-US" sz="1200" u="none" cap="none" strike="noStrike">
                <a:solidFill>
                  <a:srgbClr val="000000"/>
                </a:solidFill>
                <a:latin typeface="Arial"/>
                <a:ea typeface="Arial"/>
                <a:cs typeface="Arial"/>
                <a:sym typeface="Arial"/>
              </a:rPr>
              <a:t>いくつかの研究プロジェクトから生まれた英国（初等、中等、高等）の教室での対話教授法のビデオクリップは、 </a:t>
            </a:r>
            <a:r>
              <a:rPr b="0" i="0" lang="en-US" sz="1200" u="sng" cap="none" strike="noStrike">
                <a:solidFill>
                  <a:schemeClr val="hlink"/>
                </a:solidFill>
                <a:latin typeface="Arial"/>
                <a:ea typeface="Arial"/>
                <a:cs typeface="Arial"/>
                <a:sym typeface="Arial"/>
                <a:hlinkClick r:id="rId4"/>
              </a:rPr>
              <a:t>http://sms.cam.ac.uk/collection/1085164</a:t>
            </a:r>
            <a:r>
              <a:rPr b="0" i="0" lang="en-US" sz="1200" u="none" cap="none" strike="noStrike">
                <a:solidFill>
                  <a:srgbClr val="000000"/>
                </a:solidFill>
                <a:latin typeface="Arial"/>
                <a:ea typeface="Arial"/>
                <a:cs typeface="Arial"/>
                <a:sym typeface="Arial"/>
              </a:rPr>
              <a:t>. からダウンロード可能です。他の教師の実践を批評し、議論することは、自分自身で新しいアプローチを試みるための強力な刺激となる。(そのような議論を誘発するきっかけとしての声掛けや行動は、共著の本とOER4Schoolsのリソースにあるクリップへのハイパーリンクとともに含まれています)。</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Reflective teaching:</a:t>
            </a:r>
            <a:r>
              <a:rPr b="0" i="0" lang="en-US" sz="1200" u="none" cap="none" strike="noStrike">
                <a:solidFill>
                  <a:srgbClr val="000000"/>
                </a:solidFill>
                <a:latin typeface="Arial"/>
                <a:ea typeface="Arial"/>
                <a:cs typeface="Arial"/>
                <a:sym typeface="Arial"/>
              </a:rPr>
              <a:t>振り返りを伴う一般的な授業をサポートする多くのリソースがあり、Andrew Pollardとその同僚によって作られたこの包括的なリソースもその一つです: </a:t>
            </a:r>
            <a:r>
              <a:rPr b="0" i="0" lang="en-US" sz="1200" u="sng" cap="none" strike="noStrike">
                <a:solidFill>
                  <a:schemeClr val="hlink"/>
                </a:solidFill>
                <a:latin typeface="Arial"/>
                <a:ea typeface="Arial"/>
                <a:cs typeface="Arial"/>
                <a:sym typeface="Arial"/>
                <a:hlinkClick r:id="rId5"/>
              </a:rPr>
              <a:t>http://reflectiveteaching.co.uk/</a:t>
            </a: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p:txBody>
      </p:sp>
      <p:sp>
        <p:nvSpPr>
          <p:cNvPr id="250" name="Google Shape;250;p38"/>
          <p:cNvSpPr/>
          <p:nvPr/>
        </p:nvSpPr>
        <p:spPr>
          <a:xfrm>
            <a:off x="5346446" y="726186"/>
            <a:ext cx="4909185" cy="6631305"/>
          </a:xfrm>
          <a:custGeom>
            <a:rect b="b" l="l" r="r" t="t"/>
            <a:pathLst>
              <a:path extrusionOk="0" h="6631305" w="4730115">
                <a:moveTo>
                  <a:pt x="0" y="6599377"/>
                </a:moveTo>
                <a:lnTo>
                  <a:pt x="0" y="6631127"/>
                </a:lnTo>
                <a:lnTo>
                  <a:pt x="31750" y="6631127"/>
                </a:lnTo>
                <a:lnTo>
                  <a:pt x="0" y="6599377"/>
                </a:lnTo>
                <a:close/>
              </a:path>
              <a:path extrusionOk="0" h="6631305" w="4730115">
                <a:moveTo>
                  <a:pt x="31750" y="0"/>
                </a:moveTo>
                <a:lnTo>
                  <a:pt x="0" y="31750"/>
                </a:lnTo>
                <a:lnTo>
                  <a:pt x="0" y="6599377"/>
                </a:lnTo>
                <a:lnTo>
                  <a:pt x="31750" y="6631127"/>
                </a:lnTo>
                <a:lnTo>
                  <a:pt x="31750" y="0"/>
                </a:lnTo>
                <a:close/>
              </a:path>
              <a:path extrusionOk="0" h="6631305" w="4730115">
                <a:moveTo>
                  <a:pt x="4698237" y="6599377"/>
                </a:moveTo>
                <a:lnTo>
                  <a:pt x="31750" y="6599377"/>
                </a:lnTo>
                <a:lnTo>
                  <a:pt x="31750" y="6631127"/>
                </a:lnTo>
                <a:lnTo>
                  <a:pt x="4698237" y="6631127"/>
                </a:lnTo>
                <a:lnTo>
                  <a:pt x="4698237" y="6599377"/>
                </a:lnTo>
                <a:close/>
              </a:path>
              <a:path extrusionOk="0" h="6631305" w="4730115">
                <a:moveTo>
                  <a:pt x="4698237" y="0"/>
                </a:moveTo>
                <a:lnTo>
                  <a:pt x="4698237" y="6631127"/>
                </a:lnTo>
                <a:lnTo>
                  <a:pt x="4729987" y="6599377"/>
                </a:lnTo>
                <a:lnTo>
                  <a:pt x="4729987" y="31750"/>
                </a:lnTo>
                <a:lnTo>
                  <a:pt x="4698237" y="0"/>
                </a:lnTo>
                <a:close/>
              </a:path>
              <a:path extrusionOk="0" h="6631305" w="4730115">
                <a:moveTo>
                  <a:pt x="4729987" y="6599377"/>
                </a:moveTo>
                <a:lnTo>
                  <a:pt x="4698237" y="6631127"/>
                </a:lnTo>
                <a:lnTo>
                  <a:pt x="4729987" y="6631127"/>
                </a:lnTo>
                <a:lnTo>
                  <a:pt x="4729987" y="6599377"/>
                </a:lnTo>
                <a:close/>
              </a:path>
              <a:path extrusionOk="0" h="6631305" w="4730115">
                <a:moveTo>
                  <a:pt x="31750" y="0"/>
                </a:moveTo>
                <a:lnTo>
                  <a:pt x="0" y="0"/>
                </a:lnTo>
                <a:lnTo>
                  <a:pt x="0" y="31750"/>
                </a:lnTo>
                <a:lnTo>
                  <a:pt x="31750" y="0"/>
                </a:lnTo>
                <a:close/>
              </a:path>
              <a:path extrusionOk="0" h="6631305" w="4730115">
                <a:moveTo>
                  <a:pt x="4698237" y="0"/>
                </a:moveTo>
                <a:lnTo>
                  <a:pt x="31750" y="0"/>
                </a:lnTo>
                <a:lnTo>
                  <a:pt x="31750" y="31750"/>
                </a:lnTo>
                <a:lnTo>
                  <a:pt x="4698237" y="31750"/>
                </a:lnTo>
                <a:lnTo>
                  <a:pt x="4698237" y="0"/>
                </a:lnTo>
                <a:close/>
              </a:path>
              <a:path extrusionOk="0" h="6631305" w="4730115">
                <a:moveTo>
                  <a:pt x="4729987" y="0"/>
                </a:moveTo>
                <a:lnTo>
                  <a:pt x="4698237" y="0"/>
                </a:lnTo>
                <a:lnTo>
                  <a:pt x="4729987" y="31750"/>
                </a:lnTo>
                <a:lnTo>
                  <a:pt x="4729987"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51" name="Google Shape;251;p38"/>
          <p:cNvSpPr txBox="1"/>
          <p:nvPr/>
        </p:nvSpPr>
        <p:spPr>
          <a:xfrm>
            <a:off x="5464237" y="1100074"/>
            <a:ext cx="4679508" cy="5725350"/>
          </a:xfrm>
          <a:prstGeom prst="rect">
            <a:avLst/>
          </a:prstGeom>
          <a:noFill/>
          <a:ln>
            <a:noFill/>
          </a:ln>
        </p:spPr>
        <p:txBody>
          <a:bodyPr anchorCtr="0" anchor="t" bIns="0" lIns="0" spcFirstLastPara="1" rIns="0" wrap="square" tIns="12700">
            <a:spAutoFit/>
          </a:bodyPr>
          <a:lstStyle/>
          <a:p>
            <a:pPr indent="0" lvl="0" marL="381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教室での対話を支援するための電子黒板の使用 </a:t>
            </a:r>
            <a:endParaRPr b="0" i="0" sz="1400" u="none" cap="none" strike="noStrike">
              <a:solidFill>
                <a:srgbClr val="000000"/>
              </a:solidFill>
              <a:latin typeface="Arial"/>
              <a:ea typeface="Arial"/>
              <a:cs typeface="Arial"/>
              <a:sym typeface="Arial"/>
            </a:endParaRPr>
          </a:p>
          <a:p>
            <a:pPr indent="0" lvl="0" marL="381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教師向けのいくつかの資料が作成された学校単位の職能開発プログラム:</a:t>
            </a:r>
            <a:endParaRPr b="0" i="0" sz="1000" u="none" cap="none" strike="noStrike">
              <a:solidFill>
                <a:srgbClr val="000000"/>
              </a:solidFill>
              <a:latin typeface="Arial"/>
              <a:ea typeface="Arial"/>
              <a:cs typeface="Arial"/>
              <a:sym typeface="Arial"/>
            </a:endParaRPr>
          </a:p>
          <a:p>
            <a:pPr indent="-179705" lvl="0" marL="18351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a:t>
            </a:r>
            <a:r>
              <a:rPr b="1" i="0" lang="en-US" sz="1200" u="none" cap="none" strike="noStrike">
                <a:solidFill>
                  <a:srgbClr val="000000"/>
                </a:solidFill>
                <a:latin typeface="Arial"/>
                <a:ea typeface="Arial"/>
                <a:cs typeface="Arial"/>
                <a:sym typeface="Arial"/>
              </a:rPr>
              <a:t>電子黒板を使った双方向的な教授と学習の開発: 教師のためのリソース　　参加した教師の共著で、対話型の授業実践を発展させた教師自身の経験談もあります。</a:t>
            </a:r>
            <a:r>
              <a:rPr b="0" i="0" lang="en-US" sz="1200" u="none" cap="none" strike="noStrike">
                <a:solidFill>
                  <a:srgbClr val="000000"/>
                </a:solidFill>
                <a:latin typeface="Arial"/>
                <a:ea typeface="Arial"/>
                <a:cs typeface="Arial"/>
                <a:sym typeface="Arial"/>
              </a:rPr>
              <a:t>:</a:t>
            </a:r>
            <a:endParaRPr b="0" i="0" sz="1000" u="none" cap="none" strike="noStrike">
              <a:solidFill>
                <a:srgbClr val="000000"/>
              </a:solidFill>
              <a:latin typeface="Arial"/>
              <a:ea typeface="Arial"/>
              <a:cs typeface="Arial"/>
              <a:sym typeface="Arial"/>
            </a:endParaRPr>
          </a:p>
          <a:p>
            <a:pPr indent="-360363" lvl="0" marL="360363"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Reference: Hennessy, S., Warwick, P., Brown, L., Rawlins, D., &amp; Neale, C. (Eds.). (2014). </a:t>
            </a:r>
            <a:r>
              <a:rPr b="0" i="1" lang="en-US" sz="1200" u="none" cap="none" strike="noStrike">
                <a:solidFill>
                  <a:srgbClr val="000000"/>
                </a:solidFill>
                <a:latin typeface="Arial"/>
                <a:ea typeface="Arial"/>
                <a:cs typeface="Arial"/>
                <a:sym typeface="Arial"/>
              </a:rPr>
              <a:t>Developing Interactive Teaching and Learning Using the Interactive Whiteboard: A Resource for Teachers.</a:t>
            </a:r>
            <a:r>
              <a:rPr b="0" i="0" lang="en-US" sz="1200" u="none" cap="none" strike="noStrike">
                <a:solidFill>
                  <a:srgbClr val="000000"/>
                </a:solidFill>
                <a:latin typeface="Arial"/>
                <a:ea typeface="Arial"/>
                <a:cs typeface="Arial"/>
                <a:sym typeface="Arial"/>
              </a:rPr>
              <a:t> Maidenhead: Open University Press.</a:t>
            </a:r>
            <a:endParaRPr b="0" i="0" sz="1000" u="none" cap="none" strike="noStrike">
              <a:solidFill>
                <a:srgbClr val="000000"/>
              </a:solidFill>
              <a:latin typeface="Arial"/>
              <a:ea typeface="Arial"/>
              <a:cs typeface="Arial"/>
              <a:sym typeface="Arial"/>
            </a:endParaRPr>
          </a:p>
          <a:p>
            <a:pPr indent="-179705" lvl="0" marL="18351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教師の</a:t>
            </a:r>
            <a:r>
              <a:rPr b="0" i="0" lang="en-US" sz="1200" u="none" cap="none" strike="noStrike">
                <a:solidFill>
                  <a:srgbClr val="000000"/>
                </a:solidFill>
                <a:latin typeface="Arial"/>
                <a:ea typeface="Arial"/>
                <a:cs typeface="Arial"/>
                <a:sym typeface="Arial"/>
              </a:rPr>
              <a:t>職能開発の一貫として、対面式ワークショップの活動概要は、以下からダウンロード可能です。 </a:t>
            </a:r>
            <a:r>
              <a:rPr b="0" i="0" lang="en-US" sz="1200" u="sng" cap="none" strike="noStrike">
                <a:solidFill>
                  <a:schemeClr val="hlink"/>
                </a:solidFill>
                <a:latin typeface="Arial"/>
                <a:ea typeface="Arial"/>
                <a:cs typeface="Arial"/>
                <a:sym typeface="Arial"/>
                <a:hlinkClick r:id="rId6"/>
              </a:rPr>
              <a:t>http://dialogueiwb.educ.cam.ac.uk/evaluate/</a:t>
            </a:r>
            <a:endParaRPr b="0" i="0" sz="1000" u="none" cap="none" strike="noStrike">
              <a:solidFill>
                <a:srgbClr val="000000"/>
              </a:solidFill>
              <a:latin typeface="Arial"/>
              <a:ea typeface="Arial"/>
              <a:cs typeface="Arial"/>
              <a:sym typeface="Arial"/>
            </a:endParaRPr>
          </a:p>
          <a:p>
            <a:pPr indent="-179705" lvl="0" marL="18351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注釈付きスクリーンショットの無料のデジタル資料一覧、対話型教授法の実践動画へのウェブリンク、活動を</a:t>
            </a:r>
            <a:r>
              <a:rPr b="0" i="0" lang="en-US" sz="1200" u="none" cap="none" strike="sngStrike">
                <a:solidFill>
                  <a:srgbClr val="000000"/>
                </a:solidFill>
                <a:latin typeface="Arial"/>
                <a:ea typeface="Arial"/>
                <a:cs typeface="Arial"/>
                <a:sym typeface="Arial"/>
              </a:rPr>
              <a:t>作成</a:t>
            </a:r>
            <a:r>
              <a:rPr b="0" i="0" lang="en-US" sz="1200" u="none" cap="none" strike="noStrike">
                <a:solidFill>
                  <a:srgbClr val="000000"/>
                </a:solidFill>
                <a:latin typeface="Arial"/>
                <a:ea typeface="Arial"/>
                <a:cs typeface="Arial"/>
                <a:sym typeface="Arial"/>
              </a:rPr>
              <a:t>するためのインタラクティブな電子黒板用の図表テンプレート、などのオンライン資料は、以下のサイトでご覧いただけます。 </a:t>
            </a:r>
            <a:r>
              <a:rPr b="0" i="0" lang="en-US" sz="1200" u="sng" cap="none" strike="noStrike">
                <a:solidFill>
                  <a:schemeClr val="hlink"/>
                </a:solidFill>
                <a:latin typeface="Arial"/>
                <a:ea typeface="Arial"/>
                <a:cs typeface="Arial"/>
                <a:sym typeface="Arial"/>
                <a:hlinkClick r:id="rId7"/>
              </a:rPr>
              <a:t>http://dialogueiwb.educ.cam.ac.uk/resources/</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 また、イギリスとメキシコのデジタル技術を使った授業で、対話を支援するために開発された教師自身の授業用教材も含まれています。あらゆる年齢の生徒を指導する教師のためのダウンロード可能な資料です。再利用や変更が可能なインタラクティブな電子黒板用の図表も含まれており、さまざまな教科や教育目標に対応しています。</a:t>
            </a:r>
            <a:r>
              <a:rPr b="0" i="0" lang="en-US" sz="1200" u="sng" cap="none" strike="noStrike">
                <a:solidFill>
                  <a:schemeClr val="hlink"/>
                </a:solidFill>
                <a:latin typeface="Arial"/>
                <a:ea typeface="Arial"/>
                <a:cs typeface="Arial"/>
                <a:sym typeface="Arial"/>
                <a:hlinkClick r:id="rId8"/>
              </a:rPr>
              <a:t>http://dialogueiwb.educ.cam.ac.uk/evaluate/teachersmaterials/</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55" name="Shape 255"/>
        <p:cNvGrpSpPr/>
        <p:nvPr/>
      </p:nvGrpSpPr>
      <p:grpSpPr>
        <a:xfrm>
          <a:off x="0" y="0"/>
          <a:ext cx="0" cy="0"/>
          <a:chOff x="0" y="0"/>
          <a:chExt cx="0" cy="0"/>
        </a:xfrm>
      </p:grpSpPr>
      <p:sp>
        <p:nvSpPr>
          <p:cNvPr id="256" name="Google Shape;256;p39"/>
          <p:cNvSpPr/>
          <p:nvPr/>
        </p:nvSpPr>
        <p:spPr>
          <a:xfrm>
            <a:off x="376936" y="503301"/>
            <a:ext cx="4730115" cy="6631305"/>
          </a:xfrm>
          <a:custGeom>
            <a:rect b="b" l="l" r="r" t="t"/>
            <a:pathLst>
              <a:path extrusionOk="0" h="6631305" w="4730115">
                <a:moveTo>
                  <a:pt x="0" y="6599428"/>
                </a:moveTo>
                <a:lnTo>
                  <a:pt x="0" y="6631178"/>
                </a:lnTo>
                <a:lnTo>
                  <a:pt x="31750" y="6631178"/>
                </a:lnTo>
                <a:lnTo>
                  <a:pt x="0" y="6599428"/>
                </a:lnTo>
                <a:close/>
              </a:path>
              <a:path extrusionOk="0" h="6631305" w="4730115">
                <a:moveTo>
                  <a:pt x="31750" y="0"/>
                </a:moveTo>
                <a:lnTo>
                  <a:pt x="0" y="31750"/>
                </a:lnTo>
                <a:lnTo>
                  <a:pt x="0" y="6599428"/>
                </a:lnTo>
                <a:lnTo>
                  <a:pt x="31750" y="6631178"/>
                </a:lnTo>
                <a:lnTo>
                  <a:pt x="31750" y="0"/>
                </a:lnTo>
                <a:close/>
              </a:path>
              <a:path extrusionOk="0" h="6631305" w="4730115">
                <a:moveTo>
                  <a:pt x="4698238" y="6599428"/>
                </a:moveTo>
                <a:lnTo>
                  <a:pt x="31750" y="6599428"/>
                </a:lnTo>
                <a:lnTo>
                  <a:pt x="31750" y="6631178"/>
                </a:lnTo>
                <a:lnTo>
                  <a:pt x="4698238" y="6631178"/>
                </a:lnTo>
                <a:lnTo>
                  <a:pt x="4698238" y="6599428"/>
                </a:lnTo>
                <a:close/>
              </a:path>
              <a:path extrusionOk="0" h="6631305" w="4730115">
                <a:moveTo>
                  <a:pt x="4698238" y="0"/>
                </a:moveTo>
                <a:lnTo>
                  <a:pt x="4698238" y="6631178"/>
                </a:lnTo>
                <a:lnTo>
                  <a:pt x="4729987" y="6599428"/>
                </a:lnTo>
                <a:lnTo>
                  <a:pt x="4729988" y="31750"/>
                </a:lnTo>
                <a:lnTo>
                  <a:pt x="4698238" y="0"/>
                </a:lnTo>
                <a:close/>
              </a:path>
              <a:path extrusionOk="0" h="6631305" w="4730115">
                <a:moveTo>
                  <a:pt x="4729988" y="6599428"/>
                </a:moveTo>
                <a:lnTo>
                  <a:pt x="4698238" y="6631178"/>
                </a:lnTo>
                <a:lnTo>
                  <a:pt x="4729988" y="6631178"/>
                </a:lnTo>
                <a:lnTo>
                  <a:pt x="4729988" y="6599428"/>
                </a:lnTo>
                <a:close/>
              </a:path>
              <a:path extrusionOk="0" h="6631305" w="4730115">
                <a:moveTo>
                  <a:pt x="31750" y="0"/>
                </a:moveTo>
                <a:lnTo>
                  <a:pt x="0" y="0"/>
                </a:lnTo>
                <a:lnTo>
                  <a:pt x="0" y="31750"/>
                </a:lnTo>
                <a:lnTo>
                  <a:pt x="31750" y="0"/>
                </a:lnTo>
                <a:close/>
              </a:path>
              <a:path extrusionOk="0" h="6631305" w="4730115">
                <a:moveTo>
                  <a:pt x="4698238" y="0"/>
                </a:moveTo>
                <a:lnTo>
                  <a:pt x="31750" y="0"/>
                </a:lnTo>
                <a:lnTo>
                  <a:pt x="31750" y="31750"/>
                </a:lnTo>
                <a:lnTo>
                  <a:pt x="4698238" y="31750"/>
                </a:lnTo>
                <a:lnTo>
                  <a:pt x="4698238" y="0"/>
                </a:lnTo>
                <a:close/>
              </a:path>
              <a:path extrusionOk="0" h="663130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57" name="Google Shape;257;p39"/>
          <p:cNvSpPr txBox="1"/>
          <p:nvPr/>
        </p:nvSpPr>
        <p:spPr>
          <a:xfrm>
            <a:off x="488695" y="915669"/>
            <a:ext cx="4445635" cy="4704301"/>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授業研究（レッスン・スタディ）</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授業研究は、教師主導の研究モデルであり、生徒が特定分野において成長するために実践者が協力しあう研究となっている。日本発祥で、現在では世界75カ国以上で使用されています。</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教師が実践する知識</a:t>
            </a:r>
            <a:r>
              <a:rPr b="0" i="0" lang="en-US" sz="1200" u="none" cap="none" strike="noStrike">
                <a:solidFill>
                  <a:srgbClr val="000000"/>
                </a:solidFill>
                <a:latin typeface="Arial"/>
                <a:ea typeface="Arial"/>
                <a:cs typeface="Arial"/>
                <a:sym typeface="Arial"/>
              </a:rPr>
              <a:t>: 授業研究は、教師グループが、カリキュラム、学習進度、現在の教材を研究することで生徒が特に改善すべき点を特定し、学習改善に役立つ可能性のある代替案を研究します。グループのメンバーは、同僚であっても、研究分野の専門家であってもかまいません。そして、自分たちが試行または開発することに決めたイノベーションを紹介する「研究授業」（RL）を共同で計画します。グループの一人が教え、他のメンバーは生徒の学習（教師の指導ではない）を観察する。研究授業RLの後、彼らは観察したことと生徒の学習について一緒に振り返り、次の研究授業RLへの調整と改善を決定する。より洗練された研究授業RLを実践するときには、他の学校の教師も見学に来ることもあり、このサイクルは継続されます。 </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LSは、生徒と自分の対話の実践を定義づけるために使用することができます。</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授業研究の実施・指導方法の順序だった説明は、 </a:t>
            </a:r>
            <a:r>
              <a:rPr b="0" i="0" lang="en-US" sz="1200" u="sng" cap="none" strike="noStrike">
                <a:solidFill>
                  <a:schemeClr val="hlink"/>
                </a:solidFill>
                <a:latin typeface="Arial"/>
                <a:ea typeface="Arial"/>
                <a:cs typeface="Arial"/>
                <a:sym typeface="Arial"/>
                <a:hlinkClick r:id="rId3"/>
              </a:rPr>
              <a:t>www.lessonstudy.co.uk/handbook</a:t>
            </a:r>
            <a:r>
              <a:rPr b="0" i="0" lang="en-US" sz="1200" u="none" cap="none" strike="noStrike">
                <a:solidFill>
                  <a:srgbClr val="000000"/>
                </a:solidFill>
                <a:latin typeface="Arial"/>
                <a:ea typeface="Arial"/>
                <a:cs typeface="Arial"/>
                <a:sym typeface="Arial"/>
              </a:rPr>
              <a:t>  から無料ハンドブックをダウンロードしてください。</a:t>
            </a:r>
            <a:endParaRPr b="0" i="0" sz="1000" u="none" cap="none" strike="noStrike">
              <a:solidFill>
                <a:srgbClr val="000000"/>
              </a:solidFill>
              <a:latin typeface="Arial"/>
              <a:ea typeface="Arial"/>
              <a:cs typeface="Arial"/>
              <a:sym typeface="Arial"/>
            </a:endParaRPr>
          </a:p>
        </p:txBody>
      </p:sp>
      <p:pic>
        <p:nvPicPr>
          <p:cNvPr id="258" name="Google Shape;258;p39"/>
          <p:cNvPicPr preferRelativeResize="0"/>
          <p:nvPr/>
        </p:nvPicPr>
        <p:blipFill rotWithShape="1">
          <a:blip r:embed="rId4">
            <a:alphaModFix/>
          </a:blip>
          <a:srcRect b="0" l="0" r="0" t="0"/>
          <a:stretch/>
        </p:blipFill>
        <p:spPr>
          <a:xfrm>
            <a:off x="6142990" y="669925"/>
            <a:ext cx="3379469" cy="2534284"/>
          </a:xfrm>
          <a:prstGeom prst="rect">
            <a:avLst/>
          </a:prstGeom>
          <a:noFill/>
          <a:ln>
            <a:noFill/>
          </a:ln>
        </p:spPr>
      </p:pic>
      <p:sp>
        <p:nvSpPr>
          <p:cNvPr id="259" name="Google Shape;259;p39"/>
          <p:cNvSpPr/>
          <p:nvPr/>
        </p:nvSpPr>
        <p:spPr>
          <a:xfrm>
            <a:off x="5440426" y="3443985"/>
            <a:ext cx="4730115" cy="3691254"/>
          </a:xfrm>
          <a:custGeom>
            <a:rect b="b" l="l" r="r" t="t"/>
            <a:pathLst>
              <a:path extrusionOk="0" h="3691254" w="4730115">
                <a:moveTo>
                  <a:pt x="0" y="3659428"/>
                </a:moveTo>
                <a:lnTo>
                  <a:pt x="0" y="3691178"/>
                </a:lnTo>
                <a:lnTo>
                  <a:pt x="31750" y="3691178"/>
                </a:lnTo>
                <a:lnTo>
                  <a:pt x="0" y="3659428"/>
                </a:lnTo>
                <a:close/>
              </a:path>
              <a:path extrusionOk="0" h="3691254" w="4730115">
                <a:moveTo>
                  <a:pt x="31750" y="0"/>
                </a:moveTo>
                <a:lnTo>
                  <a:pt x="0" y="31750"/>
                </a:lnTo>
                <a:lnTo>
                  <a:pt x="0" y="3659428"/>
                </a:lnTo>
                <a:lnTo>
                  <a:pt x="31750" y="3691178"/>
                </a:lnTo>
                <a:lnTo>
                  <a:pt x="31750" y="0"/>
                </a:lnTo>
                <a:close/>
              </a:path>
              <a:path extrusionOk="0" h="3691254" w="4730115">
                <a:moveTo>
                  <a:pt x="4698238" y="3659428"/>
                </a:moveTo>
                <a:lnTo>
                  <a:pt x="31750" y="3659428"/>
                </a:lnTo>
                <a:lnTo>
                  <a:pt x="31750" y="3691178"/>
                </a:lnTo>
                <a:lnTo>
                  <a:pt x="4698238" y="3691178"/>
                </a:lnTo>
                <a:lnTo>
                  <a:pt x="4698238" y="3659428"/>
                </a:lnTo>
                <a:close/>
              </a:path>
              <a:path extrusionOk="0" h="3691254" w="4730115">
                <a:moveTo>
                  <a:pt x="4698238" y="0"/>
                </a:moveTo>
                <a:lnTo>
                  <a:pt x="4698238" y="3691178"/>
                </a:lnTo>
                <a:lnTo>
                  <a:pt x="4729988" y="3659428"/>
                </a:lnTo>
                <a:lnTo>
                  <a:pt x="4729988" y="31750"/>
                </a:lnTo>
                <a:lnTo>
                  <a:pt x="4698238" y="0"/>
                </a:lnTo>
                <a:close/>
              </a:path>
              <a:path extrusionOk="0" h="3691254" w="4730115">
                <a:moveTo>
                  <a:pt x="4729988" y="3659428"/>
                </a:moveTo>
                <a:lnTo>
                  <a:pt x="4698238" y="3691178"/>
                </a:lnTo>
                <a:lnTo>
                  <a:pt x="4729988" y="3691178"/>
                </a:lnTo>
                <a:lnTo>
                  <a:pt x="4729988" y="3659428"/>
                </a:lnTo>
                <a:close/>
              </a:path>
              <a:path extrusionOk="0" h="3691254" w="4730115">
                <a:moveTo>
                  <a:pt x="31750" y="0"/>
                </a:moveTo>
                <a:lnTo>
                  <a:pt x="0" y="0"/>
                </a:lnTo>
                <a:lnTo>
                  <a:pt x="0" y="31750"/>
                </a:lnTo>
                <a:lnTo>
                  <a:pt x="31750" y="0"/>
                </a:lnTo>
                <a:close/>
              </a:path>
              <a:path extrusionOk="0" h="3691254" w="4730115">
                <a:moveTo>
                  <a:pt x="4698238" y="0"/>
                </a:moveTo>
                <a:lnTo>
                  <a:pt x="31750" y="0"/>
                </a:lnTo>
                <a:lnTo>
                  <a:pt x="31750" y="31750"/>
                </a:lnTo>
                <a:lnTo>
                  <a:pt x="4698238" y="31750"/>
                </a:lnTo>
                <a:lnTo>
                  <a:pt x="4698238" y="0"/>
                </a:lnTo>
                <a:close/>
              </a:path>
              <a:path extrusionOk="0" h="3691254"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60" name="Google Shape;260;p39"/>
          <p:cNvSpPr txBox="1"/>
          <p:nvPr/>
        </p:nvSpPr>
        <p:spPr>
          <a:xfrm>
            <a:off x="5575680" y="3699114"/>
            <a:ext cx="4459605" cy="2537169"/>
          </a:xfrm>
          <a:prstGeom prst="rect">
            <a:avLst/>
          </a:prstGeom>
          <a:noFill/>
          <a:ln>
            <a:noFill/>
          </a:ln>
        </p:spPr>
        <p:txBody>
          <a:bodyPr anchorCtr="0" anchor="t" bIns="0" lIns="0" spcFirstLastPara="1" rIns="0" wrap="square" tIns="50800">
            <a:spAutoFit/>
          </a:bodyPr>
          <a:lstStyle/>
          <a:p>
            <a:pPr indent="0" lvl="0" marL="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参考文献</a:t>
            </a:r>
            <a:endParaRPr b="0" i="0" sz="1000" u="none" cap="none" strike="noStrike">
              <a:solidFill>
                <a:srgbClr val="000000"/>
              </a:solidFill>
              <a:latin typeface="Arial"/>
              <a:ea typeface="Arial"/>
              <a:cs typeface="Arial"/>
              <a:sym typeface="Arial"/>
            </a:endParaRPr>
          </a:p>
          <a:p>
            <a:pPr indent="-360363" lvl="0" marL="360363" marR="0" rtl="0" algn="l">
              <a:lnSpc>
                <a:spcPct val="118000"/>
              </a:lnSpc>
              <a:spcBef>
                <a:spcPts val="600"/>
              </a:spcBef>
              <a:spcAft>
                <a:spcPts val="0"/>
              </a:spcAft>
              <a:buClr>
                <a:srgbClr val="000000"/>
              </a:buClr>
              <a:buSzPts val="1050"/>
              <a:buFont typeface="Calibri"/>
              <a:buNone/>
            </a:pPr>
            <a:r>
              <a:rPr b="0" i="0" lang="en-US" sz="1050" u="none" cap="none" strike="noStrike">
                <a:solidFill>
                  <a:srgbClr val="000000"/>
                </a:solidFill>
                <a:latin typeface="Calibri"/>
                <a:ea typeface="Calibri"/>
                <a:cs typeface="Calibri"/>
                <a:sym typeface="Calibri"/>
              </a:rPr>
              <a:t>Dudley, P., Warwick, P., Vrikki, M., Vermunt, J., van Halem, N &amp; Karlsen, A. (2018) Implementing a new mathematics curriculum in England: district Research Lesson Study as a driver for student learning, teacher learning and professional dialogue in Theory and practices of Lesson Study in mathematics, an international perspective, Springer, New York.</a:t>
            </a:r>
            <a:endParaRPr b="0" i="0" sz="800" u="none" cap="none" strike="noStrike">
              <a:solidFill>
                <a:srgbClr val="000000"/>
              </a:solidFill>
              <a:latin typeface="Calibri"/>
              <a:ea typeface="Calibri"/>
              <a:cs typeface="Calibri"/>
              <a:sym typeface="Calibri"/>
            </a:endParaRPr>
          </a:p>
          <a:p>
            <a:pPr indent="-360363" lvl="0" marL="360363" marR="0" rtl="0" algn="l">
              <a:lnSpc>
                <a:spcPct val="118000"/>
              </a:lnSpc>
              <a:spcBef>
                <a:spcPts val="600"/>
              </a:spcBef>
              <a:spcAft>
                <a:spcPts val="0"/>
              </a:spcAft>
              <a:buClr>
                <a:srgbClr val="000000"/>
              </a:buClr>
              <a:buSzPts val="1050"/>
              <a:buFont typeface="Calibri"/>
              <a:buNone/>
            </a:pPr>
            <a:r>
              <a:rPr b="0" i="0" lang="en-US" sz="1050" u="none" cap="none" strike="noStrike">
                <a:solidFill>
                  <a:srgbClr val="000000"/>
                </a:solidFill>
                <a:latin typeface="Calibri"/>
                <a:ea typeface="Calibri"/>
                <a:cs typeface="Calibri"/>
                <a:sym typeface="Calibri"/>
              </a:rPr>
              <a:t>Norwich, B., Dudley, P. &amp; Ylonen, A. (2014) Using lesson studies to assess students’ learning. International Journal of Lesson and Learning Studies, 3(3) 192-207 </a:t>
            </a:r>
            <a:endParaRPr b="0" i="0" sz="8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050"/>
              <a:buFont typeface="Calibri"/>
              <a:buNone/>
            </a:pPr>
            <a:r>
              <a:rPr b="0" i="0" lang="en-US" sz="1050" u="none" cap="none" strike="noStrike">
                <a:solidFill>
                  <a:srgbClr val="000000"/>
                </a:solidFill>
                <a:latin typeface="Calibri"/>
                <a:ea typeface="Calibri"/>
                <a:cs typeface="Calibri"/>
                <a:sym typeface="Calibri"/>
              </a:rPr>
              <a:t>See also Pete Dudley’s September 2018 blog:  </a:t>
            </a:r>
            <a:r>
              <a:rPr b="0" i="0" lang="en-US" sz="1050" u="sng" cap="none" strike="noStrike">
                <a:solidFill>
                  <a:schemeClr val="hlink"/>
                </a:solidFill>
                <a:latin typeface="Calibri"/>
                <a:ea typeface="Calibri"/>
                <a:cs typeface="Calibri"/>
                <a:sym typeface="Calibri"/>
                <a:hlinkClick r:id="rId5"/>
              </a:rPr>
              <a:t>https://oracycambridge.org/blog/</a:t>
            </a:r>
            <a:r>
              <a:rPr b="0" i="0" lang="en-US" sz="1050" u="none" cap="none" strike="noStrike">
                <a:solidFill>
                  <a:srgbClr val="000000"/>
                </a:solidFill>
                <a:latin typeface="Calibri"/>
                <a:ea typeface="Calibri"/>
                <a:cs typeface="Calibri"/>
                <a:sym typeface="Calibri"/>
              </a:rPr>
              <a:t> </a:t>
            </a:r>
            <a:endParaRPr b="0" i="0" sz="8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64" name="Shape 264"/>
        <p:cNvGrpSpPr/>
        <p:nvPr/>
      </p:nvGrpSpPr>
      <p:grpSpPr>
        <a:xfrm>
          <a:off x="0" y="0"/>
          <a:ext cx="0" cy="0"/>
          <a:chOff x="0" y="0"/>
          <a:chExt cx="0" cy="0"/>
        </a:xfrm>
      </p:grpSpPr>
      <p:sp>
        <p:nvSpPr>
          <p:cNvPr id="265" name="Google Shape;265;p40"/>
          <p:cNvSpPr txBox="1"/>
          <p:nvPr/>
        </p:nvSpPr>
        <p:spPr>
          <a:xfrm>
            <a:off x="557720" y="934720"/>
            <a:ext cx="4726940" cy="6628130"/>
          </a:xfrm>
          <a:prstGeom prst="rect">
            <a:avLst/>
          </a:prstGeom>
          <a:solidFill>
            <a:srgbClr val="FFFFFF"/>
          </a:solidFill>
          <a:ln cap="flat" cmpd="sng" w="31750">
            <a:solidFill>
              <a:srgbClr val="2791A6"/>
            </a:solidFill>
            <a:prstDash val="solid"/>
            <a:miter lim="800000"/>
            <a:headEnd len="sm" w="sm" type="none"/>
            <a:tailEnd len="sm" w="sm" type="none"/>
          </a:ln>
        </p:spPr>
        <p:txBody>
          <a:bodyPr anchorCtr="0" anchor="t" bIns="91425" lIns="91425" spcFirstLastPara="1" rIns="91425" wrap="square" tIns="91425">
            <a:noAutofit/>
          </a:bodyPr>
          <a:lstStyle/>
          <a:p>
            <a:pPr indent="0" lvl="0" marL="0" marR="0" rtl="0" algn="l">
              <a:lnSpc>
                <a:spcPct val="118000"/>
              </a:lnSpc>
              <a:spcBef>
                <a:spcPts val="0"/>
              </a:spcBef>
              <a:spcAft>
                <a:spcPts val="0"/>
              </a:spcAft>
              <a:buSzPts val="10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SzPts val="10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Alexander, R. (2011). </a:t>
            </a:r>
            <a:r>
              <a:rPr b="0" i="1" lang="en-US" sz="1100" u="none" cap="none" strike="noStrike">
                <a:solidFill>
                  <a:srgbClr val="000000"/>
                </a:solidFill>
                <a:latin typeface="Calibri"/>
                <a:ea typeface="Calibri"/>
                <a:cs typeface="Calibri"/>
                <a:sym typeface="Calibri"/>
              </a:rPr>
              <a:t>Towards dialogic teaching: Rethinking classroom talk</a:t>
            </a:r>
            <a:r>
              <a:rPr b="0" i="0" lang="en-US" sz="1100" u="none" cap="none" strike="noStrike">
                <a:solidFill>
                  <a:srgbClr val="000000"/>
                </a:solidFill>
                <a:latin typeface="Calibri"/>
                <a:ea typeface="Calibri"/>
                <a:cs typeface="Calibri"/>
                <a:sym typeface="Calibri"/>
              </a:rPr>
              <a:t>. Cambridge: Dialogos. </a:t>
            </a:r>
            <a:r>
              <a:rPr b="0" i="1" lang="en-US" sz="1100" u="none" cap="none" strike="noStrike">
                <a:solidFill>
                  <a:srgbClr val="000000"/>
                </a:solidFill>
                <a:latin typeface="Calibri"/>
                <a:ea typeface="Calibri"/>
                <a:cs typeface="Calibri"/>
                <a:sym typeface="Calibri"/>
              </a:rPr>
              <a:t>[A very accessibly written booklet outlining the key principles of classroom dialogue]</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Dawes, L., Mercer, N., &amp; Wegerif, R. (2003). </a:t>
            </a:r>
            <a:r>
              <a:rPr b="0" i="1" lang="en-US" sz="1100" u="none" cap="none" strike="noStrike">
                <a:solidFill>
                  <a:srgbClr val="000000"/>
                </a:solidFill>
                <a:latin typeface="Calibri"/>
                <a:ea typeface="Calibri"/>
                <a:cs typeface="Calibri"/>
                <a:sym typeface="Calibri"/>
              </a:rPr>
              <a:t>Thinking Together: A programme of activities for developing thinking skills at KS2.</a:t>
            </a:r>
            <a:r>
              <a:rPr b="0" i="0" lang="en-US" sz="1100" u="none" cap="none" strike="noStrike">
                <a:solidFill>
                  <a:srgbClr val="000000"/>
                </a:solidFill>
                <a:latin typeface="Calibri"/>
                <a:ea typeface="Calibri"/>
                <a:cs typeface="Calibri"/>
                <a:sym typeface="Calibri"/>
              </a:rPr>
              <a:t> Birmingham: </a:t>
            </a:r>
            <a:r>
              <a:rPr b="0" i="0" lang="en-US" sz="1100" u="none" cap="none" strike="noStrike">
                <a:solidFill>
                  <a:srgbClr val="080D44"/>
                </a:solidFill>
                <a:latin typeface="Calibri"/>
                <a:ea typeface="Calibri"/>
                <a:cs typeface="Calibri"/>
                <a:sym typeface="Calibri"/>
              </a:rPr>
              <a:t>Imaginative Minds Ltd. </a:t>
            </a:r>
            <a:r>
              <a:rPr b="0" i="1" lang="en-US" sz="1100" u="none" cap="none" strike="noStrike">
                <a:solidFill>
                  <a:srgbClr val="080D44"/>
                </a:solidFill>
                <a:latin typeface="Calibri"/>
                <a:ea typeface="Calibri"/>
                <a:cs typeface="Calibri"/>
                <a:sym typeface="Calibri"/>
              </a:rPr>
              <a:t>[A book of practical classroom activities for developing talk, reasoning &amp; curriculum learning at ages 8-11]</a:t>
            </a:r>
            <a:r>
              <a:rPr b="0" i="0" lang="en-US" sz="1100" u="none" cap="none" strike="noStrike">
                <a:solidFill>
                  <a:srgbClr val="000000"/>
                </a:solidFill>
                <a:latin typeface="Calibri"/>
                <a:ea typeface="Calibri"/>
                <a:cs typeface="Calibri"/>
                <a:sym typeface="Calibri"/>
              </a:rPr>
              <a:t>.</a:t>
            </a:r>
            <a:endParaRPr b="0" i="0" sz="1000" u="none" cap="none" strike="noStrike">
              <a:solidFill>
                <a:srgbClr val="000000"/>
              </a:solidFill>
              <a:latin typeface="Calibri"/>
              <a:ea typeface="Calibri"/>
              <a:cs typeface="Calibri"/>
              <a:sym typeface="Calibri"/>
            </a:endParaRPr>
          </a:p>
          <a:p>
            <a:pPr indent="0" lvl="0" marL="0" marR="0" rtl="0" algn="l">
              <a:lnSpc>
                <a:spcPct val="117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Hennessy, S., Dragovic, T., &amp; Warwick, P. (2018). A research-informed, school-based professional development workshop programme to promote dialogic teaching with interactive technologies. </a:t>
            </a:r>
            <a:r>
              <a:rPr b="0" i="1" lang="en-US" sz="1100" u="none" cap="none" strike="noStrike">
                <a:solidFill>
                  <a:srgbClr val="000000"/>
                </a:solidFill>
                <a:latin typeface="Calibri"/>
                <a:ea typeface="Calibri"/>
                <a:cs typeface="Calibri"/>
                <a:sym typeface="Calibri"/>
              </a:rPr>
              <a:t>Professional Development in Education, </a:t>
            </a:r>
            <a:r>
              <a:rPr b="0" i="0" lang="en-US" sz="1100" u="none" cap="none" strike="noStrike">
                <a:solidFill>
                  <a:srgbClr val="000000"/>
                </a:solidFill>
                <a:latin typeface="Calibri"/>
                <a:ea typeface="Calibri"/>
                <a:cs typeface="Calibri"/>
                <a:sym typeface="Calibri"/>
              </a:rPr>
              <a:t>1-24.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3"/>
              </a:rPr>
              <a:t>open access</a:t>
            </a:r>
            <a:r>
              <a:rPr b="1" i="0" lang="en-US" sz="1100" u="none" cap="none" strike="noStrike">
                <a:solidFill>
                  <a:srgbClr val="2E57F0"/>
                </a:solidFill>
                <a:latin typeface="Calibri"/>
                <a:ea typeface="Calibri"/>
                <a:cs typeface="Calibri"/>
                <a:sym typeface="Calibri"/>
              </a:rPr>
              <a:t>)</a:t>
            </a:r>
            <a:endParaRPr b="0" i="0" sz="1200" u="none" cap="none" strike="noStrike">
              <a:solidFill>
                <a:srgbClr val="000000"/>
              </a:solidFill>
              <a:latin typeface="Times New Roman"/>
              <a:ea typeface="Times New Roman"/>
              <a:cs typeface="Times New Roman"/>
              <a:sym typeface="Times New Roman"/>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Hennessy, S., Mercer, N., &amp; Warwick, P. (2011). A dialogic inquiry approach to working with teachers in developing classroom dialogue. Teachers College Record, 113(9), 1906–1959. </a:t>
            </a:r>
            <a:r>
              <a:rPr b="0" i="1" lang="en-US" sz="1100" u="none" cap="none" strike="noStrike">
                <a:solidFill>
                  <a:srgbClr val="000000"/>
                </a:solidFill>
                <a:latin typeface="Calibri"/>
                <a:ea typeface="Calibri"/>
                <a:cs typeface="Calibri"/>
                <a:sym typeface="Calibri"/>
              </a:rPr>
              <a:t>[A journal article describing the process and issues involved in academics working with teachers as co-researchers of dialogic practices]</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sng" cap="none" strike="noStrike">
                <a:solidFill>
                  <a:schemeClr val="hlink"/>
                </a:solidFill>
                <a:latin typeface="Calibri"/>
                <a:ea typeface="Calibri"/>
                <a:cs typeface="Calibri"/>
                <a:sym typeface="Calibri"/>
                <a:hlinkClick r:id="rId4"/>
              </a:rPr>
              <a:t>Howe, C., &amp; Abedin, M. (2013).</a:t>
            </a:r>
            <a:r>
              <a:rPr b="0" i="0" lang="en-US" sz="1100" u="none" cap="none" strike="noStrike">
                <a:solidFill>
                  <a:srgbClr val="000000"/>
                </a:solidFill>
                <a:latin typeface="Calibri"/>
                <a:ea typeface="Calibri"/>
                <a:cs typeface="Calibri"/>
                <a:sym typeface="Calibri"/>
              </a:rPr>
              <a:t> Classroom dialogue: A systematic review across four decades of research. </a:t>
            </a:r>
            <a:r>
              <a:rPr b="0" i="1" lang="en-US" sz="1100" u="none" cap="none" strike="noStrike">
                <a:solidFill>
                  <a:srgbClr val="000000"/>
                </a:solidFill>
                <a:latin typeface="Calibri"/>
                <a:ea typeface="Calibri"/>
                <a:cs typeface="Calibri"/>
                <a:sym typeface="Calibri"/>
              </a:rPr>
              <a:t>Cambridge Journal of Education, 43</a:t>
            </a:r>
            <a:r>
              <a:rPr b="0" i="0" lang="en-US" sz="1100" u="none" cap="none" strike="noStrike">
                <a:solidFill>
                  <a:srgbClr val="000000"/>
                </a:solidFill>
                <a:latin typeface="Calibri"/>
                <a:ea typeface="Calibri"/>
                <a:cs typeface="Calibri"/>
                <a:sym typeface="Calibri"/>
              </a:rPr>
              <a:t>(3)</a:t>
            </a:r>
            <a:r>
              <a:rPr b="0" i="1" lang="en-US" sz="1100" u="none" cap="none" strike="noStrike">
                <a:solidFill>
                  <a:srgbClr val="000000"/>
                </a:solidFill>
                <a:latin typeface="Calibri"/>
                <a:ea typeface="Calibri"/>
                <a:cs typeface="Calibri"/>
                <a:sym typeface="Calibri"/>
              </a:rPr>
              <a:t>, </a:t>
            </a:r>
            <a:r>
              <a:rPr b="0" i="0" lang="en-US" sz="1100" u="none" cap="none" strike="noStrike">
                <a:solidFill>
                  <a:srgbClr val="000000"/>
                </a:solidFill>
                <a:latin typeface="Calibri"/>
                <a:ea typeface="Calibri"/>
                <a:cs typeface="Calibri"/>
                <a:sym typeface="Calibri"/>
              </a:rPr>
              <a:t>325-356. </a:t>
            </a:r>
            <a:r>
              <a:rPr b="0" i="1" lang="en-US" sz="1100" u="none" cap="none" strike="noStrike">
                <a:solidFill>
                  <a:srgbClr val="000000"/>
                </a:solidFill>
                <a:latin typeface="Calibri"/>
                <a:ea typeface="Calibri"/>
                <a:cs typeface="Calibri"/>
                <a:sym typeface="Calibri"/>
              </a:rPr>
              <a:t>[A journal article summarising the research on the impact of classroom dialogue]</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Kershner, R., Hennessy, S., Wegerif, R., and Ahmed, A. (2020). </a:t>
            </a:r>
            <a:r>
              <a:rPr b="0" i="1" lang="en-US" sz="1100" u="none" cap="none" strike="noStrike">
                <a:solidFill>
                  <a:srgbClr val="000000"/>
                </a:solidFill>
                <a:latin typeface="Calibri"/>
                <a:ea typeface="Calibri"/>
                <a:cs typeface="Calibri"/>
                <a:sym typeface="Calibri"/>
              </a:rPr>
              <a:t>Research Methods for Educational Dialogue</a:t>
            </a:r>
            <a:r>
              <a:rPr b="0" i="0" lang="en-US" sz="1100" u="none" cap="none" strike="noStrike">
                <a:solidFill>
                  <a:srgbClr val="000000"/>
                </a:solidFill>
                <a:latin typeface="Calibri"/>
                <a:ea typeface="Calibri"/>
                <a:cs typeface="Calibri"/>
                <a:sym typeface="Calibri"/>
              </a:rPr>
              <a:t>. London: Bloomsbury Academic. ISBN </a:t>
            </a:r>
            <a:r>
              <a:rPr b="0" i="0" lang="en-US" sz="1100" u="none" cap="none" strike="noStrike">
                <a:solidFill>
                  <a:srgbClr val="2A2A2A"/>
                </a:solidFill>
                <a:latin typeface="Calibri"/>
                <a:ea typeface="Calibri"/>
                <a:cs typeface="Calibri"/>
                <a:sym typeface="Calibri"/>
              </a:rPr>
              <a:t>9781350060104.</a:t>
            </a:r>
            <a:r>
              <a:rPr b="1" i="0" lang="en-US" sz="1100" u="none" cap="none" strike="noStrike">
                <a:solidFill>
                  <a:srgbClr val="2A2A2A"/>
                </a:solidFill>
                <a:latin typeface="Calibri"/>
                <a:ea typeface="Calibri"/>
                <a:cs typeface="Calibri"/>
                <a:sym typeface="Calibri"/>
              </a:rPr>
              <a:t> (</a:t>
            </a:r>
            <a:r>
              <a:rPr b="1" i="1" lang="en-US" sz="1100" u="none" cap="none" strike="noStrike">
                <a:solidFill>
                  <a:srgbClr val="2A2A2A"/>
                </a:solidFill>
                <a:latin typeface="Calibri"/>
                <a:ea typeface="Calibri"/>
                <a:cs typeface="Calibri"/>
                <a:sym typeface="Calibri"/>
              </a:rPr>
              <a:t>An accessible book for practitioners and researchers.)</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Littleton, K., &amp; Howe, C. (Eds.). (2010). </a:t>
            </a:r>
            <a:r>
              <a:rPr b="0" i="1" lang="en-US" sz="1100" u="none" cap="none" strike="noStrike">
                <a:solidFill>
                  <a:srgbClr val="000000"/>
                </a:solidFill>
                <a:latin typeface="Calibri"/>
                <a:ea typeface="Calibri"/>
                <a:cs typeface="Calibri"/>
                <a:sym typeface="Calibri"/>
              </a:rPr>
              <a:t>Educational dialogues: Understanding and promoting productive interaction.</a:t>
            </a:r>
            <a:r>
              <a:rPr b="0" i="0" lang="en-US" sz="1100" u="none" cap="none" strike="noStrike">
                <a:solidFill>
                  <a:srgbClr val="000000"/>
                </a:solidFill>
                <a:latin typeface="Calibri"/>
                <a:ea typeface="Calibri"/>
                <a:cs typeface="Calibri"/>
                <a:sym typeface="Calibri"/>
              </a:rPr>
              <a:t> Abingdon, Oxon: Routledge. </a:t>
            </a:r>
            <a:r>
              <a:rPr b="0" i="1" lang="en-US" sz="1100" u="none" cap="none" strike="noStrike">
                <a:solidFill>
                  <a:srgbClr val="000000"/>
                </a:solidFill>
                <a:latin typeface="Calibri"/>
                <a:ea typeface="Calibri"/>
                <a:cs typeface="Calibri"/>
                <a:sym typeface="Calibri"/>
              </a:rPr>
              <a:t>[An edited book containing chapters by experts in the field on the importance of dialogue and its significance for learning and teaching] </a:t>
            </a:r>
            <a:endParaRPr b="0" i="0" sz="1000" u="none" cap="none" strike="noStrike">
              <a:solidFill>
                <a:srgbClr val="000000"/>
              </a:solidFill>
              <a:latin typeface="Calibri"/>
              <a:ea typeface="Calibri"/>
              <a:cs typeface="Calibri"/>
              <a:sym typeface="Calibri"/>
            </a:endParaRPr>
          </a:p>
          <a:p>
            <a:pPr indent="-399415" lvl="0" marL="4229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p:txBody>
      </p:sp>
      <p:sp>
        <p:nvSpPr>
          <p:cNvPr id="266" name="Google Shape;266;p40"/>
          <p:cNvSpPr txBox="1"/>
          <p:nvPr/>
        </p:nvSpPr>
        <p:spPr>
          <a:xfrm>
            <a:off x="5727700" y="920893"/>
            <a:ext cx="4726940" cy="6624320"/>
          </a:xfrm>
          <a:prstGeom prst="rect">
            <a:avLst/>
          </a:prstGeom>
          <a:solidFill>
            <a:srgbClr val="FFFFFF"/>
          </a:solidFill>
          <a:ln cap="flat" cmpd="sng" w="31750">
            <a:solidFill>
              <a:srgbClr val="2791A6"/>
            </a:solidFill>
            <a:prstDash val="solid"/>
            <a:miter lim="800000"/>
            <a:headEnd len="sm" w="sm" type="none"/>
            <a:tailEnd len="sm" w="sm" type="none"/>
          </a:ln>
        </p:spPr>
        <p:txBody>
          <a:bodyPr anchorCtr="0" anchor="t" bIns="91425" lIns="91425" spcFirstLastPara="1" rIns="91425" wrap="square" tIns="91425">
            <a:noAutofit/>
          </a:bodyPr>
          <a:lstStyle/>
          <a:p>
            <a:pPr indent="-242569" lvl="0" marL="270510" marR="0" rtl="0" algn="l">
              <a:lnSpc>
                <a:spcPct val="118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Littleton, K., &amp; Mercer, N. (2013). </a:t>
            </a:r>
            <a:r>
              <a:rPr b="0" i="1" lang="en-US" sz="1100" u="none" cap="none" strike="noStrike">
                <a:solidFill>
                  <a:srgbClr val="000000"/>
                </a:solidFill>
                <a:latin typeface="Calibri"/>
                <a:ea typeface="Calibri"/>
                <a:cs typeface="Calibri"/>
                <a:sym typeface="Calibri"/>
              </a:rPr>
              <a:t>Interthinking: Putting talk to work.</a:t>
            </a:r>
            <a:r>
              <a:rPr b="0" i="0" lang="en-US" sz="1100" u="none" cap="none" strike="noStrike">
                <a:solidFill>
                  <a:srgbClr val="000000"/>
                </a:solidFill>
                <a:latin typeface="Calibri"/>
                <a:ea typeface="Calibri"/>
                <a:cs typeface="Calibri"/>
                <a:sym typeface="Calibri"/>
              </a:rPr>
              <a:t> Routledge. </a:t>
            </a:r>
            <a:r>
              <a:rPr b="0" i="1" lang="en-US" sz="1100" u="none" cap="none" strike="noStrike">
                <a:solidFill>
                  <a:srgbClr val="000000"/>
                </a:solidFill>
                <a:latin typeface="Calibri"/>
                <a:ea typeface="Calibri"/>
                <a:cs typeface="Calibri"/>
                <a:sym typeface="Calibri"/>
              </a:rPr>
              <a:t>[An accessibly written book describing how people think creatively and productively together through talk, and how to promote more effective talk in the classroom]</a:t>
            </a:r>
            <a:endParaRPr b="0" i="0" sz="1000" u="none" cap="none" strike="noStrike">
              <a:solidFill>
                <a:srgbClr val="000000"/>
              </a:solidFill>
              <a:latin typeface="Calibri"/>
              <a:ea typeface="Calibri"/>
              <a:cs typeface="Calibri"/>
              <a:sym typeface="Calibri"/>
            </a:endParaRPr>
          </a:p>
          <a:p>
            <a:pPr indent="-242569" lvl="0" marL="2705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Major, L., Warwick, P., Rasmussen, I., Ludvigsen, S., &amp; Cook, V. (2018). Classroom dialogue and digital technologies: A scoping review. </a:t>
            </a:r>
            <a:r>
              <a:rPr b="0" i="1" lang="en-US" sz="1100" u="none" cap="none" strike="noStrike">
                <a:solidFill>
                  <a:srgbClr val="000000"/>
                </a:solidFill>
                <a:latin typeface="Calibri"/>
                <a:ea typeface="Calibri"/>
                <a:cs typeface="Calibri"/>
                <a:sym typeface="Calibri"/>
              </a:rPr>
              <a:t>Education and Information Technologies, 23</a:t>
            </a:r>
            <a:r>
              <a:rPr b="0" i="0" lang="en-US" sz="1100" u="none" cap="none" strike="noStrike">
                <a:solidFill>
                  <a:srgbClr val="000000"/>
                </a:solidFill>
                <a:latin typeface="Calibri"/>
                <a:ea typeface="Calibri"/>
                <a:cs typeface="Calibri"/>
                <a:sym typeface="Calibri"/>
              </a:rPr>
              <a:t>(5), 1995-2028. </a:t>
            </a:r>
            <a:r>
              <a:rPr b="1" i="0" lang="en-US" sz="1100" u="sng" cap="none" strike="noStrike">
                <a:solidFill>
                  <a:schemeClr val="hlink"/>
                </a:solidFill>
                <a:latin typeface="Calibri"/>
                <a:ea typeface="Calibri"/>
                <a:cs typeface="Calibri"/>
                <a:sym typeface="Calibri"/>
                <a:hlinkClick r:id="rId5"/>
              </a:rPr>
              <a:t>(open access)</a:t>
            </a:r>
            <a:endParaRPr b="0" i="0" sz="1000" u="none" cap="none" strike="noStrike">
              <a:solidFill>
                <a:srgbClr val="000000"/>
              </a:solidFill>
              <a:latin typeface="Calibri"/>
              <a:ea typeface="Calibri"/>
              <a:cs typeface="Calibri"/>
              <a:sym typeface="Calibri"/>
            </a:endParaRPr>
          </a:p>
          <a:p>
            <a:pPr indent="-242569" lvl="0" marL="27051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Mercer, N., Hennessy, S. &amp; Warwick, P. (2017). Dialogue, Thinking Together and digital technology in the classroom: Implications of a continuing line of inquiry for developing dialogic teaching practices.</a:t>
            </a:r>
            <a:r>
              <a:rPr b="0" i="1" lang="en-US" sz="1100" u="none" cap="none" strike="noStrike">
                <a:solidFill>
                  <a:srgbClr val="000000"/>
                </a:solidFill>
                <a:latin typeface="Calibri"/>
                <a:ea typeface="Calibri"/>
                <a:cs typeface="Calibri"/>
                <a:sym typeface="Calibri"/>
              </a:rPr>
              <a:t> International Journal of Educational Research</a:t>
            </a:r>
            <a:r>
              <a:rPr b="0" i="0" lang="en-US" sz="1100" u="none" cap="none" strike="noStrike">
                <a:solidFill>
                  <a:srgbClr val="000000"/>
                </a:solidFill>
                <a:latin typeface="Calibri"/>
                <a:ea typeface="Calibri"/>
                <a:cs typeface="Calibri"/>
                <a:sym typeface="Calibri"/>
              </a:rPr>
              <a:t>.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6"/>
              </a:rPr>
              <a:t>open access</a:t>
            </a:r>
            <a:r>
              <a:rPr b="1" i="0" lang="en-US" sz="1100" u="none" cap="none" strike="noStrike">
                <a:solidFill>
                  <a:srgbClr val="2E57F0"/>
                </a:solidFill>
                <a:latin typeface="Calibri"/>
                <a:ea typeface="Calibri"/>
                <a:cs typeface="Calibri"/>
                <a:sym typeface="Calibri"/>
              </a:rPr>
              <a:t>)</a:t>
            </a:r>
            <a:endParaRPr b="0" i="0" sz="1000" u="none" cap="none" strike="noStrike">
              <a:solidFill>
                <a:srgbClr val="000000"/>
              </a:solidFill>
              <a:latin typeface="Calibri"/>
              <a:ea typeface="Calibri"/>
              <a:cs typeface="Calibri"/>
              <a:sym typeface="Calibri"/>
            </a:endParaRPr>
          </a:p>
          <a:p>
            <a:pPr indent="-242569" lvl="0" marL="27051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Mercer, N., &amp; Littleton, K. (2007). </a:t>
            </a:r>
            <a:r>
              <a:rPr b="0" i="1" lang="en-US" sz="1100" u="none" cap="none" strike="noStrike">
                <a:solidFill>
                  <a:srgbClr val="000000"/>
                </a:solidFill>
                <a:latin typeface="Calibri"/>
                <a:ea typeface="Calibri"/>
                <a:cs typeface="Calibri"/>
                <a:sym typeface="Calibri"/>
              </a:rPr>
              <a:t>Dialogue and the Development of Children’s Thinking. </a:t>
            </a:r>
            <a:r>
              <a:rPr b="0" i="0" lang="en-US" sz="1100" u="none" cap="none" strike="noStrike">
                <a:solidFill>
                  <a:srgbClr val="000000"/>
                </a:solidFill>
                <a:latin typeface="Calibri"/>
                <a:ea typeface="Calibri"/>
                <a:cs typeface="Calibri"/>
                <a:sym typeface="Calibri"/>
              </a:rPr>
              <a:t>London: Routledge. </a:t>
            </a:r>
            <a:r>
              <a:rPr b="0" i="1" lang="en-US" sz="1100" u="none" cap="none" strike="noStrike">
                <a:solidFill>
                  <a:srgbClr val="000000"/>
                </a:solidFill>
                <a:latin typeface="Calibri"/>
                <a:ea typeface="Calibri"/>
                <a:cs typeface="Calibri"/>
                <a:sym typeface="Calibri"/>
              </a:rPr>
              <a:t>[A book proposing a new sociocultural account of the relationship between dialogue and children’s intellectual development, relating research findings to real-life classrooms</a:t>
            </a:r>
            <a:r>
              <a:rPr b="0" i="0" lang="en-US" sz="1100" u="none" cap="none" strike="noStrike">
                <a:solidFill>
                  <a:srgbClr val="000000"/>
                </a:solidFill>
                <a:latin typeface="Calibri"/>
                <a:ea typeface="Calibri"/>
                <a:cs typeface="Calibri"/>
                <a:sym typeface="Calibri"/>
              </a:rPr>
              <a:t>]</a:t>
            </a:r>
            <a:endParaRPr b="0" i="0" sz="1000" u="none" cap="none" strike="noStrike">
              <a:solidFill>
                <a:srgbClr val="000000"/>
              </a:solidFill>
              <a:latin typeface="Calibri"/>
              <a:ea typeface="Calibri"/>
              <a:cs typeface="Calibri"/>
              <a:sym typeface="Calibri"/>
            </a:endParaRPr>
          </a:p>
          <a:p>
            <a:pPr indent="-242569" lvl="0" marL="2705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0" lvl="0" marL="269875" marR="0" rtl="0" algn="l">
              <a:lnSpc>
                <a:spcPct val="90000"/>
              </a:lnSpc>
              <a:spcBef>
                <a:spcPts val="900"/>
              </a:spcBef>
              <a:spcAft>
                <a:spcPts val="0"/>
              </a:spcAft>
              <a:buSzPts val="10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200"/>
              <a:buFont typeface="Calibri"/>
              <a:buNone/>
            </a:pPr>
            <a:r>
              <a:rPr b="0" i="0" lang="en-US" sz="12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p:txBody>
      </p:sp>
      <p:sp>
        <p:nvSpPr>
          <p:cNvPr id="267" name="Google Shape;267;p40"/>
          <p:cNvSpPr txBox="1"/>
          <p:nvPr/>
        </p:nvSpPr>
        <p:spPr>
          <a:xfrm>
            <a:off x="698500" y="1114425"/>
            <a:ext cx="1905000" cy="228268"/>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対話に関する参考文献</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1" name="Shape 271"/>
        <p:cNvGrpSpPr/>
        <p:nvPr/>
      </p:nvGrpSpPr>
      <p:grpSpPr>
        <a:xfrm>
          <a:off x="0" y="0"/>
          <a:ext cx="0" cy="0"/>
          <a:chOff x="0" y="0"/>
          <a:chExt cx="0" cy="0"/>
        </a:xfrm>
      </p:grpSpPr>
      <p:sp>
        <p:nvSpPr>
          <p:cNvPr id="272" name="Google Shape;272;p41"/>
          <p:cNvSpPr txBox="1"/>
          <p:nvPr/>
        </p:nvSpPr>
        <p:spPr>
          <a:xfrm>
            <a:off x="479425" y="707707"/>
            <a:ext cx="4867275" cy="6147435"/>
          </a:xfrm>
          <a:prstGeom prst="rect">
            <a:avLst/>
          </a:prstGeom>
          <a:solidFill>
            <a:srgbClr val="FFFFFF"/>
          </a:solidFill>
          <a:ln cap="flat" cmpd="sng" w="31750">
            <a:solidFill>
              <a:srgbClr val="2791A6"/>
            </a:solidFill>
            <a:prstDash val="solid"/>
            <a:miter lim="800000"/>
            <a:headEnd len="sm" w="sm" type="none"/>
            <a:tailEnd len="sm" w="sm" type="none"/>
          </a:ln>
        </p:spPr>
        <p:txBody>
          <a:bodyPr anchorCtr="0" anchor="t" bIns="91425" lIns="91425" spcFirstLastPara="1" rIns="91425" wrap="square" tIns="91425">
            <a:noAutofit/>
          </a:bodyPr>
          <a:lstStyle/>
          <a:p>
            <a:pPr indent="-399415" lvl="0" marL="41910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T-SEDAとコーディングに関する参考文献</a:t>
            </a:r>
            <a:endParaRPr b="1" i="0" sz="1400" u="none" cap="none" strike="noStrike">
              <a:solidFill>
                <a:srgbClr val="000000"/>
              </a:solidFill>
              <a:latin typeface="Arial"/>
              <a:ea typeface="Arial"/>
              <a:cs typeface="Arial"/>
              <a:sym typeface="Arial"/>
            </a:endParaRPr>
          </a:p>
          <a:p>
            <a:pPr indent="-399415" lvl="0" marL="41910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Calcagni, E., Ahmed, F., Trigo Clapés, A.L., Kershner, R., &amp; Hennessy, S. (2023). Developing dialogic classroom practices through supporting professional agency: Teachers’ experiences of using the T-SEDA practitioner-led inquiry approach. </a:t>
            </a:r>
            <a:r>
              <a:rPr b="0" i="1" lang="en-US" sz="1100" u="none" cap="none" strike="noStrike">
                <a:solidFill>
                  <a:srgbClr val="000000"/>
                </a:solidFill>
                <a:latin typeface="Calibri"/>
                <a:ea typeface="Calibri"/>
                <a:cs typeface="Calibri"/>
                <a:sym typeface="Calibri"/>
              </a:rPr>
              <a:t>Teaching and Teacher Education</a:t>
            </a:r>
            <a:r>
              <a:rPr b="0" i="0" lang="en-US" sz="1100" u="none" cap="none" strike="noStrike">
                <a:solidFill>
                  <a:srgbClr val="000000"/>
                </a:solidFill>
                <a:latin typeface="Calibri"/>
                <a:ea typeface="Calibri"/>
                <a:cs typeface="Calibri"/>
                <a:sym typeface="Calibri"/>
              </a:rPr>
              <a:t>.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3"/>
              </a:rPr>
              <a:t>open access</a:t>
            </a:r>
            <a:r>
              <a:rPr b="1" i="0" lang="en-US" sz="1100" u="none" cap="none" strike="noStrike">
                <a:solidFill>
                  <a:srgbClr val="2E57F0"/>
                </a:solidFill>
                <a:latin typeface="Calibri"/>
                <a:ea typeface="Calibri"/>
                <a:cs typeface="Calibri"/>
                <a:sym typeface="Calibri"/>
              </a:rPr>
              <a:t>)</a:t>
            </a:r>
            <a:endParaRPr b="0" i="0" sz="1000" u="none" cap="none" strike="noStrike">
              <a:solidFill>
                <a:srgbClr val="000000"/>
              </a:solidFill>
              <a:latin typeface="Calibri"/>
              <a:ea typeface="Calibri"/>
              <a:cs typeface="Calibri"/>
              <a:sym typeface="Calibri"/>
            </a:endParaRPr>
          </a:p>
          <a:p>
            <a:pPr indent="-270510" lvl="0" marL="270510" marR="0" rtl="0" algn="l">
              <a:lnSpc>
                <a:spcPct val="117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Brugha, M. &amp; Hennessy, S. (2022). Educators as Creators: Lessons from a mechanical MOOC on educational dialogue for local facilitators. </a:t>
            </a:r>
            <a:r>
              <a:rPr b="0" i="1" lang="en-US" sz="1100" u="none" cap="none" strike="noStrike">
                <a:solidFill>
                  <a:srgbClr val="000000"/>
                </a:solidFill>
                <a:latin typeface="Calibri"/>
                <a:ea typeface="Calibri"/>
                <a:cs typeface="Calibri"/>
                <a:sym typeface="Calibri"/>
              </a:rPr>
              <a:t>Irish Educational Studies </a:t>
            </a:r>
            <a:r>
              <a:rPr b="0" i="0" lang="en-US" sz="1100" u="none" cap="none" strike="noStrike">
                <a:solidFill>
                  <a:srgbClr val="000000"/>
                </a:solidFill>
                <a:latin typeface="Calibri"/>
                <a:ea typeface="Calibri"/>
                <a:cs typeface="Calibri"/>
                <a:sym typeface="Calibri"/>
              </a:rPr>
              <a:t>41(1), 225-243.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4"/>
              </a:rPr>
              <a:t>open access</a:t>
            </a:r>
            <a:r>
              <a:rPr b="1" i="0" lang="en-US" sz="1100" u="none" cap="none" strike="noStrike">
                <a:solidFill>
                  <a:srgbClr val="2E57F0"/>
                </a:solidFill>
                <a:latin typeface="Calibri"/>
                <a:ea typeface="Calibri"/>
                <a:cs typeface="Calibri"/>
                <a:sym typeface="Calibri"/>
              </a:rPr>
              <a:t>)</a:t>
            </a:r>
            <a:endParaRPr b="0" i="0" sz="1200" u="none" cap="none" strike="noStrike">
              <a:solidFill>
                <a:srgbClr val="000000"/>
              </a:solidFill>
              <a:latin typeface="Times New Roman"/>
              <a:ea typeface="Times New Roman"/>
              <a:cs typeface="Times New Roman"/>
              <a:sym typeface="Times New Roman"/>
            </a:endParaRPr>
          </a:p>
          <a:p>
            <a:pPr indent="0" lvl="0" marL="273685" marR="0" rtl="0" algn="l">
              <a:lnSpc>
                <a:spcPct val="117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Times New Roman"/>
              <a:ea typeface="Times New Roman"/>
              <a:cs typeface="Times New Roman"/>
              <a:sym typeface="Times New Roman"/>
            </a:endParaRPr>
          </a:p>
          <a:p>
            <a:pPr indent="-270510" lvl="0" marL="270510" marR="0" rtl="0" algn="l">
              <a:lnSpc>
                <a:spcPct val="117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Hennessy, S., Calcagni, E., Leung, A., &amp; Mercer, N. M. (2021). An analysis of the forms of teacher-student dialogue that are most productive for learning. </a:t>
            </a:r>
            <a:r>
              <a:rPr b="0" i="1" lang="en-US" sz="1100" u="none" cap="none" strike="noStrike">
                <a:solidFill>
                  <a:srgbClr val="000000"/>
                </a:solidFill>
                <a:latin typeface="Calibri"/>
                <a:ea typeface="Calibri"/>
                <a:cs typeface="Calibri"/>
                <a:sym typeface="Calibri"/>
              </a:rPr>
              <a:t>Language &amp; Education</a:t>
            </a:r>
            <a:r>
              <a:rPr b="0" i="0" lang="en-US" sz="1100" u="none" cap="none" strike="noStrike">
                <a:solidFill>
                  <a:srgbClr val="000000"/>
                </a:solidFill>
                <a:latin typeface="Calibri"/>
                <a:ea typeface="Calibri"/>
                <a:cs typeface="Calibri"/>
                <a:sym typeface="Calibri"/>
              </a:rPr>
              <a:t>.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5"/>
              </a:rPr>
              <a:t>open access</a:t>
            </a:r>
            <a:r>
              <a:rPr b="1" i="0" lang="en-US" sz="1100" u="none" cap="none" strike="noStrike">
                <a:solidFill>
                  <a:srgbClr val="2E57F0"/>
                </a:solidFill>
                <a:latin typeface="Calibri"/>
                <a:ea typeface="Calibri"/>
                <a:cs typeface="Calibri"/>
                <a:sym typeface="Calibri"/>
              </a:rPr>
              <a:t>) </a:t>
            </a:r>
            <a:endParaRPr b="0" i="0" sz="1200" u="none" cap="none" strike="noStrike">
              <a:solidFill>
                <a:srgbClr val="000000"/>
              </a:solidFill>
              <a:latin typeface="Times New Roman"/>
              <a:ea typeface="Times New Roman"/>
              <a:cs typeface="Times New Roman"/>
              <a:sym typeface="Times New Roman"/>
            </a:endParaRPr>
          </a:p>
          <a:p>
            <a:pPr indent="-269875" lvl="0" marL="270510" marR="0" rtl="0" algn="l">
              <a:lnSpc>
                <a:spcPct val="117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Hennessy, S., Howe, C., Mercer, N., </a:t>
            </a:r>
            <a:r>
              <a:rPr b="0" i="0" lang="en-US" sz="1100" u="none" cap="none" strike="noStrike">
                <a:solidFill>
                  <a:srgbClr val="171717"/>
                </a:solidFill>
                <a:latin typeface="Calibri"/>
                <a:ea typeface="Calibri"/>
                <a:cs typeface="Calibri"/>
                <a:sym typeface="Calibri"/>
              </a:rPr>
              <a:t>and Vrikki, M.</a:t>
            </a:r>
            <a:r>
              <a:rPr b="0" i="0" lang="en-US" sz="1100" u="none" cap="none" strike="noStrike">
                <a:solidFill>
                  <a:srgbClr val="000000"/>
                </a:solidFill>
                <a:latin typeface="Calibri"/>
                <a:ea typeface="Calibri"/>
                <a:cs typeface="Calibri"/>
                <a:sym typeface="Calibri"/>
              </a:rPr>
              <a:t> (2020). Coding classroom dialogue: Methodological considerations for researchers. </a:t>
            </a:r>
            <a:r>
              <a:rPr b="0" i="1" lang="en-US" sz="1100" u="none" cap="none" strike="noStrike">
                <a:solidFill>
                  <a:srgbClr val="000000"/>
                </a:solidFill>
                <a:latin typeface="Calibri"/>
                <a:ea typeface="Calibri"/>
                <a:cs typeface="Calibri"/>
                <a:sym typeface="Calibri"/>
              </a:rPr>
              <a:t>Learning, Culture and Social Interaction,</a:t>
            </a:r>
            <a:r>
              <a:rPr b="0" i="0" lang="en-US" sz="1100" u="none" cap="none" strike="noStrike">
                <a:solidFill>
                  <a:srgbClr val="000000"/>
                </a:solidFill>
                <a:latin typeface="Calibri"/>
                <a:ea typeface="Calibri"/>
                <a:cs typeface="Calibri"/>
                <a:sym typeface="Calibri"/>
              </a:rPr>
              <a:t> vol. 25. </a:t>
            </a:r>
            <a:r>
              <a:rPr b="0" i="0" lang="en-US" sz="1100" u="sng" cap="none" strike="noStrike">
                <a:solidFill>
                  <a:schemeClr val="hlink"/>
                </a:solidFill>
                <a:latin typeface="Calibri"/>
                <a:ea typeface="Calibri"/>
                <a:cs typeface="Calibri"/>
                <a:sym typeface="Calibri"/>
                <a:hlinkClick r:id="rId6"/>
              </a:rPr>
              <a:t>https://doi.org/10.1016/j.lcsi.2020.100404</a:t>
            </a:r>
            <a:r>
              <a:rPr b="0" i="0" lang="en-US" sz="1100" u="none" cap="none" strike="noStrike">
                <a:solidFill>
                  <a:srgbClr val="0C7DBB"/>
                </a:solidFill>
                <a:latin typeface="Calibri"/>
                <a:ea typeface="Calibri"/>
                <a:cs typeface="Calibri"/>
                <a:sym typeface="Calibri"/>
              </a:rPr>
              <a:t>.</a:t>
            </a:r>
            <a:endParaRPr b="0" i="0" sz="1200" u="none" cap="none" strike="noStrike">
              <a:solidFill>
                <a:srgbClr val="000000"/>
              </a:solidFill>
              <a:latin typeface="Times New Roman"/>
              <a:ea typeface="Times New Roman"/>
              <a:cs typeface="Times New Roman"/>
              <a:sym typeface="Times New Roman"/>
            </a:endParaRPr>
          </a:p>
          <a:p>
            <a:pPr indent="-269875" lvl="0" marL="270510" marR="0" rtl="0" algn="l">
              <a:lnSpc>
                <a:spcPct val="117000"/>
              </a:lnSpc>
              <a:spcBef>
                <a:spcPts val="0"/>
              </a:spcBef>
              <a:spcAft>
                <a:spcPts val="0"/>
              </a:spcAft>
              <a:buClr>
                <a:srgbClr val="0C7DBB"/>
              </a:buClr>
              <a:buSzPts val="1200"/>
              <a:buFont typeface="Times New Roman"/>
              <a:buNone/>
            </a:pPr>
            <a:r>
              <a:rPr b="0" i="0" lang="en-US" sz="1200" u="none" cap="none" strike="noStrike">
                <a:solidFill>
                  <a:srgbClr val="0C7DBB"/>
                </a:solidFill>
                <a:latin typeface="Times New Roman"/>
                <a:ea typeface="Times New Roman"/>
                <a:cs typeface="Times New Roman"/>
                <a:sym typeface="Times New Roman"/>
              </a:rPr>
              <a:t> </a:t>
            </a:r>
            <a:endParaRPr b="0" i="0" sz="1200" u="none" cap="none" strike="noStrike">
              <a:solidFill>
                <a:srgbClr val="000000"/>
              </a:solidFill>
              <a:latin typeface="Times New Roman"/>
              <a:ea typeface="Times New Roman"/>
              <a:cs typeface="Times New Roman"/>
              <a:sym typeface="Times New Roman"/>
            </a:endParaRPr>
          </a:p>
          <a:p>
            <a:pPr indent="-269875" lvl="0" marL="270510" marR="0" rtl="0" algn="l">
              <a:lnSpc>
                <a:spcPct val="117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Hennessy, S., Kershner, R., Calcagni, E. &amp; Ahmed, F. (2021). Supporting practitioner-led inquiry into classroom dialogue with a research-informed professional learning resource: A design-based approach. </a:t>
            </a:r>
            <a:r>
              <a:rPr b="0" i="1" lang="en-US" sz="1100" u="none" cap="none" strike="noStrike">
                <a:solidFill>
                  <a:srgbClr val="000000"/>
                </a:solidFill>
                <a:latin typeface="Calibri"/>
                <a:ea typeface="Calibri"/>
                <a:cs typeface="Calibri"/>
                <a:sym typeface="Calibri"/>
              </a:rPr>
              <a:t>Review of Education </a:t>
            </a:r>
            <a:r>
              <a:rPr b="0" i="0" lang="en-US" sz="1100" u="none" cap="none" strike="noStrike">
                <a:solidFill>
                  <a:srgbClr val="000000"/>
                </a:solidFill>
                <a:latin typeface="Calibri"/>
                <a:ea typeface="Calibri"/>
                <a:cs typeface="Calibri"/>
                <a:sym typeface="Calibri"/>
              </a:rPr>
              <a:t>9(3). </a:t>
            </a:r>
            <a:r>
              <a:rPr b="0" i="0" lang="en-US" sz="1100" u="sng" cap="none" strike="noStrike">
                <a:solidFill>
                  <a:schemeClr val="hlink"/>
                </a:solidFill>
                <a:latin typeface="Calibri"/>
                <a:ea typeface="Calibri"/>
                <a:cs typeface="Calibri"/>
                <a:sym typeface="Calibri"/>
                <a:hlinkClick r:id="rId7"/>
              </a:rPr>
              <a:t>Main article </a:t>
            </a:r>
            <a:r>
              <a:rPr b="0" i="0" lang="en-US" sz="1100" u="none" cap="none" strike="noStrike">
                <a:solidFill>
                  <a:srgbClr val="000000"/>
                </a:solidFill>
                <a:latin typeface="Calibri"/>
                <a:ea typeface="Calibri"/>
                <a:cs typeface="Calibri"/>
                <a:sym typeface="Calibri"/>
              </a:rPr>
              <a:t> and accompanying </a:t>
            </a:r>
            <a:r>
              <a:rPr b="0" i="0" lang="en-US" sz="1100" u="sng" cap="none" strike="noStrike">
                <a:solidFill>
                  <a:schemeClr val="hlink"/>
                </a:solidFill>
                <a:latin typeface="Calibri"/>
                <a:ea typeface="Calibri"/>
                <a:cs typeface="Calibri"/>
                <a:sym typeface="Calibri"/>
                <a:hlinkClick r:id="rId8"/>
              </a:rPr>
              <a:t>‘Context &amp; Implications’</a:t>
            </a:r>
            <a:r>
              <a:rPr b="0" i="0" lang="en-US" sz="1100" u="none" cap="none" strike="noStrike">
                <a:solidFill>
                  <a:srgbClr val="2E57F0"/>
                </a:solidFill>
                <a:latin typeface="Calibri"/>
                <a:ea typeface="Calibri"/>
                <a:cs typeface="Calibri"/>
                <a:sym typeface="Calibri"/>
              </a:rPr>
              <a:t> </a:t>
            </a:r>
            <a:r>
              <a:rPr b="0" i="0" lang="en-US" sz="1100" u="none" cap="none" strike="noStrike">
                <a:solidFill>
                  <a:srgbClr val="000000"/>
                </a:solidFill>
                <a:latin typeface="Calibri"/>
                <a:ea typeface="Calibri"/>
                <a:cs typeface="Calibri"/>
                <a:sym typeface="Calibri"/>
              </a:rPr>
              <a:t>document </a:t>
            </a:r>
            <a:r>
              <a:rPr b="1" i="0" lang="en-US" sz="1100" u="none" cap="none" strike="noStrike">
                <a:solidFill>
                  <a:srgbClr val="000000"/>
                </a:solidFill>
                <a:latin typeface="Calibri"/>
                <a:ea typeface="Calibri"/>
                <a:cs typeface="Calibri"/>
                <a:sym typeface="Calibri"/>
              </a:rPr>
              <a:t>(both open access) </a:t>
            </a:r>
            <a:endParaRPr b="0" i="0" sz="1200" u="none" cap="none" strike="noStrike">
              <a:solidFill>
                <a:srgbClr val="000000"/>
              </a:solidFill>
              <a:latin typeface="Times New Roman"/>
              <a:ea typeface="Times New Roman"/>
              <a:cs typeface="Times New Roman"/>
              <a:sym typeface="Times New Roman"/>
            </a:endParaRPr>
          </a:p>
          <a:p>
            <a:pPr indent="-269875" lvl="0" marL="270510" marR="0" rtl="0" algn="l">
              <a:lnSpc>
                <a:spcPct val="117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200" u="none" cap="none" strike="noStrike">
              <a:solidFill>
                <a:srgbClr val="000000"/>
              </a:solidFill>
              <a:latin typeface="Times New Roman"/>
              <a:ea typeface="Times New Roman"/>
              <a:cs typeface="Times New Roman"/>
              <a:sym typeface="Times New Roman"/>
            </a:endParaRPr>
          </a:p>
          <a:p>
            <a:pPr indent="-269875" lvl="0" marL="270510" marR="0" rtl="0" algn="l">
              <a:lnSpc>
                <a:spcPct val="118000"/>
              </a:lnSpc>
              <a:spcBef>
                <a:spcPts val="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Hennessy, S., Rojas-Drummond, S., Higham, R., Márquez, A. M., Maine, F., Ríos, R. M., García-Carrión, R., Torreblanca, O., &amp; Barrera, M. J. (2016). Developing a coding scheme for analysing classroom dialogue across educational contexts. </a:t>
            </a:r>
            <a:r>
              <a:rPr b="0" i="1" lang="en-US" sz="1100" u="none" cap="none" strike="noStrike">
                <a:solidFill>
                  <a:srgbClr val="000000"/>
                </a:solidFill>
                <a:latin typeface="Calibri"/>
                <a:ea typeface="Calibri"/>
                <a:cs typeface="Calibri"/>
                <a:sym typeface="Calibri"/>
              </a:rPr>
              <a:t>Learning, Culture and Social Interaction. 9, </a:t>
            </a:r>
            <a:r>
              <a:rPr b="0" i="0" lang="en-US" sz="1100" u="none" cap="none" strike="noStrike">
                <a:solidFill>
                  <a:srgbClr val="000000"/>
                </a:solidFill>
                <a:latin typeface="Calibri"/>
                <a:ea typeface="Calibri"/>
                <a:cs typeface="Calibri"/>
                <a:sym typeface="Calibri"/>
              </a:rPr>
              <a:t>16-44. </a:t>
            </a:r>
            <a:r>
              <a:rPr b="0"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9"/>
              </a:rPr>
              <a:t>open access</a:t>
            </a:r>
            <a:r>
              <a:rPr b="1" i="0" lang="en-US" sz="1100" u="none" cap="none" strike="noStrike">
                <a:solidFill>
                  <a:srgbClr val="2E57F0"/>
                </a:solidFill>
                <a:latin typeface="Calibri"/>
                <a:ea typeface="Calibri"/>
                <a:cs typeface="Calibri"/>
                <a:sym typeface="Calibri"/>
              </a:rPr>
              <a:t>)</a:t>
            </a:r>
            <a:r>
              <a:rPr b="0" i="1" lang="en-US" sz="1100" u="none" cap="none" strike="noStrike">
                <a:solidFill>
                  <a:srgbClr val="2E57F0"/>
                </a:solidFill>
                <a:latin typeface="Calibri"/>
                <a:ea typeface="Calibri"/>
                <a:cs typeface="Calibri"/>
                <a:sym typeface="Calibri"/>
              </a:rPr>
              <a:t>  </a:t>
            </a:r>
            <a:r>
              <a:rPr b="0" i="1" lang="en-US" sz="1100" u="none" cap="none" strike="noStrike">
                <a:solidFill>
                  <a:srgbClr val="000000"/>
                </a:solidFill>
                <a:latin typeface="Calibri"/>
                <a:ea typeface="Calibri"/>
                <a:cs typeface="Calibri"/>
                <a:sym typeface="Calibri"/>
              </a:rPr>
              <a:t>[A journal article describing development of SEDA, the precursor coding scheme to T-SEDA, and the methodological issues encountered]</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p:txBody>
      </p:sp>
      <p:sp>
        <p:nvSpPr>
          <p:cNvPr id="273" name="Google Shape;273;p41"/>
          <p:cNvSpPr txBox="1"/>
          <p:nvPr/>
        </p:nvSpPr>
        <p:spPr>
          <a:xfrm>
            <a:off x="5803900" y="699933"/>
            <a:ext cx="4578350" cy="6147435"/>
          </a:xfrm>
          <a:prstGeom prst="rect">
            <a:avLst/>
          </a:prstGeom>
          <a:solidFill>
            <a:srgbClr val="FFFFFF"/>
          </a:solidFill>
          <a:ln cap="flat" cmpd="sng" w="31750">
            <a:solidFill>
              <a:srgbClr val="2791A6"/>
            </a:solidFill>
            <a:prstDash val="solid"/>
            <a:miter lim="800000"/>
            <a:headEnd len="sm" w="sm" type="none"/>
            <a:tailEnd len="sm" w="sm" type="none"/>
          </a:ln>
        </p:spPr>
        <p:txBody>
          <a:bodyPr anchorCtr="0" anchor="t" bIns="91425" lIns="91425" spcFirstLastPara="1" rIns="91425" wrap="square" tIns="91425">
            <a:noAutofit/>
          </a:bodyPr>
          <a:lstStyle/>
          <a:p>
            <a:pPr indent="-269875" lvl="0" marL="270510" marR="0" rtl="0" algn="l">
              <a:lnSpc>
                <a:spcPct val="118000"/>
              </a:lnSpc>
              <a:spcBef>
                <a:spcPts val="0"/>
              </a:spcBef>
              <a:spcAft>
                <a:spcPts val="0"/>
              </a:spcAft>
              <a:buClr>
                <a:srgbClr val="000000"/>
              </a:buClr>
              <a:buSzPts val="1100"/>
              <a:buFont typeface="Calibri"/>
              <a:buNone/>
            </a:pPr>
            <a:r>
              <a:rPr b="0" i="0" lang="en-US" sz="1100" u="sng" cap="none" strike="noStrike">
                <a:solidFill>
                  <a:schemeClr val="hlink"/>
                </a:solidFill>
                <a:latin typeface="Calibri"/>
                <a:ea typeface="Calibri"/>
                <a:cs typeface="Calibri"/>
                <a:sym typeface="Calibri"/>
                <a:hlinkClick r:id="rId10"/>
              </a:rPr>
              <a:t>Vrikki, M., Kershner, R., Calcagni, E., Hennessy, S., Lee, L., Estrada, N., Hernández, F., and Ahmed, F. (2018).</a:t>
            </a:r>
            <a:r>
              <a:rPr b="0" i="0" lang="en-US" sz="1100" u="none" cap="none" strike="noStrike">
                <a:solidFill>
                  <a:srgbClr val="000000"/>
                </a:solidFill>
                <a:latin typeface="Calibri"/>
                <a:ea typeface="Calibri"/>
                <a:cs typeface="Calibri"/>
                <a:sym typeface="Calibri"/>
              </a:rPr>
              <a:t> The Teacher Scheme for Educational Dialogue Analysis (T-SEDA): Developing a research-based observation tool for supporting teacher inquiry into pupils' participation in classroom dialogue.</a:t>
            </a:r>
            <a:r>
              <a:rPr b="0" i="1" lang="en-US" sz="1100" u="none" cap="none" strike="noStrike">
                <a:solidFill>
                  <a:srgbClr val="000000"/>
                </a:solidFill>
                <a:latin typeface="Calibri"/>
                <a:ea typeface="Calibri"/>
                <a:cs typeface="Calibri"/>
                <a:sym typeface="Calibri"/>
              </a:rPr>
              <a:t> International Journal of Research and Methods in Education. </a:t>
            </a:r>
            <a:r>
              <a:rPr b="0" i="0" lang="en-US" sz="1100" u="sng" cap="none" strike="noStrike">
                <a:solidFill>
                  <a:schemeClr val="hlink"/>
                </a:solidFill>
                <a:latin typeface="Calibri"/>
                <a:ea typeface="Calibri"/>
                <a:cs typeface="Calibri"/>
                <a:sym typeface="Calibri"/>
                <a:hlinkClick r:id="rId11"/>
              </a:rPr>
              <a:t>doi:10.1080/1743727X.2018.1467890</a:t>
            </a:r>
            <a:r>
              <a:rPr b="0" i="0" lang="en-US" sz="1100" u="none" cap="none" strike="noStrike">
                <a:solidFill>
                  <a:srgbClr val="2E57F0"/>
                </a:solidFill>
                <a:latin typeface="Calibri"/>
                <a:ea typeface="Calibri"/>
                <a:cs typeface="Calibri"/>
                <a:sym typeface="Calibri"/>
              </a:rPr>
              <a:t>.</a:t>
            </a:r>
            <a:endParaRPr b="0" i="0" sz="1000" u="none" cap="none" strike="noStrike">
              <a:solidFill>
                <a:srgbClr val="000000"/>
              </a:solidFill>
              <a:latin typeface="Calibri"/>
              <a:ea typeface="Calibri"/>
              <a:cs typeface="Calibri"/>
              <a:sym typeface="Calibri"/>
            </a:endParaRPr>
          </a:p>
          <a:p>
            <a:pPr indent="-269875" lvl="0" marL="2705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Vrikki, M., Wheatley, L., Howe, C., Hennessy, S. &amp; Mercer, N. (2019). Dialogic practices in primary school classrooms. </a:t>
            </a:r>
            <a:r>
              <a:rPr b="0" i="1" lang="en-US" sz="1100" u="none" cap="none" strike="noStrike">
                <a:solidFill>
                  <a:srgbClr val="000000"/>
                </a:solidFill>
                <a:latin typeface="Calibri"/>
                <a:ea typeface="Calibri"/>
                <a:cs typeface="Calibri"/>
                <a:sym typeface="Calibri"/>
              </a:rPr>
              <a:t>Language and Education</a:t>
            </a:r>
            <a:r>
              <a:rPr b="0" i="0" lang="en-US" sz="1100" u="none" cap="none" strike="noStrike">
                <a:solidFill>
                  <a:srgbClr val="000000"/>
                </a:solidFill>
                <a:latin typeface="Calibri"/>
                <a:ea typeface="Calibri"/>
                <a:cs typeface="Calibri"/>
                <a:sym typeface="Calibri"/>
              </a:rPr>
              <a:t> </a:t>
            </a:r>
            <a:r>
              <a:rPr b="0" i="1" lang="en-US" sz="1100" u="none" cap="none" strike="noStrike">
                <a:solidFill>
                  <a:srgbClr val="000000"/>
                </a:solidFill>
                <a:latin typeface="Calibri"/>
                <a:ea typeface="Calibri"/>
                <a:cs typeface="Calibri"/>
                <a:sym typeface="Calibri"/>
              </a:rPr>
              <a:t>33</a:t>
            </a:r>
            <a:r>
              <a:rPr b="0" i="0" lang="en-US" sz="1100" u="none" cap="none" strike="noStrike">
                <a:solidFill>
                  <a:srgbClr val="000000"/>
                </a:solidFill>
                <a:latin typeface="Calibri"/>
                <a:ea typeface="Calibri"/>
                <a:cs typeface="Calibri"/>
                <a:sym typeface="Calibri"/>
              </a:rPr>
              <a:t>(1), 85-100. </a:t>
            </a:r>
            <a:r>
              <a:rPr b="1" i="0" lang="en-US" sz="1100" u="none" cap="none" strike="noStrike">
                <a:solidFill>
                  <a:srgbClr val="2E57F0"/>
                </a:solidFill>
                <a:latin typeface="Calibri"/>
                <a:ea typeface="Calibri"/>
                <a:cs typeface="Calibri"/>
                <a:sym typeface="Calibri"/>
              </a:rPr>
              <a:t>(</a:t>
            </a:r>
            <a:r>
              <a:rPr b="1" i="0" lang="en-US" sz="1100" u="sng" cap="none" strike="noStrike">
                <a:solidFill>
                  <a:schemeClr val="hlink"/>
                </a:solidFill>
                <a:latin typeface="Calibri"/>
                <a:ea typeface="Calibri"/>
                <a:cs typeface="Calibri"/>
                <a:sym typeface="Calibri"/>
                <a:hlinkClick r:id="rId12"/>
              </a:rPr>
              <a:t>open access</a:t>
            </a:r>
            <a:r>
              <a:rPr b="1" i="0" lang="en-US" sz="1100" u="none" cap="none" strike="noStrike">
                <a:solidFill>
                  <a:srgbClr val="2E57F0"/>
                </a:solidFill>
                <a:latin typeface="Calibri"/>
                <a:ea typeface="Calibri"/>
                <a:cs typeface="Calibri"/>
                <a:sym typeface="Calibri"/>
              </a:rPr>
              <a:t>)</a:t>
            </a:r>
            <a:r>
              <a:rPr b="0" i="0" lang="en-US" sz="1100" u="none" cap="none" strike="noStrike">
                <a:solidFill>
                  <a:srgbClr val="2E57F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269875" lvl="0" marL="270510" marR="0" rtl="0" algn="l">
              <a:lnSpc>
                <a:spcPct val="118000"/>
              </a:lnSpc>
              <a:spcBef>
                <a:spcPts val="900"/>
              </a:spcBef>
              <a:spcAft>
                <a:spcPts val="0"/>
              </a:spcAft>
              <a:buClr>
                <a:srgbClr val="000000"/>
              </a:buClr>
              <a:buSzPts val="1100"/>
              <a:buFont typeface="Calibri"/>
              <a:buNone/>
            </a:pPr>
            <a:r>
              <a:rPr b="1"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399415" lvl="0" marL="419100" marR="0" rtl="0" algn="l">
              <a:lnSpc>
                <a:spcPct val="118000"/>
              </a:lnSpc>
              <a:spcBef>
                <a:spcPts val="9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教師の基礎研究に関する参考文献</a:t>
            </a:r>
            <a:endParaRPr b="1" i="0" sz="1400" u="none" cap="none" strike="noStrike">
              <a:solidFill>
                <a:srgbClr val="000000"/>
              </a:solidFill>
              <a:latin typeface="Arial"/>
              <a:ea typeface="Arial"/>
              <a:cs typeface="Arial"/>
              <a:sym typeface="Arial"/>
            </a:endParaRPr>
          </a:p>
          <a:p>
            <a:pPr indent="-269875" lvl="0" marL="2705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Taber, K. (2013) </a:t>
            </a:r>
            <a:r>
              <a:rPr b="0" i="1" lang="en-US" sz="1100" u="none" cap="none" strike="noStrike">
                <a:solidFill>
                  <a:srgbClr val="000000"/>
                </a:solidFill>
                <a:latin typeface="Calibri"/>
                <a:ea typeface="Calibri"/>
                <a:cs typeface="Calibri"/>
                <a:sym typeface="Calibri"/>
              </a:rPr>
              <a:t>Classroom-based research and evidence-based practice: An introduction</a:t>
            </a:r>
            <a:r>
              <a:rPr b="0" i="0" lang="en-US" sz="1100" u="none" cap="none" strike="noStrike">
                <a:solidFill>
                  <a:srgbClr val="000000"/>
                </a:solidFill>
                <a:latin typeface="Calibri"/>
                <a:ea typeface="Calibri"/>
                <a:cs typeface="Calibri"/>
                <a:sym typeface="Calibri"/>
              </a:rPr>
              <a:t> (2nd ed.). London: Sage.</a:t>
            </a:r>
            <a:endParaRPr b="0" i="0" sz="1000" u="none" cap="none" strike="noStrike">
              <a:solidFill>
                <a:srgbClr val="000000"/>
              </a:solidFill>
              <a:latin typeface="Calibri"/>
              <a:ea typeface="Calibri"/>
              <a:cs typeface="Calibri"/>
              <a:sym typeface="Calibri"/>
            </a:endParaRPr>
          </a:p>
          <a:p>
            <a:pPr indent="-269875" lvl="0" marL="27051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Wilson, E. (2009/2013)</a:t>
            </a:r>
            <a:r>
              <a:rPr b="0" i="1" lang="en-US" sz="1100" u="none" cap="none" strike="noStrike">
                <a:solidFill>
                  <a:srgbClr val="000000"/>
                </a:solidFill>
                <a:latin typeface="Calibri"/>
                <a:ea typeface="Calibri"/>
                <a:cs typeface="Calibri"/>
                <a:sym typeface="Calibri"/>
              </a:rPr>
              <a:t> ‘Action research’, </a:t>
            </a:r>
            <a:r>
              <a:rPr b="0" i="0" lang="en-US" sz="1100" u="none" cap="none" strike="noStrike">
                <a:solidFill>
                  <a:srgbClr val="000000"/>
                </a:solidFill>
                <a:latin typeface="Calibri"/>
                <a:ea typeface="Calibri"/>
                <a:cs typeface="Calibri"/>
                <a:sym typeface="Calibri"/>
              </a:rPr>
              <a:t>in Wilson, E. (Ed.) </a:t>
            </a:r>
            <a:r>
              <a:rPr b="0" i="1" lang="en-US" sz="1100" u="none" cap="none" strike="noStrike">
                <a:solidFill>
                  <a:srgbClr val="000000"/>
                </a:solidFill>
                <a:latin typeface="Calibri"/>
                <a:ea typeface="Calibri"/>
                <a:cs typeface="Calibri"/>
                <a:sym typeface="Calibri"/>
              </a:rPr>
              <a:t>School-based research: A guide for education students.</a:t>
            </a:r>
            <a:r>
              <a:rPr b="0" i="0" lang="en-US" sz="1100" u="none" cap="none" strike="noStrike">
                <a:solidFill>
                  <a:srgbClr val="000000"/>
                </a:solidFill>
                <a:latin typeface="Calibri"/>
                <a:ea typeface="Calibri"/>
                <a:cs typeface="Calibri"/>
                <a:sym typeface="Calibri"/>
              </a:rPr>
              <a:t> London: Sage.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9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a:p>
            <a:pPr indent="0" lvl="0" marL="0" marR="0" rtl="0" algn="l">
              <a:lnSpc>
                <a:spcPct val="118000"/>
              </a:lnSpc>
              <a:spcBef>
                <a:spcPts val="600"/>
              </a:spcBef>
              <a:spcAft>
                <a:spcPts val="0"/>
              </a:spcAft>
              <a:buClr>
                <a:srgbClr val="000000"/>
              </a:buClr>
              <a:buSzPts val="1100"/>
              <a:buFont typeface="Calibri"/>
              <a:buNone/>
            </a:pPr>
            <a:r>
              <a:rPr b="0" i="0" lang="en-US" sz="1100" u="none" cap="none" strike="noStrike">
                <a:solidFill>
                  <a:srgbClr val="000000"/>
                </a:solidFill>
                <a:latin typeface="Calibri"/>
                <a:ea typeface="Calibri"/>
                <a:cs typeface="Calibri"/>
                <a:sym typeface="Calibri"/>
              </a:rPr>
              <a:t> </a:t>
            </a:r>
            <a:endParaRPr b="0" i="0" sz="1000" u="none" cap="none" strike="noStrike">
              <a:solidFill>
                <a:srgbClr val="000000"/>
              </a:solidFill>
              <a:latin typeface="Calibri"/>
              <a:ea typeface="Calibri"/>
              <a:cs typeface="Calibri"/>
              <a:sym typeface="Calibri"/>
            </a:endParaRPr>
          </a:p>
        </p:txBody>
      </p:sp>
      <p:sp>
        <p:nvSpPr>
          <p:cNvPr id="274" name="Google Shape;274;p41"/>
          <p:cNvSpPr txBox="1"/>
          <p:nvPr/>
        </p:nvSpPr>
        <p:spPr>
          <a:xfrm>
            <a:off x="5531930" y="5000625"/>
            <a:ext cx="4603750" cy="1545103"/>
          </a:xfrm>
          <a:prstGeom prst="rect">
            <a:avLst/>
          </a:prstGeom>
          <a:noFill/>
          <a:ln>
            <a:noFill/>
          </a:ln>
        </p:spPr>
        <p:txBody>
          <a:bodyPr anchorCtr="0" anchor="t" bIns="45700" lIns="91425" spcFirstLastPara="1" rIns="91425" wrap="square" tIns="45700">
            <a:spAutoFit/>
          </a:bodyPr>
          <a:lstStyle/>
          <a:p>
            <a:pPr indent="-399415" lvl="0" marL="411480" marR="5080" rtl="0" algn="l">
              <a:lnSpc>
                <a:spcPct val="121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対話、オラシー教育、授業研究、実践者による探究などの最新情報に関しては、Camtree（Cambridge Teacher Research Exchange：ケンブリッジ大学教師研究交流センター）のウェブサイト　</a:t>
            </a:r>
            <a:r>
              <a:rPr b="0" i="0" lang="en-US" sz="1200" u="sng" cap="none" strike="noStrike">
                <a:solidFill>
                  <a:schemeClr val="hlink"/>
                </a:solidFill>
                <a:latin typeface="Arial"/>
                <a:ea typeface="Arial"/>
                <a:cs typeface="Arial"/>
                <a:sym typeface="Arial"/>
                <a:hlinkClick r:id="rId13"/>
              </a:rPr>
              <a:t>www.Camtree.org</a:t>
            </a:r>
            <a:r>
              <a:rPr b="0" i="0" lang="en-US" sz="1200" u="none" cap="none" strike="noStrike">
                <a:solidFill>
                  <a:srgbClr val="000000"/>
                </a:solidFill>
                <a:latin typeface="Arial"/>
                <a:ea typeface="Arial"/>
                <a:cs typeface="Arial"/>
                <a:sym typeface="Arial"/>
              </a:rPr>
              <a:t>をご参照ください。</a:t>
            </a:r>
            <a:endParaRPr b="0" i="0" sz="1200" u="none" cap="none" strike="noStrike">
              <a:solidFill>
                <a:srgbClr val="000000"/>
              </a:solidFill>
              <a:latin typeface="Arial"/>
              <a:ea typeface="Arial"/>
              <a:cs typeface="Arial"/>
              <a:sym typeface="Arial"/>
            </a:endParaRPr>
          </a:p>
          <a:p>
            <a:pPr indent="-399415" lvl="0" marL="411480" marR="5080" rtl="0" algn="l">
              <a:lnSpc>
                <a:spcPct val="121000"/>
              </a:lnSpc>
              <a:spcBef>
                <a:spcPts val="1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事例研究報告書、T-SEDAコースのオンライン教材のほか、多くの参考資料やマルチメディア資料を公開しています。</a:t>
            </a:r>
            <a:endParaRPr b="0" i="1" sz="1200" u="none" cap="none" strike="noStrike">
              <a:solidFill>
                <a:srgbClr val="000000"/>
              </a:solidFill>
              <a:latin typeface="Calibri"/>
              <a:ea typeface="Calibri"/>
              <a:cs typeface="Calibri"/>
              <a:sym typeface="Calibri"/>
            </a:endParaRPr>
          </a:p>
        </p:txBody>
      </p:sp>
      <p:sp>
        <p:nvSpPr>
          <p:cNvPr id="275" name="Google Shape;275;p41"/>
          <p:cNvSpPr txBox="1"/>
          <p:nvPr/>
        </p:nvSpPr>
        <p:spPr>
          <a:xfrm>
            <a:off x="5956300" y="4788027"/>
            <a:ext cx="789879" cy="228268"/>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最後に</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6"/>
          <p:cNvSpPr txBox="1"/>
          <p:nvPr/>
        </p:nvSpPr>
        <p:spPr>
          <a:xfrm>
            <a:off x="503936" y="1110742"/>
            <a:ext cx="4445635" cy="3481070"/>
          </a:xfrm>
          <a:prstGeom prst="rect">
            <a:avLst/>
          </a:prstGeom>
          <a:noFill/>
          <a:ln>
            <a:noFill/>
          </a:ln>
        </p:spPr>
        <p:txBody>
          <a:bodyPr anchorCtr="0" anchor="t" bIns="0" lIns="0" spcFirstLastPara="1" rIns="0" wrap="square" tIns="12050">
            <a:spAutoFit/>
          </a:bodyPr>
          <a:lstStyle/>
          <a:p>
            <a:pPr indent="-205740" lvl="0" marL="218440" marR="0" rtl="0" algn="l">
              <a:lnSpc>
                <a:spcPct val="100000"/>
              </a:lnSpc>
              <a:spcBef>
                <a:spcPts val="0"/>
              </a:spcBef>
              <a:spcAft>
                <a:spcPts val="0"/>
              </a:spcAft>
              <a:buClr>
                <a:srgbClr val="000000"/>
              </a:buClr>
              <a:buSzPts val="1500"/>
              <a:buFont typeface="Arial"/>
              <a:buAutoNum type="arabicPeriod"/>
            </a:pPr>
            <a:r>
              <a:rPr b="1" i="0" lang="en-US" sz="1600" u="none" cap="none" strike="noStrike">
                <a:solidFill>
                  <a:srgbClr val="000000"/>
                </a:solidFill>
                <a:latin typeface="Arial"/>
                <a:ea typeface="Arial"/>
                <a:cs typeface="Arial"/>
                <a:sym typeface="Arial"/>
              </a:rPr>
              <a:t>録画・録音</a:t>
            </a:r>
            <a:endParaRPr b="0" i="0" sz="1600" u="none" cap="none" strike="noStrike">
              <a:solidFill>
                <a:srgbClr val="000000"/>
              </a:solidFill>
              <a:latin typeface="Arial"/>
              <a:ea typeface="Arial"/>
              <a:cs typeface="Arial"/>
              <a:sym typeface="Arial"/>
            </a:endParaRPr>
          </a:p>
          <a:p>
            <a:pPr indent="0" lvl="0" marL="12700" marR="5080" rtl="0" algn="l">
              <a:lnSpc>
                <a:spcPct val="128298"/>
              </a:lnSpc>
              <a:spcBef>
                <a:spcPts val="735"/>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ビデオの録画や音声の録音の方法は、探究目的や教室環境に応じて、 様々なパターンが考えられます。</a:t>
            </a:r>
            <a:endParaRPr b="0" i="0" sz="1200" u="none" cap="none" strike="noStrike">
              <a:solidFill>
                <a:srgbClr val="000000"/>
              </a:solidFill>
              <a:latin typeface="Arial"/>
              <a:ea typeface="Arial"/>
              <a:cs typeface="Arial"/>
              <a:sym typeface="Arial"/>
            </a:endParaRPr>
          </a:p>
          <a:p>
            <a:pPr indent="0" lvl="0" marL="12700" marR="0" rtl="0" algn="l">
              <a:lnSpc>
                <a:spcPct val="100000"/>
              </a:lnSpc>
              <a:spcBef>
                <a:spcPts val="1005"/>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録画・録音</a:t>
            </a:r>
            <a:r>
              <a:rPr b="1" i="0" lang="en-US" sz="1400" u="none" cap="none" strike="noStrike">
                <a:solidFill>
                  <a:srgbClr val="000000"/>
                </a:solidFill>
                <a:latin typeface="Arial"/>
                <a:ea typeface="Arial"/>
                <a:cs typeface="Arial"/>
                <a:sym typeface="Arial"/>
              </a:rPr>
              <a:t>のためのポイント:</a:t>
            </a:r>
            <a:endParaRPr b="0" i="0" sz="1400" u="none" cap="none" strike="noStrike">
              <a:solidFill>
                <a:srgbClr val="000000"/>
              </a:solidFill>
              <a:latin typeface="Arial"/>
              <a:ea typeface="Arial"/>
              <a:cs typeface="Arial"/>
              <a:sym typeface="Arial"/>
            </a:endParaRPr>
          </a:p>
          <a:p>
            <a:pPr indent="-87630" lvl="1" marL="99695" marR="222884" rtl="0" algn="l">
              <a:lnSpc>
                <a:spcPct val="128298"/>
              </a:lnSpc>
              <a:spcBef>
                <a:spcPts val="75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スマートフォンやタブレット端末など、既存の機材で十分で	す。</a:t>
            </a:r>
            <a:endParaRPr b="0" i="0" sz="1200" u="none" cap="none" strike="noStrike">
              <a:solidFill>
                <a:srgbClr val="000000"/>
              </a:solidFill>
              <a:latin typeface="Arial"/>
              <a:ea typeface="Arial"/>
              <a:cs typeface="Arial"/>
              <a:sym typeface="Arial"/>
            </a:endParaRPr>
          </a:p>
          <a:p>
            <a:pPr indent="-184785" lvl="1" marL="196850" marR="0" rtl="0" algn="l">
              <a:lnSpc>
                <a:spcPct val="100000"/>
              </a:lnSpc>
              <a:spcBef>
                <a:spcPts val="101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あなたが使用可能な録音機器を見つけましょう。</a:t>
            </a:r>
            <a:endParaRPr b="0" i="0" sz="1200" u="none" cap="none" strike="noStrike">
              <a:solidFill>
                <a:srgbClr val="000000"/>
              </a:solidFill>
              <a:latin typeface="Arial"/>
              <a:ea typeface="Arial"/>
              <a:cs typeface="Arial"/>
              <a:sym typeface="Arial"/>
            </a:endParaRPr>
          </a:p>
          <a:p>
            <a:pPr indent="-87630" lvl="1" marL="99695" marR="70485" rtl="0" algn="l">
              <a:lnSpc>
                <a:spcPct val="128298"/>
              </a:lnSpc>
              <a:spcBef>
                <a:spcPts val="60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外部マイクのない機器を使用すると、騒がしい環境では十分な	音質で録音できない可能性があることに留意してください。</a:t>
            </a:r>
            <a:endParaRPr b="0" i="0" sz="1200" u="none" cap="none" strike="noStrike">
              <a:solidFill>
                <a:srgbClr val="000000"/>
              </a:solidFill>
              <a:latin typeface="Arial"/>
              <a:ea typeface="Arial"/>
              <a:cs typeface="Arial"/>
              <a:sym typeface="Arial"/>
            </a:endParaRPr>
          </a:p>
          <a:p>
            <a:pPr indent="-86995" lvl="1" marL="99060" marR="0" rtl="0" algn="l">
              <a:lnSpc>
                <a:spcPct val="100000"/>
              </a:lnSpc>
              <a:spcBef>
                <a:spcPts val="101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事前に教室でテストしておくとよいでしょう。</a:t>
            </a:r>
            <a:endParaRPr b="0" i="0" sz="1200" u="none" cap="none" strike="noStrike">
              <a:solidFill>
                <a:srgbClr val="000000"/>
              </a:solidFill>
              <a:latin typeface="Arial"/>
              <a:ea typeface="Arial"/>
              <a:cs typeface="Arial"/>
              <a:sym typeface="Arial"/>
            </a:endParaRPr>
          </a:p>
          <a:p>
            <a:pPr indent="-87630" lvl="1" marL="99695" marR="70485" rtl="0" algn="l">
              <a:lnSpc>
                <a:spcPct val="128298"/>
              </a:lnSpc>
              <a:spcBef>
                <a:spcPts val="60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タブレットやスマートフォンでビデオ撮影をする場合は、安定	した録画ができるようにスタンドを使用しましょう。</a:t>
            </a:r>
            <a:endParaRPr b="0" i="0" sz="1200" u="none" cap="none" strike="noStrike">
              <a:solidFill>
                <a:srgbClr val="000000"/>
              </a:solidFill>
              <a:latin typeface="Arial"/>
              <a:ea typeface="Arial"/>
              <a:cs typeface="Arial"/>
              <a:sym typeface="Arial"/>
            </a:endParaRPr>
          </a:p>
        </p:txBody>
      </p:sp>
      <p:sp>
        <p:nvSpPr>
          <p:cNvPr id="155" name="Google Shape;155;p26"/>
          <p:cNvSpPr/>
          <p:nvPr/>
        </p:nvSpPr>
        <p:spPr>
          <a:xfrm>
            <a:off x="5288026" y="995299"/>
            <a:ext cx="5099050" cy="6156325"/>
          </a:xfrm>
          <a:custGeom>
            <a:rect b="b" l="l" r="r" t="t"/>
            <a:pathLst>
              <a:path extrusionOk="0" h="6156325" w="5099050">
                <a:moveTo>
                  <a:pt x="0" y="6124460"/>
                </a:moveTo>
                <a:lnTo>
                  <a:pt x="0" y="6156210"/>
                </a:lnTo>
                <a:lnTo>
                  <a:pt x="31750" y="6156210"/>
                </a:lnTo>
                <a:lnTo>
                  <a:pt x="0" y="6124460"/>
                </a:lnTo>
                <a:close/>
              </a:path>
              <a:path extrusionOk="0" h="6156325" w="5099050">
                <a:moveTo>
                  <a:pt x="31750" y="0"/>
                </a:moveTo>
                <a:lnTo>
                  <a:pt x="0" y="31750"/>
                </a:lnTo>
                <a:lnTo>
                  <a:pt x="0" y="6124460"/>
                </a:lnTo>
                <a:lnTo>
                  <a:pt x="31750" y="6156210"/>
                </a:lnTo>
                <a:lnTo>
                  <a:pt x="31750" y="0"/>
                </a:lnTo>
                <a:close/>
              </a:path>
              <a:path extrusionOk="0" h="6156325" w="5099050">
                <a:moveTo>
                  <a:pt x="5067173" y="6124460"/>
                </a:moveTo>
                <a:lnTo>
                  <a:pt x="31750" y="6124460"/>
                </a:lnTo>
                <a:lnTo>
                  <a:pt x="31750" y="6156210"/>
                </a:lnTo>
                <a:lnTo>
                  <a:pt x="5067173" y="6156210"/>
                </a:lnTo>
                <a:lnTo>
                  <a:pt x="5067173" y="6124460"/>
                </a:lnTo>
                <a:close/>
              </a:path>
              <a:path extrusionOk="0" h="6156325" w="5099050">
                <a:moveTo>
                  <a:pt x="5067173" y="0"/>
                </a:moveTo>
                <a:lnTo>
                  <a:pt x="5067173" y="6156210"/>
                </a:lnTo>
                <a:lnTo>
                  <a:pt x="5098923" y="6124460"/>
                </a:lnTo>
                <a:lnTo>
                  <a:pt x="5098923" y="31750"/>
                </a:lnTo>
                <a:lnTo>
                  <a:pt x="5067173" y="0"/>
                </a:lnTo>
                <a:close/>
              </a:path>
              <a:path extrusionOk="0" h="6156325" w="5099050">
                <a:moveTo>
                  <a:pt x="5098923" y="6124460"/>
                </a:moveTo>
                <a:lnTo>
                  <a:pt x="5067173" y="6156210"/>
                </a:lnTo>
                <a:lnTo>
                  <a:pt x="5098923" y="6156210"/>
                </a:lnTo>
                <a:lnTo>
                  <a:pt x="5098923" y="6124460"/>
                </a:lnTo>
                <a:close/>
              </a:path>
              <a:path extrusionOk="0" h="6156325" w="5099050">
                <a:moveTo>
                  <a:pt x="31750" y="0"/>
                </a:moveTo>
                <a:lnTo>
                  <a:pt x="0" y="0"/>
                </a:lnTo>
                <a:lnTo>
                  <a:pt x="0" y="31750"/>
                </a:lnTo>
                <a:lnTo>
                  <a:pt x="31750" y="0"/>
                </a:lnTo>
                <a:close/>
              </a:path>
              <a:path extrusionOk="0" h="6156325" w="5099050">
                <a:moveTo>
                  <a:pt x="5067173" y="0"/>
                </a:moveTo>
                <a:lnTo>
                  <a:pt x="31750" y="0"/>
                </a:lnTo>
                <a:lnTo>
                  <a:pt x="31750" y="31750"/>
                </a:lnTo>
                <a:lnTo>
                  <a:pt x="5067173" y="31750"/>
                </a:lnTo>
                <a:lnTo>
                  <a:pt x="5067173" y="0"/>
                </a:lnTo>
                <a:close/>
              </a:path>
              <a:path extrusionOk="0" h="6156325" w="5099050">
                <a:moveTo>
                  <a:pt x="5098923" y="0"/>
                </a:moveTo>
                <a:lnTo>
                  <a:pt x="5067173" y="0"/>
                </a:lnTo>
                <a:lnTo>
                  <a:pt x="5098923" y="31750"/>
                </a:lnTo>
                <a:lnTo>
                  <a:pt x="5098923"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56" name="Google Shape;156;p26"/>
          <p:cNvSpPr txBox="1"/>
          <p:nvPr>
            <p:ph type="title"/>
          </p:nvPr>
        </p:nvSpPr>
        <p:spPr>
          <a:xfrm>
            <a:off x="624330" y="423164"/>
            <a:ext cx="4777105" cy="289823"/>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800">
                <a:latin typeface="Arial"/>
                <a:ea typeface="Arial"/>
                <a:cs typeface="Arial"/>
                <a:sym typeface="Arial"/>
              </a:rPr>
              <a:t>SECTION 3：</a:t>
            </a:r>
            <a:r>
              <a:rPr lang="en-US" sz="1600">
                <a:solidFill>
                  <a:schemeClr val="dk1"/>
                </a:solidFill>
                <a:latin typeface="Arial"/>
                <a:ea typeface="Arial"/>
                <a:cs typeface="Arial"/>
                <a:sym typeface="Arial"/>
              </a:rPr>
              <a:t>録画・録音と文字起こしの方法</a:t>
            </a:r>
            <a:endParaRPr sz="1600">
              <a:solidFill>
                <a:schemeClr val="dk1"/>
              </a:solidFill>
              <a:latin typeface="Arial"/>
              <a:ea typeface="Arial"/>
              <a:cs typeface="Arial"/>
              <a:sym typeface="Arial"/>
            </a:endParaRPr>
          </a:p>
        </p:txBody>
      </p:sp>
      <p:sp>
        <p:nvSpPr>
          <p:cNvPr id="157" name="Google Shape;157;p26"/>
          <p:cNvSpPr txBox="1"/>
          <p:nvPr/>
        </p:nvSpPr>
        <p:spPr>
          <a:xfrm>
            <a:off x="5575300" y="1130732"/>
            <a:ext cx="4445635" cy="5885457"/>
          </a:xfrm>
          <a:prstGeom prst="rect">
            <a:avLst/>
          </a:prstGeom>
          <a:noFill/>
          <a:ln>
            <a:noFill/>
          </a:ln>
        </p:spPr>
        <p:txBody>
          <a:bodyPr anchorCtr="0" anchor="t" bIns="0" lIns="0" spcFirstLastPara="1" rIns="0" wrap="square" tIns="12050">
            <a:spAutoFit/>
          </a:bodyPr>
          <a:lstStyle/>
          <a:p>
            <a:pPr indent="0" lvl="0" marL="0" marR="0" rtl="0" algn="l">
              <a:lnSpc>
                <a:spcPct val="118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録画方法</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例えば、以下のようなものがあります: </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タブレット（スタンド付き）</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スマートフォン（スタンド付き）</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デジタルカメラ</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カムコーダー</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スポーツカメラ </a:t>
            </a:r>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IRIS Connectなどの教室観察システム（教室にすでにある場合）</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マイク（ワイヤレスまたはスタンド型-ビデオ録画機器と併用可能なもの）</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 </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録音方法</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例えば、以下のようなものがあります: </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 </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スマートフォン</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デジタルレコーダー/ディクタフォン</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タブレット（一部のアプリケーションでは、録音のタイムコードとメモを同期させる機能があります。）</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電子黒板（または電子情報ボード）:</a:t>
            </a:r>
            <a:r>
              <a:rPr b="1" i="0" lang="en-US" sz="12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Part3のSmart Recorderの使用方法を参考にしてください。</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マイク（ワイヤレス／スタンド型）</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61" name="Shape 161"/>
        <p:cNvGrpSpPr/>
        <p:nvPr/>
      </p:nvGrpSpPr>
      <p:grpSpPr>
        <a:xfrm>
          <a:off x="0" y="0"/>
          <a:ext cx="0" cy="0"/>
          <a:chOff x="0" y="0"/>
          <a:chExt cx="0" cy="0"/>
        </a:xfrm>
      </p:grpSpPr>
      <p:sp>
        <p:nvSpPr>
          <p:cNvPr id="162" name="Google Shape;162;p27"/>
          <p:cNvSpPr/>
          <p:nvPr/>
        </p:nvSpPr>
        <p:spPr>
          <a:xfrm>
            <a:off x="601091" y="605536"/>
            <a:ext cx="4730115" cy="6643370"/>
          </a:xfrm>
          <a:custGeom>
            <a:rect b="b" l="l" r="r" t="t"/>
            <a:pathLst>
              <a:path extrusionOk="0" h="6643370" w="4730115">
                <a:moveTo>
                  <a:pt x="0" y="6611493"/>
                </a:moveTo>
                <a:lnTo>
                  <a:pt x="0" y="6643243"/>
                </a:lnTo>
                <a:lnTo>
                  <a:pt x="31750" y="6643243"/>
                </a:lnTo>
                <a:lnTo>
                  <a:pt x="0" y="6611493"/>
                </a:lnTo>
                <a:close/>
              </a:path>
              <a:path extrusionOk="0" h="6643370" w="4730115">
                <a:moveTo>
                  <a:pt x="31750" y="0"/>
                </a:moveTo>
                <a:lnTo>
                  <a:pt x="0" y="31750"/>
                </a:lnTo>
                <a:lnTo>
                  <a:pt x="0" y="6611493"/>
                </a:lnTo>
                <a:lnTo>
                  <a:pt x="31750" y="6643243"/>
                </a:lnTo>
                <a:lnTo>
                  <a:pt x="31750" y="0"/>
                </a:lnTo>
                <a:close/>
              </a:path>
              <a:path extrusionOk="0" h="6643370" w="4730115">
                <a:moveTo>
                  <a:pt x="4698238" y="6611493"/>
                </a:moveTo>
                <a:lnTo>
                  <a:pt x="31750" y="6611493"/>
                </a:lnTo>
                <a:lnTo>
                  <a:pt x="31750" y="6643243"/>
                </a:lnTo>
                <a:lnTo>
                  <a:pt x="4698238" y="6643243"/>
                </a:lnTo>
                <a:lnTo>
                  <a:pt x="4698238" y="6611493"/>
                </a:lnTo>
                <a:close/>
              </a:path>
              <a:path extrusionOk="0" h="6643370" w="4730115">
                <a:moveTo>
                  <a:pt x="4698238" y="0"/>
                </a:moveTo>
                <a:lnTo>
                  <a:pt x="4698238" y="6643243"/>
                </a:lnTo>
                <a:lnTo>
                  <a:pt x="4729987" y="6611493"/>
                </a:lnTo>
                <a:lnTo>
                  <a:pt x="4729988" y="31750"/>
                </a:lnTo>
                <a:lnTo>
                  <a:pt x="4698238" y="0"/>
                </a:lnTo>
                <a:close/>
              </a:path>
              <a:path extrusionOk="0" h="6643370" w="4730115">
                <a:moveTo>
                  <a:pt x="4729988" y="6611493"/>
                </a:moveTo>
                <a:lnTo>
                  <a:pt x="4698238" y="6643243"/>
                </a:lnTo>
                <a:lnTo>
                  <a:pt x="4729988" y="6643243"/>
                </a:lnTo>
                <a:lnTo>
                  <a:pt x="4729988" y="6611493"/>
                </a:lnTo>
                <a:close/>
              </a:path>
              <a:path extrusionOk="0" h="6643370" w="4730115">
                <a:moveTo>
                  <a:pt x="31750" y="0"/>
                </a:moveTo>
                <a:lnTo>
                  <a:pt x="0" y="0"/>
                </a:lnTo>
                <a:lnTo>
                  <a:pt x="0" y="31750"/>
                </a:lnTo>
                <a:lnTo>
                  <a:pt x="31750" y="0"/>
                </a:lnTo>
                <a:close/>
              </a:path>
              <a:path extrusionOk="0" h="6643370" w="4730115">
                <a:moveTo>
                  <a:pt x="4698238" y="0"/>
                </a:moveTo>
                <a:lnTo>
                  <a:pt x="31750" y="0"/>
                </a:lnTo>
                <a:lnTo>
                  <a:pt x="31750" y="31750"/>
                </a:lnTo>
                <a:lnTo>
                  <a:pt x="4698238" y="31750"/>
                </a:lnTo>
                <a:lnTo>
                  <a:pt x="4698238" y="0"/>
                </a:lnTo>
                <a:close/>
              </a:path>
              <a:path extrusionOk="0" h="664337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63" name="Google Shape;163;p27"/>
          <p:cNvSpPr txBox="1"/>
          <p:nvPr/>
        </p:nvSpPr>
        <p:spPr>
          <a:xfrm>
            <a:off x="712723" y="708406"/>
            <a:ext cx="4401185" cy="6014082"/>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録画・録音機器を置くのに最適な場所は？</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ビデオ録画や音声録音のための機器を置くのに最適な場所を見つけることが大きな課題です。そのためには試行錯誤する必要があります。理想としては、以下のような場所で探してみてください:</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十分な</a:t>
            </a:r>
            <a:r>
              <a:rPr b="0" i="0" lang="en-US" sz="1200" u="none" cap="none" strike="sngStrike">
                <a:solidFill>
                  <a:srgbClr val="000000"/>
                </a:solidFill>
                <a:latin typeface="Arial"/>
                <a:ea typeface="Arial"/>
                <a:cs typeface="Arial"/>
                <a:sym typeface="Arial"/>
              </a:rPr>
              <a:t>品</a:t>
            </a:r>
            <a:r>
              <a:rPr b="0" i="0" lang="en-US" sz="1200" u="none" cap="none" strike="noStrike">
                <a:solidFill>
                  <a:srgbClr val="000000"/>
                </a:solidFill>
                <a:latin typeface="Arial"/>
                <a:ea typeface="Arial"/>
                <a:cs typeface="Arial"/>
                <a:sym typeface="Arial"/>
              </a:rPr>
              <a:t>質のビデオ録画と音声録音ができる場所</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電源の近くやバッテリーの寿命を確認することができる場所</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他のクラスの授業の妨げにならない場所</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探究目的に最も関連する事象（クラス全体の対話、ピアトークなど）を撮影できる場所</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クラス全体の対話を記録する場合は、全員を見たり聞いたりできる場所に設置する必要があります。 グループ活動を記録する場合は、グループの近くに機器を置いてください。</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録画されることで、生徒の行動に影響はないのでしょうか？</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彼らがそれに慣れていない場合、最初はおそらく影響があるでしょう。そのような場合は、次のことを試してみてください。:</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生徒の目線から離れた場所に機器を設置する。 </a:t>
            </a:r>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試し撮りをすることで機器に慣れさせる（これは機器のテストにもなります）。</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生徒が部屋に入る前に機器を準備しておけば、録音ボタンを押すだけでよくなります。</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私たちの経験では、学生はしばらくすると機器の存在を忘れ、特に課題に取り組んでいるときは自然に行動するようになります。</a:t>
            </a:r>
            <a:endParaRPr b="0" i="0" sz="1200" u="none" cap="none" strike="noStrike">
              <a:solidFill>
                <a:srgbClr val="000000"/>
              </a:solidFill>
              <a:latin typeface="Arial"/>
              <a:ea typeface="Arial"/>
              <a:cs typeface="Arial"/>
              <a:sym typeface="Arial"/>
            </a:endParaRPr>
          </a:p>
        </p:txBody>
      </p:sp>
      <p:sp>
        <p:nvSpPr>
          <p:cNvPr id="164" name="Google Shape;164;p27"/>
          <p:cNvSpPr/>
          <p:nvPr/>
        </p:nvSpPr>
        <p:spPr>
          <a:xfrm>
            <a:off x="5654674" y="612521"/>
            <a:ext cx="4730115" cy="4341021"/>
          </a:xfrm>
          <a:custGeom>
            <a:rect b="b" l="l" r="r" t="t"/>
            <a:pathLst>
              <a:path extrusionOk="0" h="4152900" w="4730115">
                <a:moveTo>
                  <a:pt x="0" y="4121023"/>
                </a:moveTo>
                <a:lnTo>
                  <a:pt x="0" y="4152773"/>
                </a:lnTo>
                <a:lnTo>
                  <a:pt x="31750" y="4152773"/>
                </a:lnTo>
                <a:lnTo>
                  <a:pt x="0" y="4121023"/>
                </a:lnTo>
                <a:close/>
              </a:path>
              <a:path extrusionOk="0" h="4152900" w="4730115">
                <a:moveTo>
                  <a:pt x="31750" y="0"/>
                </a:moveTo>
                <a:lnTo>
                  <a:pt x="0" y="31750"/>
                </a:lnTo>
                <a:lnTo>
                  <a:pt x="0" y="4121023"/>
                </a:lnTo>
                <a:lnTo>
                  <a:pt x="31750" y="4152773"/>
                </a:lnTo>
                <a:lnTo>
                  <a:pt x="31750" y="0"/>
                </a:lnTo>
                <a:close/>
              </a:path>
              <a:path extrusionOk="0" h="4152900" w="4730115">
                <a:moveTo>
                  <a:pt x="4698238" y="4121023"/>
                </a:moveTo>
                <a:lnTo>
                  <a:pt x="31750" y="4121023"/>
                </a:lnTo>
                <a:lnTo>
                  <a:pt x="31750" y="4152773"/>
                </a:lnTo>
                <a:lnTo>
                  <a:pt x="4698238" y="4152773"/>
                </a:lnTo>
                <a:lnTo>
                  <a:pt x="4698238" y="4121023"/>
                </a:lnTo>
                <a:close/>
              </a:path>
              <a:path extrusionOk="0" h="4152900" w="4730115">
                <a:moveTo>
                  <a:pt x="4698238" y="0"/>
                </a:moveTo>
                <a:lnTo>
                  <a:pt x="4698238" y="4152773"/>
                </a:lnTo>
                <a:lnTo>
                  <a:pt x="4729988" y="4121023"/>
                </a:lnTo>
                <a:lnTo>
                  <a:pt x="4729988" y="31750"/>
                </a:lnTo>
                <a:lnTo>
                  <a:pt x="4698238" y="0"/>
                </a:lnTo>
                <a:close/>
              </a:path>
              <a:path extrusionOk="0" h="4152900" w="4730115">
                <a:moveTo>
                  <a:pt x="4729988" y="4121023"/>
                </a:moveTo>
                <a:lnTo>
                  <a:pt x="4698238" y="4152773"/>
                </a:lnTo>
                <a:lnTo>
                  <a:pt x="4729988" y="4152773"/>
                </a:lnTo>
                <a:lnTo>
                  <a:pt x="4729988" y="4121023"/>
                </a:lnTo>
                <a:close/>
              </a:path>
              <a:path extrusionOk="0" h="4152900" w="4730115">
                <a:moveTo>
                  <a:pt x="31750" y="0"/>
                </a:moveTo>
                <a:lnTo>
                  <a:pt x="0" y="0"/>
                </a:lnTo>
                <a:lnTo>
                  <a:pt x="0" y="31750"/>
                </a:lnTo>
                <a:lnTo>
                  <a:pt x="31750" y="0"/>
                </a:lnTo>
                <a:close/>
              </a:path>
              <a:path extrusionOk="0" h="4152900" w="4730115">
                <a:moveTo>
                  <a:pt x="4698238" y="0"/>
                </a:moveTo>
                <a:lnTo>
                  <a:pt x="31750" y="0"/>
                </a:lnTo>
                <a:lnTo>
                  <a:pt x="31750" y="31750"/>
                </a:lnTo>
                <a:lnTo>
                  <a:pt x="4698238" y="31750"/>
                </a:lnTo>
                <a:lnTo>
                  <a:pt x="4698238" y="0"/>
                </a:lnTo>
                <a:close/>
              </a:path>
              <a:path extrusionOk="0" h="415290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65" name="Google Shape;165;p27"/>
          <p:cNvSpPr txBox="1"/>
          <p:nvPr/>
        </p:nvSpPr>
        <p:spPr>
          <a:xfrm>
            <a:off x="5784531" y="708406"/>
            <a:ext cx="4470400" cy="4245136"/>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倫理的配慮</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(一般的な倫理原則については、『T-SEDA</a:t>
            </a:r>
            <a:r>
              <a:rPr lang="en-US" sz="1200">
                <a:solidFill>
                  <a:srgbClr val="000000"/>
                </a:solidFill>
                <a:latin typeface="Arial"/>
                <a:ea typeface="Arial"/>
                <a:cs typeface="Arial"/>
                <a:sym typeface="Arial"/>
              </a:rPr>
              <a:t>教育対話分析ツール</a:t>
            </a:r>
            <a:r>
              <a:rPr b="0" i="0" lang="en-US" sz="1200" u="none" cap="none" strike="noStrike">
                <a:solidFill>
                  <a:srgbClr val="000000"/>
                </a:solidFill>
                <a:latin typeface="Arial"/>
                <a:ea typeface="Arial"/>
                <a:cs typeface="Arial"/>
                <a:sym typeface="Arial"/>
              </a:rPr>
              <a:t>』のT-SEDA ユーザーガイドPart gも参照してください。)</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生徒（および/または保護者）および職員が、録画されること、そして、必要に応じて録画されたものが教室の外で共有されることに同意しているかどうかを確認することが重要です。以下のことを考慮する必要があります。:</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ビデオや音声の記録に関する方針がすでに設定されているか。その方針は具体的にどのような内容をカバーしているか。</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個々の生徒やスタッフは録画されることに同意しているか。</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将来、ビデオや音声を使用するために、個人情報を削除する必要があるか。</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センシティブな、あるいは他の何らかの難しい事案や状況（「不測の事態」でもよいかもしれません）に対処するために、どのような手順が用意されているか。</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 録画が学習や指導の妨げにならないようにするには、どうすればよいか。</a:t>
            </a:r>
            <a:endParaRPr b="0" i="0" sz="1200" u="none" cap="none" strike="noStrike">
              <a:solidFill>
                <a:srgbClr val="000000"/>
              </a:solidFill>
              <a:latin typeface="Arial"/>
              <a:ea typeface="Arial"/>
              <a:cs typeface="Arial"/>
              <a:sym typeface="Arial"/>
            </a:endParaRPr>
          </a:p>
        </p:txBody>
      </p:sp>
      <p:pic>
        <p:nvPicPr>
          <p:cNvPr id="166" name="Google Shape;166;p27"/>
          <p:cNvPicPr preferRelativeResize="0"/>
          <p:nvPr/>
        </p:nvPicPr>
        <p:blipFill rotWithShape="1">
          <a:blip r:embed="rId3">
            <a:alphaModFix/>
          </a:blip>
          <a:srcRect b="0" l="0" r="0" t="0"/>
          <a:stretch/>
        </p:blipFill>
        <p:spPr>
          <a:xfrm>
            <a:off x="6261100" y="5032397"/>
            <a:ext cx="3197225" cy="228727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70" name="Shape 170"/>
        <p:cNvGrpSpPr/>
        <p:nvPr/>
      </p:nvGrpSpPr>
      <p:grpSpPr>
        <a:xfrm>
          <a:off x="0" y="0"/>
          <a:ext cx="0" cy="0"/>
          <a:chOff x="0" y="0"/>
          <a:chExt cx="0" cy="0"/>
        </a:xfrm>
      </p:grpSpPr>
      <p:sp>
        <p:nvSpPr>
          <p:cNvPr id="171" name="Google Shape;171;p28"/>
          <p:cNvSpPr/>
          <p:nvPr/>
        </p:nvSpPr>
        <p:spPr>
          <a:xfrm>
            <a:off x="458216" y="605536"/>
            <a:ext cx="4730115" cy="6643370"/>
          </a:xfrm>
          <a:custGeom>
            <a:rect b="b" l="l" r="r" t="t"/>
            <a:pathLst>
              <a:path extrusionOk="0" h="6643370" w="4730115">
                <a:moveTo>
                  <a:pt x="0" y="6611493"/>
                </a:moveTo>
                <a:lnTo>
                  <a:pt x="0" y="6643243"/>
                </a:lnTo>
                <a:lnTo>
                  <a:pt x="31750" y="6643243"/>
                </a:lnTo>
                <a:lnTo>
                  <a:pt x="0" y="6611493"/>
                </a:lnTo>
                <a:close/>
              </a:path>
              <a:path extrusionOk="0" h="6643370" w="4730115">
                <a:moveTo>
                  <a:pt x="31750" y="0"/>
                </a:moveTo>
                <a:lnTo>
                  <a:pt x="0" y="31750"/>
                </a:lnTo>
                <a:lnTo>
                  <a:pt x="0" y="6611493"/>
                </a:lnTo>
                <a:lnTo>
                  <a:pt x="31750" y="6643243"/>
                </a:lnTo>
                <a:lnTo>
                  <a:pt x="31750" y="0"/>
                </a:lnTo>
                <a:close/>
              </a:path>
              <a:path extrusionOk="0" h="6643370" w="4730115">
                <a:moveTo>
                  <a:pt x="4698238" y="6611493"/>
                </a:moveTo>
                <a:lnTo>
                  <a:pt x="31750" y="6611493"/>
                </a:lnTo>
                <a:lnTo>
                  <a:pt x="31750" y="6643243"/>
                </a:lnTo>
                <a:lnTo>
                  <a:pt x="4698238" y="6643243"/>
                </a:lnTo>
                <a:lnTo>
                  <a:pt x="4698238" y="6611493"/>
                </a:lnTo>
                <a:close/>
              </a:path>
              <a:path extrusionOk="0" h="6643370" w="4730115">
                <a:moveTo>
                  <a:pt x="4698238" y="0"/>
                </a:moveTo>
                <a:lnTo>
                  <a:pt x="4698238" y="6643243"/>
                </a:lnTo>
                <a:lnTo>
                  <a:pt x="4729987" y="6611493"/>
                </a:lnTo>
                <a:lnTo>
                  <a:pt x="4729988" y="31750"/>
                </a:lnTo>
                <a:lnTo>
                  <a:pt x="4698238" y="0"/>
                </a:lnTo>
                <a:close/>
              </a:path>
              <a:path extrusionOk="0" h="6643370" w="4730115">
                <a:moveTo>
                  <a:pt x="4729988" y="6611493"/>
                </a:moveTo>
                <a:lnTo>
                  <a:pt x="4698238" y="6643243"/>
                </a:lnTo>
                <a:lnTo>
                  <a:pt x="4729988" y="6643243"/>
                </a:lnTo>
                <a:lnTo>
                  <a:pt x="4729988" y="6611493"/>
                </a:lnTo>
                <a:close/>
              </a:path>
              <a:path extrusionOk="0" h="6643370" w="4730115">
                <a:moveTo>
                  <a:pt x="31750" y="0"/>
                </a:moveTo>
                <a:lnTo>
                  <a:pt x="0" y="0"/>
                </a:lnTo>
                <a:lnTo>
                  <a:pt x="0" y="31750"/>
                </a:lnTo>
                <a:lnTo>
                  <a:pt x="31750" y="0"/>
                </a:lnTo>
                <a:close/>
              </a:path>
              <a:path extrusionOk="0" h="6643370" w="4730115">
                <a:moveTo>
                  <a:pt x="4698238" y="0"/>
                </a:moveTo>
                <a:lnTo>
                  <a:pt x="31750" y="0"/>
                </a:lnTo>
                <a:lnTo>
                  <a:pt x="31750" y="31750"/>
                </a:lnTo>
                <a:lnTo>
                  <a:pt x="4698238" y="31750"/>
                </a:lnTo>
                <a:lnTo>
                  <a:pt x="4698238" y="0"/>
                </a:lnTo>
                <a:close/>
              </a:path>
              <a:path extrusionOk="0" h="664337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72" name="Google Shape;172;p28"/>
          <p:cNvSpPr txBox="1"/>
          <p:nvPr/>
        </p:nvSpPr>
        <p:spPr>
          <a:xfrm>
            <a:off x="569468" y="708406"/>
            <a:ext cx="4358640" cy="6346224"/>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2.文字起こし</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必ずし文字起こしをする必要はありません。探究の目的と計画によって判断してください。『T-SEDA教育対話分析ツール』Section 2を見て、文字起こしが適切かどうかを判断してください。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文字起こしとは何ですか？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文字起こしとは、録音した内容を書き留めることです。どの程度詳細な情報を書き出すかは、自分で判断します。</a:t>
            </a:r>
            <a:endParaRPr b="0" i="0" sz="105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50"/>
              <a:buFont typeface="Arial"/>
              <a:buNone/>
            </a:pPr>
            <a:r>
              <a:rPr b="0" i="0" lang="en-US" sz="1050" u="none" cap="none" strike="noStrike">
                <a:solidFill>
                  <a:srgbClr val="000000"/>
                </a:solidFill>
                <a:latin typeface="Arial"/>
                <a:ea typeface="Arial"/>
                <a:cs typeface="Arial"/>
                <a:sym typeface="Arial"/>
              </a:rPr>
              <a:t>·</a:t>
            </a:r>
            <a:r>
              <a:rPr b="1" i="0" lang="en-US" sz="1400" u="none" cap="none" strike="noStrike">
                <a:solidFill>
                  <a:srgbClr val="000000"/>
                </a:solidFill>
                <a:latin typeface="Arial"/>
                <a:ea typeface="Arial"/>
                <a:cs typeface="Arial"/>
                <a:sym typeface="Arial"/>
              </a:rPr>
              <a:t>本質部分の文字起こし</a:t>
            </a:r>
            <a:r>
              <a:rPr b="0" i="0" lang="en-US" sz="1050" u="none" cap="none" strike="noStrike">
                <a:solidFill>
                  <a:srgbClr val="000000"/>
                </a:solidFill>
                <a:latin typeface="Arial"/>
                <a:ea typeface="Arial"/>
                <a:cs typeface="Arial"/>
                <a:sym typeface="Arial"/>
              </a:rPr>
              <a:t>：</a:t>
            </a:r>
            <a:r>
              <a:rPr b="0" i="0" lang="en-US" sz="1400" u="none" cap="none" strike="noStrike">
                <a:solidFill>
                  <a:srgbClr val="000000"/>
                </a:solidFill>
                <a:latin typeface="Arial"/>
                <a:ea typeface="Arial"/>
                <a:cs typeface="Arial"/>
                <a:sym typeface="Arial"/>
              </a:rPr>
              <a:t>例えば、T-SEDA対話コード分類表から1つまたは複数のコードを識別したい場合など、学習者が発言している対話の内容に興味がある場合は、発言したことの本質をコメント欄に記録します。沈黙の間や繰り返しなど、不要な情報は省きます。このページの文字起こしは、一例です。</a:t>
            </a:r>
            <a:endParaRPr b="0" i="0" sz="105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50"/>
              <a:buFont typeface="Arial"/>
              <a:buNone/>
            </a:pPr>
            <a:r>
              <a:rPr b="0" i="0" lang="en-US" sz="1050" u="none" cap="none" strike="noStrike">
                <a:solidFill>
                  <a:srgbClr val="000000"/>
                </a:solidFill>
                <a:latin typeface="Arial"/>
                <a:ea typeface="Arial"/>
                <a:cs typeface="Arial"/>
                <a:sym typeface="Arial"/>
              </a:rPr>
              <a:t>· </a:t>
            </a:r>
            <a:r>
              <a:rPr b="1" i="0" lang="en-US" sz="1400" u="none" cap="none" strike="noStrike">
                <a:solidFill>
                  <a:srgbClr val="000000"/>
                </a:solidFill>
                <a:latin typeface="Arial"/>
                <a:ea typeface="Arial"/>
                <a:cs typeface="Arial"/>
                <a:sym typeface="Arial"/>
              </a:rPr>
              <a:t>完全な文字起こし</a:t>
            </a:r>
            <a:r>
              <a:rPr b="0" i="0" lang="en-US" sz="1400" u="none" cap="none" strike="noStrike">
                <a:solidFill>
                  <a:srgbClr val="000000"/>
                </a:solidFill>
                <a:latin typeface="Arial"/>
                <a:ea typeface="Arial"/>
                <a:cs typeface="Arial"/>
                <a:sym typeface="Arial"/>
              </a:rPr>
              <a:t>: 発言の内容を詳細に記録する場合は、この方法が適しています。何がどのように語られたのか、より詳細に書きだします。例えば、声のトーン、笑い声などの音、間、ジェスチャーやボディランゲージなどです。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どのタイプの文字起こしでも、実際に行われたことを表現することになります。研究者は、最初に文字起こしをしてから、録音を何度も聞きながら書き足すと、発言の内容をよりよく理解できるようになります。しかし、この作業には時間がかかることを理解し、現実的な方法をとるようにしてください。</a:t>
            </a:r>
            <a:endParaRPr b="0" i="0" sz="1050" u="none" cap="none" strike="noStrike">
              <a:solidFill>
                <a:srgbClr val="000000"/>
              </a:solidFill>
              <a:latin typeface="Arial"/>
              <a:ea typeface="Arial"/>
              <a:cs typeface="Arial"/>
              <a:sym typeface="Arial"/>
            </a:endParaRPr>
          </a:p>
        </p:txBody>
      </p:sp>
      <p:sp>
        <p:nvSpPr>
          <p:cNvPr id="173" name="Google Shape;173;p28"/>
          <p:cNvSpPr/>
          <p:nvPr/>
        </p:nvSpPr>
        <p:spPr>
          <a:xfrm>
            <a:off x="5512815" y="601091"/>
            <a:ext cx="4730115" cy="2463165"/>
          </a:xfrm>
          <a:custGeom>
            <a:rect b="b" l="l" r="r" t="t"/>
            <a:pathLst>
              <a:path extrusionOk="0" h="2463165" w="4730115">
                <a:moveTo>
                  <a:pt x="0" y="2431288"/>
                </a:moveTo>
                <a:lnTo>
                  <a:pt x="0" y="2463038"/>
                </a:lnTo>
                <a:lnTo>
                  <a:pt x="31750" y="2463038"/>
                </a:lnTo>
                <a:lnTo>
                  <a:pt x="0" y="2431288"/>
                </a:lnTo>
                <a:close/>
              </a:path>
              <a:path extrusionOk="0" h="2463165" w="4730115">
                <a:moveTo>
                  <a:pt x="31750" y="0"/>
                </a:moveTo>
                <a:lnTo>
                  <a:pt x="0" y="31750"/>
                </a:lnTo>
                <a:lnTo>
                  <a:pt x="0" y="2431288"/>
                </a:lnTo>
                <a:lnTo>
                  <a:pt x="31750" y="2463038"/>
                </a:lnTo>
                <a:lnTo>
                  <a:pt x="31750" y="0"/>
                </a:lnTo>
                <a:close/>
              </a:path>
              <a:path extrusionOk="0" h="2463165" w="4730115">
                <a:moveTo>
                  <a:pt x="4698238" y="2431288"/>
                </a:moveTo>
                <a:lnTo>
                  <a:pt x="31750" y="2431288"/>
                </a:lnTo>
                <a:lnTo>
                  <a:pt x="31750" y="2463038"/>
                </a:lnTo>
                <a:lnTo>
                  <a:pt x="4698238" y="2463038"/>
                </a:lnTo>
                <a:lnTo>
                  <a:pt x="4698238" y="2431288"/>
                </a:lnTo>
                <a:close/>
              </a:path>
              <a:path extrusionOk="0" h="2463165" w="4730115">
                <a:moveTo>
                  <a:pt x="4698238" y="0"/>
                </a:moveTo>
                <a:lnTo>
                  <a:pt x="4698238" y="2463038"/>
                </a:lnTo>
                <a:lnTo>
                  <a:pt x="4729988" y="2431288"/>
                </a:lnTo>
                <a:lnTo>
                  <a:pt x="4729988" y="31750"/>
                </a:lnTo>
                <a:lnTo>
                  <a:pt x="4698238" y="0"/>
                </a:lnTo>
                <a:close/>
              </a:path>
              <a:path extrusionOk="0" h="2463165" w="4730115">
                <a:moveTo>
                  <a:pt x="4729988" y="2431288"/>
                </a:moveTo>
                <a:lnTo>
                  <a:pt x="4698238" y="2463038"/>
                </a:lnTo>
                <a:lnTo>
                  <a:pt x="4729988" y="2463038"/>
                </a:lnTo>
                <a:lnTo>
                  <a:pt x="4729988" y="2431288"/>
                </a:lnTo>
                <a:close/>
              </a:path>
              <a:path extrusionOk="0" h="2463165" w="4730115">
                <a:moveTo>
                  <a:pt x="31750" y="0"/>
                </a:moveTo>
                <a:lnTo>
                  <a:pt x="0" y="0"/>
                </a:lnTo>
                <a:lnTo>
                  <a:pt x="0" y="31750"/>
                </a:lnTo>
                <a:lnTo>
                  <a:pt x="31750" y="0"/>
                </a:lnTo>
                <a:close/>
              </a:path>
              <a:path extrusionOk="0" h="2463165" w="4730115">
                <a:moveTo>
                  <a:pt x="4698238" y="0"/>
                </a:moveTo>
                <a:lnTo>
                  <a:pt x="31750" y="0"/>
                </a:lnTo>
                <a:lnTo>
                  <a:pt x="31750" y="31750"/>
                </a:lnTo>
                <a:lnTo>
                  <a:pt x="4698238" y="31750"/>
                </a:lnTo>
                <a:lnTo>
                  <a:pt x="4698238" y="0"/>
                </a:lnTo>
                <a:close/>
              </a:path>
              <a:path extrusionOk="0" h="246316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74" name="Google Shape;174;p28"/>
          <p:cNvSpPr txBox="1"/>
          <p:nvPr/>
        </p:nvSpPr>
        <p:spPr>
          <a:xfrm>
            <a:off x="5625465" y="964438"/>
            <a:ext cx="4433570" cy="1752018"/>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文字起こしのための注意: </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現実的に何ができるかを考えることが重要です。また、騒がしい環境で録音した場合は、何度も聞き直したり、録音速度を落とさなければならないかもしれません。</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目安としては、15分の録音で1時間、1時間の録音で4時間かかります。</a:t>
            </a:r>
            <a:endParaRPr b="0" i="0" sz="10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最初は慣れるまでもっと時間がかかるかもしれません。</a:t>
            </a:r>
            <a:endParaRPr b="0" i="0" sz="1000" u="none" cap="none" strike="noStrike">
              <a:solidFill>
                <a:srgbClr val="000000"/>
              </a:solidFill>
              <a:latin typeface="Arial"/>
              <a:ea typeface="Arial"/>
              <a:cs typeface="Arial"/>
              <a:sym typeface="Arial"/>
            </a:endParaRPr>
          </a:p>
        </p:txBody>
      </p:sp>
      <p:graphicFrame>
        <p:nvGraphicFramePr>
          <p:cNvPr id="175" name="Google Shape;175;p28"/>
          <p:cNvGraphicFramePr/>
          <p:nvPr/>
        </p:nvGraphicFramePr>
        <p:xfrm>
          <a:off x="5346700" y="3563746"/>
          <a:ext cx="3000000" cy="3000000"/>
        </p:xfrm>
        <a:graphic>
          <a:graphicData uri="http://schemas.openxmlformats.org/drawingml/2006/table">
            <a:tbl>
              <a:tblPr bandRow="1" firstRow="1">
                <a:noFill/>
                <a:tableStyleId>{3B1ACB3D-5B93-4850-ABE7-9E722AE90756}</a:tableStyleId>
              </a:tblPr>
              <a:tblGrid>
                <a:gridCol w="251450"/>
                <a:gridCol w="583875"/>
                <a:gridCol w="1913250"/>
                <a:gridCol w="342900"/>
                <a:gridCol w="350525"/>
                <a:gridCol w="347975"/>
                <a:gridCol w="1035050"/>
              </a:tblGrid>
              <a:tr h="246375">
                <a:tc>
                  <a:txBody>
                    <a:bodyPr/>
                    <a:lstStyle/>
                    <a:p>
                      <a:pPr indent="0" lvl="0" marL="0" marR="0" rtl="0" algn="ctr">
                        <a:lnSpc>
                          <a:spcPct val="60370"/>
                        </a:lnSpc>
                        <a:spcBef>
                          <a:spcPts val="0"/>
                        </a:spcBef>
                        <a:spcAft>
                          <a:spcPts val="0"/>
                        </a:spcAft>
                        <a:buNone/>
                      </a:pPr>
                      <a:r>
                        <a:rPr baseline="-25000" lang="en-US" sz="1350" u="none" cap="none" strike="noStrike">
                          <a:latin typeface="Arial"/>
                          <a:ea typeface="Arial"/>
                          <a:cs typeface="Arial"/>
                          <a:sym typeface="Arial"/>
                        </a:rPr>
                        <a:t>N</a:t>
                      </a:r>
                      <a:r>
                        <a:rPr lang="en-US" sz="600" u="none" cap="none" strike="noStrike">
                          <a:latin typeface="Arial"/>
                          <a:ea typeface="Arial"/>
                          <a:cs typeface="Arial"/>
                          <a:sym typeface="Arial"/>
                        </a:rPr>
                        <a:t>o</a:t>
                      </a:r>
                      <a:endParaRPr sz="6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8425" rtl="0" algn="ctr">
                        <a:lnSpc>
                          <a:spcPct val="118888"/>
                        </a:lnSpc>
                        <a:spcBef>
                          <a:spcPts val="0"/>
                        </a:spcBef>
                        <a:spcAft>
                          <a:spcPts val="0"/>
                        </a:spcAft>
                        <a:buNone/>
                      </a:pPr>
                      <a:r>
                        <a:rPr lang="en-US" sz="900" u="none" cap="none" strike="noStrike">
                          <a:latin typeface="Arial"/>
                          <a:ea typeface="Arial"/>
                          <a:cs typeface="Arial"/>
                          <a:sym typeface="Arial"/>
                        </a:rPr>
                        <a:t>発話者</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ターン</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CH</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7945" marR="0" rtl="0" algn="l">
                        <a:lnSpc>
                          <a:spcPct val="118888"/>
                        </a:lnSpc>
                        <a:spcBef>
                          <a:spcPts val="0"/>
                        </a:spcBef>
                        <a:spcAft>
                          <a:spcPts val="0"/>
                        </a:spcAft>
                        <a:buNone/>
                      </a:pPr>
                      <a:r>
                        <a:rPr lang="en-US" sz="900" u="none" cap="none" strike="noStrike">
                          <a:latin typeface="Arial"/>
                          <a:ea typeface="Arial"/>
                          <a:cs typeface="Arial"/>
                          <a:sym typeface="Arial"/>
                        </a:rPr>
                        <a:t>IB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6675" marR="0" rtl="0" algn="l">
                        <a:lnSpc>
                          <a:spcPct val="118888"/>
                        </a:lnSpc>
                        <a:spcBef>
                          <a:spcPts val="0"/>
                        </a:spcBef>
                        <a:spcAft>
                          <a:spcPts val="0"/>
                        </a:spcAft>
                        <a:buNone/>
                      </a:pPr>
                      <a:r>
                        <a:rPr lang="en-US" sz="900" u="none" cap="none" strike="noStrike">
                          <a:latin typeface="Arial"/>
                          <a:ea typeface="Arial"/>
                          <a:cs typeface="Arial"/>
                          <a:sym typeface="Arial"/>
                        </a:rPr>
                        <a:t>コメント</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14650">
                <a:tc>
                  <a:txBody>
                    <a:bodyPr/>
                    <a:lstStyle/>
                    <a:p>
                      <a:pPr indent="0" lvl="0" marL="0" marR="48260" rtl="0" algn="ctr">
                        <a:lnSpc>
                          <a:spcPct val="100000"/>
                        </a:lnSpc>
                        <a:spcBef>
                          <a:spcPts val="0"/>
                        </a:spcBef>
                        <a:spcAft>
                          <a:spcPts val="0"/>
                        </a:spcAft>
                        <a:buNone/>
                      </a:pPr>
                      <a:r>
                        <a:rPr lang="en-US" sz="900" u="none" cap="none" strike="noStrike">
                          <a:latin typeface="Arial"/>
                          <a:ea typeface="Arial"/>
                          <a:cs typeface="Arial"/>
                          <a:sym typeface="Arial"/>
                        </a:rPr>
                        <a:t>1</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9060" rtl="0" algn="ctr">
                        <a:lnSpc>
                          <a:spcPct val="100000"/>
                        </a:lnSpc>
                        <a:spcBef>
                          <a:spcPts val="0"/>
                        </a:spcBef>
                        <a:spcAft>
                          <a:spcPts val="0"/>
                        </a:spcAft>
                        <a:buNone/>
                      </a:pPr>
                      <a:r>
                        <a:rPr lang="en-US" sz="900" u="none" cap="none" strike="noStrike">
                          <a:latin typeface="Arial"/>
                          <a:ea typeface="Arial"/>
                          <a:cs typeface="Arial"/>
                          <a:sym typeface="Arial"/>
                        </a:rPr>
                        <a:t>教師</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00000"/>
                        </a:lnSpc>
                        <a:spcBef>
                          <a:spcPts val="0"/>
                        </a:spcBef>
                        <a:spcAft>
                          <a:spcPts val="0"/>
                        </a:spcAft>
                        <a:buNone/>
                      </a:pPr>
                      <a:r>
                        <a:rPr lang="en-US" sz="900" u="none" cap="none" strike="noStrike">
                          <a:latin typeface="Arial"/>
                          <a:ea typeface="Arial"/>
                          <a:cs typeface="Arial"/>
                          <a:sym typeface="Arial"/>
                        </a:rPr>
                        <a:t>動物園で動物を飼うことはOKか?あなたのパートナーと相談してください。</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827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2</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7155" rtl="0" algn="ctr">
                        <a:lnSpc>
                          <a:spcPct val="118888"/>
                        </a:lnSpc>
                        <a:spcBef>
                          <a:spcPts val="0"/>
                        </a:spcBef>
                        <a:spcAft>
                          <a:spcPts val="0"/>
                        </a:spcAft>
                        <a:buNone/>
                      </a:pPr>
                      <a:r>
                        <a:rPr lang="en-US" sz="900" u="none" cap="none" strike="noStrike">
                          <a:latin typeface="Arial"/>
                          <a:ea typeface="Arial"/>
                          <a:cs typeface="Arial"/>
                          <a:sym typeface="Arial"/>
                        </a:rPr>
                        <a:t>児童 14</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私は中間の『いいえ』をしようと思う</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827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3</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7155" rtl="0" algn="ctr">
                        <a:lnSpc>
                          <a:spcPct val="118888"/>
                        </a:lnSpc>
                        <a:spcBef>
                          <a:spcPts val="0"/>
                        </a:spcBef>
                        <a:spcAft>
                          <a:spcPts val="0"/>
                        </a:spcAft>
                        <a:buNone/>
                      </a:pPr>
                      <a:r>
                        <a:rPr lang="en-US" sz="900" u="none" cap="none" strike="noStrike">
                          <a:latin typeface="Arial"/>
                          <a:ea typeface="Arial"/>
                          <a:cs typeface="Arial"/>
                          <a:sym typeface="Arial"/>
                        </a:rPr>
                        <a:t>児童 29</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中間</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827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4</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7155" rtl="0" algn="ctr">
                        <a:lnSpc>
                          <a:spcPct val="118888"/>
                        </a:lnSpc>
                        <a:spcBef>
                          <a:spcPts val="0"/>
                        </a:spcBef>
                        <a:spcAft>
                          <a:spcPts val="0"/>
                        </a:spcAft>
                        <a:buNone/>
                      </a:pPr>
                      <a:r>
                        <a:rPr lang="en-US" sz="900" u="none" cap="none" strike="noStrike">
                          <a:latin typeface="Arial"/>
                          <a:ea typeface="Arial"/>
                          <a:cs typeface="Arial"/>
                          <a:sym typeface="Arial"/>
                        </a:rPr>
                        <a:t>児童 14</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中間</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827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5</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9060" rtl="0" algn="ctr">
                        <a:lnSpc>
                          <a:spcPct val="118888"/>
                        </a:lnSpc>
                        <a:spcBef>
                          <a:spcPts val="0"/>
                        </a:spcBef>
                        <a:spcAft>
                          <a:spcPts val="0"/>
                        </a:spcAft>
                        <a:buNone/>
                      </a:pPr>
                      <a:r>
                        <a:rPr lang="en-US" sz="900" u="none" cap="none" strike="noStrike">
                          <a:latin typeface="Arial"/>
                          <a:ea typeface="Arial"/>
                          <a:cs typeface="Arial"/>
                          <a:sym typeface="Arial"/>
                        </a:rPr>
                        <a:t>教師</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どうしてそう思うの？</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7945" marR="0" rtl="0" algn="l">
                        <a:lnSpc>
                          <a:spcPct val="118888"/>
                        </a:lnSpc>
                        <a:spcBef>
                          <a:spcPts val="0"/>
                        </a:spcBef>
                        <a:spcAft>
                          <a:spcPts val="0"/>
                        </a:spcAft>
                        <a:buNone/>
                      </a:pPr>
                      <a:r>
                        <a:rPr lang="en-US" sz="900" u="none" cap="none" strike="noStrike">
                          <a:latin typeface="Arial"/>
                          <a:ea typeface="Arial"/>
                          <a:cs typeface="Arial"/>
                          <a:sym typeface="Arial"/>
                        </a:rPr>
                        <a:t>IB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412750">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6</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7155" rtl="0" algn="ctr">
                        <a:lnSpc>
                          <a:spcPct val="118888"/>
                        </a:lnSpc>
                        <a:spcBef>
                          <a:spcPts val="0"/>
                        </a:spcBef>
                        <a:spcAft>
                          <a:spcPts val="0"/>
                        </a:spcAft>
                        <a:buNone/>
                      </a:pPr>
                      <a:r>
                        <a:rPr lang="en-US" sz="900" u="none" cap="none" strike="noStrike">
                          <a:latin typeface="Arial"/>
                          <a:ea typeface="Arial"/>
                          <a:cs typeface="Arial"/>
                          <a:sym typeface="Arial"/>
                        </a:rPr>
                        <a:t>児童 14</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うーん、なぜなら彼ら（動物）は人々を襲うことはできないけれど、そのような振る舞いで人々を怖がらせることがあります。</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827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7</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9060" rtl="0" algn="ctr">
                        <a:lnSpc>
                          <a:spcPct val="118888"/>
                        </a:lnSpc>
                        <a:spcBef>
                          <a:spcPts val="0"/>
                        </a:spcBef>
                        <a:spcAft>
                          <a:spcPts val="0"/>
                        </a:spcAft>
                        <a:buNone/>
                      </a:pPr>
                      <a:r>
                        <a:rPr lang="en-US" sz="900" u="none" cap="none" strike="noStrike">
                          <a:latin typeface="Arial"/>
                          <a:ea typeface="Arial"/>
                          <a:cs typeface="Arial"/>
                          <a:sym typeface="Arial"/>
                        </a:rPr>
                        <a:t>教師</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もっと、私に話して</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7945" marR="0" rtl="0" algn="l">
                        <a:lnSpc>
                          <a:spcPct val="118888"/>
                        </a:lnSpc>
                        <a:spcBef>
                          <a:spcPts val="0"/>
                        </a:spcBef>
                        <a:spcAft>
                          <a:spcPts val="0"/>
                        </a:spcAft>
                        <a:buNone/>
                      </a:pPr>
                      <a:r>
                        <a:rPr lang="en-US" sz="900" u="none" cap="none" strike="noStrike">
                          <a:latin typeface="Arial"/>
                          <a:ea typeface="Arial"/>
                          <a:cs typeface="Arial"/>
                          <a:sym typeface="Arial"/>
                        </a:rPr>
                        <a:t>IB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730325">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8</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97155" rtl="0" algn="ctr">
                        <a:lnSpc>
                          <a:spcPct val="118888"/>
                        </a:lnSpc>
                        <a:spcBef>
                          <a:spcPts val="0"/>
                        </a:spcBef>
                        <a:spcAft>
                          <a:spcPts val="0"/>
                        </a:spcAft>
                        <a:buNone/>
                      </a:pPr>
                      <a:r>
                        <a:rPr lang="en-US" sz="900" u="none" cap="none" strike="noStrike">
                          <a:latin typeface="Arial"/>
                          <a:ea typeface="Arial"/>
                          <a:cs typeface="Arial"/>
                          <a:sym typeface="Arial"/>
                        </a:rPr>
                        <a:t>児童 14</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それに、彼らは興奮しているときに頭を噛みついたことがあります。</a:t>
                      </a:r>
                      <a:endParaRPr sz="900" u="none" cap="none" strike="noStrike">
                        <a:latin typeface="Arial"/>
                        <a:ea typeface="Arial"/>
                        <a:cs typeface="Arial"/>
                        <a:sym typeface="Arial"/>
                      </a:endParaRPr>
                    </a:p>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実際に、とても背の高い鳥が男の子の頭を噛みついて、その男の子は死にました。</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43850">
                <a:tc>
                  <a:txBody>
                    <a:bodyPr/>
                    <a:lstStyle/>
                    <a:p>
                      <a:pPr indent="0" lvl="0" marL="0" marR="48260" rtl="0" algn="ctr">
                        <a:lnSpc>
                          <a:spcPct val="118888"/>
                        </a:lnSpc>
                        <a:spcBef>
                          <a:spcPts val="0"/>
                        </a:spcBef>
                        <a:spcAft>
                          <a:spcPts val="0"/>
                        </a:spcAft>
                        <a:buNone/>
                      </a:pPr>
                      <a:r>
                        <a:rPr lang="en-US" sz="900" u="none" cap="none" strike="noStrike">
                          <a:latin typeface="Arial"/>
                          <a:ea typeface="Arial"/>
                          <a:cs typeface="Arial"/>
                          <a:sym typeface="Arial"/>
                        </a:rPr>
                        <a:t>9</a:t>
                      </a:r>
                      <a:endParaRPr sz="900" u="none" cap="none" strike="noStrike">
                        <a:latin typeface="Arial"/>
                        <a:ea typeface="Arial"/>
                        <a:cs typeface="Arial"/>
                        <a:sym typeface="Arial"/>
                      </a:endParaRPr>
                    </a:p>
                  </a:txBody>
                  <a:tcPr marT="0" marB="0" marR="0" marL="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0" marR="99060" rtl="0" algn="ctr">
                        <a:lnSpc>
                          <a:spcPct val="118888"/>
                        </a:lnSpc>
                        <a:spcBef>
                          <a:spcPts val="0"/>
                        </a:spcBef>
                        <a:spcAft>
                          <a:spcPts val="0"/>
                        </a:spcAft>
                        <a:buNone/>
                      </a:pPr>
                      <a:r>
                        <a:rPr lang="en-US" sz="900" u="none" cap="none" strike="noStrike">
                          <a:latin typeface="Arial"/>
                          <a:ea typeface="Arial"/>
                          <a:cs typeface="Arial"/>
                          <a:sym typeface="Arial"/>
                        </a:rPr>
                        <a:t>教師</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68580" marR="0" rtl="0" algn="l">
                        <a:lnSpc>
                          <a:spcPct val="118888"/>
                        </a:lnSpc>
                        <a:spcBef>
                          <a:spcPts val="0"/>
                        </a:spcBef>
                        <a:spcAft>
                          <a:spcPts val="0"/>
                        </a:spcAft>
                        <a:buNone/>
                      </a:pPr>
                      <a:r>
                        <a:rPr lang="en-US" sz="900" u="none" cap="none" strike="noStrike">
                          <a:latin typeface="Arial"/>
                          <a:ea typeface="Arial"/>
                          <a:cs typeface="Arial"/>
                          <a:sym typeface="Arial"/>
                        </a:rPr>
                        <a:t>そう, (Child’s name)二人は賛成ね</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67945" marR="0" rtl="0" algn="l">
                        <a:lnSpc>
                          <a:spcPct val="118888"/>
                        </a:lnSpc>
                        <a:spcBef>
                          <a:spcPts val="0"/>
                        </a:spcBef>
                        <a:spcAft>
                          <a:spcPts val="0"/>
                        </a:spcAft>
                        <a:buNone/>
                      </a:pPr>
                      <a:r>
                        <a:rPr lang="en-US" sz="900" u="none" cap="none" strike="noStrike">
                          <a:latin typeface="Arial"/>
                          <a:ea typeface="Arial"/>
                          <a:cs typeface="Arial"/>
                          <a:sym typeface="Arial"/>
                        </a:rPr>
                        <a:t>IB</a:t>
                      </a:r>
                      <a:endParaRPr sz="9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c>
                  <a:txBody>
                    <a:bodyPr/>
                    <a:lstStyle/>
                    <a:p>
                      <a:pPr indent="0" lvl="0" marL="0" marR="0" rtl="0" algn="l">
                        <a:lnSpc>
                          <a:spcPct val="100000"/>
                        </a:lnSpc>
                        <a:spcBef>
                          <a:spcPts val="0"/>
                        </a:spcBef>
                        <a:spcAft>
                          <a:spcPts val="0"/>
                        </a:spcAft>
                        <a:buNone/>
                      </a:pPr>
                      <a:r>
                        <a:t/>
                      </a:r>
                      <a:endParaRPr sz="1100" u="none" cap="none" strike="noStrike">
                        <a:latin typeface="Arial"/>
                        <a:ea typeface="Arial"/>
                        <a:cs typeface="Arial"/>
                        <a:sym typeface="Arial"/>
                      </a:endParaRPr>
                    </a:p>
                  </a:txBody>
                  <a:tcPr marT="0" marB="0" marR="0" marL="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79" name="Shape 179"/>
        <p:cNvGrpSpPr/>
        <p:nvPr/>
      </p:nvGrpSpPr>
      <p:grpSpPr>
        <a:xfrm>
          <a:off x="0" y="0"/>
          <a:ext cx="0" cy="0"/>
          <a:chOff x="0" y="0"/>
          <a:chExt cx="0" cy="0"/>
        </a:xfrm>
      </p:grpSpPr>
      <p:sp>
        <p:nvSpPr>
          <p:cNvPr id="180" name="Google Shape;180;p29"/>
          <p:cNvSpPr/>
          <p:nvPr/>
        </p:nvSpPr>
        <p:spPr>
          <a:xfrm>
            <a:off x="603630" y="166115"/>
            <a:ext cx="4730115" cy="6587109"/>
          </a:xfrm>
          <a:custGeom>
            <a:rect b="b" l="l" r="r" t="t"/>
            <a:pathLst>
              <a:path extrusionOk="0" h="5850890" w="4730115">
                <a:moveTo>
                  <a:pt x="0" y="5819013"/>
                </a:moveTo>
                <a:lnTo>
                  <a:pt x="0" y="5850763"/>
                </a:lnTo>
                <a:lnTo>
                  <a:pt x="31750" y="5850763"/>
                </a:lnTo>
                <a:lnTo>
                  <a:pt x="0" y="5819013"/>
                </a:lnTo>
                <a:close/>
              </a:path>
              <a:path extrusionOk="0" h="5850890" w="4730115">
                <a:moveTo>
                  <a:pt x="31750" y="0"/>
                </a:moveTo>
                <a:lnTo>
                  <a:pt x="0" y="31750"/>
                </a:lnTo>
                <a:lnTo>
                  <a:pt x="0" y="5819013"/>
                </a:lnTo>
                <a:lnTo>
                  <a:pt x="31750" y="5850763"/>
                </a:lnTo>
                <a:lnTo>
                  <a:pt x="31750" y="0"/>
                </a:lnTo>
                <a:close/>
              </a:path>
              <a:path extrusionOk="0" h="5850890" w="4730115">
                <a:moveTo>
                  <a:pt x="4698238" y="5819013"/>
                </a:moveTo>
                <a:lnTo>
                  <a:pt x="31750" y="5819013"/>
                </a:lnTo>
                <a:lnTo>
                  <a:pt x="31750" y="5850763"/>
                </a:lnTo>
                <a:lnTo>
                  <a:pt x="4698238" y="5850763"/>
                </a:lnTo>
                <a:lnTo>
                  <a:pt x="4698238" y="5819013"/>
                </a:lnTo>
                <a:close/>
              </a:path>
              <a:path extrusionOk="0" h="5850890" w="4730115">
                <a:moveTo>
                  <a:pt x="4698238" y="0"/>
                </a:moveTo>
                <a:lnTo>
                  <a:pt x="4698238" y="5850763"/>
                </a:lnTo>
                <a:lnTo>
                  <a:pt x="4729988" y="5819013"/>
                </a:lnTo>
                <a:lnTo>
                  <a:pt x="4729988" y="31750"/>
                </a:lnTo>
                <a:lnTo>
                  <a:pt x="4698238" y="0"/>
                </a:lnTo>
                <a:close/>
              </a:path>
              <a:path extrusionOk="0" h="5850890" w="4730115">
                <a:moveTo>
                  <a:pt x="4729988" y="5819013"/>
                </a:moveTo>
                <a:lnTo>
                  <a:pt x="4698238" y="5850763"/>
                </a:lnTo>
                <a:lnTo>
                  <a:pt x="4729988" y="5850763"/>
                </a:lnTo>
                <a:lnTo>
                  <a:pt x="4729988" y="5819013"/>
                </a:lnTo>
                <a:close/>
              </a:path>
              <a:path extrusionOk="0" h="5850890" w="4730115">
                <a:moveTo>
                  <a:pt x="31750" y="0"/>
                </a:moveTo>
                <a:lnTo>
                  <a:pt x="0" y="0"/>
                </a:lnTo>
                <a:lnTo>
                  <a:pt x="0" y="31750"/>
                </a:lnTo>
                <a:lnTo>
                  <a:pt x="31750" y="0"/>
                </a:lnTo>
                <a:close/>
              </a:path>
              <a:path extrusionOk="0" h="5850890" w="4730115">
                <a:moveTo>
                  <a:pt x="4698238" y="0"/>
                </a:moveTo>
                <a:lnTo>
                  <a:pt x="31750" y="0"/>
                </a:lnTo>
                <a:lnTo>
                  <a:pt x="31750" y="31750"/>
                </a:lnTo>
                <a:lnTo>
                  <a:pt x="4698238" y="31750"/>
                </a:lnTo>
                <a:lnTo>
                  <a:pt x="4698238" y="0"/>
                </a:lnTo>
                <a:close/>
              </a:path>
              <a:path extrusionOk="0" h="585089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81" name="Google Shape;181;p29"/>
          <p:cNvSpPr txBox="1"/>
          <p:nvPr/>
        </p:nvSpPr>
        <p:spPr>
          <a:xfrm>
            <a:off x="703135" y="234351"/>
            <a:ext cx="4473575" cy="6350649"/>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文字起こしのためのツール</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Office 365 online version of Word（</a:t>
            </a:r>
            <a:r>
              <a:rPr b="0" i="0" lang="en-US" sz="1200" u="none" cap="none" strike="noStrike">
                <a:solidFill>
                  <a:srgbClr val="000000"/>
                </a:solidFill>
                <a:latin typeface="Arial"/>
                <a:ea typeface="Arial"/>
                <a:cs typeface="Arial"/>
                <a:sym typeface="Arial"/>
              </a:rPr>
              <a:t>オンライン版Word）には、Google Chrome、Microsoft Edge、またはExplorerブラウザを使用して、音声ファイルをアップロードして自動で文字起こしができるオプション（ホーム→読み込み→文字起こし）があります。</a:t>
            </a:r>
            <a:r>
              <a:rPr b="0" i="0" lang="en-US" sz="1200" u="sng" cap="none" strike="noStrike">
                <a:solidFill>
                  <a:schemeClr val="hlink"/>
                </a:solidFill>
                <a:latin typeface="Arial"/>
                <a:ea typeface="Arial"/>
                <a:cs typeface="Arial"/>
                <a:sym typeface="Arial"/>
                <a:hlinkClick r:id="rId3"/>
              </a:rPr>
              <a:t>こちら</a:t>
            </a:r>
            <a:r>
              <a:rPr b="0" i="0" lang="en-US" sz="1200" u="none" cap="none" strike="noStrike">
                <a:solidFill>
                  <a:srgbClr val="000000"/>
                </a:solidFill>
                <a:latin typeface="Arial"/>
                <a:ea typeface="Arial"/>
                <a:cs typeface="Arial"/>
                <a:sym typeface="Arial"/>
              </a:rPr>
              <a:t>のリンクをご参照ください（英語サイト）。</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4"/>
              </a:rPr>
              <a:t>https://clovanote.line.me/</a:t>
            </a:r>
            <a:r>
              <a:rPr b="0" i="0" lang="en-US" sz="1200" u="none" cap="none" strike="noStrike">
                <a:solidFill>
                  <a:srgbClr val="000000"/>
                </a:solidFill>
                <a:latin typeface="Arial"/>
                <a:ea typeface="Arial"/>
                <a:cs typeface="Arial"/>
                <a:sym typeface="Arial"/>
              </a:rPr>
              <a:t>　（無償版　日本語に最適）</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5"/>
              </a:rPr>
              <a:t>https://www.iflytek.co.jp/a1j-app/</a:t>
            </a:r>
            <a:r>
              <a:rPr b="0" i="0" lang="en-US" sz="1200" u="none" cap="none" strike="noStrike">
                <a:solidFill>
                  <a:srgbClr val="000000"/>
                </a:solidFill>
                <a:latin typeface="Arial"/>
                <a:ea typeface="Arial"/>
                <a:cs typeface="Arial"/>
                <a:sym typeface="Arial"/>
              </a:rPr>
              <a:t>　</a:t>
            </a:r>
            <a:r>
              <a:rPr lang="en-US" sz="1200">
                <a:solidFill>
                  <a:srgbClr val="000000"/>
                </a:solidFill>
                <a:latin typeface="Arial"/>
                <a:ea typeface="Arial"/>
                <a:cs typeface="Arial"/>
                <a:sym typeface="Arial"/>
              </a:rPr>
              <a:t>（有償版　日本語に最適）</a:t>
            </a:r>
            <a:endParaRPr b="0" i="0" sz="12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6"/>
              </a:rPr>
              <a:t>https://app.trint.com</a:t>
            </a:r>
            <a:r>
              <a:rPr b="0" i="0" lang="en-US" sz="1200" u="none" cap="none" strike="noStrike">
                <a:solidFill>
                  <a:srgbClr val="000000"/>
                </a:solidFill>
                <a:latin typeface="Arial"/>
                <a:ea typeface="Arial"/>
                <a:cs typeface="Arial"/>
                <a:sym typeface="Arial"/>
              </a:rPr>
              <a:t> (スペイン語に最適)</a:t>
            </a:r>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7"/>
              </a:rPr>
              <a:t>Otter.ai</a:t>
            </a:r>
            <a:endParaRPr b="0" i="0" sz="1200" u="sng"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sng" cap="none" strike="noStrike">
                <a:solidFill>
                  <a:schemeClr val="hlink"/>
                </a:solidFill>
                <a:latin typeface="Arial"/>
                <a:ea typeface="Arial"/>
                <a:cs typeface="Arial"/>
                <a:sym typeface="Arial"/>
                <a:hlinkClick r:id="rId8"/>
              </a:rPr>
              <a:t>https://transcribe.wreally.com/</a:t>
            </a:r>
            <a:r>
              <a:rPr b="0" i="0" lang="en-US" sz="1200" u="none" cap="none" strike="noStrike">
                <a:solidFill>
                  <a:srgbClr val="0000FF"/>
                </a:solidFill>
                <a:latin typeface="Arial"/>
                <a:ea typeface="Arial"/>
                <a:cs typeface="Arial"/>
                <a:sym typeface="Arial"/>
              </a:rPr>
              <a:t>  </a:t>
            </a:r>
            <a:r>
              <a:rPr b="0" i="0" lang="en-US" sz="1200" u="sng" cap="none" strike="noStrike">
                <a:solidFill>
                  <a:schemeClr val="hlink"/>
                </a:solidFill>
                <a:latin typeface="Arial"/>
                <a:ea typeface="Arial"/>
                <a:cs typeface="Arial"/>
                <a:sym typeface="Arial"/>
                <a:hlinkClick r:id="rId9"/>
              </a:rPr>
              <a:t>https://www.happyscribe.com/automatic-transcription-software</a:t>
            </a:r>
            <a:r>
              <a:rPr b="0" i="0" lang="en-US" sz="1200" u="none" cap="none" strike="noStrike">
                <a:solidFill>
                  <a:srgbClr val="0000FF"/>
                </a:solidFill>
                <a:latin typeface="Arial"/>
                <a:ea typeface="Arial"/>
                <a:cs typeface="Arial"/>
                <a:sym typeface="Arial"/>
              </a:rPr>
              <a:t>:       </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少額ながら非常に正確に文字起こしをしてくれます。</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Google Docs: </a:t>
            </a:r>
            <a:r>
              <a:rPr b="0" i="0" lang="en-US" sz="1200" u="none" cap="none" strike="noStrike">
                <a:solidFill>
                  <a:srgbClr val="000000"/>
                </a:solidFill>
                <a:latin typeface="Arial"/>
                <a:ea typeface="Arial"/>
                <a:cs typeface="Arial"/>
                <a:sym typeface="Arial"/>
              </a:rPr>
              <a:t>録音を直接、文字起こしすることはできませんが、録音で話されたことを聞いて、一時停止し、自分で文章を声に出して話すと、Voice Typing機能であなたが話したことを書いてくれます。この方法の使い方は、</a:t>
            </a:r>
            <a:r>
              <a:rPr b="0" i="0" lang="en-US" sz="1200" u="sng" cap="none" strike="noStrike">
                <a:solidFill>
                  <a:schemeClr val="hlink"/>
                </a:solidFill>
                <a:latin typeface="Arial"/>
                <a:ea typeface="Arial"/>
                <a:cs typeface="Arial"/>
                <a:sym typeface="Arial"/>
                <a:hlinkClick r:id="rId10"/>
              </a:rPr>
              <a:t>こちら</a:t>
            </a:r>
            <a:r>
              <a:rPr b="0" i="0" lang="en-US" sz="1200" u="none" cap="none" strike="noStrike">
                <a:solidFill>
                  <a:srgbClr val="000000"/>
                </a:solidFill>
                <a:latin typeface="Arial"/>
                <a:ea typeface="Arial"/>
                <a:cs typeface="Arial"/>
                <a:sym typeface="Arial"/>
              </a:rPr>
              <a:t>にガイドがあります。</a:t>
            </a:r>
            <a:endParaRPr b="0" i="0" sz="1200" u="none" cap="none" strike="noStrike">
              <a:solidFill>
                <a:srgbClr val="000000"/>
              </a:solidFill>
              <a:latin typeface="Arial"/>
              <a:ea typeface="Arial"/>
              <a:cs typeface="Arial"/>
              <a:sym typeface="Arial"/>
            </a:endParaRPr>
          </a:p>
          <a:p>
            <a:pPr indent="-179705" lvl="0" marL="179705" marR="0" rtl="0" algn="l">
              <a:lnSpc>
                <a:spcPct val="118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1" i="0" lang="en-US" sz="1200" u="none" cap="none" strike="noStrike">
                <a:solidFill>
                  <a:srgbClr val="000000"/>
                </a:solidFill>
                <a:latin typeface="Arial"/>
                <a:ea typeface="Arial"/>
                <a:cs typeface="Arial"/>
                <a:sym typeface="Arial"/>
              </a:rPr>
              <a:t>Inqscribe:</a:t>
            </a:r>
            <a:r>
              <a:rPr b="0" i="0" lang="en-US" sz="1200" u="none" cap="none" strike="noStrike">
                <a:solidFill>
                  <a:srgbClr val="000000"/>
                </a:solidFill>
                <a:latin typeface="Arial"/>
                <a:ea typeface="Arial"/>
                <a:cs typeface="Arial"/>
                <a:sym typeface="Arial"/>
              </a:rPr>
              <a:t> 録音を遅くするのに便利なフリーソフトです。アップルやウィンドウズで動作します。無料版では書き出しはできませんが、切り取り貼付け機能は可能です。ダウンロードは以下です。 </a:t>
            </a:r>
            <a:r>
              <a:rPr b="0" i="0" lang="en-US" sz="1200" u="sng" cap="none" strike="noStrike">
                <a:solidFill>
                  <a:schemeClr val="hlink"/>
                </a:solidFill>
                <a:latin typeface="Arial"/>
                <a:ea typeface="Arial"/>
                <a:cs typeface="Arial"/>
                <a:sym typeface="Arial"/>
                <a:hlinkClick r:id="rId11"/>
              </a:rPr>
              <a:t>https://www.inqscribe.com/</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000"/>
              <a:buFont typeface="Arial"/>
              <a:buNone/>
            </a:pPr>
            <a:r>
              <a:rPr b="0" i="0" lang="en-US" sz="1000" u="none" cap="none" strike="noStrike">
                <a:solidFill>
                  <a:srgbClr val="000000"/>
                </a:solidFill>
                <a:latin typeface="Arial"/>
                <a:ea typeface="Arial"/>
                <a:cs typeface="Arial"/>
                <a:sym typeface="Arial"/>
              </a:rPr>
              <a:t>· </a:t>
            </a:r>
            <a:r>
              <a:rPr b="0" i="0" lang="en-US" sz="1200" u="none" cap="none" strike="noStrike">
                <a:solidFill>
                  <a:srgbClr val="000000"/>
                </a:solidFill>
                <a:latin typeface="Arial"/>
                <a:ea typeface="Arial"/>
                <a:cs typeface="Arial"/>
                <a:sym typeface="Arial"/>
              </a:rPr>
              <a:t> </a:t>
            </a:r>
            <a:r>
              <a:rPr b="1" i="0" lang="en-US" sz="1200" u="none" cap="none" strike="noStrike">
                <a:solidFill>
                  <a:srgbClr val="000000"/>
                </a:solidFill>
                <a:latin typeface="Arial"/>
                <a:ea typeface="Arial"/>
                <a:cs typeface="Arial"/>
                <a:sym typeface="Arial"/>
              </a:rPr>
              <a:t>Easytranscript</a:t>
            </a:r>
            <a:r>
              <a:rPr b="0" i="0" lang="en-US" sz="1200" u="none" cap="none" strike="noStrike">
                <a:solidFill>
                  <a:srgbClr val="000000"/>
                </a:solidFill>
                <a:latin typeface="Arial"/>
                <a:ea typeface="Arial"/>
                <a:cs typeface="Arial"/>
                <a:sym typeface="Arial"/>
              </a:rPr>
              <a:t>: アップルまたはウィンドウズで動作し、ファイルをエクスポートすることができるフリーソフトです。ダウンロードは以下です。             </a:t>
            </a:r>
            <a:r>
              <a:rPr b="0" i="0" lang="en-US" sz="1200" u="sng" cap="none" strike="noStrike">
                <a:solidFill>
                  <a:schemeClr val="hlink"/>
                </a:solidFill>
                <a:latin typeface="Arial"/>
                <a:ea typeface="Arial"/>
                <a:cs typeface="Arial"/>
                <a:sym typeface="Arial"/>
                <a:hlinkClick r:id="rId12"/>
              </a:rPr>
              <a:t>http://www.e-werkzeug.eu/index.php/en/products/easytranscript</a:t>
            </a:r>
            <a:endParaRPr b="0" i="0" sz="1200" u="none" cap="none" strike="noStrike">
              <a:solidFill>
                <a:srgbClr val="000000"/>
              </a:solidFill>
              <a:latin typeface="Arial"/>
              <a:ea typeface="Arial"/>
              <a:cs typeface="Arial"/>
              <a:sym typeface="Arial"/>
            </a:endParaRPr>
          </a:p>
        </p:txBody>
      </p:sp>
      <p:sp>
        <p:nvSpPr>
          <p:cNvPr id="182" name="Google Shape;182;p29"/>
          <p:cNvSpPr/>
          <p:nvPr/>
        </p:nvSpPr>
        <p:spPr>
          <a:xfrm>
            <a:off x="5433250" y="3235621"/>
            <a:ext cx="4896485" cy="1614805"/>
          </a:xfrm>
          <a:custGeom>
            <a:rect b="b" l="l" r="r" t="t"/>
            <a:pathLst>
              <a:path extrusionOk="0" h="1614804" w="4896484">
                <a:moveTo>
                  <a:pt x="0" y="1582928"/>
                </a:moveTo>
                <a:lnTo>
                  <a:pt x="0" y="1614678"/>
                </a:lnTo>
                <a:lnTo>
                  <a:pt x="31750" y="1614678"/>
                </a:lnTo>
                <a:lnTo>
                  <a:pt x="0" y="1582928"/>
                </a:lnTo>
                <a:close/>
              </a:path>
              <a:path extrusionOk="0" h="1614804" w="4896484">
                <a:moveTo>
                  <a:pt x="31750" y="0"/>
                </a:moveTo>
                <a:lnTo>
                  <a:pt x="0" y="31750"/>
                </a:lnTo>
                <a:lnTo>
                  <a:pt x="0" y="1582928"/>
                </a:lnTo>
                <a:lnTo>
                  <a:pt x="31750" y="1614678"/>
                </a:lnTo>
                <a:lnTo>
                  <a:pt x="31750" y="0"/>
                </a:lnTo>
                <a:close/>
              </a:path>
              <a:path extrusionOk="0" h="1614804" w="4896484">
                <a:moveTo>
                  <a:pt x="4864608" y="1582928"/>
                </a:moveTo>
                <a:lnTo>
                  <a:pt x="31750" y="1582928"/>
                </a:lnTo>
                <a:lnTo>
                  <a:pt x="31750" y="1614678"/>
                </a:lnTo>
                <a:lnTo>
                  <a:pt x="4864608" y="1614678"/>
                </a:lnTo>
                <a:lnTo>
                  <a:pt x="4864608" y="1582928"/>
                </a:lnTo>
                <a:close/>
              </a:path>
              <a:path extrusionOk="0" h="1614804" w="4896484">
                <a:moveTo>
                  <a:pt x="4864608" y="0"/>
                </a:moveTo>
                <a:lnTo>
                  <a:pt x="4864608" y="1614678"/>
                </a:lnTo>
                <a:lnTo>
                  <a:pt x="4896358" y="1582928"/>
                </a:lnTo>
                <a:lnTo>
                  <a:pt x="4896358" y="31750"/>
                </a:lnTo>
                <a:lnTo>
                  <a:pt x="4864608" y="0"/>
                </a:lnTo>
                <a:close/>
              </a:path>
              <a:path extrusionOk="0" h="1614804" w="4896484">
                <a:moveTo>
                  <a:pt x="4896358" y="1582928"/>
                </a:moveTo>
                <a:lnTo>
                  <a:pt x="4864608" y="1614678"/>
                </a:lnTo>
                <a:lnTo>
                  <a:pt x="4896358" y="1614678"/>
                </a:lnTo>
                <a:lnTo>
                  <a:pt x="4896358" y="1582928"/>
                </a:lnTo>
                <a:close/>
              </a:path>
              <a:path extrusionOk="0" h="1614804" w="4896484">
                <a:moveTo>
                  <a:pt x="31750" y="0"/>
                </a:moveTo>
                <a:lnTo>
                  <a:pt x="0" y="0"/>
                </a:lnTo>
                <a:lnTo>
                  <a:pt x="0" y="31750"/>
                </a:lnTo>
                <a:lnTo>
                  <a:pt x="31750" y="0"/>
                </a:lnTo>
                <a:close/>
              </a:path>
              <a:path extrusionOk="0" h="1614804" w="4896484">
                <a:moveTo>
                  <a:pt x="4864608" y="0"/>
                </a:moveTo>
                <a:lnTo>
                  <a:pt x="31750" y="0"/>
                </a:lnTo>
                <a:lnTo>
                  <a:pt x="31750" y="31750"/>
                </a:lnTo>
                <a:lnTo>
                  <a:pt x="4864608" y="31750"/>
                </a:lnTo>
                <a:lnTo>
                  <a:pt x="4864608" y="0"/>
                </a:lnTo>
                <a:close/>
              </a:path>
              <a:path extrusionOk="0" h="1614804" w="4896484">
                <a:moveTo>
                  <a:pt x="4896358" y="0"/>
                </a:moveTo>
                <a:lnTo>
                  <a:pt x="4864608" y="0"/>
                </a:lnTo>
                <a:lnTo>
                  <a:pt x="4896358" y="31750"/>
                </a:lnTo>
                <a:lnTo>
                  <a:pt x="489635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83" name="Google Shape;183;p29"/>
          <p:cNvSpPr txBox="1"/>
          <p:nvPr/>
        </p:nvSpPr>
        <p:spPr>
          <a:xfrm>
            <a:off x="5609970" y="3311101"/>
            <a:ext cx="4610735" cy="1275670"/>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文字起こしの表記法</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研究者は、重要な非言語的事象を示すために、いくつかの規則を使用しています。</a:t>
            </a:r>
            <a:endParaRPr b="0" i="0" sz="100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私たちのプロジェクトでは、Jefferson (1984)*から引用した、以下の簡単なルールを使用しています。</a:t>
            </a:r>
            <a:endParaRPr b="0" i="0" sz="1000" u="none" cap="none" strike="noStrike">
              <a:solidFill>
                <a:srgbClr val="000000"/>
              </a:solidFill>
              <a:latin typeface="Arial"/>
              <a:ea typeface="Arial"/>
              <a:cs typeface="Arial"/>
              <a:sym typeface="Arial"/>
            </a:endParaRPr>
          </a:p>
        </p:txBody>
      </p:sp>
      <p:pic>
        <p:nvPicPr>
          <p:cNvPr id="184" name="Google Shape;184;p29"/>
          <p:cNvPicPr preferRelativeResize="0"/>
          <p:nvPr/>
        </p:nvPicPr>
        <p:blipFill rotWithShape="1">
          <a:blip r:embed="rId13">
            <a:alphaModFix/>
          </a:blip>
          <a:srcRect b="0" l="0" r="0" t="0"/>
          <a:stretch/>
        </p:blipFill>
        <p:spPr>
          <a:xfrm>
            <a:off x="5902325" y="612775"/>
            <a:ext cx="4236465" cy="2310764"/>
          </a:xfrm>
          <a:prstGeom prst="rect">
            <a:avLst/>
          </a:prstGeom>
          <a:noFill/>
          <a:ln>
            <a:noFill/>
          </a:ln>
        </p:spPr>
      </p:pic>
      <p:grpSp>
        <p:nvGrpSpPr>
          <p:cNvPr id="185" name="Google Shape;185;p29"/>
          <p:cNvGrpSpPr/>
          <p:nvPr/>
        </p:nvGrpSpPr>
        <p:grpSpPr>
          <a:xfrm>
            <a:off x="5451249" y="5220177"/>
            <a:ext cx="4882515" cy="1497965"/>
            <a:chOff x="5607352" y="5389583"/>
            <a:chExt cx="4882515" cy="1497965"/>
          </a:xfrm>
        </p:grpSpPr>
        <p:pic>
          <p:nvPicPr>
            <p:cNvPr id="186" name="Google Shape;186;p29"/>
            <p:cNvPicPr preferRelativeResize="0"/>
            <p:nvPr/>
          </p:nvPicPr>
          <p:blipFill rotWithShape="1">
            <a:blip r:embed="rId14">
              <a:alphaModFix/>
            </a:blip>
            <a:srcRect b="0" l="0" r="0" t="0"/>
            <a:stretch/>
          </p:blipFill>
          <p:spPr>
            <a:xfrm>
              <a:off x="5672997" y="5521447"/>
              <a:ext cx="4751224" cy="1250078"/>
            </a:xfrm>
            <a:prstGeom prst="rect">
              <a:avLst/>
            </a:prstGeom>
            <a:noFill/>
            <a:ln>
              <a:noFill/>
            </a:ln>
          </p:spPr>
        </p:pic>
        <p:sp>
          <p:nvSpPr>
            <p:cNvPr id="187" name="Google Shape;187;p29"/>
            <p:cNvSpPr/>
            <p:nvPr/>
          </p:nvSpPr>
          <p:spPr>
            <a:xfrm>
              <a:off x="5607352" y="5389583"/>
              <a:ext cx="4882515" cy="1497965"/>
            </a:xfrm>
            <a:custGeom>
              <a:rect b="b" l="l" r="r" t="t"/>
              <a:pathLst>
                <a:path extrusionOk="0" h="1497965" w="4882515">
                  <a:moveTo>
                    <a:pt x="0" y="1497965"/>
                  </a:moveTo>
                  <a:lnTo>
                    <a:pt x="4882134" y="1497965"/>
                  </a:lnTo>
                  <a:lnTo>
                    <a:pt x="4882134" y="0"/>
                  </a:lnTo>
                  <a:lnTo>
                    <a:pt x="0" y="0"/>
                  </a:lnTo>
                  <a:lnTo>
                    <a:pt x="0" y="1497965"/>
                  </a:lnTo>
                  <a:close/>
                </a:path>
              </a:pathLst>
            </a:custGeom>
            <a:noFill/>
            <a:ln cap="flat" cmpd="sng" w="28575">
              <a:solidFill>
                <a:srgbClr val="2791A6"/>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grpSp>
      <p:sp>
        <p:nvSpPr>
          <p:cNvPr id="188" name="Google Shape;188;p29"/>
          <p:cNvSpPr txBox="1"/>
          <p:nvPr/>
        </p:nvSpPr>
        <p:spPr>
          <a:xfrm>
            <a:off x="622956" y="6847954"/>
            <a:ext cx="9266451" cy="389850"/>
          </a:xfrm>
          <a:prstGeom prst="rect">
            <a:avLst/>
          </a:prstGeom>
          <a:noFill/>
          <a:ln>
            <a:noFill/>
          </a:ln>
        </p:spPr>
        <p:txBody>
          <a:bodyPr anchorCtr="0" anchor="t" bIns="0" lIns="0" spcFirstLastPara="1" rIns="0" wrap="square" tIns="50800">
            <a:spAutoFit/>
          </a:bodyPr>
          <a:lstStyle/>
          <a:p>
            <a:pPr indent="0" lvl="0" marL="12700" marR="0" rtl="0" algn="l">
              <a:lnSpc>
                <a:spcPct val="100000"/>
              </a:lnSpc>
              <a:spcBef>
                <a:spcPts val="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*Full Transcription Notation については、 G.　Jefferson, “Transcription　Notation,” in J. Maxwell Atkinson and J. Heritage (eds), </a:t>
            </a:r>
            <a:r>
              <a:rPr b="0" i="1" lang="en-US" sz="1100" u="none" cap="none" strike="noStrike">
                <a:solidFill>
                  <a:srgbClr val="000000"/>
                </a:solidFill>
                <a:latin typeface="Arial"/>
                <a:ea typeface="Arial"/>
                <a:cs typeface="Arial"/>
                <a:sym typeface="Arial"/>
              </a:rPr>
              <a:t>Structures of Social Interaction</a:t>
            </a:r>
            <a:r>
              <a:rPr b="0" i="0" lang="en-US" sz="1100" u="none" cap="none" strike="noStrike">
                <a:solidFill>
                  <a:srgbClr val="000000"/>
                </a:solidFill>
                <a:latin typeface="Arial"/>
                <a:ea typeface="Arial"/>
                <a:cs typeface="Arial"/>
                <a:sym typeface="Arial"/>
              </a:rPr>
              <a:t>, New York: Cambridge University,  Press, 1984 で説明されています。</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192" name="Shape 192"/>
        <p:cNvGrpSpPr/>
        <p:nvPr/>
      </p:nvGrpSpPr>
      <p:grpSpPr>
        <a:xfrm>
          <a:off x="0" y="0"/>
          <a:ext cx="0" cy="0"/>
          <a:chOff x="0" y="0"/>
          <a:chExt cx="0" cy="0"/>
        </a:xfrm>
      </p:grpSpPr>
      <p:sp>
        <p:nvSpPr>
          <p:cNvPr id="193" name="Google Shape;193;p30"/>
          <p:cNvSpPr/>
          <p:nvPr/>
        </p:nvSpPr>
        <p:spPr>
          <a:xfrm>
            <a:off x="430276" y="593471"/>
            <a:ext cx="4730115" cy="5596890"/>
          </a:xfrm>
          <a:custGeom>
            <a:rect b="b" l="l" r="r" t="t"/>
            <a:pathLst>
              <a:path extrusionOk="0" h="5596890" w="4730115">
                <a:moveTo>
                  <a:pt x="0" y="5565013"/>
                </a:moveTo>
                <a:lnTo>
                  <a:pt x="0" y="5596763"/>
                </a:lnTo>
                <a:lnTo>
                  <a:pt x="31750" y="5596763"/>
                </a:lnTo>
                <a:lnTo>
                  <a:pt x="0" y="5565013"/>
                </a:lnTo>
                <a:close/>
              </a:path>
              <a:path extrusionOk="0" h="5596890" w="4730115">
                <a:moveTo>
                  <a:pt x="31750" y="0"/>
                </a:moveTo>
                <a:lnTo>
                  <a:pt x="0" y="31750"/>
                </a:lnTo>
                <a:lnTo>
                  <a:pt x="0" y="5565013"/>
                </a:lnTo>
                <a:lnTo>
                  <a:pt x="31750" y="5596763"/>
                </a:lnTo>
                <a:lnTo>
                  <a:pt x="31750" y="0"/>
                </a:lnTo>
                <a:close/>
              </a:path>
              <a:path extrusionOk="0" h="5596890" w="4730115">
                <a:moveTo>
                  <a:pt x="4698238" y="5565013"/>
                </a:moveTo>
                <a:lnTo>
                  <a:pt x="31750" y="5565013"/>
                </a:lnTo>
                <a:lnTo>
                  <a:pt x="31750" y="5596763"/>
                </a:lnTo>
                <a:lnTo>
                  <a:pt x="4698238" y="5596763"/>
                </a:lnTo>
                <a:lnTo>
                  <a:pt x="4698238" y="5565013"/>
                </a:lnTo>
                <a:close/>
              </a:path>
              <a:path extrusionOk="0" h="5596890" w="4730115">
                <a:moveTo>
                  <a:pt x="4698238" y="0"/>
                </a:moveTo>
                <a:lnTo>
                  <a:pt x="4698238" y="5596763"/>
                </a:lnTo>
                <a:lnTo>
                  <a:pt x="4729988" y="5565013"/>
                </a:lnTo>
                <a:lnTo>
                  <a:pt x="4729988" y="31750"/>
                </a:lnTo>
                <a:lnTo>
                  <a:pt x="4698238" y="0"/>
                </a:lnTo>
                <a:close/>
              </a:path>
              <a:path extrusionOk="0" h="5596890" w="4730115">
                <a:moveTo>
                  <a:pt x="4729988" y="5565013"/>
                </a:moveTo>
                <a:lnTo>
                  <a:pt x="4698238" y="5596763"/>
                </a:lnTo>
                <a:lnTo>
                  <a:pt x="4729988" y="5596763"/>
                </a:lnTo>
                <a:lnTo>
                  <a:pt x="4729988" y="5565013"/>
                </a:lnTo>
                <a:close/>
              </a:path>
              <a:path extrusionOk="0" h="5596890" w="4730115">
                <a:moveTo>
                  <a:pt x="31750" y="0"/>
                </a:moveTo>
                <a:lnTo>
                  <a:pt x="0" y="0"/>
                </a:lnTo>
                <a:lnTo>
                  <a:pt x="0" y="31750"/>
                </a:lnTo>
                <a:lnTo>
                  <a:pt x="31750" y="0"/>
                </a:lnTo>
                <a:close/>
              </a:path>
              <a:path extrusionOk="0" h="5596890" w="4730115">
                <a:moveTo>
                  <a:pt x="4698238" y="0"/>
                </a:moveTo>
                <a:lnTo>
                  <a:pt x="31750" y="0"/>
                </a:lnTo>
                <a:lnTo>
                  <a:pt x="31750" y="31750"/>
                </a:lnTo>
                <a:lnTo>
                  <a:pt x="4698238" y="31750"/>
                </a:lnTo>
                <a:lnTo>
                  <a:pt x="4698238" y="0"/>
                </a:lnTo>
                <a:close/>
              </a:path>
              <a:path extrusionOk="0" h="559689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94" name="Google Shape;194;p30"/>
          <p:cNvSpPr txBox="1"/>
          <p:nvPr/>
        </p:nvSpPr>
        <p:spPr>
          <a:xfrm>
            <a:off x="609983" y="647390"/>
            <a:ext cx="4431917" cy="5777864"/>
          </a:xfrm>
          <a:prstGeom prst="rect">
            <a:avLst/>
          </a:prstGeom>
          <a:noFill/>
          <a:ln>
            <a:noFill/>
          </a:ln>
        </p:spPr>
        <p:txBody>
          <a:bodyPr anchorCtr="0" anchor="t" bIns="0" lIns="0" spcFirstLastPara="1" rIns="0" wrap="square" tIns="12700">
            <a:spAutoFit/>
          </a:bodyPr>
          <a:lstStyle/>
          <a:p>
            <a:pPr indent="0" lvl="0" marL="0" marR="0" rtl="0" algn="l">
              <a:lnSpc>
                <a:spcPct val="118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3. </a:t>
            </a:r>
            <a:r>
              <a:rPr b="0" i="0" lang="en-US" sz="1400" u="none" cap="none" strike="noStrike">
                <a:solidFill>
                  <a:srgbClr val="000000"/>
                </a:solidFill>
                <a:latin typeface="Arial"/>
                <a:ea typeface="Arial"/>
                <a:cs typeface="Arial"/>
                <a:sym typeface="Arial"/>
              </a:rPr>
              <a:t>Smartboard</a:t>
            </a:r>
            <a:r>
              <a:rPr b="1" i="0" lang="en-US" sz="1600" u="none" cap="none" strike="noStrike">
                <a:solidFill>
                  <a:srgbClr val="000000"/>
                </a:solidFill>
                <a:latin typeface="Arial"/>
                <a:ea typeface="Arial"/>
                <a:cs typeface="Arial"/>
                <a:sym typeface="Arial"/>
              </a:rPr>
              <a:t>で</a:t>
            </a:r>
            <a:r>
              <a:rPr b="0" i="0" lang="en-US" sz="1600" u="none" cap="none" strike="noStrike">
                <a:solidFill>
                  <a:srgbClr val="000000"/>
                </a:solidFill>
                <a:latin typeface="Arial"/>
                <a:ea typeface="Arial"/>
                <a:cs typeface="Arial"/>
                <a:sym typeface="Arial"/>
              </a:rPr>
              <a:t>Smart Recorder</a:t>
            </a:r>
            <a:r>
              <a:rPr b="1" i="0" lang="en-US" sz="1600" u="none" cap="none" strike="noStrike">
                <a:solidFill>
                  <a:srgbClr val="000000"/>
                </a:solidFill>
                <a:latin typeface="Arial"/>
                <a:ea typeface="Arial"/>
                <a:cs typeface="Arial"/>
                <a:sym typeface="Arial"/>
              </a:rPr>
              <a:t>を使用する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Smart Recorder</a:t>
            </a:r>
            <a:r>
              <a:rPr b="0" i="0" lang="en-US" sz="1400" u="none" cap="none" strike="noStrike">
                <a:solidFill>
                  <a:srgbClr val="000000"/>
                </a:solidFill>
                <a:latin typeface="Arial"/>
                <a:ea typeface="Arial"/>
                <a:cs typeface="Arial"/>
                <a:sym typeface="Arial"/>
              </a:rPr>
              <a:t>は、電子黒板ツールで、教師の発言や電子黒板の近くでの活動、またはクラス全体のディスカッションを音声で記録するために使用できます。また、Smartboardの画面上での操作などのすべてを記録することができます。</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Smart Notebookのアプリケーションからアクセスできますが、他の方法でも、アクセスすることもできます（アプリケーションフォルダを確認するか、Spotlightツールで「Recorder」と検索してください）。 </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このYouTubeのリンクでは、Smart Recorderのアクセス方法と使用方法について説明しています。: </a:t>
            </a:r>
            <a:r>
              <a:rPr b="0" i="0" lang="en-US" sz="1400" u="sng" cap="none" strike="noStrike">
                <a:solidFill>
                  <a:schemeClr val="hlink"/>
                </a:solidFill>
                <a:latin typeface="Arial"/>
                <a:ea typeface="Arial"/>
                <a:cs typeface="Arial"/>
                <a:sym typeface="Arial"/>
                <a:hlinkClick r:id="rId3"/>
              </a:rPr>
              <a:t>https://www.youtube.com/watch?v=ZNgyJn4_RTk</a:t>
            </a:r>
            <a:endParaRPr b="0" i="0" sz="1050" u="none" cap="none" strike="noStrike">
              <a:solidFill>
                <a:srgbClr val="000000"/>
              </a:solidFill>
              <a:latin typeface="Arial"/>
              <a:ea typeface="Arial"/>
              <a:cs typeface="Arial"/>
              <a:sym typeface="Arial"/>
            </a:endParaRPr>
          </a:p>
          <a:p>
            <a:pPr indent="0" lvl="0" marL="0" marR="0" rtl="0" algn="l">
              <a:lnSpc>
                <a:spcPct val="118000"/>
              </a:lnSpc>
              <a:spcBef>
                <a:spcPts val="6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 </a:t>
            </a:r>
            <a:endParaRPr b="0" i="0" sz="1050" u="none" cap="none" strike="noStrike">
              <a:solidFill>
                <a:srgbClr val="000000"/>
              </a:solidFill>
              <a:latin typeface="Arial"/>
              <a:ea typeface="Arial"/>
              <a:cs typeface="Arial"/>
              <a:sym typeface="Arial"/>
            </a:endParaRPr>
          </a:p>
        </p:txBody>
      </p:sp>
      <p:pic>
        <p:nvPicPr>
          <p:cNvPr id="195" name="Google Shape;195;p30"/>
          <p:cNvPicPr preferRelativeResize="0"/>
          <p:nvPr/>
        </p:nvPicPr>
        <p:blipFill rotWithShape="1">
          <a:blip r:embed="rId4">
            <a:alphaModFix/>
          </a:blip>
          <a:srcRect b="0" l="0" r="0" t="0"/>
          <a:stretch/>
        </p:blipFill>
        <p:spPr>
          <a:xfrm>
            <a:off x="1676400" y="1302385"/>
            <a:ext cx="2066925" cy="1231264"/>
          </a:xfrm>
          <a:prstGeom prst="rect">
            <a:avLst/>
          </a:prstGeom>
          <a:noFill/>
          <a:ln>
            <a:noFill/>
          </a:ln>
        </p:spPr>
      </p:pic>
      <p:sp>
        <p:nvSpPr>
          <p:cNvPr id="196" name="Google Shape;196;p30"/>
          <p:cNvSpPr/>
          <p:nvPr/>
        </p:nvSpPr>
        <p:spPr>
          <a:xfrm>
            <a:off x="5484876" y="601726"/>
            <a:ext cx="4967224" cy="5495925"/>
          </a:xfrm>
          <a:custGeom>
            <a:rect b="b" l="l" r="r" t="t"/>
            <a:pathLst>
              <a:path extrusionOk="0" h="5495925" w="4730115">
                <a:moveTo>
                  <a:pt x="0" y="5464048"/>
                </a:moveTo>
                <a:lnTo>
                  <a:pt x="0" y="5495798"/>
                </a:lnTo>
                <a:lnTo>
                  <a:pt x="31750" y="5495798"/>
                </a:lnTo>
                <a:lnTo>
                  <a:pt x="0" y="5464048"/>
                </a:lnTo>
                <a:close/>
              </a:path>
              <a:path extrusionOk="0" h="5495925" w="4730115">
                <a:moveTo>
                  <a:pt x="31750" y="0"/>
                </a:moveTo>
                <a:lnTo>
                  <a:pt x="0" y="31750"/>
                </a:lnTo>
                <a:lnTo>
                  <a:pt x="0" y="5464048"/>
                </a:lnTo>
                <a:lnTo>
                  <a:pt x="31750" y="5495798"/>
                </a:lnTo>
                <a:lnTo>
                  <a:pt x="31750" y="0"/>
                </a:lnTo>
                <a:close/>
              </a:path>
              <a:path extrusionOk="0" h="5495925" w="4730115">
                <a:moveTo>
                  <a:pt x="4698238" y="5464048"/>
                </a:moveTo>
                <a:lnTo>
                  <a:pt x="31750" y="5464048"/>
                </a:lnTo>
                <a:lnTo>
                  <a:pt x="31750" y="5495798"/>
                </a:lnTo>
                <a:lnTo>
                  <a:pt x="4698238" y="5495798"/>
                </a:lnTo>
                <a:lnTo>
                  <a:pt x="4698238" y="5464048"/>
                </a:lnTo>
                <a:close/>
              </a:path>
              <a:path extrusionOk="0" h="5495925" w="4730115">
                <a:moveTo>
                  <a:pt x="4698238" y="0"/>
                </a:moveTo>
                <a:lnTo>
                  <a:pt x="4698238" y="5495798"/>
                </a:lnTo>
                <a:lnTo>
                  <a:pt x="4729988" y="5464048"/>
                </a:lnTo>
                <a:lnTo>
                  <a:pt x="4729988" y="31750"/>
                </a:lnTo>
                <a:lnTo>
                  <a:pt x="4698238" y="0"/>
                </a:lnTo>
                <a:close/>
              </a:path>
              <a:path extrusionOk="0" h="5495925" w="4730115">
                <a:moveTo>
                  <a:pt x="4729988" y="5464048"/>
                </a:moveTo>
                <a:lnTo>
                  <a:pt x="4698238" y="5495798"/>
                </a:lnTo>
                <a:lnTo>
                  <a:pt x="4729988" y="5495798"/>
                </a:lnTo>
                <a:lnTo>
                  <a:pt x="4729988" y="5464048"/>
                </a:lnTo>
                <a:close/>
              </a:path>
              <a:path extrusionOk="0" h="5495925" w="4730115">
                <a:moveTo>
                  <a:pt x="31750" y="0"/>
                </a:moveTo>
                <a:lnTo>
                  <a:pt x="0" y="0"/>
                </a:lnTo>
                <a:lnTo>
                  <a:pt x="0" y="31750"/>
                </a:lnTo>
                <a:lnTo>
                  <a:pt x="31750" y="0"/>
                </a:lnTo>
                <a:close/>
              </a:path>
              <a:path extrusionOk="0" h="5495925" w="4730115">
                <a:moveTo>
                  <a:pt x="4698238" y="0"/>
                </a:moveTo>
                <a:lnTo>
                  <a:pt x="31750" y="0"/>
                </a:lnTo>
                <a:lnTo>
                  <a:pt x="31750" y="31750"/>
                </a:lnTo>
                <a:lnTo>
                  <a:pt x="4698238" y="31750"/>
                </a:lnTo>
                <a:lnTo>
                  <a:pt x="4698238" y="0"/>
                </a:lnTo>
                <a:close/>
              </a:path>
              <a:path extrusionOk="0" h="5495925"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197" name="Google Shape;197;p30"/>
          <p:cNvSpPr txBox="1"/>
          <p:nvPr/>
        </p:nvSpPr>
        <p:spPr>
          <a:xfrm>
            <a:off x="5687947" y="716025"/>
            <a:ext cx="4527043" cy="3374257"/>
          </a:xfrm>
          <a:prstGeom prst="rect">
            <a:avLst/>
          </a:prstGeom>
          <a:noFill/>
          <a:ln>
            <a:noFill/>
          </a:ln>
        </p:spPr>
        <p:txBody>
          <a:bodyPr anchorCtr="0" anchor="t" bIns="0" lIns="0" spcFirstLastPara="1" rIns="0" wrap="square" tIns="12700">
            <a:spAutoFit/>
          </a:bodyPr>
          <a:lstStyle/>
          <a:p>
            <a:pPr indent="0" lvl="0" marL="1270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Smart Recorder </a:t>
            </a:r>
            <a:r>
              <a:rPr b="1" i="0" lang="en-US" sz="1400" u="none" cap="none" strike="noStrike">
                <a:solidFill>
                  <a:srgbClr val="000000"/>
                </a:solidFill>
                <a:latin typeface="Arial"/>
                <a:ea typeface="Arial"/>
                <a:cs typeface="Arial"/>
                <a:sym typeface="Arial"/>
              </a:rPr>
              <a:t>の活用例</a:t>
            </a:r>
            <a:endParaRPr b="0" i="0" sz="1400" u="none" cap="none" strike="noStrike">
              <a:solidFill>
                <a:srgbClr val="000000"/>
              </a:solidFill>
              <a:latin typeface="Arial"/>
              <a:ea typeface="Arial"/>
              <a:cs typeface="Arial"/>
              <a:sym typeface="Arial"/>
            </a:endParaRPr>
          </a:p>
          <a:p>
            <a:pPr indent="0" lvl="0" marL="12700" marR="5080" rtl="0" algn="l">
              <a:lnSpc>
                <a:spcPct val="128399"/>
              </a:lnSpc>
              <a:spcBef>
                <a:spcPts val="595"/>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Smart Recorder は、パソコンで行う操作などを記録するために使用できます。完成したムービーは、クラスの Wiki やブログ、あるいはノートブックのファイルに埋め込むことができます。 YouTube や Teacher Tube などの動画サイトにアップロードすることもできるので、必要に応じて何度でも見ることができます。 私は、生徒がこのレコーダーを使って、例えば数学の問題を解く様子を動画にしています。 生徒がどのように解くのかを見るだけでなく、説明を聞くこともできますし、そのビデオを生徒のポートフォリオや保護者会用の資料として活用することもできます。</a:t>
            </a:r>
            <a:endParaRPr b="0" i="0" sz="1400" u="none" cap="none" strike="noStrike">
              <a:solidFill>
                <a:srgbClr val="000000"/>
              </a:solidFill>
              <a:latin typeface="Arial"/>
              <a:ea typeface="Arial"/>
              <a:cs typeface="Arial"/>
              <a:sym typeface="Arial"/>
            </a:endParaRPr>
          </a:p>
          <a:p>
            <a:pPr indent="0" lvl="0" marL="12700" marR="134620" rtl="0" algn="l">
              <a:lnSpc>
                <a:spcPct val="128298"/>
              </a:lnSpc>
              <a:spcBef>
                <a:spcPts val="67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英国ノリッチ高等女学校教諭Megan Bowe 氏執筆の資料より引用</a:t>
            </a: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01" name="Shape 201"/>
        <p:cNvGrpSpPr/>
        <p:nvPr/>
      </p:nvGrpSpPr>
      <p:grpSpPr>
        <a:xfrm>
          <a:off x="0" y="0"/>
          <a:ext cx="0" cy="0"/>
          <a:chOff x="0" y="0"/>
          <a:chExt cx="0" cy="0"/>
        </a:xfrm>
      </p:grpSpPr>
      <p:sp>
        <p:nvSpPr>
          <p:cNvPr id="202" name="Google Shape;202;p31"/>
          <p:cNvSpPr txBox="1"/>
          <p:nvPr>
            <p:ph type="title"/>
          </p:nvPr>
        </p:nvSpPr>
        <p:spPr>
          <a:xfrm>
            <a:off x="609091" y="641350"/>
            <a:ext cx="3061209" cy="289823"/>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1800">
                <a:latin typeface="Arial"/>
                <a:ea typeface="Arial"/>
                <a:cs typeface="Arial"/>
                <a:sym typeface="Arial"/>
              </a:rPr>
              <a:t>SECTION 4: 事例研究</a:t>
            </a:r>
            <a:endParaRPr sz="1800">
              <a:latin typeface="Arial"/>
              <a:ea typeface="Arial"/>
              <a:cs typeface="Arial"/>
              <a:sym typeface="Arial"/>
            </a:endParaRPr>
          </a:p>
        </p:txBody>
      </p:sp>
      <p:sp>
        <p:nvSpPr>
          <p:cNvPr id="203" name="Google Shape;203;p31"/>
          <p:cNvSpPr/>
          <p:nvPr/>
        </p:nvSpPr>
        <p:spPr>
          <a:xfrm>
            <a:off x="571880" y="1180084"/>
            <a:ext cx="4730115" cy="6202680"/>
          </a:xfrm>
          <a:custGeom>
            <a:rect b="b" l="l" r="r" t="t"/>
            <a:pathLst>
              <a:path extrusionOk="0" h="6202680" w="4730115">
                <a:moveTo>
                  <a:pt x="0" y="6170815"/>
                </a:moveTo>
                <a:lnTo>
                  <a:pt x="0" y="6202565"/>
                </a:lnTo>
                <a:lnTo>
                  <a:pt x="31750" y="6202565"/>
                </a:lnTo>
                <a:lnTo>
                  <a:pt x="0" y="6170815"/>
                </a:lnTo>
                <a:close/>
              </a:path>
              <a:path extrusionOk="0" h="6202680" w="4730115">
                <a:moveTo>
                  <a:pt x="31750" y="0"/>
                </a:moveTo>
                <a:lnTo>
                  <a:pt x="0" y="31750"/>
                </a:lnTo>
                <a:lnTo>
                  <a:pt x="0" y="6170815"/>
                </a:lnTo>
                <a:lnTo>
                  <a:pt x="31750" y="6202565"/>
                </a:lnTo>
                <a:lnTo>
                  <a:pt x="31750" y="0"/>
                </a:lnTo>
                <a:close/>
              </a:path>
              <a:path extrusionOk="0" h="6202680" w="4730115">
                <a:moveTo>
                  <a:pt x="4698238" y="6170815"/>
                </a:moveTo>
                <a:lnTo>
                  <a:pt x="31750" y="6170815"/>
                </a:lnTo>
                <a:lnTo>
                  <a:pt x="31750" y="6202565"/>
                </a:lnTo>
                <a:lnTo>
                  <a:pt x="4698238" y="6202565"/>
                </a:lnTo>
                <a:lnTo>
                  <a:pt x="4698238" y="6170815"/>
                </a:lnTo>
                <a:close/>
              </a:path>
              <a:path extrusionOk="0" h="6202680" w="4730115">
                <a:moveTo>
                  <a:pt x="4698238" y="0"/>
                </a:moveTo>
                <a:lnTo>
                  <a:pt x="4698238" y="6202565"/>
                </a:lnTo>
                <a:lnTo>
                  <a:pt x="4729988" y="6170815"/>
                </a:lnTo>
                <a:lnTo>
                  <a:pt x="4729988" y="31750"/>
                </a:lnTo>
                <a:lnTo>
                  <a:pt x="4698238" y="0"/>
                </a:lnTo>
                <a:close/>
              </a:path>
              <a:path extrusionOk="0" h="6202680" w="4730115">
                <a:moveTo>
                  <a:pt x="4729988" y="6170815"/>
                </a:moveTo>
                <a:lnTo>
                  <a:pt x="4698238" y="6202565"/>
                </a:lnTo>
                <a:lnTo>
                  <a:pt x="4729988" y="6202565"/>
                </a:lnTo>
                <a:lnTo>
                  <a:pt x="4729988" y="6170815"/>
                </a:lnTo>
                <a:close/>
              </a:path>
              <a:path extrusionOk="0" h="6202680" w="4730115">
                <a:moveTo>
                  <a:pt x="31750" y="0"/>
                </a:moveTo>
                <a:lnTo>
                  <a:pt x="0" y="0"/>
                </a:lnTo>
                <a:lnTo>
                  <a:pt x="0" y="31750"/>
                </a:lnTo>
                <a:lnTo>
                  <a:pt x="31750" y="0"/>
                </a:lnTo>
                <a:close/>
              </a:path>
              <a:path extrusionOk="0" h="6202680" w="4730115">
                <a:moveTo>
                  <a:pt x="4698238" y="0"/>
                </a:moveTo>
                <a:lnTo>
                  <a:pt x="31750" y="0"/>
                </a:lnTo>
                <a:lnTo>
                  <a:pt x="31750" y="31750"/>
                </a:lnTo>
                <a:lnTo>
                  <a:pt x="4698238" y="31750"/>
                </a:lnTo>
                <a:lnTo>
                  <a:pt x="4698238" y="0"/>
                </a:lnTo>
                <a:close/>
              </a:path>
              <a:path extrusionOk="0" h="6202680" w="4730115">
                <a:moveTo>
                  <a:pt x="4729988" y="0"/>
                </a:moveTo>
                <a:lnTo>
                  <a:pt x="4698238" y="0"/>
                </a:lnTo>
                <a:lnTo>
                  <a:pt x="4729988" y="31750"/>
                </a:lnTo>
                <a:lnTo>
                  <a:pt x="4729988" y="0"/>
                </a:lnTo>
                <a:close/>
              </a:path>
            </a:pathLst>
          </a:custGeom>
          <a:solidFill>
            <a:srgbClr val="2791A6"/>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SzPts val="1800"/>
              <a:buFont typeface="Arial"/>
              <a:buNone/>
            </a:pPr>
            <a:r>
              <a:t/>
            </a:r>
            <a:endParaRPr b="0" i="0" sz="1800" u="none" cap="none" strike="noStrike">
              <a:solidFill>
                <a:srgbClr val="000000"/>
              </a:solidFill>
            </a:endParaRPr>
          </a:p>
        </p:txBody>
      </p:sp>
      <p:sp>
        <p:nvSpPr>
          <p:cNvPr id="204" name="Google Shape;204;p31"/>
          <p:cNvSpPr txBox="1"/>
          <p:nvPr/>
        </p:nvSpPr>
        <p:spPr>
          <a:xfrm>
            <a:off x="684909" y="1266825"/>
            <a:ext cx="4504055" cy="5839460"/>
          </a:xfrm>
          <a:prstGeom prst="rect">
            <a:avLst/>
          </a:prstGeom>
          <a:noFill/>
          <a:ln>
            <a:noFill/>
          </a:ln>
        </p:spPr>
        <p:txBody>
          <a:bodyPr anchorCtr="0" anchor="t" bIns="0" lIns="0" spcFirstLastPara="1" rIns="0" wrap="square" tIns="64125">
            <a:spAutoFit/>
          </a:bodyPr>
          <a:lstStyle/>
          <a:p>
            <a:pPr indent="0" lvl="0" marL="12700" marR="0" rtl="0" algn="l">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このセクションでは、開発チームのメンバーが執筆した T-SEDA</a:t>
            </a:r>
            <a:endParaRPr b="0" i="0" sz="1200" u="none" cap="none" strike="noStrike">
              <a:solidFill>
                <a:srgbClr val="000000"/>
              </a:solidFill>
              <a:latin typeface="Arial"/>
              <a:ea typeface="Arial"/>
              <a:cs typeface="Arial"/>
              <a:sym typeface="Arial"/>
            </a:endParaRPr>
          </a:p>
          <a:p>
            <a:pPr indent="0" lvl="0" marL="12700" marR="0" rtl="0" algn="l">
              <a:lnSpc>
                <a:spcPct val="100000"/>
              </a:lnSpc>
              <a:spcBef>
                <a:spcPts val="409"/>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の教師による使用例を 2 つ紹介します。</a:t>
            </a:r>
            <a:endParaRPr b="0" i="0" sz="1200" u="none" cap="none" strike="noStrike">
              <a:solidFill>
                <a:srgbClr val="000000"/>
              </a:solidFill>
              <a:latin typeface="Arial"/>
              <a:ea typeface="Arial"/>
              <a:cs typeface="Arial"/>
              <a:sym typeface="Arial"/>
            </a:endParaRPr>
          </a:p>
          <a:p>
            <a:pPr indent="-87630" lvl="0" marL="99695" marR="5080" rtl="0" algn="l">
              <a:lnSpc>
                <a:spcPct val="128399"/>
              </a:lnSpc>
              <a:spcBef>
                <a:spcPts val="60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ひとつめは、グループの対話に生徒がどの程度まで参加するこ	とが公平であるかを調査するために、T-SEDA の要素を使用した	小規模なプロジェクトに基づいています。</a:t>
            </a:r>
            <a:endParaRPr b="0" i="0" sz="1200" u="none" cap="none" strike="noStrike">
              <a:solidFill>
                <a:srgbClr val="000000"/>
              </a:solidFill>
              <a:latin typeface="Arial"/>
              <a:ea typeface="Arial"/>
              <a:cs typeface="Arial"/>
              <a:sym typeface="Arial"/>
            </a:endParaRPr>
          </a:p>
          <a:p>
            <a:pPr indent="-87630" lvl="0" marL="99695" marR="6350" rtl="0" algn="l">
              <a:lnSpc>
                <a:spcPct val="128298"/>
              </a:lnSpc>
              <a:spcBef>
                <a:spcPts val="600"/>
              </a:spcBef>
              <a:spcAft>
                <a:spcPts val="0"/>
              </a:spcAft>
              <a:buClr>
                <a:srgbClr val="000000"/>
              </a:buClr>
              <a:buSzPts val="1000"/>
              <a:buFont typeface="Noto Sans Symbols"/>
              <a:buChar char="∙"/>
            </a:pPr>
            <a:r>
              <a:rPr b="0" i="0" lang="en-US" sz="1200" u="none" cap="none" strike="noStrike">
                <a:solidFill>
                  <a:srgbClr val="000000"/>
                </a:solidFill>
                <a:latin typeface="Arial"/>
                <a:ea typeface="Arial"/>
                <a:cs typeface="Arial"/>
                <a:sym typeface="Arial"/>
              </a:rPr>
              <a:t>ふたつめは、クラス全体の対話における教師と生徒の参加に焦	点を当てたもので、T-SEDA 開発チームの一員である教師の修士	研究プロジェクトが元になっています。</a:t>
            </a:r>
            <a:endParaRPr b="0" i="0" sz="1200" u="none" cap="none" strike="noStrike">
              <a:solidFill>
                <a:srgbClr val="000000"/>
              </a:solidFill>
              <a:latin typeface="Arial"/>
              <a:ea typeface="Arial"/>
              <a:cs typeface="Arial"/>
              <a:sym typeface="Arial"/>
            </a:endParaRPr>
          </a:p>
          <a:p>
            <a:pPr indent="0" lvl="0" marL="12700" marR="62864" rtl="0" algn="just">
              <a:lnSpc>
                <a:spcPct val="128298"/>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どちらの事例にも、各事例の「ストーリー」の根底にある重要なポイントや疑問点を示すサポートノート（右側の欄）が付いています。</a:t>
            </a:r>
            <a:endParaRPr b="0" i="0" sz="1200" u="none" cap="none" strike="noStrike">
              <a:solidFill>
                <a:srgbClr val="000000"/>
              </a:solidFill>
              <a:latin typeface="Arial"/>
              <a:ea typeface="Arial"/>
              <a:cs typeface="Arial"/>
              <a:sym typeface="Arial"/>
            </a:endParaRPr>
          </a:p>
          <a:p>
            <a:pPr indent="0" lvl="0" marL="12700" marR="62864" rtl="0" algn="l">
              <a:lnSpc>
                <a:spcPct val="128298"/>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解説: </a:t>
            </a:r>
            <a:r>
              <a:rPr b="0" i="0" lang="en-US" sz="1200" u="none" cap="none" strike="noStrike">
                <a:solidFill>
                  <a:srgbClr val="000000"/>
                </a:solidFill>
                <a:latin typeface="Arial"/>
                <a:ea typeface="Arial"/>
                <a:cs typeface="Arial"/>
                <a:sym typeface="Arial"/>
              </a:rPr>
              <a:t>これらの事例研究は、どちらも情報量が多く、かなり長いです。これは、調査プロセスの詳細な例を示すためです。ご自身のレポートでは、目的や想定読者によっては、これほど多くの情報を追加する必要はないかもしれません。</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SzPts val="1200"/>
              <a:buFont typeface="Arial"/>
              <a:buNone/>
            </a:pPr>
            <a:r>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55"/>
              </a:spcBef>
              <a:spcAft>
                <a:spcPts val="0"/>
              </a:spcAft>
              <a:buSzPts val="1050"/>
              <a:buFont typeface="Arial"/>
              <a:buNone/>
            </a:pPr>
            <a:r>
              <a:t/>
            </a:r>
            <a:endParaRPr b="0" i="0" sz="1050" u="none" cap="none" strike="noStrike">
              <a:solidFill>
                <a:srgbClr val="000000"/>
              </a:solidFill>
              <a:latin typeface="Arial"/>
              <a:ea typeface="Arial"/>
              <a:cs typeface="Arial"/>
              <a:sym typeface="Arial"/>
            </a:endParaRPr>
          </a:p>
          <a:p>
            <a:pPr indent="346075" lvl="0" marL="12700" marR="22860" rtl="0" algn="just">
              <a:lnSpc>
                <a:spcPct val="128399"/>
              </a:lnSpc>
              <a:spcBef>
                <a:spcPts val="5"/>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オンライン資料には、独自の実施例を作成するための白紙のフォームが含まれています。簡潔な事例集は、調査結果を同僚と共有する際にも非常に効果的な方法です。</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SzPts val="1200"/>
              <a:buFont typeface="Arial"/>
              <a:buNone/>
            </a:pPr>
            <a:r>
              <a:t/>
            </a:r>
            <a:endParaRPr b="0" i="0" sz="1200" u="none" cap="none" strike="noStrike">
              <a:solidFill>
                <a:srgbClr val="000000"/>
              </a:solidFill>
              <a:latin typeface="Arial"/>
              <a:ea typeface="Arial"/>
              <a:cs typeface="Arial"/>
              <a:sym typeface="Arial"/>
            </a:endParaRPr>
          </a:p>
          <a:p>
            <a:pPr indent="0" lvl="0" marL="12700" marR="765810" rtl="0" algn="l">
              <a:lnSpc>
                <a:spcPct val="165000"/>
              </a:lnSpc>
              <a:spcBef>
                <a:spcPts val="869"/>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事例研究の例は、以下でもご覧いただけます。: </a:t>
            </a:r>
            <a:r>
              <a:rPr b="0" i="0" lang="en-US" sz="1200" u="sng" cap="none" strike="noStrike">
                <a:solidFill>
                  <a:schemeClr val="hlink"/>
                </a:solidFill>
                <a:latin typeface="Arial"/>
                <a:ea typeface="Arial"/>
                <a:cs typeface="Arial"/>
                <a:sym typeface="Arial"/>
                <a:hlinkClick r:id="rId3"/>
              </a:rPr>
              <a:t>https://www.edudialogue.org/resources/inquiry-resources/</a:t>
            </a:r>
            <a:endParaRPr b="0" i="0" sz="1200" u="none" cap="none" strike="noStrike">
              <a:solidFill>
                <a:srgbClr val="000000"/>
              </a:solidFill>
              <a:latin typeface="Arial"/>
              <a:ea typeface="Arial"/>
              <a:cs typeface="Arial"/>
              <a:sym typeface="Arial"/>
            </a:endParaRPr>
          </a:p>
        </p:txBody>
      </p:sp>
      <p:pic>
        <p:nvPicPr>
          <p:cNvPr id="205" name="Google Shape;205;p31"/>
          <p:cNvPicPr preferRelativeResize="0"/>
          <p:nvPr/>
        </p:nvPicPr>
        <p:blipFill rotWithShape="1">
          <a:blip r:embed="rId4">
            <a:alphaModFix/>
          </a:blip>
          <a:srcRect b="0" l="0" r="0" t="0"/>
          <a:stretch/>
        </p:blipFill>
        <p:spPr>
          <a:xfrm>
            <a:off x="684909" y="5151628"/>
            <a:ext cx="245109" cy="245110"/>
          </a:xfrm>
          <a:prstGeom prst="rect">
            <a:avLst/>
          </a:prstGeom>
          <a:noFill/>
          <a:ln>
            <a:noFill/>
          </a:ln>
        </p:spPr>
      </p:pic>
      <p:pic>
        <p:nvPicPr>
          <p:cNvPr id="206" name="Google Shape;206;p31"/>
          <p:cNvPicPr preferRelativeResize="0"/>
          <p:nvPr/>
        </p:nvPicPr>
        <p:blipFill rotWithShape="1">
          <a:blip r:embed="rId5">
            <a:alphaModFix/>
          </a:blip>
          <a:srcRect b="0" l="0" r="0" t="0"/>
          <a:stretch/>
        </p:blipFill>
        <p:spPr>
          <a:xfrm>
            <a:off x="5490845" y="1990598"/>
            <a:ext cx="4741545" cy="316103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10" name="Shape 210"/>
        <p:cNvGrpSpPr/>
        <p:nvPr/>
      </p:nvGrpSpPr>
      <p:grpSpPr>
        <a:xfrm>
          <a:off x="0" y="0"/>
          <a:ext cx="0" cy="0"/>
          <a:chOff x="0" y="0"/>
          <a:chExt cx="0" cy="0"/>
        </a:xfrm>
      </p:grpSpPr>
      <p:graphicFrame>
        <p:nvGraphicFramePr>
          <p:cNvPr id="211" name="Google Shape;211;p32"/>
          <p:cNvGraphicFramePr/>
          <p:nvPr/>
        </p:nvGraphicFramePr>
        <p:xfrm>
          <a:off x="546100" y="352425"/>
          <a:ext cx="3000000" cy="3000000"/>
        </p:xfrm>
        <a:graphic>
          <a:graphicData uri="http://schemas.openxmlformats.org/drawingml/2006/table">
            <a:tbl>
              <a:tblPr bandRow="1" firstRow="1">
                <a:noFill/>
                <a:tableStyleId>{3B1ACB3D-5B93-4850-ABE7-9E722AE90756}</a:tableStyleId>
              </a:tblPr>
              <a:tblGrid>
                <a:gridCol w="6839425"/>
                <a:gridCol w="2761775"/>
              </a:tblGrid>
              <a:tr h="504200">
                <a:tc>
                  <a:txBody>
                    <a:bodyPr/>
                    <a:lstStyle/>
                    <a:p>
                      <a:pPr indent="0" lvl="0" marL="107950" marR="0" rtl="0" algn="l">
                        <a:lnSpc>
                          <a:spcPct val="100000"/>
                        </a:lnSpc>
                        <a:spcBef>
                          <a:spcPts val="0"/>
                        </a:spcBef>
                        <a:spcAft>
                          <a:spcPts val="0"/>
                        </a:spcAft>
                        <a:buNone/>
                      </a:pPr>
                      <a:r>
                        <a:rPr b="1" lang="en-US" sz="1600" u="none" cap="none" strike="noStrike">
                          <a:solidFill>
                            <a:schemeClr val="dk1"/>
                          </a:solidFill>
                          <a:latin typeface="Arial"/>
                          <a:ea typeface="Arial"/>
                          <a:cs typeface="Arial"/>
                          <a:sym typeface="Arial"/>
                        </a:rPr>
                        <a:t>事例 1: 生徒の対話への参加における公平性についての探究</a:t>
                      </a:r>
                      <a:endParaRPr sz="1600" u="none" cap="none" strike="noStrike">
                        <a:solidFill>
                          <a:schemeClr val="dk1"/>
                        </a:solidFill>
                        <a:latin typeface="Arial"/>
                        <a:ea typeface="Arial"/>
                        <a:cs typeface="Arial"/>
                        <a:sym typeface="Arial"/>
                      </a:endParaRPr>
                    </a:p>
                  </a:txBody>
                  <a:tcPr marT="1346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769620" marR="0" rtl="0" algn="l">
                        <a:lnSpc>
                          <a:spcPct val="100000"/>
                        </a:lnSpc>
                        <a:spcBef>
                          <a:spcPts val="0"/>
                        </a:spcBef>
                        <a:spcAft>
                          <a:spcPts val="0"/>
                        </a:spcAft>
                        <a:buNone/>
                      </a:pPr>
                      <a:r>
                        <a:rPr b="1" lang="en-US" sz="1600" u="none" cap="none" strike="noStrike">
                          <a:latin typeface="Arial"/>
                          <a:ea typeface="Arial"/>
                          <a:cs typeface="Arial"/>
                          <a:sym typeface="Arial"/>
                        </a:rPr>
                        <a:t>ポイント・質問</a:t>
                      </a:r>
                      <a:endParaRPr sz="1600" u="none" cap="none" strike="noStrike">
                        <a:latin typeface="Arial"/>
                        <a:ea typeface="Arial"/>
                        <a:cs typeface="Arial"/>
                        <a:sym typeface="Arial"/>
                      </a:endParaRPr>
                    </a:p>
                  </a:txBody>
                  <a:tcPr marT="1346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23850">
                <a:tc>
                  <a:txBody>
                    <a:bodyPr/>
                    <a:lstStyle/>
                    <a:p>
                      <a:pPr indent="0" lvl="0" marL="0" marR="0" rtl="0" algn="l">
                        <a:lnSpc>
                          <a:spcPct val="100000"/>
                        </a:lnSpc>
                        <a:spcBef>
                          <a:spcPts val="0"/>
                        </a:spcBef>
                        <a:spcAft>
                          <a:spcPts val="0"/>
                        </a:spcAft>
                        <a:buNone/>
                      </a:pPr>
                      <a:r>
                        <a:t/>
                      </a:r>
                      <a:endParaRPr sz="1050" u="none" cap="none" strike="noStrike">
                        <a:solidFill>
                          <a:schemeClr val="dk1"/>
                        </a:solidFill>
                        <a:latin typeface="Arial"/>
                        <a:ea typeface="Arial"/>
                        <a:cs typeface="Arial"/>
                        <a:sym typeface="Arial"/>
                      </a:endParaRPr>
                    </a:p>
                    <a:p>
                      <a:pPr indent="0" lvl="0" marL="67945" marR="0" rtl="0" algn="l">
                        <a:lnSpc>
                          <a:spcPct val="100000"/>
                        </a:lnSpc>
                        <a:spcBef>
                          <a:spcPts val="0"/>
                        </a:spcBef>
                        <a:spcAft>
                          <a:spcPts val="0"/>
                        </a:spcAft>
                        <a:buNone/>
                      </a:pPr>
                      <a:r>
                        <a:rPr b="1" lang="en-US" sz="1100" u="none" cap="none" strike="noStrike">
                          <a:solidFill>
                            <a:schemeClr val="dk1"/>
                          </a:solidFill>
                          <a:latin typeface="Arial"/>
                          <a:ea typeface="Arial"/>
                          <a:cs typeface="Arial"/>
                          <a:sym typeface="Arial"/>
                        </a:rPr>
                        <a:t>教師：ミッチェル(教職経験５年、</a:t>
                      </a:r>
                      <a:r>
                        <a:rPr b="1" lang="en-US" sz="1100" u="none" cap="none" strike="noStrike">
                          <a:solidFill>
                            <a:schemeClr val="dk1"/>
                          </a:solidFill>
                          <a:highlight>
                            <a:srgbClr val="FFFF00"/>
                          </a:highlight>
                          <a:latin typeface="Arial"/>
                          <a:ea typeface="Arial"/>
                          <a:cs typeface="Arial"/>
                          <a:sym typeface="Arial"/>
                        </a:rPr>
                        <a:t>９－１０歳</a:t>
                      </a:r>
                      <a:r>
                        <a:rPr b="1" lang="en-US" sz="1100" u="none" cap="none" strike="noStrike">
                          <a:solidFill>
                            <a:schemeClr val="dk1"/>
                          </a:solidFill>
                          <a:latin typeface="Arial"/>
                          <a:ea typeface="Arial"/>
                          <a:cs typeface="Arial"/>
                          <a:sym typeface="Arial"/>
                        </a:rPr>
                        <a:t>)</a:t>
                      </a:r>
                      <a:endParaRPr sz="1100" u="none" cap="none" strike="noStrike">
                        <a:solidFill>
                          <a:schemeClr val="dk1"/>
                        </a:solidFill>
                        <a:latin typeface="Arial"/>
                        <a:ea typeface="Arial"/>
                        <a:cs typeface="Arial"/>
                        <a:sym typeface="Arial"/>
                      </a:endParaRPr>
                    </a:p>
                  </a:txBody>
                  <a:tcPr marT="19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800" u="none" cap="none" strike="noStrike">
                        <a:latin typeface="Arial"/>
                        <a:ea typeface="Arial"/>
                        <a:cs typeface="Arial"/>
                        <a:sym typeface="Arial"/>
                      </a:endParaRPr>
                    </a:p>
                    <a:p>
                      <a:pPr indent="0" lvl="0" marL="290830" marR="0" rtl="0" algn="l">
                        <a:lnSpc>
                          <a:spcPct val="100000"/>
                        </a:lnSpc>
                        <a:spcBef>
                          <a:spcPts val="509"/>
                        </a:spcBef>
                        <a:spcAft>
                          <a:spcPts val="0"/>
                        </a:spcAft>
                        <a:buNone/>
                      </a:pPr>
                      <a:r>
                        <a:rPr i="1" lang="en-US" sz="1000" u="none" cap="none" strike="noStrike">
                          <a:solidFill>
                            <a:schemeClr val="dk1"/>
                          </a:solidFill>
                          <a:latin typeface="Arial"/>
                          <a:ea typeface="Arial"/>
                          <a:cs typeface="Arial"/>
                          <a:sym typeface="Arial"/>
                        </a:rPr>
                        <a:t>教師名、</a:t>
                      </a:r>
                      <a:r>
                        <a:rPr i="1" lang="en-US" sz="1000" u="none" cap="none" strike="noStrike">
                          <a:solidFill>
                            <a:schemeClr val="dk1"/>
                          </a:solidFill>
                          <a:highlight>
                            <a:srgbClr val="FFFF00"/>
                          </a:highlight>
                          <a:latin typeface="Arial"/>
                          <a:ea typeface="Arial"/>
                          <a:cs typeface="Arial"/>
                          <a:sym typeface="Arial"/>
                        </a:rPr>
                        <a:t>学習グループの年齢層</a:t>
                      </a:r>
                      <a:endParaRPr sz="1000" u="none" cap="none" strike="noStrike">
                        <a:solidFill>
                          <a:schemeClr val="dk1"/>
                        </a:solidFill>
                        <a:highlight>
                          <a:srgbClr val="FFFF00"/>
                        </a:highlight>
                        <a:latin typeface="Arial"/>
                        <a:ea typeface="Arial"/>
                        <a:cs typeface="Arial"/>
                        <a:sym typeface="Arial"/>
                      </a:endParaRPr>
                    </a:p>
                  </a:txBody>
                  <a:tcPr marT="25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76750">
                <a:tc>
                  <a:txBody>
                    <a:bodyPr/>
                    <a:lstStyle/>
                    <a:p>
                      <a:pPr indent="0" lvl="0" marL="67945" marR="102235" rtl="0" algn="just">
                        <a:lnSpc>
                          <a:spcPct val="123000"/>
                        </a:lnSpc>
                        <a:spcBef>
                          <a:spcPts val="0"/>
                        </a:spcBef>
                        <a:spcAft>
                          <a:spcPts val="0"/>
                        </a:spcAft>
                        <a:buNone/>
                      </a:pPr>
                      <a:r>
                        <a:rPr b="1" lang="en-US" sz="1100" u="none" cap="none" strike="noStrike">
                          <a:solidFill>
                            <a:schemeClr val="dk1"/>
                          </a:solidFill>
                          <a:latin typeface="Arial"/>
                          <a:ea typeface="Arial"/>
                          <a:cs typeface="Arial"/>
                          <a:sym typeface="Arial"/>
                        </a:rPr>
                        <a:t>問い: </a:t>
                      </a:r>
                      <a:r>
                        <a:rPr lang="en-US" sz="1100" u="none" cap="none" strike="noStrike">
                          <a:solidFill>
                            <a:schemeClr val="dk1"/>
                          </a:solidFill>
                          <a:latin typeface="Arial"/>
                          <a:ea typeface="Arial"/>
                          <a:cs typeface="Arial"/>
                          <a:sym typeface="Arial"/>
                        </a:rPr>
                        <a:t>私は科学の授業で、子供たちの推論への参加について知りたいと思いました。以前、生徒と私はグループワークで生産的な話をするための基本ルールを確立しており、私の全体的な印象では、子供たちは良い反応をしていまし た。しかし、私が懸念していたのは、ある子供たちがグループディスカッションから疎外されているように感じられたこと、また他の子供たちが他の意見に耳を貸さずにたくさん話しているように感じられたことです。そこで、理科のグループワークで、生徒が公平に対話に参加しているかどうかを調べてみることにしました。また、公平な参加を妨げる明確な障害があるかどうか、そしてその障害に介入し、強化する機会があるかどうかも確認したいと思いました。</a:t>
                      </a:r>
                      <a:endParaRPr sz="1100" u="none" cap="none" strike="noStrike">
                        <a:solidFill>
                          <a:schemeClr val="dk1"/>
                        </a:solidFill>
                        <a:latin typeface="Arial"/>
                        <a:ea typeface="Arial"/>
                        <a:cs typeface="Arial"/>
                        <a:sym typeface="Arial"/>
                      </a:endParaRPr>
                    </a:p>
                    <a:p>
                      <a:pPr indent="0" lvl="0" marL="0" marR="0" rtl="0" algn="just">
                        <a:lnSpc>
                          <a:spcPct val="100000"/>
                        </a:lnSpc>
                        <a:spcBef>
                          <a:spcPts val="20"/>
                        </a:spcBef>
                        <a:spcAft>
                          <a:spcPts val="0"/>
                        </a:spcAft>
                        <a:buNone/>
                      </a:pPr>
                      <a:r>
                        <a:t/>
                      </a:r>
                      <a:endParaRPr sz="1000" u="none" cap="none" strike="noStrike">
                        <a:solidFill>
                          <a:schemeClr val="dk1"/>
                        </a:solidFill>
                        <a:latin typeface="Arial"/>
                        <a:ea typeface="Arial"/>
                        <a:cs typeface="Arial"/>
                        <a:sym typeface="Arial"/>
                      </a:endParaRPr>
                    </a:p>
                    <a:p>
                      <a:pPr indent="0" lvl="0" marL="67945" marR="96520" rtl="0" algn="just">
                        <a:lnSpc>
                          <a:spcPct val="123000"/>
                        </a:lnSpc>
                        <a:spcBef>
                          <a:spcPts val="0"/>
                        </a:spcBef>
                        <a:spcAft>
                          <a:spcPts val="0"/>
                        </a:spcAft>
                        <a:buNone/>
                      </a:pPr>
                      <a:r>
                        <a:rPr lang="en-US" sz="1100" u="none" cap="none" strike="noStrike">
                          <a:solidFill>
                            <a:schemeClr val="dk1"/>
                          </a:solidFill>
                          <a:latin typeface="Arial"/>
                          <a:ea typeface="Arial"/>
                          <a:cs typeface="Arial"/>
                          <a:sym typeface="Arial"/>
                        </a:rPr>
                        <a:t>分析しやすいように、対話の 2 つの側面だけに注目することにしました。RE（推論）は科学の学習目標に関連するものであり、BI（アイデアの構築）は、子供たちが互いにどのように反応し、異なるアイデアを考慮して議論しているかを見たかったからです。</a:t>
                      </a:r>
                      <a:endParaRPr sz="1100" u="none" cap="none" strike="noStrike">
                        <a:solidFill>
                          <a:schemeClr val="dk1"/>
                        </a:solidFill>
                        <a:latin typeface="Arial"/>
                        <a:ea typeface="Arial"/>
                        <a:cs typeface="Arial"/>
                        <a:sym typeface="Arial"/>
                      </a:endParaRPr>
                    </a:p>
                  </a:txBody>
                  <a:tcPr marT="9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8450" marR="0" rtl="0" algn="just">
                        <a:lnSpc>
                          <a:spcPct val="100000"/>
                        </a:lnSpc>
                        <a:spcBef>
                          <a:spcPts val="0"/>
                        </a:spcBef>
                        <a:spcAft>
                          <a:spcPts val="0"/>
                        </a:spcAft>
                        <a:buNone/>
                      </a:pPr>
                      <a:r>
                        <a:rPr i="1" lang="en-US" sz="1000" u="none" cap="none" strike="noStrike">
                          <a:latin typeface="Arial"/>
                          <a:ea typeface="Arial"/>
                          <a:cs typeface="Arial"/>
                          <a:sym typeface="Arial"/>
                        </a:rPr>
                        <a:t>一般的な探究の目的</a:t>
                      </a:r>
                      <a:endParaRPr sz="1000" u="none" cap="none" strike="noStrike">
                        <a:latin typeface="Arial"/>
                        <a:ea typeface="Arial"/>
                        <a:cs typeface="Arial"/>
                        <a:sym typeface="Arial"/>
                      </a:endParaRPr>
                    </a:p>
                    <a:p>
                      <a:pPr indent="0" lvl="0" marL="268288" marR="73025" rtl="0" algn="just">
                        <a:lnSpc>
                          <a:spcPct val="117100"/>
                        </a:lnSpc>
                        <a:spcBef>
                          <a:spcPts val="204"/>
                        </a:spcBef>
                        <a:spcAft>
                          <a:spcPts val="0"/>
                        </a:spcAft>
                        <a:buNone/>
                      </a:pPr>
                      <a:r>
                        <a:rPr i="1" lang="en-US" sz="1000" u="none" cap="none" strike="noStrike">
                          <a:latin typeface="Arial"/>
                          <a:ea typeface="Arial"/>
                          <a:cs typeface="Arial"/>
                          <a:sym typeface="Arial"/>
                        </a:rPr>
                        <a:t>既存の対話の状況、これまでの活動、出発点に対する全般的な評価</a:t>
                      </a:r>
                      <a:endParaRPr sz="1000" u="none" cap="none" strike="noStrike">
                        <a:latin typeface="Arial"/>
                        <a:ea typeface="Arial"/>
                        <a:cs typeface="Arial"/>
                        <a:sym typeface="Arial"/>
                      </a:endParaRPr>
                    </a:p>
                    <a:p>
                      <a:pPr indent="0" lvl="0" marL="268288" marR="73025" rtl="0" algn="just">
                        <a:lnSpc>
                          <a:spcPct val="118300"/>
                        </a:lnSpc>
                        <a:spcBef>
                          <a:spcPts val="190"/>
                        </a:spcBef>
                        <a:spcAft>
                          <a:spcPts val="0"/>
                        </a:spcAft>
                        <a:buNone/>
                      </a:pPr>
                      <a:r>
                        <a:rPr i="1" lang="en-US" sz="1000" u="none" cap="none" strike="noStrike">
                          <a:latin typeface="Arial"/>
                          <a:ea typeface="Arial"/>
                          <a:cs typeface="Arial"/>
                          <a:sym typeface="Arial"/>
                        </a:rPr>
                        <a:t>具体的な関心事と探究の焦点、および探究の問い（複数可）</a:t>
                      </a:r>
                      <a:endParaRPr sz="1000" u="none" cap="none" strike="noStrike">
                        <a:latin typeface="Arial"/>
                        <a:ea typeface="Arial"/>
                        <a:cs typeface="Arial"/>
                        <a:sym typeface="Arial"/>
                      </a:endParaRPr>
                    </a:p>
                    <a:p>
                      <a:pPr indent="0" lvl="0" marL="268288" marR="1086485" rtl="0" algn="just">
                        <a:lnSpc>
                          <a:spcPct val="133300"/>
                        </a:lnSpc>
                        <a:spcBef>
                          <a:spcPts val="0"/>
                        </a:spcBef>
                        <a:spcAft>
                          <a:spcPts val="0"/>
                        </a:spcAft>
                        <a:buNone/>
                      </a:pPr>
                      <a:r>
                        <a:rPr i="1" lang="en-US" sz="1000" u="none" cap="none" strike="noStrike">
                          <a:latin typeface="Arial"/>
                          <a:ea typeface="Arial"/>
                          <a:cs typeface="Arial"/>
                          <a:sym typeface="Arial"/>
                        </a:rPr>
                        <a:t>意図する</a:t>
                      </a:r>
                      <a:r>
                        <a:rPr i="1" lang="en-US" sz="900" u="none" cap="none" strike="noStrike">
                          <a:latin typeface="Arial"/>
                          <a:ea typeface="Arial"/>
                          <a:cs typeface="Arial"/>
                          <a:sym typeface="Arial"/>
                        </a:rPr>
                        <a:t>/</a:t>
                      </a:r>
                      <a:r>
                        <a:rPr i="1" lang="en-US" sz="1000" u="none" cap="none" strike="noStrike">
                          <a:latin typeface="Arial"/>
                          <a:ea typeface="Arial"/>
                          <a:cs typeface="Arial"/>
                          <a:sym typeface="Arial"/>
                        </a:rPr>
                        <a:t>期待する成果探究課題の焦点化と管理</a:t>
                      </a:r>
                      <a:endParaRPr sz="1000" u="none" cap="none" strike="noStrike">
                        <a:latin typeface="Arial"/>
                        <a:ea typeface="Arial"/>
                        <a:cs typeface="Arial"/>
                        <a:sym typeface="Arial"/>
                      </a:endParaRPr>
                    </a:p>
                    <a:p>
                      <a:pPr indent="0" lvl="0" marL="268288" marR="200025" rtl="0" algn="just">
                        <a:lnSpc>
                          <a:spcPct val="133300"/>
                        </a:lnSpc>
                        <a:spcBef>
                          <a:spcPts val="0"/>
                        </a:spcBef>
                        <a:spcAft>
                          <a:spcPts val="0"/>
                        </a:spcAft>
                        <a:buNone/>
                      </a:pPr>
                      <a:r>
                        <a:rPr i="1" lang="en-US" sz="1000" u="none" cap="none" strike="noStrike">
                          <a:latin typeface="Arial"/>
                          <a:ea typeface="Arial"/>
                          <a:cs typeface="Arial"/>
                          <a:sym typeface="Arial"/>
                        </a:rPr>
                        <a:t>対話のどの側面で、なぜそうするのか？実践的な問題</a:t>
                      </a:r>
                      <a:endParaRPr sz="1000" u="none" cap="none" strike="noStrike">
                        <a:latin typeface="Arial"/>
                        <a:ea typeface="Arial"/>
                        <a:cs typeface="Arial"/>
                        <a:sym typeface="Arial"/>
                      </a:endParaRPr>
                    </a:p>
                  </a:txBody>
                  <a:tcPr marT="1900" marB="0" marR="0" marL="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753175">
                <a:tc>
                  <a:txBody>
                    <a:bodyPr/>
                    <a:lstStyle/>
                    <a:p>
                      <a:pPr indent="0" lvl="0" marL="67945" marR="100330" rtl="0" algn="l">
                        <a:lnSpc>
                          <a:spcPct val="123000"/>
                        </a:lnSpc>
                        <a:spcBef>
                          <a:spcPts val="0"/>
                        </a:spcBef>
                        <a:spcAft>
                          <a:spcPts val="0"/>
                        </a:spcAft>
                        <a:buNone/>
                      </a:pPr>
                      <a:r>
                        <a:rPr b="1" lang="en-US" sz="1100" u="none" cap="none" strike="noStrike">
                          <a:solidFill>
                            <a:schemeClr val="dk1"/>
                          </a:solidFill>
                          <a:latin typeface="Arial"/>
                          <a:ea typeface="Arial"/>
                          <a:cs typeface="Arial"/>
                          <a:sym typeface="Arial"/>
                        </a:rPr>
                        <a:t>方法: </a:t>
                      </a:r>
                      <a:r>
                        <a:rPr lang="en-US" sz="1100" u="none" cap="none" strike="noStrike">
                          <a:solidFill>
                            <a:schemeClr val="dk1"/>
                          </a:solidFill>
                          <a:latin typeface="Arial"/>
                          <a:ea typeface="Arial"/>
                          <a:cs typeface="Arial"/>
                          <a:sym typeface="Arial"/>
                        </a:rPr>
                        <a:t>私は、T-SEDA のタイムサンプリングツールを使うことにしました。以前、系統的な授業参観の経験があったの で、タイムサンプリングをうまく使うことは可能だと思ったし、より厳密なシステムを利用すれば、他の方法では見落としてしまうような話の微妙な側面を拾い上げることができると思ったからである。これから行われる 2 つの理科の授業では、教育実習生が私のアシスタントを務めてくれたので、私自身の時間を詳細に「生」で観察することに充てることができるだろうと思いました。</a:t>
                      </a:r>
                      <a:endParaRPr sz="1100" u="none" cap="none" strike="noStrike">
                        <a:solidFill>
                          <a:schemeClr val="dk1"/>
                        </a:solidFill>
                        <a:latin typeface="Arial"/>
                        <a:ea typeface="Arial"/>
                        <a:cs typeface="Arial"/>
                        <a:sym typeface="Arial"/>
                      </a:endParaRPr>
                    </a:p>
                    <a:p>
                      <a:pPr indent="0" lvl="0" marL="0" marR="0" rtl="0" algn="l">
                        <a:lnSpc>
                          <a:spcPct val="100000"/>
                        </a:lnSpc>
                        <a:spcBef>
                          <a:spcPts val="15"/>
                        </a:spcBef>
                        <a:spcAft>
                          <a:spcPts val="0"/>
                        </a:spcAft>
                        <a:buNone/>
                      </a:pPr>
                      <a:r>
                        <a:t/>
                      </a:r>
                      <a:endParaRPr sz="1000" u="none" cap="none" strike="noStrike">
                        <a:solidFill>
                          <a:schemeClr val="dk1"/>
                        </a:solidFill>
                        <a:latin typeface="Arial"/>
                        <a:ea typeface="Arial"/>
                        <a:cs typeface="Arial"/>
                        <a:sym typeface="Arial"/>
                      </a:endParaRPr>
                    </a:p>
                    <a:p>
                      <a:pPr indent="0" lvl="0" marL="67945" marR="102235" rtl="0" algn="just">
                        <a:lnSpc>
                          <a:spcPct val="123000"/>
                        </a:lnSpc>
                        <a:spcBef>
                          <a:spcPts val="5"/>
                        </a:spcBef>
                        <a:spcAft>
                          <a:spcPts val="0"/>
                        </a:spcAft>
                        <a:buNone/>
                      </a:pPr>
                      <a:r>
                        <a:rPr lang="en-US" sz="1100" u="none" cap="none" strike="noStrike">
                          <a:solidFill>
                            <a:schemeClr val="dk1"/>
                          </a:solidFill>
                          <a:latin typeface="Arial"/>
                          <a:ea typeface="Arial"/>
                          <a:cs typeface="Arial"/>
                          <a:sym typeface="Arial"/>
                        </a:rPr>
                        <a:t>その授業では、花の解剖学に焦点を当て、それに関連したグループワークを行いました。例えば、ある課題では、子供たちが一緒になって花の部分をラベル付けしました。子供たちは本物の花を解剖し、電子黒板で質問しながら作業を進めました。</a:t>
                      </a:r>
                      <a:endParaRPr sz="1100" u="none" cap="none" strike="noStrike">
                        <a:solidFill>
                          <a:schemeClr val="dk1"/>
                        </a:solidFill>
                        <a:latin typeface="Arial"/>
                        <a:ea typeface="Arial"/>
                        <a:cs typeface="Arial"/>
                        <a:sym typeface="Arial"/>
                      </a:endParaRPr>
                    </a:p>
                    <a:p>
                      <a:pPr indent="28575" lvl="0" marL="67945" marR="78740" rtl="0" algn="l">
                        <a:lnSpc>
                          <a:spcPct val="123000"/>
                        </a:lnSpc>
                        <a:spcBef>
                          <a:spcPts val="600"/>
                        </a:spcBef>
                        <a:spcAft>
                          <a:spcPts val="0"/>
                        </a:spcAft>
                        <a:buNone/>
                      </a:pPr>
                      <a:r>
                        <a:rPr lang="en-US" sz="1100" u="none" cap="none" strike="noStrike">
                          <a:solidFill>
                            <a:schemeClr val="dk1"/>
                          </a:solidFill>
                          <a:latin typeface="Arial"/>
                          <a:ea typeface="Arial"/>
                          <a:cs typeface="Arial"/>
                          <a:sym typeface="Arial"/>
                        </a:rPr>
                        <a:t>私は、授業中に生徒を観察できる 10 分の枠を 2 つ選び、タイムサンプリングのテンプレートを印刷し、携帯電話のタイマーをセットしました。その時間帯に、私は別のテーブルで学生グループの近くに座りました。説明書に従って、1分 40 秒の観察時間（ウィンドウ）を使って、じっくり観察し、同時にコーディングし、その後 20 秒間休憩しました。各ウィンドウで、私は識別された学生が対話への貢献で Reasoning (R) または Build on ideas (B) を使用したときにボックスにチェックを入れました。各ウィンドウに一度だけチェックを入れることにしたのは、そのほうが現実的に扱いやすく、各子供の参加状況を概観するのに十分だからです。タイムサンプリングが終了したら、T-SEDA チェックリストを使って、各子供の参加度を「高」「中」「低」で評価し、この活動への参加度全般との関連で判断しました（つま り、これまでの生徒に対する印象から判断した個々の生徒の参加度の典型や期待値ではありません）。</a:t>
                      </a:r>
                      <a:endParaRPr sz="1100" u="none" cap="none" strike="noStrike">
                        <a:solidFill>
                          <a:schemeClr val="dk1"/>
                        </a:solidFill>
                        <a:latin typeface="Arial"/>
                        <a:ea typeface="Arial"/>
                        <a:cs typeface="Arial"/>
                        <a:sym typeface="Arial"/>
                      </a:endParaRPr>
                    </a:p>
                  </a:txBody>
                  <a:tcPr marT="984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5275" marR="177800" rtl="0" algn="l">
                        <a:lnSpc>
                          <a:spcPct val="231000"/>
                        </a:lnSpc>
                        <a:spcBef>
                          <a:spcPts val="0"/>
                        </a:spcBef>
                        <a:spcAft>
                          <a:spcPts val="0"/>
                        </a:spcAft>
                        <a:buNone/>
                      </a:pPr>
                      <a:r>
                        <a:rPr i="1" lang="en-US" sz="1000" u="none" cap="none" strike="noStrike">
                          <a:latin typeface="Arial"/>
                          <a:ea typeface="Arial"/>
                          <a:cs typeface="Arial"/>
                          <a:sym typeface="Arial"/>
                        </a:rPr>
                        <a:t>観察手法の決定（</a:t>
                      </a:r>
                      <a:r>
                        <a:rPr i="1" lang="en-US" sz="900" u="none" cap="none" strike="noStrike">
                          <a:latin typeface="Arial"/>
                          <a:ea typeface="Arial"/>
                          <a:cs typeface="Arial"/>
                          <a:sym typeface="Arial"/>
                        </a:rPr>
                        <a:t>T-SEDA </a:t>
                      </a:r>
                      <a:r>
                        <a:rPr i="1" lang="en-US" sz="1000" u="none" cap="none" strike="noStrike">
                          <a:latin typeface="Arial"/>
                          <a:ea typeface="Arial"/>
                          <a:cs typeface="Arial"/>
                          <a:sym typeface="Arial"/>
                        </a:rPr>
                        <a:t>ツールとの照合これまでの経験や自信</a:t>
                      </a:r>
                      <a:endParaRPr sz="1000" u="none" cap="none" strike="noStrike">
                        <a:latin typeface="Arial"/>
                        <a:ea typeface="Arial"/>
                        <a:cs typeface="Arial"/>
                        <a:sym typeface="Arial"/>
                      </a:endParaRPr>
                    </a:p>
                    <a:p>
                      <a:pPr indent="0" lvl="0" marL="295275" marR="0" rtl="0" algn="l">
                        <a:lnSpc>
                          <a:spcPct val="100000"/>
                        </a:lnSpc>
                        <a:spcBef>
                          <a:spcPts val="785"/>
                        </a:spcBef>
                        <a:spcAft>
                          <a:spcPts val="0"/>
                        </a:spcAft>
                        <a:buNone/>
                      </a:pPr>
                      <a:r>
                        <a:rPr i="1" lang="en-US" sz="1000" u="none" cap="none" strike="noStrike">
                          <a:latin typeface="Arial"/>
                          <a:ea typeface="Arial"/>
                          <a:cs typeface="Arial"/>
                          <a:sym typeface="Arial"/>
                        </a:rPr>
                        <a:t>具体的な目標</a:t>
                      </a:r>
                      <a:endParaRPr sz="1000" u="none" cap="none" strike="noStrike">
                        <a:latin typeface="Arial"/>
                        <a:ea typeface="Arial"/>
                        <a:cs typeface="Arial"/>
                        <a:sym typeface="Arial"/>
                      </a:endParaRPr>
                    </a:p>
                    <a:p>
                      <a:pPr indent="0" lvl="0" marL="0" marR="0" rtl="0" algn="l">
                        <a:lnSpc>
                          <a:spcPct val="100000"/>
                        </a:lnSpc>
                        <a:spcBef>
                          <a:spcPts val="55"/>
                        </a:spcBef>
                        <a:spcAft>
                          <a:spcPts val="0"/>
                        </a:spcAft>
                        <a:buNone/>
                      </a:pPr>
                      <a:r>
                        <a:t/>
                      </a:r>
                      <a:endParaRPr sz="800" u="none" cap="none" strike="noStrike">
                        <a:latin typeface="Arial"/>
                        <a:ea typeface="Arial"/>
                        <a:cs typeface="Arial"/>
                        <a:sym typeface="Arial"/>
                      </a:endParaRPr>
                    </a:p>
                    <a:p>
                      <a:pPr indent="0" lvl="0" marL="295275" marR="0" rtl="0" algn="l">
                        <a:lnSpc>
                          <a:spcPct val="100000"/>
                        </a:lnSpc>
                        <a:spcBef>
                          <a:spcPts val="0"/>
                        </a:spcBef>
                        <a:spcAft>
                          <a:spcPts val="0"/>
                        </a:spcAft>
                        <a:buNone/>
                      </a:pPr>
                      <a:r>
                        <a:rPr i="1" lang="en-US" sz="1000" u="none" cap="none" strike="noStrike">
                          <a:latin typeface="Arial"/>
                          <a:ea typeface="Arial"/>
                          <a:cs typeface="Arial"/>
                          <a:sym typeface="Arial"/>
                        </a:rPr>
                        <a:t>実践的な検討事項</a:t>
                      </a:r>
                      <a:endParaRPr sz="1000" u="none" cap="none" strike="noStrike">
                        <a:latin typeface="Arial"/>
                        <a:ea typeface="Arial"/>
                        <a:cs typeface="Arial"/>
                        <a:sym typeface="Arial"/>
                      </a:endParaRPr>
                    </a:p>
                    <a:p>
                      <a:pPr indent="0" lvl="0" marL="0" marR="0" rtl="0" algn="l">
                        <a:lnSpc>
                          <a:spcPct val="100000"/>
                        </a:lnSpc>
                        <a:spcBef>
                          <a:spcPts val="55"/>
                        </a:spcBef>
                        <a:spcAft>
                          <a:spcPts val="0"/>
                        </a:spcAft>
                        <a:buNone/>
                      </a:pPr>
                      <a:r>
                        <a:t/>
                      </a:r>
                      <a:endParaRPr sz="800" u="none" cap="none" strike="noStrike">
                        <a:latin typeface="Arial"/>
                        <a:ea typeface="Arial"/>
                        <a:cs typeface="Arial"/>
                        <a:sym typeface="Arial"/>
                      </a:endParaRPr>
                    </a:p>
                    <a:p>
                      <a:pPr indent="0" lvl="0" marL="295275" marR="0" rtl="0" algn="l">
                        <a:lnSpc>
                          <a:spcPct val="100000"/>
                        </a:lnSpc>
                        <a:spcBef>
                          <a:spcPts val="0"/>
                        </a:spcBef>
                        <a:spcAft>
                          <a:spcPts val="0"/>
                        </a:spcAft>
                        <a:buNone/>
                      </a:pPr>
                      <a:r>
                        <a:rPr i="1" lang="en-US" sz="1000" u="none" cap="none" strike="noStrike">
                          <a:latin typeface="Arial"/>
                          <a:ea typeface="Arial"/>
                          <a:cs typeface="Arial"/>
                          <a:sym typeface="Arial"/>
                        </a:rPr>
                        <a:t>授業と生徒の活動の焦点</a:t>
                      </a:r>
                      <a:endParaRPr sz="1000" u="none" cap="none" strike="noStrike">
                        <a:latin typeface="Arial"/>
                        <a:ea typeface="Arial"/>
                        <a:cs typeface="Arial"/>
                        <a:sym typeface="Arial"/>
                      </a:endParaRPr>
                    </a:p>
                    <a:p>
                      <a:pPr indent="0" lvl="0" marL="295275" marR="76200" rtl="0" algn="l">
                        <a:lnSpc>
                          <a:spcPct val="181900"/>
                        </a:lnSpc>
                        <a:spcBef>
                          <a:spcPts val="10"/>
                        </a:spcBef>
                        <a:spcAft>
                          <a:spcPts val="0"/>
                        </a:spcAft>
                        <a:buNone/>
                      </a:pPr>
                      <a:r>
                        <a:rPr i="1" lang="en-US" sz="1000" u="none" cap="none" strike="noStrike">
                          <a:latin typeface="Arial"/>
                          <a:ea typeface="Arial"/>
                          <a:cs typeface="Arial"/>
                          <a:sym typeface="Arial"/>
                        </a:rPr>
                        <a:t>いつ、どれだけの観察時間をとるかの決定技術的な道具と物理的な配置</a:t>
                      </a:r>
                      <a:endParaRPr sz="1000" u="none" cap="none" strike="noStrike">
                        <a:latin typeface="Arial"/>
                        <a:ea typeface="Arial"/>
                        <a:cs typeface="Arial"/>
                        <a:sym typeface="Arial"/>
                      </a:endParaRPr>
                    </a:p>
                    <a:p>
                      <a:pPr indent="0" lvl="0" marL="0" marR="0" rtl="0" algn="l">
                        <a:lnSpc>
                          <a:spcPct val="100000"/>
                        </a:lnSpc>
                        <a:spcBef>
                          <a:spcPts val="20"/>
                        </a:spcBef>
                        <a:spcAft>
                          <a:spcPts val="0"/>
                        </a:spcAft>
                        <a:buNone/>
                      </a:pPr>
                      <a:r>
                        <a:t/>
                      </a:r>
                      <a:endParaRPr sz="800" u="none" cap="none" strike="noStrike">
                        <a:latin typeface="Arial"/>
                        <a:ea typeface="Arial"/>
                        <a:cs typeface="Arial"/>
                        <a:sym typeface="Arial"/>
                      </a:endParaRPr>
                    </a:p>
                    <a:p>
                      <a:pPr indent="-226059" lvl="0" marL="520700" marR="103504" rtl="0" algn="l">
                        <a:lnSpc>
                          <a:spcPct val="102899"/>
                        </a:lnSpc>
                        <a:spcBef>
                          <a:spcPts val="5"/>
                        </a:spcBef>
                        <a:spcAft>
                          <a:spcPts val="0"/>
                        </a:spcAft>
                        <a:buNone/>
                      </a:pPr>
                      <a:r>
                        <a:rPr i="1" lang="en-US" sz="1000" u="none" cap="none" strike="noStrike">
                          <a:latin typeface="Arial"/>
                          <a:ea typeface="Arial"/>
                          <a:cs typeface="Arial"/>
                          <a:sym typeface="Arial"/>
                        </a:rPr>
                        <a:t>観察および記録の詳細（関連する </a:t>
                      </a:r>
                      <a:r>
                        <a:rPr i="1" lang="en-US" sz="900" u="none" cap="none" strike="noStrike">
                          <a:latin typeface="Arial"/>
                          <a:ea typeface="Arial"/>
                          <a:cs typeface="Arial"/>
                          <a:sym typeface="Arial"/>
                        </a:rPr>
                        <a:t>T-SEDA</a:t>
                      </a:r>
                      <a:r>
                        <a:rPr i="1" lang="en-US" sz="1000" u="none" cap="none" strike="noStrike">
                          <a:latin typeface="Arial"/>
                          <a:ea typeface="Arial"/>
                          <a:cs typeface="Arial"/>
                          <a:sym typeface="Arial"/>
                        </a:rPr>
                        <a:t>ツールに従う、またはそこから転用する）</a:t>
                      </a:r>
                      <a:endParaRPr sz="1000" u="none" cap="none" strike="noStrike">
                        <a:latin typeface="Arial"/>
                        <a:ea typeface="Arial"/>
                        <a:cs typeface="Arial"/>
                        <a:sym typeface="Arial"/>
                      </a:endParaRPr>
                    </a:p>
                    <a:p>
                      <a:pPr indent="0" lvl="0" marL="0" marR="0" rtl="0" algn="l">
                        <a:lnSpc>
                          <a:spcPct val="100000"/>
                        </a:lnSpc>
                        <a:spcBef>
                          <a:spcPts val="5"/>
                        </a:spcBef>
                        <a:spcAft>
                          <a:spcPts val="0"/>
                        </a:spcAft>
                        <a:buNone/>
                      </a:pPr>
                      <a:r>
                        <a:t/>
                      </a:r>
                      <a:endParaRPr sz="800" u="none" cap="none" strike="noStrike">
                        <a:latin typeface="Arial"/>
                        <a:ea typeface="Arial"/>
                        <a:cs typeface="Arial"/>
                        <a:sym typeface="Arial"/>
                      </a:endParaRPr>
                    </a:p>
                    <a:p>
                      <a:pPr indent="0" lvl="0" marL="295275" marR="0" rtl="0" algn="l">
                        <a:lnSpc>
                          <a:spcPct val="100000"/>
                        </a:lnSpc>
                        <a:spcBef>
                          <a:spcPts val="0"/>
                        </a:spcBef>
                        <a:spcAft>
                          <a:spcPts val="0"/>
                        </a:spcAft>
                        <a:buNone/>
                      </a:pPr>
                      <a:r>
                        <a:rPr i="1" lang="en-US" sz="1000" u="none" cap="none" strike="noStrike">
                          <a:latin typeface="Arial"/>
                          <a:ea typeface="Arial"/>
                          <a:cs typeface="Arial"/>
                          <a:sym typeface="Arial"/>
                        </a:rPr>
                        <a:t>観察および記録を決定する理由</a:t>
                      </a:r>
                      <a:endParaRPr sz="1000" u="none" cap="none" strike="noStrike">
                        <a:latin typeface="Arial"/>
                        <a:ea typeface="Arial"/>
                        <a:cs typeface="Arial"/>
                        <a:sym typeface="Arial"/>
                      </a:endParaRPr>
                    </a:p>
                    <a:p>
                      <a:pPr indent="-226059" lvl="0" marL="520700" marR="146050" rtl="0" algn="l">
                        <a:lnSpc>
                          <a:spcPct val="102899"/>
                        </a:lnSpc>
                        <a:spcBef>
                          <a:spcPts val="204"/>
                        </a:spcBef>
                        <a:spcAft>
                          <a:spcPts val="0"/>
                        </a:spcAft>
                        <a:buNone/>
                      </a:pPr>
                      <a:r>
                        <a:rPr i="1" lang="en-US" sz="1000" u="none" cap="none" strike="noStrike">
                          <a:latin typeface="Arial"/>
                          <a:ea typeface="Arial"/>
                          <a:cs typeface="Arial"/>
                          <a:sym typeface="Arial"/>
                        </a:rPr>
                        <a:t>調査の段階（使用中の </a:t>
                      </a:r>
                      <a:r>
                        <a:rPr i="1" lang="en-US" sz="900" u="none" cap="none" strike="noStrike">
                          <a:latin typeface="Arial"/>
                          <a:ea typeface="Arial"/>
                          <a:cs typeface="Arial"/>
                          <a:sym typeface="Arial"/>
                        </a:rPr>
                        <a:t>T-SEDA </a:t>
                      </a:r>
                      <a:r>
                        <a:rPr i="1" lang="en-US" sz="1000" u="none" cap="none" strike="noStrike">
                          <a:latin typeface="Arial"/>
                          <a:ea typeface="Arial"/>
                          <a:cs typeface="Arial"/>
                          <a:sym typeface="Arial"/>
                        </a:rPr>
                        <a:t>ツールに基づく）</a:t>
                      </a:r>
                      <a:endParaRPr sz="1000" u="none" cap="none" strike="noStrike">
                        <a:latin typeface="Arial"/>
                        <a:ea typeface="Arial"/>
                        <a:cs typeface="Arial"/>
                        <a:sym typeface="Arial"/>
                      </a:endParaRPr>
                    </a:p>
                  </a:txBody>
                  <a:tcPr marT="2602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215" name="Shape 215"/>
        <p:cNvGrpSpPr/>
        <p:nvPr/>
      </p:nvGrpSpPr>
      <p:grpSpPr>
        <a:xfrm>
          <a:off x="0" y="0"/>
          <a:ext cx="0" cy="0"/>
          <a:chOff x="0" y="0"/>
          <a:chExt cx="0" cy="0"/>
        </a:xfrm>
      </p:grpSpPr>
      <p:graphicFrame>
        <p:nvGraphicFramePr>
          <p:cNvPr id="216" name="Google Shape;216;p33"/>
          <p:cNvGraphicFramePr/>
          <p:nvPr/>
        </p:nvGraphicFramePr>
        <p:xfrm>
          <a:off x="508000" y="352425"/>
          <a:ext cx="3000000" cy="3000000"/>
        </p:xfrm>
        <a:graphic>
          <a:graphicData uri="http://schemas.openxmlformats.org/drawingml/2006/table">
            <a:tbl>
              <a:tblPr bandRow="1" firstRow="1">
                <a:noFill/>
                <a:tableStyleId>{3B1ACB3D-5B93-4850-ABE7-9E722AE90756}</a:tableStyleId>
              </a:tblPr>
              <a:tblGrid>
                <a:gridCol w="6866925"/>
                <a:gridCol w="2810475"/>
              </a:tblGrid>
              <a:tr h="951775">
                <a:tc>
                  <a:txBody>
                    <a:bodyPr/>
                    <a:lstStyle/>
                    <a:p>
                      <a:pPr indent="0" lvl="0" marL="63500" marR="0" rtl="0" algn="l">
                        <a:lnSpc>
                          <a:spcPct val="100000"/>
                        </a:lnSpc>
                        <a:spcBef>
                          <a:spcPts val="0"/>
                        </a:spcBef>
                        <a:spcAft>
                          <a:spcPts val="0"/>
                        </a:spcAft>
                        <a:buNone/>
                      </a:pPr>
                      <a:r>
                        <a:rPr b="1" lang="en-US" sz="1600" u="none" cap="none" strike="noStrike">
                          <a:solidFill>
                            <a:schemeClr val="dk1"/>
                          </a:solidFill>
                          <a:latin typeface="Arial"/>
                          <a:ea typeface="Arial"/>
                          <a:cs typeface="Arial"/>
                          <a:sym typeface="Arial"/>
                        </a:rPr>
                        <a:t>事例 2</a:t>
                      </a:r>
                      <a:r>
                        <a:rPr lang="en-US" sz="1600" u="none" cap="none" strike="noStrike">
                          <a:solidFill>
                            <a:schemeClr val="dk1"/>
                          </a:solidFill>
                          <a:latin typeface="Arial"/>
                          <a:ea typeface="Arial"/>
                          <a:cs typeface="Arial"/>
                          <a:sym typeface="Arial"/>
                        </a:rPr>
                        <a:t>: </a:t>
                      </a:r>
                      <a:r>
                        <a:rPr b="1" lang="en-US" sz="1600" u="none" cap="none" strike="noStrike">
                          <a:solidFill>
                            <a:schemeClr val="dk1"/>
                          </a:solidFill>
                          <a:latin typeface="Arial"/>
                          <a:ea typeface="Arial"/>
                          <a:cs typeface="Arial"/>
                          <a:sym typeface="Arial"/>
                        </a:rPr>
                        <a:t>クラス全体の対話における教師と生徒の参加の度合いと性質に関する探究</a:t>
                      </a:r>
                      <a:endParaRPr sz="1600" u="none" cap="none" strike="noStrike">
                        <a:solidFill>
                          <a:schemeClr val="dk1"/>
                        </a:solidFill>
                        <a:latin typeface="Arial"/>
                        <a:ea typeface="Arial"/>
                        <a:cs typeface="Arial"/>
                        <a:sym typeface="Arial"/>
                      </a:endParaRPr>
                    </a:p>
                  </a:txBody>
                  <a:tcPr marT="724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769620" marR="0" rtl="0" algn="l">
                        <a:lnSpc>
                          <a:spcPct val="100000"/>
                        </a:lnSpc>
                        <a:spcBef>
                          <a:spcPts val="0"/>
                        </a:spcBef>
                        <a:spcAft>
                          <a:spcPts val="0"/>
                        </a:spcAft>
                        <a:buNone/>
                      </a:pPr>
                      <a:r>
                        <a:rPr b="1" lang="en-US" sz="2000" u="none" cap="none" strike="noStrike">
                          <a:latin typeface="Arial"/>
                          <a:ea typeface="Arial"/>
                          <a:cs typeface="Arial"/>
                          <a:sym typeface="Arial"/>
                        </a:rPr>
                        <a:t>ポイント・質問</a:t>
                      </a:r>
                      <a:endParaRPr sz="2000" u="none" cap="none" strike="noStrike">
                        <a:latin typeface="Arial"/>
                        <a:ea typeface="Arial"/>
                        <a:cs typeface="Arial"/>
                        <a:sym typeface="Arial"/>
                      </a:endParaRPr>
                    </a:p>
                  </a:txBody>
                  <a:tcPr marT="724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24675">
                <a:tc>
                  <a:txBody>
                    <a:bodyPr/>
                    <a:lstStyle/>
                    <a:p>
                      <a:pPr indent="0" lvl="0" marL="63500" marR="0" rtl="0" algn="l">
                        <a:lnSpc>
                          <a:spcPct val="100000"/>
                        </a:lnSpc>
                        <a:spcBef>
                          <a:spcPts val="0"/>
                        </a:spcBef>
                        <a:spcAft>
                          <a:spcPts val="0"/>
                        </a:spcAft>
                        <a:buNone/>
                      </a:pPr>
                      <a:r>
                        <a:rPr b="1" lang="en-US" sz="1100" u="none" cap="none" strike="noStrike">
                          <a:solidFill>
                            <a:schemeClr val="dk1"/>
                          </a:solidFill>
                          <a:latin typeface="Arial"/>
                          <a:ea typeface="Arial"/>
                          <a:cs typeface="Arial"/>
                          <a:sym typeface="Arial"/>
                        </a:rPr>
                        <a:t>教師：リサ(教職経験５年、</a:t>
                      </a:r>
                      <a:r>
                        <a:rPr b="1" lang="en-US" sz="1100" u="none" cap="none" strike="noStrike">
                          <a:solidFill>
                            <a:schemeClr val="dk1"/>
                          </a:solidFill>
                          <a:highlight>
                            <a:srgbClr val="FFFF00"/>
                          </a:highlight>
                          <a:latin typeface="Arial"/>
                          <a:ea typeface="Arial"/>
                          <a:cs typeface="Arial"/>
                          <a:sym typeface="Arial"/>
                        </a:rPr>
                        <a:t>９－１０歳</a:t>
                      </a:r>
                      <a:r>
                        <a:rPr b="1" lang="en-US" sz="1100" u="none" cap="none" strike="noStrike">
                          <a:solidFill>
                            <a:schemeClr val="dk1"/>
                          </a:solidFill>
                          <a:latin typeface="Arial"/>
                          <a:ea typeface="Arial"/>
                          <a:cs typeface="Arial"/>
                          <a:sym typeface="Arial"/>
                        </a:rPr>
                        <a:t>)</a:t>
                      </a:r>
                      <a:endParaRPr sz="1100" u="none" cap="none" strike="noStrike">
                        <a:solidFill>
                          <a:schemeClr val="dk1"/>
                        </a:solidFill>
                        <a:latin typeface="Arial"/>
                        <a:ea typeface="Arial"/>
                        <a:cs typeface="Arial"/>
                        <a:sym typeface="Arial"/>
                      </a:endParaRPr>
                    </a:p>
                  </a:txBody>
                  <a:tcPr marT="71125" marB="0" marR="0" marL="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0830" marR="0" rtl="0" algn="l">
                        <a:lnSpc>
                          <a:spcPct val="100000"/>
                        </a:lnSpc>
                        <a:spcBef>
                          <a:spcPts val="0"/>
                        </a:spcBef>
                        <a:spcAft>
                          <a:spcPts val="0"/>
                        </a:spcAft>
                        <a:buNone/>
                      </a:pPr>
                      <a:r>
                        <a:rPr i="1" lang="en-US" sz="1100" u="none" cap="none" strike="noStrike">
                          <a:solidFill>
                            <a:schemeClr val="dk1"/>
                          </a:solidFill>
                          <a:latin typeface="Arial"/>
                          <a:ea typeface="Arial"/>
                          <a:cs typeface="Arial"/>
                          <a:sym typeface="Arial"/>
                        </a:rPr>
                        <a:t>教師名、</a:t>
                      </a:r>
                      <a:r>
                        <a:rPr i="1" lang="en-US" sz="1100" u="none" cap="none" strike="noStrike">
                          <a:solidFill>
                            <a:schemeClr val="dk1"/>
                          </a:solidFill>
                          <a:highlight>
                            <a:srgbClr val="FFFF00"/>
                          </a:highlight>
                          <a:latin typeface="Arial"/>
                          <a:ea typeface="Arial"/>
                          <a:cs typeface="Arial"/>
                          <a:sym typeface="Arial"/>
                        </a:rPr>
                        <a:t>学習グループの年齢層</a:t>
                      </a:r>
                      <a:endParaRPr sz="1100" u="none" cap="none" strike="noStrike">
                        <a:solidFill>
                          <a:schemeClr val="dk1"/>
                        </a:solidFill>
                        <a:highlight>
                          <a:srgbClr val="FFFF00"/>
                        </a:highlight>
                        <a:latin typeface="Arial"/>
                        <a:ea typeface="Arial"/>
                        <a:cs typeface="Arial"/>
                        <a:sym typeface="Arial"/>
                      </a:endParaRPr>
                    </a:p>
                  </a:txBody>
                  <a:tcPr marT="64775" marB="0" marR="0" marL="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648525">
                <a:tc>
                  <a:txBody>
                    <a:bodyPr/>
                    <a:lstStyle/>
                    <a:p>
                      <a:pPr indent="0" lvl="0" marL="63500" marR="118745" rtl="0" algn="l">
                        <a:lnSpc>
                          <a:spcPct val="123000"/>
                        </a:lnSpc>
                        <a:spcBef>
                          <a:spcPts val="0"/>
                        </a:spcBef>
                        <a:spcAft>
                          <a:spcPts val="0"/>
                        </a:spcAft>
                        <a:buNone/>
                      </a:pPr>
                      <a:r>
                        <a:rPr lang="en-US" sz="1100" u="none" cap="none" strike="noStrike">
                          <a:solidFill>
                            <a:schemeClr val="dk1"/>
                          </a:solidFill>
                          <a:latin typeface="Arial"/>
                          <a:ea typeface="Arial"/>
                          <a:cs typeface="Arial"/>
                          <a:sym typeface="Arial"/>
                        </a:rPr>
                        <a:t>問い: 光合成の単発の授業で、最初の話し合いで私がどの程度ガイドをするか、また生徒がどの程度事前学習で得た考えを述べることができるかを知りたいと思いました。自分の役割については G（対話・活動の方向性を示す）、生徒との関係については E（考えを述べる、誘う）に焦点を当てることにしました。</a:t>
                      </a:r>
                      <a:endParaRPr sz="1100" u="none" cap="none" strike="noStrike">
                        <a:solidFill>
                          <a:schemeClr val="dk1"/>
                        </a:solidFill>
                        <a:latin typeface="Arial"/>
                        <a:ea typeface="Arial"/>
                        <a:cs typeface="Arial"/>
                        <a:sym typeface="Arial"/>
                      </a:endParaRPr>
                    </a:p>
                  </a:txBody>
                  <a:tcPr marT="362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90830" marR="588645" rtl="0" algn="l">
                        <a:lnSpc>
                          <a:spcPct val="172727"/>
                        </a:lnSpc>
                        <a:spcBef>
                          <a:spcPts val="0"/>
                        </a:spcBef>
                        <a:spcAft>
                          <a:spcPts val="0"/>
                        </a:spcAft>
                        <a:buNone/>
                      </a:pPr>
                      <a:r>
                        <a:rPr i="1" lang="en-US" sz="1100" u="none" cap="none" strike="noStrike">
                          <a:solidFill>
                            <a:schemeClr val="dk1"/>
                          </a:solidFill>
                          <a:latin typeface="Arial"/>
                          <a:ea typeface="Arial"/>
                          <a:cs typeface="Arial"/>
                          <a:sym typeface="Arial"/>
                        </a:rPr>
                        <a:t>授業のテーマと焦点は何ですか？調査の理由は何ですか？</a:t>
                      </a:r>
                      <a:endParaRPr sz="1100" u="none" cap="none" strike="noStrike">
                        <a:solidFill>
                          <a:schemeClr val="dk1"/>
                        </a:solidFill>
                        <a:latin typeface="Arial"/>
                        <a:ea typeface="Arial"/>
                        <a:cs typeface="Arial"/>
                        <a:sym typeface="Arial"/>
                      </a:endParaRPr>
                    </a:p>
                    <a:p>
                      <a:pPr indent="0" lvl="0" marL="290830" marR="0" rtl="0" algn="l">
                        <a:lnSpc>
                          <a:spcPct val="100000"/>
                        </a:lnSpc>
                        <a:spcBef>
                          <a:spcPts val="464"/>
                        </a:spcBef>
                        <a:spcAft>
                          <a:spcPts val="0"/>
                        </a:spcAft>
                        <a:buNone/>
                      </a:pPr>
                      <a:r>
                        <a:rPr i="1" lang="en-US" sz="1100" u="none" cap="none" strike="noStrike">
                          <a:solidFill>
                            <a:schemeClr val="dk1"/>
                          </a:solidFill>
                          <a:latin typeface="Arial"/>
                          <a:ea typeface="Arial"/>
                          <a:cs typeface="Arial"/>
                          <a:sym typeface="Arial"/>
                        </a:rPr>
                        <a:t>関連する事前学習はありますか？</a:t>
                      </a:r>
                      <a:endParaRPr sz="1100" u="none" cap="none" strike="noStrike">
                        <a:solidFill>
                          <a:schemeClr val="dk1"/>
                        </a:solidFill>
                        <a:latin typeface="Arial"/>
                        <a:ea typeface="Arial"/>
                        <a:cs typeface="Arial"/>
                        <a:sym typeface="Arial"/>
                      </a:endParaRPr>
                    </a:p>
                    <a:p>
                      <a:pPr indent="-228600" lvl="0" marL="519430" marR="168910" rtl="0" algn="l">
                        <a:lnSpc>
                          <a:spcPct val="102899"/>
                        </a:lnSpc>
                        <a:spcBef>
                          <a:spcPts val="600"/>
                        </a:spcBef>
                        <a:spcAft>
                          <a:spcPts val="0"/>
                        </a:spcAft>
                        <a:buNone/>
                      </a:pPr>
                      <a:r>
                        <a:rPr i="1" lang="en-US" sz="1100" u="none" cap="none" strike="noStrike">
                          <a:solidFill>
                            <a:schemeClr val="dk1"/>
                          </a:solidFill>
                          <a:latin typeface="Arial"/>
                          <a:ea typeface="Arial"/>
                          <a:cs typeface="Arial"/>
                          <a:sym typeface="Arial"/>
                        </a:rPr>
                        <a:t>対話の焦点は何ですか？</a:t>
                      </a:r>
                      <a:endParaRPr i="1" sz="1100" u="none" cap="none" strike="noStrike">
                        <a:solidFill>
                          <a:schemeClr val="dk1"/>
                        </a:solidFill>
                        <a:latin typeface="Arial"/>
                        <a:ea typeface="Arial"/>
                        <a:cs typeface="Arial"/>
                        <a:sym typeface="Arial"/>
                      </a:endParaRPr>
                    </a:p>
                    <a:p>
                      <a:pPr indent="-228600" lvl="0" marL="519430" marR="168910" rtl="0" algn="l">
                        <a:lnSpc>
                          <a:spcPct val="102899"/>
                        </a:lnSpc>
                        <a:spcBef>
                          <a:spcPts val="600"/>
                        </a:spcBef>
                        <a:spcAft>
                          <a:spcPts val="0"/>
                        </a:spcAft>
                        <a:buNone/>
                      </a:pPr>
                      <a:r>
                        <a:rPr i="1" lang="en-US" sz="1100" u="none" cap="none" strike="noStrike">
                          <a:solidFill>
                            <a:schemeClr val="dk1"/>
                          </a:solidFill>
                          <a:latin typeface="Arial"/>
                          <a:ea typeface="Arial"/>
                          <a:cs typeface="Arial"/>
                          <a:sym typeface="Arial"/>
                        </a:rPr>
                        <a:t>(選択されたコード)</a:t>
                      </a:r>
                      <a:endParaRPr sz="1100" u="none" cap="none" strike="noStrike">
                        <a:solidFill>
                          <a:schemeClr val="dk1"/>
                        </a:solidFill>
                        <a:latin typeface="Arial"/>
                        <a:ea typeface="Arial"/>
                        <a:cs typeface="Arial"/>
                        <a:sym typeface="Arial"/>
                      </a:endParaRPr>
                    </a:p>
                  </a:txBody>
                  <a:tcPr marT="5075"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130950">
                <a:tc>
                  <a:txBody>
                    <a:bodyPr/>
                    <a:lstStyle/>
                    <a:p>
                      <a:pPr indent="0" lvl="0" marL="63500" marR="103504" rtl="0" algn="l">
                        <a:lnSpc>
                          <a:spcPct val="123000"/>
                        </a:lnSpc>
                        <a:spcBef>
                          <a:spcPts val="0"/>
                        </a:spcBef>
                        <a:spcAft>
                          <a:spcPts val="0"/>
                        </a:spcAft>
                        <a:buNone/>
                      </a:pPr>
                      <a:r>
                        <a:rPr lang="en-US" sz="1100" u="none" cap="none" strike="noStrike">
                          <a:solidFill>
                            <a:schemeClr val="dk1"/>
                          </a:solidFill>
                          <a:latin typeface="Arial"/>
                          <a:ea typeface="Arial"/>
                          <a:cs typeface="Arial"/>
                          <a:sym typeface="Arial"/>
                        </a:rPr>
                        <a:t>方法: 私は、T-SEDA のパート D（クラス全体の概要）を使用することにしました。これは、授業中に協力を依頼する他の大人がいなかったことも理由の一つです。クラス全体の対話を自分が関与して行いたいので、対話を「生」で観察してコーディングすることは不可能であり、授業の導入部の議論をオーディオ録音して後で聴くことにしたのです。この方法では、授業後に対話を振り返り、G と E の出現を確認することができます。議論の内容は、生徒の光合成に関する予備知識を引き出し、植物がグルコースを合成する過程をより深く理解するための議論に導くことでした。</a:t>
                      </a:r>
                      <a:endParaRPr sz="1100" u="none" cap="none" strike="noStrike">
                        <a:solidFill>
                          <a:schemeClr val="dk1"/>
                        </a:solidFill>
                        <a:latin typeface="Arial"/>
                        <a:ea typeface="Arial"/>
                        <a:cs typeface="Arial"/>
                        <a:sym typeface="Arial"/>
                      </a:endParaRPr>
                    </a:p>
                  </a:txBody>
                  <a:tcPr marT="362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68288" marR="309880" rtl="0" algn="l">
                        <a:lnSpc>
                          <a:spcPct val="102899"/>
                        </a:lnSpc>
                        <a:spcBef>
                          <a:spcPts val="0"/>
                        </a:spcBef>
                        <a:spcAft>
                          <a:spcPts val="0"/>
                        </a:spcAft>
                        <a:buNone/>
                      </a:pPr>
                      <a:r>
                        <a:rPr i="1" lang="en-US" sz="1100" u="none" cap="none" strike="noStrike">
                          <a:solidFill>
                            <a:schemeClr val="dk1"/>
                          </a:solidFill>
                          <a:latin typeface="Arial"/>
                          <a:ea typeface="Arial"/>
                          <a:cs typeface="Arial"/>
                          <a:sym typeface="Arial"/>
                        </a:rPr>
                        <a:t>T-SEDA はどのように使用されるのですか？</a:t>
                      </a:r>
                      <a:endParaRPr sz="1100" u="none" cap="none" strike="noStrike">
                        <a:solidFill>
                          <a:schemeClr val="dk1"/>
                        </a:solidFill>
                        <a:latin typeface="Arial"/>
                        <a:ea typeface="Arial"/>
                        <a:cs typeface="Arial"/>
                        <a:sym typeface="Arial"/>
                      </a:endParaRPr>
                    </a:p>
                    <a:p>
                      <a:pPr indent="0" lvl="0" marL="268288" marR="152400" rtl="0" algn="l">
                        <a:lnSpc>
                          <a:spcPct val="102899"/>
                        </a:lnSpc>
                        <a:spcBef>
                          <a:spcPts val="600"/>
                        </a:spcBef>
                        <a:spcAft>
                          <a:spcPts val="0"/>
                        </a:spcAft>
                        <a:buNone/>
                      </a:pPr>
                      <a:r>
                        <a:rPr i="1" lang="en-US" sz="1100" u="none" cap="none" strike="noStrike">
                          <a:solidFill>
                            <a:schemeClr val="dk1"/>
                          </a:solidFill>
                          <a:latin typeface="Arial"/>
                          <a:ea typeface="Arial"/>
                          <a:cs typeface="Arial"/>
                          <a:sym typeface="Arial"/>
                        </a:rPr>
                        <a:t>なぜ T-SEDA をこのように使用するのですか？</a:t>
                      </a:r>
                      <a:endParaRPr sz="1100" u="none" cap="none" strike="noStrike">
                        <a:solidFill>
                          <a:schemeClr val="dk1"/>
                        </a:solidFill>
                        <a:latin typeface="Arial"/>
                        <a:ea typeface="Arial"/>
                        <a:cs typeface="Arial"/>
                        <a:sym typeface="Arial"/>
                      </a:endParaRPr>
                    </a:p>
                    <a:p>
                      <a:pPr indent="0" lvl="0" marL="268288" marR="183515" rtl="0" algn="l">
                        <a:lnSpc>
                          <a:spcPct val="102899"/>
                        </a:lnSpc>
                        <a:spcBef>
                          <a:spcPts val="605"/>
                        </a:spcBef>
                        <a:spcAft>
                          <a:spcPts val="0"/>
                        </a:spcAft>
                        <a:buNone/>
                      </a:pPr>
                      <a:r>
                        <a:rPr i="1" lang="en-US" sz="1100" u="none" cap="none" strike="noStrike">
                          <a:solidFill>
                            <a:schemeClr val="dk1"/>
                          </a:solidFill>
                          <a:latin typeface="Arial"/>
                          <a:ea typeface="Arial"/>
                          <a:cs typeface="Arial"/>
                          <a:sym typeface="Arial"/>
                        </a:rPr>
                        <a:t>T-SEDA の使用を助けるために何か機器を使用するか、またその理由は？</a:t>
                      </a:r>
                      <a:endParaRPr sz="1100" u="none" cap="none" strike="noStrike">
                        <a:solidFill>
                          <a:schemeClr val="dk1"/>
                        </a:solidFill>
                        <a:latin typeface="Arial"/>
                        <a:ea typeface="Arial"/>
                        <a:cs typeface="Arial"/>
                        <a:sym typeface="Arial"/>
                      </a:endParaRPr>
                    </a:p>
                    <a:p>
                      <a:pPr indent="0" lvl="0" marL="268288" marR="81280" rtl="0" algn="l">
                        <a:lnSpc>
                          <a:spcPct val="102899"/>
                        </a:lnSpc>
                        <a:spcBef>
                          <a:spcPts val="595"/>
                        </a:spcBef>
                        <a:spcAft>
                          <a:spcPts val="0"/>
                        </a:spcAft>
                        <a:buNone/>
                      </a:pPr>
                      <a:r>
                        <a:rPr i="1" lang="en-US" sz="1100" u="none" cap="none" strike="noStrike">
                          <a:solidFill>
                            <a:schemeClr val="dk1"/>
                          </a:solidFill>
                          <a:latin typeface="Arial"/>
                          <a:ea typeface="Arial"/>
                          <a:cs typeface="Arial"/>
                          <a:sym typeface="Arial"/>
                        </a:rPr>
                        <a:t>コーディングされる対話はどのようなものですか？</a:t>
                      </a:r>
                      <a:endParaRPr sz="1100" u="none" cap="none" strike="noStrike">
                        <a:solidFill>
                          <a:schemeClr val="dk1"/>
                        </a:solidFill>
                        <a:latin typeface="Arial"/>
                        <a:ea typeface="Arial"/>
                        <a:cs typeface="Arial"/>
                        <a:sym typeface="Arial"/>
                      </a:endParaRPr>
                    </a:p>
                  </a:txBody>
                  <a:tcPr marT="5970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525850">
                <a:tc>
                  <a:txBody>
                    <a:bodyPr/>
                    <a:lstStyle/>
                    <a:p>
                      <a:pPr indent="0" lvl="0" marL="63500" marR="78105" rtl="0" algn="l">
                        <a:lnSpc>
                          <a:spcPct val="123100"/>
                        </a:lnSpc>
                        <a:spcBef>
                          <a:spcPts val="0"/>
                        </a:spcBef>
                        <a:spcAft>
                          <a:spcPts val="0"/>
                        </a:spcAft>
                        <a:buNone/>
                      </a:pPr>
                      <a:r>
                        <a:rPr lang="en-US" sz="1100" u="none" cap="none" strike="noStrike">
                          <a:solidFill>
                            <a:schemeClr val="dk1"/>
                          </a:solidFill>
                          <a:latin typeface="Arial"/>
                          <a:ea typeface="Arial"/>
                          <a:cs typeface="Arial"/>
                          <a:sym typeface="Arial"/>
                        </a:rPr>
                        <a:t>結果: 音声を聴いていて、子供よりも私の方が議論において発言しているように見えることに気づきました。これは私が期待していたことではなかったので、私がどれだけ発言したか、そしてクラスの子供たちがどれだけ発言したかを数えることにしました。すると、自分が 95 回、子供が 46 回発言していることがわかりました。そこで、この数字をもとに、G と E の貢献の割合を計算し、T-SEDA が定義する貢献の度合いを評価することにしました。 G と評価された教師の投稿の割合は全体の 54%で、評価は 3、E と評価された子供の投稿の割合は全体の 70%で、評価は 4 となりました。</a:t>
                      </a:r>
                      <a:endParaRPr sz="1100" u="none" cap="none" strike="noStrike">
                        <a:solidFill>
                          <a:schemeClr val="dk1"/>
                        </a:solidFill>
                        <a:latin typeface="Arial"/>
                        <a:ea typeface="Arial"/>
                        <a:cs typeface="Arial"/>
                        <a:sym typeface="Arial"/>
                      </a:endParaRPr>
                    </a:p>
                  </a:txBody>
                  <a:tcPr marT="3555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268288" marR="80645" rtl="0" algn="l">
                        <a:lnSpc>
                          <a:spcPct val="172727"/>
                        </a:lnSpc>
                        <a:spcBef>
                          <a:spcPts val="0"/>
                        </a:spcBef>
                        <a:spcAft>
                          <a:spcPts val="0"/>
                        </a:spcAft>
                        <a:buNone/>
                      </a:pPr>
                      <a:r>
                        <a:rPr i="1" lang="en-US" sz="1100" u="none" cap="none" strike="noStrike">
                          <a:solidFill>
                            <a:schemeClr val="dk1"/>
                          </a:solidFill>
                          <a:latin typeface="Arial"/>
                          <a:ea typeface="Arial"/>
                          <a:cs typeface="Arial"/>
                          <a:sym typeface="Arial"/>
                        </a:rPr>
                        <a:t>ダイアログの中で何が注目されましたか？その結果、何かアクションを起こしました</a:t>
                      </a:r>
                      <a:endParaRPr sz="1100" u="none" cap="none" strike="noStrike">
                        <a:solidFill>
                          <a:schemeClr val="dk1"/>
                        </a:solidFill>
                        <a:latin typeface="Arial"/>
                        <a:ea typeface="Arial"/>
                        <a:cs typeface="Arial"/>
                        <a:sym typeface="Arial"/>
                      </a:endParaRPr>
                    </a:p>
                    <a:p>
                      <a:pPr indent="0" lvl="0" marL="268288" marR="0" rtl="0" algn="l">
                        <a:lnSpc>
                          <a:spcPct val="101818"/>
                        </a:lnSpc>
                        <a:spcBef>
                          <a:spcPts val="0"/>
                        </a:spcBef>
                        <a:spcAft>
                          <a:spcPts val="0"/>
                        </a:spcAft>
                        <a:buNone/>
                      </a:pPr>
                      <a:r>
                        <a:rPr i="1" lang="en-US" sz="1100" u="none" cap="none" strike="noStrike">
                          <a:solidFill>
                            <a:schemeClr val="dk1"/>
                          </a:solidFill>
                          <a:latin typeface="Arial"/>
                          <a:ea typeface="Arial"/>
                          <a:cs typeface="Arial"/>
                          <a:sym typeface="Arial"/>
                        </a:rPr>
                        <a:t>か？</a:t>
                      </a:r>
                      <a:endParaRPr sz="1100" u="none" cap="none" strike="noStrike">
                        <a:solidFill>
                          <a:schemeClr val="dk1"/>
                        </a:solidFill>
                        <a:latin typeface="Arial"/>
                        <a:ea typeface="Arial"/>
                        <a:cs typeface="Arial"/>
                        <a:sym typeface="Arial"/>
                      </a:endParaRPr>
                    </a:p>
                  </a:txBody>
                  <a:tcPr marT="5075" marB="0" marR="0" marL="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3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4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